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7"/>
  </p:notesMasterIdLst>
  <p:sldIdLst>
    <p:sldId id="299" r:id="rId2"/>
    <p:sldId id="256" r:id="rId3"/>
    <p:sldId id="266" r:id="rId4"/>
    <p:sldId id="267" r:id="rId5"/>
    <p:sldId id="292" r:id="rId6"/>
    <p:sldId id="293" r:id="rId7"/>
    <p:sldId id="294" r:id="rId8"/>
    <p:sldId id="295" r:id="rId9"/>
    <p:sldId id="296" r:id="rId10"/>
    <p:sldId id="297" r:id="rId11"/>
    <p:sldId id="298"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6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59" autoAdjust="0"/>
    <p:restoredTop sz="98080" autoAdjust="0"/>
  </p:normalViewPr>
  <p:slideViewPr>
    <p:cSldViewPr>
      <p:cViewPr varScale="1">
        <p:scale>
          <a:sx n="75" d="100"/>
          <a:sy n="75" d="100"/>
        </p:scale>
        <p:origin x="-1002" y="-96"/>
      </p:cViewPr>
      <p:guideLst>
        <p:guide orient="horz" pos="2160"/>
        <p:guide pos="2880"/>
      </p:guideLst>
    </p:cSldViewPr>
  </p:slideViewPr>
  <p:outlineViewPr>
    <p:cViewPr>
      <p:scale>
        <a:sx n="33" d="100"/>
        <a:sy n="33" d="100"/>
      </p:scale>
      <p:origin x="258"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18C8C0-430C-49C9-9270-E910A1EC1DEC}" type="datetimeFigureOut">
              <a:rPr lang="en-MY" smtClean="0"/>
              <a:t>29/11/2017</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A25A36-B899-45E4-90A0-F62DFFDFC76C}" type="slidenum">
              <a:rPr lang="en-MY" smtClean="0"/>
              <a:t>‹#›</a:t>
            </a:fld>
            <a:endParaRPr lang="en-MY"/>
          </a:p>
        </p:txBody>
      </p:sp>
    </p:spTree>
    <p:extLst>
      <p:ext uri="{BB962C8B-B14F-4D97-AF65-F5344CB8AC3E}">
        <p14:creationId xmlns:p14="http://schemas.microsoft.com/office/powerpoint/2010/main" val="234610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5FA25A36-B899-45E4-90A0-F62DFFDFC76C}" type="slidenum">
              <a:rPr lang="en-MY" smtClean="0"/>
              <a:t>1</a:t>
            </a:fld>
            <a:endParaRPr lang="en-MY"/>
          </a:p>
        </p:txBody>
      </p:sp>
    </p:spTree>
    <p:extLst>
      <p:ext uri="{BB962C8B-B14F-4D97-AF65-F5344CB8AC3E}">
        <p14:creationId xmlns:p14="http://schemas.microsoft.com/office/powerpoint/2010/main" val="935791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
        <p:nvSpPr>
          <p:cNvPr id="4" name="Slide Number Placeholder 3"/>
          <p:cNvSpPr>
            <a:spLocks noGrp="1"/>
          </p:cNvSpPr>
          <p:nvPr>
            <p:ph type="sldNum" sz="quarter" idx="10"/>
          </p:nvPr>
        </p:nvSpPr>
        <p:spPr/>
        <p:txBody>
          <a:bodyPr/>
          <a:lstStyle/>
          <a:p>
            <a:fld id="{5FA25A36-B899-45E4-90A0-F62DFFDFC76C}" type="slidenum">
              <a:rPr lang="en-MY" smtClean="0"/>
              <a:t>2</a:t>
            </a:fld>
            <a:endParaRPr lang="en-MY"/>
          </a:p>
        </p:txBody>
      </p:sp>
    </p:spTree>
    <p:extLst>
      <p:ext uri="{BB962C8B-B14F-4D97-AF65-F5344CB8AC3E}">
        <p14:creationId xmlns:p14="http://schemas.microsoft.com/office/powerpoint/2010/main" val="935791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5FA25A36-B899-45E4-90A0-F62DFFDFC76C}" type="slidenum">
              <a:rPr lang="en-MY" smtClean="0"/>
              <a:t>3</a:t>
            </a:fld>
            <a:endParaRPr lang="en-MY"/>
          </a:p>
        </p:txBody>
      </p:sp>
    </p:spTree>
    <p:extLst>
      <p:ext uri="{BB962C8B-B14F-4D97-AF65-F5344CB8AC3E}">
        <p14:creationId xmlns:p14="http://schemas.microsoft.com/office/powerpoint/2010/main" val="1642168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5FA25A36-B899-45E4-90A0-F62DFFDFC76C}" type="slidenum">
              <a:rPr lang="en-MY" smtClean="0"/>
              <a:t>8</a:t>
            </a:fld>
            <a:endParaRPr lang="en-MY"/>
          </a:p>
        </p:txBody>
      </p:sp>
    </p:spTree>
    <p:extLst>
      <p:ext uri="{BB962C8B-B14F-4D97-AF65-F5344CB8AC3E}">
        <p14:creationId xmlns:p14="http://schemas.microsoft.com/office/powerpoint/2010/main" val="529314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B2FB6BF0-47EC-46D2-81C0-62647BB1FDED}" type="datetimeFigureOut">
              <a:rPr lang="en-MY" smtClean="0"/>
              <a:t>29/11/2017</a:t>
            </a:fld>
            <a:endParaRPr lang="en-MY"/>
          </a:p>
        </p:txBody>
      </p:sp>
      <p:sp>
        <p:nvSpPr>
          <p:cNvPr id="2" name="Footer Placeholder 1"/>
          <p:cNvSpPr>
            <a:spLocks noGrp="1"/>
          </p:cNvSpPr>
          <p:nvPr>
            <p:ph type="ftr" sz="quarter" idx="11"/>
          </p:nvPr>
        </p:nvSpPr>
        <p:spPr/>
        <p:txBody>
          <a:bodyPr/>
          <a:lstStyle/>
          <a:p>
            <a:endParaRPr lang="en-MY"/>
          </a:p>
        </p:txBody>
      </p:sp>
      <p:sp>
        <p:nvSpPr>
          <p:cNvPr id="15" name="Slide Number Placeholder 14"/>
          <p:cNvSpPr>
            <a:spLocks noGrp="1"/>
          </p:cNvSpPr>
          <p:nvPr>
            <p:ph type="sldNum" sz="quarter" idx="12"/>
          </p:nvPr>
        </p:nvSpPr>
        <p:spPr>
          <a:xfrm>
            <a:off x="8229600" y="6473952"/>
            <a:ext cx="758952" cy="246888"/>
          </a:xfrm>
        </p:spPr>
        <p:txBody>
          <a:bodyPr/>
          <a:lstStyle/>
          <a:p>
            <a:fld id="{B035F15A-913A-4317-B9BD-24425266B4B6}" type="slidenum">
              <a:rPr lang="en-MY" smtClean="0"/>
              <a:t>‹#›</a:t>
            </a:fld>
            <a:endParaRPr lang="en-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FB6BF0-47EC-46D2-81C0-62647BB1FDED}" type="datetimeFigureOut">
              <a:rPr lang="en-MY" smtClean="0"/>
              <a:t>29/11/2017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035F15A-913A-4317-B9BD-24425266B4B6}" type="slidenum">
              <a:rPr lang="en-MY" smtClean="0"/>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FB6BF0-47EC-46D2-81C0-62647BB1FDED}" type="datetimeFigureOut">
              <a:rPr lang="en-MY" smtClean="0"/>
              <a:t>29/11/2017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035F15A-913A-4317-B9BD-24425266B4B6}" type="slidenum">
              <a:rPr lang="en-MY" smtClean="0"/>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2FB6BF0-47EC-46D2-81C0-62647BB1FDED}" type="datetimeFigureOut">
              <a:rPr lang="en-MY" smtClean="0"/>
              <a:t>29/11/2017</a:t>
            </a:fld>
            <a:endParaRPr lang="en-MY"/>
          </a:p>
        </p:txBody>
      </p:sp>
      <p:sp>
        <p:nvSpPr>
          <p:cNvPr id="19" name="Footer Placeholder 18"/>
          <p:cNvSpPr>
            <a:spLocks noGrp="1"/>
          </p:cNvSpPr>
          <p:nvPr>
            <p:ph type="ftr" sz="quarter" idx="11"/>
          </p:nvPr>
        </p:nvSpPr>
        <p:spPr>
          <a:xfrm>
            <a:off x="3581400" y="76200"/>
            <a:ext cx="2895600" cy="288925"/>
          </a:xfrm>
        </p:spPr>
        <p:txBody>
          <a:bodyPr/>
          <a:lstStyle/>
          <a:p>
            <a:endParaRPr lang="en-MY"/>
          </a:p>
        </p:txBody>
      </p:sp>
      <p:sp>
        <p:nvSpPr>
          <p:cNvPr id="16" name="Slide Number Placeholder 15"/>
          <p:cNvSpPr>
            <a:spLocks noGrp="1"/>
          </p:cNvSpPr>
          <p:nvPr>
            <p:ph type="sldNum" sz="quarter" idx="12"/>
          </p:nvPr>
        </p:nvSpPr>
        <p:spPr>
          <a:xfrm>
            <a:off x="8229600" y="6473952"/>
            <a:ext cx="758952" cy="246888"/>
          </a:xfrm>
        </p:spPr>
        <p:txBody>
          <a:bodyPr/>
          <a:lstStyle/>
          <a:p>
            <a:fld id="{B035F15A-913A-4317-B9BD-24425266B4B6}" type="slidenum">
              <a:rPr lang="en-MY" smtClean="0"/>
              <a:t>‹#›</a:t>
            </a:fld>
            <a:endParaRPr lang="en-M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B2FB6BF0-47EC-46D2-81C0-62647BB1FDED}" type="datetimeFigureOut">
              <a:rPr lang="en-MY" smtClean="0"/>
              <a:t>29/11/2017</a:t>
            </a:fld>
            <a:endParaRPr lang="en-MY"/>
          </a:p>
        </p:txBody>
      </p:sp>
      <p:sp>
        <p:nvSpPr>
          <p:cNvPr id="11" name="Footer Placeholder 10"/>
          <p:cNvSpPr>
            <a:spLocks noGrp="1"/>
          </p:cNvSpPr>
          <p:nvPr>
            <p:ph type="ftr" sz="quarter" idx="11"/>
          </p:nvPr>
        </p:nvSpPr>
        <p:spPr/>
        <p:txBody>
          <a:bodyPr/>
          <a:lstStyle/>
          <a:p>
            <a:endParaRPr lang="en-MY"/>
          </a:p>
        </p:txBody>
      </p:sp>
      <p:sp>
        <p:nvSpPr>
          <p:cNvPr id="16" name="Slide Number Placeholder 15"/>
          <p:cNvSpPr>
            <a:spLocks noGrp="1"/>
          </p:cNvSpPr>
          <p:nvPr>
            <p:ph type="sldNum" sz="quarter" idx="12"/>
          </p:nvPr>
        </p:nvSpPr>
        <p:spPr/>
        <p:txBody>
          <a:bodyPr/>
          <a:lstStyle/>
          <a:p>
            <a:fld id="{B035F15A-913A-4317-B9BD-24425266B4B6}" type="slidenum">
              <a:rPr lang="en-MY" smtClean="0"/>
              <a:t>‹#›</a:t>
            </a:fld>
            <a:endParaRPr lang="en-MY"/>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B2FB6BF0-47EC-46D2-81C0-62647BB1FDED}" type="datetimeFigureOut">
              <a:rPr lang="en-MY" smtClean="0"/>
              <a:t>29/11/2017</a:t>
            </a:fld>
            <a:endParaRPr lang="en-MY"/>
          </a:p>
        </p:txBody>
      </p:sp>
      <p:sp>
        <p:nvSpPr>
          <p:cNvPr id="10" name="Footer Placeholder 9"/>
          <p:cNvSpPr>
            <a:spLocks noGrp="1"/>
          </p:cNvSpPr>
          <p:nvPr>
            <p:ph type="ftr" sz="quarter" idx="11"/>
          </p:nvPr>
        </p:nvSpPr>
        <p:spPr/>
        <p:txBody>
          <a:bodyPr/>
          <a:lstStyle/>
          <a:p>
            <a:endParaRPr lang="en-MY"/>
          </a:p>
        </p:txBody>
      </p:sp>
      <p:sp>
        <p:nvSpPr>
          <p:cNvPr id="31" name="Slide Number Placeholder 30"/>
          <p:cNvSpPr>
            <a:spLocks noGrp="1"/>
          </p:cNvSpPr>
          <p:nvPr>
            <p:ph type="sldNum" sz="quarter" idx="12"/>
          </p:nvPr>
        </p:nvSpPr>
        <p:spPr/>
        <p:txBody>
          <a:bodyPr/>
          <a:lstStyle/>
          <a:p>
            <a:fld id="{B035F15A-913A-4317-B9BD-24425266B4B6}" type="slidenum">
              <a:rPr lang="en-MY" smtClean="0"/>
              <a:t>‹#›</a:t>
            </a:fld>
            <a:endParaRPr lang="en-M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B2FB6BF0-47EC-46D2-81C0-62647BB1FDED}" type="datetimeFigureOut">
              <a:rPr lang="en-MY" smtClean="0"/>
              <a:t>29/11/2017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a:xfrm>
            <a:off x="8229600" y="6477000"/>
            <a:ext cx="762000" cy="246888"/>
          </a:xfrm>
        </p:spPr>
        <p:txBody>
          <a:bodyPr/>
          <a:lstStyle/>
          <a:p>
            <a:fld id="{B035F15A-913A-4317-B9BD-24425266B4B6}" type="slidenum">
              <a:rPr lang="en-MY" smtClean="0"/>
              <a:t>‹#›</a:t>
            </a:fld>
            <a:endParaRPr lang="en-MY"/>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2FB6BF0-47EC-46D2-81C0-62647BB1FDED}" type="datetimeFigureOut">
              <a:rPr lang="en-MY" smtClean="0"/>
              <a:t>29/11/2017</a:t>
            </a:fld>
            <a:endParaRPr lang="en-MY"/>
          </a:p>
        </p:txBody>
      </p:sp>
      <p:sp>
        <p:nvSpPr>
          <p:cNvPr id="21" name="Footer Placeholder 20"/>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035F15A-913A-4317-B9BD-24425266B4B6}" type="slidenum">
              <a:rPr lang="en-MY" smtClean="0"/>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2FB6BF0-47EC-46D2-81C0-62647BB1FDED}" type="datetimeFigureOut">
              <a:rPr lang="en-MY" smtClean="0"/>
              <a:t>29/11/2017</a:t>
            </a:fld>
            <a:endParaRPr lang="en-MY"/>
          </a:p>
        </p:txBody>
      </p:sp>
      <p:sp>
        <p:nvSpPr>
          <p:cNvPr id="24" name="Footer Placeholder 23"/>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035F15A-913A-4317-B9BD-24425266B4B6}" type="slidenum">
              <a:rPr lang="en-MY" smtClean="0"/>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2FB6BF0-47EC-46D2-81C0-62647BB1FDED}" type="datetimeFigureOut">
              <a:rPr lang="en-MY" smtClean="0"/>
              <a:t>29/11/2017</a:t>
            </a:fld>
            <a:endParaRPr lang="en-MY"/>
          </a:p>
        </p:txBody>
      </p:sp>
      <p:sp>
        <p:nvSpPr>
          <p:cNvPr id="29" name="Footer Placeholder 28"/>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035F15A-913A-4317-B9BD-24425266B4B6}" type="slidenum">
              <a:rPr lang="en-MY" smtClean="0"/>
              <a:t>‹#›</a:t>
            </a:fld>
            <a:endParaRPr lang="en-M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B2FB6BF0-47EC-46D2-81C0-62647BB1FDED}" type="datetimeFigureOut">
              <a:rPr lang="en-MY" smtClean="0"/>
              <a:t>29/11/2017</a:t>
            </a:fld>
            <a:endParaRPr lang="en-MY"/>
          </a:p>
        </p:txBody>
      </p:sp>
      <p:sp>
        <p:nvSpPr>
          <p:cNvPr id="5" name="Footer Placeholder 4"/>
          <p:cNvSpPr>
            <a:spLocks noGrp="1"/>
          </p:cNvSpPr>
          <p:nvPr>
            <p:ph type="ftr" sz="quarter" idx="11"/>
          </p:nvPr>
        </p:nvSpPr>
        <p:spPr/>
        <p:txBody>
          <a:bodyPr/>
          <a:lstStyle/>
          <a:p>
            <a:endParaRPr lang="en-MY"/>
          </a:p>
        </p:txBody>
      </p:sp>
      <p:sp>
        <p:nvSpPr>
          <p:cNvPr id="31" name="Slide Number Placeholder 30"/>
          <p:cNvSpPr>
            <a:spLocks noGrp="1"/>
          </p:cNvSpPr>
          <p:nvPr>
            <p:ph type="sldNum" sz="quarter" idx="12"/>
          </p:nvPr>
        </p:nvSpPr>
        <p:spPr/>
        <p:txBody>
          <a:bodyPr/>
          <a:lstStyle/>
          <a:p>
            <a:fld id="{B035F15A-913A-4317-B9BD-24425266B4B6}" type="slidenum">
              <a:rPr lang="en-MY" smtClean="0"/>
              <a:t>‹#›</a:t>
            </a:fld>
            <a:endParaRPr lang="en-MY"/>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2FB6BF0-47EC-46D2-81C0-62647BB1FDED}" type="datetimeFigureOut">
              <a:rPr lang="en-MY" smtClean="0"/>
              <a:t>29/11/2017</a:t>
            </a:fld>
            <a:endParaRPr lang="en-MY"/>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MY"/>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035F15A-913A-4317-B9BD-24425266B4B6}" type="slidenum">
              <a:rPr lang="en-MY" smtClean="0"/>
              <a:t>‹#›</a:t>
            </a:fld>
            <a:endParaRPr lang="en-MY"/>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17" y="12032"/>
            <a:ext cx="1078099" cy="1526850"/>
          </a:xfrm>
          <a:prstGeom prst="rect">
            <a:avLst/>
          </a:prstGeom>
        </p:spPr>
      </p:pic>
      <p:sp>
        <p:nvSpPr>
          <p:cNvPr id="4" name="TextBox 3"/>
          <p:cNvSpPr txBox="1"/>
          <p:nvPr/>
        </p:nvSpPr>
        <p:spPr>
          <a:xfrm>
            <a:off x="467544" y="404664"/>
            <a:ext cx="8568952" cy="6432530"/>
          </a:xfrm>
          <a:prstGeom prst="rect">
            <a:avLst/>
          </a:prstGeom>
          <a:noFill/>
        </p:spPr>
        <p:txBody>
          <a:bodyPr wrap="square" rtlCol="0">
            <a:spAutoFit/>
          </a:bodyPr>
          <a:lstStyle/>
          <a:p>
            <a:pPr algn="ctr" rtl="1"/>
            <a:r>
              <a:rPr lang="en-GB" sz="4800" b="1" dirty="0">
                <a:latin typeface="Times New Roman" pitchFamily="18" charset="0"/>
                <a:cs typeface="Times New Roman" pitchFamily="18" charset="0"/>
              </a:rPr>
              <a:t>Islamic Azad University </a:t>
            </a:r>
            <a:endParaRPr lang="en-GB" sz="4800" b="1" dirty="0" smtClean="0">
              <a:latin typeface="Times New Roman" pitchFamily="18" charset="0"/>
              <a:cs typeface="Times New Roman" pitchFamily="18" charset="0"/>
            </a:endParaRPr>
          </a:p>
          <a:p>
            <a:pPr algn="ctr" rtl="1"/>
            <a:r>
              <a:rPr lang="en-GB" sz="3600" b="1" dirty="0" smtClean="0">
                <a:latin typeface="Times New Roman" pitchFamily="18" charset="0"/>
                <a:cs typeface="Times New Roman" pitchFamily="18" charset="0"/>
              </a:rPr>
              <a:t>(</a:t>
            </a:r>
            <a:r>
              <a:rPr lang="en-GB" sz="3600" b="1" dirty="0">
                <a:latin typeface="Times New Roman" pitchFamily="18" charset="0"/>
                <a:cs typeface="Times New Roman" pitchFamily="18" charset="0"/>
              </a:rPr>
              <a:t>South Tehran Branch)</a:t>
            </a:r>
            <a:endParaRPr lang="en-US" sz="3600" b="1" dirty="0">
              <a:latin typeface="Times New Roman" pitchFamily="18" charset="0"/>
              <a:cs typeface="Times New Roman" pitchFamily="18" charset="0"/>
            </a:endParaRPr>
          </a:p>
          <a:p>
            <a:pPr algn="ctr"/>
            <a:endParaRPr lang="fa-IR" sz="4400" b="1" dirty="0">
              <a:cs typeface="B Lotus" pitchFamily="2" charset="-78"/>
            </a:endParaRPr>
          </a:p>
          <a:p>
            <a:pPr algn="ctr"/>
            <a:r>
              <a:rPr lang="en-GB" sz="4400" b="1" dirty="0">
                <a:latin typeface="Times New Roman" pitchFamily="18" charset="0"/>
                <a:cs typeface="Times New Roman" pitchFamily="18" charset="0"/>
              </a:rPr>
              <a:t>How</a:t>
            </a:r>
            <a:r>
              <a:rPr lang="en-GB" sz="4400" b="1" dirty="0"/>
              <a:t> </a:t>
            </a:r>
            <a:r>
              <a:rPr lang="en-GB" sz="4400" b="1" dirty="0">
                <a:latin typeface="Times New Roman" pitchFamily="18" charset="0"/>
                <a:cs typeface="Times New Roman" pitchFamily="18" charset="0"/>
              </a:rPr>
              <a:t>to</a:t>
            </a:r>
            <a:r>
              <a:rPr lang="en-GB" sz="4400" b="1" dirty="0"/>
              <a:t> </a:t>
            </a:r>
            <a:r>
              <a:rPr lang="en-GB" sz="4400" b="1" dirty="0">
                <a:latin typeface="Times New Roman" pitchFamily="18" charset="0"/>
                <a:cs typeface="Times New Roman" pitchFamily="18" charset="0"/>
              </a:rPr>
              <a:t>Research?</a:t>
            </a:r>
            <a:endParaRPr lang="fa-IR" sz="4400" b="1" dirty="0">
              <a:latin typeface="Times New Roman" pitchFamily="18" charset="0"/>
              <a:cs typeface="Times New Roman" pitchFamily="18" charset="0"/>
            </a:endParaRPr>
          </a:p>
          <a:p>
            <a:pPr algn="ctr"/>
            <a:r>
              <a:rPr lang="en-GB" sz="4000" b="1" dirty="0">
                <a:latin typeface="Times New Roman" pitchFamily="18" charset="0"/>
                <a:cs typeface="Times New Roman" pitchFamily="18" charset="0"/>
              </a:rPr>
              <a:t>(Focusing on Writing Research Paper</a:t>
            </a:r>
            <a:r>
              <a:rPr lang="en-GB" sz="4000" b="1" dirty="0" smtClean="0">
                <a:latin typeface="Times New Roman" pitchFamily="18" charset="0"/>
                <a:cs typeface="Times New Roman" pitchFamily="18" charset="0"/>
              </a:rPr>
              <a:t>)</a:t>
            </a:r>
          </a:p>
          <a:p>
            <a:pPr algn="ctr"/>
            <a:endParaRPr lang="fa-IR" sz="3600" b="1" dirty="0">
              <a:cs typeface="B Lotus" pitchFamily="2" charset="-78"/>
            </a:endParaRPr>
          </a:p>
          <a:p>
            <a:pPr algn="ctr"/>
            <a:r>
              <a:rPr lang="en-GB" sz="4000" b="1" dirty="0">
                <a:latin typeface="Times New Roman" pitchFamily="18" charset="0"/>
                <a:cs typeface="Times New Roman" pitchFamily="18" charset="0"/>
              </a:rPr>
              <a:t>Presenter: </a:t>
            </a:r>
            <a:r>
              <a:rPr lang="en-GB" sz="4000" b="1" dirty="0" err="1">
                <a:latin typeface="Times New Roman" pitchFamily="18" charset="0"/>
                <a:cs typeface="Times New Roman" pitchFamily="18" charset="0"/>
              </a:rPr>
              <a:t>Ehsan</a:t>
            </a:r>
            <a:r>
              <a:rPr lang="en-GB" sz="4000" b="1" dirty="0">
                <a:latin typeface="Times New Roman" pitchFamily="18" charset="0"/>
                <a:cs typeface="Times New Roman" pitchFamily="18" charset="0"/>
              </a:rPr>
              <a:t> </a:t>
            </a:r>
            <a:r>
              <a:rPr lang="en-GB" sz="4000" b="1" dirty="0" err="1">
                <a:latin typeface="Times New Roman" pitchFamily="18" charset="0"/>
                <a:cs typeface="Times New Roman" pitchFamily="18" charset="0"/>
              </a:rPr>
              <a:t>Barzegar</a:t>
            </a:r>
            <a:r>
              <a:rPr lang="en-GB" sz="4000" b="1" dirty="0">
                <a:latin typeface="Times New Roman" pitchFamily="18" charset="0"/>
                <a:cs typeface="Times New Roman" pitchFamily="18" charset="0"/>
              </a:rPr>
              <a:t>, </a:t>
            </a:r>
            <a:r>
              <a:rPr lang="en-GB" sz="4000" b="1" dirty="0" err="1">
                <a:latin typeface="Times New Roman" pitchFamily="18" charset="0"/>
                <a:cs typeface="Times New Roman" pitchFamily="18" charset="0"/>
              </a:rPr>
              <a:t>Ph.D</a:t>
            </a:r>
            <a:endParaRPr lang="fa-IR" sz="4000" b="1" dirty="0">
              <a:latin typeface="Times New Roman" pitchFamily="18" charset="0"/>
              <a:cs typeface="Times New Roman" pitchFamily="18" charset="0"/>
            </a:endParaRPr>
          </a:p>
          <a:p>
            <a:pPr algn="ctr"/>
            <a:endParaRPr lang="fa-IR" sz="4400" b="1" dirty="0" smtClean="0">
              <a:cs typeface="B Lotus" pitchFamily="2" charset="-78"/>
            </a:endParaRPr>
          </a:p>
          <a:p>
            <a:pPr algn="ctr"/>
            <a:r>
              <a:rPr lang="en-GB" sz="4000" b="1" dirty="0">
                <a:latin typeface="Times New Roman" pitchFamily="18" charset="0"/>
                <a:cs typeface="Times New Roman" pitchFamily="18" charset="0"/>
              </a:rPr>
              <a:t>Tehran – 1396 (2017)</a:t>
            </a:r>
            <a:endParaRPr lang="en-US" sz="4000" b="1" dirty="0">
              <a:latin typeface="Times New Roman" pitchFamily="18" charset="0"/>
              <a:cs typeface="Times New Roman" pitchFamily="18" charset="0"/>
            </a:endParaRPr>
          </a:p>
          <a:p>
            <a:pPr algn="ctr"/>
            <a:endParaRPr lang="en-MY"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453215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4189608"/>
          </a:xfrm>
          <a:prstGeom prst="rect">
            <a:avLst/>
          </a:prstGeom>
          <a:noFill/>
        </p:spPr>
        <p:txBody>
          <a:bodyPr wrap="square" rtlCol="0">
            <a:spAutoFit/>
          </a:bodyPr>
          <a:lstStyle/>
          <a:p>
            <a:pPr algn="ctr"/>
            <a:r>
              <a:rPr lang="en-GB" sz="3200" b="1" dirty="0" smtClean="0">
                <a:latin typeface="Times New Roman" pitchFamily="18" charset="0"/>
                <a:cs typeface="Times New Roman" pitchFamily="18" charset="0"/>
              </a:rPr>
              <a:t> Definition of ‘Research’</a:t>
            </a:r>
            <a:endParaRPr lang="en-GB" sz="3200" b="1" dirty="0">
              <a:latin typeface="Times New Roman" pitchFamily="18" charset="0"/>
              <a:cs typeface="Times New Roman" pitchFamily="18" charset="0"/>
            </a:endParaRPr>
          </a:p>
          <a:p>
            <a:pPr>
              <a:lnSpc>
                <a:spcPct val="150000"/>
              </a:lnSpc>
            </a:pPr>
            <a:r>
              <a:rPr lang="en-GB" sz="3200" b="1" dirty="0" smtClean="0">
                <a:latin typeface="Times New Roman" pitchFamily="18" charset="0"/>
                <a:cs typeface="Times New Roman" pitchFamily="18" charset="0"/>
              </a:rPr>
              <a:t>Research is a disciplined-process of investigating and seeking facts that will ultimately lead to the discovery of the truth of something. To research is to look for information because of the desire of ‘wanting to know’.</a:t>
            </a:r>
          </a:p>
        </p:txBody>
      </p:sp>
    </p:spTree>
    <p:extLst>
      <p:ext uri="{BB962C8B-B14F-4D97-AF65-F5344CB8AC3E}">
        <p14:creationId xmlns:p14="http://schemas.microsoft.com/office/powerpoint/2010/main" val="15288077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6555641"/>
          </a:xfrm>
          <a:prstGeom prst="rect">
            <a:avLst/>
          </a:prstGeom>
          <a:noFill/>
        </p:spPr>
        <p:txBody>
          <a:bodyPr wrap="square" rtlCol="0">
            <a:spAutoFit/>
          </a:bodyPr>
          <a:lstStyle/>
          <a:p>
            <a:pPr algn="ctr" rtl="1"/>
            <a:r>
              <a:rPr lang="en-GB" sz="4000" b="1" dirty="0" smtClean="0">
                <a:latin typeface="Times New Roman" pitchFamily="18" charset="0"/>
                <a:cs typeface="Times New Roman" pitchFamily="18" charset="0"/>
              </a:rPr>
              <a:t>(2)</a:t>
            </a:r>
            <a:r>
              <a:rPr lang="en-GB" sz="4000" b="1" i="1" dirty="0" smtClean="0">
                <a:latin typeface="Times New Roman" pitchFamily="18" charset="0"/>
                <a:cs typeface="Times New Roman" pitchFamily="18" charset="0"/>
              </a:rPr>
              <a:t> The Research</a:t>
            </a:r>
            <a:r>
              <a:rPr lang="en-GB" sz="4000" dirty="0" smtClean="0">
                <a:latin typeface="Times New Roman" pitchFamily="18" charset="0"/>
                <a:cs typeface="Times New Roman" pitchFamily="18" charset="0"/>
              </a:rPr>
              <a:t> </a:t>
            </a:r>
            <a:r>
              <a:rPr lang="en-GB" sz="4000" b="1" i="1" dirty="0" smtClean="0">
                <a:latin typeface="Times New Roman" pitchFamily="18" charset="0"/>
                <a:cs typeface="Times New Roman" pitchFamily="18" charset="0"/>
              </a:rPr>
              <a:t>Site</a:t>
            </a:r>
          </a:p>
          <a:p>
            <a:pPr rtl="1"/>
            <a:r>
              <a:rPr lang="en-GB" sz="2800" b="1" dirty="0" smtClean="0">
                <a:latin typeface="Times New Roman" pitchFamily="18" charset="0"/>
                <a:cs typeface="Times New Roman" pitchFamily="18" charset="0"/>
              </a:rPr>
              <a:t>Anyone from any age group or any profession or any background can do research in practically any area he/she has an interest in:</a:t>
            </a:r>
          </a:p>
          <a:p>
            <a:pPr rtl="1"/>
            <a:r>
              <a:rPr lang="en-GB" sz="2400" b="1" dirty="0" smtClean="0">
                <a:latin typeface="Times New Roman" pitchFamily="18" charset="0"/>
                <a:cs typeface="Times New Roman" pitchFamily="18" charset="0"/>
              </a:rPr>
              <a:t>(e.g. historians, anthropologists, linguists, educationalists, parents, laymen, …….)</a:t>
            </a:r>
          </a:p>
          <a:p>
            <a:pPr rtl="1"/>
            <a:endParaRPr lang="en-GB" sz="2400" b="1" dirty="0">
              <a:latin typeface="Times New Roman" pitchFamily="18" charset="0"/>
              <a:cs typeface="Times New Roman" pitchFamily="18" charset="0"/>
            </a:endParaRPr>
          </a:p>
          <a:p>
            <a:pPr rtl="1"/>
            <a:r>
              <a:rPr lang="en-GB" sz="2800" b="1" dirty="0">
                <a:latin typeface="Times New Roman" pitchFamily="18" charset="0"/>
                <a:cs typeface="Times New Roman" pitchFamily="18" charset="0"/>
              </a:rPr>
              <a:t>Research </a:t>
            </a:r>
            <a:r>
              <a:rPr lang="en-GB" sz="2800" b="1" dirty="0" smtClean="0">
                <a:latin typeface="Times New Roman" pitchFamily="18" charset="0"/>
                <a:cs typeface="Times New Roman" pitchFamily="18" charset="0"/>
              </a:rPr>
              <a:t>→ on </a:t>
            </a:r>
            <a:r>
              <a:rPr lang="en-GB" sz="2800" b="1" dirty="0">
                <a:latin typeface="Times New Roman" pitchFamily="18" charset="0"/>
                <a:cs typeface="Times New Roman" pitchFamily="18" charset="0"/>
              </a:rPr>
              <a:t>a small scale → involving just one person </a:t>
            </a:r>
            <a:endParaRPr lang="fa-IR" sz="2800" b="1" dirty="0" smtClean="0">
              <a:latin typeface="Times New Roman" pitchFamily="18" charset="0"/>
              <a:cs typeface="Times New Roman" pitchFamily="18" charset="0"/>
            </a:endParaRPr>
          </a:p>
          <a:p>
            <a:pPr rtl="1"/>
            <a:r>
              <a:rPr lang="en-GB" sz="2800" b="1" dirty="0" smtClean="0">
                <a:latin typeface="Times New Roman" pitchFamily="18" charset="0"/>
                <a:cs typeface="Times New Roman" pitchFamily="18" charset="0"/>
              </a:rPr>
              <a:t>→ Case Study → not representative of the entire population</a:t>
            </a:r>
            <a:endParaRPr lang="en-GB" sz="2800" b="1" dirty="0">
              <a:latin typeface="Times New Roman" pitchFamily="18" charset="0"/>
              <a:cs typeface="Times New Roman" pitchFamily="18" charset="0"/>
            </a:endParaRPr>
          </a:p>
          <a:p>
            <a:pPr rtl="1"/>
            <a:r>
              <a:rPr lang="en-GB" sz="2800" b="1" dirty="0" smtClean="0">
                <a:latin typeface="Times New Roman" pitchFamily="18" charset="0"/>
                <a:cs typeface="Times New Roman" pitchFamily="18" charset="0"/>
              </a:rPr>
              <a:t>Research → involving many subjects → resulting in a quantitative analysis</a:t>
            </a:r>
            <a:endParaRPr lang="en-GB" sz="2800" b="1" dirty="0">
              <a:latin typeface="Times New Roman" pitchFamily="18" charset="0"/>
              <a:cs typeface="Times New Roman" pitchFamily="18" charset="0"/>
            </a:endParaRPr>
          </a:p>
          <a:p>
            <a:pPr rtl="1"/>
            <a:r>
              <a:rPr lang="en-GB" sz="2800" b="1" dirty="0" smtClean="0">
                <a:latin typeface="Times New Roman" pitchFamily="18" charset="0"/>
                <a:cs typeface="Times New Roman" pitchFamily="18" charset="0"/>
              </a:rPr>
              <a:t>Research can be done anywhere:</a:t>
            </a:r>
          </a:p>
          <a:p>
            <a:pPr rtl="1"/>
            <a:r>
              <a:rPr lang="en-GB" sz="2400" b="1" dirty="0">
                <a:latin typeface="Times New Roman" pitchFamily="18" charset="0"/>
                <a:cs typeface="Times New Roman" pitchFamily="18" charset="0"/>
              </a:rPr>
              <a:t>(in a lab, at home, on the streets, in villages, </a:t>
            </a:r>
            <a:r>
              <a:rPr lang="en-GB" sz="2400" b="1" dirty="0" smtClean="0">
                <a:latin typeface="Times New Roman" pitchFamily="18" charset="0"/>
                <a:cs typeface="Times New Roman" pitchFamily="18" charset="0"/>
              </a:rPr>
              <a:t>towns and cities, </a:t>
            </a:r>
            <a:r>
              <a:rPr lang="en-GB" sz="2400" b="1" dirty="0">
                <a:latin typeface="Times New Roman" pitchFamily="18" charset="0"/>
                <a:cs typeface="Times New Roman" pitchFamily="18" charset="0"/>
              </a:rPr>
              <a:t>….)</a:t>
            </a:r>
          </a:p>
          <a:p>
            <a:pPr rtl="1"/>
            <a:r>
              <a:rPr lang="en-GB" sz="2800" b="1" dirty="0" smtClean="0">
                <a:latin typeface="Times New Roman" pitchFamily="18" charset="0"/>
                <a:cs typeface="Times New Roman" pitchFamily="18" charset="0"/>
              </a:rPr>
              <a:t> </a:t>
            </a:r>
            <a:endParaRPr lang="en-GB"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310833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7294305"/>
          </a:xfrm>
          <a:prstGeom prst="rect">
            <a:avLst/>
          </a:prstGeom>
          <a:noFill/>
        </p:spPr>
        <p:txBody>
          <a:bodyPr wrap="square" rtlCol="0">
            <a:spAutoFit/>
          </a:bodyPr>
          <a:lstStyle/>
          <a:p>
            <a:r>
              <a:rPr lang="en-GB" sz="4000" b="1" dirty="0" smtClean="0">
                <a:latin typeface="Times New Roman" pitchFamily="18" charset="0"/>
                <a:cs typeface="Times New Roman" pitchFamily="18" charset="0"/>
              </a:rPr>
              <a:t>(3)</a:t>
            </a:r>
            <a:r>
              <a:rPr lang="en-GB" sz="4000" b="1" i="1" dirty="0" smtClean="0">
                <a:latin typeface="Times New Roman" pitchFamily="18" charset="0"/>
                <a:cs typeface="Times New Roman" pitchFamily="18" charset="0"/>
              </a:rPr>
              <a:t> </a:t>
            </a:r>
            <a:r>
              <a:rPr lang="en-GB" sz="4000" b="1" dirty="0">
                <a:latin typeface="Times New Roman" pitchFamily="18" charset="0"/>
                <a:cs typeface="Times New Roman" pitchFamily="18" charset="0"/>
              </a:rPr>
              <a:t>Questions a Researcher Must </a:t>
            </a:r>
            <a:r>
              <a:rPr lang="en-GB" sz="4000" b="1" dirty="0" smtClean="0">
                <a:latin typeface="Times New Roman" pitchFamily="18" charset="0"/>
                <a:cs typeface="Times New Roman" pitchFamily="18" charset="0"/>
              </a:rPr>
              <a:t>Ask</a:t>
            </a:r>
          </a:p>
          <a:p>
            <a:endParaRPr lang="en-US" sz="4000" b="1" dirty="0">
              <a:latin typeface="Times New Roman" pitchFamily="18" charset="0"/>
              <a:cs typeface="Times New Roman" pitchFamily="18" charset="0"/>
            </a:endParaRPr>
          </a:p>
          <a:p>
            <a:pPr marL="457200" indent="-457200">
              <a:buAutoNum type="arabicPeriod"/>
            </a:pPr>
            <a:r>
              <a:rPr lang="en-GB" sz="2400" b="1" dirty="0" smtClean="0">
                <a:latin typeface="Times New Roman" pitchFamily="18" charset="0"/>
                <a:cs typeface="Times New Roman" pitchFamily="18" charset="0"/>
              </a:rPr>
              <a:t>What is your area of interest? </a:t>
            </a:r>
          </a:p>
          <a:p>
            <a:r>
              <a:rPr lang="en-GB" sz="2000" b="1" dirty="0" smtClean="0">
                <a:latin typeface="Times New Roman" pitchFamily="18" charset="0"/>
                <a:cs typeface="Times New Roman" pitchFamily="18" charset="0"/>
              </a:rPr>
              <a:t>- (language, history, communication, …)</a:t>
            </a:r>
            <a:endParaRPr lang="en-GB" sz="2400" b="1" dirty="0" smtClean="0">
              <a:latin typeface="Times New Roman" pitchFamily="18" charset="0"/>
              <a:cs typeface="Times New Roman" pitchFamily="18" charset="0"/>
            </a:endParaRPr>
          </a:p>
          <a:p>
            <a:r>
              <a:rPr lang="en-GB" sz="2000" b="1" dirty="0" smtClean="0">
                <a:latin typeface="Times New Roman" pitchFamily="18" charset="0"/>
                <a:cs typeface="Times New Roman" pitchFamily="18" charset="0"/>
              </a:rPr>
              <a:t>- Familiarity </a:t>
            </a:r>
            <a:r>
              <a:rPr lang="en-GB" sz="2000" b="1" dirty="0">
                <a:latin typeface="Times New Roman" pitchFamily="18" charset="0"/>
                <a:cs typeface="Times New Roman" pitchFamily="18" charset="0"/>
              </a:rPr>
              <a:t>→ giving sense of </a:t>
            </a:r>
            <a:r>
              <a:rPr lang="en-GB" sz="2000" b="1" dirty="0" smtClean="0">
                <a:latin typeface="Times New Roman" pitchFamily="18" charset="0"/>
                <a:cs typeface="Times New Roman" pitchFamily="18" charset="0"/>
              </a:rPr>
              <a:t>security</a:t>
            </a:r>
            <a:endParaRPr lang="en-GB" sz="2000" b="1" dirty="0">
              <a:latin typeface="Times New Roman" pitchFamily="18" charset="0"/>
              <a:cs typeface="Times New Roman" pitchFamily="18" charset="0"/>
            </a:endParaRPr>
          </a:p>
          <a:p>
            <a:pPr marL="342900" indent="-342900">
              <a:buFontTx/>
              <a:buChar char="-"/>
            </a:pPr>
            <a:endParaRPr lang="en-GB" sz="2400" b="1"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2. What area of the research is manageable for you? </a:t>
            </a:r>
          </a:p>
          <a:p>
            <a:r>
              <a:rPr lang="en-GB" sz="2000" b="1" dirty="0" smtClean="0">
                <a:latin typeface="Times New Roman" pitchFamily="18" charset="0"/>
                <a:cs typeface="Times New Roman" pitchFamily="18" charset="0"/>
              </a:rPr>
              <a:t>- Narrow </a:t>
            </a:r>
            <a:r>
              <a:rPr lang="en-GB" sz="2000" b="1" dirty="0">
                <a:latin typeface="Times New Roman" pitchFamily="18" charset="0"/>
                <a:cs typeface="Times New Roman" pitchFamily="18" charset="0"/>
              </a:rPr>
              <a:t>down your area of research to a manageable </a:t>
            </a:r>
            <a:r>
              <a:rPr lang="en-GB" sz="2000" b="1" dirty="0" smtClean="0">
                <a:latin typeface="Times New Roman" pitchFamily="18" charset="0"/>
                <a:cs typeface="Times New Roman" pitchFamily="18" charset="0"/>
              </a:rPr>
              <a:t>topic.</a:t>
            </a:r>
            <a:endParaRPr lang="en-GB" sz="2000" b="1" dirty="0">
              <a:latin typeface="Times New Roman" pitchFamily="18" charset="0"/>
              <a:cs typeface="Times New Roman" pitchFamily="18" charset="0"/>
            </a:endParaRPr>
          </a:p>
          <a:p>
            <a:r>
              <a:rPr lang="en-GB" sz="2000" b="1" dirty="0">
                <a:latin typeface="Times New Roman" pitchFamily="18" charset="0"/>
                <a:cs typeface="Times New Roman" pitchFamily="18" charset="0"/>
              </a:rPr>
              <a:t>- Do not aim too </a:t>
            </a:r>
            <a:r>
              <a:rPr lang="en-GB" sz="2000" b="1" dirty="0" smtClean="0">
                <a:latin typeface="Times New Roman" pitchFamily="18" charset="0"/>
                <a:cs typeface="Times New Roman" pitchFamily="18" charset="0"/>
              </a:rPr>
              <a:t>high or be overambitious.</a:t>
            </a:r>
          </a:p>
          <a:p>
            <a:r>
              <a:rPr lang="en-GB" sz="2000" b="1" dirty="0" smtClean="0">
                <a:latin typeface="Times New Roman" pitchFamily="18" charset="0"/>
                <a:cs typeface="Times New Roman" pitchFamily="18" charset="0"/>
              </a:rPr>
              <a:t>- Be modest in your objectives. Start </a:t>
            </a:r>
            <a:r>
              <a:rPr lang="en-GB" sz="2000" b="1" dirty="0">
                <a:latin typeface="Times New Roman" pitchFamily="18" charset="0"/>
                <a:cs typeface="Times New Roman" pitchFamily="18" charset="0"/>
              </a:rPr>
              <a:t>with small and limited objectives</a:t>
            </a:r>
          </a:p>
          <a:p>
            <a:pPr marL="342900" indent="-342900">
              <a:buFontTx/>
              <a:buChar char="-"/>
            </a:pPr>
            <a:endParaRPr lang="en-GB" sz="2400" b="1"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3. Why are you doing this research?</a:t>
            </a:r>
          </a:p>
          <a:p>
            <a:r>
              <a:rPr lang="en-GB" sz="2000" b="1" dirty="0" smtClean="0">
                <a:latin typeface="Times New Roman" pitchFamily="18" charset="0"/>
                <a:cs typeface="Times New Roman" pitchFamily="18" charset="0"/>
              </a:rPr>
              <a:t>- Specify </a:t>
            </a:r>
            <a:r>
              <a:rPr lang="en-GB" sz="2000" b="1" dirty="0">
                <a:latin typeface="Times New Roman" pitchFamily="18" charset="0"/>
                <a:cs typeface="Times New Roman" pitchFamily="18" charset="0"/>
              </a:rPr>
              <a:t>your aims clearly. </a:t>
            </a:r>
          </a:p>
          <a:p>
            <a:r>
              <a:rPr lang="en-GB" sz="2000" b="1" dirty="0" smtClean="0">
                <a:latin typeface="Times New Roman" pitchFamily="18" charset="0"/>
                <a:cs typeface="Times New Roman" pitchFamily="18" charset="0"/>
              </a:rPr>
              <a:t>- Draw </a:t>
            </a:r>
            <a:r>
              <a:rPr lang="en-GB" sz="2000" b="1" dirty="0">
                <a:latin typeface="Times New Roman" pitchFamily="18" charset="0"/>
                <a:cs typeface="Times New Roman" pitchFamily="18" charset="0"/>
              </a:rPr>
              <a:t>up a few RQs</a:t>
            </a:r>
          </a:p>
          <a:p>
            <a:endParaRPr lang="en-GB" sz="2400" b="1" dirty="0">
              <a:latin typeface="Times New Roman" pitchFamily="18" charset="0"/>
              <a:cs typeface="Times New Roman" pitchFamily="18" charset="0"/>
            </a:endParaRPr>
          </a:p>
          <a:p>
            <a:pPr marL="342900" indent="-342900">
              <a:buFontTx/>
              <a:buChar char="-"/>
            </a:pPr>
            <a:endParaRPr lang="en-GB" sz="2400" b="1" dirty="0" smtClean="0">
              <a:latin typeface="Times New Roman" pitchFamily="18" charset="0"/>
              <a:cs typeface="Times New Roman" pitchFamily="18" charset="0"/>
            </a:endParaRPr>
          </a:p>
          <a:p>
            <a:pPr marL="342900" indent="-342900">
              <a:buFontTx/>
              <a:buChar char="-"/>
            </a:pPr>
            <a:endParaRPr lang="en-GB" sz="2400" b="1" dirty="0">
              <a:latin typeface="Times New Roman" pitchFamily="18" charset="0"/>
              <a:cs typeface="Times New Roman" pitchFamily="18" charset="0"/>
            </a:endParaRPr>
          </a:p>
          <a:p>
            <a:pPr marL="342900" indent="-342900">
              <a:buFontTx/>
              <a:buChar char="-"/>
            </a:pPr>
            <a:endParaRPr lang="en-GB" sz="2400" b="1" dirty="0" smtClean="0">
              <a:latin typeface="Times New Roman" pitchFamily="18" charset="0"/>
              <a:cs typeface="Times New Roman" pitchFamily="18" charset="0"/>
            </a:endParaRPr>
          </a:p>
          <a:p>
            <a:pPr marL="342900" indent="-342900">
              <a:buFontTx/>
              <a:buChar char="-"/>
            </a:pPr>
            <a:endParaRPr lang="en-GB"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9695562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5755422"/>
          </a:xfrm>
          <a:prstGeom prst="rect">
            <a:avLst/>
          </a:prstGeom>
          <a:noFill/>
        </p:spPr>
        <p:txBody>
          <a:bodyPr wrap="square" rtlCol="0">
            <a:spAutoFit/>
          </a:bodyPr>
          <a:lstStyle/>
          <a:p>
            <a:r>
              <a:rPr lang="en-GB" sz="2400" b="1" dirty="0" smtClean="0">
                <a:latin typeface="Times New Roman" pitchFamily="18" charset="0"/>
                <a:cs typeface="Times New Roman" pitchFamily="18" charset="0"/>
              </a:rPr>
              <a:t>4. Where do you start your research work?</a:t>
            </a:r>
            <a:endParaRPr lang="en-GB" sz="2400" b="1" dirty="0">
              <a:latin typeface="Times New Roman" pitchFamily="18" charset="0"/>
              <a:cs typeface="Times New Roman" pitchFamily="18" charset="0"/>
            </a:endParaRPr>
          </a:p>
          <a:p>
            <a:r>
              <a:rPr lang="en-GB" sz="2000" b="1" dirty="0">
                <a:latin typeface="Times New Roman" pitchFamily="18" charset="0"/>
                <a:cs typeface="Times New Roman" pitchFamily="18" charset="0"/>
              </a:rPr>
              <a:t>- Being not sure → Start with→ yourself, your family members/ community/ town/ country </a:t>
            </a:r>
          </a:p>
          <a:p>
            <a:pPr marL="342900" indent="-342900">
              <a:buFontTx/>
              <a:buChar char="-"/>
            </a:pPr>
            <a:endParaRPr lang="en-GB" sz="2400" b="1"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5. Who has done a similar kind of research?</a:t>
            </a:r>
          </a:p>
          <a:p>
            <a:r>
              <a:rPr lang="en-GB" sz="2000" b="1" dirty="0" smtClean="0">
                <a:latin typeface="Times New Roman" pitchFamily="18" charset="0"/>
                <a:cs typeface="Times New Roman" pitchFamily="18" charset="0"/>
              </a:rPr>
              <a:t>- </a:t>
            </a:r>
            <a:r>
              <a:rPr lang="en-GB" sz="2000" b="1" dirty="0">
                <a:latin typeface="Times New Roman" pitchFamily="18" charset="0"/>
                <a:cs typeface="Times New Roman" pitchFamily="18" charset="0"/>
              </a:rPr>
              <a:t>Read other researchers’ work.</a:t>
            </a:r>
          </a:p>
          <a:p>
            <a:r>
              <a:rPr lang="en-GB" sz="2000" b="1" dirty="0">
                <a:latin typeface="Times New Roman" pitchFamily="18" charset="0"/>
                <a:cs typeface="Times New Roman" pitchFamily="18" charset="0"/>
              </a:rPr>
              <a:t>- Formulate more specific </a:t>
            </a:r>
            <a:r>
              <a:rPr lang="en-GB" sz="2000" b="1" dirty="0" smtClean="0">
                <a:latin typeface="Times New Roman" pitchFamily="18" charset="0"/>
                <a:cs typeface="Times New Roman" pitchFamily="18" charset="0"/>
              </a:rPr>
              <a:t>goals and determine your RQs.</a:t>
            </a:r>
            <a:endParaRPr lang="en-GB" sz="2000" b="1" dirty="0">
              <a:latin typeface="Times New Roman" pitchFamily="18" charset="0"/>
              <a:cs typeface="Times New Roman" pitchFamily="18" charset="0"/>
            </a:endParaRPr>
          </a:p>
          <a:p>
            <a:pPr marL="342900" indent="-342900">
              <a:buFontTx/>
              <a:buChar char="-"/>
            </a:pPr>
            <a:endParaRPr lang="en-GB" sz="2400" b="1"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6. Whose model or framework should you follow?</a:t>
            </a:r>
          </a:p>
          <a:p>
            <a:r>
              <a:rPr lang="en-GB" sz="2000" b="1" dirty="0">
                <a:latin typeface="Times New Roman" pitchFamily="18" charset="0"/>
                <a:cs typeface="Times New Roman" pitchFamily="18" charset="0"/>
              </a:rPr>
              <a:t>- Whose framework?</a:t>
            </a:r>
          </a:p>
          <a:p>
            <a:r>
              <a:rPr lang="en-GB" sz="2000" b="1" dirty="0">
                <a:latin typeface="Times New Roman" pitchFamily="18" charset="0"/>
                <a:cs typeface="Times New Roman" pitchFamily="18" charset="0"/>
              </a:rPr>
              <a:t>- Why using a particular model and not others?</a:t>
            </a:r>
          </a:p>
          <a:p>
            <a:r>
              <a:rPr lang="en-GB" sz="2000" b="1" dirty="0" smtClean="0">
                <a:latin typeface="Times New Roman" pitchFamily="18" charset="0"/>
                <a:cs typeface="Times New Roman" pitchFamily="18" charset="0"/>
              </a:rPr>
              <a:t>- Which </a:t>
            </a:r>
            <a:r>
              <a:rPr lang="en-GB" sz="2000" b="1" dirty="0">
                <a:latin typeface="Times New Roman" pitchFamily="18" charset="0"/>
                <a:cs typeface="Times New Roman" pitchFamily="18" charset="0"/>
              </a:rPr>
              <a:t>portions need to be adopted and why</a:t>
            </a:r>
            <a:r>
              <a:rPr lang="en-GB" sz="2000" b="1" dirty="0" smtClean="0">
                <a:latin typeface="Times New Roman" pitchFamily="18" charset="0"/>
                <a:cs typeface="Times New Roman" pitchFamily="18" charset="0"/>
              </a:rPr>
              <a:t>?</a:t>
            </a:r>
          </a:p>
          <a:p>
            <a:endParaRPr lang="en-GB" sz="2400" b="1"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7</a:t>
            </a:r>
            <a:r>
              <a:rPr lang="en-GB" sz="2400" b="1" dirty="0">
                <a:latin typeface="Times New Roman" pitchFamily="18" charset="0"/>
                <a:cs typeface="Times New Roman" pitchFamily="18" charset="0"/>
              </a:rPr>
              <a:t>. How do you plan to collect your data?</a:t>
            </a:r>
          </a:p>
          <a:p>
            <a:r>
              <a:rPr lang="en-GB" sz="2000" b="1" dirty="0" smtClean="0">
                <a:latin typeface="Times New Roman" pitchFamily="18" charset="0"/>
                <a:cs typeface="Times New Roman" pitchFamily="18" charset="0"/>
              </a:rPr>
              <a:t>- Ways </a:t>
            </a:r>
            <a:r>
              <a:rPr lang="en-GB" sz="2000" b="1" dirty="0">
                <a:latin typeface="Times New Roman" pitchFamily="18" charset="0"/>
                <a:cs typeface="Times New Roman" pitchFamily="18" charset="0"/>
              </a:rPr>
              <a:t>of acquiring data or </a:t>
            </a:r>
            <a:r>
              <a:rPr lang="en-GB" sz="2000" b="1" dirty="0" smtClean="0">
                <a:latin typeface="Times New Roman" pitchFamily="18" charset="0"/>
                <a:cs typeface="Times New Roman" pitchFamily="18" charset="0"/>
              </a:rPr>
              <a:t>evidence</a:t>
            </a:r>
          </a:p>
          <a:p>
            <a:r>
              <a:rPr lang="en-GB" sz="2000" b="1" dirty="0" smtClean="0">
                <a:latin typeface="Times New Roman" pitchFamily="18" charset="0"/>
                <a:cs typeface="Times New Roman" pitchFamily="18" charset="0"/>
              </a:rPr>
              <a:t>- Which </a:t>
            </a:r>
            <a:r>
              <a:rPr lang="en-GB" sz="2000" b="1" dirty="0">
                <a:latin typeface="Times New Roman" pitchFamily="18" charset="0"/>
                <a:cs typeface="Times New Roman" pitchFamily="18" charset="0"/>
              </a:rPr>
              <a:t>is the best method?</a:t>
            </a:r>
          </a:p>
          <a:p>
            <a:pPr marL="342900" indent="-342900">
              <a:buFontTx/>
              <a:buChar char="-"/>
            </a:pPr>
            <a:endParaRPr lang="en-GB"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1654809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6186309"/>
          </a:xfrm>
          <a:prstGeom prst="rect">
            <a:avLst/>
          </a:prstGeom>
          <a:noFill/>
        </p:spPr>
        <p:txBody>
          <a:bodyPr wrap="square" rtlCol="0">
            <a:spAutoFit/>
          </a:bodyPr>
          <a:lstStyle/>
          <a:p>
            <a:r>
              <a:rPr lang="en-GB" sz="2400" b="1" dirty="0" smtClean="0">
                <a:latin typeface="Times New Roman" pitchFamily="18" charset="0"/>
                <a:cs typeface="Times New Roman" pitchFamily="18" charset="0"/>
              </a:rPr>
              <a:t>8. What are you (de)limitations?</a:t>
            </a:r>
          </a:p>
          <a:p>
            <a:pPr marL="342900" indent="-342900">
              <a:buFontTx/>
              <a:buChar char="-"/>
            </a:pPr>
            <a:r>
              <a:rPr lang="en-GB" sz="2000" b="1" dirty="0" smtClean="0">
                <a:latin typeface="Times New Roman" pitchFamily="18" charset="0"/>
                <a:cs typeface="Times New Roman" pitchFamily="18" charset="0"/>
              </a:rPr>
              <a:t>Sometimes</a:t>
            </a:r>
            <a:r>
              <a:rPr lang="en-GB" sz="2400" b="1" dirty="0" smtClean="0">
                <a:latin typeface="Times New Roman" pitchFamily="18" charset="0"/>
                <a:cs typeface="Times New Roman" pitchFamily="18" charset="0"/>
              </a:rPr>
              <a:t> </a:t>
            </a:r>
            <a:r>
              <a:rPr lang="en-GB" sz="2000" b="1" dirty="0">
                <a:latin typeface="Times New Roman" pitchFamily="18" charset="0"/>
                <a:cs typeface="Times New Roman" pitchFamily="18" charset="0"/>
              </a:rPr>
              <a:t>our wants may exceed limits</a:t>
            </a:r>
            <a:r>
              <a:rPr lang="en-GB" sz="2000" b="1" dirty="0" smtClean="0">
                <a:latin typeface="Times New Roman" pitchFamily="18" charset="0"/>
                <a:cs typeface="Times New Roman" pitchFamily="18" charset="0"/>
              </a:rPr>
              <a:t>.</a:t>
            </a:r>
          </a:p>
          <a:p>
            <a:pPr marL="342900" indent="-342900">
              <a:buFontTx/>
              <a:buChar char="-"/>
            </a:pPr>
            <a:r>
              <a:rPr lang="en-GB" sz="2000" b="1" dirty="0" smtClean="0">
                <a:latin typeface="Times New Roman" pitchFamily="18" charset="0"/>
                <a:cs typeface="Times New Roman" pitchFamily="18" charset="0"/>
              </a:rPr>
              <a:t>Short reports → require a smaller amount of research.</a:t>
            </a:r>
          </a:p>
          <a:p>
            <a:pPr marL="342900" indent="-342900">
              <a:buFontTx/>
              <a:buChar char="-"/>
            </a:pPr>
            <a:r>
              <a:rPr lang="en-GB" sz="2000" b="1" dirty="0" smtClean="0">
                <a:latin typeface="Times New Roman" pitchFamily="18" charset="0"/>
                <a:cs typeface="Times New Roman" pitchFamily="18" charset="0"/>
              </a:rPr>
              <a:t>Longer reports → require more areas to be covered.</a:t>
            </a:r>
            <a:endParaRPr lang="en-GB" sz="2000" b="1" dirty="0">
              <a:latin typeface="Times New Roman" pitchFamily="18" charset="0"/>
              <a:cs typeface="Times New Roman" pitchFamily="18" charset="0"/>
            </a:endParaRPr>
          </a:p>
          <a:p>
            <a:endParaRPr lang="en-GB" sz="2400" b="1"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9. How do you plan to analyse the data?</a:t>
            </a:r>
          </a:p>
          <a:p>
            <a:r>
              <a:rPr lang="en-GB" sz="2000" b="1" dirty="0">
                <a:latin typeface="Times New Roman" pitchFamily="18" charset="0"/>
                <a:cs typeface="Times New Roman" pitchFamily="18" charset="0"/>
              </a:rPr>
              <a:t>-</a:t>
            </a:r>
            <a:r>
              <a:rPr lang="en-GB" sz="2400" b="1" dirty="0" smtClean="0">
                <a:latin typeface="Times New Roman" pitchFamily="18" charset="0"/>
                <a:cs typeface="Times New Roman" pitchFamily="18" charset="0"/>
              </a:rPr>
              <a:t> </a:t>
            </a:r>
            <a:r>
              <a:rPr lang="en-GB" sz="2000" b="1" dirty="0" smtClean="0">
                <a:latin typeface="Times New Roman" pitchFamily="18" charset="0"/>
                <a:cs typeface="Times New Roman" pitchFamily="18" charset="0"/>
              </a:rPr>
              <a:t>Never </a:t>
            </a:r>
            <a:r>
              <a:rPr lang="en-GB" sz="2000" b="1" dirty="0">
                <a:latin typeface="Times New Roman" pitchFamily="18" charset="0"/>
                <a:cs typeface="Times New Roman" pitchFamily="18" charset="0"/>
              </a:rPr>
              <a:t>manipulate the data to get a specific objective or result.</a:t>
            </a:r>
          </a:p>
          <a:p>
            <a:r>
              <a:rPr lang="en-GB" sz="2000" b="1" dirty="0" smtClean="0">
                <a:latin typeface="Times New Roman" pitchFamily="18" charset="0"/>
                <a:cs typeface="Times New Roman" pitchFamily="18" charset="0"/>
              </a:rPr>
              <a:t>- Allow </a:t>
            </a:r>
            <a:r>
              <a:rPr lang="en-GB" sz="2000" b="1" dirty="0">
                <a:latin typeface="Times New Roman" pitchFamily="18" charset="0"/>
                <a:cs typeface="Times New Roman" pitchFamily="18" charset="0"/>
              </a:rPr>
              <a:t>results to manifest themselves through your data</a:t>
            </a:r>
          </a:p>
          <a:p>
            <a:endParaRPr lang="en-GB" sz="2400" b="1"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10. How do you intend to write your research paper?</a:t>
            </a:r>
          </a:p>
          <a:p>
            <a:r>
              <a:rPr lang="en-GB" sz="2000" b="1" dirty="0">
                <a:latin typeface="Times New Roman" pitchFamily="18" charset="0"/>
                <a:cs typeface="Times New Roman" pitchFamily="18" charset="0"/>
              </a:rPr>
              <a:t>-</a:t>
            </a:r>
            <a:r>
              <a:rPr lang="en-GB" sz="2400" b="1" dirty="0" smtClean="0">
                <a:latin typeface="Times New Roman" pitchFamily="18" charset="0"/>
                <a:cs typeface="Times New Roman" pitchFamily="18" charset="0"/>
              </a:rPr>
              <a:t> </a:t>
            </a:r>
            <a:r>
              <a:rPr lang="en-GB" sz="2000" b="1" dirty="0" smtClean="0">
                <a:latin typeface="Times New Roman" pitchFamily="18" charset="0"/>
                <a:cs typeface="Times New Roman" pitchFamily="18" charset="0"/>
              </a:rPr>
              <a:t>Keep </a:t>
            </a:r>
            <a:r>
              <a:rPr lang="en-GB" sz="2000" b="1" dirty="0">
                <a:latin typeface="Times New Roman" pitchFamily="18" charset="0"/>
                <a:cs typeface="Times New Roman" pitchFamily="18" charset="0"/>
              </a:rPr>
              <a:t>in mind the requirements and the components of the research format.</a:t>
            </a:r>
          </a:p>
          <a:p>
            <a:r>
              <a:rPr lang="en-GB" sz="2000" b="1" dirty="0">
                <a:latin typeface="Times New Roman" pitchFamily="18" charset="0"/>
                <a:cs typeface="Times New Roman" pitchFamily="18" charset="0"/>
              </a:rPr>
              <a:t>-</a:t>
            </a:r>
            <a:r>
              <a:rPr lang="en-GB" sz="2400" b="1" dirty="0" smtClean="0">
                <a:latin typeface="Times New Roman" pitchFamily="18" charset="0"/>
                <a:cs typeface="Times New Roman" pitchFamily="18" charset="0"/>
              </a:rPr>
              <a:t> </a:t>
            </a:r>
            <a:r>
              <a:rPr lang="en-GB" sz="2000" b="1" dirty="0" smtClean="0">
                <a:latin typeface="Times New Roman" pitchFamily="18" charset="0"/>
                <a:cs typeface="Times New Roman" pitchFamily="18" charset="0"/>
              </a:rPr>
              <a:t>Your </a:t>
            </a:r>
            <a:r>
              <a:rPr lang="en-GB" sz="2000" b="1" dirty="0">
                <a:latin typeface="Times New Roman" pitchFamily="18" charset="0"/>
                <a:cs typeface="Times New Roman" pitchFamily="18" charset="0"/>
              </a:rPr>
              <a:t>language may need to be edited for specificity or clarity.</a:t>
            </a:r>
          </a:p>
          <a:p>
            <a:pPr marL="342900" indent="-342900">
              <a:buFontTx/>
              <a:buChar char="-"/>
            </a:pPr>
            <a:endParaRPr lang="en-GB" sz="2400" b="1" dirty="0">
              <a:latin typeface="Times New Roman" pitchFamily="18" charset="0"/>
              <a:cs typeface="Times New Roman" pitchFamily="18" charset="0"/>
            </a:endParaRPr>
          </a:p>
          <a:p>
            <a:pPr marL="342900" indent="-342900">
              <a:buFontTx/>
              <a:buChar char="-"/>
            </a:pPr>
            <a:endParaRPr lang="en-GB" sz="2400" b="1" dirty="0" smtClean="0">
              <a:latin typeface="Times New Roman" pitchFamily="18" charset="0"/>
              <a:cs typeface="Times New Roman" pitchFamily="18" charset="0"/>
            </a:endParaRPr>
          </a:p>
          <a:p>
            <a:pPr marL="342900" indent="-342900">
              <a:buFontTx/>
              <a:buChar char="-"/>
            </a:pPr>
            <a:endParaRPr lang="en-GB" sz="2400" b="1" dirty="0">
              <a:latin typeface="Times New Roman" pitchFamily="18" charset="0"/>
              <a:cs typeface="Times New Roman" pitchFamily="18" charset="0"/>
            </a:endParaRPr>
          </a:p>
          <a:p>
            <a:pPr marL="342900" indent="-342900">
              <a:buFontTx/>
              <a:buChar char="-"/>
            </a:pPr>
            <a:endParaRPr lang="en-GB" sz="2400" b="1" dirty="0" smtClean="0">
              <a:latin typeface="Times New Roman" pitchFamily="18" charset="0"/>
              <a:cs typeface="Times New Roman" pitchFamily="18" charset="0"/>
            </a:endParaRPr>
          </a:p>
          <a:p>
            <a:pPr marL="342900" indent="-342900">
              <a:buFontTx/>
              <a:buChar char="-"/>
            </a:pPr>
            <a:endParaRPr lang="en-GB"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590555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7971413"/>
          </a:xfrm>
          <a:prstGeom prst="rect">
            <a:avLst/>
          </a:prstGeom>
          <a:noFill/>
        </p:spPr>
        <p:txBody>
          <a:bodyPr wrap="square" rtlCol="0">
            <a:spAutoFit/>
          </a:bodyPr>
          <a:lstStyle/>
          <a:p>
            <a:r>
              <a:rPr lang="en-GB" sz="3200" b="1" dirty="0">
                <a:latin typeface="Times New Roman" pitchFamily="18" charset="0"/>
                <a:cs typeface="Times New Roman" pitchFamily="18" charset="0"/>
              </a:rPr>
              <a:t>(4) Common Research Terms in a Research Paper</a:t>
            </a:r>
            <a:endParaRPr lang="en-GB" sz="3200" b="1" dirty="0" smtClean="0">
              <a:latin typeface="Times New Roman" pitchFamily="18" charset="0"/>
              <a:cs typeface="Times New Roman" pitchFamily="18" charset="0"/>
            </a:endParaRPr>
          </a:p>
          <a:p>
            <a:endParaRPr lang="en-GB" sz="2400" b="1"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1. Researcher</a:t>
            </a:r>
          </a:p>
          <a:p>
            <a:r>
              <a:rPr lang="en-GB" sz="2400" b="1" dirty="0" smtClean="0">
                <a:latin typeface="Times New Roman" pitchFamily="18" charset="0"/>
                <a:cs typeface="Times New Roman" pitchFamily="18" charset="0"/>
              </a:rPr>
              <a:t>2. Abstract</a:t>
            </a:r>
          </a:p>
          <a:p>
            <a:r>
              <a:rPr lang="en-GB" sz="2400" b="1" dirty="0" smtClean="0">
                <a:latin typeface="Times New Roman" pitchFamily="18" charset="0"/>
                <a:cs typeface="Times New Roman" pitchFamily="18" charset="0"/>
              </a:rPr>
              <a:t>3. Introduction</a:t>
            </a:r>
          </a:p>
          <a:p>
            <a:r>
              <a:rPr lang="en-GB" sz="2400" b="1" dirty="0" smtClean="0">
                <a:latin typeface="Times New Roman" pitchFamily="18" charset="0"/>
                <a:cs typeface="Times New Roman" pitchFamily="18" charset="0"/>
              </a:rPr>
              <a:t>4. Study</a:t>
            </a:r>
          </a:p>
          <a:p>
            <a:r>
              <a:rPr lang="en-GB" sz="2400" b="1" dirty="0" smtClean="0">
                <a:latin typeface="Times New Roman" pitchFamily="18" charset="0"/>
                <a:cs typeface="Times New Roman" pitchFamily="18" charset="0"/>
              </a:rPr>
              <a:t>5. Purpose/Aim/Objective of Research</a:t>
            </a:r>
          </a:p>
          <a:p>
            <a:r>
              <a:rPr lang="en-GB" sz="2400" b="1" dirty="0" smtClean="0">
                <a:latin typeface="Times New Roman" pitchFamily="18" charset="0"/>
                <a:cs typeface="Times New Roman" pitchFamily="18" charset="0"/>
              </a:rPr>
              <a:t>6. Background of the Study</a:t>
            </a:r>
          </a:p>
          <a:p>
            <a:r>
              <a:rPr lang="en-GB" sz="2400" b="1" dirty="0" smtClean="0">
                <a:latin typeface="Times New Roman" pitchFamily="18" charset="0"/>
                <a:cs typeface="Times New Roman" pitchFamily="18" charset="0"/>
              </a:rPr>
              <a:t>7. (De)Limitations</a:t>
            </a:r>
          </a:p>
          <a:p>
            <a:r>
              <a:rPr lang="en-GB" sz="2400" b="1" dirty="0" smtClean="0">
                <a:latin typeface="Times New Roman" pitchFamily="18" charset="0"/>
                <a:cs typeface="Times New Roman" pitchFamily="18" charset="0"/>
              </a:rPr>
              <a:t>8. Methodology</a:t>
            </a:r>
          </a:p>
          <a:p>
            <a:r>
              <a:rPr lang="en-GB" sz="2400" b="1" dirty="0" smtClean="0">
                <a:latin typeface="Times New Roman" pitchFamily="18" charset="0"/>
                <a:cs typeface="Times New Roman" pitchFamily="18" charset="0"/>
              </a:rPr>
              <a:t>9. Hypothesis</a:t>
            </a:r>
          </a:p>
          <a:p>
            <a:r>
              <a:rPr lang="en-GB" sz="2400" b="1" dirty="0" smtClean="0">
                <a:latin typeface="Times New Roman" pitchFamily="18" charset="0"/>
                <a:cs typeface="Times New Roman" pitchFamily="18" charset="0"/>
              </a:rPr>
              <a:t>10. Review of Literature</a:t>
            </a:r>
          </a:p>
          <a:p>
            <a:r>
              <a:rPr lang="en-GB" sz="2400" b="1" dirty="0" smtClean="0">
                <a:latin typeface="Times New Roman" pitchFamily="18" charset="0"/>
                <a:cs typeface="Times New Roman" pitchFamily="18" charset="0"/>
              </a:rPr>
              <a:t>11. Data</a:t>
            </a:r>
          </a:p>
          <a:p>
            <a:r>
              <a:rPr lang="en-GB" sz="2400" b="1" dirty="0" smtClean="0">
                <a:latin typeface="Times New Roman" pitchFamily="18" charset="0"/>
                <a:cs typeface="Times New Roman" pitchFamily="18" charset="0"/>
              </a:rPr>
              <a:t>12. Analysis</a:t>
            </a:r>
          </a:p>
          <a:p>
            <a:r>
              <a:rPr lang="en-GB" sz="2400" b="1" dirty="0" smtClean="0">
                <a:latin typeface="Times New Roman" pitchFamily="18" charset="0"/>
                <a:cs typeface="Times New Roman" pitchFamily="18" charset="0"/>
              </a:rPr>
              <a:t>13. Conclusions</a:t>
            </a:r>
          </a:p>
          <a:p>
            <a:pPr marL="457200" indent="-457200">
              <a:buAutoNum type="arabicPeriod"/>
            </a:pPr>
            <a:endParaRPr lang="en-GB" sz="2400" b="1" dirty="0" smtClean="0">
              <a:latin typeface="Times New Roman" pitchFamily="18" charset="0"/>
              <a:cs typeface="Times New Roman" pitchFamily="18" charset="0"/>
            </a:endParaRPr>
          </a:p>
          <a:p>
            <a:endParaRPr lang="en-GB" sz="2400" b="1" dirty="0">
              <a:latin typeface="Times New Roman" pitchFamily="18" charset="0"/>
              <a:cs typeface="Times New Roman" pitchFamily="18" charset="0"/>
            </a:endParaRPr>
          </a:p>
          <a:p>
            <a:pPr marL="342900" indent="-342900">
              <a:buFontTx/>
              <a:buChar char="-"/>
            </a:pPr>
            <a:endParaRPr lang="en-GB" sz="2400" b="1" dirty="0" smtClean="0">
              <a:latin typeface="Times New Roman" pitchFamily="18" charset="0"/>
              <a:cs typeface="Times New Roman" pitchFamily="18" charset="0"/>
            </a:endParaRPr>
          </a:p>
          <a:p>
            <a:pPr marL="342900" indent="-342900">
              <a:buFontTx/>
              <a:buChar char="-"/>
            </a:pPr>
            <a:endParaRPr lang="en-GB" sz="2400" b="1" dirty="0">
              <a:latin typeface="Times New Roman" pitchFamily="18" charset="0"/>
              <a:cs typeface="Times New Roman" pitchFamily="18" charset="0"/>
            </a:endParaRPr>
          </a:p>
          <a:p>
            <a:pPr marL="342900" indent="-342900">
              <a:buFontTx/>
              <a:buChar char="-"/>
            </a:pPr>
            <a:endParaRPr lang="en-GB" sz="2400" b="1" dirty="0" smtClean="0">
              <a:latin typeface="Times New Roman" pitchFamily="18" charset="0"/>
              <a:cs typeface="Times New Roman" pitchFamily="18" charset="0"/>
            </a:endParaRPr>
          </a:p>
          <a:p>
            <a:pPr marL="342900" indent="-342900">
              <a:buFontTx/>
              <a:buChar char="-"/>
            </a:pPr>
            <a:endParaRPr lang="en-GB"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836788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6247864"/>
          </a:xfrm>
          <a:prstGeom prst="rect">
            <a:avLst/>
          </a:prstGeom>
          <a:noFill/>
        </p:spPr>
        <p:txBody>
          <a:bodyPr wrap="square" rtlCol="0">
            <a:spAutoFit/>
          </a:bodyPr>
          <a:lstStyle/>
          <a:p>
            <a:r>
              <a:rPr lang="en-GB" sz="3200" b="1" dirty="0" smtClean="0">
                <a:latin typeface="Times New Roman" pitchFamily="18" charset="0"/>
                <a:cs typeface="Times New Roman" pitchFamily="18" charset="0"/>
              </a:rPr>
              <a:t>(5) Choosing and Narrating Research Objectives</a:t>
            </a:r>
          </a:p>
          <a:p>
            <a:endParaRPr lang="en-GB" sz="2400" b="1" dirty="0" smtClean="0">
              <a:latin typeface="Times New Roman" pitchFamily="18" charset="0"/>
              <a:cs typeface="Times New Roman" pitchFamily="18" charset="0"/>
            </a:endParaRPr>
          </a:p>
          <a:p>
            <a:r>
              <a:rPr lang="en-GB" sz="2800" b="1" dirty="0" smtClean="0">
                <a:latin typeface="Times New Roman" pitchFamily="18" charset="0"/>
                <a:cs typeface="Times New Roman" pitchFamily="18" charset="0"/>
              </a:rPr>
              <a:t>Let’s try to do:</a:t>
            </a:r>
          </a:p>
          <a:p>
            <a:r>
              <a:rPr lang="en-GB" sz="2400" b="1" dirty="0" smtClean="0">
                <a:latin typeface="Times New Roman" pitchFamily="18" charset="0"/>
                <a:cs typeface="Times New Roman" pitchFamily="18" charset="0"/>
              </a:rPr>
              <a:t>- </a:t>
            </a:r>
            <a:r>
              <a:rPr lang="en-GB" sz="2400" b="1" dirty="0" err="1" smtClean="0">
                <a:latin typeface="Times New Roman" pitchFamily="18" charset="0"/>
                <a:cs typeface="Times New Roman" pitchFamily="18" charset="0"/>
              </a:rPr>
              <a:t>sth</a:t>
            </a:r>
            <a:r>
              <a:rPr lang="en-GB" sz="2400" b="1" dirty="0" smtClean="0">
                <a:latin typeface="Times New Roman" pitchFamily="18" charset="0"/>
                <a:cs typeface="Times New Roman" pitchFamily="18" charset="0"/>
              </a:rPr>
              <a:t> manageable and within our ability</a:t>
            </a:r>
          </a:p>
          <a:p>
            <a:r>
              <a:rPr lang="en-GB" sz="2400" b="1" dirty="0" smtClean="0">
                <a:latin typeface="Times New Roman" pitchFamily="18" charset="0"/>
                <a:cs typeface="Times New Roman" pitchFamily="18" charset="0"/>
              </a:rPr>
              <a:t>- not </a:t>
            </a:r>
            <a:r>
              <a:rPr lang="en-GB" sz="2400" b="1" dirty="0" err="1" smtClean="0">
                <a:latin typeface="Times New Roman" pitchFamily="18" charset="0"/>
                <a:cs typeface="Times New Roman" pitchFamily="18" charset="0"/>
              </a:rPr>
              <a:t>sth</a:t>
            </a:r>
            <a:r>
              <a:rPr lang="en-GB" sz="2400" b="1" dirty="0" smtClean="0">
                <a:latin typeface="Times New Roman" pitchFamily="18" charset="0"/>
                <a:cs typeface="Times New Roman" pitchFamily="18" charset="0"/>
              </a:rPr>
              <a:t> highly desirable and unachievable </a:t>
            </a:r>
          </a:p>
          <a:p>
            <a:endParaRPr lang="en-GB" sz="2400" b="1" dirty="0" smtClean="0">
              <a:latin typeface="Times New Roman" pitchFamily="18" charset="0"/>
              <a:cs typeface="Times New Roman" pitchFamily="18" charset="0"/>
            </a:endParaRPr>
          </a:p>
          <a:p>
            <a:r>
              <a:rPr lang="en-GB" sz="2800" b="1" dirty="0">
                <a:latin typeface="Times New Roman" pitchFamily="18" charset="0"/>
                <a:cs typeface="Times New Roman" pitchFamily="18" charset="0"/>
              </a:rPr>
              <a:t>What to do then</a:t>
            </a:r>
            <a:r>
              <a:rPr lang="en-GB" sz="2800" b="1" dirty="0" smtClean="0">
                <a:latin typeface="Times New Roman" pitchFamily="18" charset="0"/>
                <a:cs typeface="Times New Roman" pitchFamily="18" charset="0"/>
              </a:rPr>
              <a:t>? </a:t>
            </a:r>
            <a:endParaRPr lang="en-GB" sz="2800" b="1" dirty="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We can:</a:t>
            </a:r>
          </a:p>
          <a:p>
            <a:r>
              <a:rPr lang="en-GB" sz="2400" b="1" dirty="0" smtClean="0">
                <a:latin typeface="Times New Roman" pitchFamily="18" charset="0"/>
                <a:cs typeface="Times New Roman" pitchFamily="18" charset="0"/>
              </a:rPr>
              <a:t>- scribble</a:t>
            </a:r>
            <a:r>
              <a:rPr lang="en-GB" sz="2400" b="1" dirty="0">
                <a:latin typeface="Times New Roman" pitchFamily="18" charset="0"/>
                <a:cs typeface="Times New Roman" pitchFamily="18" charset="0"/>
              </a:rPr>
              <a:t>, brainstorm, read the works of others.</a:t>
            </a:r>
          </a:p>
          <a:p>
            <a:r>
              <a:rPr lang="en-GB" sz="2400" b="1" dirty="0" smtClean="0">
                <a:latin typeface="Times New Roman" pitchFamily="18" charset="0"/>
                <a:cs typeface="Times New Roman" pitchFamily="18" charset="0"/>
              </a:rPr>
              <a:t>- locate our area </a:t>
            </a:r>
            <a:r>
              <a:rPr lang="en-GB" sz="2400" b="1" dirty="0">
                <a:latin typeface="Times New Roman" pitchFamily="18" charset="0"/>
                <a:cs typeface="Times New Roman" pitchFamily="18" charset="0"/>
              </a:rPr>
              <a:t>of interest</a:t>
            </a:r>
          </a:p>
          <a:p>
            <a:r>
              <a:rPr lang="en-GB" sz="2400" b="1" dirty="0">
                <a:latin typeface="Times New Roman" pitchFamily="18" charset="0"/>
                <a:cs typeface="Times New Roman" pitchFamily="18" charset="0"/>
              </a:rPr>
              <a:t>- </a:t>
            </a:r>
            <a:r>
              <a:rPr lang="en-GB" sz="2400" b="1" dirty="0" smtClean="0">
                <a:latin typeface="Times New Roman" pitchFamily="18" charset="0"/>
                <a:cs typeface="Times New Roman" pitchFamily="18" charset="0"/>
              </a:rPr>
              <a:t>narrow our topics</a:t>
            </a:r>
            <a:endParaRPr lang="en-GB" sz="2400" b="1" dirty="0">
              <a:latin typeface="Times New Roman" pitchFamily="18" charset="0"/>
              <a:cs typeface="Times New Roman" pitchFamily="18" charset="0"/>
            </a:endParaRPr>
          </a:p>
          <a:p>
            <a:endParaRPr lang="en-GB" sz="2400" b="1" dirty="0">
              <a:latin typeface="Times New Roman" pitchFamily="18" charset="0"/>
              <a:cs typeface="Times New Roman" pitchFamily="18" charset="0"/>
            </a:endParaRPr>
          </a:p>
          <a:p>
            <a:endParaRPr lang="en-GB" sz="2400" b="1" dirty="0" smtClean="0">
              <a:latin typeface="Times New Roman" pitchFamily="18" charset="0"/>
              <a:cs typeface="Times New Roman" pitchFamily="18" charset="0"/>
            </a:endParaRPr>
          </a:p>
          <a:p>
            <a:pPr marL="342900" indent="-342900">
              <a:buFontTx/>
              <a:buChar char="-"/>
            </a:pPr>
            <a:endParaRPr lang="en-GB" sz="2400" b="1" dirty="0" smtClean="0">
              <a:latin typeface="Times New Roman" pitchFamily="18" charset="0"/>
              <a:cs typeface="Times New Roman" pitchFamily="18" charset="0"/>
            </a:endParaRPr>
          </a:p>
          <a:p>
            <a:pPr marL="342900" indent="-342900">
              <a:buFontTx/>
              <a:buChar char="-"/>
            </a:pPr>
            <a:endParaRPr lang="en-GB" sz="2400" b="1" dirty="0" smtClean="0">
              <a:latin typeface="Times New Roman" pitchFamily="18" charset="0"/>
              <a:cs typeface="Times New Roman" pitchFamily="18" charset="0"/>
            </a:endParaRPr>
          </a:p>
          <a:p>
            <a:pPr marL="342900" indent="-342900">
              <a:buFontTx/>
              <a:buChar char="-"/>
            </a:pPr>
            <a:endParaRPr lang="en-GB"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9674133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6555641"/>
          </a:xfrm>
          <a:prstGeom prst="rect">
            <a:avLst/>
          </a:prstGeom>
          <a:noFill/>
        </p:spPr>
        <p:txBody>
          <a:bodyPr wrap="square" rtlCol="0">
            <a:spAutoFit/>
          </a:bodyPr>
          <a:lstStyle/>
          <a:p>
            <a:r>
              <a:rPr lang="en-GB" sz="3200" b="1" dirty="0" smtClean="0">
                <a:latin typeface="Times New Roman" pitchFamily="18" charset="0"/>
                <a:cs typeface="Times New Roman" pitchFamily="18" charset="0"/>
              </a:rPr>
              <a:t>(6) Methodologies used</a:t>
            </a:r>
          </a:p>
          <a:p>
            <a:endParaRPr lang="en-GB" sz="2400" b="1" dirty="0" smtClean="0">
              <a:latin typeface="Times New Roman" pitchFamily="18" charset="0"/>
              <a:cs typeface="Times New Roman" pitchFamily="18" charset="0"/>
            </a:endParaRPr>
          </a:p>
          <a:p>
            <a:r>
              <a:rPr lang="en-GB" sz="2800" b="1" dirty="0" smtClean="0">
                <a:latin typeface="Times New Roman" pitchFamily="18" charset="0"/>
                <a:cs typeface="Times New Roman" pitchFamily="18" charset="0"/>
              </a:rPr>
              <a:t>There are various ways of doing research:</a:t>
            </a:r>
          </a:p>
          <a:p>
            <a:r>
              <a:rPr lang="en-GB" sz="2400" b="1" dirty="0">
                <a:latin typeface="Times New Roman" pitchFamily="18" charset="0"/>
                <a:cs typeface="Times New Roman" pitchFamily="18" charset="0"/>
              </a:rPr>
              <a:t>(we can watch, observe, compare, contrast, test, etc.)</a:t>
            </a:r>
          </a:p>
          <a:p>
            <a:endParaRPr lang="en-GB" sz="2400" b="1"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Experiments</a:t>
            </a:r>
          </a:p>
          <a:p>
            <a:endParaRPr lang="en-GB" sz="2400" b="1"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Observations</a:t>
            </a:r>
          </a:p>
          <a:p>
            <a:endParaRPr lang="en-GB" sz="2400" b="1"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Interviews</a:t>
            </a:r>
          </a:p>
          <a:p>
            <a:endParaRPr lang="en-GB" sz="2400" b="1"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Tape or video recording</a:t>
            </a:r>
          </a:p>
          <a:p>
            <a:endParaRPr lang="en-GB" sz="2400" b="1"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Survey</a:t>
            </a:r>
          </a:p>
          <a:p>
            <a:pPr marL="342900" indent="-342900">
              <a:buFontTx/>
              <a:buChar char="-"/>
            </a:pPr>
            <a:endParaRPr lang="en-GB" sz="2400" b="1" dirty="0" smtClean="0">
              <a:latin typeface="Times New Roman" pitchFamily="18" charset="0"/>
              <a:cs typeface="Times New Roman" pitchFamily="18" charset="0"/>
            </a:endParaRPr>
          </a:p>
          <a:p>
            <a:pPr marL="342900" indent="-342900">
              <a:buFontTx/>
              <a:buChar char="-"/>
            </a:pPr>
            <a:endParaRPr lang="en-GB" sz="2400" b="1" dirty="0" smtClean="0">
              <a:latin typeface="Times New Roman" pitchFamily="18" charset="0"/>
              <a:cs typeface="Times New Roman" pitchFamily="18" charset="0"/>
            </a:endParaRPr>
          </a:p>
          <a:p>
            <a:pPr marL="342900" indent="-342900">
              <a:buFontTx/>
              <a:buChar char="-"/>
            </a:pPr>
            <a:endParaRPr lang="en-GB"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42328715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6247864"/>
          </a:xfrm>
          <a:prstGeom prst="rect">
            <a:avLst/>
          </a:prstGeom>
          <a:noFill/>
        </p:spPr>
        <p:txBody>
          <a:bodyPr wrap="square" rtlCol="0">
            <a:spAutoFit/>
          </a:bodyPr>
          <a:lstStyle/>
          <a:p>
            <a:pPr algn="ctr"/>
            <a:r>
              <a:rPr lang="en-GB" sz="3200" b="1" dirty="0">
                <a:latin typeface="Times New Roman" pitchFamily="18" charset="0"/>
                <a:cs typeface="Times New Roman" pitchFamily="18" charset="0"/>
              </a:rPr>
              <a:t>Tools of </a:t>
            </a:r>
            <a:r>
              <a:rPr lang="en-GB" sz="3200" b="1" dirty="0" smtClean="0">
                <a:latin typeface="Times New Roman" pitchFamily="18" charset="0"/>
                <a:cs typeface="Times New Roman" pitchFamily="18" charset="0"/>
              </a:rPr>
              <a:t>research</a:t>
            </a:r>
          </a:p>
          <a:p>
            <a:r>
              <a:rPr lang="en-GB" sz="2800" b="1" dirty="0" smtClean="0">
                <a:latin typeface="Times New Roman" pitchFamily="18" charset="0"/>
                <a:cs typeface="Times New Roman" pitchFamily="18" charset="0"/>
              </a:rPr>
              <a:t>A </a:t>
            </a:r>
            <a:r>
              <a:rPr lang="en-GB" sz="2800" b="1" dirty="0">
                <a:latin typeface="Times New Roman" pitchFamily="18" charset="0"/>
                <a:cs typeface="Times New Roman" pitchFamily="18" charset="0"/>
              </a:rPr>
              <a:t>sophisticated </a:t>
            </a:r>
            <a:r>
              <a:rPr lang="en-GB" sz="2800" b="1" dirty="0" smtClean="0">
                <a:latin typeface="Times New Roman" pitchFamily="18" charset="0"/>
                <a:cs typeface="Times New Roman" pitchFamily="18" charset="0"/>
              </a:rPr>
              <a:t>research:</a:t>
            </a:r>
            <a:endParaRPr lang="en-GB" sz="2800" b="1" dirty="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 the use of equipment: video cameras or audio tape-recorders</a:t>
            </a:r>
            <a:endParaRPr lang="en-GB" sz="2400" b="1" dirty="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 more labour</a:t>
            </a:r>
          </a:p>
          <a:p>
            <a:r>
              <a:rPr lang="en-GB" sz="2400" b="1" dirty="0" smtClean="0">
                <a:latin typeface="Times New Roman" pitchFamily="18" charset="0"/>
                <a:cs typeface="Times New Roman" pitchFamily="18" charset="0"/>
              </a:rPr>
              <a:t>- more bureaucracy</a:t>
            </a:r>
          </a:p>
          <a:p>
            <a:r>
              <a:rPr lang="en-GB" sz="2400" b="1" dirty="0" smtClean="0">
                <a:latin typeface="Times New Roman" pitchFamily="18" charset="0"/>
                <a:cs typeface="Times New Roman" pitchFamily="18" charset="0"/>
              </a:rPr>
              <a:t>- more expenses</a:t>
            </a:r>
          </a:p>
          <a:p>
            <a:pPr marL="342900" indent="-342900">
              <a:buFontTx/>
              <a:buChar char="-"/>
            </a:pPr>
            <a:endParaRPr lang="en-GB" sz="2400" b="1" dirty="0" smtClean="0">
              <a:latin typeface="Times New Roman" pitchFamily="18" charset="0"/>
              <a:cs typeface="Times New Roman" pitchFamily="18" charset="0"/>
            </a:endParaRPr>
          </a:p>
          <a:p>
            <a:r>
              <a:rPr lang="en-GB" sz="2800" b="1" dirty="0">
                <a:latin typeface="Times New Roman" pitchFamily="18" charset="0"/>
                <a:cs typeface="Times New Roman" pitchFamily="18" charset="0"/>
              </a:rPr>
              <a:t>A </a:t>
            </a:r>
            <a:r>
              <a:rPr lang="en-GB" sz="2800" b="1" dirty="0" smtClean="0">
                <a:latin typeface="Times New Roman" pitchFamily="18" charset="0"/>
                <a:cs typeface="Times New Roman" pitchFamily="18" charset="0"/>
              </a:rPr>
              <a:t>simple research: </a:t>
            </a:r>
          </a:p>
          <a:p>
            <a:r>
              <a:rPr lang="en-GB" sz="2800" b="1" dirty="0" smtClean="0">
                <a:latin typeface="Times New Roman" pitchFamily="18" charset="0"/>
                <a:cs typeface="Times New Roman" pitchFamily="18" charset="0"/>
              </a:rPr>
              <a:t>- j</a:t>
            </a:r>
            <a:r>
              <a:rPr lang="en-GB" sz="2400" b="1" dirty="0" smtClean="0">
                <a:latin typeface="Times New Roman" pitchFamily="18" charset="0"/>
                <a:cs typeface="Times New Roman" pitchFamily="18" charset="0"/>
              </a:rPr>
              <a:t>ust </a:t>
            </a:r>
            <a:r>
              <a:rPr lang="en-GB" sz="2400" b="1" dirty="0">
                <a:latin typeface="Times New Roman" pitchFamily="18" charset="0"/>
                <a:cs typeface="Times New Roman" pitchFamily="18" charset="0"/>
              </a:rPr>
              <a:t>a pen and </a:t>
            </a:r>
            <a:r>
              <a:rPr lang="en-GB" sz="2400" b="1" dirty="0" smtClean="0">
                <a:latin typeface="Times New Roman" pitchFamily="18" charset="0"/>
                <a:cs typeface="Times New Roman" pitchFamily="18" charset="0"/>
              </a:rPr>
              <a:t>pencil</a:t>
            </a:r>
          </a:p>
          <a:p>
            <a:endParaRPr lang="en-GB" sz="2400" b="1" dirty="0">
              <a:latin typeface="Times New Roman" pitchFamily="18" charset="0"/>
              <a:cs typeface="Times New Roman" pitchFamily="18" charset="0"/>
            </a:endParaRPr>
          </a:p>
          <a:p>
            <a:r>
              <a:rPr lang="en-GB" sz="2800" b="1" dirty="0">
                <a:latin typeface="Times New Roman" pitchFamily="18" charset="0"/>
                <a:cs typeface="Times New Roman" pitchFamily="18" charset="0"/>
              </a:rPr>
              <a:t>So: </a:t>
            </a:r>
            <a:endParaRPr lang="en-GB" sz="2800" b="1" dirty="0" smtClean="0">
              <a:latin typeface="Times New Roman" pitchFamily="18" charset="0"/>
              <a:cs typeface="Times New Roman" pitchFamily="18" charset="0"/>
            </a:endParaRPr>
          </a:p>
          <a:p>
            <a:r>
              <a:rPr lang="en-GB" sz="2800" b="1" dirty="0" smtClean="0">
                <a:latin typeface="Times New Roman" pitchFamily="18" charset="0"/>
                <a:cs typeface="Times New Roman" pitchFamily="18" charset="0"/>
              </a:rPr>
              <a:t>- instruments </a:t>
            </a:r>
            <a:r>
              <a:rPr lang="en-GB" sz="2800" b="1" dirty="0">
                <a:latin typeface="Times New Roman" pitchFamily="18" charset="0"/>
                <a:cs typeface="Times New Roman" pitchFamily="18" charset="0"/>
              </a:rPr>
              <a:t>used → depends on → methods used</a:t>
            </a:r>
          </a:p>
          <a:p>
            <a:r>
              <a:rPr lang="en-GB" sz="2800" b="1" dirty="0" smtClean="0">
                <a:latin typeface="Times New Roman" pitchFamily="18" charset="0"/>
                <a:cs typeface="Times New Roman" pitchFamily="18" charset="0"/>
              </a:rPr>
              <a:t>- Methods → to be described (by researcher)</a:t>
            </a:r>
          </a:p>
          <a:p>
            <a:endParaRPr lang="en-GB" sz="2800" b="1" dirty="0">
              <a:latin typeface="Times New Roman" pitchFamily="18" charset="0"/>
              <a:cs typeface="Times New Roman" pitchFamily="18" charset="0"/>
            </a:endParaRPr>
          </a:p>
          <a:p>
            <a:r>
              <a:rPr lang="en-GB" sz="2800" b="1" dirty="0">
                <a:latin typeface="Times New Roman" pitchFamily="18" charset="0"/>
                <a:cs typeface="Times New Roman" pitchFamily="18" charset="0"/>
              </a:rPr>
              <a:t>Note: Research data → through a number of methods</a:t>
            </a:r>
          </a:p>
        </p:txBody>
      </p:sp>
    </p:spTree>
    <p:extLst>
      <p:ext uri="{BB962C8B-B14F-4D97-AF65-F5344CB8AC3E}">
        <p14:creationId xmlns:p14="http://schemas.microsoft.com/office/powerpoint/2010/main" val="28390181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6617196"/>
          </a:xfrm>
          <a:prstGeom prst="rect">
            <a:avLst/>
          </a:prstGeom>
          <a:noFill/>
        </p:spPr>
        <p:txBody>
          <a:bodyPr wrap="square" rtlCol="0">
            <a:spAutoFit/>
          </a:bodyPr>
          <a:lstStyle/>
          <a:p>
            <a:r>
              <a:rPr lang="en-GB" sz="3200" b="1" dirty="0" smtClean="0">
                <a:latin typeface="Times New Roman" pitchFamily="18" charset="0"/>
                <a:cs typeface="Times New Roman" pitchFamily="18" charset="0"/>
              </a:rPr>
              <a:t>(7) Writing the Research Paper</a:t>
            </a:r>
          </a:p>
          <a:p>
            <a:endParaRPr lang="en-GB" sz="2400" b="1" dirty="0" smtClean="0">
              <a:latin typeface="Times New Roman" pitchFamily="18" charset="0"/>
              <a:cs typeface="Times New Roman" pitchFamily="18" charset="0"/>
            </a:endParaRPr>
          </a:p>
          <a:p>
            <a:r>
              <a:rPr lang="en-GB" sz="2800" b="1" dirty="0" smtClean="0">
                <a:latin typeface="Times New Roman" pitchFamily="18" charset="0"/>
                <a:cs typeface="Times New Roman" pitchFamily="18" charset="0"/>
              </a:rPr>
              <a:t>Components of a Research Paper: </a:t>
            </a:r>
          </a:p>
          <a:p>
            <a:r>
              <a:rPr lang="en-GB" sz="2400" b="1" dirty="0">
                <a:latin typeface="Times New Roman" pitchFamily="18" charset="0"/>
                <a:cs typeface="Times New Roman" pitchFamily="18" charset="0"/>
              </a:rPr>
              <a:t>(It must be reader-friendly</a:t>
            </a:r>
            <a:r>
              <a:rPr lang="en-GB" sz="2400" b="1" dirty="0" smtClean="0">
                <a:latin typeface="Times New Roman" pitchFamily="18" charset="0"/>
                <a:cs typeface="Times New Roman" pitchFamily="18" charset="0"/>
              </a:rPr>
              <a:t>)</a:t>
            </a:r>
          </a:p>
          <a:p>
            <a:endParaRPr lang="en-GB" sz="2400" b="1" dirty="0">
              <a:latin typeface="Times New Roman" pitchFamily="18" charset="0"/>
              <a:cs typeface="Times New Roman" pitchFamily="18" charset="0"/>
            </a:endParaRPr>
          </a:p>
          <a:p>
            <a:r>
              <a:rPr lang="en-GB" sz="2800" b="1" dirty="0">
                <a:latin typeface="Times New Roman" pitchFamily="18" charset="0"/>
                <a:cs typeface="Times New Roman" pitchFamily="18" charset="0"/>
              </a:rPr>
              <a:t>A research paper should discuss the following:</a:t>
            </a:r>
          </a:p>
          <a:p>
            <a:r>
              <a:rPr lang="en-GB" sz="2400" b="1" dirty="0" smtClean="0">
                <a:latin typeface="Times New Roman" pitchFamily="18" charset="0"/>
                <a:cs typeface="Times New Roman" pitchFamily="18" charset="0"/>
              </a:rPr>
              <a:t>- the topic area of the research</a:t>
            </a:r>
          </a:p>
          <a:p>
            <a:r>
              <a:rPr lang="en-GB" sz="2400" b="1" dirty="0" smtClean="0">
                <a:latin typeface="Times New Roman" pitchFamily="18" charset="0"/>
                <a:cs typeface="Times New Roman" pitchFamily="18" charset="0"/>
              </a:rPr>
              <a:t>- who conducted the research</a:t>
            </a:r>
          </a:p>
          <a:p>
            <a:r>
              <a:rPr lang="en-GB" sz="2400" b="1" dirty="0" smtClean="0">
                <a:latin typeface="Times New Roman" pitchFamily="18" charset="0"/>
                <a:cs typeface="Times New Roman" pitchFamily="18" charset="0"/>
              </a:rPr>
              <a:t>- why the research was carried out</a:t>
            </a:r>
          </a:p>
          <a:p>
            <a:r>
              <a:rPr lang="en-GB" sz="2400" b="1" dirty="0" smtClean="0">
                <a:latin typeface="Times New Roman" pitchFamily="18" charset="0"/>
                <a:cs typeface="Times New Roman" pitchFamily="18" charset="0"/>
              </a:rPr>
              <a:t>- what methods were used</a:t>
            </a:r>
          </a:p>
          <a:p>
            <a:r>
              <a:rPr lang="en-GB" sz="2400" b="1" dirty="0" smtClean="0">
                <a:latin typeface="Times New Roman" pitchFamily="18" charset="0"/>
                <a:cs typeface="Times New Roman" pitchFamily="18" charset="0"/>
              </a:rPr>
              <a:t>- when the research was conducted</a:t>
            </a:r>
          </a:p>
          <a:p>
            <a:r>
              <a:rPr lang="en-GB" sz="2400" b="1" dirty="0" smtClean="0">
                <a:latin typeface="Times New Roman" pitchFamily="18" charset="0"/>
                <a:cs typeface="Times New Roman" pitchFamily="18" charset="0"/>
              </a:rPr>
              <a:t>- the limitations of the research</a:t>
            </a:r>
          </a:p>
          <a:p>
            <a:r>
              <a:rPr lang="en-GB" sz="2400" b="1" dirty="0" smtClean="0">
                <a:latin typeface="Times New Roman" pitchFamily="18" charset="0"/>
                <a:cs typeface="Times New Roman" pitchFamily="18" charset="0"/>
              </a:rPr>
              <a:t>- what was expected to be found</a:t>
            </a:r>
          </a:p>
          <a:p>
            <a:r>
              <a:rPr lang="en-GB" sz="2400" b="1" dirty="0" smtClean="0">
                <a:latin typeface="Times New Roman" pitchFamily="18" charset="0"/>
                <a:cs typeface="Times New Roman" pitchFamily="18" charset="0"/>
              </a:rPr>
              <a:t>- what was actually found and why this was so</a:t>
            </a:r>
          </a:p>
          <a:p>
            <a:r>
              <a:rPr lang="en-GB" sz="2400" b="1" dirty="0" smtClean="0">
                <a:latin typeface="Times New Roman" pitchFamily="18" charset="0"/>
                <a:cs typeface="Times New Roman" pitchFamily="18" charset="0"/>
              </a:rPr>
              <a:t>- whether or not the findings have any implications </a:t>
            </a:r>
            <a:endParaRPr lang="en-GB" sz="2400" b="1" dirty="0">
              <a:latin typeface="Times New Roman" pitchFamily="18" charset="0"/>
              <a:cs typeface="Times New Roman" pitchFamily="18" charset="0"/>
            </a:endParaRPr>
          </a:p>
          <a:p>
            <a:endParaRPr lang="en-GB" sz="2400" b="1" dirty="0" smtClean="0">
              <a:latin typeface="Times New Roman" pitchFamily="18" charset="0"/>
              <a:cs typeface="Times New Roman" pitchFamily="18" charset="0"/>
            </a:endParaRPr>
          </a:p>
          <a:p>
            <a:pPr marL="342900" indent="-342900">
              <a:buFontTx/>
              <a:buChar char="-"/>
            </a:pPr>
            <a:endParaRPr lang="en-GB"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787905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17" y="12032"/>
            <a:ext cx="1078099" cy="1526850"/>
          </a:xfrm>
          <a:prstGeom prst="rect">
            <a:avLst/>
          </a:prstGeom>
        </p:spPr>
      </p:pic>
      <p:sp>
        <p:nvSpPr>
          <p:cNvPr id="4" name="TextBox 3"/>
          <p:cNvSpPr txBox="1"/>
          <p:nvPr/>
        </p:nvSpPr>
        <p:spPr>
          <a:xfrm>
            <a:off x="467544" y="2525995"/>
            <a:ext cx="8568952" cy="830997"/>
          </a:xfrm>
          <a:prstGeom prst="rect">
            <a:avLst/>
          </a:prstGeom>
          <a:noFill/>
        </p:spPr>
        <p:txBody>
          <a:bodyPr wrap="square" rtlCol="0">
            <a:spAutoFit/>
          </a:bodyPr>
          <a:lstStyle/>
          <a:p>
            <a:pPr algn="ctr" rtl="1"/>
            <a:r>
              <a:rPr lang="en-GB" sz="4800" b="1" dirty="0" smtClean="0">
                <a:latin typeface="Times New Roman" pitchFamily="18" charset="0"/>
                <a:cs typeface="Times New Roman" pitchFamily="18" charset="0"/>
              </a:rPr>
              <a:t>In His Name </a:t>
            </a:r>
          </a:p>
        </p:txBody>
      </p:sp>
    </p:spTree>
    <p:extLst>
      <p:ext uri="{BB962C8B-B14F-4D97-AF65-F5344CB8AC3E}">
        <p14:creationId xmlns:p14="http://schemas.microsoft.com/office/powerpoint/2010/main" val="293979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6924973"/>
          </a:xfrm>
          <a:prstGeom prst="rect">
            <a:avLst/>
          </a:prstGeom>
          <a:noFill/>
        </p:spPr>
        <p:txBody>
          <a:bodyPr wrap="square" rtlCol="0">
            <a:spAutoFit/>
          </a:bodyPr>
          <a:lstStyle/>
          <a:p>
            <a:r>
              <a:rPr lang="en-GB" sz="3200" b="1" dirty="0" smtClean="0">
                <a:latin typeface="Times New Roman" pitchFamily="18" charset="0"/>
                <a:cs typeface="Times New Roman" pitchFamily="18" charset="0"/>
              </a:rPr>
              <a:t>Outline of a Research Paper</a:t>
            </a:r>
          </a:p>
          <a:p>
            <a:pPr marL="457200" indent="-457200">
              <a:buAutoNum type="arabicPeriod"/>
            </a:pPr>
            <a:r>
              <a:rPr lang="en-GB" sz="2800" b="1" dirty="0" smtClean="0">
                <a:latin typeface="Times New Roman" pitchFamily="18" charset="0"/>
                <a:cs typeface="Times New Roman" pitchFamily="18" charset="0"/>
              </a:rPr>
              <a:t>Title</a:t>
            </a:r>
          </a:p>
          <a:p>
            <a:pPr marL="457200" indent="-457200">
              <a:buAutoNum type="arabicPeriod"/>
            </a:pPr>
            <a:r>
              <a:rPr lang="en-GB" sz="2800" b="1" dirty="0" smtClean="0">
                <a:latin typeface="Times New Roman" pitchFamily="18" charset="0"/>
                <a:cs typeface="Times New Roman" pitchFamily="18" charset="0"/>
              </a:rPr>
              <a:t>Abstract</a:t>
            </a:r>
          </a:p>
          <a:p>
            <a:pPr marL="457200" indent="-457200">
              <a:buAutoNum type="arabicPeriod"/>
            </a:pPr>
            <a:r>
              <a:rPr lang="en-GB" sz="2800" b="1" dirty="0" smtClean="0">
                <a:latin typeface="Times New Roman" pitchFamily="18" charset="0"/>
                <a:cs typeface="Times New Roman" pitchFamily="18" charset="0"/>
              </a:rPr>
              <a:t>Introduction</a:t>
            </a:r>
            <a:r>
              <a:rPr lang="en-GB" sz="2400" b="1" dirty="0" smtClean="0">
                <a:latin typeface="Times New Roman" pitchFamily="18" charset="0"/>
                <a:cs typeface="Times New Roman" pitchFamily="18" charset="0"/>
              </a:rPr>
              <a:t> </a:t>
            </a:r>
            <a:r>
              <a:rPr lang="en-GB" sz="2000" b="1" dirty="0" smtClean="0">
                <a:latin typeface="Times New Roman" pitchFamily="18" charset="0"/>
                <a:cs typeface="Times New Roman" pitchFamily="18" charset="0"/>
              </a:rPr>
              <a:t>(Background to the study, Statement of the problem, Theoretical framework, Purpose of the research, Research questions or Hypothesis) </a:t>
            </a:r>
          </a:p>
          <a:p>
            <a:pPr marL="457200" indent="-457200">
              <a:buAutoNum type="arabicPeriod"/>
            </a:pPr>
            <a:r>
              <a:rPr lang="en-GB" sz="2800" b="1" dirty="0" smtClean="0">
                <a:latin typeface="Times New Roman" pitchFamily="18" charset="0"/>
                <a:cs typeface="Times New Roman" pitchFamily="18" charset="0"/>
              </a:rPr>
              <a:t>Review of Literature</a:t>
            </a:r>
          </a:p>
          <a:p>
            <a:pPr marL="457200" indent="-457200">
              <a:buAutoNum type="arabicPeriod"/>
            </a:pPr>
            <a:r>
              <a:rPr lang="en-GB" sz="2800" b="1" dirty="0" smtClean="0">
                <a:latin typeface="Times New Roman" pitchFamily="18" charset="0"/>
                <a:cs typeface="Times New Roman" pitchFamily="18" charset="0"/>
              </a:rPr>
              <a:t>Methodology</a:t>
            </a:r>
            <a:r>
              <a:rPr lang="en-GB" sz="2400" b="1" dirty="0" smtClean="0">
                <a:latin typeface="Times New Roman" pitchFamily="18" charset="0"/>
                <a:cs typeface="Times New Roman" pitchFamily="18" charset="0"/>
              </a:rPr>
              <a:t> </a:t>
            </a:r>
            <a:r>
              <a:rPr lang="en-GB" sz="2000" b="1" dirty="0">
                <a:latin typeface="Times New Roman" pitchFamily="18" charset="0"/>
                <a:cs typeface="Times New Roman" pitchFamily="18" charset="0"/>
              </a:rPr>
              <a:t>(Instrumentation, participants, Procedure for data-collection)</a:t>
            </a:r>
          </a:p>
          <a:p>
            <a:pPr marL="457200" indent="-457200">
              <a:buAutoNum type="arabicPeriod"/>
            </a:pPr>
            <a:r>
              <a:rPr lang="en-GB" sz="2800" b="1" dirty="0" smtClean="0">
                <a:latin typeface="Times New Roman" pitchFamily="18" charset="0"/>
                <a:cs typeface="Times New Roman" pitchFamily="18" charset="0"/>
              </a:rPr>
              <a:t>Data Analysis and Interpretation</a:t>
            </a:r>
          </a:p>
          <a:p>
            <a:pPr marL="457200" indent="-457200">
              <a:buAutoNum type="arabicPeriod"/>
            </a:pPr>
            <a:r>
              <a:rPr lang="en-GB" sz="2800" b="1" dirty="0" smtClean="0">
                <a:latin typeface="Times New Roman" pitchFamily="18" charset="0"/>
                <a:cs typeface="Times New Roman" pitchFamily="18" charset="0"/>
              </a:rPr>
              <a:t>Discussion</a:t>
            </a:r>
          </a:p>
          <a:p>
            <a:pPr marL="457200" indent="-457200">
              <a:buAutoNum type="arabicPeriod"/>
            </a:pPr>
            <a:r>
              <a:rPr lang="en-GB" sz="2800" b="1" dirty="0" smtClean="0">
                <a:latin typeface="Times New Roman" pitchFamily="18" charset="0"/>
                <a:cs typeface="Times New Roman" pitchFamily="18" charset="0"/>
              </a:rPr>
              <a:t>Implications</a:t>
            </a:r>
          </a:p>
          <a:p>
            <a:pPr marL="457200" indent="-457200">
              <a:buAutoNum type="arabicPeriod"/>
            </a:pPr>
            <a:r>
              <a:rPr lang="en-GB" sz="2800" b="1" dirty="0" smtClean="0">
                <a:latin typeface="Times New Roman" pitchFamily="18" charset="0"/>
                <a:cs typeface="Times New Roman" pitchFamily="18" charset="0"/>
              </a:rPr>
              <a:t>Conclusions</a:t>
            </a:r>
          </a:p>
          <a:p>
            <a:pPr marL="457200" indent="-457200">
              <a:buAutoNum type="arabicPeriod"/>
            </a:pPr>
            <a:r>
              <a:rPr lang="en-GB" sz="2800" b="1" dirty="0" smtClean="0">
                <a:latin typeface="Times New Roman" pitchFamily="18" charset="0"/>
                <a:cs typeface="Times New Roman" pitchFamily="18" charset="0"/>
              </a:rPr>
              <a:t>References</a:t>
            </a:r>
          </a:p>
          <a:p>
            <a:pPr marL="457200" indent="-457200">
              <a:buAutoNum type="arabicPeriod"/>
            </a:pPr>
            <a:endParaRPr lang="en-GB" sz="2400" b="1" dirty="0" smtClean="0">
              <a:latin typeface="Times New Roman" pitchFamily="18" charset="0"/>
              <a:cs typeface="Times New Roman" pitchFamily="18" charset="0"/>
            </a:endParaRPr>
          </a:p>
          <a:p>
            <a:endParaRPr lang="en-GB" sz="2400" b="1" dirty="0" smtClean="0">
              <a:latin typeface="Times New Roman" pitchFamily="18" charset="0"/>
              <a:cs typeface="Times New Roman" pitchFamily="18" charset="0"/>
            </a:endParaRPr>
          </a:p>
          <a:p>
            <a:pPr marL="342900" indent="-342900">
              <a:buFontTx/>
              <a:buChar char="-"/>
            </a:pPr>
            <a:endParaRPr lang="en-GB"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630322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6124754"/>
          </a:xfrm>
          <a:prstGeom prst="rect">
            <a:avLst/>
          </a:prstGeom>
          <a:noFill/>
        </p:spPr>
        <p:txBody>
          <a:bodyPr wrap="square" rtlCol="0">
            <a:spAutoFit/>
          </a:bodyPr>
          <a:lstStyle/>
          <a:p>
            <a:r>
              <a:rPr lang="en-GB" sz="3200" b="1" dirty="0" smtClean="0">
                <a:latin typeface="Times New Roman" pitchFamily="18" charset="0"/>
                <a:cs typeface="Times New Roman" pitchFamily="18" charset="0"/>
              </a:rPr>
              <a:t>(8) Factors which May Affect the Outcome</a:t>
            </a:r>
          </a:p>
          <a:p>
            <a:endParaRPr lang="en-GB" sz="2400" b="1" dirty="0" smtClean="0">
              <a:latin typeface="Times New Roman" pitchFamily="18" charset="0"/>
              <a:cs typeface="Times New Roman" pitchFamily="18" charset="0"/>
            </a:endParaRPr>
          </a:p>
          <a:p>
            <a:r>
              <a:rPr lang="en-GB" sz="2800" b="1" dirty="0" smtClean="0">
                <a:latin typeface="Times New Roman" pitchFamily="18" charset="0"/>
                <a:cs typeface="Times New Roman" pitchFamily="18" charset="0"/>
              </a:rPr>
              <a:t>1. Being Contemporary</a:t>
            </a:r>
          </a:p>
          <a:p>
            <a:r>
              <a:rPr lang="en-GB" sz="2800" b="1" dirty="0" smtClean="0">
                <a:latin typeface="Times New Roman" pitchFamily="18" charset="0"/>
                <a:cs typeface="Times New Roman" pitchFamily="18" charset="0"/>
              </a:rPr>
              <a:t>2. Variables</a:t>
            </a:r>
          </a:p>
          <a:p>
            <a:r>
              <a:rPr lang="en-GB" sz="2800" b="1" dirty="0" smtClean="0">
                <a:latin typeface="Times New Roman" pitchFamily="18" charset="0"/>
                <a:cs typeface="Times New Roman" pitchFamily="18" charset="0"/>
              </a:rPr>
              <a:t>3. Methodology</a:t>
            </a:r>
            <a:endParaRPr lang="en-GB" sz="2800" b="1" dirty="0">
              <a:latin typeface="Times New Roman" pitchFamily="18" charset="0"/>
              <a:cs typeface="Times New Roman" pitchFamily="18" charset="0"/>
            </a:endParaRPr>
          </a:p>
          <a:p>
            <a:r>
              <a:rPr lang="en-GB" sz="2800" b="1" dirty="0">
                <a:latin typeface="Times New Roman" pitchFamily="18" charset="0"/>
                <a:cs typeface="Times New Roman" pitchFamily="18" charset="0"/>
              </a:rPr>
              <a:t>4. Originality/Authenticity</a:t>
            </a:r>
          </a:p>
          <a:p>
            <a:r>
              <a:rPr lang="en-GB" sz="2800" b="1" dirty="0">
                <a:latin typeface="Times New Roman" pitchFamily="18" charset="0"/>
                <a:cs typeface="Times New Roman" pitchFamily="18" charset="0"/>
              </a:rPr>
              <a:t>5. Limitations/Constraints on Doing Research</a:t>
            </a:r>
          </a:p>
          <a:p>
            <a:r>
              <a:rPr lang="en-GB" sz="2400" b="1" dirty="0" smtClean="0">
                <a:latin typeface="Times New Roman" pitchFamily="18" charset="0"/>
                <a:cs typeface="Times New Roman" pitchFamily="18" charset="0"/>
              </a:rPr>
              <a:t>- Time factor</a:t>
            </a:r>
          </a:p>
          <a:p>
            <a:r>
              <a:rPr lang="en-GB" sz="2400" b="1" dirty="0" smtClean="0">
                <a:latin typeface="Times New Roman" pitchFamily="18" charset="0"/>
                <a:cs typeface="Times New Roman" pitchFamily="18" charset="0"/>
              </a:rPr>
              <a:t>- Money factor</a:t>
            </a:r>
          </a:p>
          <a:p>
            <a:r>
              <a:rPr lang="en-GB" sz="2400" b="1" dirty="0" smtClean="0">
                <a:latin typeface="Times New Roman" pitchFamily="18" charset="0"/>
                <a:cs typeface="Times New Roman" pitchFamily="18" charset="0"/>
              </a:rPr>
              <a:t>- Language factor</a:t>
            </a:r>
          </a:p>
          <a:p>
            <a:r>
              <a:rPr lang="en-GB" sz="2400" b="1" dirty="0" smtClean="0">
                <a:latin typeface="Times New Roman" pitchFamily="18" charset="0"/>
                <a:cs typeface="Times New Roman" pitchFamily="18" charset="0"/>
              </a:rPr>
              <a:t>- Computer factor</a:t>
            </a:r>
          </a:p>
          <a:p>
            <a:r>
              <a:rPr lang="en-GB" sz="2400" b="1" dirty="0" smtClean="0">
                <a:latin typeface="Times New Roman" pitchFamily="18" charset="0"/>
                <a:cs typeface="Times New Roman" pitchFamily="18" charset="0"/>
              </a:rPr>
              <a:t>- Format factor</a:t>
            </a:r>
          </a:p>
          <a:p>
            <a:r>
              <a:rPr lang="en-GB" sz="2400" b="1" dirty="0" smtClean="0">
                <a:latin typeface="Times New Roman" pitchFamily="18" charset="0"/>
                <a:cs typeface="Times New Roman" pitchFamily="18" charset="0"/>
              </a:rPr>
              <a:t>- Resources factor</a:t>
            </a:r>
          </a:p>
          <a:p>
            <a:r>
              <a:rPr lang="en-GB" sz="2800" b="1" dirty="0">
                <a:latin typeface="Times New Roman" pitchFamily="18" charset="0"/>
                <a:cs typeface="Times New Roman" pitchFamily="18" charset="0"/>
              </a:rPr>
              <a:t>6. Plagiarism</a:t>
            </a:r>
          </a:p>
          <a:p>
            <a:pPr marL="342900" indent="-342900">
              <a:buFontTx/>
              <a:buChar char="-"/>
            </a:pPr>
            <a:endParaRPr lang="en-GB"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417327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5078313"/>
          </a:xfrm>
          <a:prstGeom prst="rect">
            <a:avLst/>
          </a:prstGeom>
          <a:noFill/>
        </p:spPr>
        <p:txBody>
          <a:bodyPr wrap="square" rtlCol="0">
            <a:spAutoFit/>
          </a:bodyPr>
          <a:lstStyle/>
          <a:p>
            <a:r>
              <a:rPr lang="en-GB" sz="3200" b="1" dirty="0" smtClean="0">
                <a:latin typeface="Times New Roman" pitchFamily="18" charset="0"/>
                <a:cs typeface="Times New Roman" pitchFamily="18" charset="0"/>
              </a:rPr>
              <a:t>(9) Referencing Norms</a:t>
            </a:r>
          </a:p>
          <a:p>
            <a:endParaRPr lang="en-GB" sz="2400" b="1" dirty="0">
              <a:latin typeface="Times New Roman" pitchFamily="18" charset="0"/>
              <a:cs typeface="Times New Roman" pitchFamily="18" charset="0"/>
            </a:endParaRPr>
          </a:p>
          <a:p>
            <a:r>
              <a:rPr lang="en-GB" sz="2800" b="1" dirty="0" smtClean="0">
                <a:latin typeface="Times New Roman" pitchFamily="18" charset="0"/>
                <a:cs typeface="Times New Roman" pitchFamily="18" charset="0"/>
              </a:rPr>
              <a:t>Various resources accessible in today’s electronic world:</a:t>
            </a:r>
          </a:p>
          <a:p>
            <a:pPr>
              <a:lnSpc>
                <a:spcPct val="200000"/>
              </a:lnSpc>
            </a:pPr>
            <a:r>
              <a:rPr lang="en-GB" sz="2400" b="1" dirty="0" smtClean="0">
                <a:latin typeface="Times New Roman" pitchFamily="18" charset="0"/>
                <a:cs typeface="Times New Roman" pitchFamily="18" charset="0"/>
              </a:rPr>
              <a:t>- Books </a:t>
            </a:r>
            <a:r>
              <a:rPr lang="en-GB" sz="2000" b="1" dirty="0" smtClean="0">
                <a:latin typeface="Times New Roman" pitchFamily="18" charset="0"/>
                <a:cs typeface="Times New Roman" pitchFamily="18" charset="0"/>
              </a:rPr>
              <a:t>(One author / Several authors)</a:t>
            </a:r>
          </a:p>
          <a:p>
            <a:pPr>
              <a:lnSpc>
                <a:spcPct val="200000"/>
              </a:lnSpc>
            </a:pPr>
            <a:r>
              <a:rPr lang="en-GB" sz="2400" b="1" dirty="0" smtClean="0">
                <a:latin typeface="Times New Roman" pitchFamily="18" charset="0"/>
                <a:cs typeface="Times New Roman" pitchFamily="18" charset="0"/>
              </a:rPr>
              <a:t>- Journals</a:t>
            </a:r>
          </a:p>
          <a:p>
            <a:pPr>
              <a:lnSpc>
                <a:spcPct val="200000"/>
              </a:lnSpc>
            </a:pPr>
            <a:r>
              <a:rPr lang="en-GB" sz="2400" b="1" dirty="0" smtClean="0">
                <a:latin typeface="Times New Roman" pitchFamily="18" charset="0"/>
                <a:cs typeface="Times New Roman" pitchFamily="18" charset="0"/>
              </a:rPr>
              <a:t>- Websites</a:t>
            </a:r>
          </a:p>
          <a:p>
            <a:pPr>
              <a:lnSpc>
                <a:spcPct val="200000"/>
              </a:lnSpc>
            </a:pPr>
            <a:r>
              <a:rPr lang="en-GB" sz="2400" b="1" dirty="0" smtClean="0">
                <a:latin typeface="Times New Roman" pitchFamily="18" charset="0"/>
                <a:cs typeface="Times New Roman" pitchFamily="18" charset="0"/>
              </a:rPr>
              <a:t>- Newspapers</a:t>
            </a:r>
          </a:p>
          <a:p>
            <a:pPr>
              <a:lnSpc>
                <a:spcPct val="200000"/>
              </a:lnSpc>
            </a:pPr>
            <a:r>
              <a:rPr lang="en-GB" sz="2400" b="1" dirty="0" smtClean="0">
                <a:latin typeface="Times New Roman" pitchFamily="18" charset="0"/>
                <a:cs typeface="Times New Roman" pitchFamily="18" charset="0"/>
              </a:rPr>
              <a:t>- Theses </a:t>
            </a:r>
            <a:r>
              <a:rPr lang="en-GB" sz="2000" b="1" dirty="0">
                <a:latin typeface="Times New Roman" pitchFamily="18" charset="0"/>
                <a:cs typeface="Times New Roman" pitchFamily="18" charset="0"/>
              </a:rPr>
              <a:t>(</a:t>
            </a:r>
            <a:r>
              <a:rPr lang="en-GB" sz="2000" b="1" dirty="0" err="1" smtClean="0">
                <a:latin typeface="Times New Roman" pitchFamily="18" charset="0"/>
                <a:cs typeface="Times New Roman" pitchFamily="18" charset="0"/>
              </a:rPr>
              <a:t>Ph.D</a:t>
            </a:r>
            <a:r>
              <a:rPr lang="en-GB" sz="2000" b="1" dirty="0" smtClean="0">
                <a:latin typeface="Times New Roman" pitchFamily="18" charset="0"/>
                <a:cs typeface="Times New Roman" pitchFamily="18" charset="0"/>
              </a:rPr>
              <a:t> / Master</a:t>
            </a:r>
            <a:r>
              <a:rPr lang="en-GB" sz="2000" b="1" dirty="0">
                <a:latin typeface="Times New Roman" pitchFamily="18" charset="0"/>
                <a:cs typeface="Times New Roman" pitchFamily="18" charset="0"/>
              </a:rPr>
              <a:t>)</a:t>
            </a:r>
          </a:p>
        </p:txBody>
      </p:sp>
    </p:spTree>
    <p:extLst>
      <p:ext uri="{BB962C8B-B14F-4D97-AF65-F5344CB8AC3E}">
        <p14:creationId xmlns:p14="http://schemas.microsoft.com/office/powerpoint/2010/main" val="20112340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6863417"/>
          </a:xfrm>
          <a:prstGeom prst="rect">
            <a:avLst/>
          </a:prstGeom>
          <a:noFill/>
        </p:spPr>
        <p:txBody>
          <a:bodyPr wrap="square" rtlCol="0">
            <a:spAutoFit/>
          </a:bodyPr>
          <a:lstStyle/>
          <a:p>
            <a:r>
              <a:rPr lang="en-GB" sz="2000" b="1" dirty="0" smtClean="0">
                <a:latin typeface="Times New Roman" pitchFamily="18" charset="0"/>
                <a:cs typeface="Times New Roman" pitchFamily="18" charset="0"/>
              </a:rPr>
              <a:t>One author</a:t>
            </a:r>
          </a:p>
          <a:p>
            <a:r>
              <a:rPr lang="en-US" sz="2000" dirty="0" err="1">
                <a:latin typeface="Times New Roman" pitchFamily="18" charset="0"/>
                <a:cs typeface="Times New Roman" pitchFamily="18" charset="0"/>
              </a:rPr>
              <a:t>Catford</a:t>
            </a:r>
            <a:r>
              <a:rPr lang="en-US" sz="2000" dirty="0">
                <a:latin typeface="Times New Roman" pitchFamily="18" charset="0"/>
                <a:cs typeface="Times New Roman" pitchFamily="18" charset="0"/>
              </a:rPr>
              <a:t>, J.C. (1965). </a:t>
            </a:r>
            <a:r>
              <a:rPr lang="en-US" sz="2000" i="1" dirty="0">
                <a:latin typeface="Times New Roman" pitchFamily="18" charset="0"/>
                <a:cs typeface="Times New Roman" pitchFamily="18" charset="0"/>
              </a:rPr>
              <a:t>A Linguistic Theory of </a:t>
            </a:r>
            <a:r>
              <a:rPr lang="en-US" sz="2000" i="1" dirty="0" smtClean="0">
                <a:latin typeface="Times New Roman" pitchFamily="18" charset="0"/>
                <a:cs typeface="Times New Roman" pitchFamily="18" charset="0"/>
              </a:rPr>
              <a:t>Translation, Oxford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Oxford </a:t>
            </a:r>
            <a:r>
              <a:rPr lang="en-US" sz="2000" dirty="0" smtClean="0">
                <a:latin typeface="Times New Roman" pitchFamily="18" charset="0"/>
                <a:cs typeface="Times New Roman" pitchFamily="18" charset="0"/>
              </a:rPr>
              <a:t>University </a:t>
            </a:r>
            <a:r>
              <a:rPr lang="en-GB" sz="2000" dirty="0" smtClean="0">
                <a:latin typeface="Times New Roman" pitchFamily="18" charset="0"/>
                <a:cs typeface="Times New Roman" pitchFamily="18" charset="0"/>
              </a:rPr>
              <a:t>Press.</a:t>
            </a:r>
            <a:endParaRPr lang="en-GB" sz="2000" dirty="0">
              <a:latin typeface="Times New Roman" pitchFamily="18" charset="0"/>
              <a:cs typeface="Times New Roman" pitchFamily="18" charset="0"/>
            </a:endParaRPr>
          </a:p>
          <a:p>
            <a:r>
              <a:rPr lang="en-GB" sz="2000" b="1" dirty="0">
                <a:latin typeface="Times New Roman" pitchFamily="18" charset="0"/>
                <a:cs typeface="Times New Roman" pitchFamily="18" charset="0"/>
              </a:rPr>
              <a:t>Several</a:t>
            </a:r>
            <a:r>
              <a:rPr lang="en-GB" sz="2000" dirty="0" smtClean="0">
                <a:latin typeface="Times New Roman" pitchFamily="18" charset="0"/>
                <a:cs typeface="Times New Roman" pitchFamily="18" charset="0"/>
              </a:rPr>
              <a:t> </a:t>
            </a:r>
            <a:r>
              <a:rPr lang="en-GB" sz="2000" b="1" dirty="0">
                <a:latin typeface="Times New Roman" pitchFamily="18" charset="0"/>
                <a:cs typeface="Times New Roman" pitchFamily="18" charset="0"/>
              </a:rPr>
              <a:t>author</a:t>
            </a:r>
          </a:p>
          <a:p>
            <a:r>
              <a:rPr lang="en-GB" sz="2000" dirty="0" err="1" smtClean="0">
                <a:latin typeface="Times New Roman" pitchFamily="18" charset="0"/>
                <a:cs typeface="Times New Roman" pitchFamily="18" charset="0"/>
              </a:rPr>
              <a:t>Fromkin</a:t>
            </a:r>
            <a:r>
              <a:rPr lang="en-GB" sz="2000" dirty="0" smtClean="0">
                <a:latin typeface="Times New Roman" pitchFamily="18" charset="0"/>
                <a:cs typeface="Times New Roman" pitchFamily="18" charset="0"/>
              </a:rPr>
              <a:t>, V. &amp; Rodman, R. (2016). </a:t>
            </a:r>
            <a:r>
              <a:rPr lang="en-GB" sz="2000" i="1" dirty="0" smtClean="0">
                <a:latin typeface="Times New Roman" pitchFamily="18" charset="0"/>
                <a:cs typeface="Times New Roman" pitchFamily="18" charset="0"/>
              </a:rPr>
              <a:t>An Introduction to Language</a:t>
            </a:r>
            <a:r>
              <a:rPr lang="en-GB" sz="2000" dirty="0" smtClean="0">
                <a:latin typeface="Times New Roman" pitchFamily="18" charset="0"/>
                <a:cs typeface="Times New Roman" pitchFamily="18" charset="0"/>
              </a:rPr>
              <a:t>. </a:t>
            </a:r>
            <a:r>
              <a:rPr lang="en-GB" sz="2000" dirty="0" err="1" smtClean="0">
                <a:latin typeface="Times New Roman" pitchFamily="18" charset="0"/>
                <a:cs typeface="Times New Roman" pitchFamily="18" charset="0"/>
              </a:rPr>
              <a:t>Orlando</a:t>
            </a:r>
            <a:r>
              <a:rPr lang="en-GB" sz="2000" dirty="0" smtClean="0">
                <a:latin typeface="Times New Roman" pitchFamily="18" charset="0"/>
                <a:cs typeface="Times New Roman" pitchFamily="18" charset="0"/>
              </a:rPr>
              <a:t>. FL: Harcourt Brace College Publisher</a:t>
            </a:r>
            <a:endParaRPr lang="en-GB" sz="2000" dirty="0">
              <a:latin typeface="Times New Roman" pitchFamily="18" charset="0"/>
              <a:cs typeface="Times New Roman" pitchFamily="18" charset="0"/>
            </a:endParaRPr>
          </a:p>
          <a:p>
            <a:r>
              <a:rPr lang="en-GB" sz="2000" b="1" dirty="0">
                <a:latin typeface="Times New Roman" pitchFamily="18" charset="0"/>
                <a:cs typeface="Times New Roman" pitchFamily="18" charset="0"/>
              </a:rPr>
              <a:t>Journals</a:t>
            </a:r>
          </a:p>
          <a:p>
            <a:r>
              <a:rPr lang="en-GB" sz="2000" dirty="0" err="1" smtClean="0">
                <a:latin typeface="Times New Roman" pitchFamily="18" charset="0"/>
                <a:cs typeface="Times New Roman" pitchFamily="18" charset="0"/>
              </a:rPr>
              <a:t>Caporeal</a:t>
            </a:r>
            <a:r>
              <a:rPr lang="en-GB" sz="2000" dirty="0" smtClean="0">
                <a:latin typeface="Times New Roman" pitchFamily="18" charset="0"/>
                <a:cs typeface="Times New Roman" pitchFamily="18" charset="0"/>
              </a:rPr>
              <a:t>, L. R., </a:t>
            </a:r>
            <a:r>
              <a:rPr lang="en-GB" sz="2000" dirty="0" err="1" smtClean="0">
                <a:latin typeface="Times New Roman" pitchFamily="18" charset="0"/>
                <a:cs typeface="Times New Roman" pitchFamily="18" charset="0"/>
              </a:rPr>
              <a:t>Luukaszewski</a:t>
            </a:r>
            <a:r>
              <a:rPr lang="en-GB" sz="2000" dirty="0" smtClean="0">
                <a:latin typeface="Times New Roman" pitchFamily="18" charset="0"/>
                <a:cs typeface="Times New Roman" pitchFamily="18" charset="0"/>
              </a:rPr>
              <a:t>, M. P., &amp; </a:t>
            </a:r>
            <a:r>
              <a:rPr lang="en-GB" sz="2000" dirty="0" err="1" smtClean="0">
                <a:latin typeface="Times New Roman" pitchFamily="18" charset="0"/>
                <a:cs typeface="Times New Roman" pitchFamily="18" charset="0"/>
              </a:rPr>
              <a:t>Culberton</a:t>
            </a:r>
            <a:r>
              <a:rPr lang="en-GB" sz="2000" dirty="0" smtClean="0">
                <a:latin typeface="Times New Roman" pitchFamily="18" charset="0"/>
                <a:cs typeface="Times New Roman" pitchFamily="18" charset="0"/>
              </a:rPr>
              <a:t>, G. H. (1983). Secondary Baby Talk: Judgments by Institutionalised Elderly and Their Caregivers. </a:t>
            </a:r>
            <a:r>
              <a:rPr lang="en-GB" sz="2000" i="1" dirty="0" smtClean="0">
                <a:latin typeface="Times New Roman" pitchFamily="18" charset="0"/>
                <a:cs typeface="Times New Roman" pitchFamily="18" charset="0"/>
              </a:rPr>
              <a:t>Journal of </a:t>
            </a:r>
            <a:r>
              <a:rPr lang="en-GB" sz="2000" i="1" dirty="0">
                <a:latin typeface="Times New Roman" pitchFamily="18" charset="0"/>
                <a:cs typeface="Times New Roman" pitchFamily="18" charset="0"/>
              </a:rPr>
              <a:t>Personality and Social </a:t>
            </a:r>
            <a:r>
              <a:rPr lang="en-GB" sz="2000" i="1" dirty="0" err="1">
                <a:latin typeface="Times New Roman" pitchFamily="18" charset="0"/>
                <a:cs typeface="Times New Roman" pitchFamily="18" charset="0"/>
              </a:rPr>
              <a:t>Phychology</a:t>
            </a:r>
            <a:r>
              <a:rPr lang="en-GB" sz="2000" b="1" i="1" dirty="0">
                <a:latin typeface="Times New Roman" pitchFamily="18" charset="0"/>
                <a:cs typeface="Times New Roman" pitchFamily="18" charset="0"/>
              </a:rPr>
              <a:t> </a:t>
            </a:r>
            <a:r>
              <a:rPr lang="en-GB" sz="2000" dirty="0" smtClean="0">
                <a:latin typeface="Times New Roman" pitchFamily="18" charset="0"/>
                <a:cs typeface="Times New Roman" pitchFamily="18" charset="0"/>
              </a:rPr>
              <a:t>44, 746-754</a:t>
            </a:r>
            <a:endParaRPr lang="en-GB" sz="2000" dirty="0">
              <a:latin typeface="Times New Roman" pitchFamily="18" charset="0"/>
              <a:cs typeface="Times New Roman" pitchFamily="18" charset="0"/>
            </a:endParaRPr>
          </a:p>
          <a:p>
            <a:r>
              <a:rPr lang="en-GB" sz="2000" b="1" dirty="0">
                <a:latin typeface="Times New Roman" pitchFamily="18" charset="0"/>
                <a:cs typeface="Times New Roman" pitchFamily="18" charset="0"/>
              </a:rPr>
              <a:t>Websites</a:t>
            </a:r>
          </a:p>
          <a:p>
            <a:r>
              <a:rPr lang="en-US" sz="2000" dirty="0" err="1">
                <a:latin typeface="Times New Roman" pitchFamily="18" charset="0"/>
                <a:cs typeface="Times New Roman" pitchFamily="18" charset="0"/>
              </a:rPr>
              <a:t>Gutt</a:t>
            </a:r>
            <a:r>
              <a:rPr lang="en-US" sz="2000" dirty="0">
                <a:latin typeface="Times New Roman" pitchFamily="18" charset="0"/>
                <a:cs typeface="Times New Roman" pitchFamily="18" charset="0"/>
              </a:rPr>
              <a:t>, E.-A. (2004</a:t>
            </a:r>
            <a:r>
              <a:rPr lang="en-US" sz="2000" dirty="0" smtClean="0">
                <a:latin typeface="Times New Roman" pitchFamily="18" charset="0"/>
                <a:cs typeface="Times New Roman" pitchFamily="18" charset="0"/>
              </a:rPr>
              <a:t>). Untitled </a:t>
            </a:r>
            <a:r>
              <a:rPr lang="en-US" sz="2000" dirty="0">
                <a:latin typeface="Times New Roman" pitchFamily="18" charset="0"/>
                <a:cs typeface="Times New Roman" pitchFamily="18" charset="0"/>
              </a:rPr>
              <a:t>message on Relevance Theory Email </a:t>
            </a:r>
            <a:r>
              <a:rPr lang="en-US" sz="2000" dirty="0" smtClean="0">
                <a:latin typeface="Times New Roman" pitchFamily="18" charset="0"/>
                <a:cs typeface="Times New Roman" pitchFamily="18" charset="0"/>
              </a:rPr>
              <a:t>List. </a:t>
            </a:r>
            <a:r>
              <a:rPr lang="en-US" sz="2000" dirty="0">
                <a:latin typeface="Times New Roman" pitchFamily="18" charset="0"/>
                <a:cs typeface="Times New Roman" pitchFamily="18" charset="0"/>
              </a:rPr>
              <a:t>http://www.</a:t>
            </a:r>
          </a:p>
          <a:p>
            <a:r>
              <a:rPr lang="en-GB" sz="2000" dirty="0">
                <a:latin typeface="Times New Roman" pitchFamily="18" charset="0"/>
                <a:cs typeface="Times New Roman" pitchFamily="18" charset="0"/>
              </a:rPr>
              <a:t>phon. ucl.ac.uk/home/</a:t>
            </a:r>
            <a:r>
              <a:rPr lang="en-GB" sz="2000" dirty="0" err="1">
                <a:latin typeface="Times New Roman" pitchFamily="18" charset="0"/>
                <a:cs typeface="Times New Roman" pitchFamily="18" charset="0"/>
              </a:rPr>
              <a:t>robyn</a:t>
            </a:r>
            <a:r>
              <a:rPr lang="en-GB" sz="2000" dirty="0">
                <a:latin typeface="Times New Roman" pitchFamily="18" charset="0"/>
                <a:cs typeface="Times New Roman" pitchFamily="18" charset="0"/>
              </a:rPr>
              <a:t>/relevance/relevance-archives</a:t>
            </a:r>
            <a:r>
              <a:rPr lang="en-GB" sz="2000" dirty="0" smtClean="0">
                <a:latin typeface="Times New Roman" pitchFamily="18" charset="0"/>
                <a:cs typeface="Times New Roman" pitchFamily="18" charset="0"/>
              </a:rPr>
              <a:t>/.</a:t>
            </a:r>
          </a:p>
          <a:p>
            <a:r>
              <a:rPr lang="en-GB" sz="2000" b="1" dirty="0">
                <a:latin typeface="Times New Roman" pitchFamily="18" charset="0"/>
                <a:cs typeface="Times New Roman" pitchFamily="18" charset="0"/>
              </a:rPr>
              <a:t>Newspaper</a:t>
            </a:r>
          </a:p>
          <a:p>
            <a:r>
              <a:rPr lang="en-GB" sz="2000" dirty="0" err="1" smtClean="0">
                <a:latin typeface="Times New Roman" pitchFamily="18" charset="0"/>
                <a:cs typeface="Times New Roman" pitchFamily="18" charset="0"/>
              </a:rPr>
              <a:t>Amiri</a:t>
            </a:r>
            <a:r>
              <a:rPr lang="en-GB" sz="2000" dirty="0" smtClean="0">
                <a:latin typeface="Times New Roman" pitchFamily="18" charset="0"/>
                <a:cs typeface="Times New Roman" pitchFamily="18" charset="0"/>
              </a:rPr>
              <a:t>, D. and </a:t>
            </a:r>
            <a:r>
              <a:rPr lang="en-GB" sz="2000" dirty="0" err="1" smtClean="0">
                <a:latin typeface="Times New Roman" pitchFamily="18" charset="0"/>
                <a:cs typeface="Times New Roman" pitchFamily="18" charset="0"/>
              </a:rPr>
              <a:t>Faramarzi</a:t>
            </a:r>
            <a:r>
              <a:rPr lang="en-GB" sz="2000" dirty="0" smtClean="0">
                <a:latin typeface="Times New Roman" pitchFamily="18" charset="0"/>
                <a:cs typeface="Times New Roman" pitchFamily="18" charset="0"/>
              </a:rPr>
              <a:t>, Y. November 25, 2014. On Translation From Farsi to English in </a:t>
            </a:r>
            <a:r>
              <a:rPr lang="en-GB" sz="2000" i="1" dirty="0" smtClean="0">
                <a:latin typeface="Times New Roman" pitchFamily="18" charset="0"/>
                <a:cs typeface="Times New Roman" pitchFamily="18" charset="0"/>
              </a:rPr>
              <a:t>the</a:t>
            </a:r>
            <a:r>
              <a:rPr lang="en-GB" sz="2000" dirty="0" smtClean="0">
                <a:latin typeface="Times New Roman" pitchFamily="18" charset="0"/>
                <a:cs typeface="Times New Roman" pitchFamily="18" charset="0"/>
              </a:rPr>
              <a:t> </a:t>
            </a:r>
            <a:r>
              <a:rPr lang="en-GB" sz="2000" i="1" dirty="0" err="1" smtClean="0">
                <a:latin typeface="Times New Roman" pitchFamily="18" charset="0"/>
                <a:cs typeface="Times New Roman" pitchFamily="18" charset="0"/>
              </a:rPr>
              <a:t>Sharq</a:t>
            </a:r>
            <a:r>
              <a:rPr lang="en-GB" sz="2000" dirty="0" smtClean="0">
                <a:latin typeface="Times New Roman" pitchFamily="18" charset="0"/>
                <a:cs typeface="Times New Roman" pitchFamily="18" charset="0"/>
              </a:rPr>
              <a:t>. Page 12.</a:t>
            </a:r>
          </a:p>
          <a:p>
            <a:r>
              <a:rPr lang="en-GB" sz="2000" b="1" dirty="0">
                <a:latin typeface="Times New Roman" pitchFamily="18" charset="0"/>
                <a:cs typeface="Times New Roman" pitchFamily="18" charset="0"/>
              </a:rPr>
              <a:t>Theses</a:t>
            </a:r>
          </a:p>
          <a:p>
            <a:r>
              <a:rPr lang="en-GB" sz="2000" dirty="0" err="1" smtClean="0">
                <a:latin typeface="Times New Roman" pitchFamily="18" charset="0"/>
                <a:cs typeface="Times New Roman" pitchFamily="18" charset="0"/>
              </a:rPr>
              <a:t>Barzegar</a:t>
            </a:r>
            <a:r>
              <a:rPr lang="en-GB" sz="2000" dirty="0" smtClean="0">
                <a:latin typeface="Times New Roman" pitchFamily="18" charset="0"/>
                <a:cs typeface="Times New Roman" pitchFamily="18" charset="0"/>
              </a:rPr>
              <a:t>, E. (2014). </a:t>
            </a:r>
            <a:r>
              <a:rPr lang="en-US" sz="2000" dirty="0">
                <a:latin typeface="Times New Roman" pitchFamily="18" charset="0"/>
                <a:cs typeface="Times New Roman" pitchFamily="18" charset="0"/>
              </a:rPr>
              <a:t>Attitude of Iranian State University Students to General Lexical Items Created By the </a:t>
            </a:r>
            <a:r>
              <a:rPr lang="en-US" sz="2000" dirty="0" smtClean="0">
                <a:latin typeface="Times New Roman" pitchFamily="18" charset="0"/>
                <a:cs typeface="Times New Roman" pitchFamily="18" charset="0"/>
              </a:rPr>
              <a:t>APLL. (Unpublished </a:t>
            </a:r>
            <a:r>
              <a:rPr lang="en-US" sz="2000" dirty="0" err="1" smtClean="0">
                <a:latin typeface="Times New Roman" pitchFamily="18" charset="0"/>
                <a:cs typeface="Times New Roman" pitchFamily="18" charset="0"/>
              </a:rPr>
              <a:t>Ph.D</a:t>
            </a:r>
            <a:r>
              <a:rPr lang="en-US" sz="2000" dirty="0" smtClean="0">
                <a:latin typeface="Times New Roman" pitchFamily="18" charset="0"/>
                <a:cs typeface="Times New Roman" pitchFamily="18" charset="0"/>
              </a:rPr>
              <a:t> Thesis). KL, Malaysia: </a:t>
            </a:r>
            <a:r>
              <a:rPr lang="en-US" sz="2000" dirty="0">
                <a:latin typeface="Times New Roman" pitchFamily="18" charset="0"/>
                <a:cs typeface="Times New Roman" pitchFamily="18" charset="0"/>
              </a:rPr>
              <a:t>University of Malaya.</a:t>
            </a:r>
            <a:endParaRPr lang="en-GB" sz="2000" dirty="0">
              <a:latin typeface="Times New Roman" pitchFamily="18" charset="0"/>
              <a:cs typeface="Times New Roman" pitchFamily="18" charset="0"/>
            </a:endParaRPr>
          </a:p>
          <a:p>
            <a:endParaRPr lang="en-GB" sz="2000" dirty="0">
              <a:latin typeface="Times New Roman" pitchFamily="18" charset="0"/>
              <a:cs typeface="Times New Roman" pitchFamily="18" charset="0"/>
            </a:endParaRPr>
          </a:p>
          <a:p>
            <a:endParaRPr lang="en-GB" sz="2000" dirty="0">
              <a:latin typeface="Times New Roman" pitchFamily="18" charset="0"/>
              <a:cs typeface="Times New Roman" pitchFamily="18" charset="0"/>
            </a:endParaRPr>
          </a:p>
        </p:txBody>
      </p:sp>
    </p:spTree>
    <p:extLst>
      <p:ext uri="{BB962C8B-B14F-4D97-AF65-F5344CB8AC3E}">
        <p14:creationId xmlns:p14="http://schemas.microsoft.com/office/powerpoint/2010/main" val="12441817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2677656"/>
          </a:xfrm>
          <a:prstGeom prst="rect">
            <a:avLst/>
          </a:prstGeom>
          <a:noFill/>
        </p:spPr>
        <p:txBody>
          <a:bodyPr wrap="square" rtlCol="0">
            <a:spAutoFit/>
          </a:bodyPr>
          <a:lstStyle/>
          <a:p>
            <a:r>
              <a:rPr lang="en-GB" sz="3200" b="1" dirty="0" smtClean="0">
                <a:latin typeface="Times New Roman" pitchFamily="18" charset="0"/>
                <a:cs typeface="Times New Roman" pitchFamily="18" charset="0"/>
              </a:rPr>
              <a:t>(10</a:t>
            </a:r>
            <a:r>
              <a:rPr lang="en-GB" sz="3200" b="1" dirty="0">
                <a:latin typeface="Times New Roman" pitchFamily="18" charset="0"/>
                <a:cs typeface="Times New Roman" pitchFamily="18" charset="0"/>
              </a:rPr>
              <a:t>) Keep the Fire Going</a:t>
            </a:r>
            <a:endParaRPr lang="en-GB" sz="3200" b="1" dirty="0" smtClean="0">
              <a:latin typeface="Times New Roman" pitchFamily="18" charset="0"/>
              <a:cs typeface="Times New Roman" pitchFamily="18" charset="0"/>
            </a:endParaRPr>
          </a:p>
          <a:p>
            <a:endParaRPr lang="en-GB" sz="2400" b="1" dirty="0">
              <a:latin typeface="Times New Roman" pitchFamily="18" charset="0"/>
              <a:cs typeface="Times New Roman" pitchFamily="18" charset="0"/>
            </a:endParaRPr>
          </a:p>
          <a:p>
            <a:pPr rtl="1"/>
            <a:r>
              <a:rPr lang="en-GB" sz="2800" b="1" dirty="0" smtClean="0">
                <a:latin typeface="Times New Roman" pitchFamily="18" charset="0"/>
                <a:cs typeface="Times New Roman" pitchFamily="18" charset="0"/>
              </a:rPr>
              <a:t>We all have passion about the research we want to do. But the truth is that for some people the passion dies and the fire fizzles out. Hence, the point is that, “Do it while the fire and passion is hot.”</a:t>
            </a:r>
            <a:endParaRPr lang="en-GB"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21863329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496" y="637797"/>
            <a:ext cx="8964488" cy="4401205"/>
          </a:xfrm>
          <a:prstGeom prst="rect">
            <a:avLst/>
          </a:prstGeom>
          <a:noFill/>
        </p:spPr>
        <p:txBody>
          <a:bodyPr wrap="square" rtlCol="0">
            <a:spAutoFit/>
          </a:bodyPr>
          <a:lstStyle/>
          <a:p>
            <a:pPr algn="ctr"/>
            <a:endParaRPr lang="en-GB" sz="4000" b="1" dirty="0" smtClean="0">
              <a:latin typeface="Times New Roman" pitchFamily="18" charset="0"/>
              <a:cs typeface="Times New Roman" pitchFamily="18" charset="0"/>
            </a:endParaRPr>
          </a:p>
          <a:p>
            <a:pPr algn="ctr"/>
            <a:endParaRPr lang="en-GB" sz="4000" b="1" dirty="0">
              <a:latin typeface="Times New Roman" pitchFamily="18" charset="0"/>
              <a:cs typeface="Times New Roman" pitchFamily="18" charset="0"/>
            </a:endParaRPr>
          </a:p>
          <a:p>
            <a:pPr algn="ctr"/>
            <a:endParaRPr lang="en-GB" sz="4000" b="1" dirty="0" smtClean="0">
              <a:latin typeface="Times New Roman" pitchFamily="18" charset="0"/>
              <a:cs typeface="Times New Roman" pitchFamily="18" charset="0"/>
            </a:endParaRPr>
          </a:p>
          <a:p>
            <a:pPr algn="ctr"/>
            <a:r>
              <a:rPr lang="en-GB" sz="5400" b="1" dirty="0" smtClean="0">
                <a:latin typeface="Times New Roman" pitchFamily="18" charset="0"/>
                <a:cs typeface="Times New Roman" pitchFamily="18" charset="0"/>
              </a:rPr>
              <a:t>Thank you so much for your time and patience.</a:t>
            </a:r>
          </a:p>
          <a:p>
            <a:endParaRPr lang="en-GB" sz="2400" b="1" dirty="0">
              <a:latin typeface="Times New Roman" pitchFamily="18" charset="0"/>
              <a:cs typeface="Times New Roman" pitchFamily="18" charset="0"/>
            </a:endParaRPr>
          </a:p>
          <a:p>
            <a:pPr rtl="1"/>
            <a:endParaRPr lang="en-GB" sz="28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96160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288032" y="637797"/>
            <a:ext cx="8964488" cy="5078313"/>
          </a:xfrm>
          <a:prstGeom prst="rect">
            <a:avLst/>
          </a:prstGeom>
          <a:noFill/>
        </p:spPr>
        <p:txBody>
          <a:bodyPr wrap="square" rtlCol="0">
            <a:spAutoFit/>
          </a:bodyPr>
          <a:lstStyle/>
          <a:p>
            <a:pPr algn="ctr" rtl="1"/>
            <a:r>
              <a:rPr lang="en-GB" sz="3600" b="1" dirty="0" smtClean="0">
                <a:latin typeface="Times New Roman" pitchFamily="18" charset="0"/>
                <a:cs typeface="Times New Roman" pitchFamily="18" charset="0"/>
              </a:rPr>
              <a:t>INTRODUCION</a:t>
            </a:r>
          </a:p>
          <a:p>
            <a:pPr rtl="1"/>
            <a:endParaRPr lang="en-GB" sz="3200" b="1" dirty="0" smtClean="0">
              <a:latin typeface="Times New Roman" pitchFamily="18" charset="0"/>
              <a:cs typeface="Times New Roman" pitchFamily="18" charset="0"/>
            </a:endParaRPr>
          </a:p>
          <a:p>
            <a:pPr rtl="1"/>
            <a:r>
              <a:rPr lang="en-GB" sz="3200" b="1" dirty="0" smtClean="0">
                <a:latin typeface="Times New Roman" pitchFamily="18" charset="0"/>
                <a:cs typeface="Times New Roman" pitchFamily="18" charset="0"/>
              </a:rPr>
              <a:t>Guided by your desire to learn and know more, aided by your noble intentions of wanting to know the truth, the task of carrying out research should </a:t>
            </a:r>
          </a:p>
          <a:p>
            <a:pPr rtl="1"/>
            <a:r>
              <a:rPr lang="fa-IR" sz="3200" b="1" dirty="0" smtClean="0">
                <a:latin typeface="Times New Roman" pitchFamily="18" charset="0"/>
                <a:cs typeface="Times New Roman" pitchFamily="18" charset="0"/>
              </a:rPr>
              <a:t> </a:t>
            </a:r>
            <a:r>
              <a:rPr lang="en-GB" sz="3200" b="1" dirty="0" smtClean="0">
                <a:latin typeface="Times New Roman" pitchFamily="18" charset="0"/>
                <a:cs typeface="Times New Roman" pitchFamily="18" charset="0"/>
              </a:rPr>
              <a:t>not be difficult.</a:t>
            </a:r>
          </a:p>
          <a:p>
            <a:pPr rtl="1"/>
            <a:endParaRPr lang="en-GB" sz="3200" b="1" dirty="0" smtClean="0">
              <a:latin typeface="Times New Roman" pitchFamily="18" charset="0"/>
              <a:cs typeface="Times New Roman" pitchFamily="18" charset="0"/>
            </a:endParaRPr>
          </a:p>
          <a:p>
            <a:pPr rtl="1"/>
            <a:r>
              <a:rPr lang="en-GB" sz="3200" b="1" dirty="0" smtClean="0">
                <a:latin typeface="Times New Roman" pitchFamily="18" charset="0"/>
                <a:cs typeface="Times New Roman" pitchFamily="18" charset="0"/>
              </a:rPr>
              <a:t>Granted, it may seem difficult at first, but once you grasp the idea, it becomes easier and with practice comes perfection.</a:t>
            </a:r>
          </a:p>
        </p:txBody>
      </p:sp>
    </p:spTree>
    <p:extLst>
      <p:ext uri="{BB962C8B-B14F-4D97-AF65-F5344CB8AC3E}">
        <p14:creationId xmlns:p14="http://schemas.microsoft.com/office/powerpoint/2010/main" val="739578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p:cNvSpPr txBox="1"/>
          <p:nvPr/>
        </p:nvSpPr>
        <p:spPr>
          <a:xfrm>
            <a:off x="395536" y="637797"/>
            <a:ext cx="8424936" cy="6740307"/>
          </a:xfrm>
          <a:prstGeom prst="rect">
            <a:avLst/>
          </a:prstGeom>
          <a:noFill/>
        </p:spPr>
        <p:txBody>
          <a:bodyPr wrap="square" rtlCol="0">
            <a:spAutoFit/>
          </a:bodyPr>
          <a:lstStyle/>
          <a:p>
            <a:r>
              <a:rPr lang="en-GB" sz="3600" b="1" dirty="0" smtClean="0">
                <a:latin typeface="Times New Roman" pitchFamily="18" charset="0"/>
                <a:cs typeface="Times New Roman" pitchFamily="18" charset="0"/>
              </a:rPr>
              <a:t>Our presentation covers the following:</a:t>
            </a:r>
          </a:p>
          <a:p>
            <a:pPr>
              <a:lnSpc>
                <a:spcPct val="150000"/>
              </a:lnSpc>
            </a:pPr>
            <a:r>
              <a:rPr lang="en-GB" sz="2400" b="1" dirty="0" smtClean="0">
                <a:latin typeface="Times New Roman" pitchFamily="18" charset="0"/>
                <a:cs typeface="Times New Roman" pitchFamily="18" charset="0"/>
              </a:rPr>
              <a:t>1</a:t>
            </a:r>
            <a:r>
              <a:rPr lang="en-GB" sz="2400" b="1" dirty="0">
                <a:latin typeface="Times New Roman" pitchFamily="18" charset="0"/>
                <a:cs typeface="Times New Roman" pitchFamily="18" charset="0"/>
              </a:rPr>
              <a:t>. Research Explained</a:t>
            </a:r>
            <a:endParaRPr lang="en-US" sz="2400" b="1" dirty="0">
              <a:latin typeface="Times New Roman" pitchFamily="18" charset="0"/>
              <a:cs typeface="Times New Roman" pitchFamily="18" charset="0"/>
            </a:endParaRPr>
          </a:p>
          <a:p>
            <a:pPr>
              <a:lnSpc>
                <a:spcPct val="150000"/>
              </a:lnSpc>
            </a:pPr>
            <a:r>
              <a:rPr lang="en-GB" sz="2400" b="1" dirty="0">
                <a:latin typeface="Times New Roman" pitchFamily="18" charset="0"/>
                <a:cs typeface="Times New Roman" pitchFamily="18" charset="0"/>
              </a:rPr>
              <a:t>2. The Research Site</a:t>
            </a:r>
            <a:endParaRPr lang="en-US" sz="2400" b="1" dirty="0">
              <a:latin typeface="Times New Roman" pitchFamily="18" charset="0"/>
              <a:cs typeface="Times New Roman" pitchFamily="18" charset="0"/>
            </a:endParaRPr>
          </a:p>
          <a:p>
            <a:pPr>
              <a:lnSpc>
                <a:spcPct val="150000"/>
              </a:lnSpc>
            </a:pPr>
            <a:r>
              <a:rPr lang="en-GB" sz="2400" b="1" dirty="0">
                <a:latin typeface="Times New Roman" pitchFamily="18" charset="0"/>
                <a:cs typeface="Times New Roman" pitchFamily="18" charset="0"/>
              </a:rPr>
              <a:t>3. Questions a Researcher Must Ask</a:t>
            </a:r>
            <a:endParaRPr lang="en-US" sz="2400" b="1" dirty="0">
              <a:latin typeface="Times New Roman" pitchFamily="18" charset="0"/>
              <a:cs typeface="Times New Roman" pitchFamily="18" charset="0"/>
            </a:endParaRPr>
          </a:p>
          <a:p>
            <a:pPr>
              <a:lnSpc>
                <a:spcPct val="150000"/>
              </a:lnSpc>
            </a:pPr>
            <a:r>
              <a:rPr lang="en-GB" sz="2400" b="1" dirty="0">
                <a:latin typeface="Times New Roman" pitchFamily="18" charset="0"/>
                <a:cs typeface="Times New Roman" pitchFamily="18" charset="0"/>
              </a:rPr>
              <a:t>4. Common Research Terms in a Research Paper</a:t>
            </a:r>
            <a:endParaRPr lang="en-US" sz="2400" b="1" dirty="0">
              <a:latin typeface="Times New Roman" pitchFamily="18" charset="0"/>
              <a:cs typeface="Times New Roman" pitchFamily="18" charset="0"/>
            </a:endParaRPr>
          </a:p>
          <a:p>
            <a:pPr>
              <a:lnSpc>
                <a:spcPct val="150000"/>
              </a:lnSpc>
            </a:pPr>
            <a:r>
              <a:rPr lang="en-GB" sz="2400" b="1" dirty="0">
                <a:latin typeface="Times New Roman" pitchFamily="18" charset="0"/>
                <a:cs typeface="Times New Roman" pitchFamily="18" charset="0"/>
              </a:rPr>
              <a:t>5. Choosing and Narrating Research Objectives</a:t>
            </a:r>
            <a:endParaRPr lang="en-US" sz="2400" b="1" dirty="0">
              <a:latin typeface="Times New Roman" pitchFamily="18" charset="0"/>
              <a:cs typeface="Times New Roman" pitchFamily="18" charset="0"/>
            </a:endParaRPr>
          </a:p>
          <a:p>
            <a:pPr>
              <a:lnSpc>
                <a:spcPct val="150000"/>
              </a:lnSpc>
            </a:pPr>
            <a:r>
              <a:rPr lang="en-GB" sz="2400" b="1" dirty="0">
                <a:latin typeface="Times New Roman" pitchFamily="18" charset="0"/>
                <a:cs typeface="Times New Roman" pitchFamily="18" charset="0"/>
              </a:rPr>
              <a:t>6. Methodologies Used</a:t>
            </a:r>
            <a:endParaRPr lang="en-US" sz="2400" b="1" dirty="0">
              <a:latin typeface="Times New Roman" pitchFamily="18" charset="0"/>
              <a:cs typeface="Times New Roman" pitchFamily="18" charset="0"/>
            </a:endParaRPr>
          </a:p>
          <a:p>
            <a:pPr>
              <a:lnSpc>
                <a:spcPct val="150000"/>
              </a:lnSpc>
            </a:pPr>
            <a:r>
              <a:rPr lang="en-GB" sz="2400" b="1" dirty="0">
                <a:latin typeface="Times New Roman" pitchFamily="18" charset="0"/>
                <a:cs typeface="Times New Roman" pitchFamily="18" charset="0"/>
              </a:rPr>
              <a:t>7. Writing the Research Paper</a:t>
            </a:r>
            <a:endParaRPr lang="en-US" sz="2400" b="1" dirty="0">
              <a:latin typeface="Times New Roman" pitchFamily="18" charset="0"/>
              <a:cs typeface="Times New Roman" pitchFamily="18" charset="0"/>
            </a:endParaRPr>
          </a:p>
          <a:p>
            <a:pPr>
              <a:lnSpc>
                <a:spcPct val="150000"/>
              </a:lnSpc>
            </a:pPr>
            <a:r>
              <a:rPr lang="en-GB" sz="2400" b="1" dirty="0">
                <a:latin typeface="Times New Roman" pitchFamily="18" charset="0"/>
                <a:cs typeface="Times New Roman" pitchFamily="18" charset="0"/>
              </a:rPr>
              <a:t>8. Factors Affecting the Outcome</a:t>
            </a:r>
            <a:endParaRPr lang="en-US" sz="2400" b="1" dirty="0">
              <a:latin typeface="Times New Roman" pitchFamily="18" charset="0"/>
              <a:cs typeface="Times New Roman" pitchFamily="18" charset="0"/>
            </a:endParaRPr>
          </a:p>
          <a:p>
            <a:pPr>
              <a:lnSpc>
                <a:spcPct val="150000"/>
              </a:lnSpc>
            </a:pPr>
            <a:r>
              <a:rPr lang="en-GB" sz="2400" b="1" dirty="0">
                <a:latin typeface="Times New Roman" pitchFamily="18" charset="0"/>
                <a:cs typeface="Times New Roman" pitchFamily="18" charset="0"/>
              </a:rPr>
              <a:t>9. Referencing Norms</a:t>
            </a:r>
            <a:endParaRPr lang="en-US" sz="2400" b="1" dirty="0">
              <a:latin typeface="Times New Roman" pitchFamily="18" charset="0"/>
              <a:cs typeface="Times New Roman" pitchFamily="18" charset="0"/>
            </a:endParaRPr>
          </a:p>
          <a:p>
            <a:pPr>
              <a:lnSpc>
                <a:spcPct val="150000"/>
              </a:lnSpc>
            </a:pPr>
            <a:r>
              <a:rPr lang="en-GB" sz="2400" b="1" dirty="0">
                <a:latin typeface="Times New Roman" pitchFamily="18" charset="0"/>
                <a:cs typeface="Times New Roman" pitchFamily="18" charset="0"/>
              </a:rPr>
              <a:t>10. Keep the Fire Going</a:t>
            </a:r>
            <a:endParaRPr lang="en-US" sz="2400" b="1" dirty="0">
              <a:latin typeface="Times New Roman" pitchFamily="18" charset="0"/>
              <a:cs typeface="Times New Roman" pitchFamily="18" charset="0"/>
            </a:endParaRPr>
          </a:p>
          <a:p>
            <a:pPr>
              <a:lnSpc>
                <a:spcPct val="150000"/>
              </a:lnSpc>
            </a:pPr>
            <a:endParaRPr lang="fa-IR" sz="2400" b="1" dirty="0" smtClean="0">
              <a:cs typeface="B Lotus" pitchFamily="2" charset="-78"/>
            </a:endParaRPr>
          </a:p>
        </p:txBody>
      </p:sp>
    </p:spTree>
    <p:extLst>
      <p:ext uri="{BB962C8B-B14F-4D97-AF65-F5344CB8AC3E}">
        <p14:creationId xmlns:p14="http://schemas.microsoft.com/office/powerpoint/2010/main" val="1637704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5509200"/>
          </a:xfrm>
          <a:prstGeom prst="rect">
            <a:avLst/>
          </a:prstGeom>
          <a:noFill/>
        </p:spPr>
        <p:txBody>
          <a:bodyPr wrap="square" rtlCol="0">
            <a:spAutoFit/>
          </a:bodyPr>
          <a:lstStyle/>
          <a:p>
            <a:r>
              <a:rPr lang="en-GB" sz="4000" b="1" dirty="0" smtClean="0">
                <a:latin typeface="Times New Roman" pitchFamily="18" charset="0"/>
                <a:cs typeface="Times New Roman" pitchFamily="18" charset="0"/>
              </a:rPr>
              <a:t>(1)</a:t>
            </a:r>
            <a:r>
              <a:rPr lang="en-GB" sz="4000" b="1" i="1" dirty="0" smtClean="0">
                <a:latin typeface="Times New Roman" pitchFamily="18" charset="0"/>
                <a:cs typeface="Times New Roman" pitchFamily="18" charset="0"/>
              </a:rPr>
              <a:t> Research</a:t>
            </a:r>
            <a:r>
              <a:rPr lang="en-GB" sz="4000" dirty="0" smtClean="0">
                <a:latin typeface="Times New Roman" pitchFamily="18" charset="0"/>
                <a:cs typeface="Times New Roman" pitchFamily="18" charset="0"/>
              </a:rPr>
              <a:t> </a:t>
            </a:r>
            <a:r>
              <a:rPr lang="en-GB" sz="4000" b="1" i="1" dirty="0">
                <a:latin typeface="Times New Roman" pitchFamily="18" charset="0"/>
                <a:cs typeface="Times New Roman" pitchFamily="18" charset="0"/>
              </a:rPr>
              <a:t>explained</a:t>
            </a:r>
          </a:p>
          <a:p>
            <a:endParaRPr lang="en-GB" sz="3200" b="1" dirty="0" smtClean="0">
              <a:latin typeface="Times New Roman" pitchFamily="18" charset="0"/>
              <a:cs typeface="Times New Roman" pitchFamily="18" charset="0"/>
            </a:endParaRPr>
          </a:p>
          <a:p>
            <a:r>
              <a:rPr lang="en-GB" sz="3200" b="1" dirty="0" smtClean="0">
                <a:latin typeface="Times New Roman" pitchFamily="18" charset="0"/>
                <a:cs typeface="Times New Roman" pitchFamily="18" charset="0"/>
              </a:rPr>
              <a:t>Research </a:t>
            </a:r>
            <a:r>
              <a:rPr lang="en-GB" sz="3200" b="1" dirty="0">
                <a:latin typeface="Times New Roman" pitchFamily="18" charset="0"/>
                <a:cs typeface="Times New Roman" pitchFamily="18" charset="0"/>
              </a:rPr>
              <a:t>is about:</a:t>
            </a:r>
          </a:p>
          <a:p>
            <a:r>
              <a:rPr lang="en-GB" sz="3200" b="1" dirty="0" smtClean="0">
                <a:latin typeface="Times New Roman" pitchFamily="18" charset="0"/>
                <a:cs typeface="Times New Roman" pitchFamily="18" charset="0"/>
              </a:rPr>
              <a:t> (a) investigation</a:t>
            </a:r>
          </a:p>
          <a:p>
            <a:pPr marL="457200" indent="-457200">
              <a:buFontTx/>
              <a:buChar char="-"/>
            </a:pPr>
            <a:endParaRPr lang="en-GB" sz="3200" b="1" dirty="0">
              <a:latin typeface="Times New Roman" pitchFamily="18" charset="0"/>
              <a:cs typeface="Times New Roman" pitchFamily="18" charset="0"/>
            </a:endParaRPr>
          </a:p>
          <a:p>
            <a:r>
              <a:rPr lang="en-GB" sz="3200" b="1" dirty="0" smtClean="0">
                <a:latin typeface="Times New Roman" pitchFamily="18" charset="0"/>
                <a:cs typeface="Times New Roman" pitchFamily="18" charset="0"/>
              </a:rPr>
              <a:t>(b) finding </a:t>
            </a:r>
            <a:r>
              <a:rPr lang="en-GB" sz="3200" b="1" dirty="0">
                <a:latin typeface="Times New Roman" pitchFamily="18" charset="0"/>
                <a:cs typeface="Times New Roman" pitchFamily="18" charset="0"/>
              </a:rPr>
              <a:t>out the truth of </a:t>
            </a:r>
            <a:r>
              <a:rPr lang="en-GB" sz="3200" b="1" dirty="0" err="1" smtClean="0">
                <a:latin typeface="Times New Roman" pitchFamily="18" charset="0"/>
                <a:cs typeface="Times New Roman" pitchFamily="18" charset="0"/>
              </a:rPr>
              <a:t>sth</a:t>
            </a:r>
            <a:endParaRPr lang="en-GB" sz="3200" b="1" dirty="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 (via </a:t>
            </a:r>
            <a:r>
              <a:rPr lang="en-GB" sz="2400" b="1" dirty="0">
                <a:latin typeface="Times New Roman" pitchFamily="18" charset="0"/>
                <a:cs typeface="Times New Roman" pitchFamily="18" charset="0"/>
              </a:rPr>
              <a:t>using a systematic procedure for identifying and </a:t>
            </a:r>
            <a:r>
              <a:rPr lang="en-GB" sz="2400" b="1" dirty="0" smtClean="0">
                <a:latin typeface="Times New Roman" pitchFamily="18" charset="0"/>
                <a:cs typeface="Times New Roman" pitchFamily="18" charset="0"/>
              </a:rPr>
              <a:t>locating </a:t>
            </a:r>
            <a:endParaRPr lang="fa-IR" sz="2400" b="1" dirty="0" smtClean="0">
              <a:latin typeface="Times New Roman" pitchFamily="18" charset="0"/>
              <a:cs typeface="Times New Roman" pitchFamily="18" charset="0"/>
            </a:endParaRPr>
          </a:p>
          <a:p>
            <a:r>
              <a:rPr lang="en-GB" sz="2400" b="1" dirty="0" smtClean="0">
                <a:latin typeface="Times New Roman" pitchFamily="18" charset="0"/>
                <a:cs typeface="Times New Roman" pitchFamily="18" charset="0"/>
              </a:rPr>
              <a:t> the </a:t>
            </a:r>
            <a:r>
              <a:rPr lang="en-GB" sz="2400" b="1" dirty="0">
                <a:latin typeface="Times New Roman" pitchFamily="18" charset="0"/>
                <a:cs typeface="Times New Roman" pitchFamily="18" charset="0"/>
              </a:rPr>
              <a:t>information </a:t>
            </a:r>
            <a:r>
              <a:rPr lang="en-GB" sz="2400" b="1" dirty="0" smtClean="0">
                <a:latin typeface="Times New Roman" pitchFamily="18" charset="0"/>
                <a:cs typeface="Times New Roman" pitchFamily="18" charset="0"/>
              </a:rPr>
              <a:t>needed)</a:t>
            </a:r>
          </a:p>
          <a:p>
            <a:pPr marL="457200" indent="-457200">
              <a:buFontTx/>
              <a:buChar char="-"/>
            </a:pPr>
            <a:endParaRPr lang="en-GB" sz="2400" b="1" dirty="0">
              <a:latin typeface="Times New Roman" pitchFamily="18" charset="0"/>
              <a:cs typeface="Times New Roman" pitchFamily="18" charset="0"/>
            </a:endParaRPr>
          </a:p>
          <a:p>
            <a:r>
              <a:rPr lang="en-GB" sz="3200" b="1" dirty="0" smtClean="0">
                <a:latin typeface="Times New Roman" pitchFamily="18" charset="0"/>
                <a:cs typeface="Times New Roman" pitchFamily="18" charset="0"/>
              </a:rPr>
              <a:t> (c) doing work</a:t>
            </a:r>
          </a:p>
          <a:p>
            <a:r>
              <a:rPr lang="en-GB" sz="2400" b="1" dirty="0" smtClean="0">
                <a:latin typeface="Times New Roman" pitchFamily="18" charset="0"/>
                <a:cs typeface="Times New Roman" pitchFamily="18" charset="0"/>
              </a:rPr>
              <a:t> (requiring </a:t>
            </a:r>
            <a:r>
              <a:rPr lang="en-GB" sz="2400" b="1" dirty="0">
                <a:latin typeface="Times New Roman" pitchFamily="18" charset="0"/>
                <a:cs typeface="Times New Roman" pitchFamily="18" charset="0"/>
              </a:rPr>
              <a:t>you to ask around, conduct interviews, and talk to </a:t>
            </a:r>
            <a:r>
              <a:rPr lang="en-GB" sz="2400" b="1" dirty="0" smtClean="0">
                <a:latin typeface="Times New Roman" pitchFamily="18" charset="0"/>
                <a:cs typeface="Times New Roman" pitchFamily="18" charset="0"/>
              </a:rPr>
              <a:t>individuals so as to </a:t>
            </a:r>
            <a:r>
              <a:rPr lang="en-GB" sz="2400" b="1" dirty="0">
                <a:latin typeface="Times New Roman" pitchFamily="18" charset="0"/>
                <a:cs typeface="Times New Roman" pitchFamily="18" charset="0"/>
              </a:rPr>
              <a:t>prove/disprove that something </a:t>
            </a:r>
            <a:r>
              <a:rPr lang="en-GB" sz="2400" b="1" dirty="0" smtClean="0">
                <a:latin typeface="Times New Roman" pitchFamily="18" charset="0"/>
                <a:cs typeface="Times New Roman" pitchFamily="18" charset="0"/>
              </a:rPr>
              <a:t>is true/false</a:t>
            </a:r>
            <a:endParaRPr lang="fa-IR"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56134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4647426"/>
          </a:xfrm>
          <a:prstGeom prst="rect">
            <a:avLst/>
          </a:prstGeom>
          <a:noFill/>
        </p:spPr>
        <p:txBody>
          <a:bodyPr wrap="square" rtlCol="0">
            <a:spAutoFit/>
          </a:bodyPr>
          <a:lstStyle/>
          <a:p>
            <a:pPr algn="ctr" rtl="1"/>
            <a:r>
              <a:rPr lang="en-GB" sz="4000" b="1" i="1" dirty="0" smtClean="0">
                <a:latin typeface="Times New Roman" pitchFamily="18" charset="0"/>
                <a:cs typeface="Times New Roman" pitchFamily="18" charset="0"/>
              </a:rPr>
              <a:t>Examples of Research</a:t>
            </a:r>
            <a:endParaRPr lang="en-GB" sz="4000" b="1" i="1" dirty="0">
              <a:latin typeface="Times New Roman" pitchFamily="18" charset="0"/>
              <a:cs typeface="Times New Roman" pitchFamily="18" charset="0"/>
            </a:endParaRPr>
          </a:p>
          <a:p>
            <a:pPr rtl="1"/>
            <a:r>
              <a:rPr lang="en-GB" sz="3200" b="1" dirty="0" smtClean="0">
                <a:latin typeface="Times New Roman" pitchFamily="18" charset="0"/>
                <a:cs typeface="Times New Roman" pitchFamily="18" charset="0"/>
              </a:rPr>
              <a:t>Research </a:t>
            </a:r>
            <a:r>
              <a:rPr lang="en-GB" sz="3200" b="1" dirty="0">
                <a:latin typeface="Times New Roman" pitchFamily="18" charset="0"/>
                <a:cs typeface="Times New Roman" pitchFamily="18" charset="0"/>
              </a:rPr>
              <a:t>is </a:t>
            </a:r>
            <a:r>
              <a:rPr lang="en-GB" sz="3200" b="1" dirty="0" smtClean="0">
                <a:latin typeface="Times New Roman" pitchFamily="18" charset="0"/>
                <a:cs typeface="Times New Roman" pitchFamily="18" charset="0"/>
              </a:rPr>
              <a:t>an on-going process as it involves learning and discovering all the time.</a:t>
            </a:r>
          </a:p>
          <a:p>
            <a:pPr rtl="1"/>
            <a:endParaRPr lang="en-GB" sz="3200" b="1" dirty="0" smtClean="0">
              <a:latin typeface="Times New Roman" pitchFamily="18" charset="0"/>
              <a:cs typeface="Times New Roman" pitchFamily="18" charset="0"/>
            </a:endParaRPr>
          </a:p>
          <a:p>
            <a:pPr rtl="1"/>
            <a:r>
              <a:rPr lang="en-GB" sz="3200" b="1" dirty="0" smtClean="0">
                <a:latin typeface="Times New Roman" pitchFamily="18" charset="0"/>
                <a:cs typeface="Times New Roman" pitchFamily="18" charset="0"/>
              </a:rPr>
              <a:t>Example 1: Music Idols </a:t>
            </a:r>
            <a:r>
              <a:rPr lang="en-GB" sz="2400" b="1" dirty="0" smtClean="0">
                <a:latin typeface="Times New Roman" pitchFamily="18" charset="0"/>
                <a:cs typeface="Times New Roman" pitchFamily="18" charset="0"/>
              </a:rPr>
              <a:t>(</a:t>
            </a:r>
            <a:r>
              <a:rPr lang="en-GB" sz="2400" b="1" dirty="0" err="1" smtClean="0">
                <a:latin typeface="Times New Roman" pitchFamily="18" charset="0"/>
                <a:cs typeface="Times New Roman" pitchFamily="18" charset="0"/>
              </a:rPr>
              <a:t>Hamed</a:t>
            </a:r>
            <a:r>
              <a:rPr lang="en-GB" sz="2400" b="1" dirty="0" smtClean="0">
                <a:latin typeface="Times New Roman" pitchFamily="18" charset="0"/>
                <a:cs typeface="Times New Roman" pitchFamily="18" charset="0"/>
              </a:rPr>
              <a:t> </a:t>
            </a:r>
            <a:r>
              <a:rPr lang="en-GB" sz="2400" b="1" dirty="0" err="1">
                <a:latin typeface="Times New Roman" pitchFamily="18" charset="0"/>
                <a:cs typeface="Times New Roman" pitchFamily="18" charset="0"/>
              </a:rPr>
              <a:t>Homayoon</a:t>
            </a:r>
            <a:r>
              <a:rPr lang="en-GB" sz="2400" b="1" dirty="0">
                <a:latin typeface="Times New Roman" pitchFamily="18" charset="0"/>
                <a:cs typeface="Times New Roman" pitchFamily="18" charset="0"/>
              </a:rPr>
              <a:t>, </a:t>
            </a:r>
            <a:r>
              <a:rPr lang="en-GB" sz="2400" b="1" dirty="0" smtClean="0">
                <a:latin typeface="Times New Roman" pitchFamily="18" charset="0"/>
                <a:cs typeface="Times New Roman" pitchFamily="18" charset="0"/>
              </a:rPr>
              <a:t> </a:t>
            </a:r>
            <a:r>
              <a:rPr lang="en-GB" sz="2400" b="1" dirty="0" err="1" smtClean="0">
                <a:latin typeface="Times New Roman" pitchFamily="18" charset="0"/>
                <a:cs typeface="Times New Roman" pitchFamily="18" charset="0"/>
              </a:rPr>
              <a:t>Tahmineh</a:t>
            </a:r>
            <a:r>
              <a:rPr lang="en-GB" sz="2400" b="1" dirty="0" smtClean="0">
                <a:latin typeface="Times New Roman" pitchFamily="18" charset="0"/>
                <a:cs typeface="Times New Roman" pitchFamily="18" charset="0"/>
              </a:rPr>
              <a:t> &amp; Adel</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Ebru</a:t>
            </a:r>
            <a:r>
              <a:rPr lang="en-GB" sz="2400" b="1" dirty="0">
                <a:latin typeface="Times New Roman" pitchFamily="18" charset="0"/>
                <a:cs typeface="Times New Roman" pitchFamily="18" charset="0"/>
              </a:rPr>
              <a:t>, </a:t>
            </a:r>
            <a:r>
              <a:rPr lang="en-GB" sz="2400" b="1" dirty="0" err="1">
                <a:latin typeface="Times New Roman" pitchFamily="18" charset="0"/>
                <a:cs typeface="Times New Roman" pitchFamily="18" charset="0"/>
              </a:rPr>
              <a:t>Shakira</a:t>
            </a:r>
            <a:r>
              <a:rPr lang="en-GB" sz="2400" b="1" dirty="0">
                <a:latin typeface="Times New Roman" pitchFamily="18" charset="0"/>
                <a:cs typeface="Times New Roman" pitchFamily="18" charset="0"/>
              </a:rPr>
              <a:t> </a:t>
            </a:r>
            <a:r>
              <a:rPr lang="en-GB" sz="2400" b="1" dirty="0" smtClean="0">
                <a:latin typeface="Times New Roman" pitchFamily="18" charset="0"/>
                <a:cs typeface="Times New Roman" pitchFamily="18" charset="0"/>
              </a:rPr>
              <a:t>→ (</a:t>
            </a:r>
            <a:r>
              <a:rPr lang="en-GB" sz="2400" b="1" dirty="0">
                <a:latin typeface="Times New Roman" pitchFamily="18" charset="0"/>
                <a:cs typeface="Times New Roman" pitchFamily="18" charset="0"/>
              </a:rPr>
              <a:t>via the Internet, entertainment </a:t>
            </a:r>
            <a:r>
              <a:rPr lang="en-GB" sz="2400" b="1" dirty="0" smtClean="0">
                <a:latin typeface="Times New Roman" pitchFamily="18" charset="0"/>
                <a:cs typeface="Times New Roman" pitchFamily="18" charset="0"/>
              </a:rPr>
              <a:t>magazines)</a:t>
            </a:r>
          </a:p>
          <a:p>
            <a:pPr rtl="1"/>
            <a:endParaRPr lang="en-GB" sz="2400" b="1" dirty="0" smtClean="0">
              <a:latin typeface="Times New Roman" pitchFamily="18" charset="0"/>
              <a:cs typeface="Times New Roman" pitchFamily="18" charset="0"/>
            </a:endParaRPr>
          </a:p>
          <a:p>
            <a:pPr rtl="1"/>
            <a:r>
              <a:rPr lang="en-GB" sz="2400" b="1" dirty="0" smtClean="0">
                <a:latin typeface="Times New Roman" pitchFamily="18" charset="0"/>
                <a:cs typeface="Times New Roman" pitchFamily="18" charset="0"/>
              </a:rPr>
              <a:t>So: Reading various magazines is the most common method of acquiring new or additional information about our favourite pop stars or singers. This is ‘Research’.</a:t>
            </a:r>
            <a:r>
              <a:rPr lang="en-GB" sz="3200" b="1" dirty="0" smtClean="0">
                <a:latin typeface="Times New Roman" pitchFamily="18" charset="0"/>
                <a:cs typeface="Times New Roman" pitchFamily="18" charset="0"/>
              </a:rPr>
              <a:t> </a:t>
            </a:r>
          </a:p>
        </p:txBody>
      </p:sp>
    </p:spTree>
    <p:extLst>
      <p:ext uri="{BB962C8B-B14F-4D97-AF65-F5344CB8AC3E}">
        <p14:creationId xmlns:p14="http://schemas.microsoft.com/office/powerpoint/2010/main" val="36394048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6617196"/>
          </a:xfrm>
          <a:prstGeom prst="rect">
            <a:avLst/>
          </a:prstGeom>
          <a:noFill/>
        </p:spPr>
        <p:txBody>
          <a:bodyPr wrap="square" rtlCol="0">
            <a:spAutoFit/>
          </a:bodyPr>
          <a:lstStyle/>
          <a:p>
            <a:pPr rtl="1"/>
            <a:r>
              <a:rPr lang="en-GB" sz="3200" b="1" dirty="0" smtClean="0">
                <a:latin typeface="Times New Roman" pitchFamily="18" charset="0"/>
                <a:cs typeface="Times New Roman" pitchFamily="18" charset="0"/>
              </a:rPr>
              <a:t>Example 2: Movie Idols </a:t>
            </a:r>
          </a:p>
          <a:p>
            <a:pPr rtl="1"/>
            <a:endParaRPr lang="en-GB" sz="2400" b="1" dirty="0" smtClean="0">
              <a:latin typeface="Times New Roman" pitchFamily="18" charset="0"/>
              <a:cs typeface="Times New Roman" pitchFamily="18" charset="0"/>
            </a:endParaRPr>
          </a:p>
          <a:p>
            <a:pPr rtl="1"/>
            <a:r>
              <a:rPr lang="en-GB" sz="2400" b="1" dirty="0" smtClean="0">
                <a:latin typeface="Times New Roman" pitchFamily="18" charset="0"/>
                <a:cs typeface="Times New Roman" pitchFamily="18" charset="0"/>
              </a:rPr>
              <a:t>Today, many young people are in love with many good-looking and attractive actors/actresses as well as interested in learning about funny and notorious ones.</a:t>
            </a:r>
            <a:endParaRPr lang="en-GB" sz="2400" b="1" dirty="0">
              <a:latin typeface="Times New Roman" pitchFamily="18" charset="0"/>
              <a:cs typeface="Times New Roman" pitchFamily="18" charset="0"/>
            </a:endParaRPr>
          </a:p>
          <a:p>
            <a:pPr rtl="1"/>
            <a:r>
              <a:rPr lang="en-GB" sz="2400" b="1" dirty="0" smtClean="0">
                <a:latin typeface="Times New Roman" pitchFamily="18" charset="0"/>
                <a:cs typeface="Times New Roman" pitchFamily="18" charset="0"/>
              </a:rPr>
              <a:t>(</a:t>
            </a:r>
            <a:r>
              <a:rPr lang="en-GB" sz="2400" b="1" dirty="0" err="1" smtClean="0">
                <a:latin typeface="Times New Roman" pitchFamily="18" charset="0"/>
                <a:cs typeface="Times New Roman" pitchFamily="18" charset="0"/>
              </a:rPr>
              <a:t>Mahnaz</a:t>
            </a:r>
            <a:r>
              <a:rPr lang="en-GB" sz="2400" b="1" dirty="0" smtClean="0">
                <a:latin typeface="Times New Roman" pitchFamily="18" charset="0"/>
                <a:cs typeface="Times New Roman" pitchFamily="18" charset="0"/>
              </a:rPr>
              <a:t> </a:t>
            </a:r>
            <a:r>
              <a:rPr lang="en-GB" sz="2400" b="1" dirty="0" err="1" smtClean="0">
                <a:latin typeface="Times New Roman" pitchFamily="18" charset="0"/>
                <a:cs typeface="Times New Roman" pitchFamily="18" charset="0"/>
              </a:rPr>
              <a:t>Afshar</a:t>
            </a:r>
            <a:r>
              <a:rPr lang="en-GB" sz="2400" b="1" dirty="0" smtClean="0">
                <a:latin typeface="Times New Roman" pitchFamily="18" charset="0"/>
                <a:cs typeface="Times New Roman" pitchFamily="18" charset="0"/>
              </a:rPr>
              <a:t>,  Akbar </a:t>
            </a:r>
            <a:r>
              <a:rPr lang="en-GB" sz="2400" b="1" dirty="0" err="1" smtClean="0">
                <a:latin typeface="Times New Roman" pitchFamily="18" charset="0"/>
                <a:cs typeface="Times New Roman" pitchFamily="18" charset="0"/>
              </a:rPr>
              <a:t>Abdi</a:t>
            </a:r>
            <a:r>
              <a:rPr lang="en-GB" sz="2400" b="1" dirty="0" smtClean="0">
                <a:latin typeface="Times New Roman" pitchFamily="18" charset="0"/>
                <a:cs typeface="Times New Roman" pitchFamily="18" charset="0"/>
              </a:rPr>
              <a:t>, M. R. </a:t>
            </a:r>
            <a:r>
              <a:rPr lang="en-GB" sz="2400" b="1" dirty="0" err="1" smtClean="0">
                <a:latin typeface="Times New Roman" pitchFamily="18" charset="0"/>
                <a:cs typeface="Times New Roman" pitchFamily="18" charset="0"/>
              </a:rPr>
              <a:t>Sharifiniya</a:t>
            </a:r>
            <a:r>
              <a:rPr lang="en-GB" sz="2400" b="1" dirty="0" smtClean="0">
                <a:latin typeface="Times New Roman" pitchFamily="18" charset="0"/>
                <a:cs typeface="Times New Roman" pitchFamily="18" charset="0"/>
              </a:rPr>
              <a:t>, </a:t>
            </a:r>
            <a:r>
              <a:rPr lang="en-GB" sz="2400" b="1" dirty="0">
                <a:latin typeface="Times New Roman" pitchFamily="18" charset="0"/>
                <a:cs typeface="Times New Roman" pitchFamily="18" charset="0"/>
              </a:rPr>
              <a:t>…. </a:t>
            </a:r>
            <a:endParaRPr lang="en-GB" sz="2400" b="1" dirty="0" smtClean="0">
              <a:latin typeface="Times New Roman" pitchFamily="18" charset="0"/>
              <a:cs typeface="Times New Roman" pitchFamily="18" charset="0"/>
            </a:endParaRPr>
          </a:p>
          <a:p>
            <a:pPr rtl="1"/>
            <a:r>
              <a:rPr lang="en-GB" sz="2400" b="1" dirty="0" smtClean="0">
                <a:latin typeface="Times New Roman" pitchFamily="18" charset="0"/>
                <a:cs typeface="Times New Roman" pitchFamily="18" charset="0"/>
              </a:rPr>
              <a:t>(via magazines  and the Internet, … )</a:t>
            </a:r>
          </a:p>
          <a:p>
            <a:pPr rtl="1"/>
            <a:endParaRPr lang="en-GB" sz="2400" b="1" dirty="0" smtClean="0">
              <a:latin typeface="Times New Roman" pitchFamily="18" charset="0"/>
              <a:cs typeface="Times New Roman" pitchFamily="18" charset="0"/>
            </a:endParaRPr>
          </a:p>
          <a:p>
            <a:pPr rtl="1"/>
            <a:r>
              <a:rPr lang="en-GB" sz="2400" b="1" dirty="0" smtClean="0">
                <a:latin typeface="Times New Roman" pitchFamily="18" charset="0"/>
                <a:cs typeface="Times New Roman" pitchFamily="18" charset="0"/>
              </a:rPr>
              <a:t>Part of the process of conducting research:</a:t>
            </a:r>
          </a:p>
          <a:p>
            <a:pPr rtl="1"/>
            <a:r>
              <a:rPr lang="en-GB" sz="2400" b="1" dirty="0">
                <a:latin typeface="Times New Roman" pitchFamily="18" charset="0"/>
                <a:cs typeface="Times New Roman" pitchFamily="18" charset="0"/>
              </a:rPr>
              <a:t>Talking about idols with friends</a:t>
            </a:r>
          </a:p>
          <a:p>
            <a:pPr rtl="1"/>
            <a:r>
              <a:rPr lang="en-GB" sz="2400" b="1" dirty="0" smtClean="0">
                <a:latin typeface="Times New Roman" pitchFamily="18" charset="0"/>
                <a:cs typeface="Times New Roman" pitchFamily="18" charset="0"/>
              </a:rPr>
              <a:t>Asking each other for more information (Interview)</a:t>
            </a:r>
          </a:p>
          <a:p>
            <a:pPr rtl="1"/>
            <a:r>
              <a:rPr lang="en-GB" sz="2400" b="1" dirty="0" smtClean="0">
                <a:latin typeface="Times New Roman" pitchFamily="18" charset="0"/>
                <a:cs typeface="Times New Roman" pitchFamily="18" charset="0"/>
              </a:rPr>
              <a:t>Exchanging pictures</a:t>
            </a:r>
          </a:p>
          <a:p>
            <a:pPr rtl="1"/>
            <a:r>
              <a:rPr lang="en-GB" sz="2400" b="1" dirty="0" smtClean="0">
                <a:latin typeface="Times New Roman" pitchFamily="18" charset="0"/>
                <a:cs typeface="Times New Roman" pitchFamily="18" charset="0"/>
              </a:rPr>
              <a:t>Collecting all sorts of information from various people</a:t>
            </a:r>
          </a:p>
          <a:p>
            <a:pPr rtl="1"/>
            <a:endParaRPr lang="en-GB" sz="2400" b="1" dirty="0" smtClean="0">
              <a:latin typeface="Times New Roman" pitchFamily="18" charset="0"/>
              <a:cs typeface="Times New Roman" pitchFamily="18" charset="0"/>
            </a:endParaRPr>
          </a:p>
          <a:p>
            <a:pPr rtl="1"/>
            <a:r>
              <a:rPr lang="en-GB" sz="2400" b="1" dirty="0" smtClean="0">
                <a:latin typeface="Times New Roman" pitchFamily="18" charset="0"/>
                <a:cs typeface="Times New Roman" pitchFamily="18" charset="0"/>
              </a:rPr>
              <a:t>So: Without realising it, they are conducting research.</a:t>
            </a:r>
            <a:endParaRPr lang="en-GB" sz="3200" b="1" dirty="0" smtClean="0">
              <a:latin typeface="Times New Roman" pitchFamily="18" charset="0"/>
              <a:cs typeface="Times New Roman" pitchFamily="18" charset="0"/>
            </a:endParaRPr>
          </a:p>
          <a:p>
            <a:pPr marL="457200" indent="-457200" rtl="1">
              <a:buFontTx/>
              <a:buChar char="-"/>
            </a:pPr>
            <a:endParaRPr lang="en-GB" sz="3200" b="1" dirty="0" smtClean="0">
              <a:latin typeface="Times New Roman" pitchFamily="18" charset="0"/>
              <a:cs typeface="Times New Roman" pitchFamily="18" charset="0"/>
            </a:endParaRPr>
          </a:p>
          <a:p>
            <a:pPr marL="457200" indent="-457200" rtl="1">
              <a:buFontTx/>
              <a:buChar char="-"/>
            </a:pPr>
            <a:endParaRPr lang="en-GB" sz="24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634855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6863417"/>
          </a:xfrm>
          <a:prstGeom prst="rect">
            <a:avLst/>
          </a:prstGeom>
          <a:noFill/>
        </p:spPr>
        <p:txBody>
          <a:bodyPr wrap="square" rtlCol="0">
            <a:spAutoFit/>
          </a:bodyPr>
          <a:lstStyle/>
          <a:p>
            <a:pPr rtl="1"/>
            <a:r>
              <a:rPr lang="en-GB" sz="3200" b="1" dirty="0" smtClean="0">
                <a:latin typeface="Times New Roman" pitchFamily="18" charset="0"/>
                <a:cs typeface="Times New Roman" pitchFamily="18" charset="0"/>
              </a:rPr>
              <a:t>Example 3: Parent </a:t>
            </a:r>
          </a:p>
          <a:p>
            <a:pPr rtl="1"/>
            <a:r>
              <a:rPr lang="en-GB" sz="2800" b="1" dirty="0" smtClean="0">
                <a:latin typeface="Times New Roman" pitchFamily="18" charset="0"/>
                <a:cs typeface="Times New Roman" pitchFamily="18" charset="0"/>
              </a:rPr>
              <a:t>(e.g. asking about reproduction and its process)</a:t>
            </a:r>
          </a:p>
          <a:p>
            <a:pPr rtl="1"/>
            <a:r>
              <a:rPr lang="en-GB" sz="2800" b="1" dirty="0" smtClean="0">
                <a:latin typeface="Times New Roman" pitchFamily="18" charset="0"/>
                <a:cs typeface="Times New Roman" pitchFamily="18" charset="0"/>
              </a:rPr>
              <a:t>Obtaining not much, you turn to your:</a:t>
            </a:r>
          </a:p>
          <a:p>
            <a:pPr rtl="1"/>
            <a:r>
              <a:rPr lang="en-GB" sz="3200" b="1" dirty="0">
                <a:latin typeface="Times New Roman" pitchFamily="18" charset="0"/>
                <a:cs typeface="Times New Roman" pitchFamily="18" charset="0"/>
              </a:rPr>
              <a:t>Example </a:t>
            </a:r>
            <a:r>
              <a:rPr lang="en-GB" sz="3200" b="1" dirty="0" smtClean="0">
                <a:latin typeface="Times New Roman" pitchFamily="18" charset="0"/>
                <a:cs typeface="Times New Roman" pitchFamily="18" charset="0"/>
              </a:rPr>
              <a:t>4: Teachers</a:t>
            </a:r>
            <a:endParaRPr lang="en-GB" sz="3200" b="1" dirty="0">
              <a:latin typeface="Times New Roman" pitchFamily="18" charset="0"/>
              <a:cs typeface="Times New Roman" pitchFamily="18" charset="0"/>
            </a:endParaRPr>
          </a:p>
          <a:p>
            <a:pPr rtl="1"/>
            <a:r>
              <a:rPr lang="en-GB" sz="3200" b="1" dirty="0">
                <a:latin typeface="Times New Roman" pitchFamily="18" charset="0"/>
                <a:cs typeface="Times New Roman" pitchFamily="18" charset="0"/>
              </a:rPr>
              <a:t>Example </a:t>
            </a:r>
            <a:r>
              <a:rPr lang="en-GB" sz="3200" b="1" dirty="0" smtClean="0">
                <a:latin typeface="Times New Roman" pitchFamily="18" charset="0"/>
                <a:cs typeface="Times New Roman" pitchFamily="18" charset="0"/>
              </a:rPr>
              <a:t>5: Friends</a:t>
            </a:r>
          </a:p>
          <a:p>
            <a:pPr rtl="1"/>
            <a:r>
              <a:rPr lang="en-GB" sz="3200" b="1" dirty="0">
                <a:latin typeface="Times New Roman" pitchFamily="18" charset="0"/>
                <a:cs typeface="Times New Roman" pitchFamily="18" charset="0"/>
              </a:rPr>
              <a:t>Example </a:t>
            </a:r>
            <a:r>
              <a:rPr lang="en-GB" sz="3200" b="1" dirty="0" smtClean="0">
                <a:latin typeface="Times New Roman" pitchFamily="18" charset="0"/>
                <a:cs typeface="Times New Roman" pitchFamily="18" charset="0"/>
              </a:rPr>
              <a:t>6: Elder sisters/brothers</a:t>
            </a:r>
          </a:p>
          <a:p>
            <a:pPr rtl="1"/>
            <a:endParaRPr lang="en-GB" sz="3200" b="1" dirty="0" smtClean="0">
              <a:latin typeface="Times New Roman" pitchFamily="18" charset="0"/>
              <a:cs typeface="Times New Roman" pitchFamily="18" charset="0"/>
            </a:endParaRPr>
          </a:p>
          <a:p>
            <a:pPr rtl="1"/>
            <a:r>
              <a:rPr lang="en-GB" sz="3200" b="1" dirty="0" smtClean="0">
                <a:latin typeface="Times New Roman" pitchFamily="18" charset="0"/>
                <a:cs typeface="Times New Roman" pitchFamily="18" charset="0"/>
              </a:rPr>
              <a:t>Once not being fed with sufficient knowledge or information, you turn your attention elsewhere:</a:t>
            </a:r>
          </a:p>
          <a:p>
            <a:pPr rtl="1"/>
            <a:r>
              <a:rPr lang="en-GB" sz="3200" b="1" dirty="0" smtClean="0">
                <a:latin typeface="Times New Roman" pitchFamily="18" charset="0"/>
                <a:cs typeface="Times New Roman" pitchFamily="18" charset="0"/>
              </a:rPr>
              <a:t>Example 7: Library</a:t>
            </a:r>
          </a:p>
          <a:p>
            <a:pPr rtl="1"/>
            <a:r>
              <a:rPr lang="en-GB" sz="2400" b="1" dirty="0" smtClean="0">
                <a:latin typeface="Times New Roman" pitchFamily="18" charset="0"/>
                <a:cs typeface="Times New Roman" pitchFamily="18" charset="0"/>
              </a:rPr>
              <a:t>So: When you try all means to acquire information, you are actually carrying our research. realising it, they are conducting research.</a:t>
            </a:r>
            <a:endParaRPr lang="en-GB" sz="3200" b="1" dirty="0" smtClean="0">
              <a:latin typeface="Times New Roman" pitchFamily="18" charset="0"/>
              <a:cs typeface="Times New Roman" pitchFamily="18" charset="0"/>
            </a:endParaRPr>
          </a:p>
          <a:p>
            <a:pPr marL="457200" indent="-457200" rtl="1">
              <a:buFontTx/>
              <a:buChar char="-"/>
            </a:pPr>
            <a:endParaRPr lang="en-GB" sz="3200" b="1" dirty="0" smtClean="0">
              <a:latin typeface="Times New Roman" pitchFamily="18" charset="0"/>
              <a:cs typeface="Times New Roman" pitchFamily="18" charset="0"/>
            </a:endParaRPr>
          </a:p>
          <a:p>
            <a:pPr marL="457200" indent="-457200" rtl="1">
              <a:buFontTx/>
              <a:buChar char="-"/>
            </a:pPr>
            <a:endParaRPr lang="en-GB" sz="24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438419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032" y="637797"/>
            <a:ext cx="8964488" cy="5509200"/>
          </a:xfrm>
          <a:prstGeom prst="rect">
            <a:avLst/>
          </a:prstGeom>
          <a:noFill/>
        </p:spPr>
        <p:txBody>
          <a:bodyPr wrap="square" rtlCol="0">
            <a:spAutoFit/>
          </a:bodyPr>
          <a:lstStyle/>
          <a:p>
            <a:r>
              <a:rPr lang="en-GB" sz="3200" b="1" dirty="0" smtClean="0">
                <a:latin typeface="Times New Roman" pitchFamily="18" charset="0"/>
                <a:cs typeface="Times New Roman" pitchFamily="18" charset="0"/>
              </a:rPr>
              <a:t> Note 1: Sometimes we get wrong, inaccurate or inconsistent information.</a:t>
            </a:r>
          </a:p>
          <a:p>
            <a:pPr marL="457200" indent="-457200">
              <a:buFontTx/>
              <a:buChar char="-"/>
            </a:pPr>
            <a:endParaRPr lang="en-GB" sz="3200" b="1" dirty="0">
              <a:latin typeface="Times New Roman" pitchFamily="18" charset="0"/>
              <a:cs typeface="Times New Roman" pitchFamily="18" charset="0"/>
            </a:endParaRPr>
          </a:p>
          <a:p>
            <a:r>
              <a:rPr lang="en-GB" sz="3200" b="1" dirty="0" smtClean="0">
                <a:latin typeface="Times New Roman" pitchFamily="18" charset="0"/>
                <a:cs typeface="Times New Roman" pitchFamily="18" charset="0"/>
              </a:rPr>
              <a:t> So: We need to sieve and filter the information.</a:t>
            </a:r>
          </a:p>
          <a:p>
            <a:pPr marL="457200" indent="-457200">
              <a:buFontTx/>
              <a:buChar char="-"/>
            </a:pPr>
            <a:endParaRPr lang="en-GB" sz="3200" b="1" dirty="0">
              <a:latin typeface="Times New Roman" pitchFamily="18" charset="0"/>
              <a:cs typeface="Times New Roman" pitchFamily="18" charset="0"/>
            </a:endParaRPr>
          </a:p>
          <a:p>
            <a:r>
              <a:rPr lang="en-GB" sz="3200" b="1" dirty="0" smtClean="0">
                <a:latin typeface="Times New Roman" pitchFamily="18" charset="0"/>
                <a:cs typeface="Times New Roman" pitchFamily="18" charset="0"/>
              </a:rPr>
              <a:t> Note 2: As a result of getting input from others and mixing it with our own experiments, we have actually conducted research without being aware of it.</a:t>
            </a:r>
          </a:p>
          <a:p>
            <a:r>
              <a:rPr lang="en-GB" sz="3200" b="1" dirty="0" smtClean="0">
                <a:latin typeface="Times New Roman" pitchFamily="18" charset="0"/>
                <a:cs typeface="Times New Roman" pitchFamily="18" charset="0"/>
              </a:rPr>
              <a:t> Why? Because the term </a:t>
            </a:r>
            <a:r>
              <a:rPr lang="en-GB" sz="3200" b="1" i="1" dirty="0" smtClean="0">
                <a:latin typeface="Times New Roman" pitchFamily="18" charset="0"/>
                <a:cs typeface="Times New Roman" pitchFamily="18" charset="0"/>
              </a:rPr>
              <a:t>research</a:t>
            </a:r>
            <a:r>
              <a:rPr lang="en-GB" sz="3200" b="1" dirty="0" smtClean="0">
                <a:latin typeface="Times New Roman" pitchFamily="18" charset="0"/>
                <a:cs typeface="Times New Roman" pitchFamily="18" charset="0"/>
              </a:rPr>
              <a:t> seems too scientific.</a:t>
            </a:r>
          </a:p>
        </p:txBody>
      </p:sp>
    </p:spTree>
    <p:extLst>
      <p:ext uri="{BB962C8B-B14F-4D97-AF65-F5344CB8AC3E}">
        <p14:creationId xmlns:p14="http://schemas.microsoft.com/office/powerpoint/2010/main" val="10700532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1719</TotalTime>
  <Words>1710</Words>
  <Application>Microsoft Office PowerPoint</Application>
  <PresentationFormat>On-screen Show (4:3)</PresentationFormat>
  <Paragraphs>268</Paragraphs>
  <Slides>25</Slides>
  <Notes>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rozijoon1345</dc:creator>
  <cp:lastModifiedBy>MRT Pack 30 DVDs</cp:lastModifiedBy>
  <cp:revision>143</cp:revision>
  <dcterms:created xsi:type="dcterms:W3CDTF">2016-12-05T17:46:19Z</dcterms:created>
  <dcterms:modified xsi:type="dcterms:W3CDTF">2017-11-28T21:36:03Z</dcterms:modified>
</cp:coreProperties>
</file>