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4" r:id="rId1"/>
  </p:sldMasterIdLst>
  <p:notesMasterIdLst>
    <p:notesMasterId r:id="rId48"/>
  </p:notesMasterIdLst>
  <p:sldIdLst>
    <p:sldId id="256" r:id="rId2"/>
    <p:sldId id="257" r:id="rId3"/>
    <p:sldId id="264" r:id="rId4"/>
    <p:sldId id="258" r:id="rId5"/>
    <p:sldId id="259" r:id="rId6"/>
    <p:sldId id="265" r:id="rId7"/>
    <p:sldId id="260" r:id="rId8"/>
    <p:sldId id="266" r:id="rId9"/>
    <p:sldId id="261" r:id="rId10"/>
    <p:sldId id="262" r:id="rId11"/>
    <p:sldId id="267" r:id="rId12"/>
    <p:sldId id="308" r:id="rId13"/>
    <p:sldId id="268" r:id="rId14"/>
    <p:sldId id="269" r:id="rId15"/>
    <p:sldId id="270" r:id="rId16"/>
    <p:sldId id="276" r:id="rId17"/>
    <p:sldId id="263" r:id="rId18"/>
    <p:sldId id="271" r:id="rId19"/>
    <p:sldId id="272" r:id="rId20"/>
    <p:sldId id="273" r:id="rId21"/>
    <p:sldId id="274" r:id="rId22"/>
    <p:sldId id="307" r:id="rId23"/>
    <p:sldId id="275" r:id="rId24"/>
    <p:sldId id="283" r:id="rId25"/>
    <p:sldId id="278" r:id="rId26"/>
    <p:sldId id="279" r:id="rId27"/>
    <p:sldId id="280" r:id="rId28"/>
    <p:sldId id="281" r:id="rId29"/>
    <p:sldId id="282" r:id="rId30"/>
    <p:sldId id="284" r:id="rId31"/>
    <p:sldId id="285" r:id="rId32"/>
    <p:sldId id="286" r:id="rId33"/>
    <p:sldId id="287" r:id="rId34"/>
    <p:sldId id="288" r:id="rId35"/>
    <p:sldId id="289" r:id="rId36"/>
    <p:sldId id="290" r:id="rId37"/>
    <p:sldId id="291" r:id="rId38"/>
    <p:sldId id="292" r:id="rId39"/>
    <p:sldId id="295" r:id="rId40"/>
    <p:sldId id="304" r:id="rId41"/>
    <p:sldId id="305" r:id="rId42"/>
    <p:sldId id="294" r:id="rId43"/>
    <p:sldId id="299" r:id="rId44"/>
    <p:sldId id="301" r:id="rId45"/>
    <p:sldId id="303" r:id="rId46"/>
    <p:sldId id="306" r:id="rId47"/>
  </p:sldIdLst>
  <p:sldSz cx="9144000" cy="6858000" type="screen4x3"/>
  <p:notesSz cx="6858000" cy="9144000"/>
  <p:defaultTextStyle>
    <a:defPPr>
      <a:defRPr lang="ar-SA"/>
    </a:defPPr>
    <a:lvl1pPr algn="r" rtl="1" fontAlgn="base">
      <a:spcBef>
        <a:spcPct val="0"/>
      </a:spcBef>
      <a:spcAft>
        <a:spcPct val="0"/>
      </a:spcAft>
      <a:defRPr sz="2000" kern="1200">
        <a:solidFill>
          <a:schemeClr val="tx1"/>
        </a:solidFill>
        <a:latin typeface="Arial" charset="0"/>
        <a:ea typeface="+mn-ea"/>
        <a:cs typeface="Arial" charset="0"/>
      </a:defRPr>
    </a:lvl1pPr>
    <a:lvl2pPr marL="457200" algn="r" rtl="1" fontAlgn="base">
      <a:spcBef>
        <a:spcPct val="0"/>
      </a:spcBef>
      <a:spcAft>
        <a:spcPct val="0"/>
      </a:spcAft>
      <a:defRPr sz="2000" kern="1200">
        <a:solidFill>
          <a:schemeClr val="tx1"/>
        </a:solidFill>
        <a:latin typeface="Arial" charset="0"/>
        <a:ea typeface="+mn-ea"/>
        <a:cs typeface="Arial" charset="0"/>
      </a:defRPr>
    </a:lvl2pPr>
    <a:lvl3pPr marL="914400" algn="r" rtl="1" fontAlgn="base">
      <a:spcBef>
        <a:spcPct val="0"/>
      </a:spcBef>
      <a:spcAft>
        <a:spcPct val="0"/>
      </a:spcAft>
      <a:defRPr sz="2000" kern="1200">
        <a:solidFill>
          <a:schemeClr val="tx1"/>
        </a:solidFill>
        <a:latin typeface="Arial" charset="0"/>
        <a:ea typeface="+mn-ea"/>
        <a:cs typeface="Arial" charset="0"/>
      </a:defRPr>
    </a:lvl3pPr>
    <a:lvl4pPr marL="1371600" algn="r" rtl="1" fontAlgn="base">
      <a:spcBef>
        <a:spcPct val="0"/>
      </a:spcBef>
      <a:spcAft>
        <a:spcPct val="0"/>
      </a:spcAft>
      <a:defRPr sz="2000" kern="1200">
        <a:solidFill>
          <a:schemeClr val="tx1"/>
        </a:solidFill>
        <a:latin typeface="Arial" charset="0"/>
        <a:ea typeface="+mn-ea"/>
        <a:cs typeface="Arial" charset="0"/>
      </a:defRPr>
    </a:lvl4pPr>
    <a:lvl5pPr marL="1828800" algn="r" rtl="1"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86949" autoAdjust="0"/>
    <p:restoredTop sz="94660"/>
  </p:normalViewPr>
  <p:slideViewPr>
    <p:cSldViewPr>
      <p:cViewPr varScale="1">
        <p:scale>
          <a:sx n="75" d="100"/>
          <a:sy n="75" d="100"/>
        </p:scale>
        <p:origin x="-946"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46C815-268A-4ADE-9F37-3387DC2E2644}" type="datetimeFigureOut">
              <a:rPr lang="en-US" smtClean="0"/>
              <a:pPr/>
              <a:t>3/25/2016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FD9A82-C135-4C61-9D09-0034FB7458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irmgn.ir</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2C300B0-8103-4708-A7A2-9D01CC840BDE}" type="slidenum">
              <a:rPr lang="ar-SA"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r>
              <a:rPr lang="en-US" smtClean="0"/>
              <a:t>irmgn.ir</a:t>
            </a:r>
            <a:endParaRPr lang="en-US"/>
          </a:p>
        </p:txBody>
      </p:sp>
      <p:sp>
        <p:nvSpPr>
          <p:cNvPr id="6" name="Slide Number Placeholder 5"/>
          <p:cNvSpPr>
            <a:spLocks noGrp="1"/>
          </p:cNvSpPr>
          <p:nvPr>
            <p:ph type="sldNum" sz="quarter" idx="12"/>
          </p:nvPr>
        </p:nvSpPr>
        <p:spPr/>
        <p:txBody>
          <a:bodyPr/>
          <a:lstStyle>
            <a:extLst/>
          </a:lstStyle>
          <a:p>
            <a:fld id="{2DEF441F-A539-409B-A15F-7C56E4821F78}" type="slidenum">
              <a:rPr lang="ar-SA"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r>
              <a:rPr lang="en-US" smtClean="0"/>
              <a:t>irmgn.ir</a:t>
            </a:r>
            <a:endParaRPr lang="en-US"/>
          </a:p>
        </p:txBody>
      </p:sp>
      <p:sp>
        <p:nvSpPr>
          <p:cNvPr id="9" name="Slide Number Placeholder 8"/>
          <p:cNvSpPr>
            <a:spLocks noGrp="1"/>
          </p:cNvSpPr>
          <p:nvPr>
            <p:ph type="sldNum" sz="quarter" idx="12"/>
          </p:nvPr>
        </p:nvSpPr>
        <p:spPr/>
        <p:txBody>
          <a:bodyPr/>
          <a:lstStyle>
            <a:extLst/>
          </a:lstStyle>
          <a:p>
            <a:fld id="{3BA80493-7881-4AD7-B844-8B10D8D8063A}" type="slidenum">
              <a:rPr lang="ar-SA"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r>
              <a:rPr lang="en-US" smtClean="0"/>
              <a:t>irmgn.ir</a:t>
            </a:r>
            <a:endParaRPr lang="en-US"/>
          </a:p>
        </p:txBody>
      </p:sp>
      <p:sp>
        <p:nvSpPr>
          <p:cNvPr id="4" name="Slide Number Placeholder 3"/>
          <p:cNvSpPr>
            <a:spLocks noGrp="1"/>
          </p:cNvSpPr>
          <p:nvPr>
            <p:ph type="sldNum" sz="quarter" idx="12"/>
          </p:nvPr>
        </p:nvSpPr>
        <p:spPr/>
        <p:txBody>
          <a:bodyPr/>
          <a:lstStyle>
            <a:extLst/>
          </a:lstStyle>
          <a:p>
            <a:fld id="{A6560750-33C0-4731-AAE6-81BF7AFFA326}" type="slidenum">
              <a:rPr lang="ar-SA"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r>
              <a:rPr lang="en-US" smtClean="0"/>
              <a:t>irmgn.ir</a:t>
            </a:r>
            <a:endParaRPr lang="en-US"/>
          </a:p>
        </p:txBody>
      </p:sp>
      <p:sp>
        <p:nvSpPr>
          <p:cNvPr id="7" name="Slide Number Placeholder 6"/>
          <p:cNvSpPr>
            <a:spLocks noGrp="1"/>
          </p:cNvSpPr>
          <p:nvPr>
            <p:ph type="sldNum" sz="quarter" idx="12"/>
          </p:nvPr>
        </p:nvSpPr>
        <p:spPr/>
        <p:txBody>
          <a:bodyPr/>
          <a:lstStyle>
            <a:extLst/>
          </a:lstStyle>
          <a:p>
            <a:fld id="{FF1F7AFF-BE5B-48B6-A7A1-7601D5D3BAE3}" type="slidenum">
              <a:rPr lang="ar-SA"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553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r>
              <a:rPr lang="en-US" smtClean="0"/>
              <a:t>irmgn.ir</a:t>
            </a:r>
            <a:endParaRPr lang="en-US"/>
          </a:p>
        </p:txBody>
      </p:sp>
      <p:sp>
        <p:nvSpPr>
          <p:cNvPr id="5" name="Slide Number Placeholder 4"/>
          <p:cNvSpPr>
            <a:spLocks noGrp="1"/>
          </p:cNvSpPr>
          <p:nvPr>
            <p:ph type="sldNum" sz="quarter" idx="12"/>
          </p:nvPr>
        </p:nvSpPr>
        <p:spPr>
          <a:xfrm>
            <a:off x="457200" y="6245225"/>
            <a:ext cx="2133600" cy="476250"/>
          </a:xfrm>
        </p:spPr>
        <p:txBody>
          <a:bodyPr/>
          <a:lstStyle>
            <a:lvl1pPr>
              <a:defRPr/>
            </a:lvl1pPr>
          </a:lstStyle>
          <a:p>
            <a:fld id="{64A3C4A6-D9CD-4C4B-9A1F-2CC269FB8207}"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8">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irmgn.ir</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55DE4F5-8D96-4DEE-B661-8D840D048B49}" type="slidenum">
              <a:rPr lang="ar-SA"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hf sldNum="0" hdr="0" dt="0"/>
  <p:txStyles>
    <p:titleStyle>
      <a:lvl1pPr algn="r"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file:///F:\&#1581;&#1587;&#1575;&#1576;&#1583;&#1575;&#1585;&#1610;%20&#1605;&#1583;&#1610;&#1585;&#1610;&#1578;\&#1605;&#1607;&#1583;&#1610;%20&#1605;&#1607;&#1585;&#1610;%20-%206&#1587;&#1740;&#1711;&#1605;&#1575;%20&#1575;&#1740;&#1585;&#1575;&#1606;%20&#1582;&#1608;&#1583;&#1585;&#1608;_files\barforoushan_3.gif"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file:///F:\&#1581;&#1587;&#1575;&#1576;&#1583;&#1575;&#1585;&#1610;%20&#1605;&#1583;&#1610;&#1585;&#1610;&#1578;\&#1588;&#1588;%20&#1587;&#1740;&#1711;&#1605;&#1575;%20&#1548;%20&#1711;&#1586;&#1575;&#1585;&#1607;&#8204;%20&#1606;&#1608;&#1740;&#1606;&#8204;%20&#1608;%20&#1575;&#1579;&#1585;&#1576;&#1582;&#1588;&#8204;%20&#1605;&#1583;&#1740;&#1585;&#1740;&#1578;&#8204;%20&#1603;&#1740;&#1601;&#1740;&#1578;_files\5.jpg"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4348" y="2000240"/>
            <a:ext cx="7773988" cy="1466850"/>
          </a:xfrm>
        </p:spPr>
        <p:txBody>
          <a:bodyPr/>
          <a:lstStyle/>
          <a:p>
            <a:pPr algn="ctr"/>
            <a:r>
              <a:rPr lang="fa-IR" b="1" smtClean="0">
                <a:solidFill>
                  <a:srgbClr val="FF0000"/>
                </a:solidFill>
              </a:rPr>
              <a:t>معرفی </a:t>
            </a:r>
            <a:r>
              <a:rPr lang="ar-SA" b="1" dirty="0" smtClean="0">
                <a:solidFill>
                  <a:srgbClr val="FF0000"/>
                </a:solidFill>
              </a:rPr>
              <a:t>شش </a:t>
            </a:r>
            <a:r>
              <a:rPr lang="ar-SA" b="1" dirty="0">
                <a:solidFill>
                  <a:srgbClr val="FF0000"/>
                </a:solidFill>
              </a:rPr>
              <a:t>سيگما( </a:t>
            </a:r>
            <a:r>
              <a:rPr lang="en-US" b="1" dirty="0">
                <a:solidFill>
                  <a:srgbClr val="FF0000"/>
                </a:solidFill>
              </a:rPr>
              <a:t>Six Sigma</a:t>
            </a:r>
            <a:r>
              <a:rPr lang="ar-SA" b="1" dirty="0">
                <a:solidFill>
                  <a:srgbClr val="FF0000"/>
                </a:solidFill>
              </a:rPr>
              <a:t> ) </a:t>
            </a:r>
            <a:endParaRPr lang="en-US" b="1" dirty="0">
              <a:solidFill>
                <a:srgbClr val="FF0000"/>
              </a:solidFill>
            </a:endParaRP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p:cNvPicPr>
            <a:picLocks noChangeAspect="1" noChangeArrowheads="1"/>
          </p:cNvPicPr>
          <p:nvPr/>
        </p:nvPicPr>
        <p:blipFill>
          <a:blip r:embed="rId2"/>
          <a:srcRect/>
          <a:stretch>
            <a:fillRect/>
          </a:stretch>
        </p:blipFill>
        <p:spPr bwMode="auto">
          <a:xfrm>
            <a:off x="971550" y="765175"/>
            <a:ext cx="7200900" cy="5386388"/>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95288" y="908050"/>
            <a:ext cx="8280400" cy="5473700"/>
          </a:xfrm>
        </p:spPr>
        <p:txBody>
          <a:bodyPr/>
          <a:lstStyle/>
          <a:p>
            <a:pPr>
              <a:buFontTx/>
              <a:buNone/>
            </a:pPr>
            <a:r>
              <a:rPr lang="ar-SA" sz="3500">
                <a:cs typeface="B Traffic" pitchFamily="2" charset="-78"/>
              </a:rPr>
              <a:t>شش سيگما يعني رسيدن به سطحي از كيفيت توليدات و ارايه خدمات كه خطاي فرآيندهاي كاري به ميزان 4/3 در يك ميليون موقعيت كاهش يابد . شش سيگما يك فلسفه است چون به كمك آن خطاي كمتري در كار ايجاد ميگردد ، يك اندازه گيري آماري است چون به دقت اندازه گيري محصول , خدمت و فرآيند كمك ميكند ، يك ابزار اندازه گيري است چون سيستم اندازه گيري ايجاد ميكند و در نهايت يك استراتژي تجاري است ، چون كيفيت بالا ، هزينه را كاهش ميدهد . </a:t>
            </a:r>
            <a:endParaRPr lang="en-US" sz="3500">
              <a:cs typeface="B Traffic" pitchFamily="2" charset="-78"/>
            </a:endParaRPr>
          </a:p>
        </p:txBody>
      </p:sp>
      <p:sp>
        <p:nvSpPr>
          <p:cNvPr id="13314" name="Rectangle 2"/>
          <p:cNvSpPr>
            <a:spLocks noGrp="1" noChangeArrowheads="1"/>
          </p:cNvSpPr>
          <p:nvPr>
            <p:ph type="title"/>
          </p:nvPr>
        </p:nvSpPr>
        <p:spPr/>
        <p:txBody>
          <a:bodyPr>
            <a:normAutofit fontScale="90000"/>
          </a:bodyPr>
          <a:lstStyle/>
          <a:p>
            <a:r>
              <a:rPr lang="ar-SA" sz="4000" b="1"/>
              <a:t>تعريف ( </a:t>
            </a:r>
            <a:r>
              <a:rPr lang="en-US" sz="4000" b="1"/>
              <a:t>Six Sigma</a:t>
            </a:r>
            <a:r>
              <a:rPr lang="ar-SA" sz="4000" b="1"/>
              <a:t> ) :</a:t>
            </a:r>
            <a:br>
              <a:rPr lang="ar-SA" sz="4000" b="1"/>
            </a:br>
            <a:r>
              <a:rPr lang="ar-SA" sz="4000" b="1"/>
              <a:t/>
            </a:r>
            <a:br>
              <a:rPr lang="ar-SA" sz="4000" b="1"/>
            </a:br>
            <a:endParaRPr lang="en-US" sz="4000" b="1"/>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46088" y="908050"/>
            <a:ext cx="8229600" cy="4525963"/>
          </a:xfrm>
        </p:spPr>
        <p:txBody>
          <a:bodyPr/>
          <a:lstStyle/>
          <a:p>
            <a:pPr>
              <a:lnSpc>
                <a:spcPct val="90000"/>
              </a:lnSpc>
              <a:buFontTx/>
              <a:buNone/>
            </a:pPr>
            <a:r>
              <a:rPr lang="ar-SA" sz="3100">
                <a:cs typeface="B Traffic" pitchFamily="2" charset="-78"/>
              </a:rPr>
              <a:t>رويكرد شش سيگما كاهش مشخص خطاهاي( </a:t>
            </a:r>
            <a:r>
              <a:rPr lang="en-US" sz="3100">
                <a:cs typeface="B Traffic" pitchFamily="2" charset="-78"/>
              </a:rPr>
              <a:t>variation</a:t>
            </a:r>
            <a:r>
              <a:rPr lang="ar-SA" sz="3100">
                <a:cs typeface="B Traffic" pitchFamily="2" charset="-78"/>
              </a:rPr>
              <a:t>) سازمان و رسيدن به سطح 6 سيگما در كيفيت مي باشد .شش سيگما در واقع معرف روش شناسي سيگماها است اين به آن معنا است كه شش سيگما هدفي مشخص است كه بايستي از مراحل و سطوح قبلي سيگماها بگذرد ( 1سيگما به 6سيگما ) براي سازماني كه رويكرد فوق را دنبال مي كند ابتدا ورود به حوزه سيگماها و تعيين وضعيت موجود و سپس طي مراحل بهبود تا رسيدن نهايي به سطح شش سيگما 4/3 خطا در ميليون فرصت برنامه ريزي مي گردد .</a:t>
            </a:r>
            <a:r>
              <a:rPr lang="en-US" sz="3100">
                <a:cs typeface="B Traffic" pitchFamily="2" charset="-78"/>
              </a:rPr>
              <a:t> </a:t>
            </a:r>
          </a:p>
          <a:p>
            <a:pPr>
              <a:lnSpc>
                <a:spcPct val="90000"/>
              </a:lnSpc>
              <a:buFontTx/>
              <a:buNone/>
            </a:pPr>
            <a:endParaRPr lang="en-US" sz="2800"/>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457200" y="620713"/>
            <a:ext cx="8147050" cy="5505450"/>
          </a:xfrm>
        </p:spPr>
        <p:txBody>
          <a:bodyPr/>
          <a:lstStyle/>
          <a:p>
            <a:pPr>
              <a:lnSpc>
                <a:spcPct val="90000"/>
              </a:lnSpc>
              <a:buFontTx/>
              <a:buNone/>
            </a:pPr>
            <a:r>
              <a:rPr lang="ar-SA" sz="2800">
                <a:cs typeface="B Traffic" pitchFamily="2" charset="-78"/>
              </a:rPr>
              <a:t>منظور از كاهش خطا در سازمان كاهش خطا در فرآيند ها است در واقع محور بررسي و تحليل ها در شش سيگما فرآيند مي باشد و نه افراد . تمركز سازمان براي كشاندن سطح كل به سطح شش سيگما با تمركز بر فرآيند آغاز مي گردد لذا تدوين فرآيندهاي واقعي اصلي از اهميت ويژه برخوردار است </a:t>
            </a:r>
          </a:p>
          <a:p>
            <a:pPr>
              <a:lnSpc>
                <a:spcPct val="90000"/>
              </a:lnSpc>
              <a:buFontTx/>
              <a:buNone/>
            </a:pPr>
            <a:r>
              <a:rPr lang="ar-SA" sz="2800">
                <a:cs typeface="B Traffic" pitchFamily="2" charset="-78"/>
              </a:rPr>
              <a:t>-شش</a:t>
            </a:r>
            <a:r>
              <a:rPr lang="ar-SA" sz="2800" b="1">
                <a:cs typeface="B Traffic" pitchFamily="2" charset="-78"/>
              </a:rPr>
              <a:t>سيگما را در يك جمله مي توان</a:t>
            </a:r>
            <a:r>
              <a:rPr lang="ar-SA" sz="2800">
                <a:cs typeface="B Traffic" pitchFamily="2" charset="-78"/>
              </a:rPr>
              <a:t>"گزاره نوين و اثر بخش مديريت كيفيت ناميد"</a:t>
            </a:r>
          </a:p>
          <a:p>
            <a:pPr>
              <a:lnSpc>
                <a:spcPct val="90000"/>
              </a:lnSpc>
              <a:buFontTx/>
              <a:buNone/>
            </a:pPr>
            <a:r>
              <a:rPr lang="ar-SA" sz="2800">
                <a:cs typeface="B Traffic" pitchFamily="2" charset="-78"/>
              </a:rPr>
              <a:t>-شش سيگمايك نگرش منضبط ؛داده متحرك و روشي براي حذف عيبهادرهر فرآيند و محصول مي باشد و دامنه آن از ساخت تا فروش را در بر مي گيرد و شامل همه محصول و خدمات ارائه شده از سوي يك سازمان مي گردد</a:t>
            </a:r>
            <a:r>
              <a:rPr lang="en-US" sz="2800">
                <a:cs typeface="B Traffic" pitchFamily="2" charset="-78"/>
              </a:rPr>
              <a:t> </a:t>
            </a: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468313" y="908050"/>
            <a:ext cx="8351837" cy="5545138"/>
          </a:xfrm>
        </p:spPr>
        <p:txBody>
          <a:bodyPr/>
          <a:lstStyle/>
          <a:p>
            <a:pPr>
              <a:lnSpc>
                <a:spcPct val="80000"/>
              </a:lnSpc>
            </a:pPr>
            <a:r>
              <a:rPr lang="ar-SA" sz="2800">
                <a:cs typeface="B Traffic" pitchFamily="2" charset="-78"/>
              </a:rPr>
              <a:t>اهداف شش سيگمادر سازمان كه بسيار صريح و مورد تاكيد است عبارتند از:</a:t>
            </a:r>
            <a:br>
              <a:rPr lang="ar-SA" sz="2800">
                <a:cs typeface="B Traffic" pitchFamily="2" charset="-78"/>
              </a:rPr>
            </a:br>
            <a:r>
              <a:rPr lang="ar-SA" sz="2800">
                <a:cs typeface="B Traffic" pitchFamily="2" charset="-78"/>
              </a:rPr>
              <a:t>• افزايش سهم بازار </a:t>
            </a:r>
            <a:br>
              <a:rPr lang="ar-SA" sz="2800">
                <a:cs typeface="B Traffic" pitchFamily="2" charset="-78"/>
              </a:rPr>
            </a:br>
            <a:r>
              <a:rPr lang="ar-SA" sz="2800">
                <a:cs typeface="B Traffic" pitchFamily="2" charset="-78"/>
              </a:rPr>
              <a:t>• كاهش استراتژيك هزينه ها </a:t>
            </a:r>
            <a:br>
              <a:rPr lang="ar-SA" sz="2800">
                <a:cs typeface="B Traffic" pitchFamily="2" charset="-78"/>
              </a:rPr>
            </a:br>
            <a:r>
              <a:rPr lang="ar-SA" sz="2800">
                <a:cs typeface="B Traffic" pitchFamily="2" charset="-78"/>
              </a:rPr>
              <a:t>• رشد سود نهايي </a:t>
            </a:r>
            <a:br>
              <a:rPr lang="ar-SA" sz="2800">
                <a:cs typeface="B Traffic" pitchFamily="2" charset="-78"/>
              </a:rPr>
            </a:br>
            <a:r>
              <a:rPr lang="ar-SA" sz="2000">
                <a:cs typeface="B Traffic" pitchFamily="2" charset="-78"/>
              </a:rPr>
              <a:t>ساير اهداف:كاهش نوسانات و تغييرات</a:t>
            </a:r>
          </a:p>
          <a:p>
            <a:pPr>
              <a:lnSpc>
                <a:spcPct val="80000"/>
              </a:lnSpc>
            </a:pPr>
            <a:r>
              <a:rPr lang="ar-SA" sz="2000">
                <a:cs typeface="B Traffic" pitchFamily="2" charset="-78"/>
              </a:rPr>
              <a:t>                     كاهش ايرادات</a:t>
            </a:r>
          </a:p>
          <a:p>
            <a:pPr>
              <a:lnSpc>
                <a:spcPct val="80000"/>
              </a:lnSpc>
            </a:pPr>
            <a:r>
              <a:rPr lang="ar-SA" sz="2000">
                <a:cs typeface="B Traffic" pitchFamily="2" charset="-78"/>
              </a:rPr>
              <a:t>                     بهبود بازدهي فرايند</a:t>
            </a:r>
          </a:p>
          <a:p>
            <a:pPr>
              <a:lnSpc>
                <a:spcPct val="80000"/>
              </a:lnSpc>
            </a:pPr>
            <a:r>
              <a:rPr lang="ar-SA" sz="2000">
                <a:cs typeface="B Traffic" pitchFamily="2" charset="-78"/>
              </a:rPr>
              <a:t>                      افزايش رضايت مشتري </a:t>
            </a:r>
          </a:p>
          <a:p>
            <a:pPr>
              <a:lnSpc>
                <a:spcPct val="80000"/>
              </a:lnSpc>
            </a:pPr>
            <a:r>
              <a:rPr lang="ar-SA" sz="2000">
                <a:cs typeface="B Traffic" pitchFamily="2" charset="-78"/>
              </a:rPr>
              <a:t>                      كاهش هزينه ها </a:t>
            </a:r>
          </a:p>
          <a:p>
            <a:pPr>
              <a:lnSpc>
                <a:spcPct val="80000"/>
              </a:lnSpc>
            </a:pPr>
            <a:r>
              <a:rPr lang="ar-SA" sz="2000">
                <a:cs typeface="B Traffic" pitchFamily="2" charset="-78"/>
              </a:rPr>
              <a:t>                      بهبود كيفيت   </a:t>
            </a:r>
          </a:p>
          <a:p>
            <a:pPr>
              <a:lnSpc>
                <a:spcPct val="80000"/>
              </a:lnSpc>
            </a:pPr>
            <a:r>
              <a:rPr lang="ar-SA" sz="2000">
                <a:cs typeface="B Traffic" pitchFamily="2" charset="-78"/>
              </a:rPr>
              <a:t>                     روشي سيستماتيك جهت حل مساله</a:t>
            </a:r>
          </a:p>
          <a:p>
            <a:pPr>
              <a:lnSpc>
                <a:spcPct val="80000"/>
              </a:lnSpc>
            </a:pPr>
            <a:r>
              <a:rPr lang="ar-SA" sz="2000">
                <a:cs typeface="B Traffic" pitchFamily="2" charset="-78"/>
              </a:rPr>
              <a:t>                    كاهش سيكل زماني و تحويل به موقع</a:t>
            </a:r>
          </a:p>
          <a:p>
            <a:pPr>
              <a:lnSpc>
                <a:spcPct val="80000"/>
              </a:lnSpc>
            </a:pPr>
            <a:r>
              <a:rPr lang="ar-SA" sz="2000">
                <a:cs typeface="B Traffic" pitchFamily="2" charset="-78"/>
              </a:rPr>
              <a:t>                   تقويت بنيه رقابتي سازمان          </a:t>
            </a:r>
            <a:br>
              <a:rPr lang="ar-SA" sz="2000">
                <a:cs typeface="B Traffic" pitchFamily="2" charset="-78"/>
              </a:rPr>
            </a:br>
            <a:r>
              <a:rPr lang="ar-SA" sz="2000">
                <a:cs typeface="B Traffic" pitchFamily="2" charset="-78"/>
              </a:rPr>
              <a:t/>
            </a:r>
            <a:br>
              <a:rPr lang="ar-SA" sz="2000">
                <a:cs typeface="B Traffic" pitchFamily="2" charset="-78"/>
              </a:rPr>
            </a:br>
            <a:endParaRPr lang="en-US" sz="2000">
              <a:cs typeface="B Traffic" pitchFamily="2" charset="-78"/>
            </a:endParaRPr>
          </a:p>
        </p:txBody>
      </p:sp>
      <p:sp>
        <p:nvSpPr>
          <p:cNvPr id="15362" name="Rectangle 2"/>
          <p:cNvSpPr>
            <a:spLocks noGrp="1" noChangeArrowheads="1"/>
          </p:cNvSpPr>
          <p:nvPr>
            <p:ph type="title"/>
          </p:nvPr>
        </p:nvSpPr>
        <p:spPr/>
        <p:txBody>
          <a:bodyPr>
            <a:normAutofit fontScale="90000"/>
          </a:bodyPr>
          <a:lstStyle/>
          <a:p>
            <a:r>
              <a:rPr lang="ar-SA" sz="4000" dirty="0"/>
              <a:t> . اهداف نهايي(</a:t>
            </a:r>
            <a:r>
              <a:rPr lang="en-US" sz="4000" dirty="0"/>
              <a:t>Six Sigma</a:t>
            </a:r>
            <a:r>
              <a:rPr lang="fa-IR" sz="4000" dirty="0"/>
              <a:t>)</a:t>
            </a:r>
            <a:r>
              <a:rPr lang="ar-SA" sz="4000" dirty="0"/>
              <a:t/>
            </a:r>
            <a:br>
              <a:rPr lang="ar-SA" sz="4000" dirty="0"/>
            </a:br>
            <a:endParaRPr lang="en-US" sz="4000"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457200" y="908050"/>
            <a:ext cx="8218488" cy="5218113"/>
          </a:xfrm>
        </p:spPr>
        <p:txBody>
          <a:bodyPr/>
          <a:lstStyle/>
          <a:p>
            <a:pPr>
              <a:lnSpc>
                <a:spcPct val="90000"/>
              </a:lnSpc>
            </a:pPr>
            <a:r>
              <a:rPr lang="ar-SA" sz="2600">
                <a:cs typeface="B Traffic" pitchFamily="2" charset="-78"/>
              </a:rPr>
              <a:t>سيگماي فرايند شاخصي است كه قابليت فرايند را با توجه به مشخصه هاي فرايند نشان مي دهد . از آنجايي كه سيگماي فرانيد ، وجوه مشتركي با قابليت فرايند دارد ، در موارد ذيل به كار مي آيد: </a:t>
            </a:r>
            <a:br>
              <a:rPr lang="ar-SA" sz="2600">
                <a:cs typeface="B Traffic" pitchFamily="2" charset="-78"/>
              </a:rPr>
            </a:br>
            <a:endParaRPr lang="fa-IR" sz="2600">
              <a:cs typeface="B Traffic" pitchFamily="2" charset="-78"/>
            </a:endParaRPr>
          </a:p>
          <a:p>
            <a:pPr>
              <a:lnSpc>
                <a:spcPct val="90000"/>
              </a:lnSpc>
              <a:buFontTx/>
              <a:buNone/>
            </a:pPr>
            <a:r>
              <a:rPr lang="ar-SA" sz="2600">
                <a:cs typeface="B Traffic" pitchFamily="2" charset="-78"/>
              </a:rPr>
              <a:t>• هرموقعيتي كه بتوان ميزان ضايعات در برآورده سازي مشخصات مورد نظر مشتري را حساب كرد .</a:t>
            </a:r>
            <a:br>
              <a:rPr lang="ar-SA" sz="2600">
                <a:cs typeface="B Traffic" pitchFamily="2" charset="-78"/>
              </a:rPr>
            </a:br>
            <a:r>
              <a:rPr lang="ar-SA" sz="2600">
                <a:cs typeface="B Traffic" pitchFamily="2" charset="-78"/>
              </a:rPr>
              <a:t>• در فرايند هاي چند مرحله ايي كه دستيابي به يك معيار كلي از عملكرد فرايند مورد نظر باشد .</a:t>
            </a:r>
            <a:br>
              <a:rPr lang="ar-SA" sz="2600">
                <a:cs typeface="B Traffic" pitchFamily="2" charset="-78"/>
              </a:rPr>
            </a:br>
            <a:r>
              <a:rPr lang="ar-SA" sz="2600">
                <a:cs typeface="B Traffic" pitchFamily="2" charset="-78"/>
              </a:rPr>
              <a:t/>
            </a:r>
            <a:br>
              <a:rPr lang="ar-SA" sz="2600">
                <a:cs typeface="B Traffic" pitchFamily="2" charset="-78"/>
              </a:rPr>
            </a:br>
            <a:r>
              <a:rPr lang="ar-SA" sz="2600">
                <a:cs typeface="B Traffic" pitchFamily="2" charset="-78"/>
              </a:rPr>
              <a:t>روش استاندارد تعيين </a:t>
            </a:r>
            <a:r>
              <a:rPr lang="en-US" sz="2600">
                <a:cs typeface="B Traffic" pitchFamily="2" charset="-78"/>
              </a:rPr>
              <a:t>DPMO</a:t>
            </a:r>
            <a:r>
              <a:rPr lang="ar-SA" sz="2600">
                <a:cs typeface="B Traffic" pitchFamily="2" charset="-78"/>
              </a:rPr>
              <a:t> ( تعداد قطعات خراب در يك ميليون فرصت خرابي ) ، استفاده از داده هاي واقعي فرايند و شمردن تعداد فرصت هاي خرابي است كه خارج از حدود مشخصه ها قرار دارند و سپس اين عدد به مقياس ميليون آورده مي شود </a:t>
            </a:r>
            <a:endParaRPr lang="en-US" sz="2600">
              <a:cs typeface="B Traffic" pitchFamily="2" charset="-78"/>
            </a:endParaRPr>
          </a:p>
        </p:txBody>
      </p:sp>
      <p:sp>
        <p:nvSpPr>
          <p:cNvPr id="16386" name="Rectangle 2"/>
          <p:cNvSpPr>
            <a:spLocks noGrp="1" noChangeArrowheads="1"/>
          </p:cNvSpPr>
          <p:nvPr>
            <p:ph type="title"/>
          </p:nvPr>
        </p:nvSpPr>
        <p:spPr>
          <a:xfrm>
            <a:off x="468313" y="0"/>
            <a:ext cx="8229600" cy="1143000"/>
          </a:xfrm>
        </p:spPr>
        <p:txBody>
          <a:bodyPr/>
          <a:lstStyle/>
          <a:p>
            <a:r>
              <a:rPr lang="ar-SA" sz="4000" b="1" dirty="0"/>
              <a:t>سيگماي فرايند</a:t>
            </a:r>
            <a:endParaRPr lang="en-US" sz="4000" b="1"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609" name="Group 81"/>
          <p:cNvGraphicFramePr>
            <a:graphicFrameLocks noGrp="1"/>
          </p:cNvGraphicFramePr>
          <p:nvPr>
            <p:ph/>
          </p:nvPr>
        </p:nvGraphicFramePr>
        <p:xfrm>
          <a:off x="395288" y="1700213"/>
          <a:ext cx="8229600" cy="4663440"/>
        </p:xfrm>
        <a:graphic>
          <a:graphicData uri="http://schemas.openxmlformats.org/drawingml/2006/table">
            <a:tbl>
              <a:tblPr rtl="1"/>
              <a:tblGrid>
                <a:gridCol w="2743200"/>
                <a:gridCol w="2743200"/>
                <a:gridCol w="2743200"/>
              </a:tblGrid>
              <a:tr h="3127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سيگماي فرآيند</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DPMO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درصد</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1</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697.672</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%30</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2</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308.537</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%69</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3</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66.807</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%93</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3.5</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22.750</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%98</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4</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6.210</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%99</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4.5</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1.350</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%99.87</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5</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233</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%99.977</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6</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3.4</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charset="0"/>
                          <a:cs typeface="Arial" charset="0"/>
                        </a:rPr>
                        <a:t>%99.99966</a:t>
                      </a:r>
                      <a:endParaRPr kumimoji="0" lang="en-US" sz="2800" b="0" i="0" u="none" strike="noStrike" cap="none" normalizeH="0" baseline="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30" name="Rectangle 2"/>
          <p:cNvSpPr>
            <a:spLocks noGrp="1" noChangeArrowheads="1"/>
          </p:cNvSpPr>
          <p:nvPr>
            <p:ph type="title" idx="4294967295"/>
          </p:nvPr>
        </p:nvSpPr>
        <p:spPr>
          <a:xfrm>
            <a:off x="0" y="260350"/>
            <a:ext cx="8229600" cy="1143000"/>
          </a:xfrm>
        </p:spPr>
        <p:txBody>
          <a:bodyPr/>
          <a:lstStyle/>
          <a:p>
            <a:r>
              <a:rPr lang="en-US" sz="2000"/>
              <a:t>Defect Per Million Opportunitis) DPMO</a:t>
            </a:r>
            <a:r>
              <a:rPr lang="ar-SA" sz="2000"/>
              <a:t> جدول ذيل ، مقادير خطا را بر حسب واحد بيان مي دارد : </a:t>
            </a:r>
            <a:endParaRPr lang="en-US" sz="200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a:buFontTx/>
              <a:buNone/>
            </a:pPr>
            <a:r>
              <a:rPr lang="ar-SA" sz="2800">
                <a:cs typeface="B Traffic" pitchFamily="2" charset="-78"/>
              </a:rPr>
              <a:t>هرگاه سازماني به سطح شش سيگما برسد اين به آن معني است كه حدود 99966/99 درصد از فرصت ها خطا نبوده اند . براي يك سازمان خطاي بيشتر به منزله هزينه بيشتر و كيفيت پائين تر و در نتيجه كاهش ميزان ارزش ايجاد شده براي مشتريان و به دنبال آن از دست دادن سطح رقابت پذيري و سهم بازار خواهد بود و توجه داشته باشيم از ديد مشتريان ، حتي يك خرابي ، نشان دهنده مشكل است . </a:t>
            </a:r>
            <a:endParaRPr lang="en-US" sz="2800">
              <a:cs typeface="B Traffic" pitchFamily="2" charset="-78"/>
            </a:endParaRPr>
          </a:p>
        </p:txBody>
      </p:sp>
      <p:sp>
        <p:nvSpPr>
          <p:cNvPr id="9218" name="Rectangle 2"/>
          <p:cNvSpPr>
            <a:spLocks noGrp="1" noChangeArrowheads="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p:cNvPicPr>
            <a:picLocks noGrp="1" noChangeAspect="1" noChangeArrowheads="1"/>
          </p:cNvPicPr>
          <p:nvPr>
            <p:ph idx="1"/>
          </p:nvPr>
        </p:nvPicPr>
        <p:blipFill>
          <a:blip r:embed="rId2"/>
          <a:srcRect/>
          <a:stretch>
            <a:fillRect/>
          </a:stretch>
        </p:blipFill>
        <p:spPr>
          <a:xfrm>
            <a:off x="611188" y="620713"/>
            <a:ext cx="7129462" cy="5341937"/>
          </a:xfrm>
          <a:noFill/>
          <a:ln/>
        </p:spPr>
      </p:pic>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8" name="Group 6"/>
          <p:cNvGrpSpPr>
            <a:grpSpLocks noChangeAspect="1"/>
          </p:cNvGrpSpPr>
          <p:nvPr/>
        </p:nvGrpSpPr>
        <p:grpSpPr bwMode="auto">
          <a:xfrm>
            <a:off x="323850" y="549275"/>
            <a:ext cx="8280400" cy="5248275"/>
            <a:chOff x="2670" y="7620"/>
            <a:chExt cx="10843" cy="6876"/>
          </a:xfrm>
        </p:grpSpPr>
        <p:sp>
          <p:nvSpPr>
            <p:cNvPr id="18439" name="AutoShape 7"/>
            <p:cNvSpPr>
              <a:spLocks noChangeAspect="1" noChangeArrowheads="1"/>
            </p:cNvSpPr>
            <p:nvPr/>
          </p:nvSpPr>
          <p:spPr bwMode="auto">
            <a:xfrm>
              <a:off x="2670" y="7620"/>
              <a:ext cx="10843" cy="6876"/>
            </a:xfrm>
            <a:prstGeom prst="rect">
              <a:avLst/>
            </a:prstGeom>
            <a:noFill/>
            <a:ln w="9525">
              <a:noFill/>
              <a:miter lim="800000"/>
              <a:headEnd/>
              <a:tailEnd/>
            </a:ln>
          </p:spPr>
          <p:txBody>
            <a:bodyPr/>
            <a:lstStyle/>
            <a:p>
              <a:endParaRPr lang="en-US"/>
            </a:p>
          </p:txBody>
        </p:sp>
        <p:sp>
          <p:nvSpPr>
            <p:cNvPr id="36866" name="Rectangle 2"/>
            <p:cNvSpPr>
              <a:spLocks noChangeArrowheads="1"/>
            </p:cNvSpPr>
            <p:nvPr/>
          </p:nvSpPr>
          <p:spPr bwMode="auto">
            <a:xfrm>
              <a:off x="2670" y="7620"/>
              <a:ext cx="9599" cy="499"/>
            </a:xfrm>
            <a:prstGeom prst="rect">
              <a:avLst/>
            </a:prstGeom>
            <a:noFill/>
            <a:ln w="9525">
              <a:noFill/>
              <a:miter lim="800000"/>
              <a:headEnd/>
              <a:tailEnd/>
            </a:ln>
          </p:spPr>
          <p:txBody>
            <a:bodyPr lIns="60350" tIns="30175" rIns="60350" bIns="30175">
              <a:spAutoFit/>
            </a:bodyPr>
            <a:lstStyle/>
            <a:p>
              <a:pPr algn="ctr"/>
              <a:r>
                <a:rPr lang="fa-IR" sz="2100" b="1">
                  <a:solidFill>
                    <a:srgbClr val="CC00CC"/>
                  </a:solidFill>
                  <a:effectLst>
                    <a:outerShdw blurRad="38100" dist="38100" dir="2700000" algn="tl">
                      <a:srgbClr val="C0C0C0"/>
                    </a:outerShdw>
                  </a:effectLst>
                  <a:latin typeface="Times New Roman" pitchFamily="18" charset="0"/>
                  <a:cs typeface="Times New Roman" pitchFamily="18" charset="0"/>
                </a:rPr>
                <a:t>چرا شش سیگما؟</a:t>
              </a:r>
              <a:endParaRPr lang="en-US" sz="1800"/>
            </a:p>
          </p:txBody>
        </p:sp>
        <p:graphicFrame>
          <p:nvGraphicFramePr>
            <p:cNvPr id="18441" name="Object 3"/>
            <p:cNvGraphicFramePr>
              <a:graphicFrameLocks noChangeAspect="1"/>
            </p:cNvGraphicFramePr>
            <p:nvPr/>
          </p:nvGraphicFramePr>
          <p:xfrm>
            <a:off x="3441" y="8754"/>
            <a:ext cx="10072" cy="3764"/>
          </p:xfrm>
          <a:graphic>
            <a:graphicData uri="http://schemas.openxmlformats.org/presentationml/2006/ole">
              <p:oleObj spid="_x0000_s18441" r:id="rId3" imgW="8952381" imgH="3285714" progId="">
                <p:embed/>
              </p:oleObj>
            </a:graphicData>
          </a:graphic>
        </p:graphicFrame>
        <p:sp>
          <p:nvSpPr>
            <p:cNvPr id="36868" name="Rectangle 4"/>
            <p:cNvSpPr>
              <a:spLocks noChangeArrowheads="1"/>
            </p:cNvSpPr>
            <p:nvPr/>
          </p:nvSpPr>
          <p:spPr bwMode="auto">
            <a:xfrm>
              <a:off x="2842" y="13026"/>
              <a:ext cx="9600" cy="1277"/>
            </a:xfrm>
            <a:prstGeom prst="rect">
              <a:avLst/>
            </a:prstGeom>
            <a:noFill/>
            <a:ln w="9525">
              <a:noFill/>
              <a:miter lim="800000"/>
              <a:headEnd/>
              <a:tailEnd/>
            </a:ln>
          </p:spPr>
          <p:txBody>
            <a:bodyPr lIns="60350" tIns="30175" rIns="60350" bIns="30175">
              <a:spAutoFit/>
            </a:bodyPr>
            <a:lstStyle/>
            <a:p>
              <a:pPr lvl="1">
                <a:buSzPts val="2600"/>
                <a:buFont typeface="Wingdings" pitchFamily="2" charset="2"/>
                <a:buNone/>
              </a:pPr>
              <a:r>
                <a:rPr lang="fa-IR">
                  <a:solidFill>
                    <a:srgbClr val="660066"/>
                  </a:solidFill>
                  <a:latin typeface="Times New Roman" pitchFamily="18" charset="0"/>
                  <a:cs typeface="B Traffic" pitchFamily="2" charset="-78"/>
                </a:rPr>
                <a:t>فرایند با قابلیت سه سیگما به معنی27 </a:t>
              </a:r>
              <a:r>
                <a:rPr lang="en-US">
                  <a:solidFill>
                    <a:srgbClr val="660066"/>
                  </a:solidFill>
                  <a:latin typeface="Times New Roman" pitchFamily="18" charset="0"/>
                  <a:cs typeface="B Traffic" pitchFamily="2" charset="-78"/>
                </a:rPr>
                <a:t>/ 0% </a:t>
              </a:r>
              <a:r>
                <a:rPr lang="ar-SA">
                  <a:solidFill>
                    <a:srgbClr val="660066"/>
                  </a:solidFill>
                  <a:latin typeface="Times New Roman" pitchFamily="18" charset="0"/>
                  <a:cs typeface="B Traffic" pitchFamily="2" charset="-78"/>
                </a:rPr>
                <a:t>ایراد</a:t>
              </a:r>
              <a:r>
                <a:rPr lang="fa-IR">
                  <a:solidFill>
                    <a:srgbClr val="660066"/>
                  </a:solidFill>
                  <a:latin typeface="Times New Roman" pitchFamily="18" charset="0"/>
                  <a:cs typeface="B Traffic" pitchFamily="2" charset="-78"/>
                </a:rPr>
                <a:t> است</a:t>
              </a:r>
            </a:p>
            <a:p>
              <a:r>
                <a:rPr lang="fa-IR">
                  <a:solidFill>
                    <a:srgbClr val="660066"/>
                  </a:solidFill>
                  <a:latin typeface="Times New Roman" pitchFamily="18" charset="0"/>
                  <a:cs typeface="B Traffic" pitchFamily="2" charset="-78"/>
                </a:rPr>
                <a:t>یعنی   2700  قطعه ایراد در میلیون                            </a:t>
              </a:r>
              <a:endParaRPr lang="en-US">
                <a:solidFill>
                  <a:srgbClr val="660066"/>
                </a:solidFill>
                <a:latin typeface="Times New Roman" pitchFamily="18" charset="0"/>
                <a:cs typeface="B Traffic" pitchFamily="2" charset="-78"/>
              </a:endParaRPr>
            </a:p>
            <a:p>
              <a:pPr lvl="1">
                <a:buSzPts val="2600"/>
                <a:buFont typeface="Wingdings" pitchFamily="2" charset="2"/>
                <a:buChar char="v"/>
              </a:pPr>
              <a:r>
                <a:rPr lang="fa-IR">
                  <a:solidFill>
                    <a:srgbClr val="660066"/>
                  </a:solidFill>
                  <a:latin typeface="Times New Roman" pitchFamily="18" charset="0"/>
                  <a:cs typeface="B Traffic" pitchFamily="2" charset="-78"/>
                </a:rPr>
                <a:t>فرایند با قابلیت شش سیگما به معنی 3.4 قطعه خراب در میلیون است</a:t>
              </a:r>
              <a:endParaRPr lang="en-US">
                <a:cs typeface="B Traffic" pitchFamily="2" charset="-78"/>
              </a:endParaRPr>
            </a:p>
          </p:txBody>
        </p:sp>
      </p:grpSp>
      <p:sp>
        <p:nvSpPr>
          <p:cNvPr id="7" name="Footer Placeholder 6"/>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539750" y="1628775"/>
            <a:ext cx="8229600" cy="5030788"/>
          </a:xfrm>
        </p:spPr>
        <p:txBody>
          <a:bodyPr/>
          <a:lstStyle/>
          <a:p>
            <a:pPr>
              <a:lnSpc>
                <a:spcPct val="90000"/>
              </a:lnSpc>
              <a:buFontTx/>
              <a:buNone/>
            </a:pPr>
            <a:r>
              <a:rPr lang="ar-SA" sz="2600" b="1">
                <a:cs typeface="B Traffic" pitchFamily="2" charset="-78"/>
              </a:rPr>
              <a:t>كمپاني «موتورولا» ، بنيانگذار متد 6 سيگما ، پاسخ به « چرا 6 سيگما ؟ » ، بسيار ساده است ؛ «بقا»وارتقا . موتورولا به اين علت به 6 سيگما روي آورد كه در حال شكست خوردن در بازار رقابت كارخانجات خارجي بود كه محصولاتي با كيفيت بالاتر و هزينه كمتر توليد مي كردند . هنگاميكه يك كارخانه ژاپني كنترل بخشي از كارخانه موتورولا را كه دستگاههاي تلويزيون</a:t>
            </a:r>
            <a:r>
              <a:rPr lang="en-US" sz="2600" b="1">
                <a:cs typeface="B Traffic" pitchFamily="2" charset="-78"/>
              </a:rPr>
              <a:t> Quasar </a:t>
            </a:r>
            <a:r>
              <a:rPr lang="ar-SA" sz="2600" b="1">
                <a:cs typeface="B Traffic" pitchFamily="2" charset="-78"/>
              </a:rPr>
              <a:t>را در ايالات متحده آمريكا در سال 1970 توليد مي كرد ، بدست گرفت ، بي درنگ به فكر تغييرات مؤثر در طريقة عملكرد كارخانه افتاد . در مديريت ژاپني ، كارخانه به زودي تلويزيون هايي را با يك بيستم تعداد خرابي كه در مديريت موتورولا توليد مي شد ، توليد كرد . آنها اين كار را با استفاده از همان نيروي كاري ، تكنولوژي و طراحي انجام دادند كه ثابت كرد مشكل از مديريت موتورولا است . </a:t>
            </a:r>
          </a:p>
        </p:txBody>
      </p:sp>
      <p:sp>
        <p:nvSpPr>
          <p:cNvPr id="3074" name="Rectangle 2"/>
          <p:cNvSpPr>
            <a:spLocks noGrp="1" noChangeArrowheads="1"/>
          </p:cNvSpPr>
          <p:nvPr>
            <p:ph type="title"/>
          </p:nvPr>
        </p:nvSpPr>
        <p:spPr/>
        <p:txBody>
          <a:bodyPr>
            <a:normAutofit fontScale="90000"/>
          </a:bodyPr>
          <a:lstStyle/>
          <a:p>
            <a:r>
              <a:rPr lang="ar-SA" sz="4000" dirty="0"/>
              <a:t>چكيده:</a:t>
            </a:r>
            <a:r>
              <a:rPr lang="en-US" sz="4000" dirty="0"/>
              <a:t> </a:t>
            </a:r>
            <a:br>
              <a:rPr lang="en-US" sz="4000" dirty="0"/>
            </a:br>
            <a:r>
              <a:rPr lang="fa-IR" sz="4000" dirty="0"/>
              <a:t>بخش اول</a:t>
            </a:r>
            <a:endParaRPr lang="en-US" sz="4000"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7" name="Picture 11"/>
          <p:cNvPicPr>
            <a:picLocks noChangeAspect="1" noChangeArrowheads="1"/>
          </p:cNvPicPr>
          <p:nvPr/>
        </p:nvPicPr>
        <p:blipFill>
          <a:blip r:embed="rId2"/>
          <a:srcRect/>
          <a:stretch>
            <a:fillRect/>
          </a:stretch>
        </p:blipFill>
        <p:spPr bwMode="auto">
          <a:xfrm>
            <a:off x="971550" y="981075"/>
            <a:ext cx="6985000" cy="523875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468313" y="1412875"/>
            <a:ext cx="8229600" cy="5145088"/>
          </a:xfrm>
        </p:spPr>
        <p:txBody>
          <a:bodyPr/>
          <a:lstStyle/>
          <a:p>
            <a:pPr>
              <a:buFontTx/>
              <a:buNone/>
            </a:pPr>
            <a:r>
              <a:rPr lang="ar-SA">
                <a:cs typeface="B Traffic" pitchFamily="2" charset="-78"/>
              </a:rPr>
              <a:t>چرخه </a:t>
            </a:r>
            <a:r>
              <a:rPr lang="en-US">
                <a:cs typeface="B Traffic" pitchFamily="2" charset="-78"/>
              </a:rPr>
              <a:t>DMAIC</a:t>
            </a:r>
            <a:r>
              <a:rPr lang="ar-SA">
                <a:cs typeface="B Traffic" pitchFamily="2" charset="-78"/>
              </a:rPr>
              <a:t> متدولوژي نتيجه گرايي مي باشد كه پروژه هاي شش سيگما برمبناي ان انجام مي گيرند . بعبارتي ساده تر چرخه </a:t>
            </a:r>
            <a:r>
              <a:rPr lang="en-US">
                <a:cs typeface="B Traffic" pitchFamily="2" charset="-78"/>
              </a:rPr>
              <a:t>DMAIC</a:t>
            </a:r>
            <a:r>
              <a:rPr lang="ar-SA">
                <a:cs typeface="B Traffic" pitchFamily="2" charset="-78"/>
              </a:rPr>
              <a:t> روش سيستماتيك و منظمي ست براي حل مسائل و پيشبرد اين دست از پروژه ها . </a:t>
            </a:r>
            <a:r>
              <a:rPr lang="en-US">
                <a:cs typeface="B Traffic" pitchFamily="2" charset="-78"/>
              </a:rPr>
              <a:t>DMAIC</a:t>
            </a:r>
            <a:r>
              <a:rPr lang="ar-SA">
                <a:cs typeface="B Traffic" pitchFamily="2" charset="-78"/>
              </a:rPr>
              <a:t> مخفف كلمات </a:t>
            </a:r>
            <a:r>
              <a:rPr lang="en-US">
                <a:cs typeface="B Traffic" pitchFamily="2" charset="-78"/>
              </a:rPr>
              <a:t>Define</a:t>
            </a:r>
            <a:r>
              <a:rPr lang="ar-SA">
                <a:cs typeface="B Traffic" pitchFamily="2" charset="-78"/>
              </a:rPr>
              <a:t> ( تعريف ) ، </a:t>
            </a:r>
            <a:r>
              <a:rPr lang="en-US">
                <a:cs typeface="B Traffic" pitchFamily="2" charset="-78"/>
              </a:rPr>
              <a:t>Measure</a:t>
            </a:r>
            <a:r>
              <a:rPr lang="ar-SA">
                <a:cs typeface="B Traffic" pitchFamily="2" charset="-78"/>
              </a:rPr>
              <a:t> ( اندازه گيري) ، </a:t>
            </a:r>
            <a:r>
              <a:rPr lang="en-US">
                <a:cs typeface="B Traffic" pitchFamily="2" charset="-78"/>
              </a:rPr>
              <a:t>Analyze</a:t>
            </a:r>
            <a:r>
              <a:rPr lang="ar-SA">
                <a:cs typeface="B Traffic" pitchFamily="2" charset="-78"/>
              </a:rPr>
              <a:t> ( تحليل) ، </a:t>
            </a:r>
            <a:r>
              <a:rPr lang="en-US">
                <a:cs typeface="B Traffic" pitchFamily="2" charset="-78"/>
              </a:rPr>
              <a:t>Improve</a:t>
            </a:r>
            <a:r>
              <a:rPr lang="ar-SA">
                <a:cs typeface="B Traffic" pitchFamily="2" charset="-78"/>
              </a:rPr>
              <a:t> ( بهبود ) ، </a:t>
            </a:r>
            <a:r>
              <a:rPr lang="en-US">
                <a:cs typeface="B Traffic" pitchFamily="2" charset="-78"/>
              </a:rPr>
              <a:t>Control</a:t>
            </a:r>
            <a:r>
              <a:rPr lang="ar-SA">
                <a:cs typeface="B Traffic" pitchFamily="2" charset="-78"/>
              </a:rPr>
              <a:t> ( كنترل ) مي باشد . چرخه </a:t>
            </a:r>
            <a:r>
              <a:rPr lang="en-US">
                <a:cs typeface="B Traffic" pitchFamily="2" charset="-78"/>
              </a:rPr>
              <a:t>DMAIC</a:t>
            </a:r>
            <a:r>
              <a:rPr lang="ar-SA">
                <a:cs typeface="B Traffic" pitchFamily="2" charset="-78"/>
              </a:rPr>
              <a:t> يك رويكرد ساخت يافته ، </a:t>
            </a:r>
            <a:endParaRPr lang="en-US">
              <a:cs typeface="B Traffic" pitchFamily="2" charset="-78"/>
            </a:endParaRPr>
          </a:p>
        </p:txBody>
      </p:sp>
      <p:sp>
        <p:nvSpPr>
          <p:cNvPr id="20482" name="Rectangle 2"/>
          <p:cNvSpPr>
            <a:spLocks noGrp="1" noChangeArrowheads="1"/>
          </p:cNvSpPr>
          <p:nvPr>
            <p:ph type="title"/>
          </p:nvPr>
        </p:nvSpPr>
        <p:spPr/>
        <p:txBody>
          <a:bodyPr/>
          <a:lstStyle/>
          <a:p>
            <a:r>
              <a:rPr lang="ar-SA" sz="4000" b="1" dirty="0"/>
              <a:t>چرخه </a:t>
            </a:r>
            <a:r>
              <a:rPr lang="en-US" sz="4000" b="1" dirty="0"/>
              <a:t>DMAIC</a:t>
            </a:r>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p:txBody>
          <a:bodyPr/>
          <a:lstStyle/>
          <a:p>
            <a:pPr>
              <a:buFontTx/>
              <a:buNone/>
            </a:pPr>
            <a:r>
              <a:rPr lang="ar-SA">
                <a:cs typeface="B Traffic" pitchFamily="2" charset="-78"/>
              </a:rPr>
              <a:t>چرخه </a:t>
            </a:r>
            <a:r>
              <a:rPr lang="en-US">
                <a:cs typeface="B Traffic" pitchFamily="2" charset="-78"/>
              </a:rPr>
              <a:t>DMAIC</a:t>
            </a:r>
            <a:r>
              <a:rPr lang="ar-SA">
                <a:cs typeface="B Traffic" pitchFamily="2" charset="-78"/>
              </a:rPr>
              <a:t> يك رويكرد ساخت يافته ، منسجم و همه جانبه براي بهبود فرايند است و شامل 5 فاز ذكر شده مي باشد كه هر فاز بطور منطقي همانطور كه به فاز بعدي مرتبط است به فاز قبلي نيز مربوط مي شود . دليل دنبال كردن چنين متدولوژي منسجمي ، رسيدن به هدف متعالي شش سيگما با 3.4 واحد خرابي در ميليون مي باشد . </a:t>
            </a:r>
            <a:endParaRPr lang="en-US">
              <a:cs typeface="B Traffic" pitchFamily="2" charset="-78"/>
            </a:endParaRPr>
          </a:p>
          <a:p>
            <a:pPr>
              <a:buFontTx/>
              <a:buNone/>
            </a:pPr>
            <a:endParaRPr lang="en-US"/>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F:\حسابداري مديريت\مهدي مهري - 6سیگما ایران خودرو_files\barforoushan_3.gif"/>
          <p:cNvPicPr>
            <a:picLocks noGrp="1" noChangeAspect="1" noChangeArrowheads="1"/>
          </p:cNvPicPr>
          <p:nvPr>
            <p:ph idx="1"/>
          </p:nvPr>
        </p:nvPicPr>
        <p:blipFill>
          <a:blip r:embed="rId2" r:link="rId3"/>
          <a:srcRect/>
          <a:stretch>
            <a:fillRect/>
          </a:stretch>
        </p:blipFill>
        <p:spPr>
          <a:xfrm>
            <a:off x="2195513" y="404813"/>
            <a:ext cx="4824412" cy="4260850"/>
          </a:xfrm>
          <a:noFill/>
          <a:ln/>
        </p:spPr>
      </p:pic>
      <p:sp>
        <p:nvSpPr>
          <p:cNvPr id="21506" name="Rectangle 2"/>
          <p:cNvSpPr>
            <a:spLocks noGrp="1" noChangeArrowheads="1"/>
          </p:cNvSpPr>
          <p:nvPr>
            <p:ph type="title"/>
          </p:nvPr>
        </p:nvSpPr>
        <p:spPr>
          <a:xfrm>
            <a:off x="468313" y="5013325"/>
            <a:ext cx="8229600" cy="1143000"/>
          </a:xfrm>
        </p:spPr>
        <p:txBody>
          <a:bodyPr/>
          <a:lstStyle/>
          <a:p>
            <a:r>
              <a:rPr lang="ar-SA" sz="1800">
                <a:cs typeface="B Traffic" pitchFamily="2" charset="-78"/>
              </a:rPr>
              <a:t>«شكل 3- چرخه</a:t>
            </a:r>
            <a:r>
              <a:rPr lang="en-US" sz="1800">
                <a:cs typeface="B Traffic" pitchFamily="2" charset="-78"/>
              </a:rPr>
              <a:t>DMAIC</a:t>
            </a:r>
            <a:r>
              <a:rPr lang="ar-SA" sz="1800">
                <a:cs typeface="B Traffic" pitchFamily="2" charset="-78"/>
              </a:rPr>
              <a:t> - </a:t>
            </a:r>
            <a:r>
              <a:rPr lang="en-US" sz="1800" b="1">
                <a:cs typeface="B Traffic" pitchFamily="2" charset="-78"/>
              </a:rPr>
              <a:t>D</a:t>
            </a:r>
            <a:r>
              <a:rPr lang="ar-SA" sz="1800">
                <a:cs typeface="B Traffic" pitchFamily="2" charset="-78"/>
              </a:rPr>
              <a:t>(</a:t>
            </a:r>
            <a:r>
              <a:rPr lang="en-US" sz="1800">
                <a:cs typeface="B Traffic" pitchFamily="2" charset="-78"/>
              </a:rPr>
              <a:t>Define</a:t>
            </a:r>
            <a:r>
              <a:rPr lang="ar-SA" sz="1800">
                <a:cs typeface="B Traffic" pitchFamily="2" charset="-78"/>
              </a:rPr>
              <a:t>) </a:t>
            </a:r>
            <a:r>
              <a:rPr lang="en-US" sz="1800" b="1">
                <a:cs typeface="B Traffic" pitchFamily="2" charset="-78"/>
              </a:rPr>
              <a:t>M</a:t>
            </a:r>
            <a:r>
              <a:rPr lang="ar-SA" sz="1800">
                <a:cs typeface="B Traffic" pitchFamily="2" charset="-78"/>
              </a:rPr>
              <a:t>(</a:t>
            </a:r>
            <a:r>
              <a:rPr lang="en-US" sz="1800">
                <a:cs typeface="B Traffic" pitchFamily="2" charset="-78"/>
              </a:rPr>
              <a:t>Measure</a:t>
            </a:r>
            <a:r>
              <a:rPr lang="ar-SA" sz="1800">
                <a:cs typeface="B Traffic" pitchFamily="2" charset="-78"/>
              </a:rPr>
              <a:t>) </a:t>
            </a:r>
            <a:r>
              <a:rPr lang="en-US" sz="1800" b="1">
                <a:cs typeface="B Traffic" pitchFamily="2" charset="-78"/>
              </a:rPr>
              <a:t>A</a:t>
            </a:r>
            <a:r>
              <a:rPr lang="ar-SA" sz="1800">
                <a:cs typeface="B Traffic" pitchFamily="2" charset="-78"/>
              </a:rPr>
              <a:t>(</a:t>
            </a:r>
            <a:r>
              <a:rPr lang="en-US" sz="1800">
                <a:cs typeface="B Traffic" pitchFamily="2" charset="-78"/>
              </a:rPr>
              <a:t>Analyze</a:t>
            </a:r>
            <a:r>
              <a:rPr lang="ar-SA" sz="1800">
                <a:cs typeface="B Traffic" pitchFamily="2" charset="-78"/>
              </a:rPr>
              <a:t>) </a:t>
            </a:r>
            <a:r>
              <a:rPr lang="en-US" sz="1800" b="1">
                <a:cs typeface="B Traffic" pitchFamily="2" charset="-78"/>
              </a:rPr>
              <a:t>I</a:t>
            </a:r>
            <a:r>
              <a:rPr lang="ar-SA" sz="1800">
                <a:cs typeface="B Traffic" pitchFamily="2" charset="-78"/>
              </a:rPr>
              <a:t>(</a:t>
            </a:r>
            <a:r>
              <a:rPr lang="en-US" sz="1800">
                <a:cs typeface="B Traffic" pitchFamily="2" charset="-78"/>
              </a:rPr>
              <a:t>Improve</a:t>
            </a:r>
            <a:r>
              <a:rPr lang="ar-SA" sz="1800">
                <a:cs typeface="B Traffic" pitchFamily="2" charset="-78"/>
              </a:rPr>
              <a:t>) </a:t>
            </a:r>
            <a:r>
              <a:rPr lang="en-US" sz="1800" b="1">
                <a:cs typeface="B Traffic" pitchFamily="2" charset="-78"/>
              </a:rPr>
              <a:t>C</a:t>
            </a:r>
            <a:r>
              <a:rPr lang="ar-SA" sz="1800">
                <a:cs typeface="B Traffic" pitchFamily="2" charset="-78"/>
              </a:rPr>
              <a:t>(</a:t>
            </a:r>
            <a:r>
              <a:rPr lang="en-US" sz="1800">
                <a:cs typeface="B Traffic" pitchFamily="2" charset="-78"/>
              </a:rPr>
              <a:t>Control</a:t>
            </a:r>
            <a:r>
              <a:rPr lang="ar-SA" sz="1800">
                <a:cs typeface="B Traffic" pitchFamily="2" charset="-78"/>
              </a:rPr>
              <a:t>)»</a:t>
            </a:r>
            <a:endParaRPr lang="en-US" sz="1800">
              <a:cs typeface="B Traffic" pitchFamily="2" charset="-78"/>
            </a:endParaRPr>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4294967295"/>
          </p:nvPr>
        </p:nvSpPr>
        <p:spPr>
          <a:xfrm>
            <a:off x="0" y="1981200"/>
            <a:ext cx="7772400" cy="4114800"/>
          </a:xfrm>
          <a:noFill/>
        </p:spPr>
        <p:txBody>
          <a:bodyPr/>
          <a:lstStyle/>
          <a:p>
            <a:pPr>
              <a:spcAft>
                <a:spcPts val="600"/>
              </a:spcAft>
            </a:pPr>
            <a:endParaRPr lang="en-US" b="1">
              <a:effectLst>
                <a:outerShdw blurRad="38100" dist="38100" dir="2700000" algn="tl">
                  <a:srgbClr val="C0C0C0"/>
                </a:outerShdw>
              </a:effectLst>
            </a:endParaRPr>
          </a:p>
          <a:p>
            <a:pPr>
              <a:spcAft>
                <a:spcPts val="600"/>
              </a:spcAft>
            </a:pPr>
            <a:endParaRPr lang="en-US">
              <a:effectLst>
                <a:outerShdw blurRad="38100" dist="38100" dir="2700000" algn="tl">
                  <a:srgbClr val="C0C0C0"/>
                </a:outerShdw>
              </a:effectLst>
            </a:endParaRPr>
          </a:p>
        </p:txBody>
      </p:sp>
      <p:grpSp>
        <p:nvGrpSpPr>
          <p:cNvPr id="32771" name="Group 4"/>
          <p:cNvGrpSpPr>
            <a:grpSpLocks noChangeAspect="1"/>
          </p:cNvGrpSpPr>
          <p:nvPr/>
        </p:nvGrpSpPr>
        <p:grpSpPr bwMode="auto">
          <a:xfrm>
            <a:off x="2057400" y="1295400"/>
            <a:ext cx="5303838" cy="5164138"/>
            <a:chOff x="1296" y="816"/>
            <a:chExt cx="3341" cy="3253"/>
          </a:xfrm>
        </p:grpSpPr>
        <p:sp>
          <p:nvSpPr>
            <p:cNvPr id="32772" name="AutoShape 5"/>
            <p:cNvSpPr>
              <a:spLocks noChangeAspect="1" noChangeArrowheads="1" noTextEdit="1"/>
            </p:cNvSpPr>
            <p:nvPr/>
          </p:nvSpPr>
          <p:spPr bwMode="auto">
            <a:xfrm>
              <a:off x="1296" y="816"/>
              <a:ext cx="3341" cy="3253"/>
            </a:xfrm>
            <a:prstGeom prst="rect">
              <a:avLst/>
            </a:prstGeom>
            <a:solidFill>
              <a:srgbClr val="99CCFF"/>
            </a:solidFill>
            <a:ln w="9525" algn="ctr">
              <a:solidFill>
                <a:srgbClr val="CC3300"/>
              </a:solidFill>
              <a:miter lim="800000"/>
              <a:headEnd/>
              <a:tailEnd/>
            </a:ln>
          </p:spPr>
          <p:txBody>
            <a:bodyPr/>
            <a:lstStyle/>
            <a:p>
              <a:endParaRPr lang="en-US"/>
            </a:p>
          </p:txBody>
        </p:sp>
        <p:sp>
          <p:nvSpPr>
            <p:cNvPr id="32773" name="Freeform 6"/>
            <p:cNvSpPr>
              <a:spLocks/>
            </p:cNvSpPr>
            <p:nvPr/>
          </p:nvSpPr>
          <p:spPr bwMode="auto">
            <a:xfrm>
              <a:off x="2666" y="825"/>
              <a:ext cx="1961" cy="2019"/>
            </a:xfrm>
            <a:custGeom>
              <a:avLst/>
              <a:gdLst>
                <a:gd name="T0" fmla="*/ 2 w 9803"/>
                <a:gd name="T1" fmla="*/ 0 h 10096"/>
                <a:gd name="T2" fmla="*/ 428 w 9803"/>
                <a:gd name="T3" fmla="*/ 8 h 10096"/>
                <a:gd name="T4" fmla="*/ 849 w 9803"/>
                <a:gd name="T5" fmla="*/ 34 h 10096"/>
                <a:gd name="T6" fmla="*/ 1265 w 9803"/>
                <a:gd name="T7" fmla="*/ 74 h 10096"/>
                <a:gd name="T8" fmla="*/ 1677 w 9803"/>
                <a:gd name="T9" fmla="*/ 131 h 10096"/>
                <a:gd name="T10" fmla="*/ 2082 w 9803"/>
                <a:gd name="T11" fmla="*/ 205 h 10096"/>
                <a:gd name="T12" fmla="*/ 2483 w 9803"/>
                <a:gd name="T13" fmla="*/ 293 h 10096"/>
                <a:gd name="T14" fmla="*/ 2876 w 9803"/>
                <a:gd name="T15" fmla="*/ 396 h 10096"/>
                <a:gd name="T16" fmla="*/ 3264 w 9803"/>
                <a:gd name="T17" fmla="*/ 513 h 10096"/>
                <a:gd name="T18" fmla="*/ 3645 w 9803"/>
                <a:gd name="T19" fmla="*/ 645 h 10096"/>
                <a:gd name="T20" fmla="*/ 4020 w 9803"/>
                <a:gd name="T21" fmla="*/ 791 h 10096"/>
                <a:gd name="T22" fmla="*/ 4386 w 9803"/>
                <a:gd name="T23" fmla="*/ 950 h 10096"/>
                <a:gd name="T24" fmla="*/ 4745 w 9803"/>
                <a:gd name="T25" fmla="*/ 1124 h 10096"/>
                <a:gd name="T26" fmla="*/ 5096 w 9803"/>
                <a:gd name="T27" fmla="*/ 1309 h 10096"/>
                <a:gd name="T28" fmla="*/ 5439 w 9803"/>
                <a:gd name="T29" fmla="*/ 1508 h 10096"/>
                <a:gd name="T30" fmla="*/ 5773 w 9803"/>
                <a:gd name="T31" fmla="*/ 1719 h 10096"/>
                <a:gd name="T32" fmla="*/ 6097 w 9803"/>
                <a:gd name="T33" fmla="*/ 1943 h 10096"/>
                <a:gd name="T34" fmla="*/ 6414 w 9803"/>
                <a:gd name="T35" fmla="*/ 2177 h 10096"/>
                <a:gd name="T36" fmla="*/ 6720 w 9803"/>
                <a:gd name="T37" fmla="*/ 2423 h 10096"/>
                <a:gd name="T38" fmla="*/ 7015 w 9803"/>
                <a:gd name="T39" fmla="*/ 2681 h 10096"/>
                <a:gd name="T40" fmla="*/ 7301 w 9803"/>
                <a:gd name="T41" fmla="*/ 2949 h 10096"/>
                <a:gd name="T42" fmla="*/ 7576 w 9803"/>
                <a:gd name="T43" fmla="*/ 3228 h 10096"/>
                <a:gd name="T44" fmla="*/ 7840 w 9803"/>
                <a:gd name="T45" fmla="*/ 3517 h 10096"/>
                <a:gd name="T46" fmla="*/ 8093 w 9803"/>
                <a:gd name="T47" fmla="*/ 3814 h 10096"/>
                <a:gd name="T48" fmla="*/ 8334 w 9803"/>
                <a:gd name="T49" fmla="*/ 4122 h 10096"/>
                <a:gd name="T50" fmla="*/ 8562 w 9803"/>
                <a:gd name="T51" fmla="*/ 4440 h 10096"/>
                <a:gd name="T52" fmla="*/ 8780 w 9803"/>
                <a:gd name="T53" fmla="*/ 4765 h 10096"/>
                <a:gd name="T54" fmla="*/ 8983 w 9803"/>
                <a:gd name="T55" fmla="*/ 5100 h 10096"/>
                <a:gd name="T56" fmla="*/ 9174 w 9803"/>
                <a:gd name="T57" fmla="*/ 5442 h 10096"/>
                <a:gd name="T58" fmla="*/ 9352 w 9803"/>
                <a:gd name="T59" fmla="*/ 5792 h 10096"/>
                <a:gd name="T60" fmla="*/ 9517 w 9803"/>
                <a:gd name="T61" fmla="*/ 6150 h 10096"/>
                <a:gd name="T62" fmla="*/ 9667 w 9803"/>
                <a:gd name="T63" fmla="*/ 6515 h 10096"/>
                <a:gd name="T64" fmla="*/ 9803 w 9803"/>
                <a:gd name="T65" fmla="*/ 6888 h 10096"/>
                <a:gd name="T66" fmla="*/ 0 w 9803"/>
                <a:gd name="T67" fmla="*/ 10096 h 10096"/>
                <a:gd name="T68" fmla="*/ 2 w 9803"/>
                <a:gd name="T69" fmla="*/ 0 h 100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803"/>
                <a:gd name="T106" fmla="*/ 0 h 10096"/>
                <a:gd name="T107" fmla="*/ 9803 w 9803"/>
                <a:gd name="T108" fmla="*/ 10096 h 1009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803" h="10096">
                  <a:moveTo>
                    <a:pt x="2" y="0"/>
                  </a:moveTo>
                  <a:lnTo>
                    <a:pt x="428" y="8"/>
                  </a:lnTo>
                  <a:lnTo>
                    <a:pt x="849" y="34"/>
                  </a:lnTo>
                  <a:lnTo>
                    <a:pt x="1265" y="74"/>
                  </a:lnTo>
                  <a:lnTo>
                    <a:pt x="1677" y="131"/>
                  </a:lnTo>
                  <a:lnTo>
                    <a:pt x="2082" y="205"/>
                  </a:lnTo>
                  <a:lnTo>
                    <a:pt x="2483" y="293"/>
                  </a:lnTo>
                  <a:lnTo>
                    <a:pt x="2876" y="396"/>
                  </a:lnTo>
                  <a:lnTo>
                    <a:pt x="3264" y="513"/>
                  </a:lnTo>
                  <a:lnTo>
                    <a:pt x="3645" y="645"/>
                  </a:lnTo>
                  <a:lnTo>
                    <a:pt x="4020" y="791"/>
                  </a:lnTo>
                  <a:lnTo>
                    <a:pt x="4386" y="950"/>
                  </a:lnTo>
                  <a:lnTo>
                    <a:pt x="4745" y="1124"/>
                  </a:lnTo>
                  <a:lnTo>
                    <a:pt x="5096" y="1309"/>
                  </a:lnTo>
                  <a:lnTo>
                    <a:pt x="5439" y="1508"/>
                  </a:lnTo>
                  <a:lnTo>
                    <a:pt x="5773" y="1719"/>
                  </a:lnTo>
                  <a:lnTo>
                    <a:pt x="6097" y="1943"/>
                  </a:lnTo>
                  <a:lnTo>
                    <a:pt x="6414" y="2177"/>
                  </a:lnTo>
                  <a:lnTo>
                    <a:pt x="6720" y="2423"/>
                  </a:lnTo>
                  <a:lnTo>
                    <a:pt x="7015" y="2681"/>
                  </a:lnTo>
                  <a:lnTo>
                    <a:pt x="7301" y="2949"/>
                  </a:lnTo>
                  <a:lnTo>
                    <a:pt x="7576" y="3228"/>
                  </a:lnTo>
                  <a:lnTo>
                    <a:pt x="7840" y="3517"/>
                  </a:lnTo>
                  <a:lnTo>
                    <a:pt x="8093" y="3814"/>
                  </a:lnTo>
                  <a:lnTo>
                    <a:pt x="8334" y="4122"/>
                  </a:lnTo>
                  <a:lnTo>
                    <a:pt x="8562" y="4440"/>
                  </a:lnTo>
                  <a:lnTo>
                    <a:pt x="8780" y="4765"/>
                  </a:lnTo>
                  <a:lnTo>
                    <a:pt x="8983" y="5100"/>
                  </a:lnTo>
                  <a:lnTo>
                    <a:pt x="9174" y="5442"/>
                  </a:lnTo>
                  <a:lnTo>
                    <a:pt x="9352" y="5792"/>
                  </a:lnTo>
                  <a:lnTo>
                    <a:pt x="9517" y="6150"/>
                  </a:lnTo>
                  <a:lnTo>
                    <a:pt x="9667" y="6515"/>
                  </a:lnTo>
                  <a:lnTo>
                    <a:pt x="9803" y="6888"/>
                  </a:lnTo>
                  <a:lnTo>
                    <a:pt x="0" y="10096"/>
                  </a:lnTo>
                  <a:lnTo>
                    <a:pt x="2" y="0"/>
                  </a:lnTo>
                  <a:close/>
                </a:path>
              </a:pathLst>
            </a:custGeom>
            <a:solidFill>
              <a:srgbClr val="99CCFF"/>
            </a:solidFill>
            <a:ln w="9525">
              <a:noFill/>
              <a:round/>
              <a:headEnd/>
              <a:tailEnd/>
            </a:ln>
          </p:spPr>
          <p:txBody>
            <a:bodyPr/>
            <a:lstStyle/>
            <a:p>
              <a:pPr algn="l" rtl="0"/>
              <a:endParaRPr lang="en-US" sz="1800">
                <a:latin typeface="Verdana" pitchFamily="34" charset="0"/>
              </a:endParaRPr>
            </a:p>
          </p:txBody>
        </p:sp>
        <p:sp>
          <p:nvSpPr>
            <p:cNvPr id="32774" name="Freeform 7"/>
            <p:cNvSpPr>
              <a:spLocks/>
            </p:cNvSpPr>
            <p:nvPr/>
          </p:nvSpPr>
          <p:spPr bwMode="auto">
            <a:xfrm>
              <a:off x="2666" y="817"/>
              <a:ext cx="1971" cy="1393"/>
            </a:xfrm>
            <a:custGeom>
              <a:avLst/>
              <a:gdLst>
                <a:gd name="T0" fmla="*/ 9737 w 9851"/>
                <a:gd name="T1" fmla="*/ 6633 h 6963"/>
                <a:gd name="T2" fmla="*/ 9551 w 9851"/>
                <a:gd name="T3" fmla="*/ 6174 h 6963"/>
                <a:gd name="T4" fmla="*/ 9342 w 9851"/>
                <a:gd name="T5" fmla="*/ 5726 h 6963"/>
                <a:gd name="T6" fmla="*/ 9114 w 9851"/>
                <a:gd name="T7" fmla="*/ 5291 h 6963"/>
                <a:gd name="T8" fmla="*/ 8863 w 9851"/>
                <a:gd name="T9" fmla="*/ 4866 h 6963"/>
                <a:gd name="T10" fmla="*/ 8594 w 9851"/>
                <a:gd name="T11" fmla="*/ 4456 h 6963"/>
                <a:gd name="T12" fmla="*/ 8305 w 9851"/>
                <a:gd name="T13" fmla="*/ 4060 h 6963"/>
                <a:gd name="T14" fmla="*/ 7997 w 9851"/>
                <a:gd name="T15" fmla="*/ 3678 h 6963"/>
                <a:gd name="T16" fmla="*/ 7671 w 9851"/>
                <a:gd name="T17" fmla="*/ 3312 h 6963"/>
                <a:gd name="T18" fmla="*/ 7327 w 9851"/>
                <a:gd name="T19" fmla="*/ 2960 h 6963"/>
                <a:gd name="T20" fmla="*/ 6967 w 9851"/>
                <a:gd name="T21" fmla="*/ 2625 h 6963"/>
                <a:gd name="T22" fmla="*/ 6591 w 9851"/>
                <a:gd name="T23" fmla="*/ 2308 h 6963"/>
                <a:gd name="T24" fmla="*/ 6200 w 9851"/>
                <a:gd name="T25" fmla="*/ 2008 h 6963"/>
                <a:gd name="T26" fmla="*/ 5793 w 9851"/>
                <a:gd name="T27" fmla="*/ 1726 h 6963"/>
                <a:gd name="T28" fmla="*/ 5373 w 9851"/>
                <a:gd name="T29" fmla="*/ 1464 h 6963"/>
                <a:gd name="T30" fmla="*/ 4939 w 9851"/>
                <a:gd name="T31" fmla="*/ 1220 h 6963"/>
                <a:gd name="T32" fmla="*/ 4492 w 9851"/>
                <a:gd name="T33" fmla="*/ 997 h 6963"/>
                <a:gd name="T34" fmla="*/ 4033 w 9851"/>
                <a:gd name="T35" fmla="*/ 795 h 6963"/>
                <a:gd name="T36" fmla="*/ 3563 w 9851"/>
                <a:gd name="T37" fmla="*/ 613 h 6963"/>
                <a:gd name="T38" fmla="*/ 3081 w 9851"/>
                <a:gd name="T39" fmla="*/ 454 h 6963"/>
                <a:gd name="T40" fmla="*/ 2589 w 9851"/>
                <a:gd name="T41" fmla="*/ 318 h 6963"/>
                <a:gd name="T42" fmla="*/ 2088 w 9851"/>
                <a:gd name="T43" fmla="*/ 205 h 6963"/>
                <a:gd name="T44" fmla="*/ 1578 w 9851"/>
                <a:gd name="T45" fmla="*/ 116 h 6963"/>
                <a:gd name="T46" fmla="*/ 1060 w 9851"/>
                <a:gd name="T47" fmla="*/ 52 h 6963"/>
                <a:gd name="T48" fmla="*/ 534 w 9851"/>
                <a:gd name="T49" fmla="*/ 13 h 6963"/>
                <a:gd name="T50" fmla="*/ 0 w 9851"/>
                <a:gd name="T51" fmla="*/ 0 h 6963"/>
                <a:gd name="T52" fmla="*/ 424 w 9851"/>
                <a:gd name="T53" fmla="*/ 87 h 6963"/>
                <a:gd name="T54" fmla="*/ 948 w 9851"/>
                <a:gd name="T55" fmla="*/ 120 h 6963"/>
                <a:gd name="T56" fmla="*/ 1464 w 9851"/>
                <a:gd name="T57" fmla="*/ 179 h 6963"/>
                <a:gd name="T58" fmla="*/ 1971 w 9851"/>
                <a:gd name="T59" fmla="*/ 262 h 6963"/>
                <a:gd name="T60" fmla="*/ 2470 w 9851"/>
                <a:gd name="T61" fmla="*/ 369 h 6963"/>
                <a:gd name="T62" fmla="*/ 2961 w 9851"/>
                <a:gd name="T63" fmla="*/ 500 h 6963"/>
                <a:gd name="T64" fmla="*/ 3440 w 9851"/>
                <a:gd name="T65" fmla="*/ 653 h 6963"/>
                <a:gd name="T66" fmla="*/ 3909 w 9851"/>
                <a:gd name="T67" fmla="*/ 828 h 6963"/>
                <a:gd name="T68" fmla="*/ 4367 w 9851"/>
                <a:gd name="T69" fmla="*/ 1025 h 6963"/>
                <a:gd name="T70" fmla="*/ 4813 w 9851"/>
                <a:gd name="T71" fmla="*/ 1242 h 6963"/>
                <a:gd name="T72" fmla="*/ 5247 w 9851"/>
                <a:gd name="T73" fmla="*/ 1480 h 6963"/>
                <a:gd name="T74" fmla="*/ 5666 w 9851"/>
                <a:gd name="T75" fmla="*/ 1737 h 6963"/>
                <a:gd name="T76" fmla="*/ 6072 w 9851"/>
                <a:gd name="T77" fmla="*/ 2013 h 6963"/>
                <a:gd name="T78" fmla="*/ 6464 w 9851"/>
                <a:gd name="T79" fmla="*/ 2307 h 6963"/>
                <a:gd name="T80" fmla="*/ 6840 w 9851"/>
                <a:gd name="T81" fmla="*/ 2619 h 6963"/>
                <a:gd name="T82" fmla="*/ 7200 w 9851"/>
                <a:gd name="T83" fmla="*/ 2948 h 6963"/>
                <a:gd name="T84" fmla="*/ 7545 w 9851"/>
                <a:gd name="T85" fmla="*/ 3293 h 6963"/>
                <a:gd name="T86" fmla="*/ 7871 w 9851"/>
                <a:gd name="T87" fmla="*/ 3654 h 6963"/>
                <a:gd name="T88" fmla="*/ 8180 w 9851"/>
                <a:gd name="T89" fmla="*/ 4030 h 6963"/>
                <a:gd name="T90" fmla="*/ 8472 w 9851"/>
                <a:gd name="T91" fmla="*/ 4421 h 6963"/>
                <a:gd name="T92" fmla="*/ 8743 w 9851"/>
                <a:gd name="T93" fmla="*/ 4824 h 6963"/>
                <a:gd name="T94" fmla="*/ 8996 w 9851"/>
                <a:gd name="T95" fmla="*/ 5243 h 6963"/>
                <a:gd name="T96" fmla="*/ 9228 w 9851"/>
                <a:gd name="T97" fmla="*/ 5672 h 6963"/>
                <a:gd name="T98" fmla="*/ 9439 w 9851"/>
                <a:gd name="T99" fmla="*/ 6115 h 6963"/>
                <a:gd name="T100" fmla="*/ 9627 w 9851"/>
                <a:gd name="T101" fmla="*/ 6568 h 6963"/>
                <a:gd name="T102" fmla="*/ 9788 w 9851"/>
                <a:gd name="T103" fmla="*/ 6889 h 696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851"/>
                <a:gd name="T157" fmla="*/ 0 h 6963"/>
                <a:gd name="T158" fmla="*/ 9851 w 9851"/>
                <a:gd name="T159" fmla="*/ 6963 h 696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851" h="6963">
                  <a:moveTo>
                    <a:pt x="9813" y="6963"/>
                  </a:moveTo>
                  <a:lnTo>
                    <a:pt x="9838" y="6914"/>
                  </a:lnTo>
                  <a:lnTo>
                    <a:pt x="9806" y="6819"/>
                  </a:lnTo>
                  <a:lnTo>
                    <a:pt x="9772" y="6727"/>
                  </a:lnTo>
                  <a:lnTo>
                    <a:pt x="9737" y="6633"/>
                  </a:lnTo>
                  <a:lnTo>
                    <a:pt x="9702" y="6541"/>
                  </a:lnTo>
                  <a:lnTo>
                    <a:pt x="9665" y="6448"/>
                  </a:lnTo>
                  <a:lnTo>
                    <a:pt x="9629" y="6356"/>
                  </a:lnTo>
                  <a:lnTo>
                    <a:pt x="9590" y="6265"/>
                  </a:lnTo>
                  <a:lnTo>
                    <a:pt x="9551" y="6174"/>
                  </a:lnTo>
                  <a:lnTo>
                    <a:pt x="9512" y="6083"/>
                  </a:lnTo>
                  <a:lnTo>
                    <a:pt x="9471" y="5993"/>
                  </a:lnTo>
                  <a:lnTo>
                    <a:pt x="9429" y="5904"/>
                  </a:lnTo>
                  <a:lnTo>
                    <a:pt x="9386" y="5815"/>
                  </a:lnTo>
                  <a:lnTo>
                    <a:pt x="9342" y="5726"/>
                  </a:lnTo>
                  <a:lnTo>
                    <a:pt x="9299" y="5638"/>
                  </a:lnTo>
                  <a:lnTo>
                    <a:pt x="9254" y="5551"/>
                  </a:lnTo>
                  <a:lnTo>
                    <a:pt x="9208" y="5463"/>
                  </a:lnTo>
                  <a:lnTo>
                    <a:pt x="9161" y="5376"/>
                  </a:lnTo>
                  <a:lnTo>
                    <a:pt x="9114" y="5291"/>
                  </a:lnTo>
                  <a:lnTo>
                    <a:pt x="9065" y="5205"/>
                  </a:lnTo>
                  <a:lnTo>
                    <a:pt x="9016" y="5119"/>
                  </a:lnTo>
                  <a:lnTo>
                    <a:pt x="8966" y="5035"/>
                  </a:lnTo>
                  <a:lnTo>
                    <a:pt x="8915" y="4950"/>
                  </a:lnTo>
                  <a:lnTo>
                    <a:pt x="8863" y="4866"/>
                  </a:lnTo>
                  <a:lnTo>
                    <a:pt x="8811" y="4784"/>
                  </a:lnTo>
                  <a:lnTo>
                    <a:pt x="8758" y="4701"/>
                  </a:lnTo>
                  <a:lnTo>
                    <a:pt x="8703" y="4619"/>
                  </a:lnTo>
                  <a:lnTo>
                    <a:pt x="8649" y="4538"/>
                  </a:lnTo>
                  <a:lnTo>
                    <a:pt x="8594" y="4456"/>
                  </a:lnTo>
                  <a:lnTo>
                    <a:pt x="8537" y="4377"/>
                  </a:lnTo>
                  <a:lnTo>
                    <a:pt x="8480" y="4296"/>
                  </a:lnTo>
                  <a:lnTo>
                    <a:pt x="8423" y="4218"/>
                  </a:lnTo>
                  <a:lnTo>
                    <a:pt x="8364" y="4138"/>
                  </a:lnTo>
                  <a:lnTo>
                    <a:pt x="8305" y="4060"/>
                  </a:lnTo>
                  <a:lnTo>
                    <a:pt x="8244" y="3983"/>
                  </a:lnTo>
                  <a:lnTo>
                    <a:pt x="8184" y="3905"/>
                  </a:lnTo>
                  <a:lnTo>
                    <a:pt x="8122" y="3829"/>
                  </a:lnTo>
                  <a:lnTo>
                    <a:pt x="8059" y="3753"/>
                  </a:lnTo>
                  <a:lnTo>
                    <a:pt x="7997" y="3678"/>
                  </a:lnTo>
                  <a:lnTo>
                    <a:pt x="7933" y="3604"/>
                  </a:lnTo>
                  <a:lnTo>
                    <a:pt x="7868" y="3530"/>
                  </a:lnTo>
                  <a:lnTo>
                    <a:pt x="7802" y="3457"/>
                  </a:lnTo>
                  <a:lnTo>
                    <a:pt x="7737" y="3383"/>
                  </a:lnTo>
                  <a:lnTo>
                    <a:pt x="7671" y="3312"/>
                  </a:lnTo>
                  <a:lnTo>
                    <a:pt x="7603" y="3240"/>
                  </a:lnTo>
                  <a:lnTo>
                    <a:pt x="7535" y="3169"/>
                  </a:lnTo>
                  <a:lnTo>
                    <a:pt x="7466" y="3099"/>
                  </a:lnTo>
                  <a:lnTo>
                    <a:pt x="7397" y="3029"/>
                  </a:lnTo>
                  <a:lnTo>
                    <a:pt x="7327" y="2960"/>
                  </a:lnTo>
                  <a:lnTo>
                    <a:pt x="7256" y="2893"/>
                  </a:lnTo>
                  <a:lnTo>
                    <a:pt x="7185" y="2824"/>
                  </a:lnTo>
                  <a:lnTo>
                    <a:pt x="7113" y="2758"/>
                  </a:lnTo>
                  <a:lnTo>
                    <a:pt x="7040" y="2692"/>
                  </a:lnTo>
                  <a:lnTo>
                    <a:pt x="6967" y="2625"/>
                  </a:lnTo>
                  <a:lnTo>
                    <a:pt x="6893" y="2561"/>
                  </a:lnTo>
                  <a:lnTo>
                    <a:pt x="6819" y="2497"/>
                  </a:lnTo>
                  <a:lnTo>
                    <a:pt x="6743" y="2433"/>
                  </a:lnTo>
                  <a:lnTo>
                    <a:pt x="6668" y="2370"/>
                  </a:lnTo>
                  <a:lnTo>
                    <a:pt x="6591" y="2308"/>
                  </a:lnTo>
                  <a:lnTo>
                    <a:pt x="6514" y="2247"/>
                  </a:lnTo>
                  <a:lnTo>
                    <a:pt x="6436" y="2186"/>
                  </a:lnTo>
                  <a:lnTo>
                    <a:pt x="6357" y="2126"/>
                  </a:lnTo>
                  <a:lnTo>
                    <a:pt x="6279" y="2067"/>
                  </a:lnTo>
                  <a:lnTo>
                    <a:pt x="6200" y="2008"/>
                  </a:lnTo>
                  <a:lnTo>
                    <a:pt x="6119" y="1950"/>
                  </a:lnTo>
                  <a:lnTo>
                    <a:pt x="6039" y="1893"/>
                  </a:lnTo>
                  <a:lnTo>
                    <a:pt x="5958" y="1837"/>
                  </a:lnTo>
                  <a:lnTo>
                    <a:pt x="5875" y="1781"/>
                  </a:lnTo>
                  <a:lnTo>
                    <a:pt x="5793" y="1726"/>
                  </a:lnTo>
                  <a:lnTo>
                    <a:pt x="5710" y="1672"/>
                  </a:lnTo>
                  <a:lnTo>
                    <a:pt x="5627" y="1619"/>
                  </a:lnTo>
                  <a:lnTo>
                    <a:pt x="5542" y="1566"/>
                  </a:lnTo>
                  <a:lnTo>
                    <a:pt x="5457" y="1515"/>
                  </a:lnTo>
                  <a:lnTo>
                    <a:pt x="5373" y="1464"/>
                  </a:lnTo>
                  <a:lnTo>
                    <a:pt x="5287" y="1413"/>
                  </a:lnTo>
                  <a:lnTo>
                    <a:pt x="5201" y="1364"/>
                  </a:lnTo>
                  <a:lnTo>
                    <a:pt x="5114" y="1315"/>
                  </a:lnTo>
                  <a:lnTo>
                    <a:pt x="5026" y="1267"/>
                  </a:lnTo>
                  <a:lnTo>
                    <a:pt x="4939" y="1220"/>
                  </a:lnTo>
                  <a:lnTo>
                    <a:pt x="4850" y="1174"/>
                  </a:lnTo>
                  <a:lnTo>
                    <a:pt x="4761" y="1128"/>
                  </a:lnTo>
                  <a:lnTo>
                    <a:pt x="4672" y="1083"/>
                  </a:lnTo>
                  <a:lnTo>
                    <a:pt x="4583" y="1039"/>
                  </a:lnTo>
                  <a:lnTo>
                    <a:pt x="4492" y="997"/>
                  </a:lnTo>
                  <a:lnTo>
                    <a:pt x="4401" y="955"/>
                  </a:lnTo>
                  <a:lnTo>
                    <a:pt x="4310" y="913"/>
                  </a:lnTo>
                  <a:lnTo>
                    <a:pt x="4218" y="873"/>
                  </a:lnTo>
                  <a:lnTo>
                    <a:pt x="4125" y="833"/>
                  </a:lnTo>
                  <a:lnTo>
                    <a:pt x="4033" y="795"/>
                  </a:lnTo>
                  <a:lnTo>
                    <a:pt x="3939" y="756"/>
                  </a:lnTo>
                  <a:lnTo>
                    <a:pt x="3847" y="719"/>
                  </a:lnTo>
                  <a:lnTo>
                    <a:pt x="3751" y="683"/>
                  </a:lnTo>
                  <a:lnTo>
                    <a:pt x="3658" y="648"/>
                  </a:lnTo>
                  <a:lnTo>
                    <a:pt x="3563" y="613"/>
                  </a:lnTo>
                  <a:lnTo>
                    <a:pt x="3468" y="579"/>
                  </a:lnTo>
                  <a:lnTo>
                    <a:pt x="3371" y="547"/>
                  </a:lnTo>
                  <a:lnTo>
                    <a:pt x="3274" y="515"/>
                  </a:lnTo>
                  <a:lnTo>
                    <a:pt x="3178" y="485"/>
                  </a:lnTo>
                  <a:lnTo>
                    <a:pt x="3081" y="454"/>
                  </a:lnTo>
                  <a:lnTo>
                    <a:pt x="2983" y="425"/>
                  </a:lnTo>
                  <a:lnTo>
                    <a:pt x="2886" y="397"/>
                  </a:lnTo>
                  <a:lnTo>
                    <a:pt x="2787" y="370"/>
                  </a:lnTo>
                  <a:lnTo>
                    <a:pt x="2689" y="344"/>
                  </a:lnTo>
                  <a:lnTo>
                    <a:pt x="2589" y="318"/>
                  </a:lnTo>
                  <a:lnTo>
                    <a:pt x="2490" y="294"/>
                  </a:lnTo>
                  <a:lnTo>
                    <a:pt x="2390" y="270"/>
                  </a:lnTo>
                  <a:lnTo>
                    <a:pt x="2290" y="248"/>
                  </a:lnTo>
                  <a:lnTo>
                    <a:pt x="2190" y="226"/>
                  </a:lnTo>
                  <a:lnTo>
                    <a:pt x="2088" y="205"/>
                  </a:lnTo>
                  <a:lnTo>
                    <a:pt x="1987" y="186"/>
                  </a:lnTo>
                  <a:lnTo>
                    <a:pt x="1885" y="167"/>
                  </a:lnTo>
                  <a:lnTo>
                    <a:pt x="1783" y="149"/>
                  </a:lnTo>
                  <a:lnTo>
                    <a:pt x="1681" y="133"/>
                  </a:lnTo>
                  <a:lnTo>
                    <a:pt x="1578" y="116"/>
                  </a:lnTo>
                  <a:lnTo>
                    <a:pt x="1475" y="102"/>
                  </a:lnTo>
                  <a:lnTo>
                    <a:pt x="1372" y="88"/>
                  </a:lnTo>
                  <a:lnTo>
                    <a:pt x="1268" y="75"/>
                  </a:lnTo>
                  <a:lnTo>
                    <a:pt x="1164" y="63"/>
                  </a:lnTo>
                  <a:lnTo>
                    <a:pt x="1060" y="52"/>
                  </a:lnTo>
                  <a:lnTo>
                    <a:pt x="955" y="42"/>
                  </a:lnTo>
                  <a:lnTo>
                    <a:pt x="850" y="34"/>
                  </a:lnTo>
                  <a:lnTo>
                    <a:pt x="745" y="26"/>
                  </a:lnTo>
                  <a:lnTo>
                    <a:pt x="639" y="18"/>
                  </a:lnTo>
                  <a:lnTo>
                    <a:pt x="534" y="13"/>
                  </a:lnTo>
                  <a:lnTo>
                    <a:pt x="427" y="8"/>
                  </a:lnTo>
                  <a:lnTo>
                    <a:pt x="321" y="5"/>
                  </a:lnTo>
                  <a:lnTo>
                    <a:pt x="214" y="2"/>
                  </a:lnTo>
                  <a:lnTo>
                    <a:pt x="108" y="0"/>
                  </a:lnTo>
                  <a:lnTo>
                    <a:pt x="0" y="0"/>
                  </a:lnTo>
                  <a:lnTo>
                    <a:pt x="0" y="78"/>
                  </a:lnTo>
                  <a:lnTo>
                    <a:pt x="107" y="79"/>
                  </a:lnTo>
                  <a:lnTo>
                    <a:pt x="213" y="80"/>
                  </a:lnTo>
                  <a:lnTo>
                    <a:pt x="319" y="83"/>
                  </a:lnTo>
                  <a:lnTo>
                    <a:pt x="424" y="87"/>
                  </a:lnTo>
                  <a:lnTo>
                    <a:pt x="530" y="91"/>
                  </a:lnTo>
                  <a:lnTo>
                    <a:pt x="635" y="97"/>
                  </a:lnTo>
                  <a:lnTo>
                    <a:pt x="739" y="103"/>
                  </a:lnTo>
                  <a:lnTo>
                    <a:pt x="844" y="111"/>
                  </a:lnTo>
                  <a:lnTo>
                    <a:pt x="948" y="120"/>
                  </a:lnTo>
                  <a:lnTo>
                    <a:pt x="1052" y="130"/>
                  </a:lnTo>
                  <a:lnTo>
                    <a:pt x="1155" y="141"/>
                  </a:lnTo>
                  <a:lnTo>
                    <a:pt x="1258" y="152"/>
                  </a:lnTo>
                  <a:lnTo>
                    <a:pt x="1362" y="165"/>
                  </a:lnTo>
                  <a:lnTo>
                    <a:pt x="1464" y="179"/>
                  </a:lnTo>
                  <a:lnTo>
                    <a:pt x="1566" y="194"/>
                  </a:lnTo>
                  <a:lnTo>
                    <a:pt x="1668" y="209"/>
                  </a:lnTo>
                  <a:lnTo>
                    <a:pt x="1770" y="226"/>
                  </a:lnTo>
                  <a:lnTo>
                    <a:pt x="1871" y="244"/>
                  </a:lnTo>
                  <a:lnTo>
                    <a:pt x="1971" y="262"/>
                  </a:lnTo>
                  <a:lnTo>
                    <a:pt x="2073" y="282"/>
                  </a:lnTo>
                  <a:lnTo>
                    <a:pt x="2173" y="302"/>
                  </a:lnTo>
                  <a:lnTo>
                    <a:pt x="2272" y="323"/>
                  </a:lnTo>
                  <a:lnTo>
                    <a:pt x="2372" y="346"/>
                  </a:lnTo>
                  <a:lnTo>
                    <a:pt x="2470" y="369"/>
                  </a:lnTo>
                  <a:lnTo>
                    <a:pt x="2570" y="394"/>
                  </a:lnTo>
                  <a:lnTo>
                    <a:pt x="2668" y="419"/>
                  </a:lnTo>
                  <a:lnTo>
                    <a:pt x="2766" y="445"/>
                  </a:lnTo>
                  <a:lnTo>
                    <a:pt x="2863" y="472"/>
                  </a:lnTo>
                  <a:lnTo>
                    <a:pt x="2961" y="500"/>
                  </a:lnTo>
                  <a:lnTo>
                    <a:pt x="3057" y="528"/>
                  </a:lnTo>
                  <a:lnTo>
                    <a:pt x="3154" y="559"/>
                  </a:lnTo>
                  <a:lnTo>
                    <a:pt x="3250" y="590"/>
                  </a:lnTo>
                  <a:lnTo>
                    <a:pt x="3345" y="621"/>
                  </a:lnTo>
                  <a:lnTo>
                    <a:pt x="3440" y="653"/>
                  </a:lnTo>
                  <a:lnTo>
                    <a:pt x="3535" y="687"/>
                  </a:lnTo>
                  <a:lnTo>
                    <a:pt x="3629" y="720"/>
                  </a:lnTo>
                  <a:lnTo>
                    <a:pt x="3723" y="756"/>
                  </a:lnTo>
                  <a:lnTo>
                    <a:pt x="3816" y="792"/>
                  </a:lnTo>
                  <a:lnTo>
                    <a:pt x="3909" y="828"/>
                  </a:lnTo>
                  <a:lnTo>
                    <a:pt x="4002" y="866"/>
                  </a:lnTo>
                  <a:lnTo>
                    <a:pt x="4094" y="905"/>
                  </a:lnTo>
                  <a:lnTo>
                    <a:pt x="4186" y="944"/>
                  </a:lnTo>
                  <a:lnTo>
                    <a:pt x="4277" y="984"/>
                  </a:lnTo>
                  <a:lnTo>
                    <a:pt x="4367" y="1025"/>
                  </a:lnTo>
                  <a:lnTo>
                    <a:pt x="4457" y="1067"/>
                  </a:lnTo>
                  <a:lnTo>
                    <a:pt x="4547" y="1110"/>
                  </a:lnTo>
                  <a:lnTo>
                    <a:pt x="4636" y="1153"/>
                  </a:lnTo>
                  <a:lnTo>
                    <a:pt x="4725" y="1198"/>
                  </a:lnTo>
                  <a:lnTo>
                    <a:pt x="4813" y="1242"/>
                  </a:lnTo>
                  <a:lnTo>
                    <a:pt x="4901" y="1288"/>
                  </a:lnTo>
                  <a:lnTo>
                    <a:pt x="4988" y="1335"/>
                  </a:lnTo>
                  <a:lnTo>
                    <a:pt x="5074" y="1382"/>
                  </a:lnTo>
                  <a:lnTo>
                    <a:pt x="5161" y="1431"/>
                  </a:lnTo>
                  <a:lnTo>
                    <a:pt x="5247" y="1480"/>
                  </a:lnTo>
                  <a:lnTo>
                    <a:pt x="5331" y="1530"/>
                  </a:lnTo>
                  <a:lnTo>
                    <a:pt x="5416" y="1581"/>
                  </a:lnTo>
                  <a:lnTo>
                    <a:pt x="5500" y="1632"/>
                  </a:lnTo>
                  <a:lnTo>
                    <a:pt x="5583" y="1684"/>
                  </a:lnTo>
                  <a:lnTo>
                    <a:pt x="5666" y="1737"/>
                  </a:lnTo>
                  <a:lnTo>
                    <a:pt x="5749" y="1791"/>
                  </a:lnTo>
                  <a:lnTo>
                    <a:pt x="5830" y="1845"/>
                  </a:lnTo>
                  <a:lnTo>
                    <a:pt x="5912" y="1900"/>
                  </a:lnTo>
                  <a:lnTo>
                    <a:pt x="5992" y="1956"/>
                  </a:lnTo>
                  <a:lnTo>
                    <a:pt x="6072" y="2013"/>
                  </a:lnTo>
                  <a:lnTo>
                    <a:pt x="6152" y="2071"/>
                  </a:lnTo>
                  <a:lnTo>
                    <a:pt x="6230" y="2129"/>
                  </a:lnTo>
                  <a:lnTo>
                    <a:pt x="6308" y="2188"/>
                  </a:lnTo>
                  <a:lnTo>
                    <a:pt x="6387" y="2247"/>
                  </a:lnTo>
                  <a:lnTo>
                    <a:pt x="6464" y="2307"/>
                  </a:lnTo>
                  <a:lnTo>
                    <a:pt x="6540" y="2368"/>
                  </a:lnTo>
                  <a:lnTo>
                    <a:pt x="6616" y="2430"/>
                  </a:lnTo>
                  <a:lnTo>
                    <a:pt x="6692" y="2492"/>
                  </a:lnTo>
                  <a:lnTo>
                    <a:pt x="6766" y="2555"/>
                  </a:lnTo>
                  <a:lnTo>
                    <a:pt x="6840" y="2619"/>
                  </a:lnTo>
                  <a:lnTo>
                    <a:pt x="6913" y="2684"/>
                  </a:lnTo>
                  <a:lnTo>
                    <a:pt x="6986" y="2749"/>
                  </a:lnTo>
                  <a:lnTo>
                    <a:pt x="7058" y="2814"/>
                  </a:lnTo>
                  <a:lnTo>
                    <a:pt x="7130" y="2880"/>
                  </a:lnTo>
                  <a:lnTo>
                    <a:pt x="7200" y="2948"/>
                  </a:lnTo>
                  <a:lnTo>
                    <a:pt x="7271" y="3016"/>
                  </a:lnTo>
                  <a:lnTo>
                    <a:pt x="7340" y="3084"/>
                  </a:lnTo>
                  <a:lnTo>
                    <a:pt x="7409" y="3153"/>
                  </a:lnTo>
                  <a:lnTo>
                    <a:pt x="7478" y="3223"/>
                  </a:lnTo>
                  <a:lnTo>
                    <a:pt x="7545" y="3293"/>
                  </a:lnTo>
                  <a:lnTo>
                    <a:pt x="7611" y="3364"/>
                  </a:lnTo>
                  <a:lnTo>
                    <a:pt x="7677" y="3435"/>
                  </a:lnTo>
                  <a:lnTo>
                    <a:pt x="7743" y="3508"/>
                  </a:lnTo>
                  <a:lnTo>
                    <a:pt x="7808" y="3580"/>
                  </a:lnTo>
                  <a:lnTo>
                    <a:pt x="7871" y="3654"/>
                  </a:lnTo>
                  <a:lnTo>
                    <a:pt x="7935" y="3728"/>
                  </a:lnTo>
                  <a:lnTo>
                    <a:pt x="7998" y="3802"/>
                  </a:lnTo>
                  <a:lnTo>
                    <a:pt x="8059" y="3878"/>
                  </a:lnTo>
                  <a:lnTo>
                    <a:pt x="8121" y="3953"/>
                  </a:lnTo>
                  <a:lnTo>
                    <a:pt x="8180" y="4030"/>
                  </a:lnTo>
                  <a:lnTo>
                    <a:pt x="8241" y="4107"/>
                  </a:lnTo>
                  <a:lnTo>
                    <a:pt x="8299" y="4185"/>
                  </a:lnTo>
                  <a:lnTo>
                    <a:pt x="8358" y="4262"/>
                  </a:lnTo>
                  <a:lnTo>
                    <a:pt x="8415" y="4341"/>
                  </a:lnTo>
                  <a:lnTo>
                    <a:pt x="8472" y="4421"/>
                  </a:lnTo>
                  <a:lnTo>
                    <a:pt x="8528" y="4500"/>
                  </a:lnTo>
                  <a:lnTo>
                    <a:pt x="8582" y="4581"/>
                  </a:lnTo>
                  <a:lnTo>
                    <a:pt x="8637" y="4661"/>
                  </a:lnTo>
                  <a:lnTo>
                    <a:pt x="8691" y="4743"/>
                  </a:lnTo>
                  <a:lnTo>
                    <a:pt x="8743" y="4824"/>
                  </a:lnTo>
                  <a:lnTo>
                    <a:pt x="8795" y="4907"/>
                  </a:lnTo>
                  <a:lnTo>
                    <a:pt x="8847" y="4991"/>
                  </a:lnTo>
                  <a:lnTo>
                    <a:pt x="8897" y="5073"/>
                  </a:lnTo>
                  <a:lnTo>
                    <a:pt x="8947" y="5158"/>
                  </a:lnTo>
                  <a:lnTo>
                    <a:pt x="8996" y="5243"/>
                  </a:lnTo>
                  <a:lnTo>
                    <a:pt x="9044" y="5327"/>
                  </a:lnTo>
                  <a:lnTo>
                    <a:pt x="9091" y="5413"/>
                  </a:lnTo>
                  <a:lnTo>
                    <a:pt x="9137" y="5499"/>
                  </a:lnTo>
                  <a:lnTo>
                    <a:pt x="9183" y="5585"/>
                  </a:lnTo>
                  <a:lnTo>
                    <a:pt x="9228" y="5672"/>
                  </a:lnTo>
                  <a:lnTo>
                    <a:pt x="9271" y="5760"/>
                  </a:lnTo>
                  <a:lnTo>
                    <a:pt x="9314" y="5848"/>
                  </a:lnTo>
                  <a:lnTo>
                    <a:pt x="9356" y="5936"/>
                  </a:lnTo>
                  <a:lnTo>
                    <a:pt x="9398" y="6025"/>
                  </a:lnTo>
                  <a:lnTo>
                    <a:pt x="9439" y="6115"/>
                  </a:lnTo>
                  <a:lnTo>
                    <a:pt x="9478" y="6204"/>
                  </a:lnTo>
                  <a:lnTo>
                    <a:pt x="9517" y="6294"/>
                  </a:lnTo>
                  <a:lnTo>
                    <a:pt x="9554" y="6385"/>
                  </a:lnTo>
                  <a:lnTo>
                    <a:pt x="9591" y="6477"/>
                  </a:lnTo>
                  <a:lnTo>
                    <a:pt x="9627" y="6568"/>
                  </a:lnTo>
                  <a:lnTo>
                    <a:pt x="9662" y="6660"/>
                  </a:lnTo>
                  <a:lnTo>
                    <a:pt x="9696" y="6752"/>
                  </a:lnTo>
                  <a:lnTo>
                    <a:pt x="9730" y="6845"/>
                  </a:lnTo>
                  <a:lnTo>
                    <a:pt x="9763" y="6939"/>
                  </a:lnTo>
                  <a:lnTo>
                    <a:pt x="9788" y="6889"/>
                  </a:lnTo>
                  <a:lnTo>
                    <a:pt x="9813" y="6963"/>
                  </a:lnTo>
                  <a:lnTo>
                    <a:pt x="9851" y="6951"/>
                  </a:lnTo>
                  <a:lnTo>
                    <a:pt x="9838" y="6914"/>
                  </a:lnTo>
                  <a:lnTo>
                    <a:pt x="9813" y="6963"/>
                  </a:lnTo>
                  <a:close/>
                </a:path>
              </a:pathLst>
            </a:custGeom>
            <a:solidFill>
              <a:srgbClr val="DFDFE1"/>
            </a:solidFill>
            <a:ln w="9525">
              <a:noFill/>
              <a:round/>
              <a:headEnd/>
              <a:tailEnd/>
            </a:ln>
          </p:spPr>
          <p:txBody>
            <a:bodyPr/>
            <a:lstStyle/>
            <a:p>
              <a:pPr algn="l" rtl="0"/>
              <a:endParaRPr lang="en-US" sz="1800">
                <a:latin typeface="Verdana" pitchFamily="34" charset="0"/>
              </a:endParaRPr>
            </a:p>
          </p:txBody>
        </p:sp>
        <p:sp>
          <p:nvSpPr>
            <p:cNvPr id="32775" name="Freeform 8"/>
            <p:cNvSpPr>
              <a:spLocks/>
            </p:cNvSpPr>
            <p:nvPr/>
          </p:nvSpPr>
          <p:spPr bwMode="auto">
            <a:xfrm>
              <a:off x="4624" y="2195"/>
              <a:ext cx="13" cy="15"/>
            </a:xfrm>
            <a:custGeom>
              <a:avLst/>
              <a:gdLst>
                <a:gd name="T0" fmla="*/ 25 w 63"/>
                <a:gd name="T1" fmla="*/ 74 h 74"/>
                <a:gd name="T2" fmla="*/ 13 w 63"/>
                <a:gd name="T3" fmla="*/ 38 h 74"/>
                <a:gd name="T4" fmla="*/ 0 w 63"/>
                <a:gd name="T5" fmla="*/ 0 h 74"/>
                <a:gd name="T6" fmla="*/ 25 w 63"/>
                <a:gd name="T7" fmla="*/ 74 h 74"/>
                <a:gd name="T8" fmla="*/ 63 w 63"/>
                <a:gd name="T9" fmla="*/ 62 h 74"/>
                <a:gd name="T10" fmla="*/ 50 w 63"/>
                <a:gd name="T11" fmla="*/ 25 h 74"/>
                <a:gd name="T12" fmla="*/ 25 w 63"/>
                <a:gd name="T13" fmla="*/ 74 h 74"/>
                <a:gd name="T14" fmla="*/ 0 60000 65536"/>
                <a:gd name="T15" fmla="*/ 0 60000 65536"/>
                <a:gd name="T16" fmla="*/ 0 60000 65536"/>
                <a:gd name="T17" fmla="*/ 0 60000 65536"/>
                <a:gd name="T18" fmla="*/ 0 60000 65536"/>
                <a:gd name="T19" fmla="*/ 0 60000 65536"/>
                <a:gd name="T20" fmla="*/ 0 60000 65536"/>
                <a:gd name="T21" fmla="*/ 0 w 63"/>
                <a:gd name="T22" fmla="*/ 0 h 74"/>
                <a:gd name="T23" fmla="*/ 63 w 63"/>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74">
                  <a:moveTo>
                    <a:pt x="25" y="74"/>
                  </a:moveTo>
                  <a:lnTo>
                    <a:pt x="13" y="38"/>
                  </a:lnTo>
                  <a:lnTo>
                    <a:pt x="0" y="0"/>
                  </a:lnTo>
                  <a:lnTo>
                    <a:pt x="25" y="74"/>
                  </a:lnTo>
                  <a:lnTo>
                    <a:pt x="63" y="62"/>
                  </a:lnTo>
                  <a:lnTo>
                    <a:pt x="50" y="25"/>
                  </a:lnTo>
                  <a:lnTo>
                    <a:pt x="25" y="74"/>
                  </a:lnTo>
                  <a:close/>
                </a:path>
              </a:pathLst>
            </a:custGeom>
            <a:solidFill>
              <a:srgbClr val="DFDFE1"/>
            </a:solidFill>
            <a:ln w="9525">
              <a:noFill/>
              <a:round/>
              <a:headEnd/>
              <a:tailEnd/>
            </a:ln>
          </p:spPr>
          <p:txBody>
            <a:bodyPr/>
            <a:lstStyle/>
            <a:p>
              <a:pPr algn="l" rtl="0"/>
              <a:endParaRPr lang="en-US" sz="1800">
                <a:latin typeface="Verdana" pitchFamily="34" charset="0"/>
              </a:endParaRPr>
            </a:p>
          </p:txBody>
        </p:sp>
        <p:sp>
          <p:nvSpPr>
            <p:cNvPr id="32776" name="Freeform 9"/>
            <p:cNvSpPr>
              <a:spLocks/>
            </p:cNvSpPr>
            <p:nvPr/>
          </p:nvSpPr>
          <p:spPr bwMode="auto">
            <a:xfrm>
              <a:off x="2658" y="2195"/>
              <a:ext cx="1971" cy="660"/>
            </a:xfrm>
            <a:custGeom>
              <a:avLst/>
              <a:gdLst>
                <a:gd name="T0" fmla="*/ 0 w 9855"/>
                <a:gd name="T1" fmla="*/ 3246 h 3300"/>
                <a:gd name="T2" fmla="*/ 53 w 9855"/>
                <a:gd name="T3" fmla="*/ 3283 h 3300"/>
                <a:gd name="T4" fmla="*/ 9855 w 9855"/>
                <a:gd name="T5" fmla="*/ 74 h 3300"/>
                <a:gd name="T6" fmla="*/ 9830 w 9855"/>
                <a:gd name="T7" fmla="*/ 0 h 3300"/>
                <a:gd name="T8" fmla="*/ 28 w 9855"/>
                <a:gd name="T9" fmla="*/ 3209 h 3300"/>
                <a:gd name="T10" fmla="*/ 81 w 9855"/>
                <a:gd name="T11" fmla="*/ 3246 h 3300"/>
                <a:gd name="T12" fmla="*/ 0 w 9855"/>
                <a:gd name="T13" fmla="*/ 3246 h 3300"/>
                <a:gd name="T14" fmla="*/ 0 w 9855"/>
                <a:gd name="T15" fmla="*/ 3300 h 3300"/>
                <a:gd name="T16" fmla="*/ 53 w 9855"/>
                <a:gd name="T17" fmla="*/ 3283 h 3300"/>
                <a:gd name="T18" fmla="*/ 0 w 9855"/>
                <a:gd name="T19" fmla="*/ 3246 h 33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55"/>
                <a:gd name="T31" fmla="*/ 0 h 3300"/>
                <a:gd name="T32" fmla="*/ 9855 w 9855"/>
                <a:gd name="T33" fmla="*/ 3300 h 33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55" h="3300">
                  <a:moveTo>
                    <a:pt x="0" y="3246"/>
                  </a:moveTo>
                  <a:lnTo>
                    <a:pt x="53" y="3283"/>
                  </a:lnTo>
                  <a:lnTo>
                    <a:pt x="9855" y="74"/>
                  </a:lnTo>
                  <a:lnTo>
                    <a:pt x="9830" y="0"/>
                  </a:lnTo>
                  <a:lnTo>
                    <a:pt x="28" y="3209"/>
                  </a:lnTo>
                  <a:lnTo>
                    <a:pt x="81" y="3246"/>
                  </a:lnTo>
                  <a:lnTo>
                    <a:pt x="0" y="3246"/>
                  </a:lnTo>
                  <a:lnTo>
                    <a:pt x="0" y="3300"/>
                  </a:lnTo>
                  <a:lnTo>
                    <a:pt x="53" y="3283"/>
                  </a:lnTo>
                  <a:lnTo>
                    <a:pt x="0" y="3246"/>
                  </a:lnTo>
                  <a:close/>
                </a:path>
              </a:pathLst>
            </a:custGeom>
            <a:solidFill>
              <a:srgbClr val="DFDFE1"/>
            </a:solidFill>
            <a:ln w="9525">
              <a:noFill/>
              <a:round/>
              <a:headEnd/>
              <a:tailEnd/>
            </a:ln>
          </p:spPr>
          <p:txBody>
            <a:bodyPr/>
            <a:lstStyle/>
            <a:p>
              <a:pPr algn="l" rtl="0"/>
              <a:endParaRPr lang="en-US" sz="1800">
                <a:latin typeface="Verdana" pitchFamily="34" charset="0"/>
              </a:endParaRPr>
            </a:p>
          </p:txBody>
        </p:sp>
        <p:sp>
          <p:nvSpPr>
            <p:cNvPr id="32777" name="Freeform 10"/>
            <p:cNvSpPr>
              <a:spLocks/>
            </p:cNvSpPr>
            <p:nvPr/>
          </p:nvSpPr>
          <p:spPr bwMode="auto">
            <a:xfrm>
              <a:off x="2658" y="817"/>
              <a:ext cx="17" cy="2027"/>
            </a:xfrm>
            <a:custGeom>
              <a:avLst/>
              <a:gdLst>
                <a:gd name="T0" fmla="*/ 42 w 83"/>
                <a:gd name="T1" fmla="*/ 0 h 10135"/>
                <a:gd name="T2" fmla="*/ 3 w 83"/>
                <a:gd name="T3" fmla="*/ 39 h 10135"/>
                <a:gd name="T4" fmla="*/ 0 w 83"/>
                <a:gd name="T5" fmla="*/ 10135 h 10135"/>
                <a:gd name="T6" fmla="*/ 81 w 83"/>
                <a:gd name="T7" fmla="*/ 10135 h 10135"/>
                <a:gd name="T8" fmla="*/ 83 w 83"/>
                <a:gd name="T9" fmla="*/ 39 h 10135"/>
                <a:gd name="T10" fmla="*/ 42 w 83"/>
                <a:gd name="T11" fmla="*/ 78 h 10135"/>
                <a:gd name="T12" fmla="*/ 42 w 83"/>
                <a:gd name="T13" fmla="*/ 0 h 10135"/>
                <a:gd name="T14" fmla="*/ 3 w 83"/>
                <a:gd name="T15" fmla="*/ 0 h 10135"/>
                <a:gd name="T16" fmla="*/ 3 w 83"/>
                <a:gd name="T17" fmla="*/ 39 h 10135"/>
                <a:gd name="T18" fmla="*/ 42 w 83"/>
                <a:gd name="T19" fmla="*/ 0 h 101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3"/>
                <a:gd name="T31" fmla="*/ 0 h 10135"/>
                <a:gd name="T32" fmla="*/ 83 w 83"/>
                <a:gd name="T33" fmla="*/ 10135 h 101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3" h="10135">
                  <a:moveTo>
                    <a:pt x="42" y="0"/>
                  </a:moveTo>
                  <a:lnTo>
                    <a:pt x="3" y="39"/>
                  </a:lnTo>
                  <a:lnTo>
                    <a:pt x="0" y="10135"/>
                  </a:lnTo>
                  <a:lnTo>
                    <a:pt x="81" y="10135"/>
                  </a:lnTo>
                  <a:lnTo>
                    <a:pt x="83" y="39"/>
                  </a:lnTo>
                  <a:lnTo>
                    <a:pt x="42" y="78"/>
                  </a:lnTo>
                  <a:lnTo>
                    <a:pt x="42" y="0"/>
                  </a:lnTo>
                  <a:lnTo>
                    <a:pt x="3" y="0"/>
                  </a:lnTo>
                  <a:lnTo>
                    <a:pt x="3" y="39"/>
                  </a:lnTo>
                  <a:lnTo>
                    <a:pt x="42" y="0"/>
                  </a:lnTo>
                  <a:close/>
                </a:path>
              </a:pathLst>
            </a:custGeom>
            <a:solidFill>
              <a:srgbClr val="DFDFE1"/>
            </a:solidFill>
            <a:ln w="9525">
              <a:noFill/>
              <a:round/>
              <a:headEnd/>
              <a:tailEnd/>
            </a:ln>
          </p:spPr>
          <p:txBody>
            <a:bodyPr/>
            <a:lstStyle/>
            <a:p>
              <a:pPr algn="l" rtl="0"/>
              <a:endParaRPr lang="en-US" sz="1800">
                <a:latin typeface="Verdana" pitchFamily="34" charset="0"/>
              </a:endParaRPr>
            </a:p>
          </p:txBody>
        </p:sp>
        <p:sp>
          <p:nvSpPr>
            <p:cNvPr id="32778" name="Freeform 11"/>
            <p:cNvSpPr>
              <a:spLocks/>
            </p:cNvSpPr>
            <p:nvPr/>
          </p:nvSpPr>
          <p:spPr bwMode="auto">
            <a:xfrm>
              <a:off x="2659" y="817"/>
              <a:ext cx="7" cy="16"/>
            </a:xfrm>
            <a:custGeom>
              <a:avLst/>
              <a:gdLst>
                <a:gd name="T0" fmla="*/ 39 w 39"/>
                <a:gd name="T1" fmla="*/ 0 h 78"/>
                <a:gd name="T2" fmla="*/ 39 w 39"/>
                <a:gd name="T3" fmla="*/ 39 h 78"/>
                <a:gd name="T4" fmla="*/ 39 w 39"/>
                <a:gd name="T5" fmla="*/ 78 h 78"/>
                <a:gd name="T6" fmla="*/ 39 w 39"/>
                <a:gd name="T7" fmla="*/ 0 h 78"/>
                <a:gd name="T8" fmla="*/ 0 w 39"/>
                <a:gd name="T9" fmla="*/ 0 h 78"/>
                <a:gd name="T10" fmla="*/ 0 w 39"/>
                <a:gd name="T11" fmla="*/ 39 h 78"/>
                <a:gd name="T12" fmla="*/ 39 w 39"/>
                <a:gd name="T13" fmla="*/ 0 h 78"/>
                <a:gd name="T14" fmla="*/ 0 60000 65536"/>
                <a:gd name="T15" fmla="*/ 0 60000 65536"/>
                <a:gd name="T16" fmla="*/ 0 60000 65536"/>
                <a:gd name="T17" fmla="*/ 0 60000 65536"/>
                <a:gd name="T18" fmla="*/ 0 60000 65536"/>
                <a:gd name="T19" fmla="*/ 0 60000 65536"/>
                <a:gd name="T20" fmla="*/ 0 60000 65536"/>
                <a:gd name="T21" fmla="*/ 0 w 39"/>
                <a:gd name="T22" fmla="*/ 0 h 78"/>
                <a:gd name="T23" fmla="*/ 39 w 39"/>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78">
                  <a:moveTo>
                    <a:pt x="39" y="0"/>
                  </a:moveTo>
                  <a:lnTo>
                    <a:pt x="39" y="39"/>
                  </a:lnTo>
                  <a:lnTo>
                    <a:pt x="39" y="78"/>
                  </a:lnTo>
                  <a:lnTo>
                    <a:pt x="39" y="0"/>
                  </a:lnTo>
                  <a:lnTo>
                    <a:pt x="0" y="0"/>
                  </a:lnTo>
                  <a:lnTo>
                    <a:pt x="0" y="39"/>
                  </a:lnTo>
                  <a:lnTo>
                    <a:pt x="39" y="0"/>
                  </a:lnTo>
                  <a:close/>
                </a:path>
              </a:pathLst>
            </a:custGeom>
            <a:solidFill>
              <a:srgbClr val="DFDFE1"/>
            </a:solidFill>
            <a:ln w="9525">
              <a:noFill/>
              <a:round/>
              <a:headEnd/>
              <a:tailEnd/>
            </a:ln>
          </p:spPr>
          <p:txBody>
            <a:bodyPr/>
            <a:lstStyle/>
            <a:p>
              <a:pPr algn="l" rtl="0"/>
              <a:endParaRPr lang="en-US" sz="1800">
                <a:latin typeface="Verdana" pitchFamily="34" charset="0"/>
              </a:endParaRPr>
            </a:p>
          </p:txBody>
        </p:sp>
        <p:sp>
          <p:nvSpPr>
            <p:cNvPr id="32779" name="Freeform 12"/>
            <p:cNvSpPr>
              <a:spLocks/>
            </p:cNvSpPr>
            <p:nvPr/>
          </p:nvSpPr>
          <p:spPr bwMode="auto">
            <a:xfrm>
              <a:off x="2658" y="2203"/>
              <a:ext cx="1979" cy="652"/>
            </a:xfrm>
            <a:custGeom>
              <a:avLst/>
              <a:gdLst>
                <a:gd name="T0" fmla="*/ 0 w 9895"/>
                <a:gd name="T1" fmla="*/ 3206 h 3259"/>
                <a:gd name="T2" fmla="*/ 53 w 9895"/>
                <a:gd name="T3" fmla="*/ 3243 h 3259"/>
                <a:gd name="T4" fmla="*/ 9895 w 9895"/>
                <a:gd name="T5" fmla="*/ 73 h 3259"/>
                <a:gd name="T6" fmla="*/ 9870 w 9895"/>
                <a:gd name="T7" fmla="*/ 0 h 3259"/>
                <a:gd name="T8" fmla="*/ 28 w 9895"/>
                <a:gd name="T9" fmla="*/ 3169 h 3259"/>
                <a:gd name="T10" fmla="*/ 81 w 9895"/>
                <a:gd name="T11" fmla="*/ 3206 h 3259"/>
                <a:gd name="T12" fmla="*/ 0 w 9895"/>
                <a:gd name="T13" fmla="*/ 3206 h 3259"/>
                <a:gd name="T14" fmla="*/ 0 w 9895"/>
                <a:gd name="T15" fmla="*/ 3259 h 3259"/>
                <a:gd name="T16" fmla="*/ 53 w 9895"/>
                <a:gd name="T17" fmla="*/ 3243 h 3259"/>
                <a:gd name="T18" fmla="*/ 0 w 9895"/>
                <a:gd name="T19" fmla="*/ 3206 h 32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95"/>
                <a:gd name="T31" fmla="*/ 0 h 3259"/>
                <a:gd name="T32" fmla="*/ 9895 w 9895"/>
                <a:gd name="T33" fmla="*/ 3259 h 32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95" h="3259">
                  <a:moveTo>
                    <a:pt x="0" y="3206"/>
                  </a:moveTo>
                  <a:lnTo>
                    <a:pt x="53" y="3243"/>
                  </a:lnTo>
                  <a:lnTo>
                    <a:pt x="9895" y="73"/>
                  </a:lnTo>
                  <a:lnTo>
                    <a:pt x="9870" y="0"/>
                  </a:lnTo>
                  <a:lnTo>
                    <a:pt x="28" y="3169"/>
                  </a:lnTo>
                  <a:lnTo>
                    <a:pt x="81" y="3206"/>
                  </a:lnTo>
                  <a:lnTo>
                    <a:pt x="0" y="3206"/>
                  </a:lnTo>
                  <a:lnTo>
                    <a:pt x="0" y="3259"/>
                  </a:lnTo>
                  <a:lnTo>
                    <a:pt x="53" y="3243"/>
                  </a:lnTo>
                  <a:lnTo>
                    <a:pt x="0" y="3206"/>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0" name="Freeform 13"/>
            <p:cNvSpPr>
              <a:spLocks/>
            </p:cNvSpPr>
            <p:nvPr/>
          </p:nvSpPr>
          <p:spPr bwMode="auto">
            <a:xfrm>
              <a:off x="2658" y="816"/>
              <a:ext cx="16" cy="2028"/>
            </a:xfrm>
            <a:custGeom>
              <a:avLst/>
              <a:gdLst>
                <a:gd name="T0" fmla="*/ 40 w 81"/>
                <a:gd name="T1" fmla="*/ 0 h 10140"/>
                <a:gd name="T2" fmla="*/ 0 w 81"/>
                <a:gd name="T3" fmla="*/ 0 h 10140"/>
                <a:gd name="T4" fmla="*/ 0 w 81"/>
                <a:gd name="T5" fmla="*/ 10140 h 10140"/>
                <a:gd name="T6" fmla="*/ 81 w 81"/>
                <a:gd name="T7" fmla="*/ 10140 h 10140"/>
                <a:gd name="T8" fmla="*/ 81 w 81"/>
                <a:gd name="T9" fmla="*/ 0 h 10140"/>
                <a:gd name="T10" fmla="*/ 40 w 81"/>
                <a:gd name="T11" fmla="*/ 0 h 10140"/>
                <a:gd name="T12" fmla="*/ 0 60000 65536"/>
                <a:gd name="T13" fmla="*/ 0 60000 65536"/>
                <a:gd name="T14" fmla="*/ 0 60000 65536"/>
                <a:gd name="T15" fmla="*/ 0 60000 65536"/>
                <a:gd name="T16" fmla="*/ 0 60000 65536"/>
                <a:gd name="T17" fmla="*/ 0 60000 65536"/>
                <a:gd name="T18" fmla="*/ 0 w 81"/>
                <a:gd name="T19" fmla="*/ 0 h 10140"/>
                <a:gd name="T20" fmla="*/ 81 w 81"/>
                <a:gd name="T21" fmla="*/ 10140 h 10140"/>
              </a:gdLst>
              <a:ahLst/>
              <a:cxnLst>
                <a:cxn ang="T12">
                  <a:pos x="T0" y="T1"/>
                </a:cxn>
                <a:cxn ang="T13">
                  <a:pos x="T2" y="T3"/>
                </a:cxn>
                <a:cxn ang="T14">
                  <a:pos x="T4" y="T5"/>
                </a:cxn>
                <a:cxn ang="T15">
                  <a:pos x="T6" y="T7"/>
                </a:cxn>
                <a:cxn ang="T16">
                  <a:pos x="T8" y="T9"/>
                </a:cxn>
                <a:cxn ang="T17">
                  <a:pos x="T10" y="T11"/>
                </a:cxn>
              </a:cxnLst>
              <a:rect l="T18" t="T19" r="T20" b="T21"/>
              <a:pathLst>
                <a:path w="81" h="10140">
                  <a:moveTo>
                    <a:pt x="40" y="0"/>
                  </a:moveTo>
                  <a:lnTo>
                    <a:pt x="0" y="0"/>
                  </a:lnTo>
                  <a:lnTo>
                    <a:pt x="0" y="10140"/>
                  </a:lnTo>
                  <a:lnTo>
                    <a:pt x="81" y="10140"/>
                  </a:lnTo>
                  <a:lnTo>
                    <a:pt x="81" y="0"/>
                  </a:lnTo>
                  <a:lnTo>
                    <a:pt x="40"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1" name="Freeform 14"/>
            <p:cNvSpPr>
              <a:spLocks/>
            </p:cNvSpPr>
            <p:nvPr/>
          </p:nvSpPr>
          <p:spPr bwMode="auto">
            <a:xfrm>
              <a:off x="2666" y="1627"/>
              <a:ext cx="1182" cy="1217"/>
            </a:xfrm>
            <a:custGeom>
              <a:avLst/>
              <a:gdLst>
                <a:gd name="T0" fmla="*/ 2 w 5909"/>
                <a:gd name="T1" fmla="*/ 0 h 6086"/>
                <a:gd name="T2" fmla="*/ 258 w 5909"/>
                <a:gd name="T3" fmla="*/ 5 h 6086"/>
                <a:gd name="T4" fmla="*/ 512 w 5909"/>
                <a:gd name="T5" fmla="*/ 20 h 6086"/>
                <a:gd name="T6" fmla="*/ 763 w 5909"/>
                <a:gd name="T7" fmla="*/ 45 h 6086"/>
                <a:gd name="T8" fmla="*/ 1011 w 5909"/>
                <a:gd name="T9" fmla="*/ 80 h 6086"/>
                <a:gd name="T10" fmla="*/ 1255 w 5909"/>
                <a:gd name="T11" fmla="*/ 124 h 6086"/>
                <a:gd name="T12" fmla="*/ 1496 w 5909"/>
                <a:gd name="T13" fmla="*/ 177 h 6086"/>
                <a:gd name="T14" fmla="*/ 1734 w 5909"/>
                <a:gd name="T15" fmla="*/ 238 h 6086"/>
                <a:gd name="T16" fmla="*/ 1968 w 5909"/>
                <a:gd name="T17" fmla="*/ 309 h 6086"/>
                <a:gd name="T18" fmla="*/ 2198 w 5909"/>
                <a:gd name="T19" fmla="*/ 389 h 6086"/>
                <a:gd name="T20" fmla="*/ 2423 w 5909"/>
                <a:gd name="T21" fmla="*/ 477 h 6086"/>
                <a:gd name="T22" fmla="*/ 2645 w 5909"/>
                <a:gd name="T23" fmla="*/ 573 h 6086"/>
                <a:gd name="T24" fmla="*/ 2861 w 5909"/>
                <a:gd name="T25" fmla="*/ 678 h 6086"/>
                <a:gd name="T26" fmla="*/ 3072 w 5909"/>
                <a:gd name="T27" fmla="*/ 790 h 6086"/>
                <a:gd name="T28" fmla="*/ 3278 w 5909"/>
                <a:gd name="T29" fmla="*/ 909 h 6086"/>
                <a:gd name="T30" fmla="*/ 3480 w 5909"/>
                <a:gd name="T31" fmla="*/ 1037 h 6086"/>
                <a:gd name="T32" fmla="*/ 3676 w 5909"/>
                <a:gd name="T33" fmla="*/ 1171 h 6086"/>
                <a:gd name="T34" fmla="*/ 3866 w 5909"/>
                <a:gd name="T35" fmla="*/ 1313 h 6086"/>
                <a:gd name="T36" fmla="*/ 4051 w 5909"/>
                <a:gd name="T37" fmla="*/ 1461 h 6086"/>
                <a:gd name="T38" fmla="*/ 4230 w 5909"/>
                <a:gd name="T39" fmla="*/ 1616 h 6086"/>
                <a:gd name="T40" fmla="*/ 4401 w 5909"/>
                <a:gd name="T41" fmla="*/ 1778 h 6086"/>
                <a:gd name="T42" fmla="*/ 4567 w 5909"/>
                <a:gd name="T43" fmla="*/ 1945 h 6086"/>
                <a:gd name="T44" fmla="*/ 4727 w 5909"/>
                <a:gd name="T45" fmla="*/ 2120 h 6086"/>
                <a:gd name="T46" fmla="*/ 4879 w 5909"/>
                <a:gd name="T47" fmla="*/ 2299 h 6086"/>
                <a:gd name="T48" fmla="*/ 5024 w 5909"/>
                <a:gd name="T49" fmla="*/ 2485 h 6086"/>
                <a:gd name="T50" fmla="*/ 5162 w 5909"/>
                <a:gd name="T51" fmla="*/ 2676 h 6086"/>
                <a:gd name="T52" fmla="*/ 5292 w 5909"/>
                <a:gd name="T53" fmla="*/ 2872 h 6086"/>
                <a:gd name="T54" fmla="*/ 5416 w 5909"/>
                <a:gd name="T55" fmla="*/ 3074 h 6086"/>
                <a:gd name="T56" fmla="*/ 5530 w 5909"/>
                <a:gd name="T57" fmla="*/ 3280 h 6086"/>
                <a:gd name="T58" fmla="*/ 5638 w 5909"/>
                <a:gd name="T59" fmla="*/ 3492 h 6086"/>
                <a:gd name="T60" fmla="*/ 5737 w 5909"/>
                <a:gd name="T61" fmla="*/ 3708 h 6086"/>
                <a:gd name="T62" fmla="*/ 5827 w 5909"/>
                <a:gd name="T63" fmla="*/ 3927 h 6086"/>
                <a:gd name="T64" fmla="*/ 5909 w 5909"/>
                <a:gd name="T65" fmla="*/ 4151 h 6086"/>
                <a:gd name="T66" fmla="*/ 0 w 5909"/>
                <a:gd name="T67" fmla="*/ 6086 h 6086"/>
                <a:gd name="T68" fmla="*/ 2 w 5909"/>
                <a:gd name="T69" fmla="*/ 0 h 60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09"/>
                <a:gd name="T106" fmla="*/ 0 h 6086"/>
                <a:gd name="T107" fmla="*/ 5909 w 5909"/>
                <a:gd name="T108" fmla="*/ 6086 h 608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09" h="6086">
                  <a:moveTo>
                    <a:pt x="2" y="0"/>
                  </a:moveTo>
                  <a:lnTo>
                    <a:pt x="258" y="5"/>
                  </a:lnTo>
                  <a:lnTo>
                    <a:pt x="512" y="20"/>
                  </a:lnTo>
                  <a:lnTo>
                    <a:pt x="763" y="45"/>
                  </a:lnTo>
                  <a:lnTo>
                    <a:pt x="1011" y="80"/>
                  </a:lnTo>
                  <a:lnTo>
                    <a:pt x="1255" y="124"/>
                  </a:lnTo>
                  <a:lnTo>
                    <a:pt x="1496" y="177"/>
                  </a:lnTo>
                  <a:lnTo>
                    <a:pt x="1734" y="238"/>
                  </a:lnTo>
                  <a:lnTo>
                    <a:pt x="1968" y="309"/>
                  </a:lnTo>
                  <a:lnTo>
                    <a:pt x="2198" y="389"/>
                  </a:lnTo>
                  <a:lnTo>
                    <a:pt x="2423" y="477"/>
                  </a:lnTo>
                  <a:lnTo>
                    <a:pt x="2645" y="573"/>
                  </a:lnTo>
                  <a:lnTo>
                    <a:pt x="2861" y="678"/>
                  </a:lnTo>
                  <a:lnTo>
                    <a:pt x="3072" y="790"/>
                  </a:lnTo>
                  <a:lnTo>
                    <a:pt x="3278" y="909"/>
                  </a:lnTo>
                  <a:lnTo>
                    <a:pt x="3480" y="1037"/>
                  </a:lnTo>
                  <a:lnTo>
                    <a:pt x="3676" y="1171"/>
                  </a:lnTo>
                  <a:lnTo>
                    <a:pt x="3866" y="1313"/>
                  </a:lnTo>
                  <a:lnTo>
                    <a:pt x="4051" y="1461"/>
                  </a:lnTo>
                  <a:lnTo>
                    <a:pt x="4230" y="1616"/>
                  </a:lnTo>
                  <a:lnTo>
                    <a:pt x="4401" y="1778"/>
                  </a:lnTo>
                  <a:lnTo>
                    <a:pt x="4567" y="1945"/>
                  </a:lnTo>
                  <a:lnTo>
                    <a:pt x="4727" y="2120"/>
                  </a:lnTo>
                  <a:lnTo>
                    <a:pt x="4879" y="2299"/>
                  </a:lnTo>
                  <a:lnTo>
                    <a:pt x="5024" y="2485"/>
                  </a:lnTo>
                  <a:lnTo>
                    <a:pt x="5162" y="2676"/>
                  </a:lnTo>
                  <a:lnTo>
                    <a:pt x="5292" y="2872"/>
                  </a:lnTo>
                  <a:lnTo>
                    <a:pt x="5416" y="3074"/>
                  </a:lnTo>
                  <a:lnTo>
                    <a:pt x="5530" y="3280"/>
                  </a:lnTo>
                  <a:lnTo>
                    <a:pt x="5638" y="3492"/>
                  </a:lnTo>
                  <a:lnTo>
                    <a:pt x="5737" y="3708"/>
                  </a:lnTo>
                  <a:lnTo>
                    <a:pt x="5827" y="3927"/>
                  </a:lnTo>
                  <a:lnTo>
                    <a:pt x="5909" y="4151"/>
                  </a:lnTo>
                  <a:lnTo>
                    <a:pt x="0" y="6086"/>
                  </a:lnTo>
                  <a:lnTo>
                    <a:pt x="2" y="0"/>
                  </a:lnTo>
                  <a:close/>
                </a:path>
              </a:pathLst>
            </a:custGeom>
            <a:solidFill>
              <a:srgbClr val="99CCFF"/>
            </a:solidFill>
            <a:ln w="9525">
              <a:noFill/>
              <a:round/>
              <a:headEnd/>
              <a:tailEnd/>
            </a:ln>
          </p:spPr>
          <p:txBody>
            <a:bodyPr/>
            <a:lstStyle/>
            <a:p>
              <a:pPr algn="l" rtl="0"/>
              <a:endParaRPr lang="en-US" sz="1800">
                <a:latin typeface="Verdana" pitchFamily="34" charset="0"/>
              </a:endParaRPr>
            </a:p>
          </p:txBody>
        </p:sp>
        <p:sp>
          <p:nvSpPr>
            <p:cNvPr id="32782" name="Freeform 15"/>
            <p:cNvSpPr>
              <a:spLocks/>
            </p:cNvSpPr>
            <p:nvPr/>
          </p:nvSpPr>
          <p:spPr bwMode="auto">
            <a:xfrm>
              <a:off x="2666" y="1619"/>
              <a:ext cx="1192" cy="845"/>
            </a:xfrm>
            <a:custGeom>
              <a:avLst/>
              <a:gdLst>
                <a:gd name="T0" fmla="*/ 5885 w 5958"/>
                <a:gd name="T1" fmla="*/ 4010 h 4228"/>
                <a:gd name="T2" fmla="*/ 5772 w 5958"/>
                <a:gd name="T3" fmla="*/ 3732 h 4228"/>
                <a:gd name="T4" fmla="*/ 5645 w 5958"/>
                <a:gd name="T5" fmla="*/ 3461 h 4228"/>
                <a:gd name="T6" fmla="*/ 5507 w 5958"/>
                <a:gd name="T7" fmla="*/ 3198 h 4228"/>
                <a:gd name="T8" fmla="*/ 5356 w 5958"/>
                <a:gd name="T9" fmla="*/ 2942 h 4228"/>
                <a:gd name="T10" fmla="*/ 5192 w 5958"/>
                <a:gd name="T11" fmla="*/ 2694 h 4228"/>
                <a:gd name="T12" fmla="*/ 5018 w 5958"/>
                <a:gd name="T13" fmla="*/ 2454 h 4228"/>
                <a:gd name="T14" fmla="*/ 4832 w 5958"/>
                <a:gd name="T15" fmla="*/ 2224 h 4228"/>
                <a:gd name="T16" fmla="*/ 4635 w 5958"/>
                <a:gd name="T17" fmla="*/ 2003 h 4228"/>
                <a:gd name="T18" fmla="*/ 4427 w 5958"/>
                <a:gd name="T19" fmla="*/ 1790 h 4228"/>
                <a:gd name="T20" fmla="*/ 4210 w 5958"/>
                <a:gd name="T21" fmla="*/ 1588 h 4228"/>
                <a:gd name="T22" fmla="*/ 3982 w 5958"/>
                <a:gd name="T23" fmla="*/ 1396 h 4228"/>
                <a:gd name="T24" fmla="*/ 3746 w 5958"/>
                <a:gd name="T25" fmla="*/ 1214 h 4228"/>
                <a:gd name="T26" fmla="*/ 3501 w 5958"/>
                <a:gd name="T27" fmla="*/ 1044 h 4228"/>
                <a:gd name="T28" fmla="*/ 3246 w 5958"/>
                <a:gd name="T29" fmla="*/ 885 h 4228"/>
                <a:gd name="T30" fmla="*/ 2984 w 5958"/>
                <a:gd name="T31" fmla="*/ 738 h 4228"/>
                <a:gd name="T32" fmla="*/ 2714 w 5958"/>
                <a:gd name="T33" fmla="*/ 603 h 4228"/>
                <a:gd name="T34" fmla="*/ 2437 w 5958"/>
                <a:gd name="T35" fmla="*/ 481 h 4228"/>
                <a:gd name="T36" fmla="*/ 2152 w 5958"/>
                <a:gd name="T37" fmla="*/ 372 h 4228"/>
                <a:gd name="T38" fmla="*/ 1862 w 5958"/>
                <a:gd name="T39" fmla="*/ 276 h 4228"/>
                <a:gd name="T40" fmla="*/ 1564 w 5958"/>
                <a:gd name="T41" fmla="*/ 193 h 4228"/>
                <a:gd name="T42" fmla="*/ 1261 w 5958"/>
                <a:gd name="T43" fmla="*/ 125 h 4228"/>
                <a:gd name="T44" fmla="*/ 953 w 5958"/>
                <a:gd name="T45" fmla="*/ 71 h 4228"/>
                <a:gd name="T46" fmla="*/ 639 w 5958"/>
                <a:gd name="T47" fmla="*/ 32 h 4228"/>
                <a:gd name="T48" fmla="*/ 322 w 5958"/>
                <a:gd name="T49" fmla="*/ 9 h 4228"/>
                <a:gd name="T50" fmla="*/ 0 w 5958"/>
                <a:gd name="T51" fmla="*/ 0 h 4228"/>
                <a:gd name="T52" fmla="*/ 255 w 5958"/>
                <a:gd name="T53" fmla="*/ 84 h 4228"/>
                <a:gd name="T54" fmla="*/ 569 w 5958"/>
                <a:gd name="T55" fmla="*/ 105 h 4228"/>
                <a:gd name="T56" fmla="*/ 879 w 5958"/>
                <a:gd name="T57" fmla="*/ 139 h 4228"/>
                <a:gd name="T58" fmla="*/ 1185 w 5958"/>
                <a:gd name="T59" fmla="*/ 190 h 4228"/>
                <a:gd name="T60" fmla="*/ 1485 w 5958"/>
                <a:gd name="T61" fmla="*/ 254 h 4228"/>
                <a:gd name="T62" fmla="*/ 1779 w 5958"/>
                <a:gd name="T63" fmla="*/ 333 h 4228"/>
                <a:gd name="T64" fmla="*/ 2068 w 5958"/>
                <a:gd name="T65" fmla="*/ 425 h 4228"/>
                <a:gd name="T66" fmla="*/ 2350 w 5958"/>
                <a:gd name="T67" fmla="*/ 530 h 4228"/>
                <a:gd name="T68" fmla="*/ 2625 w 5958"/>
                <a:gd name="T69" fmla="*/ 648 h 4228"/>
                <a:gd name="T70" fmla="*/ 2893 w 5958"/>
                <a:gd name="T71" fmla="*/ 779 h 4228"/>
                <a:gd name="T72" fmla="*/ 3154 w 5958"/>
                <a:gd name="T73" fmla="*/ 921 h 4228"/>
                <a:gd name="T74" fmla="*/ 3406 w 5958"/>
                <a:gd name="T75" fmla="*/ 1077 h 4228"/>
                <a:gd name="T76" fmla="*/ 3650 w 5958"/>
                <a:gd name="T77" fmla="*/ 1243 h 4228"/>
                <a:gd name="T78" fmla="*/ 3886 w 5958"/>
                <a:gd name="T79" fmla="*/ 1419 h 4228"/>
                <a:gd name="T80" fmla="*/ 4112 w 5958"/>
                <a:gd name="T81" fmla="*/ 1607 h 4228"/>
                <a:gd name="T82" fmla="*/ 4329 w 5958"/>
                <a:gd name="T83" fmla="*/ 1805 h 4228"/>
                <a:gd name="T84" fmla="*/ 4536 w 5958"/>
                <a:gd name="T85" fmla="*/ 2012 h 4228"/>
                <a:gd name="T86" fmla="*/ 4733 w 5958"/>
                <a:gd name="T87" fmla="*/ 2229 h 4228"/>
                <a:gd name="T88" fmla="*/ 4919 w 5958"/>
                <a:gd name="T89" fmla="*/ 2455 h 4228"/>
                <a:gd name="T90" fmla="*/ 5093 w 5958"/>
                <a:gd name="T91" fmla="*/ 2690 h 4228"/>
                <a:gd name="T92" fmla="*/ 5257 w 5958"/>
                <a:gd name="T93" fmla="*/ 2933 h 4228"/>
                <a:gd name="T94" fmla="*/ 5408 w 5958"/>
                <a:gd name="T95" fmla="*/ 3184 h 4228"/>
                <a:gd name="T96" fmla="*/ 5547 w 5958"/>
                <a:gd name="T97" fmla="*/ 3443 h 4228"/>
                <a:gd name="T98" fmla="*/ 5675 w 5958"/>
                <a:gd name="T99" fmla="*/ 3709 h 4228"/>
                <a:gd name="T100" fmla="*/ 5788 w 5958"/>
                <a:gd name="T101" fmla="*/ 3981 h 4228"/>
                <a:gd name="T102" fmla="*/ 5895 w 5958"/>
                <a:gd name="T103" fmla="*/ 4155 h 42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958"/>
                <a:gd name="T157" fmla="*/ 0 h 4228"/>
                <a:gd name="T158" fmla="*/ 5958 w 5958"/>
                <a:gd name="T159" fmla="*/ 4228 h 422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958" h="4228">
                  <a:moveTo>
                    <a:pt x="5920" y="4228"/>
                  </a:moveTo>
                  <a:lnTo>
                    <a:pt x="5945" y="4179"/>
                  </a:lnTo>
                  <a:lnTo>
                    <a:pt x="5925" y="4122"/>
                  </a:lnTo>
                  <a:lnTo>
                    <a:pt x="5905" y="4066"/>
                  </a:lnTo>
                  <a:lnTo>
                    <a:pt x="5885" y="4010"/>
                  </a:lnTo>
                  <a:lnTo>
                    <a:pt x="5863" y="3954"/>
                  </a:lnTo>
                  <a:lnTo>
                    <a:pt x="5841" y="3898"/>
                  </a:lnTo>
                  <a:lnTo>
                    <a:pt x="5818" y="3843"/>
                  </a:lnTo>
                  <a:lnTo>
                    <a:pt x="5795" y="3788"/>
                  </a:lnTo>
                  <a:lnTo>
                    <a:pt x="5772" y="3732"/>
                  </a:lnTo>
                  <a:lnTo>
                    <a:pt x="5748" y="3677"/>
                  </a:lnTo>
                  <a:lnTo>
                    <a:pt x="5723" y="3623"/>
                  </a:lnTo>
                  <a:lnTo>
                    <a:pt x="5698" y="3569"/>
                  </a:lnTo>
                  <a:lnTo>
                    <a:pt x="5672" y="3515"/>
                  </a:lnTo>
                  <a:lnTo>
                    <a:pt x="5645" y="3461"/>
                  </a:lnTo>
                  <a:lnTo>
                    <a:pt x="5619" y="3408"/>
                  </a:lnTo>
                  <a:lnTo>
                    <a:pt x="5592" y="3355"/>
                  </a:lnTo>
                  <a:lnTo>
                    <a:pt x="5564" y="3302"/>
                  </a:lnTo>
                  <a:lnTo>
                    <a:pt x="5536" y="3250"/>
                  </a:lnTo>
                  <a:lnTo>
                    <a:pt x="5507" y="3198"/>
                  </a:lnTo>
                  <a:lnTo>
                    <a:pt x="5478" y="3146"/>
                  </a:lnTo>
                  <a:lnTo>
                    <a:pt x="5448" y="3095"/>
                  </a:lnTo>
                  <a:lnTo>
                    <a:pt x="5418" y="3043"/>
                  </a:lnTo>
                  <a:lnTo>
                    <a:pt x="5388" y="2993"/>
                  </a:lnTo>
                  <a:lnTo>
                    <a:pt x="5356" y="2942"/>
                  </a:lnTo>
                  <a:lnTo>
                    <a:pt x="5325" y="2892"/>
                  </a:lnTo>
                  <a:lnTo>
                    <a:pt x="5293" y="2842"/>
                  </a:lnTo>
                  <a:lnTo>
                    <a:pt x="5259" y="2792"/>
                  </a:lnTo>
                  <a:lnTo>
                    <a:pt x="5227" y="2743"/>
                  </a:lnTo>
                  <a:lnTo>
                    <a:pt x="5192" y="2694"/>
                  </a:lnTo>
                  <a:lnTo>
                    <a:pt x="5159" y="2645"/>
                  </a:lnTo>
                  <a:lnTo>
                    <a:pt x="5124" y="2597"/>
                  </a:lnTo>
                  <a:lnTo>
                    <a:pt x="5089" y="2549"/>
                  </a:lnTo>
                  <a:lnTo>
                    <a:pt x="5054" y="2502"/>
                  </a:lnTo>
                  <a:lnTo>
                    <a:pt x="5018" y="2454"/>
                  </a:lnTo>
                  <a:lnTo>
                    <a:pt x="4981" y="2408"/>
                  </a:lnTo>
                  <a:lnTo>
                    <a:pt x="4945" y="2362"/>
                  </a:lnTo>
                  <a:lnTo>
                    <a:pt x="4907" y="2315"/>
                  </a:lnTo>
                  <a:lnTo>
                    <a:pt x="4870" y="2269"/>
                  </a:lnTo>
                  <a:lnTo>
                    <a:pt x="4832" y="2224"/>
                  </a:lnTo>
                  <a:lnTo>
                    <a:pt x="4793" y="2179"/>
                  </a:lnTo>
                  <a:lnTo>
                    <a:pt x="4755" y="2134"/>
                  </a:lnTo>
                  <a:lnTo>
                    <a:pt x="4715" y="2089"/>
                  </a:lnTo>
                  <a:lnTo>
                    <a:pt x="4675" y="2045"/>
                  </a:lnTo>
                  <a:lnTo>
                    <a:pt x="4635" y="2003"/>
                  </a:lnTo>
                  <a:lnTo>
                    <a:pt x="4594" y="1959"/>
                  </a:lnTo>
                  <a:lnTo>
                    <a:pt x="4553" y="1916"/>
                  </a:lnTo>
                  <a:lnTo>
                    <a:pt x="4512" y="1874"/>
                  </a:lnTo>
                  <a:lnTo>
                    <a:pt x="4470" y="1831"/>
                  </a:lnTo>
                  <a:lnTo>
                    <a:pt x="4427" y="1790"/>
                  </a:lnTo>
                  <a:lnTo>
                    <a:pt x="4385" y="1749"/>
                  </a:lnTo>
                  <a:lnTo>
                    <a:pt x="4341" y="1708"/>
                  </a:lnTo>
                  <a:lnTo>
                    <a:pt x="4299" y="1667"/>
                  </a:lnTo>
                  <a:lnTo>
                    <a:pt x="4254" y="1627"/>
                  </a:lnTo>
                  <a:lnTo>
                    <a:pt x="4210" y="1588"/>
                  </a:lnTo>
                  <a:lnTo>
                    <a:pt x="4165" y="1549"/>
                  </a:lnTo>
                  <a:lnTo>
                    <a:pt x="4120" y="1510"/>
                  </a:lnTo>
                  <a:lnTo>
                    <a:pt x="4075" y="1471"/>
                  </a:lnTo>
                  <a:lnTo>
                    <a:pt x="4029" y="1434"/>
                  </a:lnTo>
                  <a:lnTo>
                    <a:pt x="3982" y="1396"/>
                  </a:lnTo>
                  <a:lnTo>
                    <a:pt x="3936" y="1359"/>
                  </a:lnTo>
                  <a:lnTo>
                    <a:pt x="3889" y="1322"/>
                  </a:lnTo>
                  <a:lnTo>
                    <a:pt x="3841" y="1286"/>
                  </a:lnTo>
                  <a:lnTo>
                    <a:pt x="3794" y="1250"/>
                  </a:lnTo>
                  <a:lnTo>
                    <a:pt x="3746" y="1214"/>
                  </a:lnTo>
                  <a:lnTo>
                    <a:pt x="3697" y="1180"/>
                  </a:lnTo>
                  <a:lnTo>
                    <a:pt x="3649" y="1145"/>
                  </a:lnTo>
                  <a:lnTo>
                    <a:pt x="3600" y="1111"/>
                  </a:lnTo>
                  <a:lnTo>
                    <a:pt x="3550" y="1078"/>
                  </a:lnTo>
                  <a:lnTo>
                    <a:pt x="3501" y="1044"/>
                  </a:lnTo>
                  <a:lnTo>
                    <a:pt x="3451" y="1011"/>
                  </a:lnTo>
                  <a:lnTo>
                    <a:pt x="3400" y="980"/>
                  </a:lnTo>
                  <a:lnTo>
                    <a:pt x="3350" y="947"/>
                  </a:lnTo>
                  <a:lnTo>
                    <a:pt x="3297" y="916"/>
                  </a:lnTo>
                  <a:lnTo>
                    <a:pt x="3246" y="885"/>
                  </a:lnTo>
                  <a:lnTo>
                    <a:pt x="3194" y="855"/>
                  </a:lnTo>
                  <a:lnTo>
                    <a:pt x="3143" y="825"/>
                  </a:lnTo>
                  <a:lnTo>
                    <a:pt x="3090" y="796"/>
                  </a:lnTo>
                  <a:lnTo>
                    <a:pt x="3037" y="766"/>
                  </a:lnTo>
                  <a:lnTo>
                    <a:pt x="2984" y="738"/>
                  </a:lnTo>
                  <a:lnTo>
                    <a:pt x="2931" y="710"/>
                  </a:lnTo>
                  <a:lnTo>
                    <a:pt x="2877" y="683"/>
                  </a:lnTo>
                  <a:lnTo>
                    <a:pt x="2823" y="655"/>
                  </a:lnTo>
                  <a:lnTo>
                    <a:pt x="2769" y="629"/>
                  </a:lnTo>
                  <a:lnTo>
                    <a:pt x="2714" y="603"/>
                  </a:lnTo>
                  <a:lnTo>
                    <a:pt x="2659" y="578"/>
                  </a:lnTo>
                  <a:lnTo>
                    <a:pt x="2604" y="553"/>
                  </a:lnTo>
                  <a:lnTo>
                    <a:pt x="2549" y="529"/>
                  </a:lnTo>
                  <a:lnTo>
                    <a:pt x="2492" y="504"/>
                  </a:lnTo>
                  <a:lnTo>
                    <a:pt x="2437" y="481"/>
                  </a:lnTo>
                  <a:lnTo>
                    <a:pt x="2381" y="458"/>
                  </a:lnTo>
                  <a:lnTo>
                    <a:pt x="2323" y="436"/>
                  </a:lnTo>
                  <a:lnTo>
                    <a:pt x="2267" y="414"/>
                  </a:lnTo>
                  <a:lnTo>
                    <a:pt x="2209" y="392"/>
                  </a:lnTo>
                  <a:lnTo>
                    <a:pt x="2152" y="372"/>
                  </a:lnTo>
                  <a:lnTo>
                    <a:pt x="2095" y="351"/>
                  </a:lnTo>
                  <a:lnTo>
                    <a:pt x="2037" y="331"/>
                  </a:lnTo>
                  <a:lnTo>
                    <a:pt x="1979" y="313"/>
                  </a:lnTo>
                  <a:lnTo>
                    <a:pt x="1920" y="293"/>
                  </a:lnTo>
                  <a:lnTo>
                    <a:pt x="1862" y="276"/>
                  </a:lnTo>
                  <a:lnTo>
                    <a:pt x="1802" y="258"/>
                  </a:lnTo>
                  <a:lnTo>
                    <a:pt x="1744" y="241"/>
                  </a:lnTo>
                  <a:lnTo>
                    <a:pt x="1684" y="225"/>
                  </a:lnTo>
                  <a:lnTo>
                    <a:pt x="1624" y="209"/>
                  </a:lnTo>
                  <a:lnTo>
                    <a:pt x="1564" y="193"/>
                  </a:lnTo>
                  <a:lnTo>
                    <a:pt x="1505" y="178"/>
                  </a:lnTo>
                  <a:lnTo>
                    <a:pt x="1444" y="164"/>
                  </a:lnTo>
                  <a:lnTo>
                    <a:pt x="1384" y="150"/>
                  </a:lnTo>
                  <a:lnTo>
                    <a:pt x="1322" y="137"/>
                  </a:lnTo>
                  <a:lnTo>
                    <a:pt x="1261" y="125"/>
                  </a:lnTo>
                  <a:lnTo>
                    <a:pt x="1200" y="113"/>
                  </a:lnTo>
                  <a:lnTo>
                    <a:pt x="1138" y="101"/>
                  </a:lnTo>
                  <a:lnTo>
                    <a:pt x="1077" y="91"/>
                  </a:lnTo>
                  <a:lnTo>
                    <a:pt x="1015" y="81"/>
                  </a:lnTo>
                  <a:lnTo>
                    <a:pt x="953" y="71"/>
                  </a:lnTo>
                  <a:lnTo>
                    <a:pt x="891" y="63"/>
                  </a:lnTo>
                  <a:lnTo>
                    <a:pt x="828" y="54"/>
                  </a:lnTo>
                  <a:lnTo>
                    <a:pt x="765" y="46"/>
                  </a:lnTo>
                  <a:lnTo>
                    <a:pt x="703" y="39"/>
                  </a:lnTo>
                  <a:lnTo>
                    <a:pt x="639" y="32"/>
                  </a:lnTo>
                  <a:lnTo>
                    <a:pt x="577" y="27"/>
                  </a:lnTo>
                  <a:lnTo>
                    <a:pt x="513" y="21"/>
                  </a:lnTo>
                  <a:lnTo>
                    <a:pt x="449" y="17"/>
                  </a:lnTo>
                  <a:lnTo>
                    <a:pt x="385" y="13"/>
                  </a:lnTo>
                  <a:lnTo>
                    <a:pt x="322" y="9"/>
                  </a:lnTo>
                  <a:lnTo>
                    <a:pt x="258" y="6"/>
                  </a:lnTo>
                  <a:lnTo>
                    <a:pt x="193" y="4"/>
                  </a:lnTo>
                  <a:lnTo>
                    <a:pt x="129" y="3"/>
                  </a:lnTo>
                  <a:lnTo>
                    <a:pt x="64" y="2"/>
                  </a:lnTo>
                  <a:lnTo>
                    <a:pt x="0" y="0"/>
                  </a:lnTo>
                  <a:lnTo>
                    <a:pt x="0" y="79"/>
                  </a:lnTo>
                  <a:lnTo>
                    <a:pt x="64" y="79"/>
                  </a:lnTo>
                  <a:lnTo>
                    <a:pt x="128" y="80"/>
                  </a:lnTo>
                  <a:lnTo>
                    <a:pt x="191" y="82"/>
                  </a:lnTo>
                  <a:lnTo>
                    <a:pt x="255" y="84"/>
                  </a:lnTo>
                  <a:lnTo>
                    <a:pt x="318" y="87"/>
                  </a:lnTo>
                  <a:lnTo>
                    <a:pt x="381" y="90"/>
                  </a:lnTo>
                  <a:lnTo>
                    <a:pt x="444" y="94"/>
                  </a:lnTo>
                  <a:lnTo>
                    <a:pt x="507" y="99"/>
                  </a:lnTo>
                  <a:lnTo>
                    <a:pt x="569" y="105"/>
                  </a:lnTo>
                  <a:lnTo>
                    <a:pt x="632" y="110"/>
                  </a:lnTo>
                  <a:lnTo>
                    <a:pt x="694" y="117"/>
                  </a:lnTo>
                  <a:lnTo>
                    <a:pt x="756" y="124"/>
                  </a:lnTo>
                  <a:lnTo>
                    <a:pt x="818" y="131"/>
                  </a:lnTo>
                  <a:lnTo>
                    <a:pt x="879" y="139"/>
                  </a:lnTo>
                  <a:lnTo>
                    <a:pt x="941" y="148"/>
                  </a:lnTo>
                  <a:lnTo>
                    <a:pt x="1002" y="158"/>
                  </a:lnTo>
                  <a:lnTo>
                    <a:pt x="1063" y="168"/>
                  </a:lnTo>
                  <a:lnTo>
                    <a:pt x="1125" y="178"/>
                  </a:lnTo>
                  <a:lnTo>
                    <a:pt x="1185" y="190"/>
                  </a:lnTo>
                  <a:lnTo>
                    <a:pt x="1246" y="201"/>
                  </a:lnTo>
                  <a:lnTo>
                    <a:pt x="1305" y="214"/>
                  </a:lnTo>
                  <a:lnTo>
                    <a:pt x="1366" y="227"/>
                  </a:lnTo>
                  <a:lnTo>
                    <a:pt x="1425" y="240"/>
                  </a:lnTo>
                  <a:lnTo>
                    <a:pt x="1485" y="254"/>
                  </a:lnTo>
                  <a:lnTo>
                    <a:pt x="1544" y="269"/>
                  </a:lnTo>
                  <a:lnTo>
                    <a:pt x="1604" y="284"/>
                  </a:lnTo>
                  <a:lnTo>
                    <a:pt x="1662" y="299"/>
                  </a:lnTo>
                  <a:lnTo>
                    <a:pt x="1721" y="316"/>
                  </a:lnTo>
                  <a:lnTo>
                    <a:pt x="1779" y="333"/>
                  </a:lnTo>
                  <a:lnTo>
                    <a:pt x="1838" y="350"/>
                  </a:lnTo>
                  <a:lnTo>
                    <a:pt x="1896" y="368"/>
                  </a:lnTo>
                  <a:lnTo>
                    <a:pt x="1954" y="386"/>
                  </a:lnTo>
                  <a:lnTo>
                    <a:pt x="2011" y="405"/>
                  </a:lnTo>
                  <a:lnTo>
                    <a:pt x="2068" y="425"/>
                  </a:lnTo>
                  <a:lnTo>
                    <a:pt x="2125" y="445"/>
                  </a:lnTo>
                  <a:lnTo>
                    <a:pt x="2181" y="466"/>
                  </a:lnTo>
                  <a:lnTo>
                    <a:pt x="2238" y="486"/>
                  </a:lnTo>
                  <a:lnTo>
                    <a:pt x="2294" y="508"/>
                  </a:lnTo>
                  <a:lnTo>
                    <a:pt x="2350" y="530"/>
                  </a:lnTo>
                  <a:lnTo>
                    <a:pt x="2406" y="552"/>
                  </a:lnTo>
                  <a:lnTo>
                    <a:pt x="2461" y="576"/>
                  </a:lnTo>
                  <a:lnTo>
                    <a:pt x="2516" y="599"/>
                  </a:lnTo>
                  <a:lnTo>
                    <a:pt x="2571" y="624"/>
                  </a:lnTo>
                  <a:lnTo>
                    <a:pt x="2625" y="648"/>
                  </a:lnTo>
                  <a:lnTo>
                    <a:pt x="2679" y="674"/>
                  </a:lnTo>
                  <a:lnTo>
                    <a:pt x="2734" y="699"/>
                  </a:lnTo>
                  <a:lnTo>
                    <a:pt x="2787" y="726"/>
                  </a:lnTo>
                  <a:lnTo>
                    <a:pt x="2840" y="752"/>
                  </a:lnTo>
                  <a:lnTo>
                    <a:pt x="2893" y="779"/>
                  </a:lnTo>
                  <a:lnTo>
                    <a:pt x="2945" y="806"/>
                  </a:lnTo>
                  <a:lnTo>
                    <a:pt x="2999" y="835"/>
                  </a:lnTo>
                  <a:lnTo>
                    <a:pt x="3051" y="863"/>
                  </a:lnTo>
                  <a:lnTo>
                    <a:pt x="3102" y="892"/>
                  </a:lnTo>
                  <a:lnTo>
                    <a:pt x="3154" y="921"/>
                  </a:lnTo>
                  <a:lnTo>
                    <a:pt x="3205" y="952"/>
                  </a:lnTo>
                  <a:lnTo>
                    <a:pt x="3256" y="983"/>
                  </a:lnTo>
                  <a:lnTo>
                    <a:pt x="3307" y="1013"/>
                  </a:lnTo>
                  <a:lnTo>
                    <a:pt x="3357" y="1045"/>
                  </a:lnTo>
                  <a:lnTo>
                    <a:pt x="3406" y="1077"/>
                  </a:lnTo>
                  <a:lnTo>
                    <a:pt x="3456" y="1109"/>
                  </a:lnTo>
                  <a:lnTo>
                    <a:pt x="3505" y="1142"/>
                  </a:lnTo>
                  <a:lnTo>
                    <a:pt x="3554" y="1174"/>
                  </a:lnTo>
                  <a:lnTo>
                    <a:pt x="3602" y="1208"/>
                  </a:lnTo>
                  <a:lnTo>
                    <a:pt x="3650" y="1243"/>
                  </a:lnTo>
                  <a:lnTo>
                    <a:pt x="3698" y="1276"/>
                  </a:lnTo>
                  <a:lnTo>
                    <a:pt x="3745" y="1312"/>
                  </a:lnTo>
                  <a:lnTo>
                    <a:pt x="3792" y="1347"/>
                  </a:lnTo>
                  <a:lnTo>
                    <a:pt x="3839" y="1383"/>
                  </a:lnTo>
                  <a:lnTo>
                    <a:pt x="3886" y="1419"/>
                  </a:lnTo>
                  <a:lnTo>
                    <a:pt x="3932" y="1456"/>
                  </a:lnTo>
                  <a:lnTo>
                    <a:pt x="3977" y="1493"/>
                  </a:lnTo>
                  <a:lnTo>
                    <a:pt x="4023" y="1530"/>
                  </a:lnTo>
                  <a:lnTo>
                    <a:pt x="4068" y="1568"/>
                  </a:lnTo>
                  <a:lnTo>
                    <a:pt x="4112" y="1607"/>
                  </a:lnTo>
                  <a:lnTo>
                    <a:pt x="4157" y="1646"/>
                  </a:lnTo>
                  <a:lnTo>
                    <a:pt x="4200" y="1684"/>
                  </a:lnTo>
                  <a:lnTo>
                    <a:pt x="4243" y="1724"/>
                  </a:lnTo>
                  <a:lnTo>
                    <a:pt x="4286" y="1764"/>
                  </a:lnTo>
                  <a:lnTo>
                    <a:pt x="4329" y="1805"/>
                  </a:lnTo>
                  <a:lnTo>
                    <a:pt x="4372" y="1846"/>
                  </a:lnTo>
                  <a:lnTo>
                    <a:pt x="4412" y="1886"/>
                  </a:lnTo>
                  <a:lnTo>
                    <a:pt x="4454" y="1928"/>
                  </a:lnTo>
                  <a:lnTo>
                    <a:pt x="4495" y="1970"/>
                  </a:lnTo>
                  <a:lnTo>
                    <a:pt x="4536" y="2012"/>
                  </a:lnTo>
                  <a:lnTo>
                    <a:pt x="4576" y="2055"/>
                  </a:lnTo>
                  <a:lnTo>
                    <a:pt x="4616" y="2097"/>
                  </a:lnTo>
                  <a:lnTo>
                    <a:pt x="4655" y="2141"/>
                  </a:lnTo>
                  <a:lnTo>
                    <a:pt x="4694" y="2185"/>
                  </a:lnTo>
                  <a:lnTo>
                    <a:pt x="4733" y="2229"/>
                  </a:lnTo>
                  <a:lnTo>
                    <a:pt x="4771" y="2274"/>
                  </a:lnTo>
                  <a:lnTo>
                    <a:pt x="4808" y="2319"/>
                  </a:lnTo>
                  <a:lnTo>
                    <a:pt x="4846" y="2364"/>
                  </a:lnTo>
                  <a:lnTo>
                    <a:pt x="4882" y="2410"/>
                  </a:lnTo>
                  <a:lnTo>
                    <a:pt x="4919" y="2455"/>
                  </a:lnTo>
                  <a:lnTo>
                    <a:pt x="4954" y="2501"/>
                  </a:lnTo>
                  <a:lnTo>
                    <a:pt x="4990" y="2548"/>
                  </a:lnTo>
                  <a:lnTo>
                    <a:pt x="5024" y="2595"/>
                  </a:lnTo>
                  <a:lnTo>
                    <a:pt x="5059" y="2642"/>
                  </a:lnTo>
                  <a:lnTo>
                    <a:pt x="5093" y="2690"/>
                  </a:lnTo>
                  <a:lnTo>
                    <a:pt x="5127" y="2738"/>
                  </a:lnTo>
                  <a:lnTo>
                    <a:pt x="5160" y="2786"/>
                  </a:lnTo>
                  <a:lnTo>
                    <a:pt x="5192" y="2835"/>
                  </a:lnTo>
                  <a:lnTo>
                    <a:pt x="5225" y="2884"/>
                  </a:lnTo>
                  <a:lnTo>
                    <a:pt x="5257" y="2933"/>
                  </a:lnTo>
                  <a:lnTo>
                    <a:pt x="5288" y="2983"/>
                  </a:lnTo>
                  <a:lnTo>
                    <a:pt x="5319" y="3033"/>
                  </a:lnTo>
                  <a:lnTo>
                    <a:pt x="5349" y="3083"/>
                  </a:lnTo>
                  <a:lnTo>
                    <a:pt x="5379" y="3133"/>
                  </a:lnTo>
                  <a:lnTo>
                    <a:pt x="5408" y="3184"/>
                  </a:lnTo>
                  <a:lnTo>
                    <a:pt x="5437" y="3236"/>
                  </a:lnTo>
                  <a:lnTo>
                    <a:pt x="5466" y="3287"/>
                  </a:lnTo>
                  <a:lnTo>
                    <a:pt x="5493" y="3339"/>
                  </a:lnTo>
                  <a:lnTo>
                    <a:pt x="5520" y="3391"/>
                  </a:lnTo>
                  <a:lnTo>
                    <a:pt x="5547" y="3443"/>
                  </a:lnTo>
                  <a:lnTo>
                    <a:pt x="5573" y="3496"/>
                  </a:lnTo>
                  <a:lnTo>
                    <a:pt x="5599" y="3548"/>
                  </a:lnTo>
                  <a:lnTo>
                    <a:pt x="5626" y="3601"/>
                  </a:lnTo>
                  <a:lnTo>
                    <a:pt x="5650" y="3655"/>
                  </a:lnTo>
                  <a:lnTo>
                    <a:pt x="5675" y="3709"/>
                  </a:lnTo>
                  <a:lnTo>
                    <a:pt x="5698" y="3763"/>
                  </a:lnTo>
                  <a:lnTo>
                    <a:pt x="5722" y="3817"/>
                  </a:lnTo>
                  <a:lnTo>
                    <a:pt x="5745" y="3871"/>
                  </a:lnTo>
                  <a:lnTo>
                    <a:pt x="5767" y="3926"/>
                  </a:lnTo>
                  <a:lnTo>
                    <a:pt x="5788" y="3981"/>
                  </a:lnTo>
                  <a:lnTo>
                    <a:pt x="5809" y="4036"/>
                  </a:lnTo>
                  <a:lnTo>
                    <a:pt x="5830" y="4092"/>
                  </a:lnTo>
                  <a:lnTo>
                    <a:pt x="5850" y="4148"/>
                  </a:lnTo>
                  <a:lnTo>
                    <a:pt x="5870" y="4204"/>
                  </a:lnTo>
                  <a:lnTo>
                    <a:pt x="5895" y="4155"/>
                  </a:lnTo>
                  <a:lnTo>
                    <a:pt x="5920" y="4228"/>
                  </a:lnTo>
                  <a:lnTo>
                    <a:pt x="5958" y="4216"/>
                  </a:lnTo>
                  <a:lnTo>
                    <a:pt x="5945" y="4179"/>
                  </a:lnTo>
                  <a:lnTo>
                    <a:pt x="5920" y="4228"/>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3" name="Freeform 16"/>
            <p:cNvSpPr>
              <a:spLocks/>
            </p:cNvSpPr>
            <p:nvPr/>
          </p:nvSpPr>
          <p:spPr bwMode="auto">
            <a:xfrm>
              <a:off x="3845" y="2450"/>
              <a:ext cx="13" cy="14"/>
            </a:xfrm>
            <a:custGeom>
              <a:avLst/>
              <a:gdLst>
                <a:gd name="T0" fmla="*/ 25 w 63"/>
                <a:gd name="T1" fmla="*/ 73 h 73"/>
                <a:gd name="T2" fmla="*/ 12 w 63"/>
                <a:gd name="T3" fmla="*/ 36 h 73"/>
                <a:gd name="T4" fmla="*/ 0 w 63"/>
                <a:gd name="T5" fmla="*/ 0 h 73"/>
                <a:gd name="T6" fmla="*/ 25 w 63"/>
                <a:gd name="T7" fmla="*/ 73 h 73"/>
                <a:gd name="T8" fmla="*/ 63 w 63"/>
                <a:gd name="T9" fmla="*/ 61 h 73"/>
                <a:gd name="T10" fmla="*/ 50 w 63"/>
                <a:gd name="T11" fmla="*/ 24 h 73"/>
                <a:gd name="T12" fmla="*/ 25 w 63"/>
                <a:gd name="T13" fmla="*/ 73 h 73"/>
                <a:gd name="T14" fmla="*/ 0 60000 65536"/>
                <a:gd name="T15" fmla="*/ 0 60000 65536"/>
                <a:gd name="T16" fmla="*/ 0 60000 65536"/>
                <a:gd name="T17" fmla="*/ 0 60000 65536"/>
                <a:gd name="T18" fmla="*/ 0 60000 65536"/>
                <a:gd name="T19" fmla="*/ 0 60000 65536"/>
                <a:gd name="T20" fmla="*/ 0 60000 65536"/>
                <a:gd name="T21" fmla="*/ 0 w 63"/>
                <a:gd name="T22" fmla="*/ 0 h 73"/>
                <a:gd name="T23" fmla="*/ 63 w 63"/>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73">
                  <a:moveTo>
                    <a:pt x="25" y="73"/>
                  </a:moveTo>
                  <a:lnTo>
                    <a:pt x="12" y="36"/>
                  </a:lnTo>
                  <a:lnTo>
                    <a:pt x="0" y="0"/>
                  </a:lnTo>
                  <a:lnTo>
                    <a:pt x="25" y="73"/>
                  </a:lnTo>
                  <a:lnTo>
                    <a:pt x="63" y="61"/>
                  </a:lnTo>
                  <a:lnTo>
                    <a:pt x="50" y="24"/>
                  </a:lnTo>
                  <a:lnTo>
                    <a:pt x="25" y="73"/>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4" name="Freeform 17"/>
            <p:cNvSpPr>
              <a:spLocks/>
            </p:cNvSpPr>
            <p:nvPr/>
          </p:nvSpPr>
          <p:spPr bwMode="auto">
            <a:xfrm>
              <a:off x="2658" y="2450"/>
              <a:ext cx="1192" cy="405"/>
            </a:xfrm>
            <a:custGeom>
              <a:avLst/>
              <a:gdLst>
                <a:gd name="T0" fmla="*/ 0 w 5962"/>
                <a:gd name="T1" fmla="*/ 1971 h 2025"/>
                <a:gd name="T2" fmla="*/ 53 w 5962"/>
                <a:gd name="T3" fmla="*/ 2008 h 2025"/>
                <a:gd name="T4" fmla="*/ 5962 w 5962"/>
                <a:gd name="T5" fmla="*/ 73 h 2025"/>
                <a:gd name="T6" fmla="*/ 5937 w 5962"/>
                <a:gd name="T7" fmla="*/ 0 h 2025"/>
                <a:gd name="T8" fmla="*/ 28 w 5962"/>
                <a:gd name="T9" fmla="*/ 1934 h 2025"/>
                <a:gd name="T10" fmla="*/ 81 w 5962"/>
                <a:gd name="T11" fmla="*/ 1971 h 2025"/>
                <a:gd name="T12" fmla="*/ 0 w 5962"/>
                <a:gd name="T13" fmla="*/ 1971 h 2025"/>
                <a:gd name="T14" fmla="*/ 0 w 5962"/>
                <a:gd name="T15" fmla="*/ 2025 h 2025"/>
                <a:gd name="T16" fmla="*/ 53 w 5962"/>
                <a:gd name="T17" fmla="*/ 2008 h 2025"/>
                <a:gd name="T18" fmla="*/ 0 w 5962"/>
                <a:gd name="T19" fmla="*/ 1971 h 20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62"/>
                <a:gd name="T31" fmla="*/ 0 h 2025"/>
                <a:gd name="T32" fmla="*/ 5962 w 5962"/>
                <a:gd name="T33" fmla="*/ 2025 h 20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62" h="2025">
                  <a:moveTo>
                    <a:pt x="0" y="1971"/>
                  </a:moveTo>
                  <a:lnTo>
                    <a:pt x="53" y="2008"/>
                  </a:lnTo>
                  <a:lnTo>
                    <a:pt x="5962" y="73"/>
                  </a:lnTo>
                  <a:lnTo>
                    <a:pt x="5937" y="0"/>
                  </a:lnTo>
                  <a:lnTo>
                    <a:pt x="28" y="1934"/>
                  </a:lnTo>
                  <a:lnTo>
                    <a:pt x="81" y="1971"/>
                  </a:lnTo>
                  <a:lnTo>
                    <a:pt x="0" y="1971"/>
                  </a:lnTo>
                  <a:lnTo>
                    <a:pt x="0" y="2025"/>
                  </a:lnTo>
                  <a:lnTo>
                    <a:pt x="53" y="2008"/>
                  </a:lnTo>
                  <a:lnTo>
                    <a:pt x="0" y="1971"/>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5" name="Freeform 18"/>
            <p:cNvSpPr>
              <a:spLocks/>
            </p:cNvSpPr>
            <p:nvPr/>
          </p:nvSpPr>
          <p:spPr bwMode="auto">
            <a:xfrm>
              <a:off x="2658" y="1619"/>
              <a:ext cx="16" cy="1225"/>
            </a:xfrm>
            <a:custGeom>
              <a:avLst/>
              <a:gdLst>
                <a:gd name="T0" fmla="*/ 42 w 82"/>
                <a:gd name="T1" fmla="*/ 0 h 6126"/>
                <a:gd name="T2" fmla="*/ 1 w 82"/>
                <a:gd name="T3" fmla="*/ 40 h 6126"/>
                <a:gd name="T4" fmla="*/ 0 w 82"/>
                <a:gd name="T5" fmla="*/ 6126 h 6126"/>
                <a:gd name="T6" fmla="*/ 81 w 82"/>
                <a:gd name="T7" fmla="*/ 6126 h 6126"/>
                <a:gd name="T8" fmla="*/ 82 w 82"/>
                <a:gd name="T9" fmla="*/ 40 h 6126"/>
                <a:gd name="T10" fmla="*/ 42 w 82"/>
                <a:gd name="T11" fmla="*/ 79 h 6126"/>
                <a:gd name="T12" fmla="*/ 42 w 82"/>
                <a:gd name="T13" fmla="*/ 0 h 6126"/>
                <a:gd name="T14" fmla="*/ 1 w 82"/>
                <a:gd name="T15" fmla="*/ 0 h 6126"/>
                <a:gd name="T16" fmla="*/ 1 w 82"/>
                <a:gd name="T17" fmla="*/ 40 h 6126"/>
                <a:gd name="T18" fmla="*/ 42 w 82"/>
                <a:gd name="T19" fmla="*/ 0 h 61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2"/>
                <a:gd name="T31" fmla="*/ 0 h 6126"/>
                <a:gd name="T32" fmla="*/ 82 w 82"/>
                <a:gd name="T33" fmla="*/ 6126 h 61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2" h="6126">
                  <a:moveTo>
                    <a:pt x="42" y="0"/>
                  </a:moveTo>
                  <a:lnTo>
                    <a:pt x="1" y="40"/>
                  </a:lnTo>
                  <a:lnTo>
                    <a:pt x="0" y="6126"/>
                  </a:lnTo>
                  <a:lnTo>
                    <a:pt x="81" y="6126"/>
                  </a:lnTo>
                  <a:lnTo>
                    <a:pt x="82" y="40"/>
                  </a:lnTo>
                  <a:lnTo>
                    <a:pt x="42" y="79"/>
                  </a:lnTo>
                  <a:lnTo>
                    <a:pt x="42" y="0"/>
                  </a:lnTo>
                  <a:lnTo>
                    <a:pt x="1" y="0"/>
                  </a:lnTo>
                  <a:lnTo>
                    <a:pt x="1" y="40"/>
                  </a:lnTo>
                  <a:lnTo>
                    <a:pt x="42"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6" name="Freeform 19"/>
            <p:cNvSpPr>
              <a:spLocks/>
            </p:cNvSpPr>
            <p:nvPr/>
          </p:nvSpPr>
          <p:spPr bwMode="auto">
            <a:xfrm>
              <a:off x="2658" y="1619"/>
              <a:ext cx="8" cy="16"/>
            </a:xfrm>
            <a:custGeom>
              <a:avLst/>
              <a:gdLst>
                <a:gd name="T0" fmla="*/ 41 w 41"/>
                <a:gd name="T1" fmla="*/ 0 h 79"/>
                <a:gd name="T2" fmla="*/ 41 w 41"/>
                <a:gd name="T3" fmla="*/ 40 h 79"/>
                <a:gd name="T4" fmla="*/ 41 w 41"/>
                <a:gd name="T5" fmla="*/ 79 h 79"/>
                <a:gd name="T6" fmla="*/ 41 w 41"/>
                <a:gd name="T7" fmla="*/ 0 h 79"/>
                <a:gd name="T8" fmla="*/ 0 w 41"/>
                <a:gd name="T9" fmla="*/ 0 h 79"/>
                <a:gd name="T10" fmla="*/ 0 w 41"/>
                <a:gd name="T11" fmla="*/ 40 h 79"/>
                <a:gd name="T12" fmla="*/ 41 w 41"/>
                <a:gd name="T13" fmla="*/ 0 h 79"/>
                <a:gd name="T14" fmla="*/ 0 60000 65536"/>
                <a:gd name="T15" fmla="*/ 0 60000 65536"/>
                <a:gd name="T16" fmla="*/ 0 60000 65536"/>
                <a:gd name="T17" fmla="*/ 0 60000 65536"/>
                <a:gd name="T18" fmla="*/ 0 60000 65536"/>
                <a:gd name="T19" fmla="*/ 0 60000 65536"/>
                <a:gd name="T20" fmla="*/ 0 60000 65536"/>
                <a:gd name="T21" fmla="*/ 0 w 41"/>
                <a:gd name="T22" fmla="*/ 0 h 79"/>
                <a:gd name="T23" fmla="*/ 41 w 41"/>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79">
                  <a:moveTo>
                    <a:pt x="41" y="0"/>
                  </a:moveTo>
                  <a:lnTo>
                    <a:pt x="41" y="40"/>
                  </a:lnTo>
                  <a:lnTo>
                    <a:pt x="41" y="79"/>
                  </a:lnTo>
                  <a:lnTo>
                    <a:pt x="41" y="0"/>
                  </a:lnTo>
                  <a:lnTo>
                    <a:pt x="0" y="0"/>
                  </a:lnTo>
                  <a:lnTo>
                    <a:pt x="0" y="40"/>
                  </a:lnTo>
                  <a:lnTo>
                    <a:pt x="41"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7" name="Freeform 20"/>
            <p:cNvSpPr>
              <a:spLocks/>
            </p:cNvSpPr>
            <p:nvPr/>
          </p:nvSpPr>
          <p:spPr bwMode="auto">
            <a:xfrm>
              <a:off x="1412" y="1619"/>
              <a:ext cx="1254" cy="1225"/>
            </a:xfrm>
            <a:custGeom>
              <a:avLst/>
              <a:gdLst>
                <a:gd name="T0" fmla="*/ 5947 w 6270"/>
                <a:gd name="T1" fmla="*/ 9 h 6126"/>
                <a:gd name="T2" fmla="*/ 5551 w 6270"/>
                <a:gd name="T3" fmla="*/ 41 h 6126"/>
                <a:gd name="T4" fmla="*/ 5160 w 6270"/>
                <a:gd name="T5" fmla="*/ 96 h 6126"/>
                <a:gd name="T6" fmla="*/ 4779 w 6270"/>
                <a:gd name="T7" fmla="*/ 175 h 6126"/>
                <a:gd name="T8" fmla="*/ 4405 w 6270"/>
                <a:gd name="T9" fmla="*/ 276 h 6126"/>
                <a:gd name="T10" fmla="*/ 4043 w 6270"/>
                <a:gd name="T11" fmla="*/ 398 h 6126"/>
                <a:gd name="T12" fmla="*/ 3690 w 6270"/>
                <a:gd name="T13" fmla="*/ 542 h 6126"/>
                <a:gd name="T14" fmla="*/ 3349 w 6270"/>
                <a:gd name="T15" fmla="*/ 705 h 6126"/>
                <a:gd name="T16" fmla="*/ 3019 w 6270"/>
                <a:gd name="T17" fmla="*/ 888 h 6126"/>
                <a:gd name="T18" fmla="*/ 2703 w 6270"/>
                <a:gd name="T19" fmla="*/ 1089 h 6126"/>
                <a:gd name="T20" fmla="*/ 2400 w 6270"/>
                <a:gd name="T21" fmla="*/ 1307 h 6126"/>
                <a:gd name="T22" fmla="*/ 2111 w 6270"/>
                <a:gd name="T23" fmla="*/ 1543 h 6126"/>
                <a:gd name="T24" fmla="*/ 1837 w 6270"/>
                <a:gd name="T25" fmla="*/ 1795 h 6126"/>
                <a:gd name="T26" fmla="*/ 1579 w 6270"/>
                <a:gd name="T27" fmla="*/ 2063 h 6126"/>
                <a:gd name="T28" fmla="*/ 1338 w 6270"/>
                <a:gd name="T29" fmla="*/ 2344 h 6126"/>
                <a:gd name="T30" fmla="*/ 1113 w 6270"/>
                <a:gd name="T31" fmla="*/ 2640 h 6126"/>
                <a:gd name="T32" fmla="*/ 908 w 6270"/>
                <a:gd name="T33" fmla="*/ 2950 h 6126"/>
                <a:gd name="T34" fmla="*/ 721 w 6270"/>
                <a:gd name="T35" fmla="*/ 3271 h 6126"/>
                <a:gd name="T36" fmla="*/ 554 w 6270"/>
                <a:gd name="T37" fmla="*/ 3605 h 6126"/>
                <a:gd name="T38" fmla="*/ 408 w 6270"/>
                <a:gd name="T39" fmla="*/ 3950 h 6126"/>
                <a:gd name="T40" fmla="*/ 282 w 6270"/>
                <a:gd name="T41" fmla="*/ 4305 h 6126"/>
                <a:gd name="T42" fmla="*/ 179 w 6270"/>
                <a:gd name="T43" fmla="*/ 4669 h 6126"/>
                <a:gd name="T44" fmla="*/ 99 w 6270"/>
                <a:gd name="T45" fmla="*/ 5042 h 6126"/>
                <a:gd name="T46" fmla="*/ 41 w 6270"/>
                <a:gd name="T47" fmla="*/ 5422 h 6126"/>
                <a:gd name="T48" fmla="*/ 9 w 6270"/>
                <a:gd name="T49" fmla="*/ 5811 h 6126"/>
                <a:gd name="T50" fmla="*/ 80 w 6270"/>
                <a:gd name="T51" fmla="*/ 6126 h 6126"/>
                <a:gd name="T52" fmla="*/ 92 w 6270"/>
                <a:gd name="T53" fmla="*/ 5738 h 6126"/>
                <a:gd name="T54" fmla="*/ 130 w 6270"/>
                <a:gd name="T55" fmla="*/ 5355 h 6126"/>
                <a:gd name="T56" fmla="*/ 191 w 6270"/>
                <a:gd name="T57" fmla="*/ 4981 h 6126"/>
                <a:gd name="T58" fmla="*/ 275 w 6270"/>
                <a:gd name="T59" fmla="*/ 4615 h 6126"/>
                <a:gd name="T60" fmla="*/ 382 w 6270"/>
                <a:gd name="T61" fmla="*/ 4257 h 6126"/>
                <a:gd name="T62" fmla="*/ 510 w 6270"/>
                <a:gd name="T63" fmla="*/ 3909 h 6126"/>
                <a:gd name="T64" fmla="*/ 658 w 6270"/>
                <a:gd name="T65" fmla="*/ 3570 h 6126"/>
                <a:gd name="T66" fmla="*/ 827 w 6270"/>
                <a:gd name="T67" fmla="*/ 3244 h 6126"/>
                <a:gd name="T68" fmla="*/ 1015 w 6270"/>
                <a:gd name="T69" fmla="*/ 2928 h 6126"/>
                <a:gd name="T70" fmla="*/ 1222 w 6270"/>
                <a:gd name="T71" fmla="*/ 2626 h 6126"/>
                <a:gd name="T72" fmla="*/ 1447 w 6270"/>
                <a:gd name="T73" fmla="*/ 2336 h 6126"/>
                <a:gd name="T74" fmla="*/ 1689 w 6270"/>
                <a:gd name="T75" fmla="*/ 2060 h 6126"/>
                <a:gd name="T76" fmla="*/ 1946 w 6270"/>
                <a:gd name="T77" fmla="*/ 1799 h 6126"/>
                <a:gd name="T78" fmla="*/ 2219 w 6270"/>
                <a:gd name="T79" fmla="*/ 1554 h 6126"/>
                <a:gd name="T80" fmla="*/ 2507 w 6270"/>
                <a:gd name="T81" fmla="*/ 1324 h 6126"/>
                <a:gd name="T82" fmla="*/ 2809 w 6270"/>
                <a:gd name="T83" fmla="*/ 1111 h 6126"/>
                <a:gd name="T84" fmla="*/ 3124 w 6270"/>
                <a:gd name="T85" fmla="*/ 916 h 6126"/>
                <a:gd name="T86" fmla="*/ 3452 w 6270"/>
                <a:gd name="T87" fmla="*/ 740 h 6126"/>
                <a:gd name="T88" fmla="*/ 3791 w 6270"/>
                <a:gd name="T89" fmla="*/ 583 h 6126"/>
                <a:gd name="T90" fmla="*/ 4142 w 6270"/>
                <a:gd name="T91" fmla="*/ 446 h 6126"/>
                <a:gd name="T92" fmla="*/ 4502 w 6270"/>
                <a:gd name="T93" fmla="*/ 329 h 6126"/>
                <a:gd name="T94" fmla="*/ 4872 w 6270"/>
                <a:gd name="T95" fmla="*/ 234 h 6126"/>
                <a:gd name="T96" fmla="*/ 5251 w 6270"/>
                <a:gd name="T97" fmla="*/ 161 h 6126"/>
                <a:gd name="T98" fmla="*/ 5637 w 6270"/>
                <a:gd name="T99" fmla="*/ 110 h 6126"/>
                <a:gd name="T100" fmla="*/ 6031 w 6270"/>
                <a:gd name="T101" fmla="*/ 83 h 61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270"/>
                <a:gd name="T154" fmla="*/ 0 h 6126"/>
                <a:gd name="T155" fmla="*/ 6270 w 6270"/>
                <a:gd name="T156" fmla="*/ 6126 h 612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270" h="6126">
                  <a:moveTo>
                    <a:pt x="6270" y="0"/>
                  </a:moveTo>
                  <a:lnTo>
                    <a:pt x="6190" y="2"/>
                  </a:lnTo>
                  <a:lnTo>
                    <a:pt x="6108" y="3"/>
                  </a:lnTo>
                  <a:lnTo>
                    <a:pt x="6028" y="6"/>
                  </a:lnTo>
                  <a:lnTo>
                    <a:pt x="5947" y="9"/>
                  </a:lnTo>
                  <a:lnTo>
                    <a:pt x="5868" y="14"/>
                  </a:lnTo>
                  <a:lnTo>
                    <a:pt x="5788" y="19"/>
                  </a:lnTo>
                  <a:lnTo>
                    <a:pt x="5708" y="25"/>
                  </a:lnTo>
                  <a:lnTo>
                    <a:pt x="5629" y="32"/>
                  </a:lnTo>
                  <a:lnTo>
                    <a:pt x="5551" y="41"/>
                  </a:lnTo>
                  <a:lnTo>
                    <a:pt x="5472" y="50"/>
                  </a:lnTo>
                  <a:lnTo>
                    <a:pt x="5394" y="61"/>
                  </a:lnTo>
                  <a:lnTo>
                    <a:pt x="5316" y="72"/>
                  </a:lnTo>
                  <a:lnTo>
                    <a:pt x="5238" y="83"/>
                  </a:lnTo>
                  <a:lnTo>
                    <a:pt x="5160" y="96"/>
                  </a:lnTo>
                  <a:lnTo>
                    <a:pt x="5084" y="111"/>
                  </a:lnTo>
                  <a:lnTo>
                    <a:pt x="5007" y="125"/>
                  </a:lnTo>
                  <a:lnTo>
                    <a:pt x="4931" y="141"/>
                  </a:lnTo>
                  <a:lnTo>
                    <a:pt x="4854" y="158"/>
                  </a:lnTo>
                  <a:lnTo>
                    <a:pt x="4779" y="175"/>
                  </a:lnTo>
                  <a:lnTo>
                    <a:pt x="4704" y="194"/>
                  </a:lnTo>
                  <a:lnTo>
                    <a:pt x="4629" y="213"/>
                  </a:lnTo>
                  <a:lnTo>
                    <a:pt x="4554" y="233"/>
                  </a:lnTo>
                  <a:lnTo>
                    <a:pt x="4480" y="254"/>
                  </a:lnTo>
                  <a:lnTo>
                    <a:pt x="4405" y="276"/>
                  </a:lnTo>
                  <a:lnTo>
                    <a:pt x="4332" y="299"/>
                  </a:lnTo>
                  <a:lnTo>
                    <a:pt x="4259" y="323"/>
                  </a:lnTo>
                  <a:lnTo>
                    <a:pt x="4187" y="347"/>
                  </a:lnTo>
                  <a:lnTo>
                    <a:pt x="4114" y="373"/>
                  </a:lnTo>
                  <a:lnTo>
                    <a:pt x="4043" y="398"/>
                  </a:lnTo>
                  <a:lnTo>
                    <a:pt x="3971" y="426"/>
                  </a:lnTo>
                  <a:lnTo>
                    <a:pt x="3900" y="453"/>
                  </a:lnTo>
                  <a:lnTo>
                    <a:pt x="3830" y="482"/>
                  </a:lnTo>
                  <a:lnTo>
                    <a:pt x="3760" y="511"/>
                  </a:lnTo>
                  <a:lnTo>
                    <a:pt x="3690" y="542"/>
                  </a:lnTo>
                  <a:lnTo>
                    <a:pt x="3621" y="573"/>
                  </a:lnTo>
                  <a:lnTo>
                    <a:pt x="3552" y="605"/>
                  </a:lnTo>
                  <a:lnTo>
                    <a:pt x="3483" y="638"/>
                  </a:lnTo>
                  <a:lnTo>
                    <a:pt x="3416" y="671"/>
                  </a:lnTo>
                  <a:lnTo>
                    <a:pt x="3349" y="705"/>
                  </a:lnTo>
                  <a:lnTo>
                    <a:pt x="3282" y="740"/>
                  </a:lnTo>
                  <a:lnTo>
                    <a:pt x="3215" y="776"/>
                  </a:lnTo>
                  <a:lnTo>
                    <a:pt x="3149" y="812"/>
                  </a:lnTo>
                  <a:lnTo>
                    <a:pt x="3084" y="850"/>
                  </a:lnTo>
                  <a:lnTo>
                    <a:pt x="3019" y="888"/>
                  </a:lnTo>
                  <a:lnTo>
                    <a:pt x="2955" y="927"/>
                  </a:lnTo>
                  <a:lnTo>
                    <a:pt x="2890" y="966"/>
                  </a:lnTo>
                  <a:lnTo>
                    <a:pt x="2828" y="1006"/>
                  </a:lnTo>
                  <a:lnTo>
                    <a:pt x="2765" y="1047"/>
                  </a:lnTo>
                  <a:lnTo>
                    <a:pt x="2703" y="1089"/>
                  </a:lnTo>
                  <a:lnTo>
                    <a:pt x="2641" y="1131"/>
                  </a:lnTo>
                  <a:lnTo>
                    <a:pt x="2579" y="1174"/>
                  </a:lnTo>
                  <a:lnTo>
                    <a:pt x="2519" y="1217"/>
                  </a:lnTo>
                  <a:lnTo>
                    <a:pt x="2459" y="1262"/>
                  </a:lnTo>
                  <a:lnTo>
                    <a:pt x="2400" y="1307"/>
                  </a:lnTo>
                  <a:lnTo>
                    <a:pt x="2340" y="1353"/>
                  </a:lnTo>
                  <a:lnTo>
                    <a:pt x="2282" y="1400"/>
                  </a:lnTo>
                  <a:lnTo>
                    <a:pt x="2224" y="1447"/>
                  </a:lnTo>
                  <a:lnTo>
                    <a:pt x="2167" y="1495"/>
                  </a:lnTo>
                  <a:lnTo>
                    <a:pt x="2111" y="1543"/>
                  </a:lnTo>
                  <a:lnTo>
                    <a:pt x="2054" y="1592"/>
                  </a:lnTo>
                  <a:lnTo>
                    <a:pt x="1999" y="1642"/>
                  </a:lnTo>
                  <a:lnTo>
                    <a:pt x="1945" y="1693"/>
                  </a:lnTo>
                  <a:lnTo>
                    <a:pt x="1890" y="1744"/>
                  </a:lnTo>
                  <a:lnTo>
                    <a:pt x="1837" y="1795"/>
                  </a:lnTo>
                  <a:lnTo>
                    <a:pt x="1784" y="1848"/>
                  </a:lnTo>
                  <a:lnTo>
                    <a:pt x="1732" y="1900"/>
                  </a:lnTo>
                  <a:lnTo>
                    <a:pt x="1680" y="1954"/>
                  </a:lnTo>
                  <a:lnTo>
                    <a:pt x="1629" y="2008"/>
                  </a:lnTo>
                  <a:lnTo>
                    <a:pt x="1579" y="2063"/>
                  </a:lnTo>
                  <a:lnTo>
                    <a:pt x="1529" y="2118"/>
                  </a:lnTo>
                  <a:lnTo>
                    <a:pt x="1480" y="2173"/>
                  </a:lnTo>
                  <a:lnTo>
                    <a:pt x="1432" y="2230"/>
                  </a:lnTo>
                  <a:lnTo>
                    <a:pt x="1385" y="2287"/>
                  </a:lnTo>
                  <a:lnTo>
                    <a:pt x="1338" y="2344"/>
                  </a:lnTo>
                  <a:lnTo>
                    <a:pt x="1292" y="2402"/>
                  </a:lnTo>
                  <a:lnTo>
                    <a:pt x="1246" y="2462"/>
                  </a:lnTo>
                  <a:lnTo>
                    <a:pt x="1201" y="2521"/>
                  </a:lnTo>
                  <a:lnTo>
                    <a:pt x="1157" y="2580"/>
                  </a:lnTo>
                  <a:lnTo>
                    <a:pt x="1113" y="2640"/>
                  </a:lnTo>
                  <a:lnTo>
                    <a:pt x="1072" y="2701"/>
                  </a:lnTo>
                  <a:lnTo>
                    <a:pt x="1029" y="2762"/>
                  </a:lnTo>
                  <a:lnTo>
                    <a:pt x="988" y="2825"/>
                  </a:lnTo>
                  <a:lnTo>
                    <a:pt x="947" y="2887"/>
                  </a:lnTo>
                  <a:lnTo>
                    <a:pt x="908" y="2950"/>
                  </a:lnTo>
                  <a:lnTo>
                    <a:pt x="869" y="3013"/>
                  </a:lnTo>
                  <a:lnTo>
                    <a:pt x="832" y="3078"/>
                  </a:lnTo>
                  <a:lnTo>
                    <a:pt x="794" y="3142"/>
                  </a:lnTo>
                  <a:lnTo>
                    <a:pt x="757" y="3206"/>
                  </a:lnTo>
                  <a:lnTo>
                    <a:pt x="721" y="3271"/>
                  </a:lnTo>
                  <a:lnTo>
                    <a:pt x="686" y="3338"/>
                  </a:lnTo>
                  <a:lnTo>
                    <a:pt x="652" y="3404"/>
                  </a:lnTo>
                  <a:lnTo>
                    <a:pt x="619" y="3470"/>
                  </a:lnTo>
                  <a:lnTo>
                    <a:pt x="586" y="3538"/>
                  </a:lnTo>
                  <a:lnTo>
                    <a:pt x="554" y="3605"/>
                  </a:lnTo>
                  <a:lnTo>
                    <a:pt x="524" y="3673"/>
                  </a:lnTo>
                  <a:lnTo>
                    <a:pt x="493" y="3742"/>
                  </a:lnTo>
                  <a:lnTo>
                    <a:pt x="464" y="3811"/>
                  </a:lnTo>
                  <a:lnTo>
                    <a:pt x="435" y="3880"/>
                  </a:lnTo>
                  <a:lnTo>
                    <a:pt x="408" y="3950"/>
                  </a:lnTo>
                  <a:lnTo>
                    <a:pt x="381" y="4020"/>
                  </a:lnTo>
                  <a:lnTo>
                    <a:pt x="354" y="4090"/>
                  </a:lnTo>
                  <a:lnTo>
                    <a:pt x="329" y="4162"/>
                  </a:lnTo>
                  <a:lnTo>
                    <a:pt x="305" y="4233"/>
                  </a:lnTo>
                  <a:lnTo>
                    <a:pt x="282" y="4305"/>
                  </a:lnTo>
                  <a:lnTo>
                    <a:pt x="259" y="4377"/>
                  </a:lnTo>
                  <a:lnTo>
                    <a:pt x="239" y="4449"/>
                  </a:lnTo>
                  <a:lnTo>
                    <a:pt x="218" y="4522"/>
                  </a:lnTo>
                  <a:lnTo>
                    <a:pt x="198" y="4595"/>
                  </a:lnTo>
                  <a:lnTo>
                    <a:pt x="179" y="4669"/>
                  </a:lnTo>
                  <a:lnTo>
                    <a:pt x="161" y="4743"/>
                  </a:lnTo>
                  <a:lnTo>
                    <a:pt x="144" y="4817"/>
                  </a:lnTo>
                  <a:lnTo>
                    <a:pt x="128" y="4891"/>
                  </a:lnTo>
                  <a:lnTo>
                    <a:pt x="112" y="4967"/>
                  </a:lnTo>
                  <a:lnTo>
                    <a:pt x="99" y="5042"/>
                  </a:lnTo>
                  <a:lnTo>
                    <a:pt x="85" y="5118"/>
                  </a:lnTo>
                  <a:lnTo>
                    <a:pt x="73" y="5193"/>
                  </a:lnTo>
                  <a:lnTo>
                    <a:pt x="61" y="5270"/>
                  </a:lnTo>
                  <a:lnTo>
                    <a:pt x="51" y="5346"/>
                  </a:lnTo>
                  <a:lnTo>
                    <a:pt x="41" y="5422"/>
                  </a:lnTo>
                  <a:lnTo>
                    <a:pt x="33" y="5500"/>
                  </a:lnTo>
                  <a:lnTo>
                    <a:pt x="26" y="5578"/>
                  </a:lnTo>
                  <a:lnTo>
                    <a:pt x="18" y="5655"/>
                  </a:lnTo>
                  <a:lnTo>
                    <a:pt x="13" y="5733"/>
                  </a:lnTo>
                  <a:lnTo>
                    <a:pt x="9" y="5811"/>
                  </a:lnTo>
                  <a:lnTo>
                    <a:pt x="5" y="5890"/>
                  </a:lnTo>
                  <a:lnTo>
                    <a:pt x="3" y="5968"/>
                  </a:lnTo>
                  <a:lnTo>
                    <a:pt x="2" y="6047"/>
                  </a:lnTo>
                  <a:lnTo>
                    <a:pt x="0" y="6126"/>
                  </a:lnTo>
                  <a:lnTo>
                    <a:pt x="80" y="6126"/>
                  </a:lnTo>
                  <a:lnTo>
                    <a:pt x="81" y="6048"/>
                  </a:lnTo>
                  <a:lnTo>
                    <a:pt x="82" y="5970"/>
                  </a:lnTo>
                  <a:lnTo>
                    <a:pt x="85" y="5892"/>
                  </a:lnTo>
                  <a:lnTo>
                    <a:pt x="88" y="5814"/>
                  </a:lnTo>
                  <a:lnTo>
                    <a:pt x="92" y="5738"/>
                  </a:lnTo>
                  <a:lnTo>
                    <a:pt x="99" y="5660"/>
                  </a:lnTo>
                  <a:lnTo>
                    <a:pt x="105" y="5584"/>
                  </a:lnTo>
                  <a:lnTo>
                    <a:pt x="112" y="5507"/>
                  </a:lnTo>
                  <a:lnTo>
                    <a:pt x="121" y="5432"/>
                  </a:lnTo>
                  <a:lnTo>
                    <a:pt x="130" y="5355"/>
                  </a:lnTo>
                  <a:lnTo>
                    <a:pt x="140" y="5280"/>
                  </a:lnTo>
                  <a:lnTo>
                    <a:pt x="152" y="5205"/>
                  </a:lnTo>
                  <a:lnTo>
                    <a:pt x="163" y="5130"/>
                  </a:lnTo>
                  <a:lnTo>
                    <a:pt x="177" y="5055"/>
                  </a:lnTo>
                  <a:lnTo>
                    <a:pt x="191" y="4981"/>
                  </a:lnTo>
                  <a:lnTo>
                    <a:pt x="206" y="4907"/>
                  </a:lnTo>
                  <a:lnTo>
                    <a:pt x="222" y="4834"/>
                  </a:lnTo>
                  <a:lnTo>
                    <a:pt x="239" y="4761"/>
                  </a:lnTo>
                  <a:lnTo>
                    <a:pt x="256" y="4687"/>
                  </a:lnTo>
                  <a:lnTo>
                    <a:pt x="275" y="4615"/>
                  </a:lnTo>
                  <a:lnTo>
                    <a:pt x="295" y="4542"/>
                  </a:lnTo>
                  <a:lnTo>
                    <a:pt x="315" y="4470"/>
                  </a:lnTo>
                  <a:lnTo>
                    <a:pt x="337" y="4398"/>
                  </a:lnTo>
                  <a:lnTo>
                    <a:pt x="359" y="4328"/>
                  </a:lnTo>
                  <a:lnTo>
                    <a:pt x="382" y="4257"/>
                  </a:lnTo>
                  <a:lnTo>
                    <a:pt x="406" y="4186"/>
                  </a:lnTo>
                  <a:lnTo>
                    <a:pt x="431" y="4116"/>
                  </a:lnTo>
                  <a:lnTo>
                    <a:pt x="456" y="4047"/>
                  </a:lnTo>
                  <a:lnTo>
                    <a:pt x="483" y="3977"/>
                  </a:lnTo>
                  <a:lnTo>
                    <a:pt x="510" y="3909"/>
                  </a:lnTo>
                  <a:lnTo>
                    <a:pt x="537" y="3841"/>
                  </a:lnTo>
                  <a:lnTo>
                    <a:pt x="566" y="3772"/>
                  </a:lnTo>
                  <a:lnTo>
                    <a:pt x="597" y="3705"/>
                  </a:lnTo>
                  <a:lnTo>
                    <a:pt x="627" y="3638"/>
                  </a:lnTo>
                  <a:lnTo>
                    <a:pt x="658" y="3570"/>
                  </a:lnTo>
                  <a:lnTo>
                    <a:pt x="691" y="3504"/>
                  </a:lnTo>
                  <a:lnTo>
                    <a:pt x="724" y="3439"/>
                  </a:lnTo>
                  <a:lnTo>
                    <a:pt x="757" y="3373"/>
                  </a:lnTo>
                  <a:lnTo>
                    <a:pt x="792" y="3308"/>
                  </a:lnTo>
                  <a:lnTo>
                    <a:pt x="827" y="3244"/>
                  </a:lnTo>
                  <a:lnTo>
                    <a:pt x="864" y="3180"/>
                  </a:lnTo>
                  <a:lnTo>
                    <a:pt x="900" y="3116"/>
                  </a:lnTo>
                  <a:lnTo>
                    <a:pt x="938" y="3053"/>
                  </a:lnTo>
                  <a:lnTo>
                    <a:pt x="977" y="2990"/>
                  </a:lnTo>
                  <a:lnTo>
                    <a:pt x="1015" y="2928"/>
                  </a:lnTo>
                  <a:lnTo>
                    <a:pt x="1055" y="2867"/>
                  </a:lnTo>
                  <a:lnTo>
                    <a:pt x="1096" y="2805"/>
                  </a:lnTo>
                  <a:lnTo>
                    <a:pt x="1137" y="2745"/>
                  </a:lnTo>
                  <a:lnTo>
                    <a:pt x="1179" y="2685"/>
                  </a:lnTo>
                  <a:lnTo>
                    <a:pt x="1222" y="2626"/>
                  </a:lnTo>
                  <a:lnTo>
                    <a:pt x="1266" y="2567"/>
                  </a:lnTo>
                  <a:lnTo>
                    <a:pt x="1310" y="2508"/>
                  </a:lnTo>
                  <a:lnTo>
                    <a:pt x="1355" y="2450"/>
                  </a:lnTo>
                  <a:lnTo>
                    <a:pt x="1401" y="2392"/>
                  </a:lnTo>
                  <a:lnTo>
                    <a:pt x="1447" y="2336"/>
                  </a:lnTo>
                  <a:lnTo>
                    <a:pt x="1494" y="2279"/>
                  </a:lnTo>
                  <a:lnTo>
                    <a:pt x="1542" y="2224"/>
                  </a:lnTo>
                  <a:lnTo>
                    <a:pt x="1590" y="2169"/>
                  </a:lnTo>
                  <a:lnTo>
                    <a:pt x="1639" y="2114"/>
                  </a:lnTo>
                  <a:lnTo>
                    <a:pt x="1689" y="2060"/>
                  </a:lnTo>
                  <a:lnTo>
                    <a:pt x="1739" y="2007"/>
                  </a:lnTo>
                  <a:lnTo>
                    <a:pt x="1790" y="1954"/>
                  </a:lnTo>
                  <a:lnTo>
                    <a:pt x="1841" y="1902"/>
                  </a:lnTo>
                  <a:lnTo>
                    <a:pt x="1893" y="1850"/>
                  </a:lnTo>
                  <a:lnTo>
                    <a:pt x="1946" y="1799"/>
                  </a:lnTo>
                  <a:lnTo>
                    <a:pt x="2000" y="1749"/>
                  </a:lnTo>
                  <a:lnTo>
                    <a:pt x="2053" y="1699"/>
                  </a:lnTo>
                  <a:lnTo>
                    <a:pt x="2108" y="1650"/>
                  </a:lnTo>
                  <a:lnTo>
                    <a:pt x="2164" y="1602"/>
                  </a:lnTo>
                  <a:lnTo>
                    <a:pt x="2219" y="1554"/>
                  </a:lnTo>
                  <a:lnTo>
                    <a:pt x="2276" y="1506"/>
                  </a:lnTo>
                  <a:lnTo>
                    <a:pt x="2333" y="1460"/>
                  </a:lnTo>
                  <a:lnTo>
                    <a:pt x="2390" y="1414"/>
                  </a:lnTo>
                  <a:lnTo>
                    <a:pt x="2449" y="1368"/>
                  </a:lnTo>
                  <a:lnTo>
                    <a:pt x="2507" y="1324"/>
                  </a:lnTo>
                  <a:lnTo>
                    <a:pt x="2567" y="1281"/>
                  </a:lnTo>
                  <a:lnTo>
                    <a:pt x="2626" y="1237"/>
                  </a:lnTo>
                  <a:lnTo>
                    <a:pt x="2687" y="1195"/>
                  </a:lnTo>
                  <a:lnTo>
                    <a:pt x="2747" y="1153"/>
                  </a:lnTo>
                  <a:lnTo>
                    <a:pt x="2809" y="1111"/>
                  </a:lnTo>
                  <a:lnTo>
                    <a:pt x="2872" y="1071"/>
                  </a:lnTo>
                  <a:lnTo>
                    <a:pt x="2934" y="1032"/>
                  </a:lnTo>
                  <a:lnTo>
                    <a:pt x="2997" y="993"/>
                  </a:lnTo>
                  <a:lnTo>
                    <a:pt x="3061" y="954"/>
                  </a:lnTo>
                  <a:lnTo>
                    <a:pt x="3124" y="916"/>
                  </a:lnTo>
                  <a:lnTo>
                    <a:pt x="3189" y="880"/>
                  </a:lnTo>
                  <a:lnTo>
                    <a:pt x="3254" y="844"/>
                  </a:lnTo>
                  <a:lnTo>
                    <a:pt x="3320" y="808"/>
                  </a:lnTo>
                  <a:lnTo>
                    <a:pt x="3385" y="775"/>
                  </a:lnTo>
                  <a:lnTo>
                    <a:pt x="3452" y="740"/>
                  </a:lnTo>
                  <a:lnTo>
                    <a:pt x="3519" y="707"/>
                  </a:lnTo>
                  <a:lnTo>
                    <a:pt x="3587" y="675"/>
                  </a:lnTo>
                  <a:lnTo>
                    <a:pt x="3655" y="644"/>
                  </a:lnTo>
                  <a:lnTo>
                    <a:pt x="3723" y="613"/>
                  </a:lnTo>
                  <a:lnTo>
                    <a:pt x="3791" y="583"/>
                  </a:lnTo>
                  <a:lnTo>
                    <a:pt x="3860" y="554"/>
                  </a:lnTo>
                  <a:lnTo>
                    <a:pt x="3930" y="526"/>
                  </a:lnTo>
                  <a:lnTo>
                    <a:pt x="4000" y="498"/>
                  </a:lnTo>
                  <a:lnTo>
                    <a:pt x="4071" y="472"/>
                  </a:lnTo>
                  <a:lnTo>
                    <a:pt x="4142" y="446"/>
                  </a:lnTo>
                  <a:lnTo>
                    <a:pt x="4213" y="421"/>
                  </a:lnTo>
                  <a:lnTo>
                    <a:pt x="4285" y="396"/>
                  </a:lnTo>
                  <a:lnTo>
                    <a:pt x="4357" y="374"/>
                  </a:lnTo>
                  <a:lnTo>
                    <a:pt x="4429" y="350"/>
                  </a:lnTo>
                  <a:lnTo>
                    <a:pt x="4502" y="329"/>
                  </a:lnTo>
                  <a:lnTo>
                    <a:pt x="4576" y="309"/>
                  </a:lnTo>
                  <a:lnTo>
                    <a:pt x="4650" y="288"/>
                  </a:lnTo>
                  <a:lnTo>
                    <a:pt x="4723" y="269"/>
                  </a:lnTo>
                  <a:lnTo>
                    <a:pt x="4798" y="251"/>
                  </a:lnTo>
                  <a:lnTo>
                    <a:pt x="4872" y="234"/>
                  </a:lnTo>
                  <a:lnTo>
                    <a:pt x="4947" y="218"/>
                  </a:lnTo>
                  <a:lnTo>
                    <a:pt x="5022" y="201"/>
                  </a:lnTo>
                  <a:lnTo>
                    <a:pt x="5099" y="187"/>
                  </a:lnTo>
                  <a:lnTo>
                    <a:pt x="5175" y="174"/>
                  </a:lnTo>
                  <a:lnTo>
                    <a:pt x="5251" y="161"/>
                  </a:lnTo>
                  <a:lnTo>
                    <a:pt x="5327" y="148"/>
                  </a:lnTo>
                  <a:lnTo>
                    <a:pt x="5405" y="137"/>
                  </a:lnTo>
                  <a:lnTo>
                    <a:pt x="5482" y="127"/>
                  </a:lnTo>
                  <a:lnTo>
                    <a:pt x="5559" y="119"/>
                  </a:lnTo>
                  <a:lnTo>
                    <a:pt x="5637" y="110"/>
                  </a:lnTo>
                  <a:lnTo>
                    <a:pt x="5716" y="102"/>
                  </a:lnTo>
                  <a:lnTo>
                    <a:pt x="5794" y="96"/>
                  </a:lnTo>
                  <a:lnTo>
                    <a:pt x="5872" y="91"/>
                  </a:lnTo>
                  <a:lnTo>
                    <a:pt x="5952" y="87"/>
                  </a:lnTo>
                  <a:lnTo>
                    <a:pt x="6031" y="83"/>
                  </a:lnTo>
                  <a:lnTo>
                    <a:pt x="6110" y="81"/>
                  </a:lnTo>
                  <a:lnTo>
                    <a:pt x="6191" y="79"/>
                  </a:lnTo>
                  <a:lnTo>
                    <a:pt x="6270" y="79"/>
                  </a:lnTo>
                  <a:lnTo>
                    <a:pt x="6270"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8" name="Freeform 21"/>
            <p:cNvSpPr>
              <a:spLocks/>
            </p:cNvSpPr>
            <p:nvPr/>
          </p:nvSpPr>
          <p:spPr bwMode="auto">
            <a:xfrm>
              <a:off x="2666" y="1619"/>
              <a:ext cx="1254" cy="1225"/>
            </a:xfrm>
            <a:custGeom>
              <a:avLst/>
              <a:gdLst>
                <a:gd name="T0" fmla="*/ 6262 w 6271"/>
                <a:gd name="T1" fmla="*/ 5811 h 6126"/>
                <a:gd name="T2" fmla="*/ 6230 w 6271"/>
                <a:gd name="T3" fmla="*/ 5422 h 6126"/>
                <a:gd name="T4" fmla="*/ 6173 w 6271"/>
                <a:gd name="T5" fmla="*/ 5042 h 6126"/>
                <a:gd name="T6" fmla="*/ 6092 w 6271"/>
                <a:gd name="T7" fmla="*/ 4669 h 6126"/>
                <a:gd name="T8" fmla="*/ 5989 w 6271"/>
                <a:gd name="T9" fmla="*/ 4305 h 6126"/>
                <a:gd name="T10" fmla="*/ 5864 w 6271"/>
                <a:gd name="T11" fmla="*/ 3950 h 6126"/>
                <a:gd name="T12" fmla="*/ 5716 w 6271"/>
                <a:gd name="T13" fmla="*/ 3605 h 6126"/>
                <a:gd name="T14" fmla="*/ 5549 w 6271"/>
                <a:gd name="T15" fmla="*/ 3271 h 6126"/>
                <a:gd name="T16" fmla="*/ 5362 w 6271"/>
                <a:gd name="T17" fmla="*/ 2950 h 6126"/>
                <a:gd name="T18" fmla="*/ 5157 w 6271"/>
                <a:gd name="T19" fmla="*/ 2640 h 6126"/>
                <a:gd name="T20" fmla="*/ 4933 w 6271"/>
                <a:gd name="T21" fmla="*/ 2344 h 6126"/>
                <a:gd name="T22" fmla="*/ 4692 w 6271"/>
                <a:gd name="T23" fmla="*/ 2063 h 6126"/>
                <a:gd name="T24" fmla="*/ 4434 w 6271"/>
                <a:gd name="T25" fmla="*/ 1795 h 6126"/>
                <a:gd name="T26" fmla="*/ 4160 w 6271"/>
                <a:gd name="T27" fmla="*/ 1543 h 6126"/>
                <a:gd name="T28" fmla="*/ 3871 w 6271"/>
                <a:gd name="T29" fmla="*/ 1307 h 6126"/>
                <a:gd name="T30" fmla="*/ 3569 w 6271"/>
                <a:gd name="T31" fmla="*/ 1089 h 6126"/>
                <a:gd name="T32" fmla="*/ 3251 w 6271"/>
                <a:gd name="T33" fmla="*/ 888 h 6126"/>
                <a:gd name="T34" fmla="*/ 2922 w 6271"/>
                <a:gd name="T35" fmla="*/ 705 h 6126"/>
                <a:gd name="T36" fmla="*/ 2581 w 6271"/>
                <a:gd name="T37" fmla="*/ 542 h 6126"/>
                <a:gd name="T38" fmla="*/ 2228 w 6271"/>
                <a:gd name="T39" fmla="*/ 398 h 6126"/>
                <a:gd name="T40" fmla="*/ 1865 w 6271"/>
                <a:gd name="T41" fmla="*/ 276 h 6126"/>
                <a:gd name="T42" fmla="*/ 1492 w 6271"/>
                <a:gd name="T43" fmla="*/ 175 h 6126"/>
                <a:gd name="T44" fmla="*/ 1110 w 6271"/>
                <a:gd name="T45" fmla="*/ 96 h 6126"/>
                <a:gd name="T46" fmla="*/ 720 w 6271"/>
                <a:gd name="T47" fmla="*/ 41 h 6126"/>
                <a:gd name="T48" fmla="*/ 323 w 6271"/>
                <a:gd name="T49" fmla="*/ 9 h 6126"/>
                <a:gd name="T50" fmla="*/ 0 w 6271"/>
                <a:gd name="T51" fmla="*/ 79 h 6126"/>
                <a:gd name="T52" fmla="*/ 398 w 6271"/>
                <a:gd name="T53" fmla="*/ 91 h 6126"/>
                <a:gd name="T54" fmla="*/ 789 w 6271"/>
                <a:gd name="T55" fmla="*/ 127 h 6126"/>
                <a:gd name="T56" fmla="*/ 1173 w 6271"/>
                <a:gd name="T57" fmla="*/ 187 h 6126"/>
                <a:gd name="T58" fmla="*/ 1547 w 6271"/>
                <a:gd name="T59" fmla="*/ 269 h 6126"/>
                <a:gd name="T60" fmla="*/ 1914 w 6271"/>
                <a:gd name="T61" fmla="*/ 374 h 6126"/>
                <a:gd name="T62" fmla="*/ 2270 w 6271"/>
                <a:gd name="T63" fmla="*/ 498 h 6126"/>
                <a:gd name="T64" fmla="*/ 2617 w 6271"/>
                <a:gd name="T65" fmla="*/ 644 h 6126"/>
                <a:gd name="T66" fmla="*/ 2951 w 6271"/>
                <a:gd name="T67" fmla="*/ 808 h 6126"/>
                <a:gd name="T68" fmla="*/ 3274 w 6271"/>
                <a:gd name="T69" fmla="*/ 993 h 6126"/>
                <a:gd name="T70" fmla="*/ 3583 w 6271"/>
                <a:gd name="T71" fmla="*/ 1195 h 6126"/>
                <a:gd name="T72" fmla="*/ 3880 w 6271"/>
                <a:gd name="T73" fmla="*/ 1414 h 6126"/>
                <a:gd name="T74" fmla="*/ 4163 w 6271"/>
                <a:gd name="T75" fmla="*/ 1650 h 6126"/>
                <a:gd name="T76" fmla="*/ 4430 w 6271"/>
                <a:gd name="T77" fmla="*/ 1902 h 6126"/>
                <a:gd name="T78" fmla="*/ 4681 w 6271"/>
                <a:gd name="T79" fmla="*/ 2169 h 6126"/>
                <a:gd name="T80" fmla="*/ 4916 w 6271"/>
                <a:gd name="T81" fmla="*/ 2450 h 6126"/>
                <a:gd name="T82" fmla="*/ 5134 w 6271"/>
                <a:gd name="T83" fmla="*/ 2745 h 6126"/>
                <a:gd name="T84" fmla="*/ 5333 w 6271"/>
                <a:gd name="T85" fmla="*/ 3053 h 6126"/>
                <a:gd name="T86" fmla="*/ 5514 w 6271"/>
                <a:gd name="T87" fmla="*/ 3373 h 6126"/>
                <a:gd name="T88" fmla="*/ 5675 w 6271"/>
                <a:gd name="T89" fmla="*/ 3705 h 6126"/>
                <a:gd name="T90" fmla="*/ 5814 w 6271"/>
                <a:gd name="T91" fmla="*/ 4047 h 6126"/>
                <a:gd name="T92" fmla="*/ 5935 w 6271"/>
                <a:gd name="T93" fmla="*/ 4398 h 6126"/>
                <a:gd name="T94" fmla="*/ 6032 w 6271"/>
                <a:gd name="T95" fmla="*/ 4761 h 6126"/>
                <a:gd name="T96" fmla="*/ 6107 w 6271"/>
                <a:gd name="T97" fmla="*/ 5130 h 6126"/>
                <a:gd name="T98" fmla="*/ 6159 w 6271"/>
                <a:gd name="T99" fmla="*/ 5507 h 6126"/>
                <a:gd name="T100" fmla="*/ 6186 w 6271"/>
                <a:gd name="T101" fmla="*/ 5892 h 61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271"/>
                <a:gd name="T154" fmla="*/ 0 h 6126"/>
                <a:gd name="T155" fmla="*/ 6271 w 6271"/>
                <a:gd name="T156" fmla="*/ 6126 h 612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271" h="6126">
                  <a:moveTo>
                    <a:pt x="6271" y="6126"/>
                  </a:moveTo>
                  <a:lnTo>
                    <a:pt x="6270" y="6047"/>
                  </a:lnTo>
                  <a:lnTo>
                    <a:pt x="6269" y="5968"/>
                  </a:lnTo>
                  <a:lnTo>
                    <a:pt x="6266" y="5890"/>
                  </a:lnTo>
                  <a:lnTo>
                    <a:pt x="6262" y="5811"/>
                  </a:lnTo>
                  <a:lnTo>
                    <a:pt x="6258" y="5733"/>
                  </a:lnTo>
                  <a:lnTo>
                    <a:pt x="6252" y="5655"/>
                  </a:lnTo>
                  <a:lnTo>
                    <a:pt x="6246" y="5578"/>
                  </a:lnTo>
                  <a:lnTo>
                    <a:pt x="6238" y="5500"/>
                  </a:lnTo>
                  <a:lnTo>
                    <a:pt x="6230" y="5422"/>
                  </a:lnTo>
                  <a:lnTo>
                    <a:pt x="6220" y="5346"/>
                  </a:lnTo>
                  <a:lnTo>
                    <a:pt x="6209" y="5270"/>
                  </a:lnTo>
                  <a:lnTo>
                    <a:pt x="6199" y="5193"/>
                  </a:lnTo>
                  <a:lnTo>
                    <a:pt x="6186" y="5118"/>
                  </a:lnTo>
                  <a:lnTo>
                    <a:pt x="6173" y="5042"/>
                  </a:lnTo>
                  <a:lnTo>
                    <a:pt x="6158" y="4967"/>
                  </a:lnTo>
                  <a:lnTo>
                    <a:pt x="6143" y="4891"/>
                  </a:lnTo>
                  <a:lnTo>
                    <a:pt x="6127" y="4817"/>
                  </a:lnTo>
                  <a:lnTo>
                    <a:pt x="6110" y="4743"/>
                  </a:lnTo>
                  <a:lnTo>
                    <a:pt x="6092" y="4669"/>
                  </a:lnTo>
                  <a:lnTo>
                    <a:pt x="6073" y="4595"/>
                  </a:lnTo>
                  <a:lnTo>
                    <a:pt x="6054" y="4522"/>
                  </a:lnTo>
                  <a:lnTo>
                    <a:pt x="6033" y="4449"/>
                  </a:lnTo>
                  <a:lnTo>
                    <a:pt x="6011" y="4377"/>
                  </a:lnTo>
                  <a:lnTo>
                    <a:pt x="5989" y="4305"/>
                  </a:lnTo>
                  <a:lnTo>
                    <a:pt x="5965" y="4233"/>
                  </a:lnTo>
                  <a:lnTo>
                    <a:pt x="5941" y="4162"/>
                  </a:lnTo>
                  <a:lnTo>
                    <a:pt x="5916" y="4090"/>
                  </a:lnTo>
                  <a:lnTo>
                    <a:pt x="5890" y="4020"/>
                  </a:lnTo>
                  <a:lnTo>
                    <a:pt x="5864" y="3950"/>
                  </a:lnTo>
                  <a:lnTo>
                    <a:pt x="5835" y="3880"/>
                  </a:lnTo>
                  <a:lnTo>
                    <a:pt x="5807" y="3811"/>
                  </a:lnTo>
                  <a:lnTo>
                    <a:pt x="5778" y="3742"/>
                  </a:lnTo>
                  <a:lnTo>
                    <a:pt x="5748" y="3673"/>
                  </a:lnTo>
                  <a:lnTo>
                    <a:pt x="5716" y="3605"/>
                  </a:lnTo>
                  <a:lnTo>
                    <a:pt x="5685" y="3538"/>
                  </a:lnTo>
                  <a:lnTo>
                    <a:pt x="5652" y="3470"/>
                  </a:lnTo>
                  <a:lnTo>
                    <a:pt x="5618" y="3404"/>
                  </a:lnTo>
                  <a:lnTo>
                    <a:pt x="5585" y="3338"/>
                  </a:lnTo>
                  <a:lnTo>
                    <a:pt x="5549" y="3271"/>
                  </a:lnTo>
                  <a:lnTo>
                    <a:pt x="5514" y="3206"/>
                  </a:lnTo>
                  <a:lnTo>
                    <a:pt x="5477" y="3142"/>
                  </a:lnTo>
                  <a:lnTo>
                    <a:pt x="5440" y="3078"/>
                  </a:lnTo>
                  <a:lnTo>
                    <a:pt x="5401" y="3013"/>
                  </a:lnTo>
                  <a:lnTo>
                    <a:pt x="5362" y="2950"/>
                  </a:lnTo>
                  <a:lnTo>
                    <a:pt x="5323" y="2887"/>
                  </a:lnTo>
                  <a:lnTo>
                    <a:pt x="5283" y="2825"/>
                  </a:lnTo>
                  <a:lnTo>
                    <a:pt x="5241" y="2762"/>
                  </a:lnTo>
                  <a:lnTo>
                    <a:pt x="5200" y="2701"/>
                  </a:lnTo>
                  <a:lnTo>
                    <a:pt x="5157" y="2640"/>
                  </a:lnTo>
                  <a:lnTo>
                    <a:pt x="5114" y="2580"/>
                  </a:lnTo>
                  <a:lnTo>
                    <a:pt x="5069" y="2521"/>
                  </a:lnTo>
                  <a:lnTo>
                    <a:pt x="5025" y="2462"/>
                  </a:lnTo>
                  <a:lnTo>
                    <a:pt x="4979" y="2402"/>
                  </a:lnTo>
                  <a:lnTo>
                    <a:pt x="4933" y="2344"/>
                  </a:lnTo>
                  <a:lnTo>
                    <a:pt x="4886" y="2287"/>
                  </a:lnTo>
                  <a:lnTo>
                    <a:pt x="4838" y="2230"/>
                  </a:lnTo>
                  <a:lnTo>
                    <a:pt x="4790" y="2173"/>
                  </a:lnTo>
                  <a:lnTo>
                    <a:pt x="4741" y="2118"/>
                  </a:lnTo>
                  <a:lnTo>
                    <a:pt x="4692" y="2063"/>
                  </a:lnTo>
                  <a:lnTo>
                    <a:pt x="4642" y="2008"/>
                  </a:lnTo>
                  <a:lnTo>
                    <a:pt x="4591" y="1954"/>
                  </a:lnTo>
                  <a:lnTo>
                    <a:pt x="4539" y="1900"/>
                  </a:lnTo>
                  <a:lnTo>
                    <a:pt x="4486" y="1848"/>
                  </a:lnTo>
                  <a:lnTo>
                    <a:pt x="4434" y="1795"/>
                  </a:lnTo>
                  <a:lnTo>
                    <a:pt x="4380" y="1744"/>
                  </a:lnTo>
                  <a:lnTo>
                    <a:pt x="4327" y="1693"/>
                  </a:lnTo>
                  <a:lnTo>
                    <a:pt x="4271" y="1642"/>
                  </a:lnTo>
                  <a:lnTo>
                    <a:pt x="4216" y="1592"/>
                  </a:lnTo>
                  <a:lnTo>
                    <a:pt x="4160" y="1543"/>
                  </a:lnTo>
                  <a:lnTo>
                    <a:pt x="4103" y="1495"/>
                  </a:lnTo>
                  <a:lnTo>
                    <a:pt x="4047" y="1447"/>
                  </a:lnTo>
                  <a:lnTo>
                    <a:pt x="3988" y="1400"/>
                  </a:lnTo>
                  <a:lnTo>
                    <a:pt x="3930" y="1353"/>
                  </a:lnTo>
                  <a:lnTo>
                    <a:pt x="3871" y="1307"/>
                  </a:lnTo>
                  <a:lnTo>
                    <a:pt x="3812" y="1262"/>
                  </a:lnTo>
                  <a:lnTo>
                    <a:pt x="3751" y="1217"/>
                  </a:lnTo>
                  <a:lnTo>
                    <a:pt x="3691" y="1174"/>
                  </a:lnTo>
                  <a:lnTo>
                    <a:pt x="3630" y="1131"/>
                  </a:lnTo>
                  <a:lnTo>
                    <a:pt x="3569" y="1089"/>
                  </a:lnTo>
                  <a:lnTo>
                    <a:pt x="3506" y="1047"/>
                  </a:lnTo>
                  <a:lnTo>
                    <a:pt x="3443" y="1006"/>
                  </a:lnTo>
                  <a:lnTo>
                    <a:pt x="3380" y="966"/>
                  </a:lnTo>
                  <a:lnTo>
                    <a:pt x="3316" y="927"/>
                  </a:lnTo>
                  <a:lnTo>
                    <a:pt x="3251" y="888"/>
                  </a:lnTo>
                  <a:lnTo>
                    <a:pt x="3187" y="850"/>
                  </a:lnTo>
                  <a:lnTo>
                    <a:pt x="3122" y="812"/>
                  </a:lnTo>
                  <a:lnTo>
                    <a:pt x="3055" y="776"/>
                  </a:lnTo>
                  <a:lnTo>
                    <a:pt x="2989" y="740"/>
                  </a:lnTo>
                  <a:lnTo>
                    <a:pt x="2922" y="705"/>
                  </a:lnTo>
                  <a:lnTo>
                    <a:pt x="2855" y="671"/>
                  </a:lnTo>
                  <a:lnTo>
                    <a:pt x="2787" y="638"/>
                  </a:lnTo>
                  <a:lnTo>
                    <a:pt x="2719" y="605"/>
                  </a:lnTo>
                  <a:lnTo>
                    <a:pt x="2650" y="573"/>
                  </a:lnTo>
                  <a:lnTo>
                    <a:pt x="2581" y="542"/>
                  </a:lnTo>
                  <a:lnTo>
                    <a:pt x="2511" y="511"/>
                  </a:lnTo>
                  <a:lnTo>
                    <a:pt x="2441" y="482"/>
                  </a:lnTo>
                  <a:lnTo>
                    <a:pt x="2370" y="453"/>
                  </a:lnTo>
                  <a:lnTo>
                    <a:pt x="2299" y="426"/>
                  </a:lnTo>
                  <a:lnTo>
                    <a:pt x="2228" y="398"/>
                  </a:lnTo>
                  <a:lnTo>
                    <a:pt x="2156" y="373"/>
                  </a:lnTo>
                  <a:lnTo>
                    <a:pt x="2084" y="347"/>
                  </a:lnTo>
                  <a:lnTo>
                    <a:pt x="2011" y="323"/>
                  </a:lnTo>
                  <a:lnTo>
                    <a:pt x="1938" y="299"/>
                  </a:lnTo>
                  <a:lnTo>
                    <a:pt x="1865" y="276"/>
                  </a:lnTo>
                  <a:lnTo>
                    <a:pt x="1791" y="254"/>
                  </a:lnTo>
                  <a:lnTo>
                    <a:pt x="1717" y="233"/>
                  </a:lnTo>
                  <a:lnTo>
                    <a:pt x="1642" y="213"/>
                  </a:lnTo>
                  <a:lnTo>
                    <a:pt x="1567" y="194"/>
                  </a:lnTo>
                  <a:lnTo>
                    <a:pt x="1492" y="175"/>
                  </a:lnTo>
                  <a:lnTo>
                    <a:pt x="1416" y="158"/>
                  </a:lnTo>
                  <a:lnTo>
                    <a:pt x="1341" y="141"/>
                  </a:lnTo>
                  <a:lnTo>
                    <a:pt x="1264" y="125"/>
                  </a:lnTo>
                  <a:lnTo>
                    <a:pt x="1187" y="111"/>
                  </a:lnTo>
                  <a:lnTo>
                    <a:pt x="1110" y="96"/>
                  </a:lnTo>
                  <a:lnTo>
                    <a:pt x="1033" y="83"/>
                  </a:lnTo>
                  <a:lnTo>
                    <a:pt x="955" y="72"/>
                  </a:lnTo>
                  <a:lnTo>
                    <a:pt x="877" y="61"/>
                  </a:lnTo>
                  <a:lnTo>
                    <a:pt x="799" y="50"/>
                  </a:lnTo>
                  <a:lnTo>
                    <a:pt x="720" y="41"/>
                  </a:lnTo>
                  <a:lnTo>
                    <a:pt x="641" y="32"/>
                  </a:lnTo>
                  <a:lnTo>
                    <a:pt x="562" y="25"/>
                  </a:lnTo>
                  <a:lnTo>
                    <a:pt x="482" y="19"/>
                  </a:lnTo>
                  <a:lnTo>
                    <a:pt x="403" y="14"/>
                  </a:lnTo>
                  <a:lnTo>
                    <a:pt x="323" y="9"/>
                  </a:lnTo>
                  <a:lnTo>
                    <a:pt x="242" y="6"/>
                  </a:lnTo>
                  <a:lnTo>
                    <a:pt x="162" y="3"/>
                  </a:lnTo>
                  <a:lnTo>
                    <a:pt x="82" y="2"/>
                  </a:lnTo>
                  <a:lnTo>
                    <a:pt x="0" y="0"/>
                  </a:lnTo>
                  <a:lnTo>
                    <a:pt x="0" y="79"/>
                  </a:lnTo>
                  <a:lnTo>
                    <a:pt x="80" y="79"/>
                  </a:lnTo>
                  <a:lnTo>
                    <a:pt x="160" y="81"/>
                  </a:lnTo>
                  <a:lnTo>
                    <a:pt x="240" y="83"/>
                  </a:lnTo>
                  <a:lnTo>
                    <a:pt x="320" y="87"/>
                  </a:lnTo>
                  <a:lnTo>
                    <a:pt x="398" y="91"/>
                  </a:lnTo>
                  <a:lnTo>
                    <a:pt x="477" y="96"/>
                  </a:lnTo>
                  <a:lnTo>
                    <a:pt x="556" y="102"/>
                  </a:lnTo>
                  <a:lnTo>
                    <a:pt x="634" y="110"/>
                  </a:lnTo>
                  <a:lnTo>
                    <a:pt x="711" y="119"/>
                  </a:lnTo>
                  <a:lnTo>
                    <a:pt x="789" y="127"/>
                  </a:lnTo>
                  <a:lnTo>
                    <a:pt x="867" y="137"/>
                  </a:lnTo>
                  <a:lnTo>
                    <a:pt x="943" y="148"/>
                  </a:lnTo>
                  <a:lnTo>
                    <a:pt x="1020" y="161"/>
                  </a:lnTo>
                  <a:lnTo>
                    <a:pt x="1096" y="174"/>
                  </a:lnTo>
                  <a:lnTo>
                    <a:pt x="1173" y="187"/>
                  </a:lnTo>
                  <a:lnTo>
                    <a:pt x="1248" y="201"/>
                  </a:lnTo>
                  <a:lnTo>
                    <a:pt x="1323" y="218"/>
                  </a:lnTo>
                  <a:lnTo>
                    <a:pt x="1398" y="234"/>
                  </a:lnTo>
                  <a:lnTo>
                    <a:pt x="1473" y="251"/>
                  </a:lnTo>
                  <a:lnTo>
                    <a:pt x="1547" y="269"/>
                  </a:lnTo>
                  <a:lnTo>
                    <a:pt x="1622" y="288"/>
                  </a:lnTo>
                  <a:lnTo>
                    <a:pt x="1696" y="309"/>
                  </a:lnTo>
                  <a:lnTo>
                    <a:pt x="1769" y="329"/>
                  </a:lnTo>
                  <a:lnTo>
                    <a:pt x="1841" y="350"/>
                  </a:lnTo>
                  <a:lnTo>
                    <a:pt x="1914" y="374"/>
                  </a:lnTo>
                  <a:lnTo>
                    <a:pt x="1986" y="396"/>
                  </a:lnTo>
                  <a:lnTo>
                    <a:pt x="2058" y="421"/>
                  </a:lnTo>
                  <a:lnTo>
                    <a:pt x="2129" y="446"/>
                  </a:lnTo>
                  <a:lnTo>
                    <a:pt x="2200" y="472"/>
                  </a:lnTo>
                  <a:lnTo>
                    <a:pt x="2270" y="498"/>
                  </a:lnTo>
                  <a:lnTo>
                    <a:pt x="2340" y="526"/>
                  </a:lnTo>
                  <a:lnTo>
                    <a:pt x="2410" y="554"/>
                  </a:lnTo>
                  <a:lnTo>
                    <a:pt x="2479" y="583"/>
                  </a:lnTo>
                  <a:lnTo>
                    <a:pt x="2548" y="613"/>
                  </a:lnTo>
                  <a:lnTo>
                    <a:pt x="2617" y="644"/>
                  </a:lnTo>
                  <a:lnTo>
                    <a:pt x="2684" y="675"/>
                  </a:lnTo>
                  <a:lnTo>
                    <a:pt x="2751" y="707"/>
                  </a:lnTo>
                  <a:lnTo>
                    <a:pt x="2819" y="740"/>
                  </a:lnTo>
                  <a:lnTo>
                    <a:pt x="2885" y="775"/>
                  </a:lnTo>
                  <a:lnTo>
                    <a:pt x="2951" y="808"/>
                  </a:lnTo>
                  <a:lnTo>
                    <a:pt x="3016" y="844"/>
                  </a:lnTo>
                  <a:lnTo>
                    <a:pt x="3081" y="880"/>
                  </a:lnTo>
                  <a:lnTo>
                    <a:pt x="3146" y="916"/>
                  </a:lnTo>
                  <a:lnTo>
                    <a:pt x="3211" y="954"/>
                  </a:lnTo>
                  <a:lnTo>
                    <a:pt x="3274" y="993"/>
                  </a:lnTo>
                  <a:lnTo>
                    <a:pt x="3337" y="1032"/>
                  </a:lnTo>
                  <a:lnTo>
                    <a:pt x="3400" y="1071"/>
                  </a:lnTo>
                  <a:lnTo>
                    <a:pt x="3461" y="1111"/>
                  </a:lnTo>
                  <a:lnTo>
                    <a:pt x="3523" y="1153"/>
                  </a:lnTo>
                  <a:lnTo>
                    <a:pt x="3583" y="1195"/>
                  </a:lnTo>
                  <a:lnTo>
                    <a:pt x="3644" y="1237"/>
                  </a:lnTo>
                  <a:lnTo>
                    <a:pt x="3704" y="1281"/>
                  </a:lnTo>
                  <a:lnTo>
                    <a:pt x="3764" y="1324"/>
                  </a:lnTo>
                  <a:lnTo>
                    <a:pt x="3822" y="1368"/>
                  </a:lnTo>
                  <a:lnTo>
                    <a:pt x="3880" y="1414"/>
                  </a:lnTo>
                  <a:lnTo>
                    <a:pt x="3938" y="1460"/>
                  </a:lnTo>
                  <a:lnTo>
                    <a:pt x="3995" y="1506"/>
                  </a:lnTo>
                  <a:lnTo>
                    <a:pt x="4051" y="1554"/>
                  </a:lnTo>
                  <a:lnTo>
                    <a:pt x="4107" y="1602"/>
                  </a:lnTo>
                  <a:lnTo>
                    <a:pt x="4163" y="1650"/>
                  </a:lnTo>
                  <a:lnTo>
                    <a:pt x="4217" y="1699"/>
                  </a:lnTo>
                  <a:lnTo>
                    <a:pt x="4271" y="1749"/>
                  </a:lnTo>
                  <a:lnTo>
                    <a:pt x="4325" y="1799"/>
                  </a:lnTo>
                  <a:lnTo>
                    <a:pt x="4378" y="1850"/>
                  </a:lnTo>
                  <a:lnTo>
                    <a:pt x="4430" y="1902"/>
                  </a:lnTo>
                  <a:lnTo>
                    <a:pt x="4481" y="1954"/>
                  </a:lnTo>
                  <a:lnTo>
                    <a:pt x="4532" y="2007"/>
                  </a:lnTo>
                  <a:lnTo>
                    <a:pt x="4582" y="2060"/>
                  </a:lnTo>
                  <a:lnTo>
                    <a:pt x="4633" y="2114"/>
                  </a:lnTo>
                  <a:lnTo>
                    <a:pt x="4681" y="2169"/>
                  </a:lnTo>
                  <a:lnTo>
                    <a:pt x="4730" y="2224"/>
                  </a:lnTo>
                  <a:lnTo>
                    <a:pt x="4777" y="2279"/>
                  </a:lnTo>
                  <a:lnTo>
                    <a:pt x="4824" y="2336"/>
                  </a:lnTo>
                  <a:lnTo>
                    <a:pt x="4871" y="2392"/>
                  </a:lnTo>
                  <a:lnTo>
                    <a:pt x="4916" y="2450"/>
                  </a:lnTo>
                  <a:lnTo>
                    <a:pt x="4960" y="2508"/>
                  </a:lnTo>
                  <a:lnTo>
                    <a:pt x="5005" y="2567"/>
                  </a:lnTo>
                  <a:lnTo>
                    <a:pt x="5048" y="2626"/>
                  </a:lnTo>
                  <a:lnTo>
                    <a:pt x="5091" y="2685"/>
                  </a:lnTo>
                  <a:lnTo>
                    <a:pt x="5134" y="2745"/>
                  </a:lnTo>
                  <a:lnTo>
                    <a:pt x="5174" y="2805"/>
                  </a:lnTo>
                  <a:lnTo>
                    <a:pt x="5215" y="2867"/>
                  </a:lnTo>
                  <a:lnTo>
                    <a:pt x="5255" y="2928"/>
                  </a:lnTo>
                  <a:lnTo>
                    <a:pt x="5295" y="2990"/>
                  </a:lnTo>
                  <a:lnTo>
                    <a:pt x="5333" y="3053"/>
                  </a:lnTo>
                  <a:lnTo>
                    <a:pt x="5371" y="3116"/>
                  </a:lnTo>
                  <a:lnTo>
                    <a:pt x="5407" y="3180"/>
                  </a:lnTo>
                  <a:lnTo>
                    <a:pt x="5444" y="3244"/>
                  </a:lnTo>
                  <a:lnTo>
                    <a:pt x="5478" y="3308"/>
                  </a:lnTo>
                  <a:lnTo>
                    <a:pt x="5514" y="3373"/>
                  </a:lnTo>
                  <a:lnTo>
                    <a:pt x="5547" y="3439"/>
                  </a:lnTo>
                  <a:lnTo>
                    <a:pt x="5581" y="3504"/>
                  </a:lnTo>
                  <a:lnTo>
                    <a:pt x="5612" y="3570"/>
                  </a:lnTo>
                  <a:lnTo>
                    <a:pt x="5643" y="3638"/>
                  </a:lnTo>
                  <a:lnTo>
                    <a:pt x="5675" y="3705"/>
                  </a:lnTo>
                  <a:lnTo>
                    <a:pt x="5704" y="3772"/>
                  </a:lnTo>
                  <a:lnTo>
                    <a:pt x="5733" y="3841"/>
                  </a:lnTo>
                  <a:lnTo>
                    <a:pt x="5761" y="3909"/>
                  </a:lnTo>
                  <a:lnTo>
                    <a:pt x="5788" y="3977"/>
                  </a:lnTo>
                  <a:lnTo>
                    <a:pt x="5814" y="4047"/>
                  </a:lnTo>
                  <a:lnTo>
                    <a:pt x="5841" y="4116"/>
                  </a:lnTo>
                  <a:lnTo>
                    <a:pt x="5866" y="4186"/>
                  </a:lnTo>
                  <a:lnTo>
                    <a:pt x="5890" y="4257"/>
                  </a:lnTo>
                  <a:lnTo>
                    <a:pt x="5913" y="4328"/>
                  </a:lnTo>
                  <a:lnTo>
                    <a:pt x="5935" y="4398"/>
                  </a:lnTo>
                  <a:lnTo>
                    <a:pt x="5955" y="4470"/>
                  </a:lnTo>
                  <a:lnTo>
                    <a:pt x="5976" y="4542"/>
                  </a:lnTo>
                  <a:lnTo>
                    <a:pt x="5996" y="4615"/>
                  </a:lnTo>
                  <a:lnTo>
                    <a:pt x="6014" y="4687"/>
                  </a:lnTo>
                  <a:lnTo>
                    <a:pt x="6032" y="4761"/>
                  </a:lnTo>
                  <a:lnTo>
                    <a:pt x="6048" y="4834"/>
                  </a:lnTo>
                  <a:lnTo>
                    <a:pt x="6065" y="4907"/>
                  </a:lnTo>
                  <a:lnTo>
                    <a:pt x="6080" y="4981"/>
                  </a:lnTo>
                  <a:lnTo>
                    <a:pt x="6094" y="5055"/>
                  </a:lnTo>
                  <a:lnTo>
                    <a:pt x="6107" y="5130"/>
                  </a:lnTo>
                  <a:lnTo>
                    <a:pt x="6119" y="5205"/>
                  </a:lnTo>
                  <a:lnTo>
                    <a:pt x="6131" y="5280"/>
                  </a:lnTo>
                  <a:lnTo>
                    <a:pt x="6141" y="5355"/>
                  </a:lnTo>
                  <a:lnTo>
                    <a:pt x="6151" y="5432"/>
                  </a:lnTo>
                  <a:lnTo>
                    <a:pt x="6159" y="5507"/>
                  </a:lnTo>
                  <a:lnTo>
                    <a:pt x="6166" y="5584"/>
                  </a:lnTo>
                  <a:lnTo>
                    <a:pt x="6173" y="5660"/>
                  </a:lnTo>
                  <a:lnTo>
                    <a:pt x="6178" y="5738"/>
                  </a:lnTo>
                  <a:lnTo>
                    <a:pt x="6183" y="5814"/>
                  </a:lnTo>
                  <a:lnTo>
                    <a:pt x="6186" y="5892"/>
                  </a:lnTo>
                  <a:lnTo>
                    <a:pt x="6188" y="5970"/>
                  </a:lnTo>
                  <a:lnTo>
                    <a:pt x="6190" y="6048"/>
                  </a:lnTo>
                  <a:lnTo>
                    <a:pt x="6190" y="6126"/>
                  </a:lnTo>
                  <a:lnTo>
                    <a:pt x="6271" y="6126"/>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89" name="Freeform 22"/>
            <p:cNvSpPr>
              <a:spLocks/>
            </p:cNvSpPr>
            <p:nvPr/>
          </p:nvSpPr>
          <p:spPr bwMode="auto">
            <a:xfrm>
              <a:off x="2666" y="2844"/>
              <a:ext cx="1254" cy="1225"/>
            </a:xfrm>
            <a:custGeom>
              <a:avLst/>
              <a:gdLst>
                <a:gd name="T0" fmla="*/ 323 w 6271"/>
                <a:gd name="T1" fmla="*/ 6117 h 6125"/>
                <a:gd name="T2" fmla="*/ 720 w 6271"/>
                <a:gd name="T3" fmla="*/ 6085 h 6125"/>
                <a:gd name="T4" fmla="*/ 1110 w 6271"/>
                <a:gd name="T5" fmla="*/ 6029 h 6125"/>
                <a:gd name="T6" fmla="*/ 1492 w 6271"/>
                <a:gd name="T7" fmla="*/ 5951 h 6125"/>
                <a:gd name="T8" fmla="*/ 1865 w 6271"/>
                <a:gd name="T9" fmla="*/ 5850 h 6125"/>
                <a:gd name="T10" fmla="*/ 2228 w 6271"/>
                <a:gd name="T11" fmla="*/ 5727 h 6125"/>
                <a:gd name="T12" fmla="*/ 2581 w 6271"/>
                <a:gd name="T13" fmla="*/ 5583 h 6125"/>
                <a:gd name="T14" fmla="*/ 2922 w 6271"/>
                <a:gd name="T15" fmla="*/ 5420 h 6125"/>
                <a:gd name="T16" fmla="*/ 3251 w 6271"/>
                <a:gd name="T17" fmla="*/ 5238 h 6125"/>
                <a:gd name="T18" fmla="*/ 3569 w 6271"/>
                <a:gd name="T19" fmla="*/ 5038 h 6125"/>
                <a:gd name="T20" fmla="*/ 3871 w 6271"/>
                <a:gd name="T21" fmla="*/ 4818 h 6125"/>
                <a:gd name="T22" fmla="*/ 4160 w 6271"/>
                <a:gd name="T23" fmla="*/ 4583 h 6125"/>
                <a:gd name="T24" fmla="*/ 4434 w 6271"/>
                <a:gd name="T25" fmla="*/ 4331 h 6125"/>
                <a:gd name="T26" fmla="*/ 4692 w 6271"/>
                <a:gd name="T27" fmla="*/ 4064 h 6125"/>
                <a:gd name="T28" fmla="*/ 4933 w 6271"/>
                <a:gd name="T29" fmla="*/ 3781 h 6125"/>
                <a:gd name="T30" fmla="*/ 5157 w 6271"/>
                <a:gd name="T31" fmla="*/ 3485 h 6125"/>
                <a:gd name="T32" fmla="*/ 5362 w 6271"/>
                <a:gd name="T33" fmla="*/ 3176 h 6125"/>
                <a:gd name="T34" fmla="*/ 5549 w 6271"/>
                <a:gd name="T35" fmla="*/ 2854 h 6125"/>
                <a:gd name="T36" fmla="*/ 5716 w 6271"/>
                <a:gd name="T37" fmla="*/ 2521 h 6125"/>
                <a:gd name="T38" fmla="*/ 5864 w 6271"/>
                <a:gd name="T39" fmla="*/ 2176 h 6125"/>
                <a:gd name="T40" fmla="*/ 5989 w 6271"/>
                <a:gd name="T41" fmla="*/ 1821 h 6125"/>
                <a:gd name="T42" fmla="*/ 6092 w 6271"/>
                <a:gd name="T43" fmla="*/ 1457 h 6125"/>
                <a:gd name="T44" fmla="*/ 6173 w 6271"/>
                <a:gd name="T45" fmla="*/ 1084 h 6125"/>
                <a:gd name="T46" fmla="*/ 6230 w 6271"/>
                <a:gd name="T47" fmla="*/ 703 h 6125"/>
                <a:gd name="T48" fmla="*/ 6262 w 6271"/>
                <a:gd name="T49" fmla="*/ 315 h 6125"/>
                <a:gd name="T50" fmla="*/ 6190 w 6271"/>
                <a:gd name="T51" fmla="*/ 0 h 6125"/>
                <a:gd name="T52" fmla="*/ 6178 w 6271"/>
                <a:gd name="T53" fmla="*/ 389 h 6125"/>
                <a:gd name="T54" fmla="*/ 6141 w 6271"/>
                <a:gd name="T55" fmla="*/ 770 h 6125"/>
                <a:gd name="T56" fmla="*/ 6080 w 6271"/>
                <a:gd name="T57" fmla="*/ 1145 h 6125"/>
                <a:gd name="T58" fmla="*/ 5996 w 6271"/>
                <a:gd name="T59" fmla="*/ 1512 h 6125"/>
                <a:gd name="T60" fmla="*/ 5890 w 6271"/>
                <a:gd name="T61" fmla="*/ 1869 h 6125"/>
                <a:gd name="T62" fmla="*/ 5761 w 6271"/>
                <a:gd name="T63" fmla="*/ 2218 h 6125"/>
                <a:gd name="T64" fmla="*/ 5612 w 6271"/>
                <a:gd name="T65" fmla="*/ 2555 h 6125"/>
                <a:gd name="T66" fmla="*/ 5444 w 6271"/>
                <a:gd name="T67" fmla="*/ 2883 h 6125"/>
                <a:gd name="T68" fmla="*/ 5255 w 6271"/>
                <a:gd name="T69" fmla="*/ 3198 h 6125"/>
                <a:gd name="T70" fmla="*/ 5048 w 6271"/>
                <a:gd name="T71" fmla="*/ 3501 h 6125"/>
                <a:gd name="T72" fmla="*/ 4824 w 6271"/>
                <a:gd name="T73" fmla="*/ 3790 h 6125"/>
                <a:gd name="T74" fmla="*/ 4582 w 6271"/>
                <a:gd name="T75" fmla="*/ 4066 h 6125"/>
                <a:gd name="T76" fmla="*/ 4325 w 6271"/>
                <a:gd name="T77" fmla="*/ 4327 h 6125"/>
                <a:gd name="T78" fmla="*/ 4051 w 6271"/>
                <a:gd name="T79" fmla="*/ 4573 h 6125"/>
                <a:gd name="T80" fmla="*/ 3764 w 6271"/>
                <a:gd name="T81" fmla="*/ 4802 h 6125"/>
                <a:gd name="T82" fmla="*/ 3461 w 6271"/>
                <a:gd name="T83" fmla="*/ 5014 h 6125"/>
                <a:gd name="T84" fmla="*/ 3146 w 6271"/>
                <a:gd name="T85" fmla="*/ 5209 h 6125"/>
                <a:gd name="T86" fmla="*/ 2819 w 6271"/>
                <a:gd name="T87" fmla="*/ 5386 h 6125"/>
                <a:gd name="T88" fmla="*/ 2479 w 6271"/>
                <a:gd name="T89" fmla="*/ 5543 h 6125"/>
                <a:gd name="T90" fmla="*/ 2129 w 6271"/>
                <a:gd name="T91" fmla="*/ 5680 h 6125"/>
                <a:gd name="T92" fmla="*/ 1769 w 6271"/>
                <a:gd name="T93" fmla="*/ 5797 h 6125"/>
                <a:gd name="T94" fmla="*/ 1398 w 6271"/>
                <a:gd name="T95" fmla="*/ 5892 h 6125"/>
                <a:gd name="T96" fmla="*/ 1020 w 6271"/>
                <a:gd name="T97" fmla="*/ 5965 h 6125"/>
                <a:gd name="T98" fmla="*/ 634 w 6271"/>
                <a:gd name="T99" fmla="*/ 6016 h 6125"/>
                <a:gd name="T100" fmla="*/ 240 w 6271"/>
                <a:gd name="T101" fmla="*/ 6042 h 612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271"/>
                <a:gd name="T154" fmla="*/ 0 h 6125"/>
                <a:gd name="T155" fmla="*/ 6271 w 6271"/>
                <a:gd name="T156" fmla="*/ 6125 h 612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271" h="6125">
                  <a:moveTo>
                    <a:pt x="0" y="6125"/>
                  </a:moveTo>
                  <a:lnTo>
                    <a:pt x="82" y="6124"/>
                  </a:lnTo>
                  <a:lnTo>
                    <a:pt x="162" y="6123"/>
                  </a:lnTo>
                  <a:lnTo>
                    <a:pt x="242" y="6120"/>
                  </a:lnTo>
                  <a:lnTo>
                    <a:pt x="323" y="6117"/>
                  </a:lnTo>
                  <a:lnTo>
                    <a:pt x="403" y="6113"/>
                  </a:lnTo>
                  <a:lnTo>
                    <a:pt x="482" y="6107"/>
                  </a:lnTo>
                  <a:lnTo>
                    <a:pt x="562" y="6101"/>
                  </a:lnTo>
                  <a:lnTo>
                    <a:pt x="641" y="6093"/>
                  </a:lnTo>
                  <a:lnTo>
                    <a:pt x="720" y="6085"/>
                  </a:lnTo>
                  <a:lnTo>
                    <a:pt x="799" y="6076"/>
                  </a:lnTo>
                  <a:lnTo>
                    <a:pt x="877" y="6066"/>
                  </a:lnTo>
                  <a:lnTo>
                    <a:pt x="955" y="6055"/>
                  </a:lnTo>
                  <a:lnTo>
                    <a:pt x="1033" y="6042"/>
                  </a:lnTo>
                  <a:lnTo>
                    <a:pt x="1110" y="6029"/>
                  </a:lnTo>
                  <a:lnTo>
                    <a:pt x="1187" y="6016"/>
                  </a:lnTo>
                  <a:lnTo>
                    <a:pt x="1264" y="6001"/>
                  </a:lnTo>
                  <a:lnTo>
                    <a:pt x="1341" y="5985"/>
                  </a:lnTo>
                  <a:lnTo>
                    <a:pt x="1416" y="5968"/>
                  </a:lnTo>
                  <a:lnTo>
                    <a:pt x="1492" y="5951"/>
                  </a:lnTo>
                  <a:lnTo>
                    <a:pt x="1567" y="5932"/>
                  </a:lnTo>
                  <a:lnTo>
                    <a:pt x="1642" y="5913"/>
                  </a:lnTo>
                  <a:lnTo>
                    <a:pt x="1717" y="5892"/>
                  </a:lnTo>
                  <a:lnTo>
                    <a:pt x="1791" y="5871"/>
                  </a:lnTo>
                  <a:lnTo>
                    <a:pt x="1865" y="5850"/>
                  </a:lnTo>
                  <a:lnTo>
                    <a:pt x="1938" y="5827"/>
                  </a:lnTo>
                  <a:lnTo>
                    <a:pt x="2011" y="5803"/>
                  </a:lnTo>
                  <a:lnTo>
                    <a:pt x="2084" y="5778"/>
                  </a:lnTo>
                  <a:lnTo>
                    <a:pt x="2156" y="5754"/>
                  </a:lnTo>
                  <a:lnTo>
                    <a:pt x="2228" y="5727"/>
                  </a:lnTo>
                  <a:lnTo>
                    <a:pt x="2299" y="5700"/>
                  </a:lnTo>
                  <a:lnTo>
                    <a:pt x="2370" y="5672"/>
                  </a:lnTo>
                  <a:lnTo>
                    <a:pt x="2441" y="5644"/>
                  </a:lnTo>
                  <a:lnTo>
                    <a:pt x="2511" y="5614"/>
                  </a:lnTo>
                  <a:lnTo>
                    <a:pt x="2581" y="5583"/>
                  </a:lnTo>
                  <a:lnTo>
                    <a:pt x="2650" y="5553"/>
                  </a:lnTo>
                  <a:lnTo>
                    <a:pt x="2719" y="5521"/>
                  </a:lnTo>
                  <a:lnTo>
                    <a:pt x="2787" y="5489"/>
                  </a:lnTo>
                  <a:lnTo>
                    <a:pt x="2855" y="5455"/>
                  </a:lnTo>
                  <a:lnTo>
                    <a:pt x="2922" y="5420"/>
                  </a:lnTo>
                  <a:lnTo>
                    <a:pt x="2989" y="5386"/>
                  </a:lnTo>
                  <a:lnTo>
                    <a:pt x="3055" y="5350"/>
                  </a:lnTo>
                  <a:lnTo>
                    <a:pt x="3122" y="5313"/>
                  </a:lnTo>
                  <a:lnTo>
                    <a:pt x="3187" y="5276"/>
                  </a:lnTo>
                  <a:lnTo>
                    <a:pt x="3251" y="5238"/>
                  </a:lnTo>
                  <a:lnTo>
                    <a:pt x="3316" y="5200"/>
                  </a:lnTo>
                  <a:lnTo>
                    <a:pt x="3380" y="5160"/>
                  </a:lnTo>
                  <a:lnTo>
                    <a:pt x="3443" y="5119"/>
                  </a:lnTo>
                  <a:lnTo>
                    <a:pt x="3506" y="5079"/>
                  </a:lnTo>
                  <a:lnTo>
                    <a:pt x="3569" y="5038"/>
                  </a:lnTo>
                  <a:lnTo>
                    <a:pt x="3630" y="4995"/>
                  </a:lnTo>
                  <a:lnTo>
                    <a:pt x="3691" y="4952"/>
                  </a:lnTo>
                  <a:lnTo>
                    <a:pt x="3751" y="4908"/>
                  </a:lnTo>
                  <a:lnTo>
                    <a:pt x="3812" y="4863"/>
                  </a:lnTo>
                  <a:lnTo>
                    <a:pt x="3871" y="4818"/>
                  </a:lnTo>
                  <a:lnTo>
                    <a:pt x="3930" y="4773"/>
                  </a:lnTo>
                  <a:lnTo>
                    <a:pt x="3988" y="4727"/>
                  </a:lnTo>
                  <a:lnTo>
                    <a:pt x="4047" y="4679"/>
                  </a:lnTo>
                  <a:lnTo>
                    <a:pt x="4103" y="4632"/>
                  </a:lnTo>
                  <a:lnTo>
                    <a:pt x="4160" y="4583"/>
                  </a:lnTo>
                  <a:lnTo>
                    <a:pt x="4216" y="4534"/>
                  </a:lnTo>
                  <a:lnTo>
                    <a:pt x="4271" y="4484"/>
                  </a:lnTo>
                  <a:lnTo>
                    <a:pt x="4327" y="4434"/>
                  </a:lnTo>
                  <a:lnTo>
                    <a:pt x="4380" y="4383"/>
                  </a:lnTo>
                  <a:lnTo>
                    <a:pt x="4434" y="4331"/>
                  </a:lnTo>
                  <a:lnTo>
                    <a:pt x="4486" y="4279"/>
                  </a:lnTo>
                  <a:lnTo>
                    <a:pt x="4539" y="4226"/>
                  </a:lnTo>
                  <a:lnTo>
                    <a:pt x="4591" y="4173"/>
                  </a:lnTo>
                  <a:lnTo>
                    <a:pt x="4642" y="4119"/>
                  </a:lnTo>
                  <a:lnTo>
                    <a:pt x="4692" y="4064"/>
                  </a:lnTo>
                  <a:lnTo>
                    <a:pt x="4741" y="4009"/>
                  </a:lnTo>
                  <a:lnTo>
                    <a:pt x="4790" y="3953"/>
                  </a:lnTo>
                  <a:lnTo>
                    <a:pt x="4838" y="3896"/>
                  </a:lnTo>
                  <a:lnTo>
                    <a:pt x="4886" y="3839"/>
                  </a:lnTo>
                  <a:lnTo>
                    <a:pt x="4933" y="3781"/>
                  </a:lnTo>
                  <a:lnTo>
                    <a:pt x="4979" y="3723"/>
                  </a:lnTo>
                  <a:lnTo>
                    <a:pt x="5025" y="3665"/>
                  </a:lnTo>
                  <a:lnTo>
                    <a:pt x="5069" y="3606"/>
                  </a:lnTo>
                  <a:lnTo>
                    <a:pt x="5114" y="3546"/>
                  </a:lnTo>
                  <a:lnTo>
                    <a:pt x="5157" y="3485"/>
                  </a:lnTo>
                  <a:lnTo>
                    <a:pt x="5200" y="3424"/>
                  </a:lnTo>
                  <a:lnTo>
                    <a:pt x="5241" y="3363"/>
                  </a:lnTo>
                  <a:lnTo>
                    <a:pt x="5283" y="3302"/>
                  </a:lnTo>
                  <a:lnTo>
                    <a:pt x="5323" y="3239"/>
                  </a:lnTo>
                  <a:lnTo>
                    <a:pt x="5362" y="3176"/>
                  </a:lnTo>
                  <a:lnTo>
                    <a:pt x="5401" y="3113"/>
                  </a:lnTo>
                  <a:lnTo>
                    <a:pt x="5440" y="3049"/>
                  </a:lnTo>
                  <a:lnTo>
                    <a:pt x="5477" y="2985"/>
                  </a:lnTo>
                  <a:lnTo>
                    <a:pt x="5514" y="2919"/>
                  </a:lnTo>
                  <a:lnTo>
                    <a:pt x="5549" y="2854"/>
                  </a:lnTo>
                  <a:lnTo>
                    <a:pt x="5585" y="2789"/>
                  </a:lnTo>
                  <a:lnTo>
                    <a:pt x="5618" y="2722"/>
                  </a:lnTo>
                  <a:lnTo>
                    <a:pt x="5652" y="2655"/>
                  </a:lnTo>
                  <a:lnTo>
                    <a:pt x="5685" y="2588"/>
                  </a:lnTo>
                  <a:lnTo>
                    <a:pt x="5716" y="2521"/>
                  </a:lnTo>
                  <a:lnTo>
                    <a:pt x="5748" y="2452"/>
                  </a:lnTo>
                  <a:lnTo>
                    <a:pt x="5778" y="2384"/>
                  </a:lnTo>
                  <a:lnTo>
                    <a:pt x="5807" y="2316"/>
                  </a:lnTo>
                  <a:lnTo>
                    <a:pt x="5835" y="2246"/>
                  </a:lnTo>
                  <a:lnTo>
                    <a:pt x="5864" y="2176"/>
                  </a:lnTo>
                  <a:lnTo>
                    <a:pt x="5890" y="2106"/>
                  </a:lnTo>
                  <a:lnTo>
                    <a:pt x="5916" y="2035"/>
                  </a:lnTo>
                  <a:lnTo>
                    <a:pt x="5941" y="1965"/>
                  </a:lnTo>
                  <a:lnTo>
                    <a:pt x="5965" y="1893"/>
                  </a:lnTo>
                  <a:lnTo>
                    <a:pt x="5989" y="1821"/>
                  </a:lnTo>
                  <a:lnTo>
                    <a:pt x="6011" y="1749"/>
                  </a:lnTo>
                  <a:lnTo>
                    <a:pt x="6033" y="1677"/>
                  </a:lnTo>
                  <a:lnTo>
                    <a:pt x="6054" y="1604"/>
                  </a:lnTo>
                  <a:lnTo>
                    <a:pt x="6073" y="1530"/>
                  </a:lnTo>
                  <a:lnTo>
                    <a:pt x="6092" y="1457"/>
                  </a:lnTo>
                  <a:lnTo>
                    <a:pt x="6110" y="1383"/>
                  </a:lnTo>
                  <a:lnTo>
                    <a:pt x="6127" y="1309"/>
                  </a:lnTo>
                  <a:lnTo>
                    <a:pt x="6143" y="1234"/>
                  </a:lnTo>
                  <a:lnTo>
                    <a:pt x="6158" y="1159"/>
                  </a:lnTo>
                  <a:lnTo>
                    <a:pt x="6173" y="1084"/>
                  </a:lnTo>
                  <a:lnTo>
                    <a:pt x="6186" y="1008"/>
                  </a:lnTo>
                  <a:lnTo>
                    <a:pt x="6199" y="932"/>
                  </a:lnTo>
                  <a:lnTo>
                    <a:pt x="6209" y="856"/>
                  </a:lnTo>
                  <a:lnTo>
                    <a:pt x="6220" y="779"/>
                  </a:lnTo>
                  <a:lnTo>
                    <a:pt x="6230" y="703"/>
                  </a:lnTo>
                  <a:lnTo>
                    <a:pt x="6238" y="626"/>
                  </a:lnTo>
                  <a:lnTo>
                    <a:pt x="6246" y="549"/>
                  </a:lnTo>
                  <a:lnTo>
                    <a:pt x="6252" y="471"/>
                  </a:lnTo>
                  <a:lnTo>
                    <a:pt x="6258" y="393"/>
                  </a:lnTo>
                  <a:lnTo>
                    <a:pt x="6262" y="315"/>
                  </a:lnTo>
                  <a:lnTo>
                    <a:pt x="6266" y="237"/>
                  </a:lnTo>
                  <a:lnTo>
                    <a:pt x="6269" y="158"/>
                  </a:lnTo>
                  <a:lnTo>
                    <a:pt x="6270" y="79"/>
                  </a:lnTo>
                  <a:lnTo>
                    <a:pt x="6271" y="0"/>
                  </a:lnTo>
                  <a:lnTo>
                    <a:pt x="6190" y="0"/>
                  </a:lnTo>
                  <a:lnTo>
                    <a:pt x="6190" y="78"/>
                  </a:lnTo>
                  <a:lnTo>
                    <a:pt x="6188" y="156"/>
                  </a:lnTo>
                  <a:lnTo>
                    <a:pt x="6186" y="234"/>
                  </a:lnTo>
                  <a:lnTo>
                    <a:pt x="6183" y="311"/>
                  </a:lnTo>
                  <a:lnTo>
                    <a:pt x="6178" y="389"/>
                  </a:lnTo>
                  <a:lnTo>
                    <a:pt x="6173" y="465"/>
                  </a:lnTo>
                  <a:lnTo>
                    <a:pt x="6166" y="542"/>
                  </a:lnTo>
                  <a:lnTo>
                    <a:pt x="6159" y="618"/>
                  </a:lnTo>
                  <a:lnTo>
                    <a:pt x="6151" y="695"/>
                  </a:lnTo>
                  <a:lnTo>
                    <a:pt x="6141" y="770"/>
                  </a:lnTo>
                  <a:lnTo>
                    <a:pt x="6131" y="846"/>
                  </a:lnTo>
                  <a:lnTo>
                    <a:pt x="6119" y="921"/>
                  </a:lnTo>
                  <a:lnTo>
                    <a:pt x="6107" y="996"/>
                  </a:lnTo>
                  <a:lnTo>
                    <a:pt x="6094" y="1070"/>
                  </a:lnTo>
                  <a:lnTo>
                    <a:pt x="6080" y="1145"/>
                  </a:lnTo>
                  <a:lnTo>
                    <a:pt x="6065" y="1219"/>
                  </a:lnTo>
                  <a:lnTo>
                    <a:pt x="6048" y="1293"/>
                  </a:lnTo>
                  <a:lnTo>
                    <a:pt x="6032" y="1366"/>
                  </a:lnTo>
                  <a:lnTo>
                    <a:pt x="6014" y="1438"/>
                  </a:lnTo>
                  <a:lnTo>
                    <a:pt x="5996" y="1512"/>
                  </a:lnTo>
                  <a:lnTo>
                    <a:pt x="5976" y="1583"/>
                  </a:lnTo>
                  <a:lnTo>
                    <a:pt x="5955" y="1656"/>
                  </a:lnTo>
                  <a:lnTo>
                    <a:pt x="5935" y="1727"/>
                  </a:lnTo>
                  <a:lnTo>
                    <a:pt x="5913" y="1798"/>
                  </a:lnTo>
                  <a:lnTo>
                    <a:pt x="5890" y="1869"/>
                  </a:lnTo>
                  <a:lnTo>
                    <a:pt x="5866" y="1939"/>
                  </a:lnTo>
                  <a:lnTo>
                    <a:pt x="5841" y="2010"/>
                  </a:lnTo>
                  <a:lnTo>
                    <a:pt x="5814" y="2079"/>
                  </a:lnTo>
                  <a:lnTo>
                    <a:pt x="5788" y="2148"/>
                  </a:lnTo>
                  <a:lnTo>
                    <a:pt x="5761" y="2218"/>
                  </a:lnTo>
                  <a:lnTo>
                    <a:pt x="5733" y="2286"/>
                  </a:lnTo>
                  <a:lnTo>
                    <a:pt x="5704" y="2354"/>
                  </a:lnTo>
                  <a:lnTo>
                    <a:pt x="5675" y="2422"/>
                  </a:lnTo>
                  <a:lnTo>
                    <a:pt x="5643" y="2489"/>
                  </a:lnTo>
                  <a:lnTo>
                    <a:pt x="5612" y="2555"/>
                  </a:lnTo>
                  <a:lnTo>
                    <a:pt x="5581" y="2622"/>
                  </a:lnTo>
                  <a:lnTo>
                    <a:pt x="5547" y="2688"/>
                  </a:lnTo>
                  <a:lnTo>
                    <a:pt x="5514" y="2753"/>
                  </a:lnTo>
                  <a:lnTo>
                    <a:pt x="5478" y="2817"/>
                  </a:lnTo>
                  <a:lnTo>
                    <a:pt x="5444" y="2883"/>
                  </a:lnTo>
                  <a:lnTo>
                    <a:pt x="5407" y="2947"/>
                  </a:lnTo>
                  <a:lnTo>
                    <a:pt x="5371" y="3010"/>
                  </a:lnTo>
                  <a:lnTo>
                    <a:pt x="5333" y="3073"/>
                  </a:lnTo>
                  <a:lnTo>
                    <a:pt x="5295" y="3136"/>
                  </a:lnTo>
                  <a:lnTo>
                    <a:pt x="5255" y="3198"/>
                  </a:lnTo>
                  <a:lnTo>
                    <a:pt x="5215" y="3259"/>
                  </a:lnTo>
                  <a:lnTo>
                    <a:pt x="5174" y="3320"/>
                  </a:lnTo>
                  <a:lnTo>
                    <a:pt x="5134" y="3381"/>
                  </a:lnTo>
                  <a:lnTo>
                    <a:pt x="5091" y="3441"/>
                  </a:lnTo>
                  <a:lnTo>
                    <a:pt x="5048" y="3501"/>
                  </a:lnTo>
                  <a:lnTo>
                    <a:pt x="5005" y="3560"/>
                  </a:lnTo>
                  <a:lnTo>
                    <a:pt x="4960" y="3618"/>
                  </a:lnTo>
                  <a:lnTo>
                    <a:pt x="4916" y="3676"/>
                  </a:lnTo>
                  <a:lnTo>
                    <a:pt x="4871" y="3733"/>
                  </a:lnTo>
                  <a:lnTo>
                    <a:pt x="4824" y="3790"/>
                  </a:lnTo>
                  <a:lnTo>
                    <a:pt x="4777" y="3846"/>
                  </a:lnTo>
                  <a:lnTo>
                    <a:pt x="4730" y="3903"/>
                  </a:lnTo>
                  <a:lnTo>
                    <a:pt x="4681" y="3958"/>
                  </a:lnTo>
                  <a:lnTo>
                    <a:pt x="4633" y="4012"/>
                  </a:lnTo>
                  <a:lnTo>
                    <a:pt x="4582" y="4066"/>
                  </a:lnTo>
                  <a:lnTo>
                    <a:pt x="4532" y="4119"/>
                  </a:lnTo>
                  <a:lnTo>
                    <a:pt x="4481" y="4172"/>
                  </a:lnTo>
                  <a:lnTo>
                    <a:pt x="4430" y="4224"/>
                  </a:lnTo>
                  <a:lnTo>
                    <a:pt x="4378" y="4276"/>
                  </a:lnTo>
                  <a:lnTo>
                    <a:pt x="4325" y="4327"/>
                  </a:lnTo>
                  <a:lnTo>
                    <a:pt x="4271" y="4377"/>
                  </a:lnTo>
                  <a:lnTo>
                    <a:pt x="4217" y="4427"/>
                  </a:lnTo>
                  <a:lnTo>
                    <a:pt x="4163" y="4476"/>
                  </a:lnTo>
                  <a:lnTo>
                    <a:pt x="4107" y="4525"/>
                  </a:lnTo>
                  <a:lnTo>
                    <a:pt x="4051" y="4573"/>
                  </a:lnTo>
                  <a:lnTo>
                    <a:pt x="3995" y="4620"/>
                  </a:lnTo>
                  <a:lnTo>
                    <a:pt x="3938" y="4666"/>
                  </a:lnTo>
                  <a:lnTo>
                    <a:pt x="3880" y="4712"/>
                  </a:lnTo>
                  <a:lnTo>
                    <a:pt x="3822" y="4757"/>
                  </a:lnTo>
                  <a:lnTo>
                    <a:pt x="3764" y="4802"/>
                  </a:lnTo>
                  <a:lnTo>
                    <a:pt x="3704" y="4846"/>
                  </a:lnTo>
                  <a:lnTo>
                    <a:pt x="3644" y="4889"/>
                  </a:lnTo>
                  <a:lnTo>
                    <a:pt x="3583" y="4932"/>
                  </a:lnTo>
                  <a:lnTo>
                    <a:pt x="3523" y="4973"/>
                  </a:lnTo>
                  <a:lnTo>
                    <a:pt x="3461" y="5014"/>
                  </a:lnTo>
                  <a:lnTo>
                    <a:pt x="3400" y="5055"/>
                  </a:lnTo>
                  <a:lnTo>
                    <a:pt x="3337" y="5094"/>
                  </a:lnTo>
                  <a:lnTo>
                    <a:pt x="3274" y="5134"/>
                  </a:lnTo>
                  <a:lnTo>
                    <a:pt x="3211" y="5171"/>
                  </a:lnTo>
                  <a:lnTo>
                    <a:pt x="3146" y="5209"/>
                  </a:lnTo>
                  <a:lnTo>
                    <a:pt x="3081" y="5246"/>
                  </a:lnTo>
                  <a:lnTo>
                    <a:pt x="3016" y="5282"/>
                  </a:lnTo>
                  <a:lnTo>
                    <a:pt x="2951" y="5317"/>
                  </a:lnTo>
                  <a:lnTo>
                    <a:pt x="2885" y="5352"/>
                  </a:lnTo>
                  <a:lnTo>
                    <a:pt x="2819" y="5386"/>
                  </a:lnTo>
                  <a:lnTo>
                    <a:pt x="2751" y="5418"/>
                  </a:lnTo>
                  <a:lnTo>
                    <a:pt x="2684" y="5451"/>
                  </a:lnTo>
                  <a:lnTo>
                    <a:pt x="2617" y="5482"/>
                  </a:lnTo>
                  <a:lnTo>
                    <a:pt x="2548" y="5513"/>
                  </a:lnTo>
                  <a:lnTo>
                    <a:pt x="2479" y="5543"/>
                  </a:lnTo>
                  <a:lnTo>
                    <a:pt x="2410" y="5572"/>
                  </a:lnTo>
                  <a:lnTo>
                    <a:pt x="2340" y="5600"/>
                  </a:lnTo>
                  <a:lnTo>
                    <a:pt x="2270" y="5627"/>
                  </a:lnTo>
                  <a:lnTo>
                    <a:pt x="2200" y="5654"/>
                  </a:lnTo>
                  <a:lnTo>
                    <a:pt x="2129" y="5680"/>
                  </a:lnTo>
                  <a:lnTo>
                    <a:pt x="2058" y="5705"/>
                  </a:lnTo>
                  <a:lnTo>
                    <a:pt x="1986" y="5729"/>
                  </a:lnTo>
                  <a:lnTo>
                    <a:pt x="1914" y="5753"/>
                  </a:lnTo>
                  <a:lnTo>
                    <a:pt x="1841" y="5775"/>
                  </a:lnTo>
                  <a:lnTo>
                    <a:pt x="1769" y="5797"/>
                  </a:lnTo>
                  <a:lnTo>
                    <a:pt x="1696" y="5818"/>
                  </a:lnTo>
                  <a:lnTo>
                    <a:pt x="1622" y="5837"/>
                  </a:lnTo>
                  <a:lnTo>
                    <a:pt x="1547" y="5857"/>
                  </a:lnTo>
                  <a:lnTo>
                    <a:pt x="1473" y="5875"/>
                  </a:lnTo>
                  <a:lnTo>
                    <a:pt x="1398" y="5892"/>
                  </a:lnTo>
                  <a:lnTo>
                    <a:pt x="1323" y="5909"/>
                  </a:lnTo>
                  <a:lnTo>
                    <a:pt x="1248" y="5924"/>
                  </a:lnTo>
                  <a:lnTo>
                    <a:pt x="1173" y="5938"/>
                  </a:lnTo>
                  <a:lnTo>
                    <a:pt x="1096" y="5953"/>
                  </a:lnTo>
                  <a:lnTo>
                    <a:pt x="1020" y="5965"/>
                  </a:lnTo>
                  <a:lnTo>
                    <a:pt x="943" y="5977"/>
                  </a:lnTo>
                  <a:lnTo>
                    <a:pt x="867" y="5988"/>
                  </a:lnTo>
                  <a:lnTo>
                    <a:pt x="789" y="5999"/>
                  </a:lnTo>
                  <a:lnTo>
                    <a:pt x="711" y="6008"/>
                  </a:lnTo>
                  <a:lnTo>
                    <a:pt x="634" y="6016"/>
                  </a:lnTo>
                  <a:lnTo>
                    <a:pt x="556" y="6023"/>
                  </a:lnTo>
                  <a:lnTo>
                    <a:pt x="477" y="6029"/>
                  </a:lnTo>
                  <a:lnTo>
                    <a:pt x="398" y="6034"/>
                  </a:lnTo>
                  <a:lnTo>
                    <a:pt x="320" y="6039"/>
                  </a:lnTo>
                  <a:lnTo>
                    <a:pt x="240" y="6042"/>
                  </a:lnTo>
                  <a:lnTo>
                    <a:pt x="160" y="6045"/>
                  </a:lnTo>
                  <a:lnTo>
                    <a:pt x="80" y="6046"/>
                  </a:lnTo>
                  <a:lnTo>
                    <a:pt x="0" y="6046"/>
                  </a:lnTo>
                  <a:lnTo>
                    <a:pt x="0" y="6125"/>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0" name="Freeform 23"/>
            <p:cNvSpPr>
              <a:spLocks/>
            </p:cNvSpPr>
            <p:nvPr/>
          </p:nvSpPr>
          <p:spPr bwMode="auto">
            <a:xfrm>
              <a:off x="1412" y="2844"/>
              <a:ext cx="1254" cy="1225"/>
            </a:xfrm>
            <a:custGeom>
              <a:avLst/>
              <a:gdLst>
                <a:gd name="T0" fmla="*/ 9 w 6270"/>
                <a:gd name="T1" fmla="*/ 315 h 6125"/>
                <a:gd name="T2" fmla="*/ 41 w 6270"/>
                <a:gd name="T3" fmla="*/ 703 h 6125"/>
                <a:gd name="T4" fmla="*/ 99 w 6270"/>
                <a:gd name="T5" fmla="*/ 1084 h 6125"/>
                <a:gd name="T6" fmla="*/ 179 w 6270"/>
                <a:gd name="T7" fmla="*/ 1457 h 6125"/>
                <a:gd name="T8" fmla="*/ 282 w 6270"/>
                <a:gd name="T9" fmla="*/ 1821 h 6125"/>
                <a:gd name="T10" fmla="*/ 408 w 6270"/>
                <a:gd name="T11" fmla="*/ 2176 h 6125"/>
                <a:gd name="T12" fmla="*/ 554 w 6270"/>
                <a:gd name="T13" fmla="*/ 2521 h 6125"/>
                <a:gd name="T14" fmla="*/ 721 w 6270"/>
                <a:gd name="T15" fmla="*/ 2854 h 6125"/>
                <a:gd name="T16" fmla="*/ 908 w 6270"/>
                <a:gd name="T17" fmla="*/ 3176 h 6125"/>
                <a:gd name="T18" fmla="*/ 1113 w 6270"/>
                <a:gd name="T19" fmla="*/ 3485 h 6125"/>
                <a:gd name="T20" fmla="*/ 1338 w 6270"/>
                <a:gd name="T21" fmla="*/ 3781 h 6125"/>
                <a:gd name="T22" fmla="*/ 1579 w 6270"/>
                <a:gd name="T23" fmla="*/ 4064 h 6125"/>
                <a:gd name="T24" fmla="*/ 1837 w 6270"/>
                <a:gd name="T25" fmla="*/ 4331 h 6125"/>
                <a:gd name="T26" fmla="*/ 2111 w 6270"/>
                <a:gd name="T27" fmla="*/ 4583 h 6125"/>
                <a:gd name="T28" fmla="*/ 2400 w 6270"/>
                <a:gd name="T29" fmla="*/ 4818 h 6125"/>
                <a:gd name="T30" fmla="*/ 2703 w 6270"/>
                <a:gd name="T31" fmla="*/ 5038 h 6125"/>
                <a:gd name="T32" fmla="*/ 3019 w 6270"/>
                <a:gd name="T33" fmla="*/ 5238 h 6125"/>
                <a:gd name="T34" fmla="*/ 3349 w 6270"/>
                <a:gd name="T35" fmla="*/ 5420 h 6125"/>
                <a:gd name="T36" fmla="*/ 3690 w 6270"/>
                <a:gd name="T37" fmla="*/ 5583 h 6125"/>
                <a:gd name="T38" fmla="*/ 4043 w 6270"/>
                <a:gd name="T39" fmla="*/ 5727 h 6125"/>
                <a:gd name="T40" fmla="*/ 4405 w 6270"/>
                <a:gd name="T41" fmla="*/ 5850 h 6125"/>
                <a:gd name="T42" fmla="*/ 4779 w 6270"/>
                <a:gd name="T43" fmla="*/ 5951 h 6125"/>
                <a:gd name="T44" fmla="*/ 5160 w 6270"/>
                <a:gd name="T45" fmla="*/ 6029 h 6125"/>
                <a:gd name="T46" fmla="*/ 5551 w 6270"/>
                <a:gd name="T47" fmla="*/ 6085 h 6125"/>
                <a:gd name="T48" fmla="*/ 5947 w 6270"/>
                <a:gd name="T49" fmla="*/ 6117 h 6125"/>
                <a:gd name="T50" fmla="*/ 6270 w 6270"/>
                <a:gd name="T51" fmla="*/ 6046 h 6125"/>
                <a:gd name="T52" fmla="*/ 5872 w 6270"/>
                <a:gd name="T53" fmla="*/ 6034 h 6125"/>
                <a:gd name="T54" fmla="*/ 5482 w 6270"/>
                <a:gd name="T55" fmla="*/ 5999 h 6125"/>
                <a:gd name="T56" fmla="*/ 5099 w 6270"/>
                <a:gd name="T57" fmla="*/ 5938 h 6125"/>
                <a:gd name="T58" fmla="*/ 4723 w 6270"/>
                <a:gd name="T59" fmla="*/ 5857 h 6125"/>
                <a:gd name="T60" fmla="*/ 4357 w 6270"/>
                <a:gd name="T61" fmla="*/ 5753 h 6125"/>
                <a:gd name="T62" fmla="*/ 4000 w 6270"/>
                <a:gd name="T63" fmla="*/ 5627 h 6125"/>
                <a:gd name="T64" fmla="*/ 3655 w 6270"/>
                <a:gd name="T65" fmla="*/ 5482 h 6125"/>
                <a:gd name="T66" fmla="*/ 3320 w 6270"/>
                <a:gd name="T67" fmla="*/ 5317 h 6125"/>
                <a:gd name="T68" fmla="*/ 2997 w 6270"/>
                <a:gd name="T69" fmla="*/ 5134 h 6125"/>
                <a:gd name="T70" fmla="*/ 2687 w 6270"/>
                <a:gd name="T71" fmla="*/ 4932 h 6125"/>
                <a:gd name="T72" fmla="*/ 2390 w 6270"/>
                <a:gd name="T73" fmla="*/ 4712 h 6125"/>
                <a:gd name="T74" fmla="*/ 2108 w 6270"/>
                <a:gd name="T75" fmla="*/ 4476 h 6125"/>
                <a:gd name="T76" fmla="*/ 1841 w 6270"/>
                <a:gd name="T77" fmla="*/ 4224 h 6125"/>
                <a:gd name="T78" fmla="*/ 1590 w 6270"/>
                <a:gd name="T79" fmla="*/ 3958 h 6125"/>
                <a:gd name="T80" fmla="*/ 1355 w 6270"/>
                <a:gd name="T81" fmla="*/ 3676 h 6125"/>
                <a:gd name="T82" fmla="*/ 1137 w 6270"/>
                <a:gd name="T83" fmla="*/ 3381 h 6125"/>
                <a:gd name="T84" fmla="*/ 938 w 6270"/>
                <a:gd name="T85" fmla="*/ 3073 h 6125"/>
                <a:gd name="T86" fmla="*/ 757 w 6270"/>
                <a:gd name="T87" fmla="*/ 2753 h 6125"/>
                <a:gd name="T88" fmla="*/ 597 w 6270"/>
                <a:gd name="T89" fmla="*/ 2422 h 6125"/>
                <a:gd name="T90" fmla="*/ 456 w 6270"/>
                <a:gd name="T91" fmla="*/ 2079 h 6125"/>
                <a:gd name="T92" fmla="*/ 337 w 6270"/>
                <a:gd name="T93" fmla="*/ 1727 h 6125"/>
                <a:gd name="T94" fmla="*/ 239 w 6270"/>
                <a:gd name="T95" fmla="*/ 1366 h 6125"/>
                <a:gd name="T96" fmla="*/ 163 w 6270"/>
                <a:gd name="T97" fmla="*/ 996 h 6125"/>
                <a:gd name="T98" fmla="*/ 112 w 6270"/>
                <a:gd name="T99" fmla="*/ 618 h 6125"/>
                <a:gd name="T100" fmla="*/ 85 w 6270"/>
                <a:gd name="T101" fmla="*/ 234 h 612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270"/>
                <a:gd name="T154" fmla="*/ 0 h 6125"/>
                <a:gd name="T155" fmla="*/ 6270 w 6270"/>
                <a:gd name="T156" fmla="*/ 6125 h 612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270" h="6125">
                  <a:moveTo>
                    <a:pt x="0" y="0"/>
                  </a:moveTo>
                  <a:lnTo>
                    <a:pt x="2" y="79"/>
                  </a:lnTo>
                  <a:lnTo>
                    <a:pt x="3" y="158"/>
                  </a:lnTo>
                  <a:lnTo>
                    <a:pt x="5" y="237"/>
                  </a:lnTo>
                  <a:lnTo>
                    <a:pt x="9" y="315"/>
                  </a:lnTo>
                  <a:lnTo>
                    <a:pt x="13" y="393"/>
                  </a:lnTo>
                  <a:lnTo>
                    <a:pt x="18" y="471"/>
                  </a:lnTo>
                  <a:lnTo>
                    <a:pt x="26" y="549"/>
                  </a:lnTo>
                  <a:lnTo>
                    <a:pt x="33" y="626"/>
                  </a:lnTo>
                  <a:lnTo>
                    <a:pt x="41" y="703"/>
                  </a:lnTo>
                  <a:lnTo>
                    <a:pt x="51" y="779"/>
                  </a:lnTo>
                  <a:lnTo>
                    <a:pt x="61" y="856"/>
                  </a:lnTo>
                  <a:lnTo>
                    <a:pt x="73" y="932"/>
                  </a:lnTo>
                  <a:lnTo>
                    <a:pt x="85" y="1008"/>
                  </a:lnTo>
                  <a:lnTo>
                    <a:pt x="99" y="1084"/>
                  </a:lnTo>
                  <a:lnTo>
                    <a:pt x="112" y="1159"/>
                  </a:lnTo>
                  <a:lnTo>
                    <a:pt x="128" y="1234"/>
                  </a:lnTo>
                  <a:lnTo>
                    <a:pt x="144" y="1309"/>
                  </a:lnTo>
                  <a:lnTo>
                    <a:pt x="161" y="1383"/>
                  </a:lnTo>
                  <a:lnTo>
                    <a:pt x="179" y="1457"/>
                  </a:lnTo>
                  <a:lnTo>
                    <a:pt x="198" y="1530"/>
                  </a:lnTo>
                  <a:lnTo>
                    <a:pt x="218" y="1604"/>
                  </a:lnTo>
                  <a:lnTo>
                    <a:pt x="239" y="1677"/>
                  </a:lnTo>
                  <a:lnTo>
                    <a:pt x="259" y="1749"/>
                  </a:lnTo>
                  <a:lnTo>
                    <a:pt x="282" y="1821"/>
                  </a:lnTo>
                  <a:lnTo>
                    <a:pt x="305" y="1893"/>
                  </a:lnTo>
                  <a:lnTo>
                    <a:pt x="329" y="1965"/>
                  </a:lnTo>
                  <a:lnTo>
                    <a:pt x="354" y="2035"/>
                  </a:lnTo>
                  <a:lnTo>
                    <a:pt x="381" y="2106"/>
                  </a:lnTo>
                  <a:lnTo>
                    <a:pt x="408" y="2176"/>
                  </a:lnTo>
                  <a:lnTo>
                    <a:pt x="435" y="2246"/>
                  </a:lnTo>
                  <a:lnTo>
                    <a:pt x="464" y="2316"/>
                  </a:lnTo>
                  <a:lnTo>
                    <a:pt x="493" y="2384"/>
                  </a:lnTo>
                  <a:lnTo>
                    <a:pt x="524" y="2452"/>
                  </a:lnTo>
                  <a:lnTo>
                    <a:pt x="554" y="2521"/>
                  </a:lnTo>
                  <a:lnTo>
                    <a:pt x="586" y="2588"/>
                  </a:lnTo>
                  <a:lnTo>
                    <a:pt x="619" y="2655"/>
                  </a:lnTo>
                  <a:lnTo>
                    <a:pt x="652" y="2722"/>
                  </a:lnTo>
                  <a:lnTo>
                    <a:pt x="686" y="2789"/>
                  </a:lnTo>
                  <a:lnTo>
                    <a:pt x="721" y="2854"/>
                  </a:lnTo>
                  <a:lnTo>
                    <a:pt x="757" y="2919"/>
                  </a:lnTo>
                  <a:lnTo>
                    <a:pt x="794" y="2985"/>
                  </a:lnTo>
                  <a:lnTo>
                    <a:pt x="832" y="3049"/>
                  </a:lnTo>
                  <a:lnTo>
                    <a:pt x="869" y="3113"/>
                  </a:lnTo>
                  <a:lnTo>
                    <a:pt x="908" y="3176"/>
                  </a:lnTo>
                  <a:lnTo>
                    <a:pt x="947" y="3239"/>
                  </a:lnTo>
                  <a:lnTo>
                    <a:pt x="988" y="3302"/>
                  </a:lnTo>
                  <a:lnTo>
                    <a:pt x="1029" y="3363"/>
                  </a:lnTo>
                  <a:lnTo>
                    <a:pt x="1072" y="3424"/>
                  </a:lnTo>
                  <a:lnTo>
                    <a:pt x="1113" y="3485"/>
                  </a:lnTo>
                  <a:lnTo>
                    <a:pt x="1157" y="3546"/>
                  </a:lnTo>
                  <a:lnTo>
                    <a:pt x="1201" y="3606"/>
                  </a:lnTo>
                  <a:lnTo>
                    <a:pt x="1246" y="3665"/>
                  </a:lnTo>
                  <a:lnTo>
                    <a:pt x="1292" y="3723"/>
                  </a:lnTo>
                  <a:lnTo>
                    <a:pt x="1338" y="3781"/>
                  </a:lnTo>
                  <a:lnTo>
                    <a:pt x="1385" y="3839"/>
                  </a:lnTo>
                  <a:lnTo>
                    <a:pt x="1432" y="3896"/>
                  </a:lnTo>
                  <a:lnTo>
                    <a:pt x="1480" y="3953"/>
                  </a:lnTo>
                  <a:lnTo>
                    <a:pt x="1529" y="4009"/>
                  </a:lnTo>
                  <a:lnTo>
                    <a:pt x="1579" y="4064"/>
                  </a:lnTo>
                  <a:lnTo>
                    <a:pt x="1629" y="4119"/>
                  </a:lnTo>
                  <a:lnTo>
                    <a:pt x="1680" y="4173"/>
                  </a:lnTo>
                  <a:lnTo>
                    <a:pt x="1732" y="4226"/>
                  </a:lnTo>
                  <a:lnTo>
                    <a:pt x="1784" y="4279"/>
                  </a:lnTo>
                  <a:lnTo>
                    <a:pt x="1837" y="4331"/>
                  </a:lnTo>
                  <a:lnTo>
                    <a:pt x="1890" y="4383"/>
                  </a:lnTo>
                  <a:lnTo>
                    <a:pt x="1945" y="4434"/>
                  </a:lnTo>
                  <a:lnTo>
                    <a:pt x="1999" y="4484"/>
                  </a:lnTo>
                  <a:lnTo>
                    <a:pt x="2054" y="4534"/>
                  </a:lnTo>
                  <a:lnTo>
                    <a:pt x="2111" y="4583"/>
                  </a:lnTo>
                  <a:lnTo>
                    <a:pt x="2167" y="4632"/>
                  </a:lnTo>
                  <a:lnTo>
                    <a:pt x="2224" y="4679"/>
                  </a:lnTo>
                  <a:lnTo>
                    <a:pt x="2282" y="4727"/>
                  </a:lnTo>
                  <a:lnTo>
                    <a:pt x="2340" y="4773"/>
                  </a:lnTo>
                  <a:lnTo>
                    <a:pt x="2400" y="4818"/>
                  </a:lnTo>
                  <a:lnTo>
                    <a:pt x="2459" y="4863"/>
                  </a:lnTo>
                  <a:lnTo>
                    <a:pt x="2519" y="4908"/>
                  </a:lnTo>
                  <a:lnTo>
                    <a:pt x="2579" y="4952"/>
                  </a:lnTo>
                  <a:lnTo>
                    <a:pt x="2641" y="4995"/>
                  </a:lnTo>
                  <a:lnTo>
                    <a:pt x="2703" y="5038"/>
                  </a:lnTo>
                  <a:lnTo>
                    <a:pt x="2765" y="5079"/>
                  </a:lnTo>
                  <a:lnTo>
                    <a:pt x="2828" y="5119"/>
                  </a:lnTo>
                  <a:lnTo>
                    <a:pt x="2890" y="5160"/>
                  </a:lnTo>
                  <a:lnTo>
                    <a:pt x="2955" y="5200"/>
                  </a:lnTo>
                  <a:lnTo>
                    <a:pt x="3019" y="5238"/>
                  </a:lnTo>
                  <a:lnTo>
                    <a:pt x="3084" y="5276"/>
                  </a:lnTo>
                  <a:lnTo>
                    <a:pt x="3149" y="5313"/>
                  </a:lnTo>
                  <a:lnTo>
                    <a:pt x="3215" y="5350"/>
                  </a:lnTo>
                  <a:lnTo>
                    <a:pt x="3282" y="5386"/>
                  </a:lnTo>
                  <a:lnTo>
                    <a:pt x="3349" y="5420"/>
                  </a:lnTo>
                  <a:lnTo>
                    <a:pt x="3416" y="5455"/>
                  </a:lnTo>
                  <a:lnTo>
                    <a:pt x="3483" y="5489"/>
                  </a:lnTo>
                  <a:lnTo>
                    <a:pt x="3552" y="5521"/>
                  </a:lnTo>
                  <a:lnTo>
                    <a:pt x="3621" y="5553"/>
                  </a:lnTo>
                  <a:lnTo>
                    <a:pt x="3690" y="5583"/>
                  </a:lnTo>
                  <a:lnTo>
                    <a:pt x="3760" y="5614"/>
                  </a:lnTo>
                  <a:lnTo>
                    <a:pt x="3830" y="5644"/>
                  </a:lnTo>
                  <a:lnTo>
                    <a:pt x="3900" y="5672"/>
                  </a:lnTo>
                  <a:lnTo>
                    <a:pt x="3971" y="5700"/>
                  </a:lnTo>
                  <a:lnTo>
                    <a:pt x="4043" y="5727"/>
                  </a:lnTo>
                  <a:lnTo>
                    <a:pt x="4114" y="5754"/>
                  </a:lnTo>
                  <a:lnTo>
                    <a:pt x="4187" y="5778"/>
                  </a:lnTo>
                  <a:lnTo>
                    <a:pt x="4259" y="5803"/>
                  </a:lnTo>
                  <a:lnTo>
                    <a:pt x="4332" y="5827"/>
                  </a:lnTo>
                  <a:lnTo>
                    <a:pt x="4405" y="5850"/>
                  </a:lnTo>
                  <a:lnTo>
                    <a:pt x="4480" y="5871"/>
                  </a:lnTo>
                  <a:lnTo>
                    <a:pt x="4554" y="5892"/>
                  </a:lnTo>
                  <a:lnTo>
                    <a:pt x="4629" y="5913"/>
                  </a:lnTo>
                  <a:lnTo>
                    <a:pt x="4704" y="5932"/>
                  </a:lnTo>
                  <a:lnTo>
                    <a:pt x="4779" y="5951"/>
                  </a:lnTo>
                  <a:lnTo>
                    <a:pt x="4854" y="5968"/>
                  </a:lnTo>
                  <a:lnTo>
                    <a:pt x="4931" y="5985"/>
                  </a:lnTo>
                  <a:lnTo>
                    <a:pt x="5007" y="6001"/>
                  </a:lnTo>
                  <a:lnTo>
                    <a:pt x="5084" y="6016"/>
                  </a:lnTo>
                  <a:lnTo>
                    <a:pt x="5160" y="6029"/>
                  </a:lnTo>
                  <a:lnTo>
                    <a:pt x="5238" y="6042"/>
                  </a:lnTo>
                  <a:lnTo>
                    <a:pt x="5316" y="6055"/>
                  </a:lnTo>
                  <a:lnTo>
                    <a:pt x="5394" y="6066"/>
                  </a:lnTo>
                  <a:lnTo>
                    <a:pt x="5472" y="6076"/>
                  </a:lnTo>
                  <a:lnTo>
                    <a:pt x="5551" y="6085"/>
                  </a:lnTo>
                  <a:lnTo>
                    <a:pt x="5629" y="6093"/>
                  </a:lnTo>
                  <a:lnTo>
                    <a:pt x="5708" y="6101"/>
                  </a:lnTo>
                  <a:lnTo>
                    <a:pt x="5788" y="6107"/>
                  </a:lnTo>
                  <a:lnTo>
                    <a:pt x="5868" y="6113"/>
                  </a:lnTo>
                  <a:lnTo>
                    <a:pt x="5947" y="6117"/>
                  </a:lnTo>
                  <a:lnTo>
                    <a:pt x="6028" y="6120"/>
                  </a:lnTo>
                  <a:lnTo>
                    <a:pt x="6108" y="6123"/>
                  </a:lnTo>
                  <a:lnTo>
                    <a:pt x="6190" y="6124"/>
                  </a:lnTo>
                  <a:lnTo>
                    <a:pt x="6270" y="6125"/>
                  </a:lnTo>
                  <a:lnTo>
                    <a:pt x="6270" y="6046"/>
                  </a:lnTo>
                  <a:lnTo>
                    <a:pt x="6191" y="6046"/>
                  </a:lnTo>
                  <a:lnTo>
                    <a:pt x="6110" y="6045"/>
                  </a:lnTo>
                  <a:lnTo>
                    <a:pt x="6031" y="6042"/>
                  </a:lnTo>
                  <a:lnTo>
                    <a:pt x="5952" y="6039"/>
                  </a:lnTo>
                  <a:lnTo>
                    <a:pt x="5872" y="6034"/>
                  </a:lnTo>
                  <a:lnTo>
                    <a:pt x="5794" y="6029"/>
                  </a:lnTo>
                  <a:lnTo>
                    <a:pt x="5716" y="6023"/>
                  </a:lnTo>
                  <a:lnTo>
                    <a:pt x="5637" y="6016"/>
                  </a:lnTo>
                  <a:lnTo>
                    <a:pt x="5559" y="6008"/>
                  </a:lnTo>
                  <a:lnTo>
                    <a:pt x="5482" y="5999"/>
                  </a:lnTo>
                  <a:lnTo>
                    <a:pt x="5405" y="5988"/>
                  </a:lnTo>
                  <a:lnTo>
                    <a:pt x="5327" y="5977"/>
                  </a:lnTo>
                  <a:lnTo>
                    <a:pt x="5251" y="5965"/>
                  </a:lnTo>
                  <a:lnTo>
                    <a:pt x="5175" y="5953"/>
                  </a:lnTo>
                  <a:lnTo>
                    <a:pt x="5099" y="5938"/>
                  </a:lnTo>
                  <a:lnTo>
                    <a:pt x="5022" y="5924"/>
                  </a:lnTo>
                  <a:lnTo>
                    <a:pt x="4947" y="5909"/>
                  </a:lnTo>
                  <a:lnTo>
                    <a:pt x="4872" y="5892"/>
                  </a:lnTo>
                  <a:lnTo>
                    <a:pt x="4798" y="5875"/>
                  </a:lnTo>
                  <a:lnTo>
                    <a:pt x="4723" y="5857"/>
                  </a:lnTo>
                  <a:lnTo>
                    <a:pt x="4650" y="5837"/>
                  </a:lnTo>
                  <a:lnTo>
                    <a:pt x="4576" y="5818"/>
                  </a:lnTo>
                  <a:lnTo>
                    <a:pt x="4502" y="5797"/>
                  </a:lnTo>
                  <a:lnTo>
                    <a:pt x="4429" y="5775"/>
                  </a:lnTo>
                  <a:lnTo>
                    <a:pt x="4357" y="5753"/>
                  </a:lnTo>
                  <a:lnTo>
                    <a:pt x="4285" y="5729"/>
                  </a:lnTo>
                  <a:lnTo>
                    <a:pt x="4213" y="5705"/>
                  </a:lnTo>
                  <a:lnTo>
                    <a:pt x="4142" y="5680"/>
                  </a:lnTo>
                  <a:lnTo>
                    <a:pt x="4071" y="5654"/>
                  </a:lnTo>
                  <a:lnTo>
                    <a:pt x="4000" y="5627"/>
                  </a:lnTo>
                  <a:lnTo>
                    <a:pt x="3930" y="5600"/>
                  </a:lnTo>
                  <a:lnTo>
                    <a:pt x="3860" y="5572"/>
                  </a:lnTo>
                  <a:lnTo>
                    <a:pt x="3791" y="5543"/>
                  </a:lnTo>
                  <a:lnTo>
                    <a:pt x="3723" y="5513"/>
                  </a:lnTo>
                  <a:lnTo>
                    <a:pt x="3655" y="5482"/>
                  </a:lnTo>
                  <a:lnTo>
                    <a:pt x="3587" y="5451"/>
                  </a:lnTo>
                  <a:lnTo>
                    <a:pt x="3519" y="5418"/>
                  </a:lnTo>
                  <a:lnTo>
                    <a:pt x="3452" y="5386"/>
                  </a:lnTo>
                  <a:lnTo>
                    <a:pt x="3385" y="5352"/>
                  </a:lnTo>
                  <a:lnTo>
                    <a:pt x="3320" y="5317"/>
                  </a:lnTo>
                  <a:lnTo>
                    <a:pt x="3254" y="5282"/>
                  </a:lnTo>
                  <a:lnTo>
                    <a:pt x="3189" y="5246"/>
                  </a:lnTo>
                  <a:lnTo>
                    <a:pt x="3124" y="5209"/>
                  </a:lnTo>
                  <a:lnTo>
                    <a:pt x="3061" y="5171"/>
                  </a:lnTo>
                  <a:lnTo>
                    <a:pt x="2997" y="5134"/>
                  </a:lnTo>
                  <a:lnTo>
                    <a:pt x="2934" y="5094"/>
                  </a:lnTo>
                  <a:lnTo>
                    <a:pt x="2872" y="5055"/>
                  </a:lnTo>
                  <a:lnTo>
                    <a:pt x="2809" y="5014"/>
                  </a:lnTo>
                  <a:lnTo>
                    <a:pt x="2747" y="4973"/>
                  </a:lnTo>
                  <a:lnTo>
                    <a:pt x="2687" y="4932"/>
                  </a:lnTo>
                  <a:lnTo>
                    <a:pt x="2626" y="4889"/>
                  </a:lnTo>
                  <a:lnTo>
                    <a:pt x="2567" y="4846"/>
                  </a:lnTo>
                  <a:lnTo>
                    <a:pt x="2507" y="4802"/>
                  </a:lnTo>
                  <a:lnTo>
                    <a:pt x="2449" y="4757"/>
                  </a:lnTo>
                  <a:lnTo>
                    <a:pt x="2390" y="4712"/>
                  </a:lnTo>
                  <a:lnTo>
                    <a:pt x="2333" y="4666"/>
                  </a:lnTo>
                  <a:lnTo>
                    <a:pt x="2276" y="4620"/>
                  </a:lnTo>
                  <a:lnTo>
                    <a:pt x="2219" y="4573"/>
                  </a:lnTo>
                  <a:lnTo>
                    <a:pt x="2164" y="4525"/>
                  </a:lnTo>
                  <a:lnTo>
                    <a:pt x="2108" y="4476"/>
                  </a:lnTo>
                  <a:lnTo>
                    <a:pt x="2053" y="4427"/>
                  </a:lnTo>
                  <a:lnTo>
                    <a:pt x="2000" y="4377"/>
                  </a:lnTo>
                  <a:lnTo>
                    <a:pt x="1946" y="4327"/>
                  </a:lnTo>
                  <a:lnTo>
                    <a:pt x="1893" y="4276"/>
                  </a:lnTo>
                  <a:lnTo>
                    <a:pt x="1841" y="4224"/>
                  </a:lnTo>
                  <a:lnTo>
                    <a:pt x="1790" y="4172"/>
                  </a:lnTo>
                  <a:lnTo>
                    <a:pt x="1739" y="4119"/>
                  </a:lnTo>
                  <a:lnTo>
                    <a:pt x="1689" y="4066"/>
                  </a:lnTo>
                  <a:lnTo>
                    <a:pt x="1639" y="4012"/>
                  </a:lnTo>
                  <a:lnTo>
                    <a:pt x="1590" y="3958"/>
                  </a:lnTo>
                  <a:lnTo>
                    <a:pt x="1542" y="3903"/>
                  </a:lnTo>
                  <a:lnTo>
                    <a:pt x="1494" y="3846"/>
                  </a:lnTo>
                  <a:lnTo>
                    <a:pt x="1447" y="3790"/>
                  </a:lnTo>
                  <a:lnTo>
                    <a:pt x="1401" y="3733"/>
                  </a:lnTo>
                  <a:lnTo>
                    <a:pt x="1355" y="3676"/>
                  </a:lnTo>
                  <a:lnTo>
                    <a:pt x="1310" y="3618"/>
                  </a:lnTo>
                  <a:lnTo>
                    <a:pt x="1266" y="3560"/>
                  </a:lnTo>
                  <a:lnTo>
                    <a:pt x="1222" y="3501"/>
                  </a:lnTo>
                  <a:lnTo>
                    <a:pt x="1179" y="3441"/>
                  </a:lnTo>
                  <a:lnTo>
                    <a:pt x="1137" y="3381"/>
                  </a:lnTo>
                  <a:lnTo>
                    <a:pt x="1096" y="3320"/>
                  </a:lnTo>
                  <a:lnTo>
                    <a:pt x="1055" y="3259"/>
                  </a:lnTo>
                  <a:lnTo>
                    <a:pt x="1015" y="3198"/>
                  </a:lnTo>
                  <a:lnTo>
                    <a:pt x="977" y="3136"/>
                  </a:lnTo>
                  <a:lnTo>
                    <a:pt x="938" y="3073"/>
                  </a:lnTo>
                  <a:lnTo>
                    <a:pt x="900" y="3010"/>
                  </a:lnTo>
                  <a:lnTo>
                    <a:pt x="864" y="2947"/>
                  </a:lnTo>
                  <a:lnTo>
                    <a:pt x="827" y="2883"/>
                  </a:lnTo>
                  <a:lnTo>
                    <a:pt x="792" y="2817"/>
                  </a:lnTo>
                  <a:lnTo>
                    <a:pt x="757" y="2753"/>
                  </a:lnTo>
                  <a:lnTo>
                    <a:pt x="724" y="2688"/>
                  </a:lnTo>
                  <a:lnTo>
                    <a:pt x="691" y="2622"/>
                  </a:lnTo>
                  <a:lnTo>
                    <a:pt x="658" y="2555"/>
                  </a:lnTo>
                  <a:lnTo>
                    <a:pt x="627" y="2489"/>
                  </a:lnTo>
                  <a:lnTo>
                    <a:pt x="597" y="2422"/>
                  </a:lnTo>
                  <a:lnTo>
                    <a:pt x="566" y="2354"/>
                  </a:lnTo>
                  <a:lnTo>
                    <a:pt x="537" y="2286"/>
                  </a:lnTo>
                  <a:lnTo>
                    <a:pt x="510" y="2218"/>
                  </a:lnTo>
                  <a:lnTo>
                    <a:pt x="483" y="2148"/>
                  </a:lnTo>
                  <a:lnTo>
                    <a:pt x="456" y="2079"/>
                  </a:lnTo>
                  <a:lnTo>
                    <a:pt x="431" y="2010"/>
                  </a:lnTo>
                  <a:lnTo>
                    <a:pt x="406" y="1939"/>
                  </a:lnTo>
                  <a:lnTo>
                    <a:pt x="382" y="1869"/>
                  </a:lnTo>
                  <a:lnTo>
                    <a:pt x="359" y="1798"/>
                  </a:lnTo>
                  <a:lnTo>
                    <a:pt x="337" y="1727"/>
                  </a:lnTo>
                  <a:lnTo>
                    <a:pt x="315" y="1656"/>
                  </a:lnTo>
                  <a:lnTo>
                    <a:pt x="295" y="1583"/>
                  </a:lnTo>
                  <a:lnTo>
                    <a:pt x="275" y="1512"/>
                  </a:lnTo>
                  <a:lnTo>
                    <a:pt x="256" y="1438"/>
                  </a:lnTo>
                  <a:lnTo>
                    <a:pt x="239" y="1366"/>
                  </a:lnTo>
                  <a:lnTo>
                    <a:pt x="222" y="1293"/>
                  </a:lnTo>
                  <a:lnTo>
                    <a:pt x="206" y="1219"/>
                  </a:lnTo>
                  <a:lnTo>
                    <a:pt x="191" y="1145"/>
                  </a:lnTo>
                  <a:lnTo>
                    <a:pt x="177" y="1070"/>
                  </a:lnTo>
                  <a:lnTo>
                    <a:pt x="163" y="996"/>
                  </a:lnTo>
                  <a:lnTo>
                    <a:pt x="152" y="921"/>
                  </a:lnTo>
                  <a:lnTo>
                    <a:pt x="140" y="846"/>
                  </a:lnTo>
                  <a:lnTo>
                    <a:pt x="130" y="770"/>
                  </a:lnTo>
                  <a:lnTo>
                    <a:pt x="121" y="695"/>
                  </a:lnTo>
                  <a:lnTo>
                    <a:pt x="112" y="618"/>
                  </a:lnTo>
                  <a:lnTo>
                    <a:pt x="105" y="542"/>
                  </a:lnTo>
                  <a:lnTo>
                    <a:pt x="99" y="465"/>
                  </a:lnTo>
                  <a:lnTo>
                    <a:pt x="92" y="389"/>
                  </a:lnTo>
                  <a:lnTo>
                    <a:pt x="88" y="311"/>
                  </a:lnTo>
                  <a:lnTo>
                    <a:pt x="85" y="234"/>
                  </a:lnTo>
                  <a:lnTo>
                    <a:pt x="82" y="156"/>
                  </a:lnTo>
                  <a:lnTo>
                    <a:pt x="81" y="78"/>
                  </a:lnTo>
                  <a:lnTo>
                    <a:pt x="80" y="0"/>
                  </a:lnTo>
                  <a:lnTo>
                    <a:pt x="0"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1" name="Freeform 24"/>
            <p:cNvSpPr>
              <a:spLocks/>
            </p:cNvSpPr>
            <p:nvPr/>
          </p:nvSpPr>
          <p:spPr bwMode="auto">
            <a:xfrm>
              <a:off x="1296" y="2402"/>
              <a:ext cx="1373" cy="449"/>
            </a:xfrm>
            <a:custGeom>
              <a:avLst/>
              <a:gdLst>
                <a:gd name="T0" fmla="*/ 6850 w 6863"/>
                <a:gd name="T1" fmla="*/ 2208 h 2245"/>
                <a:gd name="T2" fmla="*/ 6863 w 6863"/>
                <a:gd name="T3" fmla="*/ 2171 h 2245"/>
                <a:gd name="T4" fmla="*/ 25 w 6863"/>
                <a:gd name="T5" fmla="*/ 0 h 2245"/>
                <a:gd name="T6" fmla="*/ 0 w 6863"/>
                <a:gd name="T7" fmla="*/ 75 h 2245"/>
                <a:gd name="T8" fmla="*/ 6839 w 6863"/>
                <a:gd name="T9" fmla="*/ 2245 h 2245"/>
                <a:gd name="T10" fmla="*/ 6850 w 6863"/>
                <a:gd name="T11" fmla="*/ 2208 h 2245"/>
                <a:gd name="T12" fmla="*/ 0 60000 65536"/>
                <a:gd name="T13" fmla="*/ 0 60000 65536"/>
                <a:gd name="T14" fmla="*/ 0 60000 65536"/>
                <a:gd name="T15" fmla="*/ 0 60000 65536"/>
                <a:gd name="T16" fmla="*/ 0 60000 65536"/>
                <a:gd name="T17" fmla="*/ 0 60000 65536"/>
                <a:gd name="T18" fmla="*/ 0 w 6863"/>
                <a:gd name="T19" fmla="*/ 0 h 2245"/>
                <a:gd name="T20" fmla="*/ 6863 w 6863"/>
                <a:gd name="T21" fmla="*/ 2245 h 2245"/>
              </a:gdLst>
              <a:ahLst/>
              <a:cxnLst>
                <a:cxn ang="T12">
                  <a:pos x="T0" y="T1"/>
                </a:cxn>
                <a:cxn ang="T13">
                  <a:pos x="T2" y="T3"/>
                </a:cxn>
                <a:cxn ang="T14">
                  <a:pos x="T4" y="T5"/>
                </a:cxn>
                <a:cxn ang="T15">
                  <a:pos x="T6" y="T7"/>
                </a:cxn>
                <a:cxn ang="T16">
                  <a:pos x="T8" y="T9"/>
                </a:cxn>
                <a:cxn ang="T17">
                  <a:pos x="T10" y="T11"/>
                </a:cxn>
              </a:cxnLst>
              <a:rect l="T18" t="T19" r="T20" b="T21"/>
              <a:pathLst>
                <a:path w="6863" h="2245">
                  <a:moveTo>
                    <a:pt x="6850" y="2208"/>
                  </a:moveTo>
                  <a:lnTo>
                    <a:pt x="6863" y="2171"/>
                  </a:lnTo>
                  <a:lnTo>
                    <a:pt x="25" y="0"/>
                  </a:lnTo>
                  <a:lnTo>
                    <a:pt x="0" y="75"/>
                  </a:lnTo>
                  <a:lnTo>
                    <a:pt x="6839" y="2245"/>
                  </a:lnTo>
                  <a:lnTo>
                    <a:pt x="6850" y="2208"/>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2" name="Freeform 25"/>
            <p:cNvSpPr>
              <a:spLocks/>
            </p:cNvSpPr>
            <p:nvPr/>
          </p:nvSpPr>
          <p:spPr bwMode="auto">
            <a:xfrm>
              <a:off x="2660" y="2831"/>
              <a:ext cx="858" cy="1154"/>
            </a:xfrm>
            <a:custGeom>
              <a:avLst/>
              <a:gdLst>
                <a:gd name="T0" fmla="*/ 64 w 4291"/>
                <a:gd name="T1" fmla="*/ 89 h 5771"/>
                <a:gd name="T2" fmla="*/ 0 w 4291"/>
                <a:gd name="T3" fmla="*/ 89 h 5771"/>
                <a:gd name="T4" fmla="*/ 4226 w 4291"/>
                <a:gd name="T5" fmla="*/ 5771 h 5771"/>
                <a:gd name="T6" fmla="*/ 4291 w 4291"/>
                <a:gd name="T7" fmla="*/ 5726 h 5771"/>
                <a:gd name="T8" fmla="*/ 64 w 4291"/>
                <a:gd name="T9" fmla="*/ 43 h 5771"/>
                <a:gd name="T10" fmla="*/ 0 w 4291"/>
                <a:gd name="T11" fmla="*/ 43 h 5771"/>
                <a:gd name="T12" fmla="*/ 64 w 4291"/>
                <a:gd name="T13" fmla="*/ 43 h 5771"/>
                <a:gd name="T14" fmla="*/ 32 w 4291"/>
                <a:gd name="T15" fmla="*/ 0 h 5771"/>
                <a:gd name="T16" fmla="*/ 0 w 4291"/>
                <a:gd name="T17" fmla="*/ 43 h 5771"/>
                <a:gd name="T18" fmla="*/ 64 w 4291"/>
                <a:gd name="T19" fmla="*/ 89 h 57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91"/>
                <a:gd name="T31" fmla="*/ 0 h 5771"/>
                <a:gd name="T32" fmla="*/ 4291 w 4291"/>
                <a:gd name="T33" fmla="*/ 5771 h 57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91" h="5771">
                  <a:moveTo>
                    <a:pt x="64" y="89"/>
                  </a:moveTo>
                  <a:lnTo>
                    <a:pt x="0" y="89"/>
                  </a:lnTo>
                  <a:lnTo>
                    <a:pt x="4226" y="5771"/>
                  </a:lnTo>
                  <a:lnTo>
                    <a:pt x="4291" y="5726"/>
                  </a:lnTo>
                  <a:lnTo>
                    <a:pt x="64" y="43"/>
                  </a:lnTo>
                  <a:lnTo>
                    <a:pt x="0" y="43"/>
                  </a:lnTo>
                  <a:lnTo>
                    <a:pt x="64" y="43"/>
                  </a:lnTo>
                  <a:lnTo>
                    <a:pt x="32" y="0"/>
                  </a:lnTo>
                  <a:lnTo>
                    <a:pt x="0" y="43"/>
                  </a:lnTo>
                  <a:lnTo>
                    <a:pt x="64" y="89"/>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3" name="Freeform 26"/>
            <p:cNvSpPr>
              <a:spLocks/>
            </p:cNvSpPr>
            <p:nvPr/>
          </p:nvSpPr>
          <p:spPr bwMode="auto">
            <a:xfrm>
              <a:off x="1814" y="2839"/>
              <a:ext cx="858" cy="1146"/>
            </a:xfrm>
            <a:custGeom>
              <a:avLst/>
              <a:gdLst>
                <a:gd name="T0" fmla="*/ 33 w 4291"/>
                <a:gd name="T1" fmla="*/ 5705 h 5728"/>
                <a:gd name="T2" fmla="*/ 65 w 4291"/>
                <a:gd name="T3" fmla="*/ 5728 h 5728"/>
                <a:gd name="T4" fmla="*/ 4291 w 4291"/>
                <a:gd name="T5" fmla="*/ 46 h 5728"/>
                <a:gd name="T6" fmla="*/ 4227 w 4291"/>
                <a:gd name="T7" fmla="*/ 0 h 5728"/>
                <a:gd name="T8" fmla="*/ 0 w 4291"/>
                <a:gd name="T9" fmla="*/ 5683 h 5728"/>
                <a:gd name="T10" fmla="*/ 33 w 4291"/>
                <a:gd name="T11" fmla="*/ 5705 h 5728"/>
                <a:gd name="T12" fmla="*/ 0 60000 65536"/>
                <a:gd name="T13" fmla="*/ 0 60000 65536"/>
                <a:gd name="T14" fmla="*/ 0 60000 65536"/>
                <a:gd name="T15" fmla="*/ 0 60000 65536"/>
                <a:gd name="T16" fmla="*/ 0 60000 65536"/>
                <a:gd name="T17" fmla="*/ 0 60000 65536"/>
                <a:gd name="T18" fmla="*/ 0 w 4291"/>
                <a:gd name="T19" fmla="*/ 0 h 5728"/>
                <a:gd name="T20" fmla="*/ 4291 w 4291"/>
                <a:gd name="T21" fmla="*/ 5728 h 5728"/>
              </a:gdLst>
              <a:ahLst/>
              <a:cxnLst>
                <a:cxn ang="T12">
                  <a:pos x="T0" y="T1"/>
                </a:cxn>
                <a:cxn ang="T13">
                  <a:pos x="T2" y="T3"/>
                </a:cxn>
                <a:cxn ang="T14">
                  <a:pos x="T4" y="T5"/>
                </a:cxn>
                <a:cxn ang="T15">
                  <a:pos x="T6" y="T7"/>
                </a:cxn>
                <a:cxn ang="T16">
                  <a:pos x="T8" y="T9"/>
                </a:cxn>
                <a:cxn ang="T17">
                  <a:pos x="T10" y="T11"/>
                </a:cxn>
              </a:cxnLst>
              <a:rect l="T18" t="T19" r="T20" b="T21"/>
              <a:pathLst>
                <a:path w="4291" h="5728">
                  <a:moveTo>
                    <a:pt x="33" y="5705"/>
                  </a:moveTo>
                  <a:lnTo>
                    <a:pt x="65" y="5728"/>
                  </a:lnTo>
                  <a:lnTo>
                    <a:pt x="4291" y="46"/>
                  </a:lnTo>
                  <a:lnTo>
                    <a:pt x="4227" y="0"/>
                  </a:lnTo>
                  <a:lnTo>
                    <a:pt x="0" y="5683"/>
                  </a:lnTo>
                  <a:lnTo>
                    <a:pt x="33" y="5705"/>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4" name="Freeform 27"/>
            <p:cNvSpPr>
              <a:spLocks/>
            </p:cNvSpPr>
            <p:nvPr/>
          </p:nvSpPr>
          <p:spPr bwMode="auto">
            <a:xfrm>
              <a:off x="2454" y="2637"/>
              <a:ext cx="424" cy="414"/>
            </a:xfrm>
            <a:custGeom>
              <a:avLst/>
              <a:gdLst>
                <a:gd name="T0" fmla="*/ 6 w 2121"/>
                <a:gd name="T1" fmla="*/ 930 h 2071"/>
                <a:gd name="T2" fmla="*/ 34 w 2121"/>
                <a:gd name="T3" fmla="*/ 777 h 2071"/>
                <a:gd name="T4" fmla="*/ 84 w 2121"/>
                <a:gd name="T5" fmla="*/ 632 h 2071"/>
                <a:gd name="T6" fmla="*/ 154 w 2121"/>
                <a:gd name="T7" fmla="*/ 499 h 2071"/>
                <a:gd name="T8" fmla="*/ 243 w 2121"/>
                <a:gd name="T9" fmla="*/ 377 h 2071"/>
                <a:gd name="T10" fmla="*/ 348 w 2121"/>
                <a:gd name="T11" fmla="*/ 269 h 2071"/>
                <a:gd name="T12" fmla="*/ 468 w 2121"/>
                <a:gd name="T13" fmla="*/ 177 h 2071"/>
                <a:gd name="T14" fmla="*/ 601 w 2121"/>
                <a:gd name="T15" fmla="*/ 102 h 2071"/>
                <a:gd name="T16" fmla="*/ 745 w 2121"/>
                <a:gd name="T17" fmla="*/ 47 h 2071"/>
                <a:gd name="T18" fmla="*/ 899 w 2121"/>
                <a:gd name="T19" fmla="*/ 12 h 2071"/>
                <a:gd name="T20" fmla="*/ 1060 w 2121"/>
                <a:gd name="T21" fmla="*/ 0 h 2071"/>
                <a:gd name="T22" fmla="*/ 1222 w 2121"/>
                <a:gd name="T23" fmla="*/ 12 h 2071"/>
                <a:gd name="T24" fmla="*/ 1375 w 2121"/>
                <a:gd name="T25" fmla="*/ 47 h 2071"/>
                <a:gd name="T26" fmla="*/ 1521 w 2121"/>
                <a:gd name="T27" fmla="*/ 102 h 2071"/>
                <a:gd name="T28" fmla="*/ 1653 w 2121"/>
                <a:gd name="T29" fmla="*/ 177 h 2071"/>
                <a:gd name="T30" fmla="*/ 1773 w 2121"/>
                <a:gd name="T31" fmla="*/ 269 h 2071"/>
                <a:gd name="T32" fmla="*/ 1879 w 2121"/>
                <a:gd name="T33" fmla="*/ 377 h 2071"/>
                <a:gd name="T34" fmla="*/ 1967 w 2121"/>
                <a:gd name="T35" fmla="*/ 499 h 2071"/>
                <a:gd name="T36" fmla="*/ 2037 w 2121"/>
                <a:gd name="T37" fmla="*/ 632 h 2071"/>
                <a:gd name="T38" fmla="*/ 2087 w 2121"/>
                <a:gd name="T39" fmla="*/ 777 h 2071"/>
                <a:gd name="T40" fmla="*/ 2115 w 2121"/>
                <a:gd name="T41" fmla="*/ 930 h 2071"/>
                <a:gd name="T42" fmla="*/ 2119 w 2121"/>
                <a:gd name="T43" fmla="*/ 1089 h 2071"/>
                <a:gd name="T44" fmla="*/ 2099 w 2121"/>
                <a:gd name="T45" fmla="*/ 1244 h 2071"/>
                <a:gd name="T46" fmla="*/ 2056 w 2121"/>
                <a:gd name="T47" fmla="*/ 1392 h 2071"/>
                <a:gd name="T48" fmla="*/ 1992 w 2121"/>
                <a:gd name="T49" fmla="*/ 1530 h 2071"/>
                <a:gd name="T50" fmla="*/ 1910 w 2121"/>
                <a:gd name="T51" fmla="*/ 1655 h 2071"/>
                <a:gd name="T52" fmla="*/ 1810 w 2121"/>
                <a:gd name="T53" fmla="*/ 1769 h 2071"/>
                <a:gd name="T54" fmla="*/ 1695 w 2121"/>
                <a:gd name="T55" fmla="*/ 1865 h 2071"/>
                <a:gd name="T56" fmla="*/ 1565 w 2121"/>
                <a:gd name="T57" fmla="*/ 1946 h 2071"/>
                <a:gd name="T58" fmla="*/ 1424 w 2121"/>
                <a:gd name="T59" fmla="*/ 2008 h 2071"/>
                <a:gd name="T60" fmla="*/ 1274 w 2121"/>
                <a:gd name="T61" fmla="*/ 2050 h 2071"/>
                <a:gd name="T62" fmla="*/ 1115 w 2121"/>
                <a:gd name="T63" fmla="*/ 2070 h 2071"/>
                <a:gd name="T64" fmla="*/ 952 w 2121"/>
                <a:gd name="T65" fmla="*/ 2066 h 2071"/>
                <a:gd name="T66" fmla="*/ 796 w 2121"/>
                <a:gd name="T67" fmla="*/ 2039 h 2071"/>
                <a:gd name="T68" fmla="*/ 648 w 2121"/>
                <a:gd name="T69" fmla="*/ 1990 h 2071"/>
                <a:gd name="T70" fmla="*/ 511 w 2121"/>
                <a:gd name="T71" fmla="*/ 1922 h 2071"/>
                <a:gd name="T72" fmla="*/ 386 w 2121"/>
                <a:gd name="T73" fmla="*/ 1835 h 2071"/>
                <a:gd name="T74" fmla="*/ 276 w 2121"/>
                <a:gd name="T75" fmla="*/ 1732 h 2071"/>
                <a:gd name="T76" fmla="*/ 181 w 2121"/>
                <a:gd name="T77" fmla="*/ 1615 h 2071"/>
                <a:gd name="T78" fmla="*/ 105 w 2121"/>
                <a:gd name="T79" fmla="*/ 1485 h 2071"/>
                <a:gd name="T80" fmla="*/ 48 w 2121"/>
                <a:gd name="T81" fmla="*/ 1344 h 2071"/>
                <a:gd name="T82" fmla="*/ 13 w 2121"/>
                <a:gd name="T83" fmla="*/ 1193 h 2071"/>
                <a:gd name="T84" fmla="*/ 0 w 2121"/>
                <a:gd name="T85" fmla="*/ 1036 h 207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21"/>
                <a:gd name="T130" fmla="*/ 0 h 2071"/>
                <a:gd name="T131" fmla="*/ 2121 w 2121"/>
                <a:gd name="T132" fmla="*/ 2071 h 207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21" h="2071">
                  <a:moveTo>
                    <a:pt x="0" y="1036"/>
                  </a:moveTo>
                  <a:lnTo>
                    <a:pt x="1" y="982"/>
                  </a:lnTo>
                  <a:lnTo>
                    <a:pt x="6" y="930"/>
                  </a:lnTo>
                  <a:lnTo>
                    <a:pt x="13" y="878"/>
                  </a:lnTo>
                  <a:lnTo>
                    <a:pt x="22" y="827"/>
                  </a:lnTo>
                  <a:lnTo>
                    <a:pt x="34" y="777"/>
                  </a:lnTo>
                  <a:lnTo>
                    <a:pt x="48" y="728"/>
                  </a:lnTo>
                  <a:lnTo>
                    <a:pt x="65" y="680"/>
                  </a:lnTo>
                  <a:lnTo>
                    <a:pt x="84" y="632"/>
                  </a:lnTo>
                  <a:lnTo>
                    <a:pt x="105" y="586"/>
                  </a:lnTo>
                  <a:lnTo>
                    <a:pt x="128" y="543"/>
                  </a:lnTo>
                  <a:lnTo>
                    <a:pt x="154" y="499"/>
                  </a:lnTo>
                  <a:lnTo>
                    <a:pt x="181" y="457"/>
                  </a:lnTo>
                  <a:lnTo>
                    <a:pt x="211" y="416"/>
                  </a:lnTo>
                  <a:lnTo>
                    <a:pt x="243" y="377"/>
                  </a:lnTo>
                  <a:lnTo>
                    <a:pt x="276" y="340"/>
                  </a:lnTo>
                  <a:lnTo>
                    <a:pt x="310" y="304"/>
                  </a:lnTo>
                  <a:lnTo>
                    <a:pt x="348" y="269"/>
                  </a:lnTo>
                  <a:lnTo>
                    <a:pt x="386" y="237"/>
                  </a:lnTo>
                  <a:lnTo>
                    <a:pt x="426" y="206"/>
                  </a:lnTo>
                  <a:lnTo>
                    <a:pt x="468" y="177"/>
                  </a:lnTo>
                  <a:lnTo>
                    <a:pt x="511" y="150"/>
                  </a:lnTo>
                  <a:lnTo>
                    <a:pt x="555" y="125"/>
                  </a:lnTo>
                  <a:lnTo>
                    <a:pt x="601" y="102"/>
                  </a:lnTo>
                  <a:lnTo>
                    <a:pt x="648" y="82"/>
                  </a:lnTo>
                  <a:lnTo>
                    <a:pt x="696" y="63"/>
                  </a:lnTo>
                  <a:lnTo>
                    <a:pt x="745" y="47"/>
                  </a:lnTo>
                  <a:lnTo>
                    <a:pt x="796" y="33"/>
                  </a:lnTo>
                  <a:lnTo>
                    <a:pt x="847" y="21"/>
                  </a:lnTo>
                  <a:lnTo>
                    <a:pt x="899" y="12"/>
                  </a:lnTo>
                  <a:lnTo>
                    <a:pt x="952" y="6"/>
                  </a:lnTo>
                  <a:lnTo>
                    <a:pt x="1006" y="2"/>
                  </a:lnTo>
                  <a:lnTo>
                    <a:pt x="1060" y="0"/>
                  </a:lnTo>
                  <a:lnTo>
                    <a:pt x="1115" y="2"/>
                  </a:lnTo>
                  <a:lnTo>
                    <a:pt x="1169" y="6"/>
                  </a:lnTo>
                  <a:lnTo>
                    <a:pt x="1222" y="12"/>
                  </a:lnTo>
                  <a:lnTo>
                    <a:pt x="1274" y="21"/>
                  </a:lnTo>
                  <a:lnTo>
                    <a:pt x="1325" y="33"/>
                  </a:lnTo>
                  <a:lnTo>
                    <a:pt x="1375" y="47"/>
                  </a:lnTo>
                  <a:lnTo>
                    <a:pt x="1424" y="63"/>
                  </a:lnTo>
                  <a:lnTo>
                    <a:pt x="1474" y="82"/>
                  </a:lnTo>
                  <a:lnTo>
                    <a:pt x="1521" y="102"/>
                  </a:lnTo>
                  <a:lnTo>
                    <a:pt x="1565" y="125"/>
                  </a:lnTo>
                  <a:lnTo>
                    <a:pt x="1610" y="150"/>
                  </a:lnTo>
                  <a:lnTo>
                    <a:pt x="1653" y="177"/>
                  </a:lnTo>
                  <a:lnTo>
                    <a:pt x="1695" y="206"/>
                  </a:lnTo>
                  <a:lnTo>
                    <a:pt x="1735" y="237"/>
                  </a:lnTo>
                  <a:lnTo>
                    <a:pt x="1773" y="269"/>
                  </a:lnTo>
                  <a:lnTo>
                    <a:pt x="1810" y="304"/>
                  </a:lnTo>
                  <a:lnTo>
                    <a:pt x="1845" y="340"/>
                  </a:lnTo>
                  <a:lnTo>
                    <a:pt x="1879" y="377"/>
                  </a:lnTo>
                  <a:lnTo>
                    <a:pt x="1910" y="416"/>
                  </a:lnTo>
                  <a:lnTo>
                    <a:pt x="1939" y="457"/>
                  </a:lnTo>
                  <a:lnTo>
                    <a:pt x="1967" y="499"/>
                  </a:lnTo>
                  <a:lnTo>
                    <a:pt x="1992" y="543"/>
                  </a:lnTo>
                  <a:lnTo>
                    <a:pt x="2016" y="586"/>
                  </a:lnTo>
                  <a:lnTo>
                    <a:pt x="2037" y="632"/>
                  </a:lnTo>
                  <a:lnTo>
                    <a:pt x="2056" y="680"/>
                  </a:lnTo>
                  <a:lnTo>
                    <a:pt x="2073" y="728"/>
                  </a:lnTo>
                  <a:lnTo>
                    <a:pt x="2087" y="777"/>
                  </a:lnTo>
                  <a:lnTo>
                    <a:pt x="2099" y="827"/>
                  </a:lnTo>
                  <a:lnTo>
                    <a:pt x="2108" y="878"/>
                  </a:lnTo>
                  <a:lnTo>
                    <a:pt x="2115" y="930"/>
                  </a:lnTo>
                  <a:lnTo>
                    <a:pt x="2119" y="982"/>
                  </a:lnTo>
                  <a:lnTo>
                    <a:pt x="2121" y="1036"/>
                  </a:lnTo>
                  <a:lnTo>
                    <a:pt x="2119" y="1089"/>
                  </a:lnTo>
                  <a:lnTo>
                    <a:pt x="2115" y="1141"/>
                  </a:lnTo>
                  <a:lnTo>
                    <a:pt x="2108" y="1193"/>
                  </a:lnTo>
                  <a:lnTo>
                    <a:pt x="2099" y="1244"/>
                  </a:lnTo>
                  <a:lnTo>
                    <a:pt x="2087" y="1294"/>
                  </a:lnTo>
                  <a:lnTo>
                    <a:pt x="2073" y="1344"/>
                  </a:lnTo>
                  <a:lnTo>
                    <a:pt x="2056" y="1392"/>
                  </a:lnTo>
                  <a:lnTo>
                    <a:pt x="2037" y="1439"/>
                  </a:lnTo>
                  <a:lnTo>
                    <a:pt x="2016" y="1485"/>
                  </a:lnTo>
                  <a:lnTo>
                    <a:pt x="1992" y="1530"/>
                  </a:lnTo>
                  <a:lnTo>
                    <a:pt x="1967" y="1573"/>
                  </a:lnTo>
                  <a:lnTo>
                    <a:pt x="1939" y="1615"/>
                  </a:lnTo>
                  <a:lnTo>
                    <a:pt x="1910" y="1655"/>
                  </a:lnTo>
                  <a:lnTo>
                    <a:pt x="1879" y="1695"/>
                  </a:lnTo>
                  <a:lnTo>
                    <a:pt x="1845" y="1732"/>
                  </a:lnTo>
                  <a:lnTo>
                    <a:pt x="1810" y="1769"/>
                  </a:lnTo>
                  <a:lnTo>
                    <a:pt x="1773" y="1802"/>
                  </a:lnTo>
                  <a:lnTo>
                    <a:pt x="1735" y="1835"/>
                  </a:lnTo>
                  <a:lnTo>
                    <a:pt x="1695" y="1865"/>
                  </a:lnTo>
                  <a:lnTo>
                    <a:pt x="1653" y="1895"/>
                  </a:lnTo>
                  <a:lnTo>
                    <a:pt x="1610" y="1922"/>
                  </a:lnTo>
                  <a:lnTo>
                    <a:pt x="1565" y="1946"/>
                  </a:lnTo>
                  <a:lnTo>
                    <a:pt x="1521" y="1970"/>
                  </a:lnTo>
                  <a:lnTo>
                    <a:pt x="1474" y="1990"/>
                  </a:lnTo>
                  <a:lnTo>
                    <a:pt x="1424" y="2008"/>
                  </a:lnTo>
                  <a:lnTo>
                    <a:pt x="1375" y="2025"/>
                  </a:lnTo>
                  <a:lnTo>
                    <a:pt x="1325" y="2039"/>
                  </a:lnTo>
                  <a:lnTo>
                    <a:pt x="1274" y="2050"/>
                  </a:lnTo>
                  <a:lnTo>
                    <a:pt x="1222" y="2059"/>
                  </a:lnTo>
                  <a:lnTo>
                    <a:pt x="1169" y="2066"/>
                  </a:lnTo>
                  <a:lnTo>
                    <a:pt x="1115" y="2070"/>
                  </a:lnTo>
                  <a:lnTo>
                    <a:pt x="1060" y="2071"/>
                  </a:lnTo>
                  <a:lnTo>
                    <a:pt x="1006" y="2070"/>
                  </a:lnTo>
                  <a:lnTo>
                    <a:pt x="952" y="2066"/>
                  </a:lnTo>
                  <a:lnTo>
                    <a:pt x="899" y="2059"/>
                  </a:lnTo>
                  <a:lnTo>
                    <a:pt x="847" y="2050"/>
                  </a:lnTo>
                  <a:lnTo>
                    <a:pt x="796" y="2039"/>
                  </a:lnTo>
                  <a:lnTo>
                    <a:pt x="745" y="2025"/>
                  </a:lnTo>
                  <a:lnTo>
                    <a:pt x="696" y="2008"/>
                  </a:lnTo>
                  <a:lnTo>
                    <a:pt x="648" y="1990"/>
                  </a:lnTo>
                  <a:lnTo>
                    <a:pt x="601" y="1970"/>
                  </a:lnTo>
                  <a:lnTo>
                    <a:pt x="555" y="1946"/>
                  </a:lnTo>
                  <a:lnTo>
                    <a:pt x="511" y="1922"/>
                  </a:lnTo>
                  <a:lnTo>
                    <a:pt x="468" y="1895"/>
                  </a:lnTo>
                  <a:lnTo>
                    <a:pt x="426" y="1865"/>
                  </a:lnTo>
                  <a:lnTo>
                    <a:pt x="386" y="1835"/>
                  </a:lnTo>
                  <a:lnTo>
                    <a:pt x="348" y="1802"/>
                  </a:lnTo>
                  <a:lnTo>
                    <a:pt x="310" y="1769"/>
                  </a:lnTo>
                  <a:lnTo>
                    <a:pt x="276" y="1732"/>
                  </a:lnTo>
                  <a:lnTo>
                    <a:pt x="243" y="1695"/>
                  </a:lnTo>
                  <a:lnTo>
                    <a:pt x="211" y="1655"/>
                  </a:lnTo>
                  <a:lnTo>
                    <a:pt x="181" y="1615"/>
                  </a:lnTo>
                  <a:lnTo>
                    <a:pt x="154" y="1573"/>
                  </a:lnTo>
                  <a:lnTo>
                    <a:pt x="128" y="1530"/>
                  </a:lnTo>
                  <a:lnTo>
                    <a:pt x="105" y="1485"/>
                  </a:lnTo>
                  <a:lnTo>
                    <a:pt x="84" y="1439"/>
                  </a:lnTo>
                  <a:lnTo>
                    <a:pt x="65" y="1392"/>
                  </a:lnTo>
                  <a:lnTo>
                    <a:pt x="48" y="1344"/>
                  </a:lnTo>
                  <a:lnTo>
                    <a:pt x="34" y="1294"/>
                  </a:lnTo>
                  <a:lnTo>
                    <a:pt x="22" y="1244"/>
                  </a:lnTo>
                  <a:lnTo>
                    <a:pt x="13" y="1193"/>
                  </a:lnTo>
                  <a:lnTo>
                    <a:pt x="6" y="1141"/>
                  </a:lnTo>
                  <a:lnTo>
                    <a:pt x="1" y="1089"/>
                  </a:lnTo>
                  <a:lnTo>
                    <a:pt x="0" y="1036"/>
                  </a:lnTo>
                  <a:close/>
                </a:path>
              </a:pathLst>
            </a:custGeom>
            <a:solidFill>
              <a:srgbClr val="FFFFFF"/>
            </a:solidFill>
            <a:ln w="9525">
              <a:noFill/>
              <a:round/>
              <a:headEnd/>
              <a:tailEnd/>
            </a:ln>
          </p:spPr>
          <p:txBody>
            <a:bodyPr/>
            <a:lstStyle/>
            <a:p>
              <a:pPr algn="l" rtl="0"/>
              <a:endParaRPr lang="en-US" sz="1800">
                <a:latin typeface="Verdana" pitchFamily="34" charset="0"/>
              </a:endParaRPr>
            </a:p>
          </p:txBody>
        </p:sp>
        <p:sp>
          <p:nvSpPr>
            <p:cNvPr id="32795" name="Freeform 28"/>
            <p:cNvSpPr>
              <a:spLocks/>
            </p:cNvSpPr>
            <p:nvPr/>
          </p:nvSpPr>
          <p:spPr bwMode="auto">
            <a:xfrm>
              <a:off x="2446" y="2629"/>
              <a:ext cx="220" cy="215"/>
            </a:xfrm>
            <a:custGeom>
              <a:avLst/>
              <a:gdLst>
                <a:gd name="T0" fmla="*/ 1043 w 1099"/>
                <a:gd name="T1" fmla="*/ 1 h 1075"/>
                <a:gd name="T2" fmla="*/ 959 w 1099"/>
                <a:gd name="T3" fmla="*/ 9 h 1075"/>
                <a:gd name="T4" fmla="*/ 878 w 1099"/>
                <a:gd name="T5" fmla="*/ 23 h 1075"/>
                <a:gd name="T6" fmla="*/ 798 w 1099"/>
                <a:gd name="T7" fmla="*/ 41 h 1075"/>
                <a:gd name="T8" fmla="*/ 721 w 1099"/>
                <a:gd name="T9" fmla="*/ 66 h 1075"/>
                <a:gd name="T10" fmla="*/ 647 w 1099"/>
                <a:gd name="T11" fmla="*/ 95 h 1075"/>
                <a:gd name="T12" fmla="*/ 575 w 1099"/>
                <a:gd name="T13" fmla="*/ 130 h 1075"/>
                <a:gd name="T14" fmla="*/ 506 w 1099"/>
                <a:gd name="T15" fmla="*/ 170 h 1075"/>
                <a:gd name="T16" fmla="*/ 441 w 1099"/>
                <a:gd name="T17" fmla="*/ 213 h 1075"/>
                <a:gd name="T18" fmla="*/ 380 w 1099"/>
                <a:gd name="T19" fmla="*/ 262 h 1075"/>
                <a:gd name="T20" fmla="*/ 321 w 1099"/>
                <a:gd name="T21" fmla="*/ 315 h 1075"/>
                <a:gd name="T22" fmla="*/ 268 w 1099"/>
                <a:gd name="T23" fmla="*/ 371 h 1075"/>
                <a:gd name="T24" fmla="*/ 218 w 1099"/>
                <a:gd name="T25" fmla="*/ 432 h 1075"/>
                <a:gd name="T26" fmla="*/ 173 w 1099"/>
                <a:gd name="T27" fmla="*/ 496 h 1075"/>
                <a:gd name="T28" fmla="*/ 132 w 1099"/>
                <a:gd name="T29" fmla="*/ 562 h 1075"/>
                <a:gd name="T30" fmla="*/ 97 w 1099"/>
                <a:gd name="T31" fmla="*/ 633 h 1075"/>
                <a:gd name="T32" fmla="*/ 67 w 1099"/>
                <a:gd name="T33" fmla="*/ 705 h 1075"/>
                <a:gd name="T34" fmla="*/ 41 w 1099"/>
                <a:gd name="T35" fmla="*/ 780 h 1075"/>
                <a:gd name="T36" fmla="*/ 22 w 1099"/>
                <a:gd name="T37" fmla="*/ 858 h 1075"/>
                <a:gd name="T38" fmla="*/ 8 w 1099"/>
                <a:gd name="T39" fmla="*/ 939 h 1075"/>
                <a:gd name="T40" fmla="*/ 1 w 1099"/>
                <a:gd name="T41" fmla="*/ 1020 h 1075"/>
                <a:gd name="T42" fmla="*/ 79 w 1099"/>
                <a:gd name="T43" fmla="*/ 1075 h 1075"/>
                <a:gd name="T44" fmla="*/ 82 w 1099"/>
                <a:gd name="T45" fmla="*/ 998 h 1075"/>
                <a:gd name="T46" fmla="*/ 91 w 1099"/>
                <a:gd name="T47" fmla="*/ 923 h 1075"/>
                <a:gd name="T48" fmla="*/ 105 w 1099"/>
                <a:gd name="T49" fmla="*/ 850 h 1075"/>
                <a:gd name="T50" fmla="*/ 125 w 1099"/>
                <a:gd name="T51" fmla="*/ 778 h 1075"/>
                <a:gd name="T52" fmla="*/ 150 w 1099"/>
                <a:gd name="T53" fmla="*/ 709 h 1075"/>
                <a:gd name="T54" fmla="*/ 179 w 1099"/>
                <a:gd name="T55" fmla="*/ 643 h 1075"/>
                <a:gd name="T56" fmla="*/ 215 w 1099"/>
                <a:gd name="T57" fmla="*/ 579 h 1075"/>
                <a:gd name="T58" fmla="*/ 253 w 1099"/>
                <a:gd name="T59" fmla="*/ 517 h 1075"/>
                <a:gd name="T60" fmla="*/ 297 w 1099"/>
                <a:gd name="T61" fmla="*/ 459 h 1075"/>
                <a:gd name="T62" fmla="*/ 344 w 1099"/>
                <a:gd name="T63" fmla="*/ 405 h 1075"/>
                <a:gd name="T64" fmla="*/ 395 w 1099"/>
                <a:gd name="T65" fmla="*/ 353 h 1075"/>
                <a:gd name="T66" fmla="*/ 451 w 1099"/>
                <a:gd name="T67" fmla="*/ 306 h 1075"/>
                <a:gd name="T68" fmla="*/ 509 w 1099"/>
                <a:gd name="T69" fmla="*/ 262 h 1075"/>
                <a:gd name="T70" fmla="*/ 571 w 1099"/>
                <a:gd name="T71" fmla="*/ 223 h 1075"/>
                <a:gd name="T72" fmla="*/ 634 w 1099"/>
                <a:gd name="T73" fmla="*/ 187 h 1075"/>
                <a:gd name="T74" fmla="*/ 702 w 1099"/>
                <a:gd name="T75" fmla="*/ 156 h 1075"/>
                <a:gd name="T76" fmla="*/ 772 w 1099"/>
                <a:gd name="T77" fmla="*/ 131 h 1075"/>
                <a:gd name="T78" fmla="*/ 844 w 1099"/>
                <a:gd name="T79" fmla="*/ 109 h 1075"/>
                <a:gd name="T80" fmla="*/ 918 w 1099"/>
                <a:gd name="T81" fmla="*/ 94 h 1075"/>
                <a:gd name="T82" fmla="*/ 995 w 1099"/>
                <a:gd name="T83" fmla="*/ 84 h 1075"/>
                <a:gd name="T84" fmla="*/ 1073 w 1099"/>
                <a:gd name="T85" fmla="*/ 79 h 107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99"/>
                <a:gd name="T130" fmla="*/ 0 h 1075"/>
                <a:gd name="T131" fmla="*/ 1099 w 1099"/>
                <a:gd name="T132" fmla="*/ 1075 h 107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99" h="1075">
                  <a:moveTo>
                    <a:pt x="1099" y="0"/>
                  </a:moveTo>
                  <a:lnTo>
                    <a:pt x="1071" y="0"/>
                  </a:lnTo>
                  <a:lnTo>
                    <a:pt x="1043" y="1"/>
                  </a:lnTo>
                  <a:lnTo>
                    <a:pt x="1015" y="3"/>
                  </a:lnTo>
                  <a:lnTo>
                    <a:pt x="987" y="6"/>
                  </a:lnTo>
                  <a:lnTo>
                    <a:pt x="959" y="9"/>
                  </a:lnTo>
                  <a:lnTo>
                    <a:pt x="932" y="12"/>
                  </a:lnTo>
                  <a:lnTo>
                    <a:pt x="905" y="17"/>
                  </a:lnTo>
                  <a:lnTo>
                    <a:pt x="878" y="23"/>
                  </a:lnTo>
                  <a:lnTo>
                    <a:pt x="851" y="28"/>
                  </a:lnTo>
                  <a:lnTo>
                    <a:pt x="825" y="34"/>
                  </a:lnTo>
                  <a:lnTo>
                    <a:pt x="798" y="41"/>
                  </a:lnTo>
                  <a:lnTo>
                    <a:pt x="772" y="48"/>
                  </a:lnTo>
                  <a:lnTo>
                    <a:pt x="746" y="56"/>
                  </a:lnTo>
                  <a:lnTo>
                    <a:pt x="721" y="66"/>
                  </a:lnTo>
                  <a:lnTo>
                    <a:pt x="696" y="75"/>
                  </a:lnTo>
                  <a:lnTo>
                    <a:pt x="671" y="85"/>
                  </a:lnTo>
                  <a:lnTo>
                    <a:pt x="647" y="95"/>
                  </a:lnTo>
                  <a:lnTo>
                    <a:pt x="622" y="106"/>
                  </a:lnTo>
                  <a:lnTo>
                    <a:pt x="599" y="118"/>
                  </a:lnTo>
                  <a:lnTo>
                    <a:pt x="575" y="130"/>
                  </a:lnTo>
                  <a:lnTo>
                    <a:pt x="552" y="143"/>
                  </a:lnTo>
                  <a:lnTo>
                    <a:pt x="529" y="156"/>
                  </a:lnTo>
                  <a:lnTo>
                    <a:pt x="506" y="170"/>
                  </a:lnTo>
                  <a:lnTo>
                    <a:pt x="484" y="184"/>
                  </a:lnTo>
                  <a:lnTo>
                    <a:pt x="462" y="199"/>
                  </a:lnTo>
                  <a:lnTo>
                    <a:pt x="441" y="213"/>
                  </a:lnTo>
                  <a:lnTo>
                    <a:pt x="420" y="230"/>
                  </a:lnTo>
                  <a:lnTo>
                    <a:pt x="400" y="246"/>
                  </a:lnTo>
                  <a:lnTo>
                    <a:pt x="380" y="262"/>
                  </a:lnTo>
                  <a:lnTo>
                    <a:pt x="360" y="280"/>
                  </a:lnTo>
                  <a:lnTo>
                    <a:pt x="340" y="297"/>
                  </a:lnTo>
                  <a:lnTo>
                    <a:pt x="321" y="315"/>
                  </a:lnTo>
                  <a:lnTo>
                    <a:pt x="304" y="334"/>
                  </a:lnTo>
                  <a:lnTo>
                    <a:pt x="285" y="352"/>
                  </a:lnTo>
                  <a:lnTo>
                    <a:pt x="268" y="371"/>
                  </a:lnTo>
                  <a:lnTo>
                    <a:pt x="250" y="391"/>
                  </a:lnTo>
                  <a:lnTo>
                    <a:pt x="234" y="411"/>
                  </a:lnTo>
                  <a:lnTo>
                    <a:pt x="218" y="432"/>
                  </a:lnTo>
                  <a:lnTo>
                    <a:pt x="202" y="453"/>
                  </a:lnTo>
                  <a:lnTo>
                    <a:pt x="188" y="475"/>
                  </a:lnTo>
                  <a:lnTo>
                    <a:pt x="173" y="496"/>
                  </a:lnTo>
                  <a:lnTo>
                    <a:pt x="158" y="517"/>
                  </a:lnTo>
                  <a:lnTo>
                    <a:pt x="145" y="540"/>
                  </a:lnTo>
                  <a:lnTo>
                    <a:pt x="132" y="562"/>
                  </a:lnTo>
                  <a:lnTo>
                    <a:pt x="120" y="586"/>
                  </a:lnTo>
                  <a:lnTo>
                    <a:pt x="108" y="609"/>
                  </a:lnTo>
                  <a:lnTo>
                    <a:pt x="97" y="633"/>
                  </a:lnTo>
                  <a:lnTo>
                    <a:pt x="86" y="657"/>
                  </a:lnTo>
                  <a:lnTo>
                    <a:pt x="76" y="681"/>
                  </a:lnTo>
                  <a:lnTo>
                    <a:pt x="67" y="705"/>
                  </a:lnTo>
                  <a:lnTo>
                    <a:pt x="57" y="731"/>
                  </a:lnTo>
                  <a:lnTo>
                    <a:pt x="49" y="756"/>
                  </a:lnTo>
                  <a:lnTo>
                    <a:pt x="41" y="780"/>
                  </a:lnTo>
                  <a:lnTo>
                    <a:pt x="34" y="807"/>
                  </a:lnTo>
                  <a:lnTo>
                    <a:pt x="28" y="833"/>
                  </a:lnTo>
                  <a:lnTo>
                    <a:pt x="22" y="858"/>
                  </a:lnTo>
                  <a:lnTo>
                    <a:pt x="16" y="885"/>
                  </a:lnTo>
                  <a:lnTo>
                    <a:pt x="12" y="911"/>
                  </a:lnTo>
                  <a:lnTo>
                    <a:pt x="8" y="939"/>
                  </a:lnTo>
                  <a:lnTo>
                    <a:pt x="5" y="965"/>
                  </a:lnTo>
                  <a:lnTo>
                    <a:pt x="3" y="993"/>
                  </a:lnTo>
                  <a:lnTo>
                    <a:pt x="1" y="1020"/>
                  </a:lnTo>
                  <a:lnTo>
                    <a:pt x="0" y="1048"/>
                  </a:lnTo>
                  <a:lnTo>
                    <a:pt x="0" y="1075"/>
                  </a:lnTo>
                  <a:lnTo>
                    <a:pt x="79" y="1075"/>
                  </a:lnTo>
                  <a:lnTo>
                    <a:pt x="79" y="1049"/>
                  </a:lnTo>
                  <a:lnTo>
                    <a:pt x="80" y="1023"/>
                  </a:lnTo>
                  <a:lnTo>
                    <a:pt x="82" y="998"/>
                  </a:lnTo>
                  <a:lnTo>
                    <a:pt x="84" y="973"/>
                  </a:lnTo>
                  <a:lnTo>
                    <a:pt x="87" y="948"/>
                  </a:lnTo>
                  <a:lnTo>
                    <a:pt x="91" y="923"/>
                  </a:lnTo>
                  <a:lnTo>
                    <a:pt x="96" y="899"/>
                  </a:lnTo>
                  <a:lnTo>
                    <a:pt x="100" y="874"/>
                  </a:lnTo>
                  <a:lnTo>
                    <a:pt x="105" y="850"/>
                  </a:lnTo>
                  <a:lnTo>
                    <a:pt x="111" y="825"/>
                  </a:lnTo>
                  <a:lnTo>
                    <a:pt x="118" y="802"/>
                  </a:lnTo>
                  <a:lnTo>
                    <a:pt x="125" y="778"/>
                  </a:lnTo>
                  <a:lnTo>
                    <a:pt x="133" y="755"/>
                  </a:lnTo>
                  <a:lnTo>
                    <a:pt x="141" y="733"/>
                  </a:lnTo>
                  <a:lnTo>
                    <a:pt x="150" y="709"/>
                  </a:lnTo>
                  <a:lnTo>
                    <a:pt x="159" y="687"/>
                  </a:lnTo>
                  <a:lnTo>
                    <a:pt x="170" y="665"/>
                  </a:lnTo>
                  <a:lnTo>
                    <a:pt x="179" y="643"/>
                  </a:lnTo>
                  <a:lnTo>
                    <a:pt x="191" y="621"/>
                  </a:lnTo>
                  <a:lnTo>
                    <a:pt x="202" y="600"/>
                  </a:lnTo>
                  <a:lnTo>
                    <a:pt x="215" y="579"/>
                  </a:lnTo>
                  <a:lnTo>
                    <a:pt x="227" y="558"/>
                  </a:lnTo>
                  <a:lnTo>
                    <a:pt x="240" y="538"/>
                  </a:lnTo>
                  <a:lnTo>
                    <a:pt x="253" y="517"/>
                  </a:lnTo>
                  <a:lnTo>
                    <a:pt x="267" y="498"/>
                  </a:lnTo>
                  <a:lnTo>
                    <a:pt x="282" y="479"/>
                  </a:lnTo>
                  <a:lnTo>
                    <a:pt x="297" y="459"/>
                  </a:lnTo>
                  <a:lnTo>
                    <a:pt x="312" y="441"/>
                  </a:lnTo>
                  <a:lnTo>
                    <a:pt x="328" y="422"/>
                  </a:lnTo>
                  <a:lnTo>
                    <a:pt x="344" y="405"/>
                  </a:lnTo>
                  <a:lnTo>
                    <a:pt x="361" y="387"/>
                  </a:lnTo>
                  <a:lnTo>
                    <a:pt x="378" y="370"/>
                  </a:lnTo>
                  <a:lnTo>
                    <a:pt x="395" y="353"/>
                  </a:lnTo>
                  <a:lnTo>
                    <a:pt x="413" y="337"/>
                  </a:lnTo>
                  <a:lnTo>
                    <a:pt x="432" y="322"/>
                  </a:lnTo>
                  <a:lnTo>
                    <a:pt x="451" y="306"/>
                  </a:lnTo>
                  <a:lnTo>
                    <a:pt x="470" y="291"/>
                  </a:lnTo>
                  <a:lnTo>
                    <a:pt x="489" y="277"/>
                  </a:lnTo>
                  <a:lnTo>
                    <a:pt x="509" y="262"/>
                  </a:lnTo>
                  <a:lnTo>
                    <a:pt x="529" y="248"/>
                  </a:lnTo>
                  <a:lnTo>
                    <a:pt x="550" y="235"/>
                  </a:lnTo>
                  <a:lnTo>
                    <a:pt x="571" y="223"/>
                  </a:lnTo>
                  <a:lnTo>
                    <a:pt x="592" y="210"/>
                  </a:lnTo>
                  <a:lnTo>
                    <a:pt x="614" y="198"/>
                  </a:lnTo>
                  <a:lnTo>
                    <a:pt x="634" y="187"/>
                  </a:lnTo>
                  <a:lnTo>
                    <a:pt x="657" y="177"/>
                  </a:lnTo>
                  <a:lnTo>
                    <a:pt x="679" y="166"/>
                  </a:lnTo>
                  <a:lnTo>
                    <a:pt x="702" y="156"/>
                  </a:lnTo>
                  <a:lnTo>
                    <a:pt x="725" y="147"/>
                  </a:lnTo>
                  <a:lnTo>
                    <a:pt x="748" y="139"/>
                  </a:lnTo>
                  <a:lnTo>
                    <a:pt x="772" y="131"/>
                  </a:lnTo>
                  <a:lnTo>
                    <a:pt x="796" y="123"/>
                  </a:lnTo>
                  <a:lnTo>
                    <a:pt x="820" y="117"/>
                  </a:lnTo>
                  <a:lnTo>
                    <a:pt x="844" y="109"/>
                  </a:lnTo>
                  <a:lnTo>
                    <a:pt x="869" y="104"/>
                  </a:lnTo>
                  <a:lnTo>
                    <a:pt x="893" y="98"/>
                  </a:lnTo>
                  <a:lnTo>
                    <a:pt x="918" y="94"/>
                  </a:lnTo>
                  <a:lnTo>
                    <a:pt x="944" y="90"/>
                  </a:lnTo>
                  <a:lnTo>
                    <a:pt x="970" y="86"/>
                  </a:lnTo>
                  <a:lnTo>
                    <a:pt x="995" y="84"/>
                  </a:lnTo>
                  <a:lnTo>
                    <a:pt x="1021" y="81"/>
                  </a:lnTo>
                  <a:lnTo>
                    <a:pt x="1047" y="80"/>
                  </a:lnTo>
                  <a:lnTo>
                    <a:pt x="1073" y="79"/>
                  </a:lnTo>
                  <a:lnTo>
                    <a:pt x="1099" y="79"/>
                  </a:lnTo>
                  <a:lnTo>
                    <a:pt x="1099"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6" name="Freeform 29"/>
            <p:cNvSpPr>
              <a:spLocks/>
            </p:cNvSpPr>
            <p:nvPr/>
          </p:nvSpPr>
          <p:spPr bwMode="auto">
            <a:xfrm>
              <a:off x="2666" y="2629"/>
              <a:ext cx="220" cy="215"/>
            </a:xfrm>
            <a:custGeom>
              <a:avLst/>
              <a:gdLst>
                <a:gd name="T0" fmla="*/ 1099 w 1101"/>
                <a:gd name="T1" fmla="*/ 1020 h 1075"/>
                <a:gd name="T2" fmla="*/ 1091 w 1101"/>
                <a:gd name="T3" fmla="*/ 939 h 1075"/>
                <a:gd name="T4" fmla="*/ 1078 w 1101"/>
                <a:gd name="T5" fmla="*/ 858 h 1075"/>
                <a:gd name="T6" fmla="*/ 1059 w 1101"/>
                <a:gd name="T7" fmla="*/ 780 h 1075"/>
                <a:gd name="T8" fmla="*/ 1034 w 1101"/>
                <a:gd name="T9" fmla="*/ 705 h 1075"/>
                <a:gd name="T10" fmla="*/ 1003 w 1101"/>
                <a:gd name="T11" fmla="*/ 633 h 1075"/>
                <a:gd name="T12" fmla="*/ 968 w 1101"/>
                <a:gd name="T13" fmla="*/ 562 h 1075"/>
                <a:gd name="T14" fmla="*/ 927 w 1101"/>
                <a:gd name="T15" fmla="*/ 496 h 1075"/>
                <a:gd name="T16" fmla="*/ 882 w 1101"/>
                <a:gd name="T17" fmla="*/ 432 h 1075"/>
                <a:gd name="T18" fmla="*/ 832 w 1101"/>
                <a:gd name="T19" fmla="*/ 371 h 1075"/>
                <a:gd name="T20" fmla="*/ 778 w 1101"/>
                <a:gd name="T21" fmla="*/ 315 h 1075"/>
                <a:gd name="T22" fmla="*/ 720 w 1101"/>
                <a:gd name="T23" fmla="*/ 262 h 1075"/>
                <a:gd name="T24" fmla="*/ 659 w 1101"/>
                <a:gd name="T25" fmla="*/ 213 h 1075"/>
                <a:gd name="T26" fmla="*/ 593 w 1101"/>
                <a:gd name="T27" fmla="*/ 170 h 1075"/>
                <a:gd name="T28" fmla="*/ 525 w 1101"/>
                <a:gd name="T29" fmla="*/ 130 h 1075"/>
                <a:gd name="T30" fmla="*/ 453 w 1101"/>
                <a:gd name="T31" fmla="*/ 95 h 1075"/>
                <a:gd name="T32" fmla="*/ 379 w 1101"/>
                <a:gd name="T33" fmla="*/ 66 h 1075"/>
                <a:gd name="T34" fmla="*/ 302 w 1101"/>
                <a:gd name="T35" fmla="*/ 41 h 1075"/>
                <a:gd name="T36" fmla="*/ 222 w 1101"/>
                <a:gd name="T37" fmla="*/ 23 h 1075"/>
                <a:gd name="T38" fmla="*/ 140 w 1101"/>
                <a:gd name="T39" fmla="*/ 9 h 1075"/>
                <a:gd name="T40" fmla="*/ 56 w 1101"/>
                <a:gd name="T41" fmla="*/ 1 h 1075"/>
                <a:gd name="T42" fmla="*/ 0 w 1101"/>
                <a:gd name="T43" fmla="*/ 79 h 1075"/>
                <a:gd name="T44" fmla="*/ 79 w 1101"/>
                <a:gd name="T45" fmla="*/ 81 h 1075"/>
                <a:gd name="T46" fmla="*/ 156 w 1101"/>
                <a:gd name="T47" fmla="*/ 90 h 1075"/>
                <a:gd name="T48" fmla="*/ 231 w 1101"/>
                <a:gd name="T49" fmla="*/ 104 h 1075"/>
                <a:gd name="T50" fmla="*/ 304 w 1101"/>
                <a:gd name="T51" fmla="*/ 123 h 1075"/>
                <a:gd name="T52" fmla="*/ 375 w 1101"/>
                <a:gd name="T53" fmla="*/ 147 h 1075"/>
                <a:gd name="T54" fmla="*/ 443 w 1101"/>
                <a:gd name="T55" fmla="*/ 177 h 1075"/>
                <a:gd name="T56" fmla="*/ 509 w 1101"/>
                <a:gd name="T57" fmla="*/ 210 h 1075"/>
                <a:gd name="T58" fmla="*/ 571 w 1101"/>
                <a:gd name="T59" fmla="*/ 248 h 1075"/>
                <a:gd name="T60" fmla="*/ 631 w 1101"/>
                <a:gd name="T61" fmla="*/ 291 h 1075"/>
                <a:gd name="T62" fmla="*/ 686 w 1101"/>
                <a:gd name="T63" fmla="*/ 337 h 1075"/>
                <a:gd name="T64" fmla="*/ 739 w 1101"/>
                <a:gd name="T65" fmla="*/ 387 h 1075"/>
                <a:gd name="T66" fmla="*/ 787 w 1101"/>
                <a:gd name="T67" fmla="*/ 441 h 1075"/>
                <a:gd name="T68" fmla="*/ 832 w 1101"/>
                <a:gd name="T69" fmla="*/ 498 h 1075"/>
                <a:gd name="T70" fmla="*/ 873 w 1101"/>
                <a:gd name="T71" fmla="*/ 558 h 1075"/>
                <a:gd name="T72" fmla="*/ 909 w 1101"/>
                <a:gd name="T73" fmla="*/ 621 h 1075"/>
                <a:gd name="T74" fmla="*/ 941 w 1101"/>
                <a:gd name="T75" fmla="*/ 687 h 1075"/>
                <a:gd name="T76" fmla="*/ 967 w 1101"/>
                <a:gd name="T77" fmla="*/ 755 h 1075"/>
                <a:gd name="T78" fmla="*/ 989 w 1101"/>
                <a:gd name="T79" fmla="*/ 825 h 1075"/>
                <a:gd name="T80" fmla="*/ 1004 w 1101"/>
                <a:gd name="T81" fmla="*/ 899 h 1075"/>
                <a:gd name="T82" fmla="*/ 1015 w 1101"/>
                <a:gd name="T83" fmla="*/ 973 h 1075"/>
                <a:gd name="T84" fmla="*/ 1020 w 1101"/>
                <a:gd name="T85" fmla="*/ 1049 h 107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01"/>
                <a:gd name="T130" fmla="*/ 0 h 1075"/>
                <a:gd name="T131" fmla="*/ 1101 w 1101"/>
                <a:gd name="T132" fmla="*/ 1075 h 107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01" h="1075">
                  <a:moveTo>
                    <a:pt x="1101" y="1075"/>
                  </a:moveTo>
                  <a:lnTo>
                    <a:pt x="1101" y="1048"/>
                  </a:lnTo>
                  <a:lnTo>
                    <a:pt x="1099" y="1020"/>
                  </a:lnTo>
                  <a:lnTo>
                    <a:pt x="1097" y="993"/>
                  </a:lnTo>
                  <a:lnTo>
                    <a:pt x="1094" y="965"/>
                  </a:lnTo>
                  <a:lnTo>
                    <a:pt x="1091" y="939"/>
                  </a:lnTo>
                  <a:lnTo>
                    <a:pt x="1088" y="911"/>
                  </a:lnTo>
                  <a:lnTo>
                    <a:pt x="1084" y="885"/>
                  </a:lnTo>
                  <a:lnTo>
                    <a:pt x="1078" y="858"/>
                  </a:lnTo>
                  <a:lnTo>
                    <a:pt x="1072" y="833"/>
                  </a:lnTo>
                  <a:lnTo>
                    <a:pt x="1066" y="807"/>
                  </a:lnTo>
                  <a:lnTo>
                    <a:pt x="1059" y="780"/>
                  </a:lnTo>
                  <a:lnTo>
                    <a:pt x="1051" y="756"/>
                  </a:lnTo>
                  <a:lnTo>
                    <a:pt x="1043" y="731"/>
                  </a:lnTo>
                  <a:lnTo>
                    <a:pt x="1034" y="705"/>
                  </a:lnTo>
                  <a:lnTo>
                    <a:pt x="1024" y="681"/>
                  </a:lnTo>
                  <a:lnTo>
                    <a:pt x="1014" y="657"/>
                  </a:lnTo>
                  <a:lnTo>
                    <a:pt x="1003" y="633"/>
                  </a:lnTo>
                  <a:lnTo>
                    <a:pt x="992" y="609"/>
                  </a:lnTo>
                  <a:lnTo>
                    <a:pt x="980" y="586"/>
                  </a:lnTo>
                  <a:lnTo>
                    <a:pt x="968" y="562"/>
                  </a:lnTo>
                  <a:lnTo>
                    <a:pt x="954" y="540"/>
                  </a:lnTo>
                  <a:lnTo>
                    <a:pt x="941" y="517"/>
                  </a:lnTo>
                  <a:lnTo>
                    <a:pt x="927" y="496"/>
                  </a:lnTo>
                  <a:lnTo>
                    <a:pt x="913" y="475"/>
                  </a:lnTo>
                  <a:lnTo>
                    <a:pt x="897" y="453"/>
                  </a:lnTo>
                  <a:lnTo>
                    <a:pt x="882" y="432"/>
                  </a:lnTo>
                  <a:lnTo>
                    <a:pt x="866" y="411"/>
                  </a:lnTo>
                  <a:lnTo>
                    <a:pt x="849" y="392"/>
                  </a:lnTo>
                  <a:lnTo>
                    <a:pt x="832" y="371"/>
                  </a:lnTo>
                  <a:lnTo>
                    <a:pt x="814" y="352"/>
                  </a:lnTo>
                  <a:lnTo>
                    <a:pt x="797" y="334"/>
                  </a:lnTo>
                  <a:lnTo>
                    <a:pt x="778" y="315"/>
                  </a:lnTo>
                  <a:lnTo>
                    <a:pt x="759" y="297"/>
                  </a:lnTo>
                  <a:lnTo>
                    <a:pt x="740" y="280"/>
                  </a:lnTo>
                  <a:lnTo>
                    <a:pt x="720" y="262"/>
                  </a:lnTo>
                  <a:lnTo>
                    <a:pt x="700" y="246"/>
                  </a:lnTo>
                  <a:lnTo>
                    <a:pt x="680" y="230"/>
                  </a:lnTo>
                  <a:lnTo>
                    <a:pt x="659" y="213"/>
                  </a:lnTo>
                  <a:lnTo>
                    <a:pt x="637" y="199"/>
                  </a:lnTo>
                  <a:lnTo>
                    <a:pt x="615" y="184"/>
                  </a:lnTo>
                  <a:lnTo>
                    <a:pt x="593" y="170"/>
                  </a:lnTo>
                  <a:lnTo>
                    <a:pt x="571" y="156"/>
                  </a:lnTo>
                  <a:lnTo>
                    <a:pt x="548" y="143"/>
                  </a:lnTo>
                  <a:lnTo>
                    <a:pt x="525" y="130"/>
                  </a:lnTo>
                  <a:lnTo>
                    <a:pt x="501" y="118"/>
                  </a:lnTo>
                  <a:lnTo>
                    <a:pt x="477" y="106"/>
                  </a:lnTo>
                  <a:lnTo>
                    <a:pt x="453" y="95"/>
                  </a:lnTo>
                  <a:lnTo>
                    <a:pt x="428" y="85"/>
                  </a:lnTo>
                  <a:lnTo>
                    <a:pt x="404" y="75"/>
                  </a:lnTo>
                  <a:lnTo>
                    <a:pt x="379" y="66"/>
                  </a:lnTo>
                  <a:lnTo>
                    <a:pt x="353" y="56"/>
                  </a:lnTo>
                  <a:lnTo>
                    <a:pt x="327" y="48"/>
                  </a:lnTo>
                  <a:lnTo>
                    <a:pt x="302" y="41"/>
                  </a:lnTo>
                  <a:lnTo>
                    <a:pt x="275" y="34"/>
                  </a:lnTo>
                  <a:lnTo>
                    <a:pt x="249" y="28"/>
                  </a:lnTo>
                  <a:lnTo>
                    <a:pt x="222" y="23"/>
                  </a:lnTo>
                  <a:lnTo>
                    <a:pt x="195" y="17"/>
                  </a:lnTo>
                  <a:lnTo>
                    <a:pt x="168" y="12"/>
                  </a:lnTo>
                  <a:lnTo>
                    <a:pt x="140" y="9"/>
                  </a:lnTo>
                  <a:lnTo>
                    <a:pt x="113" y="6"/>
                  </a:lnTo>
                  <a:lnTo>
                    <a:pt x="85" y="3"/>
                  </a:lnTo>
                  <a:lnTo>
                    <a:pt x="56" y="1"/>
                  </a:lnTo>
                  <a:lnTo>
                    <a:pt x="28" y="0"/>
                  </a:lnTo>
                  <a:lnTo>
                    <a:pt x="0" y="0"/>
                  </a:lnTo>
                  <a:lnTo>
                    <a:pt x="0" y="79"/>
                  </a:lnTo>
                  <a:lnTo>
                    <a:pt x="27" y="79"/>
                  </a:lnTo>
                  <a:lnTo>
                    <a:pt x="53" y="80"/>
                  </a:lnTo>
                  <a:lnTo>
                    <a:pt x="79" y="81"/>
                  </a:lnTo>
                  <a:lnTo>
                    <a:pt x="105" y="84"/>
                  </a:lnTo>
                  <a:lnTo>
                    <a:pt x="131" y="86"/>
                  </a:lnTo>
                  <a:lnTo>
                    <a:pt x="156" y="90"/>
                  </a:lnTo>
                  <a:lnTo>
                    <a:pt x="181" y="94"/>
                  </a:lnTo>
                  <a:lnTo>
                    <a:pt x="206" y="98"/>
                  </a:lnTo>
                  <a:lnTo>
                    <a:pt x="231" y="104"/>
                  </a:lnTo>
                  <a:lnTo>
                    <a:pt x="256" y="109"/>
                  </a:lnTo>
                  <a:lnTo>
                    <a:pt x="280" y="117"/>
                  </a:lnTo>
                  <a:lnTo>
                    <a:pt x="304" y="123"/>
                  </a:lnTo>
                  <a:lnTo>
                    <a:pt x="328" y="131"/>
                  </a:lnTo>
                  <a:lnTo>
                    <a:pt x="351" y="139"/>
                  </a:lnTo>
                  <a:lnTo>
                    <a:pt x="375" y="147"/>
                  </a:lnTo>
                  <a:lnTo>
                    <a:pt x="398" y="156"/>
                  </a:lnTo>
                  <a:lnTo>
                    <a:pt x="420" y="166"/>
                  </a:lnTo>
                  <a:lnTo>
                    <a:pt x="443" y="177"/>
                  </a:lnTo>
                  <a:lnTo>
                    <a:pt x="465" y="187"/>
                  </a:lnTo>
                  <a:lnTo>
                    <a:pt x="487" y="198"/>
                  </a:lnTo>
                  <a:lnTo>
                    <a:pt x="509" y="210"/>
                  </a:lnTo>
                  <a:lnTo>
                    <a:pt x="529" y="223"/>
                  </a:lnTo>
                  <a:lnTo>
                    <a:pt x="550" y="235"/>
                  </a:lnTo>
                  <a:lnTo>
                    <a:pt x="571" y="248"/>
                  </a:lnTo>
                  <a:lnTo>
                    <a:pt x="591" y="262"/>
                  </a:lnTo>
                  <a:lnTo>
                    <a:pt x="611" y="277"/>
                  </a:lnTo>
                  <a:lnTo>
                    <a:pt x="631" y="291"/>
                  </a:lnTo>
                  <a:lnTo>
                    <a:pt x="650" y="306"/>
                  </a:lnTo>
                  <a:lnTo>
                    <a:pt x="668" y="322"/>
                  </a:lnTo>
                  <a:lnTo>
                    <a:pt x="686" y="337"/>
                  </a:lnTo>
                  <a:lnTo>
                    <a:pt x="705" y="353"/>
                  </a:lnTo>
                  <a:lnTo>
                    <a:pt x="722" y="370"/>
                  </a:lnTo>
                  <a:lnTo>
                    <a:pt x="739" y="387"/>
                  </a:lnTo>
                  <a:lnTo>
                    <a:pt x="756" y="405"/>
                  </a:lnTo>
                  <a:lnTo>
                    <a:pt x="772" y="422"/>
                  </a:lnTo>
                  <a:lnTo>
                    <a:pt x="787" y="441"/>
                  </a:lnTo>
                  <a:lnTo>
                    <a:pt x="803" y="459"/>
                  </a:lnTo>
                  <a:lnTo>
                    <a:pt x="818" y="479"/>
                  </a:lnTo>
                  <a:lnTo>
                    <a:pt x="832" y="498"/>
                  </a:lnTo>
                  <a:lnTo>
                    <a:pt x="847" y="517"/>
                  </a:lnTo>
                  <a:lnTo>
                    <a:pt x="860" y="538"/>
                  </a:lnTo>
                  <a:lnTo>
                    <a:pt x="873" y="558"/>
                  </a:lnTo>
                  <a:lnTo>
                    <a:pt x="885" y="579"/>
                  </a:lnTo>
                  <a:lnTo>
                    <a:pt x="898" y="600"/>
                  </a:lnTo>
                  <a:lnTo>
                    <a:pt x="909" y="621"/>
                  </a:lnTo>
                  <a:lnTo>
                    <a:pt x="920" y="643"/>
                  </a:lnTo>
                  <a:lnTo>
                    <a:pt x="930" y="665"/>
                  </a:lnTo>
                  <a:lnTo>
                    <a:pt x="941" y="687"/>
                  </a:lnTo>
                  <a:lnTo>
                    <a:pt x="950" y="709"/>
                  </a:lnTo>
                  <a:lnTo>
                    <a:pt x="959" y="733"/>
                  </a:lnTo>
                  <a:lnTo>
                    <a:pt x="967" y="755"/>
                  </a:lnTo>
                  <a:lnTo>
                    <a:pt x="975" y="778"/>
                  </a:lnTo>
                  <a:lnTo>
                    <a:pt x="982" y="802"/>
                  </a:lnTo>
                  <a:lnTo>
                    <a:pt x="989" y="825"/>
                  </a:lnTo>
                  <a:lnTo>
                    <a:pt x="994" y="850"/>
                  </a:lnTo>
                  <a:lnTo>
                    <a:pt x="1000" y="874"/>
                  </a:lnTo>
                  <a:lnTo>
                    <a:pt x="1004" y="899"/>
                  </a:lnTo>
                  <a:lnTo>
                    <a:pt x="1009" y="923"/>
                  </a:lnTo>
                  <a:lnTo>
                    <a:pt x="1013" y="948"/>
                  </a:lnTo>
                  <a:lnTo>
                    <a:pt x="1015" y="973"/>
                  </a:lnTo>
                  <a:lnTo>
                    <a:pt x="1018" y="998"/>
                  </a:lnTo>
                  <a:lnTo>
                    <a:pt x="1019" y="1023"/>
                  </a:lnTo>
                  <a:lnTo>
                    <a:pt x="1020" y="1049"/>
                  </a:lnTo>
                  <a:lnTo>
                    <a:pt x="1020" y="1075"/>
                  </a:lnTo>
                  <a:lnTo>
                    <a:pt x="1101" y="1075"/>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7" name="Freeform 30"/>
            <p:cNvSpPr>
              <a:spLocks/>
            </p:cNvSpPr>
            <p:nvPr/>
          </p:nvSpPr>
          <p:spPr bwMode="auto">
            <a:xfrm>
              <a:off x="2666" y="2844"/>
              <a:ext cx="220" cy="215"/>
            </a:xfrm>
            <a:custGeom>
              <a:avLst/>
              <a:gdLst>
                <a:gd name="T0" fmla="*/ 56 w 1101"/>
                <a:gd name="T1" fmla="*/ 1073 h 1074"/>
                <a:gd name="T2" fmla="*/ 140 w 1101"/>
                <a:gd name="T3" fmla="*/ 1066 h 1074"/>
                <a:gd name="T4" fmla="*/ 222 w 1101"/>
                <a:gd name="T5" fmla="*/ 1053 h 1074"/>
                <a:gd name="T6" fmla="*/ 302 w 1101"/>
                <a:gd name="T7" fmla="*/ 1033 h 1074"/>
                <a:gd name="T8" fmla="*/ 379 w 1101"/>
                <a:gd name="T9" fmla="*/ 1009 h 1074"/>
                <a:gd name="T10" fmla="*/ 453 w 1101"/>
                <a:gd name="T11" fmla="*/ 979 h 1074"/>
                <a:gd name="T12" fmla="*/ 525 w 1101"/>
                <a:gd name="T13" fmla="*/ 945 h 1074"/>
                <a:gd name="T14" fmla="*/ 593 w 1101"/>
                <a:gd name="T15" fmla="*/ 905 h 1074"/>
                <a:gd name="T16" fmla="*/ 659 w 1101"/>
                <a:gd name="T17" fmla="*/ 861 h 1074"/>
                <a:gd name="T18" fmla="*/ 720 w 1101"/>
                <a:gd name="T19" fmla="*/ 812 h 1074"/>
                <a:gd name="T20" fmla="*/ 778 w 1101"/>
                <a:gd name="T21" fmla="*/ 760 h 1074"/>
                <a:gd name="T22" fmla="*/ 832 w 1101"/>
                <a:gd name="T23" fmla="*/ 703 h 1074"/>
                <a:gd name="T24" fmla="*/ 882 w 1101"/>
                <a:gd name="T25" fmla="*/ 643 h 1074"/>
                <a:gd name="T26" fmla="*/ 927 w 1101"/>
                <a:gd name="T27" fmla="*/ 580 h 1074"/>
                <a:gd name="T28" fmla="*/ 968 w 1101"/>
                <a:gd name="T29" fmla="*/ 512 h 1074"/>
                <a:gd name="T30" fmla="*/ 1003 w 1101"/>
                <a:gd name="T31" fmla="*/ 442 h 1074"/>
                <a:gd name="T32" fmla="*/ 1034 w 1101"/>
                <a:gd name="T33" fmla="*/ 369 h 1074"/>
                <a:gd name="T34" fmla="*/ 1059 w 1101"/>
                <a:gd name="T35" fmla="*/ 294 h 1074"/>
                <a:gd name="T36" fmla="*/ 1078 w 1101"/>
                <a:gd name="T37" fmla="*/ 216 h 1074"/>
                <a:gd name="T38" fmla="*/ 1091 w 1101"/>
                <a:gd name="T39" fmla="*/ 137 h 1074"/>
                <a:gd name="T40" fmla="*/ 1099 w 1101"/>
                <a:gd name="T41" fmla="*/ 55 h 1074"/>
                <a:gd name="T42" fmla="*/ 1020 w 1101"/>
                <a:gd name="T43" fmla="*/ 0 h 1074"/>
                <a:gd name="T44" fmla="*/ 1018 w 1101"/>
                <a:gd name="T45" fmla="*/ 77 h 1074"/>
                <a:gd name="T46" fmla="*/ 1009 w 1101"/>
                <a:gd name="T47" fmla="*/ 152 h 1074"/>
                <a:gd name="T48" fmla="*/ 994 w 1101"/>
                <a:gd name="T49" fmla="*/ 225 h 1074"/>
                <a:gd name="T50" fmla="*/ 975 w 1101"/>
                <a:gd name="T51" fmla="*/ 296 h 1074"/>
                <a:gd name="T52" fmla="*/ 950 w 1101"/>
                <a:gd name="T53" fmla="*/ 365 h 1074"/>
                <a:gd name="T54" fmla="*/ 920 w 1101"/>
                <a:gd name="T55" fmla="*/ 432 h 1074"/>
                <a:gd name="T56" fmla="*/ 885 w 1101"/>
                <a:gd name="T57" fmla="*/ 496 h 1074"/>
                <a:gd name="T58" fmla="*/ 847 w 1101"/>
                <a:gd name="T59" fmla="*/ 557 h 1074"/>
                <a:gd name="T60" fmla="*/ 803 w 1101"/>
                <a:gd name="T61" fmla="*/ 615 h 1074"/>
                <a:gd name="T62" fmla="*/ 756 w 1101"/>
                <a:gd name="T63" fmla="*/ 670 h 1074"/>
                <a:gd name="T64" fmla="*/ 705 w 1101"/>
                <a:gd name="T65" fmla="*/ 721 h 1074"/>
                <a:gd name="T66" fmla="*/ 650 w 1101"/>
                <a:gd name="T67" fmla="*/ 769 h 1074"/>
                <a:gd name="T68" fmla="*/ 591 w 1101"/>
                <a:gd name="T69" fmla="*/ 813 h 1074"/>
                <a:gd name="T70" fmla="*/ 529 w 1101"/>
                <a:gd name="T71" fmla="*/ 852 h 1074"/>
                <a:gd name="T72" fmla="*/ 465 w 1101"/>
                <a:gd name="T73" fmla="*/ 888 h 1074"/>
                <a:gd name="T74" fmla="*/ 398 w 1101"/>
                <a:gd name="T75" fmla="*/ 918 h 1074"/>
                <a:gd name="T76" fmla="*/ 328 w 1101"/>
                <a:gd name="T77" fmla="*/ 944 h 1074"/>
                <a:gd name="T78" fmla="*/ 256 w 1101"/>
                <a:gd name="T79" fmla="*/ 965 h 1074"/>
                <a:gd name="T80" fmla="*/ 181 w 1101"/>
                <a:gd name="T81" fmla="*/ 980 h 1074"/>
                <a:gd name="T82" fmla="*/ 105 w 1101"/>
                <a:gd name="T83" fmla="*/ 992 h 1074"/>
                <a:gd name="T84" fmla="*/ 27 w 1101"/>
                <a:gd name="T85" fmla="*/ 997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01"/>
                <a:gd name="T130" fmla="*/ 0 h 1074"/>
                <a:gd name="T131" fmla="*/ 1101 w 1101"/>
                <a:gd name="T132" fmla="*/ 1074 h 107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01" h="1074">
                  <a:moveTo>
                    <a:pt x="0" y="1074"/>
                  </a:moveTo>
                  <a:lnTo>
                    <a:pt x="28" y="1074"/>
                  </a:lnTo>
                  <a:lnTo>
                    <a:pt x="56" y="1073"/>
                  </a:lnTo>
                  <a:lnTo>
                    <a:pt x="85" y="1071"/>
                  </a:lnTo>
                  <a:lnTo>
                    <a:pt x="113" y="1069"/>
                  </a:lnTo>
                  <a:lnTo>
                    <a:pt x="140" y="1066"/>
                  </a:lnTo>
                  <a:lnTo>
                    <a:pt x="168" y="1062"/>
                  </a:lnTo>
                  <a:lnTo>
                    <a:pt x="195" y="1058"/>
                  </a:lnTo>
                  <a:lnTo>
                    <a:pt x="222" y="1053"/>
                  </a:lnTo>
                  <a:lnTo>
                    <a:pt x="249" y="1047"/>
                  </a:lnTo>
                  <a:lnTo>
                    <a:pt x="275" y="1041"/>
                  </a:lnTo>
                  <a:lnTo>
                    <a:pt x="302" y="1033"/>
                  </a:lnTo>
                  <a:lnTo>
                    <a:pt x="327" y="1026"/>
                  </a:lnTo>
                  <a:lnTo>
                    <a:pt x="353" y="1018"/>
                  </a:lnTo>
                  <a:lnTo>
                    <a:pt x="379" y="1009"/>
                  </a:lnTo>
                  <a:lnTo>
                    <a:pt x="404" y="1000"/>
                  </a:lnTo>
                  <a:lnTo>
                    <a:pt x="428" y="990"/>
                  </a:lnTo>
                  <a:lnTo>
                    <a:pt x="453" y="979"/>
                  </a:lnTo>
                  <a:lnTo>
                    <a:pt x="477" y="968"/>
                  </a:lnTo>
                  <a:lnTo>
                    <a:pt x="501" y="957"/>
                  </a:lnTo>
                  <a:lnTo>
                    <a:pt x="525" y="945"/>
                  </a:lnTo>
                  <a:lnTo>
                    <a:pt x="548" y="932"/>
                  </a:lnTo>
                  <a:lnTo>
                    <a:pt x="571" y="919"/>
                  </a:lnTo>
                  <a:lnTo>
                    <a:pt x="593" y="905"/>
                  </a:lnTo>
                  <a:lnTo>
                    <a:pt x="615" y="891"/>
                  </a:lnTo>
                  <a:lnTo>
                    <a:pt x="637" y="876"/>
                  </a:lnTo>
                  <a:lnTo>
                    <a:pt x="659" y="861"/>
                  </a:lnTo>
                  <a:lnTo>
                    <a:pt x="680" y="846"/>
                  </a:lnTo>
                  <a:lnTo>
                    <a:pt x="701" y="829"/>
                  </a:lnTo>
                  <a:lnTo>
                    <a:pt x="720" y="812"/>
                  </a:lnTo>
                  <a:lnTo>
                    <a:pt x="740" y="796"/>
                  </a:lnTo>
                  <a:lnTo>
                    <a:pt x="759" y="777"/>
                  </a:lnTo>
                  <a:lnTo>
                    <a:pt x="778" y="760"/>
                  </a:lnTo>
                  <a:lnTo>
                    <a:pt x="797" y="742"/>
                  </a:lnTo>
                  <a:lnTo>
                    <a:pt x="814" y="722"/>
                  </a:lnTo>
                  <a:lnTo>
                    <a:pt x="832" y="703"/>
                  </a:lnTo>
                  <a:lnTo>
                    <a:pt x="849" y="684"/>
                  </a:lnTo>
                  <a:lnTo>
                    <a:pt x="866" y="663"/>
                  </a:lnTo>
                  <a:lnTo>
                    <a:pt x="882" y="643"/>
                  </a:lnTo>
                  <a:lnTo>
                    <a:pt x="897" y="622"/>
                  </a:lnTo>
                  <a:lnTo>
                    <a:pt x="913" y="601"/>
                  </a:lnTo>
                  <a:lnTo>
                    <a:pt x="927" y="580"/>
                  </a:lnTo>
                  <a:lnTo>
                    <a:pt x="941" y="557"/>
                  </a:lnTo>
                  <a:lnTo>
                    <a:pt x="954" y="535"/>
                  </a:lnTo>
                  <a:lnTo>
                    <a:pt x="968" y="512"/>
                  </a:lnTo>
                  <a:lnTo>
                    <a:pt x="980" y="489"/>
                  </a:lnTo>
                  <a:lnTo>
                    <a:pt x="992" y="465"/>
                  </a:lnTo>
                  <a:lnTo>
                    <a:pt x="1003" y="442"/>
                  </a:lnTo>
                  <a:lnTo>
                    <a:pt x="1014" y="418"/>
                  </a:lnTo>
                  <a:lnTo>
                    <a:pt x="1024" y="394"/>
                  </a:lnTo>
                  <a:lnTo>
                    <a:pt x="1034" y="369"/>
                  </a:lnTo>
                  <a:lnTo>
                    <a:pt x="1043" y="345"/>
                  </a:lnTo>
                  <a:lnTo>
                    <a:pt x="1051" y="319"/>
                  </a:lnTo>
                  <a:lnTo>
                    <a:pt x="1059" y="294"/>
                  </a:lnTo>
                  <a:lnTo>
                    <a:pt x="1066" y="268"/>
                  </a:lnTo>
                  <a:lnTo>
                    <a:pt x="1072" y="243"/>
                  </a:lnTo>
                  <a:lnTo>
                    <a:pt x="1078" y="216"/>
                  </a:lnTo>
                  <a:lnTo>
                    <a:pt x="1084" y="190"/>
                  </a:lnTo>
                  <a:lnTo>
                    <a:pt x="1088" y="163"/>
                  </a:lnTo>
                  <a:lnTo>
                    <a:pt x="1091" y="137"/>
                  </a:lnTo>
                  <a:lnTo>
                    <a:pt x="1094" y="109"/>
                  </a:lnTo>
                  <a:lnTo>
                    <a:pt x="1097" y="83"/>
                  </a:lnTo>
                  <a:lnTo>
                    <a:pt x="1099" y="55"/>
                  </a:lnTo>
                  <a:lnTo>
                    <a:pt x="1101" y="28"/>
                  </a:lnTo>
                  <a:lnTo>
                    <a:pt x="1101" y="0"/>
                  </a:lnTo>
                  <a:lnTo>
                    <a:pt x="1020" y="0"/>
                  </a:lnTo>
                  <a:lnTo>
                    <a:pt x="1020" y="26"/>
                  </a:lnTo>
                  <a:lnTo>
                    <a:pt x="1019" y="51"/>
                  </a:lnTo>
                  <a:lnTo>
                    <a:pt x="1018" y="77"/>
                  </a:lnTo>
                  <a:lnTo>
                    <a:pt x="1015" y="102"/>
                  </a:lnTo>
                  <a:lnTo>
                    <a:pt x="1013" y="127"/>
                  </a:lnTo>
                  <a:lnTo>
                    <a:pt x="1009" y="152"/>
                  </a:lnTo>
                  <a:lnTo>
                    <a:pt x="1004" y="177"/>
                  </a:lnTo>
                  <a:lnTo>
                    <a:pt x="1000" y="201"/>
                  </a:lnTo>
                  <a:lnTo>
                    <a:pt x="994" y="225"/>
                  </a:lnTo>
                  <a:lnTo>
                    <a:pt x="989" y="249"/>
                  </a:lnTo>
                  <a:lnTo>
                    <a:pt x="982" y="273"/>
                  </a:lnTo>
                  <a:lnTo>
                    <a:pt x="975" y="296"/>
                  </a:lnTo>
                  <a:lnTo>
                    <a:pt x="967" y="319"/>
                  </a:lnTo>
                  <a:lnTo>
                    <a:pt x="959" y="343"/>
                  </a:lnTo>
                  <a:lnTo>
                    <a:pt x="950" y="365"/>
                  </a:lnTo>
                  <a:lnTo>
                    <a:pt x="941" y="388"/>
                  </a:lnTo>
                  <a:lnTo>
                    <a:pt x="930" y="410"/>
                  </a:lnTo>
                  <a:lnTo>
                    <a:pt x="920" y="432"/>
                  </a:lnTo>
                  <a:lnTo>
                    <a:pt x="909" y="454"/>
                  </a:lnTo>
                  <a:lnTo>
                    <a:pt x="898" y="475"/>
                  </a:lnTo>
                  <a:lnTo>
                    <a:pt x="885" y="496"/>
                  </a:lnTo>
                  <a:lnTo>
                    <a:pt x="873" y="516"/>
                  </a:lnTo>
                  <a:lnTo>
                    <a:pt x="860" y="537"/>
                  </a:lnTo>
                  <a:lnTo>
                    <a:pt x="847" y="557"/>
                  </a:lnTo>
                  <a:lnTo>
                    <a:pt x="832" y="577"/>
                  </a:lnTo>
                  <a:lnTo>
                    <a:pt x="818" y="596"/>
                  </a:lnTo>
                  <a:lnTo>
                    <a:pt x="803" y="615"/>
                  </a:lnTo>
                  <a:lnTo>
                    <a:pt x="787" y="634"/>
                  </a:lnTo>
                  <a:lnTo>
                    <a:pt x="772" y="652"/>
                  </a:lnTo>
                  <a:lnTo>
                    <a:pt x="756" y="670"/>
                  </a:lnTo>
                  <a:lnTo>
                    <a:pt x="739" y="688"/>
                  </a:lnTo>
                  <a:lnTo>
                    <a:pt x="722" y="705"/>
                  </a:lnTo>
                  <a:lnTo>
                    <a:pt x="705" y="721"/>
                  </a:lnTo>
                  <a:lnTo>
                    <a:pt x="686" y="738"/>
                  </a:lnTo>
                  <a:lnTo>
                    <a:pt x="668" y="754"/>
                  </a:lnTo>
                  <a:lnTo>
                    <a:pt x="650" y="769"/>
                  </a:lnTo>
                  <a:lnTo>
                    <a:pt x="631" y="784"/>
                  </a:lnTo>
                  <a:lnTo>
                    <a:pt x="611" y="799"/>
                  </a:lnTo>
                  <a:lnTo>
                    <a:pt x="591" y="813"/>
                  </a:lnTo>
                  <a:lnTo>
                    <a:pt x="571" y="826"/>
                  </a:lnTo>
                  <a:lnTo>
                    <a:pt x="550" y="840"/>
                  </a:lnTo>
                  <a:lnTo>
                    <a:pt x="529" y="852"/>
                  </a:lnTo>
                  <a:lnTo>
                    <a:pt x="509" y="864"/>
                  </a:lnTo>
                  <a:lnTo>
                    <a:pt x="487" y="876"/>
                  </a:lnTo>
                  <a:lnTo>
                    <a:pt x="465" y="888"/>
                  </a:lnTo>
                  <a:lnTo>
                    <a:pt x="443" y="898"/>
                  </a:lnTo>
                  <a:lnTo>
                    <a:pt x="420" y="908"/>
                  </a:lnTo>
                  <a:lnTo>
                    <a:pt x="398" y="918"/>
                  </a:lnTo>
                  <a:lnTo>
                    <a:pt x="375" y="927"/>
                  </a:lnTo>
                  <a:lnTo>
                    <a:pt x="351" y="937"/>
                  </a:lnTo>
                  <a:lnTo>
                    <a:pt x="328" y="944"/>
                  </a:lnTo>
                  <a:lnTo>
                    <a:pt x="304" y="952"/>
                  </a:lnTo>
                  <a:lnTo>
                    <a:pt x="280" y="959"/>
                  </a:lnTo>
                  <a:lnTo>
                    <a:pt x="256" y="965"/>
                  </a:lnTo>
                  <a:lnTo>
                    <a:pt x="231" y="971"/>
                  </a:lnTo>
                  <a:lnTo>
                    <a:pt x="206" y="976"/>
                  </a:lnTo>
                  <a:lnTo>
                    <a:pt x="181" y="980"/>
                  </a:lnTo>
                  <a:lnTo>
                    <a:pt x="156" y="984"/>
                  </a:lnTo>
                  <a:lnTo>
                    <a:pt x="131" y="989"/>
                  </a:lnTo>
                  <a:lnTo>
                    <a:pt x="105" y="992"/>
                  </a:lnTo>
                  <a:lnTo>
                    <a:pt x="79" y="994"/>
                  </a:lnTo>
                  <a:lnTo>
                    <a:pt x="53" y="996"/>
                  </a:lnTo>
                  <a:lnTo>
                    <a:pt x="27" y="997"/>
                  </a:lnTo>
                  <a:lnTo>
                    <a:pt x="0" y="997"/>
                  </a:lnTo>
                  <a:lnTo>
                    <a:pt x="0" y="1074"/>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8" name="Freeform 31"/>
            <p:cNvSpPr>
              <a:spLocks/>
            </p:cNvSpPr>
            <p:nvPr/>
          </p:nvSpPr>
          <p:spPr bwMode="auto">
            <a:xfrm>
              <a:off x="2446" y="2844"/>
              <a:ext cx="220" cy="215"/>
            </a:xfrm>
            <a:custGeom>
              <a:avLst/>
              <a:gdLst>
                <a:gd name="T0" fmla="*/ 1 w 1099"/>
                <a:gd name="T1" fmla="*/ 55 h 1074"/>
                <a:gd name="T2" fmla="*/ 8 w 1099"/>
                <a:gd name="T3" fmla="*/ 137 h 1074"/>
                <a:gd name="T4" fmla="*/ 22 w 1099"/>
                <a:gd name="T5" fmla="*/ 216 h 1074"/>
                <a:gd name="T6" fmla="*/ 41 w 1099"/>
                <a:gd name="T7" fmla="*/ 294 h 1074"/>
                <a:gd name="T8" fmla="*/ 67 w 1099"/>
                <a:gd name="T9" fmla="*/ 369 h 1074"/>
                <a:gd name="T10" fmla="*/ 97 w 1099"/>
                <a:gd name="T11" fmla="*/ 442 h 1074"/>
                <a:gd name="T12" fmla="*/ 132 w 1099"/>
                <a:gd name="T13" fmla="*/ 512 h 1074"/>
                <a:gd name="T14" fmla="*/ 173 w 1099"/>
                <a:gd name="T15" fmla="*/ 580 h 1074"/>
                <a:gd name="T16" fmla="*/ 218 w 1099"/>
                <a:gd name="T17" fmla="*/ 643 h 1074"/>
                <a:gd name="T18" fmla="*/ 268 w 1099"/>
                <a:gd name="T19" fmla="*/ 703 h 1074"/>
                <a:gd name="T20" fmla="*/ 321 w 1099"/>
                <a:gd name="T21" fmla="*/ 760 h 1074"/>
                <a:gd name="T22" fmla="*/ 380 w 1099"/>
                <a:gd name="T23" fmla="*/ 812 h 1074"/>
                <a:gd name="T24" fmla="*/ 441 w 1099"/>
                <a:gd name="T25" fmla="*/ 861 h 1074"/>
                <a:gd name="T26" fmla="*/ 506 w 1099"/>
                <a:gd name="T27" fmla="*/ 905 h 1074"/>
                <a:gd name="T28" fmla="*/ 575 w 1099"/>
                <a:gd name="T29" fmla="*/ 945 h 1074"/>
                <a:gd name="T30" fmla="*/ 647 w 1099"/>
                <a:gd name="T31" fmla="*/ 979 h 1074"/>
                <a:gd name="T32" fmla="*/ 721 w 1099"/>
                <a:gd name="T33" fmla="*/ 1009 h 1074"/>
                <a:gd name="T34" fmla="*/ 798 w 1099"/>
                <a:gd name="T35" fmla="*/ 1033 h 1074"/>
                <a:gd name="T36" fmla="*/ 878 w 1099"/>
                <a:gd name="T37" fmla="*/ 1053 h 1074"/>
                <a:gd name="T38" fmla="*/ 959 w 1099"/>
                <a:gd name="T39" fmla="*/ 1066 h 1074"/>
                <a:gd name="T40" fmla="*/ 1043 w 1099"/>
                <a:gd name="T41" fmla="*/ 1073 h 1074"/>
                <a:gd name="T42" fmla="*/ 1099 w 1099"/>
                <a:gd name="T43" fmla="*/ 997 h 1074"/>
                <a:gd name="T44" fmla="*/ 1021 w 1099"/>
                <a:gd name="T45" fmla="*/ 994 h 1074"/>
                <a:gd name="T46" fmla="*/ 944 w 1099"/>
                <a:gd name="T47" fmla="*/ 984 h 1074"/>
                <a:gd name="T48" fmla="*/ 869 w 1099"/>
                <a:gd name="T49" fmla="*/ 971 h 1074"/>
                <a:gd name="T50" fmla="*/ 796 w 1099"/>
                <a:gd name="T51" fmla="*/ 952 h 1074"/>
                <a:gd name="T52" fmla="*/ 725 w 1099"/>
                <a:gd name="T53" fmla="*/ 927 h 1074"/>
                <a:gd name="T54" fmla="*/ 657 w 1099"/>
                <a:gd name="T55" fmla="*/ 898 h 1074"/>
                <a:gd name="T56" fmla="*/ 592 w 1099"/>
                <a:gd name="T57" fmla="*/ 864 h 1074"/>
                <a:gd name="T58" fmla="*/ 529 w 1099"/>
                <a:gd name="T59" fmla="*/ 826 h 1074"/>
                <a:gd name="T60" fmla="*/ 470 w 1099"/>
                <a:gd name="T61" fmla="*/ 784 h 1074"/>
                <a:gd name="T62" fmla="*/ 413 w 1099"/>
                <a:gd name="T63" fmla="*/ 738 h 1074"/>
                <a:gd name="T64" fmla="*/ 361 w 1099"/>
                <a:gd name="T65" fmla="*/ 688 h 1074"/>
                <a:gd name="T66" fmla="*/ 312 w 1099"/>
                <a:gd name="T67" fmla="*/ 634 h 1074"/>
                <a:gd name="T68" fmla="*/ 267 w 1099"/>
                <a:gd name="T69" fmla="*/ 577 h 1074"/>
                <a:gd name="T70" fmla="*/ 227 w 1099"/>
                <a:gd name="T71" fmla="*/ 516 h 1074"/>
                <a:gd name="T72" fmla="*/ 191 w 1099"/>
                <a:gd name="T73" fmla="*/ 454 h 1074"/>
                <a:gd name="T74" fmla="*/ 159 w 1099"/>
                <a:gd name="T75" fmla="*/ 388 h 1074"/>
                <a:gd name="T76" fmla="*/ 133 w 1099"/>
                <a:gd name="T77" fmla="*/ 319 h 1074"/>
                <a:gd name="T78" fmla="*/ 111 w 1099"/>
                <a:gd name="T79" fmla="*/ 249 h 1074"/>
                <a:gd name="T80" fmla="*/ 96 w 1099"/>
                <a:gd name="T81" fmla="*/ 177 h 1074"/>
                <a:gd name="T82" fmla="*/ 84 w 1099"/>
                <a:gd name="T83" fmla="*/ 102 h 1074"/>
                <a:gd name="T84" fmla="*/ 79 w 1099"/>
                <a:gd name="T85" fmla="*/ 26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99"/>
                <a:gd name="T130" fmla="*/ 0 h 1074"/>
                <a:gd name="T131" fmla="*/ 1099 w 1099"/>
                <a:gd name="T132" fmla="*/ 1074 h 107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99" h="1074">
                  <a:moveTo>
                    <a:pt x="0" y="0"/>
                  </a:moveTo>
                  <a:lnTo>
                    <a:pt x="0" y="28"/>
                  </a:lnTo>
                  <a:lnTo>
                    <a:pt x="1" y="55"/>
                  </a:lnTo>
                  <a:lnTo>
                    <a:pt x="3" y="83"/>
                  </a:lnTo>
                  <a:lnTo>
                    <a:pt x="5" y="109"/>
                  </a:lnTo>
                  <a:lnTo>
                    <a:pt x="8" y="137"/>
                  </a:lnTo>
                  <a:lnTo>
                    <a:pt x="12" y="163"/>
                  </a:lnTo>
                  <a:lnTo>
                    <a:pt x="16" y="190"/>
                  </a:lnTo>
                  <a:lnTo>
                    <a:pt x="22" y="216"/>
                  </a:lnTo>
                  <a:lnTo>
                    <a:pt x="28" y="243"/>
                  </a:lnTo>
                  <a:lnTo>
                    <a:pt x="34" y="268"/>
                  </a:lnTo>
                  <a:lnTo>
                    <a:pt x="41" y="294"/>
                  </a:lnTo>
                  <a:lnTo>
                    <a:pt x="49" y="319"/>
                  </a:lnTo>
                  <a:lnTo>
                    <a:pt x="57" y="345"/>
                  </a:lnTo>
                  <a:lnTo>
                    <a:pt x="67" y="369"/>
                  </a:lnTo>
                  <a:lnTo>
                    <a:pt x="76" y="394"/>
                  </a:lnTo>
                  <a:lnTo>
                    <a:pt x="86" y="418"/>
                  </a:lnTo>
                  <a:lnTo>
                    <a:pt x="97" y="442"/>
                  </a:lnTo>
                  <a:lnTo>
                    <a:pt x="108" y="465"/>
                  </a:lnTo>
                  <a:lnTo>
                    <a:pt x="120" y="489"/>
                  </a:lnTo>
                  <a:lnTo>
                    <a:pt x="132" y="512"/>
                  </a:lnTo>
                  <a:lnTo>
                    <a:pt x="145" y="535"/>
                  </a:lnTo>
                  <a:lnTo>
                    <a:pt x="158" y="557"/>
                  </a:lnTo>
                  <a:lnTo>
                    <a:pt x="173" y="580"/>
                  </a:lnTo>
                  <a:lnTo>
                    <a:pt x="188" y="601"/>
                  </a:lnTo>
                  <a:lnTo>
                    <a:pt x="202" y="622"/>
                  </a:lnTo>
                  <a:lnTo>
                    <a:pt x="218" y="643"/>
                  </a:lnTo>
                  <a:lnTo>
                    <a:pt x="234" y="663"/>
                  </a:lnTo>
                  <a:lnTo>
                    <a:pt x="250" y="684"/>
                  </a:lnTo>
                  <a:lnTo>
                    <a:pt x="268" y="703"/>
                  </a:lnTo>
                  <a:lnTo>
                    <a:pt x="285" y="722"/>
                  </a:lnTo>
                  <a:lnTo>
                    <a:pt x="304" y="742"/>
                  </a:lnTo>
                  <a:lnTo>
                    <a:pt x="321" y="760"/>
                  </a:lnTo>
                  <a:lnTo>
                    <a:pt x="340" y="777"/>
                  </a:lnTo>
                  <a:lnTo>
                    <a:pt x="360" y="796"/>
                  </a:lnTo>
                  <a:lnTo>
                    <a:pt x="380" y="812"/>
                  </a:lnTo>
                  <a:lnTo>
                    <a:pt x="400" y="829"/>
                  </a:lnTo>
                  <a:lnTo>
                    <a:pt x="420" y="846"/>
                  </a:lnTo>
                  <a:lnTo>
                    <a:pt x="441" y="861"/>
                  </a:lnTo>
                  <a:lnTo>
                    <a:pt x="462" y="876"/>
                  </a:lnTo>
                  <a:lnTo>
                    <a:pt x="484" y="891"/>
                  </a:lnTo>
                  <a:lnTo>
                    <a:pt x="506" y="905"/>
                  </a:lnTo>
                  <a:lnTo>
                    <a:pt x="529" y="919"/>
                  </a:lnTo>
                  <a:lnTo>
                    <a:pt x="552" y="932"/>
                  </a:lnTo>
                  <a:lnTo>
                    <a:pt x="575" y="945"/>
                  </a:lnTo>
                  <a:lnTo>
                    <a:pt x="599" y="957"/>
                  </a:lnTo>
                  <a:lnTo>
                    <a:pt x="622" y="968"/>
                  </a:lnTo>
                  <a:lnTo>
                    <a:pt x="647" y="979"/>
                  </a:lnTo>
                  <a:lnTo>
                    <a:pt x="671" y="990"/>
                  </a:lnTo>
                  <a:lnTo>
                    <a:pt x="696" y="1000"/>
                  </a:lnTo>
                  <a:lnTo>
                    <a:pt x="721" y="1009"/>
                  </a:lnTo>
                  <a:lnTo>
                    <a:pt x="746" y="1018"/>
                  </a:lnTo>
                  <a:lnTo>
                    <a:pt x="772" y="1026"/>
                  </a:lnTo>
                  <a:lnTo>
                    <a:pt x="798" y="1033"/>
                  </a:lnTo>
                  <a:lnTo>
                    <a:pt x="825" y="1041"/>
                  </a:lnTo>
                  <a:lnTo>
                    <a:pt x="851" y="1047"/>
                  </a:lnTo>
                  <a:lnTo>
                    <a:pt x="878" y="1053"/>
                  </a:lnTo>
                  <a:lnTo>
                    <a:pt x="905" y="1058"/>
                  </a:lnTo>
                  <a:lnTo>
                    <a:pt x="932" y="1062"/>
                  </a:lnTo>
                  <a:lnTo>
                    <a:pt x="959" y="1066"/>
                  </a:lnTo>
                  <a:lnTo>
                    <a:pt x="987" y="1069"/>
                  </a:lnTo>
                  <a:lnTo>
                    <a:pt x="1015" y="1071"/>
                  </a:lnTo>
                  <a:lnTo>
                    <a:pt x="1043" y="1073"/>
                  </a:lnTo>
                  <a:lnTo>
                    <a:pt x="1071" y="1074"/>
                  </a:lnTo>
                  <a:lnTo>
                    <a:pt x="1099" y="1074"/>
                  </a:lnTo>
                  <a:lnTo>
                    <a:pt x="1099" y="997"/>
                  </a:lnTo>
                  <a:lnTo>
                    <a:pt x="1073" y="997"/>
                  </a:lnTo>
                  <a:lnTo>
                    <a:pt x="1047" y="996"/>
                  </a:lnTo>
                  <a:lnTo>
                    <a:pt x="1021" y="994"/>
                  </a:lnTo>
                  <a:lnTo>
                    <a:pt x="995" y="992"/>
                  </a:lnTo>
                  <a:lnTo>
                    <a:pt x="970" y="989"/>
                  </a:lnTo>
                  <a:lnTo>
                    <a:pt x="944" y="984"/>
                  </a:lnTo>
                  <a:lnTo>
                    <a:pt x="918" y="980"/>
                  </a:lnTo>
                  <a:lnTo>
                    <a:pt x="893" y="976"/>
                  </a:lnTo>
                  <a:lnTo>
                    <a:pt x="869" y="971"/>
                  </a:lnTo>
                  <a:lnTo>
                    <a:pt x="844" y="965"/>
                  </a:lnTo>
                  <a:lnTo>
                    <a:pt x="820" y="959"/>
                  </a:lnTo>
                  <a:lnTo>
                    <a:pt x="796" y="952"/>
                  </a:lnTo>
                  <a:lnTo>
                    <a:pt x="772" y="944"/>
                  </a:lnTo>
                  <a:lnTo>
                    <a:pt x="748" y="937"/>
                  </a:lnTo>
                  <a:lnTo>
                    <a:pt x="725" y="927"/>
                  </a:lnTo>
                  <a:lnTo>
                    <a:pt x="702" y="918"/>
                  </a:lnTo>
                  <a:lnTo>
                    <a:pt x="679" y="908"/>
                  </a:lnTo>
                  <a:lnTo>
                    <a:pt x="657" y="898"/>
                  </a:lnTo>
                  <a:lnTo>
                    <a:pt x="634" y="888"/>
                  </a:lnTo>
                  <a:lnTo>
                    <a:pt x="614" y="876"/>
                  </a:lnTo>
                  <a:lnTo>
                    <a:pt x="592" y="864"/>
                  </a:lnTo>
                  <a:lnTo>
                    <a:pt x="571" y="852"/>
                  </a:lnTo>
                  <a:lnTo>
                    <a:pt x="550" y="840"/>
                  </a:lnTo>
                  <a:lnTo>
                    <a:pt x="529" y="826"/>
                  </a:lnTo>
                  <a:lnTo>
                    <a:pt x="509" y="813"/>
                  </a:lnTo>
                  <a:lnTo>
                    <a:pt x="489" y="799"/>
                  </a:lnTo>
                  <a:lnTo>
                    <a:pt x="470" y="784"/>
                  </a:lnTo>
                  <a:lnTo>
                    <a:pt x="451" y="769"/>
                  </a:lnTo>
                  <a:lnTo>
                    <a:pt x="432" y="754"/>
                  </a:lnTo>
                  <a:lnTo>
                    <a:pt x="413" y="738"/>
                  </a:lnTo>
                  <a:lnTo>
                    <a:pt x="395" y="721"/>
                  </a:lnTo>
                  <a:lnTo>
                    <a:pt x="378" y="705"/>
                  </a:lnTo>
                  <a:lnTo>
                    <a:pt x="361" y="688"/>
                  </a:lnTo>
                  <a:lnTo>
                    <a:pt x="344" y="670"/>
                  </a:lnTo>
                  <a:lnTo>
                    <a:pt x="328" y="652"/>
                  </a:lnTo>
                  <a:lnTo>
                    <a:pt x="312" y="634"/>
                  </a:lnTo>
                  <a:lnTo>
                    <a:pt x="297" y="615"/>
                  </a:lnTo>
                  <a:lnTo>
                    <a:pt x="282" y="596"/>
                  </a:lnTo>
                  <a:lnTo>
                    <a:pt x="267" y="577"/>
                  </a:lnTo>
                  <a:lnTo>
                    <a:pt x="253" y="557"/>
                  </a:lnTo>
                  <a:lnTo>
                    <a:pt x="240" y="537"/>
                  </a:lnTo>
                  <a:lnTo>
                    <a:pt x="227" y="516"/>
                  </a:lnTo>
                  <a:lnTo>
                    <a:pt x="215" y="496"/>
                  </a:lnTo>
                  <a:lnTo>
                    <a:pt x="202" y="475"/>
                  </a:lnTo>
                  <a:lnTo>
                    <a:pt x="191" y="454"/>
                  </a:lnTo>
                  <a:lnTo>
                    <a:pt x="179" y="432"/>
                  </a:lnTo>
                  <a:lnTo>
                    <a:pt x="170" y="410"/>
                  </a:lnTo>
                  <a:lnTo>
                    <a:pt x="159" y="388"/>
                  </a:lnTo>
                  <a:lnTo>
                    <a:pt x="150" y="365"/>
                  </a:lnTo>
                  <a:lnTo>
                    <a:pt x="141" y="343"/>
                  </a:lnTo>
                  <a:lnTo>
                    <a:pt x="133" y="319"/>
                  </a:lnTo>
                  <a:lnTo>
                    <a:pt x="125" y="296"/>
                  </a:lnTo>
                  <a:lnTo>
                    <a:pt x="118" y="273"/>
                  </a:lnTo>
                  <a:lnTo>
                    <a:pt x="111" y="249"/>
                  </a:lnTo>
                  <a:lnTo>
                    <a:pt x="105" y="225"/>
                  </a:lnTo>
                  <a:lnTo>
                    <a:pt x="100" y="201"/>
                  </a:lnTo>
                  <a:lnTo>
                    <a:pt x="96" y="177"/>
                  </a:lnTo>
                  <a:lnTo>
                    <a:pt x="91" y="152"/>
                  </a:lnTo>
                  <a:lnTo>
                    <a:pt x="87" y="127"/>
                  </a:lnTo>
                  <a:lnTo>
                    <a:pt x="84" y="102"/>
                  </a:lnTo>
                  <a:lnTo>
                    <a:pt x="82" y="77"/>
                  </a:lnTo>
                  <a:lnTo>
                    <a:pt x="80" y="51"/>
                  </a:lnTo>
                  <a:lnTo>
                    <a:pt x="79" y="26"/>
                  </a:lnTo>
                  <a:lnTo>
                    <a:pt x="79" y="0"/>
                  </a:lnTo>
                  <a:lnTo>
                    <a:pt x="0"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799" name="Freeform 32"/>
            <p:cNvSpPr>
              <a:spLocks/>
            </p:cNvSpPr>
            <p:nvPr/>
          </p:nvSpPr>
          <p:spPr bwMode="auto">
            <a:xfrm>
              <a:off x="2446" y="2844"/>
              <a:ext cx="16" cy="1"/>
            </a:xfrm>
            <a:custGeom>
              <a:avLst/>
              <a:gdLst>
                <a:gd name="T0" fmla="*/ 0 w 79"/>
                <a:gd name="T1" fmla="*/ 0 h 1"/>
                <a:gd name="T2" fmla="*/ 39 w 79"/>
                <a:gd name="T3" fmla="*/ 0 h 1"/>
                <a:gd name="T4" fmla="*/ 79 w 79"/>
                <a:gd name="T5" fmla="*/ 0 h 1"/>
                <a:gd name="T6" fmla="*/ 0 w 79"/>
                <a:gd name="T7" fmla="*/ 0 h 1"/>
                <a:gd name="T8" fmla="*/ 0 60000 65536"/>
                <a:gd name="T9" fmla="*/ 0 60000 65536"/>
                <a:gd name="T10" fmla="*/ 0 60000 65536"/>
                <a:gd name="T11" fmla="*/ 0 60000 65536"/>
                <a:gd name="T12" fmla="*/ 0 w 79"/>
                <a:gd name="T13" fmla="*/ 0 h 1"/>
                <a:gd name="T14" fmla="*/ 79 w 79"/>
                <a:gd name="T15" fmla="*/ 1 h 1"/>
              </a:gdLst>
              <a:ahLst/>
              <a:cxnLst>
                <a:cxn ang="T8">
                  <a:pos x="T0" y="T1"/>
                </a:cxn>
                <a:cxn ang="T9">
                  <a:pos x="T2" y="T3"/>
                </a:cxn>
                <a:cxn ang="T10">
                  <a:pos x="T4" y="T5"/>
                </a:cxn>
                <a:cxn ang="T11">
                  <a:pos x="T6" y="T7"/>
                </a:cxn>
              </a:cxnLst>
              <a:rect l="T12" t="T13" r="T14" b="T15"/>
              <a:pathLst>
                <a:path w="79" h="1">
                  <a:moveTo>
                    <a:pt x="0" y="0"/>
                  </a:moveTo>
                  <a:lnTo>
                    <a:pt x="39" y="0"/>
                  </a:lnTo>
                  <a:lnTo>
                    <a:pt x="79" y="0"/>
                  </a:lnTo>
                  <a:lnTo>
                    <a:pt x="0"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00" name="Freeform 33"/>
            <p:cNvSpPr>
              <a:spLocks/>
            </p:cNvSpPr>
            <p:nvPr/>
          </p:nvSpPr>
          <p:spPr bwMode="auto">
            <a:xfrm>
              <a:off x="2446" y="2844"/>
              <a:ext cx="16" cy="1"/>
            </a:xfrm>
            <a:custGeom>
              <a:avLst/>
              <a:gdLst>
                <a:gd name="T0" fmla="*/ 0 w 79"/>
                <a:gd name="T1" fmla="*/ 0 h 1"/>
                <a:gd name="T2" fmla="*/ 39 w 79"/>
                <a:gd name="T3" fmla="*/ 0 h 1"/>
                <a:gd name="T4" fmla="*/ 79 w 79"/>
                <a:gd name="T5" fmla="*/ 0 h 1"/>
                <a:gd name="T6" fmla="*/ 0 w 79"/>
                <a:gd name="T7" fmla="*/ 0 h 1"/>
                <a:gd name="T8" fmla="*/ 0 60000 65536"/>
                <a:gd name="T9" fmla="*/ 0 60000 65536"/>
                <a:gd name="T10" fmla="*/ 0 60000 65536"/>
                <a:gd name="T11" fmla="*/ 0 60000 65536"/>
                <a:gd name="T12" fmla="*/ 0 w 79"/>
                <a:gd name="T13" fmla="*/ 0 h 1"/>
                <a:gd name="T14" fmla="*/ 79 w 79"/>
                <a:gd name="T15" fmla="*/ 1 h 1"/>
              </a:gdLst>
              <a:ahLst/>
              <a:cxnLst>
                <a:cxn ang="T8">
                  <a:pos x="T0" y="T1"/>
                </a:cxn>
                <a:cxn ang="T9">
                  <a:pos x="T2" y="T3"/>
                </a:cxn>
                <a:cxn ang="T10">
                  <a:pos x="T4" y="T5"/>
                </a:cxn>
                <a:cxn ang="T11">
                  <a:pos x="T6" y="T7"/>
                </a:cxn>
              </a:cxnLst>
              <a:rect l="T12" t="T13" r="T14" b="T15"/>
              <a:pathLst>
                <a:path w="79" h="1">
                  <a:moveTo>
                    <a:pt x="0" y="0"/>
                  </a:moveTo>
                  <a:lnTo>
                    <a:pt x="39" y="0"/>
                  </a:lnTo>
                  <a:lnTo>
                    <a:pt x="79" y="0"/>
                  </a:lnTo>
                  <a:lnTo>
                    <a:pt x="0"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01" name="Freeform 34"/>
            <p:cNvSpPr>
              <a:spLocks noEditPoints="1"/>
            </p:cNvSpPr>
            <p:nvPr/>
          </p:nvSpPr>
          <p:spPr bwMode="auto">
            <a:xfrm>
              <a:off x="2919" y="2203"/>
              <a:ext cx="83" cy="93"/>
            </a:xfrm>
            <a:custGeom>
              <a:avLst/>
              <a:gdLst>
                <a:gd name="T0" fmla="*/ 183 w 417"/>
                <a:gd name="T1" fmla="*/ 465 h 465"/>
                <a:gd name="T2" fmla="*/ 206 w 417"/>
                <a:gd name="T3" fmla="*/ 464 h 465"/>
                <a:gd name="T4" fmla="*/ 229 w 417"/>
                <a:gd name="T5" fmla="*/ 460 h 465"/>
                <a:gd name="T6" fmla="*/ 252 w 417"/>
                <a:gd name="T7" fmla="*/ 454 h 465"/>
                <a:gd name="T8" fmla="*/ 273 w 417"/>
                <a:gd name="T9" fmla="*/ 446 h 465"/>
                <a:gd name="T10" fmla="*/ 293 w 417"/>
                <a:gd name="T11" fmla="*/ 436 h 465"/>
                <a:gd name="T12" fmla="*/ 313 w 417"/>
                <a:gd name="T13" fmla="*/ 424 h 465"/>
                <a:gd name="T14" fmla="*/ 330 w 417"/>
                <a:gd name="T15" fmla="*/ 411 h 465"/>
                <a:gd name="T16" fmla="*/ 347 w 417"/>
                <a:gd name="T17" fmla="*/ 395 h 465"/>
                <a:gd name="T18" fmla="*/ 363 w 417"/>
                <a:gd name="T19" fmla="*/ 379 h 465"/>
                <a:gd name="T20" fmla="*/ 376 w 417"/>
                <a:gd name="T21" fmla="*/ 361 h 465"/>
                <a:gd name="T22" fmla="*/ 389 w 417"/>
                <a:gd name="T23" fmla="*/ 341 h 465"/>
                <a:gd name="T24" fmla="*/ 398 w 417"/>
                <a:gd name="T25" fmla="*/ 321 h 465"/>
                <a:gd name="T26" fmla="*/ 407 w 417"/>
                <a:gd name="T27" fmla="*/ 300 h 465"/>
                <a:gd name="T28" fmla="*/ 413 w 417"/>
                <a:gd name="T29" fmla="*/ 278 h 465"/>
                <a:gd name="T30" fmla="*/ 416 w 417"/>
                <a:gd name="T31" fmla="*/ 256 h 465"/>
                <a:gd name="T32" fmla="*/ 417 w 417"/>
                <a:gd name="T33" fmla="*/ 232 h 465"/>
                <a:gd name="T34" fmla="*/ 416 w 417"/>
                <a:gd name="T35" fmla="*/ 209 h 465"/>
                <a:gd name="T36" fmla="*/ 413 w 417"/>
                <a:gd name="T37" fmla="*/ 186 h 465"/>
                <a:gd name="T38" fmla="*/ 407 w 417"/>
                <a:gd name="T39" fmla="*/ 164 h 465"/>
                <a:gd name="T40" fmla="*/ 398 w 417"/>
                <a:gd name="T41" fmla="*/ 143 h 465"/>
                <a:gd name="T42" fmla="*/ 389 w 417"/>
                <a:gd name="T43" fmla="*/ 123 h 465"/>
                <a:gd name="T44" fmla="*/ 376 w 417"/>
                <a:gd name="T45" fmla="*/ 104 h 465"/>
                <a:gd name="T46" fmla="*/ 347 w 417"/>
                <a:gd name="T47" fmla="*/ 69 h 465"/>
                <a:gd name="T48" fmla="*/ 330 w 417"/>
                <a:gd name="T49" fmla="*/ 54 h 465"/>
                <a:gd name="T50" fmla="*/ 313 w 417"/>
                <a:gd name="T51" fmla="*/ 40 h 465"/>
                <a:gd name="T52" fmla="*/ 293 w 417"/>
                <a:gd name="T53" fmla="*/ 28 h 465"/>
                <a:gd name="T54" fmla="*/ 273 w 417"/>
                <a:gd name="T55" fmla="*/ 18 h 465"/>
                <a:gd name="T56" fmla="*/ 252 w 417"/>
                <a:gd name="T57" fmla="*/ 11 h 465"/>
                <a:gd name="T58" fmla="*/ 229 w 417"/>
                <a:gd name="T59" fmla="*/ 5 h 465"/>
                <a:gd name="T60" fmla="*/ 206 w 417"/>
                <a:gd name="T61" fmla="*/ 1 h 465"/>
                <a:gd name="T62" fmla="*/ 183 w 417"/>
                <a:gd name="T63" fmla="*/ 0 h 465"/>
                <a:gd name="T64" fmla="*/ 0 w 417"/>
                <a:gd name="T65" fmla="*/ 465 h 465"/>
                <a:gd name="T66" fmla="*/ 124 w 417"/>
                <a:gd name="T67" fmla="*/ 103 h 465"/>
                <a:gd name="T68" fmla="*/ 168 w 417"/>
                <a:gd name="T69" fmla="*/ 103 h 465"/>
                <a:gd name="T70" fmla="*/ 196 w 417"/>
                <a:gd name="T71" fmla="*/ 108 h 465"/>
                <a:gd name="T72" fmla="*/ 221 w 417"/>
                <a:gd name="T73" fmla="*/ 117 h 465"/>
                <a:gd name="T74" fmla="*/ 242 w 417"/>
                <a:gd name="T75" fmla="*/ 130 h 465"/>
                <a:gd name="T76" fmla="*/ 259 w 417"/>
                <a:gd name="T77" fmla="*/ 146 h 465"/>
                <a:gd name="T78" fmla="*/ 273 w 417"/>
                <a:gd name="T79" fmla="*/ 167 h 465"/>
                <a:gd name="T80" fmla="*/ 282 w 417"/>
                <a:gd name="T81" fmla="*/ 191 h 465"/>
                <a:gd name="T82" fmla="*/ 288 w 417"/>
                <a:gd name="T83" fmla="*/ 218 h 465"/>
                <a:gd name="T84" fmla="*/ 288 w 417"/>
                <a:gd name="T85" fmla="*/ 246 h 465"/>
                <a:gd name="T86" fmla="*/ 282 w 417"/>
                <a:gd name="T87" fmla="*/ 273 h 465"/>
                <a:gd name="T88" fmla="*/ 273 w 417"/>
                <a:gd name="T89" fmla="*/ 297 h 465"/>
                <a:gd name="T90" fmla="*/ 259 w 417"/>
                <a:gd name="T91" fmla="*/ 318 h 465"/>
                <a:gd name="T92" fmla="*/ 242 w 417"/>
                <a:gd name="T93" fmla="*/ 335 h 465"/>
                <a:gd name="T94" fmla="*/ 221 w 417"/>
                <a:gd name="T95" fmla="*/ 348 h 465"/>
                <a:gd name="T96" fmla="*/ 196 w 417"/>
                <a:gd name="T97" fmla="*/ 358 h 465"/>
                <a:gd name="T98" fmla="*/ 168 w 417"/>
                <a:gd name="T99" fmla="*/ 362 h 465"/>
                <a:gd name="T100" fmla="*/ 124 w 417"/>
                <a:gd name="T101" fmla="*/ 363 h 4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17"/>
                <a:gd name="T154" fmla="*/ 0 h 465"/>
                <a:gd name="T155" fmla="*/ 417 w 417"/>
                <a:gd name="T156" fmla="*/ 465 h 46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17" h="465">
                  <a:moveTo>
                    <a:pt x="0" y="465"/>
                  </a:moveTo>
                  <a:lnTo>
                    <a:pt x="183" y="465"/>
                  </a:lnTo>
                  <a:lnTo>
                    <a:pt x="195" y="465"/>
                  </a:lnTo>
                  <a:lnTo>
                    <a:pt x="206" y="464"/>
                  </a:lnTo>
                  <a:lnTo>
                    <a:pt x="218" y="463"/>
                  </a:lnTo>
                  <a:lnTo>
                    <a:pt x="229" y="460"/>
                  </a:lnTo>
                  <a:lnTo>
                    <a:pt x="241" y="458"/>
                  </a:lnTo>
                  <a:lnTo>
                    <a:pt x="252" y="454"/>
                  </a:lnTo>
                  <a:lnTo>
                    <a:pt x="263" y="450"/>
                  </a:lnTo>
                  <a:lnTo>
                    <a:pt x="273" y="446"/>
                  </a:lnTo>
                  <a:lnTo>
                    <a:pt x="283" y="441"/>
                  </a:lnTo>
                  <a:lnTo>
                    <a:pt x="293" y="436"/>
                  </a:lnTo>
                  <a:lnTo>
                    <a:pt x="303" y="430"/>
                  </a:lnTo>
                  <a:lnTo>
                    <a:pt x="313" y="424"/>
                  </a:lnTo>
                  <a:lnTo>
                    <a:pt x="322" y="418"/>
                  </a:lnTo>
                  <a:lnTo>
                    <a:pt x="330" y="411"/>
                  </a:lnTo>
                  <a:lnTo>
                    <a:pt x="340" y="403"/>
                  </a:lnTo>
                  <a:lnTo>
                    <a:pt x="347" y="395"/>
                  </a:lnTo>
                  <a:lnTo>
                    <a:pt x="355" y="387"/>
                  </a:lnTo>
                  <a:lnTo>
                    <a:pt x="363" y="379"/>
                  </a:lnTo>
                  <a:lnTo>
                    <a:pt x="370" y="370"/>
                  </a:lnTo>
                  <a:lnTo>
                    <a:pt x="376" y="361"/>
                  </a:lnTo>
                  <a:lnTo>
                    <a:pt x="383" y="351"/>
                  </a:lnTo>
                  <a:lnTo>
                    <a:pt x="389" y="341"/>
                  </a:lnTo>
                  <a:lnTo>
                    <a:pt x="394" y="332"/>
                  </a:lnTo>
                  <a:lnTo>
                    <a:pt x="398" y="321"/>
                  </a:lnTo>
                  <a:lnTo>
                    <a:pt x="402" y="311"/>
                  </a:lnTo>
                  <a:lnTo>
                    <a:pt x="407" y="300"/>
                  </a:lnTo>
                  <a:lnTo>
                    <a:pt x="410" y="289"/>
                  </a:lnTo>
                  <a:lnTo>
                    <a:pt x="413" y="278"/>
                  </a:lnTo>
                  <a:lnTo>
                    <a:pt x="415" y="267"/>
                  </a:lnTo>
                  <a:lnTo>
                    <a:pt x="416" y="256"/>
                  </a:lnTo>
                  <a:lnTo>
                    <a:pt x="417" y="243"/>
                  </a:lnTo>
                  <a:lnTo>
                    <a:pt x="417" y="232"/>
                  </a:lnTo>
                  <a:lnTo>
                    <a:pt x="417" y="220"/>
                  </a:lnTo>
                  <a:lnTo>
                    <a:pt x="416" y="209"/>
                  </a:lnTo>
                  <a:lnTo>
                    <a:pt x="415" y="197"/>
                  </a:lnTo>
                  <a:lnTo>
                    <a:pt x="413" y="186"/>
                  </a:lnTo>
                  <a:lnTo>
                    <a:pt x="410" y="175"/>
                  </a:lnTo>
                  <a:lnTo>
                    <a:pt x="407" y="164"/>
                  </a:lnTo>
                  <a:lnTo>
                    <a:pt x="402" y="154"/>
                  </a:lnTo>
                  <a:lnTo>
                    <a:pt x="398" y="143"/>
                  </a:lnTo>
                  <a:lnTo>
                    <a:pt x="394" y="133"/>
                  </a:lnTo>
                  <a:lnTo>
                    <a:pt x="389" y="123"/>
                  </a:lnTo>
                  <a:lnTo>
                    <a:pt x="383" y="113"/>
                  </a:lnTo>
                  <a:lnTo>
                    <a:pt x="376" y="104"/>
                  </a:lnTo>
                  <a:lnTo>
                    <a:pt x="363" y="85"/>
                  </a:lnTo>
                  <a:lnTo>
                    <a:pt x="347" y="69"/>
                  </a:lnTo>
                  <a:lnTo>
                    <a:pt x="340" y="61"/>
                  </a:lnTo>
                  <a:lnTo>
                    <a:pt x="330" y="54"/>
                  </a:lnTo>
                  <a:lnTo>
                    <a:pt x="322" y="47"/>
                  </a:lnTo>
                  <a:lnTo>
                    <a:pt x="313" y="40"/>
                  </a:lnTo>
                  <a:lnTo>
                    <a:pt x="303" y="34"/>
                  </a:lnTo>
                  <a:lnTo>
                    <a:pt x="293" y="28"/>
                  </a:lnTo>
                  <a:lnTo>
                    <a:pt x="283" y="23"/>
                  </a:lnTo>
                  <a:lnTo>
                    <a:pt x="273" y="18"/>
                  </a:lnTo>
                  <a:lnTo>
                    <a:pt x="263" y="14"/>
                  </a:lnTo>
                  <a:lnTo>
                    <a:pt x="252" y="11"/>
                  </a:lnTo>
                  <a:lnTo>
                    <a:pt x="241" y="7"/>
                  </a:lnTo>
                  <a:lnTo>
                    <a:pt x="229" y="5"/>
                  </a:lnTo>
                  <a:lnTo>
                    <a:pt x="218" y="3"/>
                  </a:lnTo>
                  <a:lnTo>
                    <a:pt x="206" y="1"/>
                  </a:lnTo>
                  <a:lnTo>
                    <a:pt x="195" y="0"/>
                  </a:lnTo>
                  <a:lnTo>
                    <a:pt x="183" y="0"/>
                  </a:lnTo>
                  <a:lnTo>
                    <a:pt x="0" y="0"/>
                  </a:lnTo>
                  <a:lnTo>
                    <a:pt x="0" y="465"/>
                  </a:lnTo>
                  <a:close/>
                  <a:moveTo>
                    <a:pt x="124" y="363"/>
                  </a:moveTo>
                  <a:lnTo>
                    <a:pt x="124" y="103"/>
                  </a:lnTo>
                  <a:lnTo>
                    <a:pt x="153" y="103"/>
                  </a:lnTo>
                  <a:lnTo>
                    <a:pt x="168" y="103"/>
                  </a:lnTo>
                  <a:lnTo>
                    <a:pt x="182" y="105"/>
                  </a:lnTo>
                  <a:lnTo>
                    <a:pt x="196" y="108"/>
                  </a:lnTo>
                  <a:lnTo>
                    <a:pt x="208" y="112"/>
                  </a:lnTo>
                  <a:lnTo>
                    <a:pt x="221" y="117"/>
                  </a:lnTo>
                  <a:lnTo>
                    <a:pt x="231" y="123"/>
                  </a:lnTo>
                  <a:lnTo>
                    <a:pt x="242" y="130"/>
                  </a:lnTo>
                  <a:lnTo>
                    <a:pt x="251" y="137"/>
                  </a:lnTo>
                  <a:lnTo>
                    <a:pt x="259" y="146"/>
                  </a:lnTo>
                  <a:lnTo>
                    <a:pt x="267" y="157"/>
                  </a:lnTo>
                  <a:lnTo>
                    <a:pt x="273" y="167"/>
                  </a:lnTo>
                  <a:lnTo>
                    <a:pt x="278" y="179"/>
                  </a:lnTo>
                  <a:lnTo>
                    <a:pt x="282" y="191"/>
                  </a:lnTo>
                  <a:lnTo>
                    <a:pt x="285" y="204"/>
                  </a:lnTo>
                  <a:lnTo>
                    <a:pt x="288" y="218"/>
                  </a:lnTo>
                  <a:lnTo>
                    <a:pt x="289" y="232"/>
                  </a:lnTo>
                  <a:lnTo>
                    <a:pt x="288" y="246"/>
                  </a:lnTo>
                  <a:lnTo>
                    <a:pt x="285" y="260"/>
                  </a:lnTo>
                  <a:lnTo>
                    <a:pt x="282" y="273"/>
                  </a:lnTo>
                  <a:lnTo>
                    <a:pt x="278" y="285"/>
                  </a:lnTo>
                  <a:lnTo>
                    <a:pt x="273" y="297"/>
                  </a:lnTo>
                  <a:lnTo>
                    <a:pt x="267" y="308"/>
                  </a:lnTo>
                  <a:lnTo>
                    <a:pt x="259" y="318"/>
                  </a:lnTo>
                  <a:lnTo>
                    <a:pt x="251" y="327"/>
                  </a:lnTo>
                  <a:lnTo>
                    <a:pt x="242" y="335"/>
                  </a:lnTo>
                  <a:lnTo>
                    <a:pt x="231" y="342"/>
                  </a:lnTo>
                  <a:lnTo>
                    <a:pt x="221" y="348"/>
                  </a:lnTo>
                  <a:lnTo>
                    <a:pt x="208" y="354"/>
                  </a:lnTo>
                  <a:lnTo>
                    <a:pt x="196" y="358"/>
                  </a:lnTo>
                  <a:lnTo>
                    <a:pt x="182" y="360"/>
                  </a:lnTo>
                  <a:lnTo>
                    <a:pt x="168" y="362"/>
                  </a:lnTo>
                  <a:lnTo>
                    <a:pt x="153" y="363"/>
                  </a:lnTo>
                  <a:lnTo>
                    <a:pt x="124" y="363"/>
                  </a:lnTo>
                  <a:close/>
                </a:path>
              </a:pathLst>
            </a:custGeom>
            <a:solidFill>
              <a:srgbClr val="FFFFFF"/>
            </a:solidFill>
            <a:ln w="9525">
              <a:noFill/>
              <a:round/>
              <a:headEnd/>
              <a:tailEnd/>
            </a:ln>
          </p:spPr>
          <p:txBody>
            <a:bodyPr/>
            <a:lstStyle/>
            <a:p>
              <a:pPr algn="l" rtl="0"/>
              <a:endParaRPr lang="en-US" sz="1800">
                <a:latin typeface="Verdana" pitchFamily="34" charset="0"/>
              </a:endParaRPr>
            </a:p>
          </p:txBody>
        </p:sp>
        <p:sp>
          <p:nvSpPr>
            <p:cNvPr id="32802" name="Freeform 35"/>
            <p:cNvSpPr>
              <a:spLocks/>
            </p:cNvSpPr>
            <p:nvPr/>
          </p:nvSpPr>
          <p:spPr bwMode="auto">
            <a:xfrm>
              <a:off x="3019" y="2203"/>
              <a:ext cx="54" cy="93"/>
            </a:xfrm>
            <a:custGeom>
              <a:avLst/>
              <a:gdLst>
                <a:gd name="T0" fmla="*/ 270 w 270"/>
                <a:gd name="T1" fmla="*/ 103 h 465"/>
                <a:gd name="T2" fmla="*/ 270 w 270"/>
                <a:gd name="T3" fmla="*/ 0 h 465"/>
                <a:gd name="T4" fmla="*/ 0 w 270"/>
                <a:gd name="T5" fmla="*/ 0 h 465"/>
                <a:gd name="T6" fmla="*/ 0 w 270"/>
                <a:gd name="T7" fmla="*/ 465 h 465"/>
                <a:gd name="T8" fmla="*/ 270 w 270"/>
                <a:gd name="T9" fmla="*/ 465 h 465"/>
                <a:gd name="T10" fmla="*/ 270 w 270"/>
                <a:gd name="T11" fmla="*/ 363 h 465"/>
                <a:gd name="T12" fmla="*/ 124 w 270"/>
                <a:gd name="T13" fmla="*/ 363 h 465"/>
                <a:gd name="T14" fmla="*/ 124 w 270"/>
                <a:gd name="T15" fmla="*/ 282 h 465"/>
                <a:gd name="T16" fmla="*/ 263 w 270"/>
                <a:gd name="T17" fmla="*/ 282 h 465"/>
                <a:gd name="T18" fmla="*/ 263 w 270"/>
                <a:gd name="T19" fmla="*/ 179 h 465"/>
                <a:gd name="T20" fmla="*/ 124 w 270"/>
                <a:gd name="T21" fmla="*/ 179 h 465"/>
                <a:gd name="T22" fmla="*/ 124 w 270"/>
                <a:gd name="T23" fmla="*/ 103 h 465"/>
                <a:gd name="T24" fmla="*/ 270 w 270"/>
                <a:gd name="T25" fmla="*/ 103 h 4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465"/>
                <a:gd name="T41" fmla="*/ 270 w 270"/>
                <a:gd name="T42" fmla="*/ 465 h 46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465">
                  <a:moveTo>
                    <a:pt x="270" y="103"/>
                  </a:moveTo>
                  <a:lnTo>
                    <a:pt x="270" y="0"/>
                  </a:lnTo>
                  <a:lnTo>
                    <a:pt x="0" y="0"/>
                  </a:lnTo>
                  <a:lnTo>
                    <a:pt x="0" y="465"/>
                  </a:lnTo>
                  <a:lnTo>
                    <a:pt x="270" y="465"/>
                  </a:lnTo>
                  <a:lnTo>
                    <a:pt x="270" y="363"/>
                  </a:lnTo>
                  <a:lnTo>
                    <a:pt x="124" y="363"/>
                  </a:lnTo>
                  <a:lnTo>
                    <a:pt x="124" y="282"/>
                  </a:lnTo>
                  <a:lnTo>
                    <a:pt x="263" y="282"/>
                  </a:lnTo>
                  <a:lnTo>
                    <a:pt x="263" y="179"/>
                  </a:lnTo>
                  <a:lnTo>
                    <a:pt x="124" y="179"/>
                  </a:lnTo>
                  <a:lnTo>
                    <a:pt x="124" y="103"/>
                  </a:lnTo>
                  <a:lnTo>
                    <a:pt x="270" y="103"/>
                  </a:lnTo>
                  <a:close/>
                </a:path>
              </a:pathLst>
            </a:custGeom>
            <a:solidFill>
              <a:srgbClr val="FFFFFF"/>
            </a:solidFill>
            <a:ln w="9525">
              <a:noFill/>
              <a:round/>
              <a:headEnd/>
              <a:tailEnd/>
            </a:ln>
          </p:spPr>
          <p:txBody>
            <a:bodyPr/>
            <a:lstStyle/>
            <a:p>
              <a:pPr algn="l" rtl="0"/>
              <a:endParaRPr lang="en-US" sz="1800">
                <a:latin typeface="Verdana" pitchFamily="34" charset="0"/>
              </a:endParaRPr>
            </a:p>
          </p:txBody>
        </p:sp>
        <p:sp>
          <p:nvSpPr>
            <p:cNvPr id="32803" name="Freeform 36"/>
            <p:cNvSpPr>
              <a:spLocks/>
            </p:cNvSpPr>
            <p:nvPr/>
          </p:nvSpPr>
          <p:spPr bwMode="auto">
            <a:xfrm>
              <a:off x="3089" y="2203"/>
              <a:ext cx="55" cy="93"/>
            </a:xfrm>
            <a:custGeom>
              <a:avLst/>
              <a:gdLst>
                <a:gd name="T0" fmla="*/ 274 w 274"/>
                <a:gd name="T1" fmla="*/ 103 h 465"/>
                <a:gd name="T2" fmla="*/ 274 w 274"/>
                <a:gd name="T3" fmla="*/ 0 h 465"/>
                <a:gd name="T4" fmla="*/ 0 w 274"/>
                <a:gd name="T5" fmla="*/ 0 h 465"/>
                <a:gd name="T6" fmla="*/ 0 w 274"/>
                <a:gd name="T7" fmla="*/ 465 h 465"/>
                <a:gd name="T8" fmla="*/ 125 w 274"/>
                <a:gd name="T9" fmla="*/ 465 h 465"/>
                <a:gd name="T10" fmla="*/ 125 w 274"/>
                <a:gd name="T11" fmla="*/ 282 h 465"/>
                <a:gd name="T12" fmla="*/ 260 w 274"/>
                <a:gd name="T13" fmla="*/ 282 h 465"/>
                <a:gd name="T14" fmla="*/ 260 w 274"/>
                <a:gd name="T15" fmla="*/ 179 h 465"/>
                <a:gd name="T16" fmla="*/ 125 w 274"/>
                <a:gd name="T17" fmla="*/ 179 h 465"/>
                <a:gd name="T18" fmla="*/ 125 w 274"/>
                <a:gd name="T19" fmla="*/ 103 h 465"/>
                <a:gd name="T20" fmla="*/ 274 w 274"/>
                <a:gd name="T21" fmla="*/ 103 h 46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4"/>
                <a:gd name="T34" fmla="*/ 0 h 465"/>
                <a:gd name="T35" fmla="*/ 274 w 274"/>
                <a:gd name="T36" fmla="*/ 465 h 46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4" h="465">
                  <a:moveTo>
                    <a:pt x="274" y="103"/>
                  </a:moveTo>
                  <a:lnTo>
                    <a:pt x="274" y="0"/>
                  </a:lnTo>
                  <a:lnTo>
                    <a:pt x="0" y="0"/>
                  </a:lnTo>
                  <a:lnTo>
                    <a:pt x="0" y="465"/>
                  </a:lnTo>
                  <a:lnTo>
                    <a:pt x="125" y="465"/>
                  </a:lnTo>
                  <a:lnTo>
                    <a:pt x="125" y="282"/>
                  </a:lnTo>
                  <a:lnTo>
                    <a:pt x="260" y="282"/>
                  </a:lnTo>
                  <a:lnTo>
                    <a:pt x="260" y="179"/>
                  </a:lnTo>
                  <a:lnTo>
                    <a:pt x="125" y="179"/>
                  </a:lnTo>
                  <a:lnTo>
                    <a:pt x="125" y="103"/>
                  </a:lnTo>
                  <a:lnTo>
                    <a:pt x="274" y="103"/>
                  </a:lnTo>
                  <a:close/>
                </a:path>
              </a:pathLst>
            </a:custGeom>
            <a:solidFill>
              <a:srgbClr val="FFFFFF"/>
            </a:solidFill>
            <a:ln w="9525">
              <a:noFill/>
              <a:round/>
              <a:headEnd/>
              <a:tailEnd/>
            </a:ln>
          </p:spPr>
          <p:txBody>
            <a:bodyPr/>
            <a:lstStyle/>
            <a:p>
              <a:pPr algn="l" rtl="0"/>
              <a:endParaRPr lang="en-US" sz="1800">
                <a:latin typeface="Verdana" pitchFamily="34" charset="0"/>
              </a:endParaRPr>
            </a:p>
          </p:txBody>
        </p:sp>
        <p:sp>
          <p:nvSpPr>
            <p:cNvPr id="32804" name="Rectangle 37"/>
            <p:cNvSpPr>
              <a:spLocks noChangeArrowheads="1"/>
            </p:cNvSpPr>
            <p:nvPr/>
          </p:nvSpPr>
          <p:spPr bwMode="auto">
            <a:xfrm>
              <a:off x="3159" y="2203"/>
              <a:ext cx="25" cy="93"/>
            </a:xfrm>
            <a:prstGeom prst="rect">
              <a:avLst/>
            </a:prstGeom>
            <a:solidFill>
              <a:srgbClr val="FFFFFF"/>
            </a:solidFill>
            <a:ln w="9525">
              <a:noFill/>
              <a:miter lim="800000"/>
              <a:headEnd/>
              <a:tailEnd/>
            </a:ln>
          </p:spPr>
          <p:txBody>
            <a:bodyPr/>
            <a:lstStyle/>
            <a:p>
              <a:pPr algn="l" rtl="0"/>
              <a:endParaRPr lang="en-US" sz="1800">
                <a:latin typeface="Verdana" pitchFamily="34" charset="0"/>
              </a:endParaRPr>
            </a:p>
          </p:txBody>
        </p:sp>
        <p:sp>
          <p:nvSpPr>
            <p:cNvPr id="32805" name="Freeform 38"/>
            <p:cNvSpPr>
              <a:spLocks/>
            </p:cNvSpPr>
            <p:nvPr/>
          </p:nvSpPr>
          <p:spPr bwMode="auto">
            <a:xfrm>
              <a:off x="3204" y="2203"/>
              <a:ext cx="95" cy="93"/>
            </a:xfrm>
            <a:custGeom>
              <a:avLst/>
              <a:gdLst>
                <a:gd name="T0" fmla="*/ 0 w 474"/>
                <a:gd name="T1" fmla="*/ 465 h 465"/>
                <a:gd name="T2" fmla="*/ 123 w 474"/>
                <a:gd name="T3" fmla="*/ 465 h 465"/>
                <a:gd name="T4" fmla="*/ 123 w 474"/>
                <a:gd name="T5" fmla="*/ 180 h 465"/>
                <a:gd name="T6" fmla="*/ 350 w 474"/>
                <a:gd name="T7" fmla="*/ 465 h 465"/>
                <a:gd name="T8" fmla="*/ 474 w 474"/>
                <a:gd name="T9" fmla="*/ 465 h 465"/>
                <a:gd name="T10" fmla="*/ 474 w 474"/>
                <a:gd name="T11" fmla="*/ 0 h 465"/>
                <a:gd name="T12" fmla="*/ 350 w 474"/>
                <a:gd name="T13" fmla="*/ 0 h 465"/>
                <a:gd name="T14" fmla="*/ 350 w 474"/>
                <a:gd name="T15" fmla="*/ 284 h 465"/>
                <a:gd name="T16" fmla="*/ 123 w 474"/>
                <a:gd name="T17" fmla="*/ 0 h 465"/>
                <a:gd name="T18" fmla="*/ 0 w 474"/>
                <a:gd name="T19" fmla="*/ 0 h 465"/>
                <a:gd name="T20" fmla="*/ 0 w 474"/>
                <a:gd name="T21" fmla="*/ 465 h 46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4"/>
                <a:gd name="T34" fmla="*/ 0 h 465"/>
                <a:gd name="T35" fmla="*/ 474 w 474"/>
                <a:gd name="T36" fmla="*/ 465 h 46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4" h="465">
                  <a:moveTo>
                    <a:pt x="0" y="465"/>
                  </a:moveTo>
                  <a:lnTo>
                    <a:pt x="123" y="465"/>
                  </a:lnTo>
                  <a:lnTo>
                    <a:pt x="123" y="180"/>
                  </a:lnTo>
                  <a:lnTo>
                    <a:pt x="350" y="465"/>
                  </a:lnTo>
                  <a:lnTo>
                    <a:pt x="474" y="465"/>
                  </a:lnTo>
                  <a:lnTo>
                    <a:pt x="474" y="0"/>
                  </a:lnTo>
                  <a:lnTo>
                    <a:pt x="350" y="0"/>
                  </a:lnTo>
                  <a:lnTo>
                    <a:pt x="350" y="284"/>
                  </a:lnTo>
                  <a:lnTo>
                    <a:pt x="123" y="0"/>
                  </a:lnTo>
                  <a:lnTo>
                    <a:pt x="0" y="0"/>
                  </a:lnTo>
                  <a:lnTo>
                    <a:pt x="0" y="465"/>
                  </a:lnTo>
                  <a:close/>
                </a:path>
              </a:pathLst>
            </a:custGeom>
            <a:solidFill>
              <a:srgbClr val="FFFFFF"/>
            </a:solidFill>
            <a:ln w="9525">
              <a:noFill/>
              <a:round/>
              <a:headEnd/>
              <a:tailEnd/>
            </a:ln>
          </p:spPr>
          <p:txBody>
            <a:bodyPr/>
            <a:lstStyle/>
            <a:p>
              <a:pPr algn="l" rtl="0"/>
              <a:endParaRPr lang="en-US" sz="1800">
                <a:latin typeface="Verdana" pitchFamily="34" charset="0"/>
              </a:endParaRPr>
            </a:p>
          </p:txBody>
        </p:sp>
        <p:sp>
          <p:nvSpPr>
            <p:cNvPr id="32806" name="Freeform 39"/>
            <p:cNvSpPr>
              <a:spLocks/>
            </p:cNvSpPr>
            <p:nvPr/>
          </p:nvSpPr>
          <p:spPr bwMode="auto">
            <a:xfrm>
              <a:off x="3320" y="2203"/>
              <a:ext cx="54" cy="93"/>
            </a:xfrm>
            <a:custGeom>
              <a:avLst/>
              <a:gdLst>
                <a:gd name="T0" fmla="*/ 272 w 272"/>
                <a:gd name="T1" fmla="*/ 103 h 465"/>
                <a:gd name="T2" fmla="*/ 272 w 272"/>
                <a:gd name="T3" fmla="*/ 0 h 465"/>
                <a:gd name="T4" fmla="*/ 0 w 272"/>
                <a:gd name="T5" fmla="*/ 0 h 465"/>
                <a:gd name="T6" fmla="*/ 0 w 272"/>
                <a:gd name="T7" fmla="*/ 465 h 465"/>
                <a:gd name="T8" fmla="*/ 272 w 272"/>
                <a:gd name="T9" fmla="*/ 465 h 465"/>
                <a:gd name="T10" fmla="*/ 272 w 272"/>
                <a:gd name="T11" fmla="*/ 363 h 465"/>
                <a:gd name="T12" fmla="*/ 124 w 272"/>
                <a:gd name="T13" fmla="*/ 363 h 465"/>
                <a:gd name="T14" fmla="*/ 124 w 272"/>
                <a:gd name="T15" fmla="*/ 282 h 465"/>
                <a:gd name="T16" fmla="*/ 263 w 272"/>
                <a:gd name="T17" fmla="*/ 282 h 465"/>
                <a:gd name="T18" fmla="*/ 263 w 272"/>
                <a:gd name="T19" fmla="*/ 179 h 465"/>
                <a:gd name="T20" fmla="*/ 124 w 272"/>
                <a:gd name="T21" fmla="*/ 179 h 465"/>
                <a:gd name="T22" fmla="*/ 124 w 272"/>
                <a:gd name="T23" fmla="*/ 103 h 465"/>
                <a:gd name="T24" fmla="*/ 272 w 272"/>
                <a:gd name="T25" fmla="*/ 103 h 4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2"/>
                <a:gd name="T40" fmla="*/ 0 h 465"/>
                <a:gd name="T41" fmla="*/ 272 w 272"/>
                <a:gd name="T42" fmla="*/ 465 h 46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2" h="465">
                  <a:moveTo>
                    <a:pt x="272" y="103"/>
                  </a:moveTo>
                  <a:lnTo>
                    <a:pt x="272" y="0"/>
                  </a:lnTo>
                  <a:lnTo>
                    <a:pt x="0" y="0"/>
                  </a:lnTo>
                  <a:lnTo>
                    <a:pt x="0" y="465"/>
                  </a:lnTo>
                  <a:lnTo>
                    <a:pt x="272" y="465"/>
                  </a:lnTo>
                  <a:lnTo>
                    <a:pt x="272" y="363"/>
                  </a:lnTo>
                  <a:lnTo>
                    <a:pt x="124" y="363"/>
                  </a:lnTo>
                  <a:lnTo>
                    <a:pt x="124" y="282"/>
                  </a:lnTo>
                  <a:lnTo>
                    <a:pt x="263" y="282"/>
                  </a:lnTo>
                  <a:lnTo>
                    <a:pt x="263" y="179"/>
                  </a:lnTo>
                  <a:lnTo>
                    <a:pt x="124" y="179"/>
                  </a:lnTo>
                  <a:lnTo>
                    <a:pt x="124" y="103"/>
                  </a:lnTo>
                  <a:lnTo>
                    <a:pt x="272" y="103"/>
                  </a:lnTo>
                  <a:close/>
                </a:path>
              </a:pathLst>
            </a:custGeom>
            <a:solidFill>
              <a:srgbClr val="FFFFFF"/>
            </a:solidFill>
            <a:ln w="9525">
              <a:noFill/>
              <a:round/>
              <a:headEnd/>
              <a:tailEnd/>
            </a:ln>
          </p:spPr>
          <p:txBody>
            <a:bodyPr/>
            <a:lstStyle/>
            <a:p>
              <a:pPr algn="l" rtl="0"/>
              <a:endParaRPr lang="en-US" sz="1800">
                <a:latin typeface="Verdana" pitchFamily="34" charset="0"/>
              </a:endParaRPr>
            </a:p>
          </p:txBody>
        </p:sp>
        <p:sp>
          <p:nvSpPr>
            <p:cNvPr id="32807" name="Freeform 40"/>
            <p:cNvSpPr>
              <a:spLocks/>
            </p:cNvSpPr>
            <p:nvPr/>
          </p:nvSpPr>
          <p:spPr bwMode="auto">
            <a:xfrm>
              <a:off x="3121" y="2062"/>
              <a:ext cx="39" cy="94"/>
            </a:xfrm>
            <a:custGeom>
              <a:avLst/>
              <a:gdLst>
                <a:gd name="T0" fmla="*/ 68 w 191"/>
                <a:gd name="T1" fmla="*/ 103 h 466"/>
                <a:gd name="T2" fmla="*/ 68 w 191"/>
                <a:gd name="T3" fmla="*/ 466 h 466"/>
                <a:gd name="T4" fmla="*/ 191 w 191"/>
                <a:gd name="T5" fmla="*/ 466 h 466"/>
                <a:gd name="T6" fmla="*/ 191 w 191"/>
                <a:gd name="T7" fmla="*/ 0 h 466"/>
                <a:gd name="T8" fmla="*/ 0 w 191"/>
                <a:gd name="T9" fmla="*/ 0 h 466"/>
                <a:gd name="T10" fmla="*/ 0 w 191"/>
                <a:gd name="T11" fmla="*/ 103 h 466"/>
                <a:gd name="T12" fmla="*/ 68 w 191"/>
                <a:gd name="T13" fmla="*/ 103 h 466"/>
                <a:gd name="T14" fmla="*/ 0 60000 65536"/>
                <a:gd name="T15" fmla="*/ 0 60000 65536"/>
                <a:gd name="T16" fmla="*/ 0 60000 65536"/>
                <a:gd name="T17" fmla="*/ 0 60000 65536"/>
                <a:gd name="T18" fmla="*/ 0 60000 65536"/>
                <a:gd name="T19" fmla="*/ 0 60000 65536"/>
                <a:gd name="T20" fmla="*/ 0 60000 65536"/>
                <a:gd name="T21" fmla="*/ 0 w 191"/>
                <a:gd name="T22" fmla="*/ 0 h 466"/>
                <a:gd name="T23" fmla="*/ 191 w 191"/>
                <a:gd name="T24" fmla="*/ 466 h 4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1" h="466">
                  <a:moveTo>
                    <a:pt x="68" y="103"/>
                  </a:moveTo>
                  <a:lnTo>
                    <a:pt x="68" y="466"/>
                  </a:lnTo>
                  <a:lnTo>
                    <a:pt x="191" y="466"/>
                  </a:lnTo>
                  <a:lnTo>
                    <a:pt x="191" y="0"/>
                  </a:lnTo>
                  <a:lnTo>
                    <a:pt x="0" y="0"/>
                  </a:lnTo>
                  <a:lnTo>
                    <a:pt x="0" y="103"/>
                  </a:lnTo>
                  <a:lnTo>
                    <a:pt x="68" y="103"/>
                  </a:lnTo>
                  <a:close/>
                </a:path>
              </a:pathLst>
            </a:custGeom>
            <a:solidFill>
              <a:srgbClr val="FFFFFF"/>
            </a:solidFill>
            <a:ln w="9525">
              <a:noFill/>
              <a:round/>
              <a:headEnd/>
              <a:tailEnd/>
            </a:ln>
          </p:spPr>
          <p:txBody>
            <a:bodyPr/>
            <a:lstStyle/>
            <a:p>
              <a:pPr algn="l" rtl="0"/>
              <a:endParaRPr lang="en-US" sz="1800">
                <a:latin typeface="Verdana" pitchFamily="34" charset="0"/>
              </a:endParaRPr>
            </a:p>
          </p:txBody>
        </p:sp>
        <p:sp>
          <p:nvSpPr>
            <p:cNvPr id="32808" name="Freeform 41"/>
            <p:cNvSpPr>
              <a:spLocks/>
            </p:cNvSpPr>
            <p:nvPr/>
          </p:nvSpPr>
          <p:spPr bwMode="auto">
            <a:xfrm>
              <a:off x="3064" y="3006"/>
              <a:ext cx="119" cy="93"/>
            </a:xfrm>
            <a:custGeom>
              <a:avLst/>
              <a:gdLst>
                <a:gd name="T0" fmla="*/ 0 w 596"/>
                <a:gd name="T1" fmla="*/ 466 h 466"/>
                <a:gd name="T2" fmla="*/ 123 w 596"/>
                <a:gd name="T3" fmla="*/ 466 h 466"/>
                <a:gd name="T4" fmla="*/ 164 w 596"/>
                <a:gd name="T5" fmla="*/ 198 h 466"/>
                <a:gd name="T6" fmla="*/ 274 w 596"/>
                <a:gd name="T7" fmla="*/ 466 h 466"/>
                <a:gd name="T8" fmla="*/ 323 w 596"/>
                <a:gd name="T9" fmla="*/ 466 h 466"/>
                <a:gd name="T10" fmla="*/ 437 w 596"/>
                <a:gd name="T11" fmla="*/ 198 h 466"/>
                <a:gd name="T12" fmla="*/ 473 w 596"/>
                <a:gd name="T13" fmla="*/ 466 h 466"/>
                <a:gd name="T14" fmla="*/ 596 w 596"/>
                <a:gd name="T15" fmla="*/ 466 h 466"/>
                <a:gd name="T16" fmla="*/ 525 w 596"/>
                <a:gd name="T17" fmla="*/ 0 h 466"/>
                <a:gd name="T18" fmla="*/ 401 w 596"/>
                <a:gd name="T19" fmla="*/ 0 h 466"/>
                <a:gd name="T20" fmla="*/ 299 w 596"/>
                <a:gd name="T21" fmla="*/ 249 h 466"/>
                <a:gd name="T22" fmla="*/ 203 w 596"/>
                <a:gd name="T23" fmla="*/ 0 h 466"/>
                <a:gd name="T24" fmla="*/ 80 w 596"/>
                <a:gd name="T25" fmla="*/ 0 h 466"/>
                <a:gd name="T26" fmla="*/ 0 w 596"/>
                <a:gd name="T27" fmla="*/ 466 h 4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96"/>
                <a:gd name="T43" fmla="*/ 0 h 466"/>
                <a:gd name="T44" fmla="*/ 596 w 596"/>
                <a:gd name="T45" fmla="*/ 466 h 46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96" h="466">
                  <a:moveTo>
                    <a:pt x="0" y="466"/>
                  </a:moveTo>
                  <a:lnTo>
                    <a:pt x="123" y="466"/>
                  </a:lnTo>
                  <a:lnTo>
                    <a:pt x="164" y="198"/>
                  </a:lnTo>
                  <a:lnTo>
                    <a:pt x="274" y="466"/>
                  </a:lnTo>
                  <a:lnTo>
                    <a:pt x="323" y="466"/>
                  </a:lnTo>
                  <a:lnTo>
                    <a:pt x="437" y="198"/>
                  </a:lnTo>
                  <a:lnTo>
                    <a:pt x="473" y="466"/>
                  </a:lnTo>
                  <a:lnTo>
                    <a:pt x="596" y="466"/>
                  </a:lnTo>
                  <a:lnTo>
                    <a:pt x="525" y="0"/>
                  </a:lnTo>
                  <a:lnTo>
                    <a:pt x="401" y="0"/>
                  </a:lnTo>
                  <a:lnTo>
                    <a:pt x="299" y="249"/>
                  </a:lnTo>
                  <a:lnTo>
                    <a:pt x="203" y="0"/>
                  </a:lnTo>
                  <a:lnTo>
                    <a:pt x="80" y="0"/>
                  </a:lnTo>
                  <a:lnTo>
                    <a:pt x="0" y="466"/>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09" name="Freeform 42"/>
            <p:cNvSpPr>
              <a:spLocks/>
            </p:cNvSpPr>
            <p:nvPr/>
          </p:nvSpPr>
          <p:spPr bwMode="auto">
            <a:xfrm>
              <a:off x="3200" y="3006"/>
              <a:ext cx="54" cy="93"/>
            </a:xfrm>
            <a:custGeom>
              <a:avLst/>
              <a:gdLst>
                <a:gd name="T0" fmla="*/ 271 w 271"/>
                <a:gd name="T1" fmla="*/ 103 h 466"/>
                <a:gd name="T2" fmla="*/ 271 w 271"/>
                <a:gd name="T3" fmla="*/ 0 h 466"/>
                <a:gd name="T4" fmla="*/ 0 w 271"/>
                <a:gd name="T5" fmla="*/ 0 h 466"/>
                <a:gd name="T6" fmla="*/ 0 w 271"/>
                <a:gd name="T7" fmla="*/ 466 h 466"/>
                <a:gd name="T8" fmla="*/ 271 w 271"/>
                <a:gd name="T9" fmla="*/ 466 h 466"/>
                <a:gd name="T10" fmla="*/ 271 w 271"/>
                <a:gd name="T11" fmla="*/ 363 h 466"/>
                <a:gd name="T12" fmla="*/ 124 w 271"/>
                <a:gd name="T13" fmla="*/ 363 h 466"/>
                <a:gd name="T14" fmla="*/ 124 w 271"/>
                <a:gd name="T15" fmla="*/ 283 h 466"/>
                <a:gd name="T16" fmla="*/ 263 w 271"/>
                <a:gd name="T17" fmla="*/ 283 h 466"/>
                <a:gd name="T18" fmla="*/ 263 w 271"/>
                <a:gd name="T19" fmla="*/ 181 h 466"/>
                <a:gd name="T20" fmla="*/ 124 w 271"/>
                <a:gd name="T21" fmla="*/ 181 h 466"/>
                <a:gd name="T22" fmla="*/ 124 w 271"/>
                <a:gd name="T23" fmla="*/ 103 h 466"/>
                <a:gd name="T24" fmla="*/ 271 w 271"/>
                <a:gd name="T25" fmla="*/ 103 h 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1"/>
                <a:gd name="T40" fmla="*/ 0 h 466"/>
                <a:gd name="T41" fmla="*/ 271 w 271"/>
                <a:gd name="T42" fmla="*/ 466 h 4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1" h="466">
                  <a:moveTo>
                    <a:pt x="271" y="103"/>
                  </a:moveTo>
                  <a:lnTo>
                    <a:pt x="271" y="0"/>
                  </a:lnTo>
                  <a:lnTo>
                    <a:pt x="0" y="0"/>
                  </a:lnTo>
                  <a:lnTo>
                    <a:pt x="0" y="466"/>
                  </a:lnTo>
                  <a:lnTo>
                    <a:pt x="271" y="466"/>
                  </a:lnTo>
                  <a:lnTo>
                    <a:pt x="271" y="363"/>
                  </a:lnTo>
                  <a:lnTo>
                    <a:pt x="124" y="363"/>
                  </a:lnTo>
                  <a:lnTo>
                    <a:pt x="124" y="283"/>
                  </a:lnTo>
                  <a:lnTo>
                    <a:pt x="263" y="283"/>
                  </a:lnTo>
                  <a:lnTo>
                    <a:pt x="263" y="181"/>
                  </a:lnTo>
                  <a:lnTo>
                    <a:pt x="124" y="181"/>
                  </a:lnTo>
                  <a:lnTo>
                    <a:pt x="124" y="103"/>
                  </a:lnTo>
                  <a:lnTo>
                    <a:pt x="271" y="103"/>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0" name="Freeform 43"/>
            <p:cNvSpPr>
              <a:spLocks noEditPoints="1"/>
            </p:cNvSpPr>
            <p:nvPr/>
          </p:nvSpPr>
          <p:spPr bwMode="auto">
            <a:xfrm>
              <a:off x="3261" y="3006"/>
              <a:ext cx="99" cy="93"/>
            </a:xfrm>
            <a:custGeom>
              <a:avLst/>
              <a:gdLst>
                <a:gd name="T0" fmla="*/ 335 w 497"/>
                <a:gd name="T1" fmla="*/ 385 h 466"/>
                <a:gd name="T2" fmla="*/ 365 w 497"/>
                <a:gd name="T3" fmla="*/ 466 h 466"/>
                <a:gd name="T4" fmla="*/ 497 w 497"/>
                <a:gd name="T5" fmla="*/ 466 h 466"/>
                <a:gd name="T6" fmla="*/ 318 w 497"/>
                <a:gd name="T7" fmla="*/ 0 h 466"/>
                <a:gd name="T8" fmla="*/ 183 w 497"/>
                <a:gd name="T9" fmla="*/ 0 h 466"/>
                <a:gd name="T10" fmla="*/ 0 w 497"/>
                <a:gd name="T11" fmla="*/ 466 h 466"/>
                <a:gd name="T12" fmla="*/ 131 w 497"/>
                <a:gd name="T13" fmla="*/ 466 h 466"/>
                <a:gd name="T14" fmla="*/ 164 w 497"/>
                <a:gd name="T15" fmla="*/ 385 h 466"/>
                <a:gd name="T16" fmla="*/ 335 w 497"/>
                <a:gd name="T17" fmla="*/ 385 h 466"/>
                <a:gd name="T18" fmla="*/ 300 w 497"/>
                <a:gd name="T19" fmla="*/ 293 h 466"/>
                <a:gd name="T20" fmla="*/ 198 w 497"/>
                <a:gd name="T21" fmla="*/ 293 h 466"/>
                <a:gd name="T22" fmla="*/ 250 w 497"/>
                <a:gd name="T23" fmla="*/ 144 h 466"/>
                <a:gd name="T24" fmla="*/ 300 w 497"/>
                <a:gd name="T25" fmla="*/ 293 h 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7"/>
                <a:gd name="T40" fmla="*/ 0 h 466"/>
                <a:gd name="T41" fmla="*/ 497 w 497"/>
                <a:gd name="T42" fmla="*/ 466 h 4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7" h="466">
                  <a:moveTo>
                    <a:pt x="335" y="385"/>
                  </a:moveTo>
                  <a:lnTo>
                    <a:pt x="365" y="466"/>
                  </a:lnTo>
                  <a:lnTo>
                    <a:pt x="497" y="466"/>
                  </a:lnTo>
                  <a:lnTo>
                    <a:pt x="318" y="0"/>
                  </a:lnTo>
                  <a:lnTo>
                    <a:pt x="183" y="0"/>
                  </a:lnTo>
                  <a:lnTo>
                    <a:pt x="0" y="466"/>
                  </a:lnTo>
                  <a:lnTo>
                    <a:pt x="131" y="466"/>
                  </a:lnTo>
                  <a:lnTo>
                    <a:pt x="164" y="385"/>
                  </a:lnTo>
                  <a:lnTo>
                    <a:pt x="335" y="385"/>
                  </a:lnTo>
                  <a:close/>
                  <a:moveTo>
                    <a:pt x="300" y="293"/>
                  </a:moveTo>
                  <a:lnTo>
                    <a:pt x="198" y="293"/>
                  </a:lnTo>
                  <a:lnTo>
                    <a:pt x="250" y="144"/>
                  </a:lnTo>
                  <a:lnTo>
                    <a:pt x="300" y="293"/>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1" name="Freeform 44"/>
            <p:cNvSpPr>
              <a:spLocks/>
            </p:cNvSpPr>
            <p:nvPr/>
          </p:nvSpPr>
          <p:spPr bwMode="auto">
            <a:xfrm>
              <a:off x="3368" y="3004"/>
              <a:ext cx="70" cy="97"/>
            </a:xfrm>
            <a:custGeom>
              <a:avLst/>
              <a:gdLst>
                <a:gd name="T0" fmla="*/ 295 w 351"/>
                <a:gd name="T1" fmla="*/ 21 h 488"/>
                <a:gd name="T2" fmla="*/ 238 w 351"/>
                <a:gd name="T3" fmla="*/ 6 h 488"/>
                <a:gd name="T4" fmla="*/ 181 w 351"/>
                <a:gd name="T5" fmla="*/ 0 h 488"/>
                <a:gd name="T6" fmla="*/ 131 w 351"/>
                <a:gd name="T7" fmla="*/ 7 h 488"/>
                <a:gd name="T8" fmla="*/ 88 w 351"/>
                <a:gd name="T9" fmla="*/ 25 h 488"/>
                <a:gd name="T10" fmla="*/ 53 w 351"/>
                <a:gd name="T11" fmla="*/ 55 h 488"/>
                <a:gd name="T12" fmla="*/ 31 w 351"/>
                <a:gd name="T13" fmla="*/ 94 h 488"/>
                <a:gd name="T14" fmla="*/ 20 w 351"/>
                <a:gd name="T15" fmla="*/ 140 h 488"/>
                <a:gd name="T16" fmla="*/ 21 w 351"/>
                <a:gd name="T17" fmla="*/ 185 h 488"/>
                <a:gd name="T18" fmla="*/ 33 w 351"/>
                <a:gd name="T19" fmla="*/ 221 h 488"/>
                <a:gd name="T20" fmla="*/ 55 w 351"/>
                <a:gd name="T21" fmla="*/ 248 h 488"/>
                <a:gd name="T22" fmla="*/ 77 w 351"/>
                <a:gd name="T23" fmla="*/ 263 h 488"/>
                <a:gd name="T24" fmla="*/ 113 w 351"/>
                <a:gd name="T25" fmla="*/ 276 h 488"/>
                <a:gd name="T26" fmla="*/ 167 w 351"/>
                <a:gd name="T27" fmla="*/ 293 h 488"/>
                <a:gd name="T28" fmla="*/ 206 w 351"/>
                <a:gd name="T29" fmla="*/ 311 h 488"/>
                <a:gd name="T30" fmla="*/ 216 w 351"/>
                <a:gd name="T31" fmla="*/ 320 h 488"/>
                <a:gd name="T32" fmla="*/ 222 w 351"/>
                <a:gd name="T33" fmla="*/ 341 h 488"/>
                <a:gd name="T34" fmla="*/ 219 w 351"/>
                <a:gd name="T35" fmla="*/ 355 h 488"/>
                <a:gd name="T36" fmla="*/ 212 w 351"/>
                <a:gd name="T37" fmla="*/ 367 h 488"/>
                <a:gd name="T38" fmla="*/ 197 w 351"/>
                <a:gd name="T39" fmla="*/ 379 h 488"/>
                <a:gd name="T40" fmla="*/ 162 w 351"/>
                <a:gd name="T41" fmla="*/ 386 h 488"/>
                <a:gd name="T42" fmla="*/ 121 w 351"/>
                <a:gd name="T43" fmla="*/ 379 h 488"/>
                <a:gd name="T44" fmla="*/ 81 w 351"/>
                <a:gd name="T45" fmla="*/ 360 h 488"/>
                <a:gd name="T46" fmla="*/ 0 w 351"/>
                <a:gd name="T47" fmla="*/ 436 h 488"/>
                <a:gd name="T48" fmla="*/ 59 w 351"/>
                <a:gd name="T49" fmla="*/ 468 h 488"/>
                <a:gd name="T50" fmla="*/ 122 w 351"/>
                <a:gd name="T51" fmla="*/ 485 h 488"/>
                <a:gd name="T52" fmla="*/ 187 w 351"/>
                <a:gd name="T53" fmla="*/ 487 h 488"/>
                <a:gd name="T54" fmla="*/ 243 w 351"/>
                <a:gd name="T55" fmla="*/ 477 h 488"/>
                <a:gd name="T56" fmla="*/ 289 w 351"/>
                <a:gd name="T57" fmla="*/ 455 h 488"/>
                <a:gd name="T58" fmla="*/ 323 w 351"/>
                <a:gd name="T59" fmla="*/ 421 h 488"/>
                <a:gd name="T60" fmla="*/ 344 w 351"/>
                <a:gd name="T61" fmla="*/ 377 h 488"/>
                <a:gd name="T62" fmla="*/ 351 w 351"/>
                <a:gd name="T63" fmla="*/ 322 h 488"/>
                <a:gd name="T64" fmla="*/ 347 w 351"/>
                <a:gd name="T65" fmla="*/ 287 h 488"/>
                <a:gd name="T66" fmla="*/ 335 w 351"/>
                <a:gd name="T67" fmla="*/ 259 h 488"/>
                <a:gd name="T68" fmla="*/ 316 w 351"/>
                <a:gd name="T69" fmla="*/ 234 h 488"/>
                <a:gd name="T70" fmla="*/ 287 w 351"/>
                <a:gd name="T71" fmla="*/ 214 h 488"/>
                <a:gd name="T72" fmla="*/ 249 w 351"/>
                <a:gd name="T73" fmla="*/ 198 h 488"/>
                <a:gd name="T74" fmla="*/ 209 w 351"/>
                <a:gd name="T75" fmla="*/ 187 h 488"/>
                <a:gd name="T76" fmla="*/ 189 w 351"/>
                <a:gd name="T77" fmla="*/ 180 h 488"/>
                <a:gd name="T78" fmla="*/ 181 w 351"/>
                <a:gd name="T79" fmla="*/ 176 h 488"/>
                <a:gd name="T80" fmla="*/ 161 w 351"/>
                <a:gd name="T81" fmla="*/ 165 h 488"/>
                <a:gd name="T82" fmla="*/ 151 w 351"/>
                <a:gd name="T83" fmla="*/ 151 h 488"/>
                <a:gd name="T84" fmla="*/ 148 w 351"/>
                <a:gd name="T85" fmla="*/ 137 h 488"/>
                <a:gd name="T86" fmla="*/ 153 w 351"/>
                <a:gd name="T87" fmla="*/ 125 h 488"/>
                <a:gd name="T88" fmla="*/ 171 w 351"/>
                <a:gd name="T89" fmla="*/ 107 h 488"/>
                <a:gd name="T90" fmla="*/ 201 w 351"/>
                <a:gd name="T91" fmla="*/ 101 h 488"/>
                <a:gd name="T92" fmla="*/ 232 w 351"/>
                <a:gd name="T93" fmla="*/ 105 h 488"/>
                <a:gd name="T94" fmla="*/ 262 w 351"/>
                <a:gd name="T95" fmla="*/ 118 h 488"/>
                <a:gd name="T96" fmla="*/ 332 w 351"/>
                <a:gd name="T97" fmla="*/ 38 h 48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1"/>
                <a:gd name="T148" fmla="*/ 0 h 488"/>
                <a:gd name="T149" fmla="*/ 351 w 351"/>
                <a:gd name="T150" fmla="*/ 488 h 48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1" h="488">
                  <a:moveTo>
                    <a:pt x="332" y="38"/>
                  </a:moveTo>
                  <a:lnTo>
                    <a:pt x="313" y="29"/>
                  </a:lnTo>
                  <a:lnTo>
                    <a:pt x="295" y="21"/>
                  </a:lnTo>
                  <a:lnTo>
                    <a:pt x="276" y="15"/>
                  </a:lnTo>
                  <a:lnTo>
                    <a:pt x="257" y="10"/>
                  </a:lnTo>
                  <a:lnTo>
                    <a:pt x="238" y="6"/>
                  </a:lnTo>
                  <a:lnTo>
                    <a:pt x="219" y="3"/>
                  </a:lnTo>
                  <a:lnTo>
                    <a:pt x="200" y="1"/>
                  </a:lnTo>
                  <a:lnTo>
                    <a:pt x="181" y="0"/>
                  </a:lnTo>
                  <a:lnTo>
                    <a:pt x="163" y="1"/>
                  </a:lnTo>
                  <a:lnTo>
                    <a:pt x="146" y="3"/>
                  </a:lnTo>
                  <a:lnTo>
                    <a:pt x="131" y="7"/>
                  </a:lnTo>
                  <a:lnTo>
                    <a:pt x="115" y="12"/>
                  </a:lnTo>
                  <a:lnTo>
                    <a:pt x="100" y="18"/>
                  </a:lnTo>
                  <a:lnTo>
                    <a:pt x="88" y="25"/>
                  </a:lnTo>
                  <a:lnTo>
                    <a:pt x="75" y="34"/>
                  </a:lnTo>
                  <a:lnTo>
                    <a:pt x="64" y="44"/>
                  </a:lnTo>
                  <a:lnTo>
                    <a:pt x="53" y="55"/>
                  </a:lnTo>
                  <a:lnTo>
                    <a:pt x="45" y="66"/>
                  </a:lnTo>
                  <a:lnTo>
                    <a:pt x="37" y="79"/>
                  </a:lnTo>
                  <a:lnTo>
                    <a:pt x="31" y="94"/>
                  </a:lnTo>
                  <a:lnTo>
                    <a:pt x="25" y="108"/>
                  </a:lnTo>
                  <a:lnTo>
                    <a:pt x="22" y="123"/>
                  </a:lnTo>
                  <a:lnTo>
                    <a:pt x="20" y="140"/>
                  </a:lnTo>
                  <a:lnTo>
                    <a:pt x="19" y="157"/>
                  </a:lnTo>
                  <a:lnTo>
                    <a:pt x="20" y="172"/>
                  </a:lnTo>
                  <a:lnTo>
                    <a:pt x="21" y="185"/>
                  </a:lnTo>
                  <a:lnTo>
                    <a:pt x="24" y="199"/>
                  </a:lnTo>
                  <a:lnTo>
                    <a:pt x="28" y="210"/>
                  </a:lnTo>
                  <a:lnTo>
                    <a:pt x="33" y="221"/>
                  </a:lnTo>
                  <a:lnTo>
                    <a:pt x="39" y="231"/>
                  </a:lnTo>
                  <a:lnTo>
                    <a:pt x="46" y="240"/>
                  </a:lnTo>
                  <a:lnTo>
                    <a:pt x="55" y="248"/>
                  </a:lnTo>
                  <a:lnTo>
                    <a:pt x="62" y="253"/>
                  </a:lnTo>
                  <a:lnTo>
                    <a:pt x="69" y="258"/>
                  </a:lnTo>
                  <a:lnTo>
                    <a:pt x="77" y="263"/>
                  </a:lnTo>
                  <a:lnTo>
                    <a:pt x="88" y="267"/>
                  </a:lnTo>
                  <a:lnTo>
                    <a:pt x="99" y="272"/>
                  </a:lnTo>
                  <a:lnTo>
                    <a:pt x="113" y="276"/>
                  </a:lnTo>
                  <a:lnTo>
                    <a:pt x="129" y="281"/>
                  </a:lnTo>
                  <a:lnTo>
                    <a:pt x="147" y="287"/>
                  </a:lnTo>
                  <a:lnTo>
                    <a:pt x="167" y="293"/>
                  </a:lnTo>
                  <a:lnTo>
                    <a:pt x="184" y="299"/>
                  </a:lnTo>
                  <a:lnTo>
                    <a:pt x="197" y="305"/>
                  </a:lnTo>
                  <a:lnTo>
                    <a:pt x="206" y="311"/>
                  </a:lnTo>
                  <a:lnTo>
                    <a:pt x="210" y="314"/>
                  </a:lnTo>
                  <a:lnTo>
                    <a:pt x="213" y="317"/>
                  </a:lnTo>
                  <a:lnTo>
                    <a:pt x="216" y="320"/>
                  </a:lnTo>
                  <a:lnTo>
                    <a:pt x="218" y="324"/>
                  </a:lnTo>
                  <a:lnTo>
                    <a:pt x="221" y="332"/>
                  </a:lnTo>
                  <a:lnTo>
                    <a:pt x="222" y="341"/>
                  </a:lnTo>
                  <a:lnTo>
                    <a:pt x="222" y="346"/>
                  </a:lnTo>
                  <a:lnTo>
                    <a:pt x="221" y="351"/>
                  </a:lnTo>
                  <a:lnTo>
                    <a:pt x="219" y="355"/>
                  </a:lnTo>
                  <a:lnTo>
                    <a:pt x="217" y="359"/>
                  </a:lnTo>
                  <a:lnTo>
                    <a:pt x="215" y="363"/>
                  </a:lnTo>
                  <a:lnTo>
                    <a:pt x="212" y="367"/>
                  </a:lnTo>
                  <a:lnTo>
                    <a:pt x="209" y="370"/>
                  </a:lnTo>
                  <a:lnTo>
                    <a:pt x="206" y="373"/>
                  </a:lnTo>
                  <a:lnTo>
                    <a:pt x="197" y="379"/>
                  </a:lnTo>
                  <a:lnTo>
                    <a:pt x="186" y="382"/>
                  </a:lnTo>
                  <a:lnTo>
                    <a:pt x="175" y="385"/>
                  </a:lnTo>
                  <a:lnTo>
                    <a:pt x="162" y="386"/>
                  </a:lnTo>
                  <a:lnTo>
                    <a:pt x="148" y="385"/>
                  </a:lnTo>
                  <a:lnTo>
                    <a:pt x="135" y="383"/>
                  </a:lnTo>
                  <a:lnTo>
                    <a:pt x="121" y="379"/>
                  </a:lnTo>
                  <a:lnTo>
                    <a:pt x="108" y="374"/>
                  </a:lnTo>
                  <a:lnTo>
                    <a:pt x="94" y="368"/>
                  </a:lnTo>
                  <a:lnTo>
                    <a:pt x="81" y="360"/>
                  </a:lnTo>
                  <a:lnTo>
                    <a:pt x="67" y="350"/>
                  </a:lnTo>
                  <a:lnTo>
                    <a:pt x="52" y="338"/>
                  </a:lnTo>
                  <a:lnTo>
                    <a:pt x="0" y="436"/>
                  </a:lnTo>
                  <a:lnTo>
                    <a:pt x="19" y="449"/>
                  </a:lnTo>
                  <a:lnTo>
                    <a:pt x="39" y="459"/>
                  </a:lnTo>
                  <a:lnTo>
                    <a:pt x="59" y="468"/>
                  </a:lnTo>
                  <a:lnTo>
                    <a:pt x="80" y="475"/>
                  </a:lnTo>
                  <a:lnTo>
                    <a:pt x="100" y="481"/>
                  </a:lnTo>
                  <a:lnTo>
                    <a:pt x="122" y="485"/>
                  </a:lnTo>
                  <a:lnTo>
                    <a:pt x="143" y="487"/>
                  </a:lnTo>
                  <a:lnTo>
                    <a:pt x="165" y="488"/>
                  </a:lnTo>
                  <a:lnTo>
                    <a:pt x="187" y="487"/>
                  </a:lnTo>
                  <a:lnTo>
                    <a:pt x="207" y="485"/>
                  </a:lnTo>
                  <a:lnTo>
                    <a:pt x="226" y="482"/>
                  </a:lnTo>
                  <a:lnTo>
                    <a:pt x="243" y="477"/>
                  </a:lnTo>
                  <a:lnTo>
                    <a:pt x="260" y="471"/>
                  </a:lnTo>
                  <a:lnTo>
                    <a:pt x="276" y="464"/>
                  </a:lnTo>
                  <a:lnTo>
                    <a:pt x="289" y="455"/>
                  </a:lnTo>
                  <a:lnTo>
                    <a:pt x="302" y="445"/>
                  </a:lnTo>
                  <a:lnTo>
                    <a:pt x="313" y="433"/>
                  </a:lnTo>
                  <a:lnTo>
                    <a:pt x="323" y="421"/>
                  </a:lnTo>
                  <a:lnTo>
                    <a:pt x="331" y="408"/>
                  </a:lnTo>
                  <a:lnTo>
                    <a:pt x="339" y="393"/>
                  </a:lnTo>
                  <a:lnTo>
                    <a:pt x="344" y="377"/>
                  </a:lnTo>
                  <a:lnTo>
                    <a:pt x="348" y="360"/>
                  </a:lnTo>
                  <a:lnTo>
                    <a:pt x="350" y="342"/>
                  </a:lnTo>
                  <a:lnTo>
                    <a:pt x="351" y="322"/>
                  </a:lnTo>
                  <a:lnTo>
                    <a:pt x="351" y="310"/>
                  </a:lnTo>
                  <a:lnTo>
                    <a:pt x="349" y="299"/>
                  </a:lnTo>
                  <a:lnTo>
                    <a:pt x="347" y="287"/>
                  </a:lnTo>
                  <a:lnTo>
                    <a:pt x="345" y="277"/>
                  </a:lnTo>
                  <a:lnTo>
                    <a:pt x="341" y="268"/>
                  </a:lnTo>
                  <a:lnTo>
                    <a:pt x="335" y="259"/>
                  </a:lnTo>
                  <a:lnTo>
                    <a:pt x="330" y="250"/>
                  </a:lnTo>
                  <a:lnTo>
                    <a:pt x="324" y="242"/>
                  </a:lnTo>
                  <a:lnTo>
                    <a:pt x="316" y="234"/>
                  </a:lnTo>
                  <a:lnTo>
                    <a:pt x="307" y="227"/>
                  </a:lnTo>
                  <a:lnTo>
                    <a:pt x="298" y="220"/>
                  </a:lnTo>
                  <a:lnTo>
                    <a:pt x="287" y="214"/>
                  </a:lnTo>
                  <a:lnTo>
                    <a:pt x="276" y="209"/>
                  </a:lnTo>
                  <a:lnTo>
                    <a:pt x="262" y="203"/>
                  </a:lnTo>
                  <a:lnTo>
                    <a:pt x="249" y="198"/>
                  </a:lnTo>
                  <a:lnTo>
                    <a:pt x="234" y="194"/>
                  </a:lnTo>
                  <a:lnTo>
                    <a:pt x="219" y="190"/>
                  </a:lnTo>
                  <a:lnTo>
                    <a:pt x="209" y="187"/>
                  </a:lnTo>
                  <a:lnTo>
                    <a:pt x="201" y="183"/>
                  </a:lnTo>
                  <a:lnTo>
                    <a:pt x="193" y="181"/>
                  </a:lnTo>
                  <a:lnTo>
                    <a:pt x="189" y="180"/>
                  </a:lnTo>
                  <a:lnTo>
                    <a:pt x="186" y="178"/>
                  </a:lnTo>
                  <a:lnTo>
                    <a:pt x="183" y="177"/>
                  </a:lnTo>
                  <a:lnTo>
                    <a:pt x="181" y="176"/>
                  </a:lnTo>
                  <a:lnTo>
                    <a:pt x="173" y="173"/>
                  </a:lnTo>
                  <a:lnTo>
                    <a:pt x="166" y="169"/>
                  </a:lnTo>
                  <a:lnTo>
                    <a:pt x="161" y="165"/>
                  </a:lnTo>
                  <a:lnTo>
                    <a:pt x="156" y="160"/>
                  </a:lnTo>
                  <a:lnTo>
                    <a:pt x="153" y="156"/>
                  </a:lnTo>
                  <a:lnTo>
                    <a:pt x="151" y="151"/>
                  </a:lnTo>
                  <a:lnTo>
                    <a:pt x="148" y="146"/>
                  </a:lnTo>
                  <a:lnTo>
                    <a:pt x="148" y="141"/>
                  </a:lnTo>
                  <a:lnTo>
                    <a:pt x="148" y="137"/>
                  </a:lnTo>
                  <a:lnTo>
                    <a:pt x="150" y="132"/>
                  </a:lnTo>
                  <a:lnTo>
                    <a:pt x="151" y="128"/>
                  </a:lnTo>
                  <a:lnTo>
                    <a:pt x="153" y="125"/>
                  </a:lnTo>
                  <a:lnTo>
                    <a:pt x="157" y="118"/>
                  </a:lnTo>
                  <a:lnTo>
                    <a:pt x="164" y="112"/>
                  </a:lnTo>
                  <a:lnTo>
                    <a:pt x="171" y="107"/>
                  </a:lnTo>
                  <a:lnTo>
                    <a:pt x="181" y="104"/>
                  </a:lnTo>
                  <a:lnTo>
                    <a:pt x="190" y="102"/>
                  </a:lnTo>
                  <a:lnTo>
                    <a:pt x="201" y="101"/>
                  </a:lnTo>
                  <a:lnTo>
                    <a:pt x="212" y="101"/>
                  </a:lnTo>
                  <a:lnTo>
                    <a:pt x="222" y="103"/>
                  </a:lnTo>
                  <a:lnTo>
                    <a:pt x="232" y="105"/>
                  </a:lnTo>
                  <a:lnTo>
                    <a:pt x="242" y="108"/>
                  </a:lnTo>
                  <a:lnTo>
                    <a:pt x="252" y="113"/>
                  </a:lnTo>
                  <a:lnTo>
                    <a:pt x="262" y="118"/>
                  </a:lnTo>
                  <a:lnTo>
                    <a:pt x="272" y="124"/>
                  </a:lnTo>
                  <a:lnTo>
                    <a:pt x="282" y="132"/>
                  </a:lnTo>
                  <a:lnTo>
                    <a:pt x="332" y="38"/>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2" name="Freeform 45"/>
            <p:cNvSpPr>
              <a:spLocks/>
            </p:cNvSpPr>
            <p:nvPr/>
          </p:nvSpPr>
          <p:spPr bwMode="auto">
            <a:xfrm>
              <a:off x="3454" y="3006"/>
              <a:ext cx="83" cy="95"/>
            </a:xfrm>
            <a:custGeom>
              <a:avLst/>
              <a:gdLst>
                <a:gd name="T0" fmla="*/ 0 w 415"/>
                <a:gd name="T1" fmla="*/ 0 h 477"/>
                <a:gd name="T2" fmla="*/ 0 w 415"/>
                <a:gd name="T3" fmla="*/ 293 h 477"/>
                <a:gd name="T4" fmla="*/ 5 w 415"/>
                <a:gd name="T5" fmla="*/ 335 h 477"/>
                <a:gd name="T6" fmla="*/ 13 w 415"/>
                <a:gd name="T7" fmla="*/ 368 h 477"/>
                <a:gd name="T8" fmla="*/ 26 w 415"/>
                <a:gd name="T9" fmla="*/ 396 h 477"/>
                <a:gd name="T10" fmla="*/ 41 w 415"/>
                <a:gd name="T11" fmla="*/ 415 h 477"/>
                <a:gd name="T12" fmla="*/ 56 w 415"/>
                <a:gd name="T13" fmla="*/ 431 h 477"/>
                <a:gd name="T14" fmla="*/ 74 w 415"/>
                <a:gd name="T15" fmla="*/ 443 h 477"/>
                <a:gd name="T16" fmla="*/ 93 w 415"/>
                <a:gd name="T17" fmla="*/ 454 h 477"/>
                <a:gd name="T18" fmla="*/ 115 w 415"/>
                <a:gd name="T19" fmla="*/ 463 h 477"/>
                <a:gd name="T20" fmla="*/ 138 w 415"/>
                <a:gd name="T21" fmla="*/ 470 h 477"/>
                <a:gd name="T22" fmla="*/ 163 w 415"/>
                <a:gd name="T23" fmla="*/ 474 h 477"/>
                <a:gd name="T24" fmla="*/ 189 w 415"/>
                <a:gd name="T25" fmla="*/ 477 h 477"/>
                <a:gd name="T26" fmla="*/ 216 w 415"/>
                <a:gd name="T27" fmla="*/ 477 h 477"/>
                <a:gd name="T28" fmla="*/ 241 w 415"/>
                <a:gd name="T29" fmla="*/ 475 h 477"/>
                <a:gd name="T30" fmla="*/ 265 w 415"/>
                <a:gd name="T31" fmla="*/ 471 h 477"/>
                <a:gd name="T32" fmla="*/ 287 w 415"/>
                <a:gd name="T33" fmla="*/ 465 h 477"/>
                <a:gd name="T34" fmla="*/ 307 w 415"/>
                <a:gd name="T35" fmla="*/ 457 h 477"/>
                <a:gd name="T36" fmla="*/ 327 w 415"/>
                <a:gd name="T37" fmla="*/ 447 h 477"/>
                <a:gd name="T38" fmla="*/ 345 w 415"/>
                <a:gd name="T39" fmla="*/ 435 h 477"/>
                <a:gd name="T40" fmla="*/ 361 w 415"/>
                <a:gd name="T41" fmla="*/ 420 h 477"/>
                <a:gd name="T42" fmla="*/ 381 w 415"/>
                <a:gd name="T43" fmla="*/ 398 h 477"/>
                <a:gd name="T44" fmla="*/ 398 w 415"/>
                <a:gd name="T45" fmla="*/ 368 h 477"/>
                <a:gd name="T46" fmla="*/ 410 w 415"/>
                <a:gd name="T47" fmla="*/ 335 h 477"/>
                <a:gd name="T48" fmla="*/ 415 w 415"/>
                <a:gd name="T49" fmla="*/ 293 h 477"/>
                <a:gd name="T50" fmla="*/ 415 w 415"/>
                <a:gd name="T51" fmla="*/ 0 h 477"/>
                <a:gd name="T52" fmla="*/ 292 w 415"/>
                <a:gd name="T53" fmla="*/ 252 h 477"/>
                <a:gd name="T54" fmla="*/ 291 w 415"/>
                <a:gd name="T55" fmla="*/ 283 h 477"/>
                <a:gd name="T56" fmla="*/ 290 w 415"/>
                <a:gd name="T57" fmla="*/ 304 h 477"/>
                <a:gd name="T58" fmla="*/ 286 w 415"/>
                <a:gd name="T59" fmla="*/ 319 h 477"/>
                <a:gd name="T60" fmla="*/ 279 w 415"/>
                <a:gd name="T61" fmla="*/ 334 h 477"/>
                <a:gd name="T62" fmla="*/ 267 w 415"/>
                <a:gd name="T63" fmla="*/ 349 h 477"/>
                <a:gd name="T64" fmla="*/ 250 w 415"/>
                <a:gd name="T65" fmla="*/ 361 h 477"/>
                <a:gd name="T66" fmla="*/ 229 w 415"/>
                <a:gd name="T67" fmla="*/ 368 h 477"/>
                <a:gd name="T68" fmla="*/ 206 w 415"/>
                <a:gd name="T69" fmla="*/ 371 h 477"/>
                <a:gd name="T70" fmla="*/ 184 w 415"/>
                <a:gd name="T71" fmla="*/ 368 h 477"/>
                <a:gd name="T72" fmla="*/ 165 w 415"/>
                <a:gd name="T73" fmla="*/ 361 h 477"/>
                <a:gd name="T74" fmla="*/ 150 w 415"/>
                <a:gd name="T75" fmla="*/ 350 h 477"/>
                <a:gd name="T76" fmla="*/ 137 w 415"/>
                <a:gd name="T77" fmla="*/ 336 h 477"/>
                <a:gd name="T78" fmla="*/ 130 w 415"/>
                <a:gd name="T79" fmla="*/ 321 h 477"/>
                <a:gd name="T80" fmla="*/ 126 w 415"/>
                <a:gd name="T81" fmla="*/ 306 h 477"/>
                <a:gd name="T82" fmla="*/ 124 w 415"/>
                <a:gd name="T83" fmla="*/ 285 h 477"/>
                <a:gd name="T84" fmla="*/ 124 w 415"/>
                <a:gd name="T85" fmla="*/ 252 h 47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15"/>
                <a:gd name="T130" fmla="*/ 0 h 477"/>
                <a:gd name="T131" fmla="*/ 415 w 415"/>
                <a:gd name="T132" fmla="*/ 477 h 47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15" h="477">
                  <a:moveTo>
                    <a:pt x="124" y="0"/>
                  </a:moveTo>
                  <a:lnTo>
                    <a:pt x="0" y="0"/>
                  </a:lnTo>
                  <a:lnTo>
                    <a:pt x="0" y="269"/>
                  </a:lnTo>
                  <a:lnTo>
                    <a:pt x="0" y="293"/>
                  </a:lnTo>
                  <a:lnTo>
                    <a:pt x="3" y="315"/>
                  </a:lnTo>
                  <a:lnTo>
                    <a:pt x="5" y="335"/>
                  </a:lnTo>
                  <a:lnTo>
                    <a:pt x="8" y="352"/>
                  </a:lnTo>
                  <a:lnTo>
                    <a:pt x="13" y="368"/>
                  </a:lnTo>
                  <a:lnTo>
                    <a:pt x="18" y="383"/>
                  </a:lnTo>
                  <a:lnTo>
                    <a:pt x="26" y="396"/>
                  </a:lnTo>
                  <a:lnTo>
                    <a:pt x="35" y="408"/>
                  </a:lnTo>
                  <a:lnTo>
                    <a:pt x="41" y="415"/>
                  </a:lnTo>
                  <a:lnTo>
                    <a:pt x="49" y="423"/>
                  </a:lnTo>
                  <a:lnTo>
                    <a:pt x="56" y="431"/>
                  </a:lnTo>
                  <a:lnTo>
                    <a:pt x="64" y="437"/>
                  </a:lnTo>
                  <a:lnTo>
                    <a:pt x="74" y="443"/>
                  </a:lnTo>
                  <a:lnTo>
                    <a:pt x="83" y="449"/>
                  </a:lnTo>
                  <a:lnTo>
                    <a:pt x="93" y="454"/>
                  </a:lnTo>
                  <a:lnTo>
                    <a:pt x="104" y="459"/>
                  </a:lnTo>
                  <a:lnTo>
                    <a:pt x="115" y="463"/>
                  </a:lnTo>
                  <a:lnTo>
                    <a:pt x="127" y="467"/>
                  </a:lnTo>
                  <a:lnTo>
                    <a:pt x="138" y="470"/>
                  </a:lnTo>
                  <a:lnTo>
                    <a:pt x="151" y="472"/>
                  </a:lnTo>
                  <a:lnTo>
                    <a:pt x="163" y="474"/>
                  </a:lnTo>
                  <a:lnTo>
                    <a:pt x="176" y="476"/>
                  </a:lnTo>
                  <a:lnTo>
                    <a:pt x="189" y="477"/>
                  </a:lnTo>
                  <a:lnTo>
                    <a:pt x="202" y="477"/>
                  </a:lnTo>
                  <a:lnTo>
                    <a:pt x="216" y="477"/>
                  </a:lnTo>
                  <a:lnTo>
                    <a:pt x="228" y="476"/>
                  </a:lnTo>
                  <a:lnTo>
                    <a:pt x="241" y="475"/>
                  </a:lnTo>
                  <a:lnTo>
                    <a:pt x="253" y="473"/>
                  </a:lnTo>
                  <a:lnTo>
                    <a:pt x="265" y="471"/>
                  </a:lnTo>
                  <a:lnTo>
                    <a:pt x="276" y="468"/>
                  </a:lnTo>
                  <a:lnTo>
                    <a:pt x="287" y="465"/>
                  </a:lnTo>
                  <a:lnTo>
                    <a:pt x="298" y="461"/>
                  </a:lnTo>
                  <a:lnTo>
                    <a:pt x="307" y="457"/>
                  </a:lnTo>
                  <a:lnTo>
                    <a:pt x="318" y="452"/>
                  </a:lnTo>
                  <a:lnTo>
                    <a:pt x="327" y="447"/>
                  </a:lnTo>
                  <a:lnTo>
                    <a:pt x="336" y="441"/>
                  </a:lnTo>
                  <a:lnTo>
                    <a:pt x="345" y="435"/>
                  </a:lnTo>
                  <a:lnTo>
                    <a:pt x="353" y="427"/>
                  </a:lnTo>
                  <a:lnTo>
                    <a:pt x="361" y="420"/>
                  </a:lnTo>
                  <a:lnTo>
                    <a:pt x="369" y="412"/>
                  </a:lnTo>
                  <a:lnTo>
                    <a:pt x="381" y="398"/>
                  </a:lnTo>
                  <a:lnTo>
                    <a:pt x="390" y="384"/>
                  </a:lnTo>
                  <a:lnTo>
                    <a:pt x="398" y="368"/>
                  </a:lnTo>
                  <a:lnTo>
                    <a:pt x="405" y="352"/>
                  </a:lnTo>
                  <a:lnTo>
                    <a:pt x="410" y="335"/>
                  </a:lnTo>
                  <a:lnTo>
                    <a:pt x="413" y="315"/>
                  </a:lnTo>
                  <a:lnTo>
                    <a:pt x="415" y="293"/>
                  </a:lnTo>
                  <a:lnTo>
                    <a:pt x="415" y="269"/>
                  </a:lnTo>
                  <a:lnTo>
                    <a:pt x="415" y="0"/>
                  </a:lnTo>
                  <a:lnTo>
                    <a:pt x="292" y="0"/>
                  </a:lnTo>
                  <a:lnTo>
                    <a:pt x="292" y="252"/>
                  </a:lnTo>
                  <a:lnTo>
                    <a:pt x="292" y="269"/>
                  </a:lnTo>
                  <a:lnTo>
                    <a:pt x="291" y="283"/>
                  </a:lnTo>
                  <a:lnTo>
                    <a:pt x="291" y="295"/>
                  </a:lnTo>
                  <a:lnTo>
                    <a:pt x="290" y="304"/>
                  </a:lnTo>
                  <a:lnTo>
                    <a:pt x="288" y="312"/>
                  </a:lnTo>
                  <a:lnTo>
                    <a:pt x="286" y="319"/>
                  </a:lnTo>
                  <a:lnTo>
                    <a:pt x="282" y="326"/>
                  </a:lnTo>
                  <a:lnTo>
                    <a:pt x="279" y="334"/>
                  </a:lnTo>
                  <a:lnTo>
                    <a:pt x="273" y="342"/>
                  </a:lnTo>
                  <a:lnTo>
                    <a:pt x="267" y="349"/>
                  </a:lnTo>
                  <a:lnTo>
                    <a:pt x="258" y="355"/>
                  </a:lnTo>
                  <a:lnTo>
                    <a:pt x="250" y="361"/>
                  </a:lnTo>
                  <a:lnTo>
                    <a:pt x="240" y="365"/>
                  </a:lnTo>
                  <a:lnTo>
                    <a:pt x="229" y="368"/>
                  </a:lnTo>
                  <a:lnTo>
                    <a:pt x="218" y="370"/>
                  </a:lnTo>
                  <a:lnTo>
                    <a:pt x="206" y="371"/>
                  </a:lnTo>
                  <a:lnTo>
                    <a:pt x="195" y="370"/>
                  </a:lnTo>
                  <a:lnTo>
                    <a:pt x="184" y="368"/>
                  </a:lnTo>
                  <a:lnTo>
                    <a:pt x="175" y="365"/>
                  </a:lnTo>
                  <a:lnTo>
                    <a:pt x="165" y="361"/>
                  </a:lnTo>
                  <a:lnTo>
                    <a:pt x="157" y="356"/>
                  </a:lnTo>
                  <a:lnTo>
                    <a:pt x="150" y="350"/>
                  </a:lnTo>
                  <a:lnTo>
                    <a:pt x="142" y="343"/>
                  </a:lnTo>
                  <a:lnTo>
                    <a:pt x="137" y="336"/>
                  </a:lnTo>
                  <a:lnTo>
                    <a:pt x="133" y="329"/>
                  </a:lnTo>
                  <a:lnTo>
                    <a:pt x="130" y="321"/>
                  </a:lnTo>
                  <a:lnTo>
                    <a:pt x="128" y="314"/>
                  </a:lnTo>
                  <a:lnTo>
                    <a:pt x="126" y="306"/>
                  </a:lnTo>
                  <a:lnTo>
                    <a:pt x="125" y="297"/>
                  </a:lnTo>
                  <a:lnTo>
                    <a:pt x="124" y="285"/>
                  </a:lnTo>
                  <a:lnTo>
                    <a:pt x="124" y="270"/>
                  </a:lnTo>
                  <a:lnTo>
                    <a:pt x="124" y="252"/>
                  </a:lnTo>
                  <a:lnTo>
                    <a:pt x="124"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3" name="Freeform 46"/>
            <p:cNvSpPr>
              <a:spLocks noEditPoints="1"/>
            </p:cNvSpPr>
            <p:nvPr/>
          </p:nvSpPr>
          <p:spPr bwMode="auto">
            <a:xfrm>
              <a:off x="3558" y="3006"/>
              <a:ext cx="79" cy="93"/>
            </a:xfrm>
            <a:custGeom>
              <a:avLst/>
              <a:gdLst>
                <a:gd name="T0" fmla="*/ 258 w 396"/>
                <a:gd name="T1" fmla="*/ 272 h 466"/>
                <a:gd name="T2" fmla="*/ 280 w 396"/>
                <a:gd name="T3" fmla="*/ 263 h 466"/>
                <a:gd name="T4" fmla="*/ 300 w 396"/>
                <a:gd name="T5" fmla="*/ 252 h 466"/>
                <a:gd name="T6" fmla="*/ 317 w 396"/>
                <a:gd name="T7" fmla="*/ 238 h 466"/>
                <a:gd name="T8" fmla="*/ 329 w 396"/>
                <a:gd name="T9" fmla="*/ 221 h 466"/>
                <a:gd name="T10" fmla="*/ 340 w 396"/>
                <a:gd name="T11" fmla="*/ 202 h 466"/>
                <a:gd name="T12" fmla="*/ 346 w 396"/>
                <a:gd name="T13" fmla="*/ 181 h 466"/>
                <a:gd name="T14" fmla="*/ 349 w 396"/>
                <a:gd name="T15" fmla="*/ 157 h 466"/>
                <a:gd name="T16" fmla="*/ 349 w 396"/>
                <a:gd name="T17" fmla="*/ 130 h 466"/>
                <a:gd name="T18" fmla="*/ 344 w 396"/>
                <a:gd name="T19" fmla="*/ 102 h 466"/>
                <a:gd name="T20" fmla="*/ 333 w 396"/>
                <a:gd name="T21" fmla="*/ 76 h 466"/>
                <a:gd name="T22" fmla="*/ 319 w 396"/>
                <a:gd name="T23" fmla="*/ 52 h 466"/>
                <a:gd name="T24" fmla="*/ 299 w 396"/>
                <a:gd name="T25" fmla="*/ 32 h 466"/>
                <a:gd name="T26" fmla="*/ 274 w 396"/>
                <a:gd name="T27" fmla="*/ 16 h 466"/>
                <a:gd name="T28" fmla="*/ 246 w 396"/>
                <a:gd name="T29" fmla="*/ 6 h 466"/>
                <a:gd name="T30" fmla="*/ 211 w 396"/>
                <a:gd name="T31" fmla="*/ 1 h 466"/>
                <a:gd name="T32" fmla="*/ 0 w 396"/>
                <a:gd name="T33" fmla="*/ 0 h 466"/>
                <a:gd name="T34" fmla="*/ 124 w 396"/>
                <a:gd name="T35" fmla="*/ 466 h 466"/>
                <a:gd name="T36" fmla="*/ 242 w 396"/>
                <a:gd name="T37" fmla="*/ 466 h 466"/>
                <a:gd name="T38" fmla="*/ 246 w 396"/>
                <a:gd name="T39" fmla="*/ 275 h 466"/>
                <a:gd name="T40" fmla="*/ 124 w 396"/>
                <a:gd name="T41" fmla="*/ 93 h 466"/>
                <a:gd name="T42" fmla="*/ 155 w 396"/>
                <a:gd name="T43" fmla="*/ 94 h 466"/>
                <a:gd name="T44" fmla="*/ 172 w 396"/>
                <a:gd name="T45" fmla="*/ 96 h 466"/>
                <a:gd name="T46" fmla="*/ 185 w 396"/>
                <a:gd name="T47" fmla="*/ 99 h 466"/>
                <a:gd name="T48" fmla="*/ 198 w 396"/>
                <a:gd name="T49" fmla="*/ 105 h 466"/>
                <a:gd name="T50" fmla="*/ 207 w 396"/>
                <a:gd name="T51" fmla="*/ 112 h 466"/>
                <a:gd name="T52" fmla="*/ 214 w 396"/>
                <a:gd name="T53" fmla="*/ 121 h 466"/>
                <a:gd name="T54" fmla="*/ 220 w 396"/>
                <a:gd name="T55" fmla="*/ 133 h 466"/>
                <a:gd name="T56" fmla="*/ 223 w 396"/>
                <a:gd name="T57" fmla="*/ 145 h 466"/>
                <a:gd name="T58" fmla="*/ 223 w 396"/>
                <a:gd name="T59" fmla="*/ 158 h 466"/>
                <a:gd name="T60" fmla="*/ 220 w 396"/>
                <a:gd name="T61" fmla="*/ 170 h 466"/>
                <a:gd name="T62" fmla="*/ 215 w 396"/>
                <a:gd name="T63" fmla="*/ 181 h 466"/>
                <a:gd name="T64" fmla="*/ 207 w 396"/>
                <a:gd name="T65" fmla="*/ 190 h 466"/>
                <a:gd name="T66" fmla="*/ 198 w 396"/>
                <a:gd name="T67" fmla="*/ 197 h 466"/>
                <a:gd name="T68" fmla="*/ 185 w 396"/>
                <a:gd name="T69" fmla="*/ 203 h 466"/>
                <a:gd name="T70" fmla="*/ 172 w 396"/>
                <a:gd name="T71" fmla="*/ 207 h 466"/>
                <a:gd name="T72" fmla="*/ 155 w 396"/>
                <a:gd name="T73" fmla="*/ 209 h 466"/>
                <a:gd name="T74" fmla="*/ 124 w 396"/>
                <a:gd name="T75" fmla="*/ 209 h 46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6"/>
                <a:gd name="T115" fmla="*/ 0 h 466"/>
                <a:gd name="T116" fmla="*/ 396 w 396"/>
                <a:gd name="T117" fmla="*/ 466 h 46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6" h="466">
                  <a:moveTo>
                    <a:pt x="246" y="275"/>
                  </a:moveTo>
                  <a:lnTo>
                    <a:pt x="258" y="272"/>
                  </a:lnTo>
                  <a:lnTo>
                    <a:pt x="270" y="268"/>
                  </a:lnTo>
                  <a:lnTo>
                    <a:pt x="280" y="263"/>
                  </a:lnTo>
                  <a:lnTo>
                    <a:pt x="291" y="258"/>
                  </a:lnTo>
                  <a:lnTo>
                    <a:pt x="300" y="252"/>
                  </a:lnTo>
                  <a:lnTo>
                    <a:pt x="308" y="246"/>
                  </a:lnTo>
                  <a:lnTo>
                    <a:pt x="317" y="238"/>
                  </a:lnTo>
                  <a:lnTo>
                    <a:pt x="323" y="231"/>
                  </a:lnTo>
                  <a:lnTo>
                    <a:pt x="329" y="221"/>
                  </a:lnTo>
                  <a:lnTo>
                    <a:pt x="334" y="212"/>
                  </a:lnTo>
                  <a:lnTo>
                    <a:pt x="340" y="202"/>
                  </a:lnTo>
                  <a:lnTo>
                    <a:pt x="343" y="192"/>
                  </a:lnTo>
                  <a:lnTo>
                    <a:pt x="346" y="181"/>
                  </a:lnTo>
                  <a:lnTo>
                    <a:pt x="348" y="169"/>
                  </a:lnTo>
                  <a:lnTo>
                    <a:pt x="349" y="157"/>
                  </a:lnTo>
                  <a:lnTo>
                    <a:pt x="350" y="144"/>
                  </a:lnTo>
                  <a:lnTo>
                    <a:pt x="349" y="130"/>
                  </a:lnTo>
                  <a:lnTo>
                    <a:pt x="347" y="115"/>
                  </a:lnTo>
                  <a:lnTo>
                    <a:pt x="344" y="102"/>
                  </a:lnTo>
                  <a:lnTo>
                    <a:pt x="340" y="89"/>
                  </a:lnTo>
                  <a:lnTo>
                    <a:pt x="333" y="76"/>
                  </a:lnTo>
                  <a:lnTo>
                    <a:pt x="326" y="63"/>
                  </a:lnTo>
                  <a:lnTo>
                    <a:pt x="319" y="52"/>
                  </a:lnTo>
                  <a:lnTo>
                    <a:pt x="309" y="42"/>
                  </a:lnTo>
                  <a:lnTo>
                    <a:pt x="299" y="32"/>
                  </a:lnTo>
                  <a:lnTo>
                    <a:pt x="286" y="24"/>
                  </a:lnTo>
                  <a:lnTo>
                    <a:pt x="274" y="16"/>
                  </a:lnTo>
                  <a:lnTo>
                    <a:pt x="260" y="10"/>
                  </a:lnTo>
                  <a:lnTo>
                    <a:pt x="246" y="6"/>
                  </a:lnTo>
                  <a:lnTo>
                    <a:pt x="229" y="3"/>
                  </a:lnTo>
                  <a:lnTo>
                    <a:pt x="211" y="1"/>
                  </a:lnTo>
                  <a:lnTo>
                    <a:pt x="192" y="0"/>
                  </a:lnTo>
                  <a:lnTo>
                    <a:pt x="0" y="0"/>
                  </a:lnTo>
                  <a:lnTo>
                    <a:pt x="0" y="466"/>
                  </a:lnTo>
                  <a:lnTo>
                    <a:pt x="124" y="466"/>
                  </a:lnTo>
                  <a:lnTo>
                    <a:pt x="124" y="287"/>
                  </a:lnTo>
                  <a:lnTo>
                    <a:pt x="242" y="466"/>
                  </a:lnTo>
                  <a:lnTo>
                    <a:pt x="396" y="466"/>
                  </a:lnTo>
                  <a:lnTo>
                    <a:pt x="246" y="275"/>
                  </a:lnTo>
                  <a:close/>
                  <a:moveTo>
                    <a:pt x="124" y="209"/>
                  </a:moveTo>
                  <a:lnTo>
                    <a:pt x="124" y="93"/>
                  </a:lnTo>
                  <a:lnTo>
                    <a:pt x="147" y="93"/>
                  </a:lnTo>
                  <a:lnTo>
                    <a:pt x="155" y="94"/>
                  </a:lnTo>
                  <a:lnTo>
                    <a:pt x="163" y="94"/>
                  </a:lnTo>
                  <a:lnTo>
                    <a:pt x="172" y="96"/>
                  </a:lnTo>
                  <a:lnTo>
                    <a:pt x="179" y="97"/>
                  </a:lnTo>
                  <a:lnTo>
                    <a:pt x="185" y="99"/>
                  </a:lnTo>
                  <a:lnTo>
                    <a:pt x="191" y="102"/>
                  </a:lnTo>
                  <a:lnTo>
                    <a:pt x="198" y="105"/>
                  </a:lnTo>
                  <a:lnTo>
                    <a:pt x="203" y="108"/>
                  </a:lnTo>
                  <a:lnTo>
                    <a:pt x="207" y="112"/>
                  </a:lnTo>
                  <a:lnTo>
                    <a:pt x="211" y="117"/>
                  </a:lnTo>
                  <a:lnTo>
                    <a:pt x="214" y="121"/>
                  </a:lnTo>
                  <a:lnTo>
                    <a:pt x="218" y="127"/>
                  </a:lnTo>
                  <a:lnTo>
                    <a:pt x="220" y="133"/>
                  </a:lnTo>
                  <a:lnTo>
                    <a:pt x="222" y="138"/>
                  </a:lnTo>
                  <a:lnTo>
                    <a:pt x="223" y="145"/>
                  </a:lnTo>
                  <a:lnTo>
                    <a:pt x="223" y="151"/>
                  </a:lnTo>
                  <a:lnTo>
                    <a:pt x="223" y="158"/>
                  </a:lnTo>
                  <a:lnTo>
                    <a:pt x="222" y="164"/>
                  </a:lnTo>
                  <a:lnTo>
                    <a:pt x="220" y="170"/>
                  </a:lnTo>
                  <a:lnTo>
                    <a:pt x="218" y="176"/>
                  </a:lnTo>
                  <a:lnTo>
                    <a:pt x="215" y="181"/>
                  </a:lnTo>
                  <a:lnTo>
                    <a:pt x="211" y="186"/>
                  </a:lnTo>
                  <a:lnTo>
                    <a:pt x="207" y="190"/>
                  </a:lnTo>
                  <a:lnTo>
                    <a:pt x="203" y="194"/>
                  </a:lnTo>
                  <a:lnTo>
                    <a:pt x="198" y="197"/>
                  </a:lnTo>
                  <a:lnTo>
                    <a:pt x="192" y="200"/>
                  </a:lnTo>
                  <a:lnTo>
                    <a:pt x="185" y="203"/>
                  </a:lnTo>
                  <a:lnTo>
                    <a:pt x="179" y="205"/>
                  </a:lnTo>
                  <a:lnTo>
                    <a:pt x="172" y="207"/>
                  </a:lnTo>
                  <a:lnTo>
                    <a:pt x="163" y="208"/>
                  </a:lnTo>
                  <a:lnTo>
                    <a:pt x="155" y="209"/>
                  </a:lnTo>
                  <a:lnTo>
                    <a:pt x="147" y="209"/>
                  </a:lnTo>
                  <a:lnTo>
                    <a:pt x="124" y="209"/>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4" name="Freeform 47"/>
            <p:cNvSpPr>
              <a:spLocks/>
            </p:cNvSpPr>
            <p:nvPr/>
          </p:nvSpPr>
          <p:spPr bwMode="auto">
            <a:xfrm>
              <a:off x="3648" y="3006"/>
              <a:ext cx="55" cy="93"/>
            </a:xfrm>
            <a:custGeom>
              <a:avLst/>
              <a:gdLst>
                <a:gd name="T0" fmla="*/ 271 w 271"/>
                <a:gd name="T1" fmla="*/ 103 h 466"/>
                <a:gd name="T2" fmla="*/ 271 w 271"/>
                <a:gd name="T3" fmla="*/ 0 h 466"/>
                <a:gd name="T4" fmla="*/ 0 w 271"/>
                <a:gd name="T5" fmla="*/ 0 h 466"/>
                <a:gd name="T6" fmla="*/ 0 w 271"/>
                <a:gd name="T7" fmla="*/ 466 h 466"/>
                <a:gd name="T8" fmla="*/ 271 w 271"/>
                <a:gd name="T9" fmla="*/ 466 h 466"/>
                <a:gd name="T10" fmla="*/ 271 w 271"/>
                <a:gd name="T11" fmla="*/ 363 h 466"/>
                <a:gd name="T12" fmla="*/ 124 w 271"/>
                <a:gd name="T13" fmla="*/ 363 h 466"/>
                <a:gd name="T14" fmla="*/ 124 w 271"/>
                <a:gd name="T15" fmla="*/ 283 h 466"/>
                <a:gd name="T16" fmla="*/ 264 w 271"/>
                <a:gd name="T17" fmla="*/ 283 h 466"/>
                <a:gd name="T18" fmla="*/ 264 w 271"/>
                <a:gd name="T19" fmla="*/ 181 h 466"/>
                <a:gd name="T20" fmla="*/ 124 w 271"/>
                <a:gd name="T21" fmla="*/ 181 h 466"/>
                <a:gd name="T22" fmla="*/ 124 w 271"/>
                <a:gd name="T23" fmla="*/ 103 h 466"/>
                <a:gd name="T24" fmla="*/ 271 w 271"/>
                <a:gd name="T25" fmla="*/ 103 h 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1"/>
                <a:gd name="T40" fmla="*/ 0 h 466"/>
                <a:gd name="T41" fmla="*/ 271 w 271"/>
                <a:gd name="T42" fmla="*/ 466 h 4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1" h="466">
                  <a:moveTo>
                    <a:pt x="271" y="103"/>
                  </a:moveTo>
                  <a:lnTo>
                    <a:pt x="271" y="0"/>
                  </a:lnTo>
                  <a:lnTo>
                    <a:pt x="0" y="0"/>
                  </a:lnTo>
                  <a:lnTo>
                    <a:pt x="0" y="466"/>
                  </a:lnTo>
                  <a:lnTo>
                    <a:pt x="271" y="466"/>
                  </a:lnTo>
                  <a:lnTo>
                    <a:pt x="271" y="363"/>
                  </a:lnTo>
                  <a:lnTo>
                    <a:pt x="124" y="363"/>
                  </a:lnTo>
                  <a:lnTo>
                    <a:pt x="124" y="283"/>
                  </a:lnTo>
                  <a:lnTo>
                    <a:pt x="264" y="283"/>
                  </a:lnTo>
                  <a:lnTo>
                    <a:pt x="264" y="181"/>
                  </a:lnTo>
                  <a:lnTo>
                    <a:pt x="124" y="181"/>
                  </a:lnTo>
                  <a:lnTo>
                    <a:pt x="124" y="103"/>
                  </a:lnTo>
                  <a:lnTo>
                    <a:pt x="271" y="103"/>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5" name="Freeform 48"/>
            <p:cNvSpPr>
              <a:spLocks/>
            </p:cNvSpPr>
            <p:nvPr/>
          </p:nvSpPr>
          <p:spPr bwMode="auto">
            <a:xfrm>
              <a:off x="3344" y="2862"/>
              <a:ext cx="76" cy="96"/>
            </a:xfrm>
            <a:custGeom>
              <a:avLst/>
              <a:gdLst>
                <a:gd name="T0" fmla="*/ 307 w 382"/>
                <a:gd name="T1" fmla="*/ 309 h 484"/>
                <a:gd name="T2" fmla="*/ 338 w 382"/>
                <a:gd name="T3" fmla="*/ 275 h 484"/>
                <a:gd name="T4" fmla="*/ 351 w 382"/>
                <a:gd name="T5" fmla="*/ 259 h 484"/>
                <a:gd name="T6" fmla="*/ 360 w 382"/>
                <a:gd name="T7" fmla="*/ 242 h 484"/>
                <a:gd name="T8" fmla="*/ 368 w 382"/>
                <a:gd name="T9" fmla="*/ 224 h 484"/>
                <a:gd name="T10" fmla="*/ 374 w 382"/>
                <a:gd name="T11" fmla="*/ 206 h 484"/>
                <a:gd name="T12" fmla="*/ 377 w 382"/>
                <a:gd name="T13" fmla="*/ 187 h 484"/>
                <a:gd name="T14" fmla="*/ 377 w 382"/>
                <a:gd name="T15" fmla="*/ 167 h 484"/>
                <a:gd name="T16" fmla="*/ 374 w 382"/>
                <a:gd name="T17" fmla="*/ 132 h 484"/>
                <a:gd name="T18" fmla="*/ 363 w 382"/>
                <a:gd name="T19" fmla="*/ 100 h 484"/>
                <a:gd name="T20" fmla="*/ 348 w 382"/>
                <a:gd name="T21" fmla="*/ 71 h 484"/>
                <a:gd name="T22" fmla="*/ 326 w 382"/>
                <a:gd name="T23" fmla="*/ 47 h 484"/>
                <a:gd name="T24" fmla="*/ 299 w 382"/>
                <a:gd name="T25" fmla="*/ 26 h 484"/>
                <a:gd name="T26" fmla="*/ 267 w 382"/>
                <a:gd name="T27" fmla="*/ 12 h 484"/>
                <a:gd name="T28" fmla="*/ 232 w 382"/>
                <a:gd name="T29" fmla="*/ 3 h 484"/>
                <a:gd name="T30" fmla="*/ 193 w 382"/>
                <a:gd name="T31" fmla="*/ 0 h 484"/>
                <a:gd name="T32" fmla="*/ 155 w 382"/>
                <a:gd name="T33" fmla="*/ 3 h 484"/>
                <a:gd name="T34" fmla="*/ 119 w 382"/>
                <a:gd name="T35" fmla="*/ 12 h 484"/>
                <a:gd name="T36" fmla="*/ 88 w 382"/>
                <a:gd name="T37" fmla="*/ 29 h 484"/>
                <a:gd name="T38" fmla="*/ 61 w 382"/>
                <a:gd name="T39" fmla="*/ 50 h 484"/>
                <a:gd name="T40" fmla="*/ 39 w 382"/>
                <a:gd name="T41" fmla="*/ 75 h 484"/>
                <a:gd name="T42" fmla="*/ 23 w 382"/>
                <a:gd name="T43" fmla="*/ 106 h 484"/>
                <a:gd name="T44" fmla="*/ 13 w 382"/>
                <a:gd name="T45" fmla="*/ 141 h 484"/>
                <a:gd name="T46" fmla="*/ 10 w 382"/>
                <a:gd name="T47" fmla="*/ 178 h 484"/>
                <a:gd name="T48" fmla="*/ 144 w 382"/>
                <a:gd name="T49" fmla="*/ 175 h 484"/>
                <a:gd name="T50" fmla="*/ 143 w 382"/>
                <a:gd name="T51" fmla="*/ 169 h 484"/>
                <a:gd name="T52" fmla="*/ 143 w 382"/>
                <a:gd name="T53" fmla="*/ 164 h 484"/>
                <a:gd name="T54" fmla="*/ 142 w 382"/>
                <a:gd name="T55" fmla="*/ 159 h 484"/>
                <a:gd name="T56" fmla="*/ 143 w 382"/>
                <a:gd name="T57" fmla="*/ 146 h 484"/>
                <a:gd name="T58" fmla="*/ 150 w 382"/>
                <a:gd name="T59" fmla="*/ 125 h 484"/>
                <a:gd name="T60" fmla="*/ 161 w 382"/>
                <a:gd name="T61" fmla="*/ 114 h 484"/>
                <a:gd name="T62" fmla="*/ 169 w 382"/>
                <a:gd name="T63" fmla="*/ 108 h 484"/>
                <a:gd name="T64" fmla="*/ 179 w 382"/>
                <a:gd name="T65" fmla="*/ 104 h 484"/>
                <a:gd name="T66" fmla="*/ 189 w 382"/>
                <a:gd name="T67" fmla="*/ 102 h 484"/>
                <a:gd name="T68" fmla="*/ 201 w 382"/>
                <a:gd name="T69" fmla="*/ 102 h 484"/>
                <a:gd name="T70" fmla="*/ 211 w 382"/>
                <a:gd name="T71" fmla="*/ 105 h 484"/>
                <a:gd name="T72" fmla="*/ 220 w 382"/>
                <a:gd name="T73" fmla="*/ 109 h 484"/>
                <a:gd name="T74" fmla="*/ 229 w 382"/>
                <a:gd name="T75" fmla="*/ 116 h 484"/>
                <a:gd name="T76" fmla="*/ 239 w 382"/>
                <a:gd name="T77" fmla="*/ 128 h 484"/>
                <a:gd name="T78" fmla="*/ 247 w 382"/>
                <a:gd name="T79" fmla="*/ 145 h 484"/>
                <a:gd name="T80" fmla="*/ 249 w 382"/>
                <a:gd name="T81" fmla="*/ 156 h 484"/>
                <a:gd name="T82" fmla="*/ 249 w 382"/>
                <a:gd name="T83" fmla="*/ 171 h 484"/>
                <a:gd name="T84" fmla="*/ 244 w 382"/>
                <a:gd name="T85" fmla="*/ 191 h 484"/>
                <a:gd name="T86" fmla="*/ 237 w 382"/>
                <a:gd name="T87" fmla="*/ 211 h 484"/>
                <a:gd name="T88" fmla="*/ 227 w 382"/>
                <a:gd name="T89" fmla="*/ 233 h 484"/>
                <a:gd name="T90" fmla="*/ 211 w 382"/>
                <a:gd name="T91" fmla="*/ 255 h 484"/>
                <a:gd name="T92" fmla="*/ 188 w 382"/>
                <a:gd name="T93" fmla="*/ 285 h 484"/>
                <a:gd name="T94" fmla="*/ 162 w 382"/>
                <a:gd name="T95" fmla="*/ 316 h 484"/>
                <a:gd name="T96" fmla="*/ 135 w 382"/>
                <a:gd name="T97" fmla="*/ 347 h 484"/>
                <a:gd name="T98" fmla="*/ 0 w 382"/>
                <a:gd name="T99" fmla="*/ 484 h 484"/>
                <a:gd name="T100" fmla="*/ 382 w 382"/>
                <a:gd name="T101" fmla="*/ 381 h 48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82"/>
                <a:gd name="T154" fmla="*/ 0 h 484"/>
                <a:gd name="T155" fmla="*/ 382 w 382"/>
                <a:gd name="T156" fmla="*/ 484 h 48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82" h="484">
                  <a:moveTo>
                    <a:pt x="227" y="381"/>
                  </a:moveTo>
                  <a:lnTo>
                    <a:pt x="307" y="309"/>
                  </a:lnTo>
                  <a:lnTo>
                    <a:pt x="324" y="293"/>
                  </a:lnTo>
                  <a:lnTo>
                    <a:pt x="338" y="275"/>
                  </a:lnTo>
                  <a:lnTo>
                    <a:pt x="345" y="267"/>
                  </a:lnTo>
                  <a:lnTo>
                    <a:pt x="351" y="259"/>
                  </a:lnTo>
                  <a:lnTo>
                    <a:pt x="356" y="250"/>
                  </a:lnTo>
                  <a:lnTo>
                    <a:pt x="360" y="242"/>
                  </a:lnTo>
                  <a:lnTo>
                    <a:pt x="364" y="233"/>
                  </a:lnTo>
                  <a:lnTo>
                    <a:pt x="368" y="224"/>
                  </a:lnTo>
                  <a:lnTo>
                    <a:pt x="371" y="215"/>
                  </a:lnTo>
                  <a:lnTo>
                    <a:pt x="374" y="206"/>
                  </a:lnTo>
                  <a:lnTo>
                    <a:pt x="375" y="197"/>
                  </a:lnTo>
                  <a:lnTo>
                    <a:pt x="377" y="187"/>
                  </a:lnTo>
                  <a:lnTo>
                    <a:pt x="377" y="177"/>
                  </a:lnTo>
                  <a:lnTo>
                    <a:pt x="377" y="167"/>
                  </a:lnTo>
                  <a:lnTo>
                    <a:pt x="377" y="149"/>
                  </a:lnTo>
                  <a:lnTo>
                    <a:pt x="374" y="132"/>
                  </a:lnTo>
                  <a:lnTo>
                    <a:pt x="370" y="115"/>
                  </a:lnTo>
                  <a:lnTo>
                    <a:pt x="363" y="100"/>
                  </a:lnTo>
                  <a:lnTo>
                    <a:pt x="356" y="85"/>
                  </a:lnTo>
                  <a:lnTo>
                    <a:pt x="348" y="71"/>
                  </a:lnTo>
                  <a:lnTo>
                    <a:pt x="337" y="58"/>
                  </a:lnTo>
                  <a:lnTo>
                    <a:pt x="326" y="47"/>
                  </a:lnTo>
                  <a:lnTo>
                    <a:pt x="313" y="36"/>
                  </a:lnTo>
                  <a:lnTo>
                    <a:pt x="299" y="26"/>
                  </a:lnTo>
                  <a:lnTo>
                    <a:pt x="284" y="18"/>
                  </a:lnTo>
                  <a:lnTo>
                    <a:pt x="267" y="12"/>
                  </a:lnTo>
                  <a:lnTo>
                    <a:pt x="251" y="7"/>
                  </a:lnTo>
                  <a:lnTo>
                    <a:pt x="232" y="3"/>
                  </a:lnTo>
                  <a:lnTo>
                    <a:pt x="213" y="0"/>
                  </a:lnTo>
                  <a:lnTo>
                    <a:pt x="193" y="0"/>
                  </a:lnTo>
                  <a:lnTo>
                    <a:pt x="173" y="0"/>
                  </a:lnTo>
                  <a:lnTo>
                    <a:pt x="155" y="3"/>
                  </a:lnTo>
                  <a:lnTo>
                    <a:pt x="136" y="7"/>
                  </a:lnTo>
                  <a:lnTo>
                    <a:pt x="119" y="12"/>
                  </a:lnTo>
                  <a:lnTo>
                    <a:pt x="102" y="19"/>
                  </a:lnTo>
                  <a:lnTo>
                    <a:pt x="88" y="29"/>
                  </a:lnTo>
                  <a:lnTo>
                    <a:pt x="73" y="39"/>
                  </a:lnTo>
                  <a:lnTo>
                    <a:pt x="61" y="50"/>
                  </a:lnTo>
                  <a:lnTo>
                    <a:pt x="49" y="62"/>
                  </a:lnTo>
                  <a:lnTo>
                    <a:pt x="39" y="75"/>
                  </a:lnTo>
                  <a:lnTo>
                    <a:pt x="30" y="91"/>
                  </a:lnTo>
                  <a:lnTo>
                    <a:pt x="23" y="106"/>
                  </a:lnTo>
                  <a:lnTo>
                    <a:pt x="17" y="123"/>
                  </a:lnTo>
                  <a:lnTo>
                    <a:pt x="13" y="141"/>
                  </a:lnTo>
                  <a:lnTo>
                    <a:pt x="11" y="159"/>
                  </a:lnTo>
                  <a:lnTo>
                    <a:pt x="10" y="178"/>
                  </a:lnTo>
                  <a:lnTo>
                    <a:pt x="145" y="178"/>
                  </a:lnTo>
                  <a:lnTo>
                    <a:pt x="144" y="175"/>
                  </a:lnTo>
                  <a:lnTo>
                    <a:pt x="144" y="172"/>
                  </a:lnTo>
                  <a:lnTo>
                    <a:pt x="143" y="169"/>
                  </a:lnTo>
                  <a:lnTo>
                    <a:pt x="143" y="167"/>
                  </a:lnTo>
                  <a:lnTo>
                    <a:pt x="143" y="164"/>
                  </a:lnTo>
                  <a:lnTo>
                    <a:pt x="143" y="161"/>
                  </a:lnTo>
                  <a:lnTo>
                    <a:pt x="142" y="159"/>
                  </a:lnTo>
                  <a:lnTo>
                    <a:pt x="142" y="157"/>
                  </a:lnTo>
                  <a:lnTo>
                    <a:pt x="143" y="146"/>
                  </a:lnTo>
                  <a:lnTo>
                    <a:pt x="146" y="135"/>
                  </a:lnTo>
                  <a:lnTo>
                    <a:pt x="150" y="125"/>
                  </a:lnTo>
                  <a:lnTo>
                    <a:pt x="157" y="117"/>
                  </a:lnTo>
                  <a:lnTo>
                    <a:pt x="161" y="114"/>
                  </a:lnTo>
                  <a:lnTo>
                    <a:pt x="165" y="111"/>
                  </a:lnTo>
                  <a:lnTo>
                    <a:pt x="169" y="108"/>
                  </a:lnTo>
                  <a:lnTo>
                    <a:pt x="173" y="106"/>
                  </a:lnTo>
                  <a:lnTo>
                    <a:pt x="179" y="104"/>
                  </a:lnTo>
                  <a:lnTo>
                    <a:pt x="184" y="103"/>
                  </a:lnTo>
                  <a:lnTo>
                    <a:pt x="189" y="102"/>
                  </a:lnTo>
                  <a:lnTo>
                    <a:pt x="194" y="102"/>
                  </a:lnTo>
                  <a:lnTo>
                    <a:pt x="201" y="102"/>
                  </a:lnTo>
                  <a:lnTo>
                    <a:pt x="206" y="103"/>
                  </a:lnTo>
                  <a:lnTo>
                    <a:pt x="211" y="105"/>
                  </a:lnTo>
                  <a:lnTo>
                    <a:pt x="215" y="107"/>
                  </a:lnTo>
                  <a:lnTo>
                    <a:pt x="220" y="109"/>
                  </a:lnTo>
                  <a:lnTo>
                    <a:pt x="225" y="112"/>
                  </a:lnTo>
                  <a:lnTo>
                    <a:pt x="229" y="116"/>
                  </a:lnTo>
                  <a:lnTo>
                    <a:pt x="233" y="120"/>
                  </a:lnTo>
                  <a:lnTo>
                    <a:pt x="239" y="128"/>
                  </a:lnTo>
                  <a:lnTo>
                    <a:pt x="244" y="139"/>
                  </a:lnTo>
                  <a:lnTo>
                    <a:pt x="247" y="145"/>
                  </a:lnTo>
                  <a:lnTo>
                    <a:pt x="248" y="150"/>
                  </a:lnTo>
                  <a:lnTo>
                    <a:pt x="249" y="156"/>
                  </a:lnTo>
                  <a:lnTo>
                    <a:pt x="249" y="162"/>
                  </a:lnTo>
                  <a:lnTo>
                    <a:pt x="249" y="171"/>
                  </a:lnTo>
                  <a:lnTo>
                    <a:pt x="248" y="182"/>
                  </a:lnTo>
                  <a:lnTo>
                    <a:pt x="244" y="191"/>
                  </a:lnTo>
                  <a:lnTo>
                    <a:pt x="241" y="201"/>
                  </a:lnTo>
                  <a:lnTo>
                    <a:pt x="237" y="211"/>
                  </a:lnTo>
                  <a:lnTo>
                    <a:pt x="233" y="221"/>
                  </a:lnTo>
                  <a:lnTo>
                    <a:pt x="227" y="233"/>
                  </a:lnTo>
                  <a:lnTo>
                    <a:pt x="220" y="243"/>
                  </a:lnTo>
                  <a:lnTo>
                    <a:pt x="211" y="255"/>
                  </a:lnTo>
                  <a:lnTo>
                    <a:pt x="201" y="269"/>
                  </a:lnTo>
                  <a:lnTo>
                    <a:pt x="188" y="285"/>
                  </a:lnTo>
                  <a:lnTo>
                    <a:pt x="176" y="301"/>
                  </a:lnTo>
                  <a:lnTo>
                    <a:pt x="162" y="316"/>
                  </a:lnTo>
                  <a:lnTo>
                    <a:pt x="148" y="332"/>
                  </a:lnTo>
                  <a:lnTo>
                    <a:pt x="135" y="347"/>
                  </a:lnTo>
                  <a:lnTo>
                    <a:pt x="121" y="361"/>
                  </a:lnTo>
                  <a:lnTo>
                    <a:pt x="0" y="484"/>
                  </a:lnTo>
                  <a:lnTo>
                    <a:pt x="382" y="484"/>
                  </a:lnTo>
                  <a:lnTo>
                    <a:pt x="382" y="381"/>
                  </a:lnTo>
                  <a:lnTo>
                    <a:pt x="227" y="381"/>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6" name="Freeform 49"/>
            <p:cNvSpPr>
              <a:spLocks noEditPoints="1"/>
            </p:cNvSpPr>
            <p:nvPr/>
          </p:nvSpPr>
          <p:spPr bwMode="auto">
            <a:xfrm>
              <a:off x="2345" y="3614"/>
              <a:ext cx="99" cy="93"/>
            </a:xfrm>
            <a:custGeom>
              <a:avLst/>
              <a:gdLst>
                <a:gd name="T0" fmla="*/ 335 w 498"/>
                <a:gd name="T1" fmla="*/ 385 h 466"/>
                <a:gd name="T2" fmla="*/ 366 w 498"/>
                <a:gd name="T3" fmla="*/ 466 h 466"/>
                <a:gd name="T4" fmla="*/ 498 w 498"/>
                <a:gd name="T5" fmla="*/ 466 h 466"/>
                <a:gd name="T6" fmla="*/ 319 w 498"/>
                <a:gd name="T7" fmla="*/ 0 h 466"/>
                <a:gd name="T8" fmla="*/ 184 w 498"/>
                <a:gd name="T9" fmla="*/ 0 h 466"/>
                <a:gd name="T10" fmla="*/ 0 w 498"/>
                <a:gd name="T11" fmla="*/ 466 h 466"/>
                <a:gd name="T12" fmla="*/ 132 w 498"/>
                <a:gd name="T13" fmla="*/ 466 h 466"/>
                <a:gd name="T14" fmla="*/ 164 w 498"/>
                <a:gd name="T15" fmla="*/ 385 h 466"/>
                <a:gd name="T16" fmla="*/ 335 w 498"/>
                <a:gd name="T17" fmla="*/ 385 h 466"/>
                <a:gd name="T18" fmla="*/ 301 w 498"/>
                <a:gd name="T19" fmla="*/ 292 h 466"/>
                <a:gd name="T20" fmla="*/ 199 w 498"/>
                <a:gd name="T21" fmla="*/ 292 h 466"/>
                <a:gd name="T22" fmla="*/ 251 w 498"/>
                <a:gd name="T23" fmla="*/ 144 h 466"/>
                <a:gd name="T24" fmla="*/ 301 w 498"/>
                <a:gd name="T25" fmla="*/ 292 h 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8"/>
                <a:gd name="T40" fmla="*/ 0 h 466"/>
                <a:gd name="T41" fmla="*/ 498 w 498"/>
                <a:gd name="T42" fmla="*/ 466 h 4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8" h="466">
                  <a:moveTo>
                    <a:pt x="335" y="385"/>
                  </a:moveTo>
                  <a:lnTo>
                    <a:pt x="366" y="466"/>
                  </a:lnTo>
                  <a:lnTo>
                    <a:pt x="498" y="466"/>
                  </a:lnTo>
                  <a:lnTo>
                    <a:pt x="319" y="0"/>
                  </a:lnTo>
                  <a:lnTo>
                    <a:pt x="184" y="0"/>
                  </a:lnTo>
                  <a:lnTo>
                    <a:pt x="0" y="466"/>
                  </a:lnTo>
                  <a:lnTo>
                    <a:pt x="132" y="466"/>
                  </a:lnTo>
                  <a:lnTo>
                    <a:pt x="164" y="385"/>
                  </a:lnTo>
                  <a:lnTo>
                    <a:pt x="335" y="385"/>
                  </a:lnTo>
                  <a:close/>
                  <a:moveTo>
                    <a:pt x="301" y="292"/>
                  </a:moveTo>
                  <a:lnTo>
                    <a:pt x="199" y="292"/>
                  </a:lnTo>
                  <a:lnTo>
                    <a:pt x="251" y="144"/>
                  </a:lnTo>
                  <a:lnTo>
                    <a:pt x="301" y="292"/>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7" name="Freeform 50"/>
            <p:cNvSpPr>
              <a:spLocks/>
            </p:cNvSpPr>
            <p:nvPr/>
          </p:nvSpPr>
          <p:spPr bwMode="auto">
            <a:xfrm>
              <a:off x="2456" y="3614"/>
              <a:ext cx="95" cy="93"/>
            </a:xfrm>
            <a:custGeom>
              <a:avLst/>
              <a:gdLst>
                <a:gd name="T0" fmla="*/ 0 w 475"/>
                <a:gd name="T1" fmla="*/ 466 h 466"/>
                <a:gd name="T2" fmla="*/ 123 w 475"/>
                <a:gd name="T3" fmla="*/ 466 h 466"/>
                <a:gd name="T4" fmla="*/ 123 w 475"/>
                <a:gd name="T5" fmla="*/ 181 h 466"/>
                <a:gd name="T6" fmla="*/ 352 w 475"/>
                <a:gd name="T7" fmla="*/ 466 h 466"/>
                <a:gd name="T8" fmla="*/ 475 w 475"/>
                <a:gd name="T9" fmla="*/ 466 h 466"/>
                <a:gd name="T10" fmla="*/ 475 w 475"/>
                <a:gd name="T11" fmla="*/ 0 h 466"/>
                <a:gd name="T12" fmla="*/ 352 w 475"/>
                <a:gd name="T13" fmla="*/ 0 h 466"/>
                <a:gd name="T14" fmla="*/ 352 w 475"/>
                <a:gd name="T15" fmla="*/ 285 h 466"/>
                <a:gd name="T16" fmla="*/ 123 w 475"/>
                <a:gd name="T17" fmla="*/ 0 h 466"/>
                <a:gd name="T18" fmla="*/ 0 w 475"/>
                <a:gd name="T19" fmla="*/ 0 h 466"/>
                <a:gd name="T20" fmla="*/ 0 w 475"/>
                <a:gd name="T21" fmla="*/ 466 h 4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5"/>
                <a:gd name="T34" fmla="*/ 0 h 466"/>
                <a:gd name="T35" fmla="*/ 475 w 475"/>
                <a:gd name="T36" fmla="*/ 466 h 4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5" h="466">
                  <a:moveTo>
                    <a:pt x="0" y="466"/>
                  </a:moveTo>
                  <a:lnTo>
                    <a:pt x="123" y="466"/>
                  </a:lnTo>
                  <a:lnTo>
                    <a:pt x="123" y="181"/>
                  </a:lnTo>
                  <a:lnTo>
                    <a:pt x="352" y="466"/>
                  </a:lnTo>
                  <a:lnTo>
                    <a:pt x="475" y="466"/>
                  </a:lnTo>
                  <a:lnTo>
                    <a:pt x="475" y="0"/>
                  </a:lnTo>
                  <a:lnTo>
                    <a:pt x="352" y="0"/>
                  </a:lnTo>
                  <a:lnTo>
                    <a:pt x="352" y="285"/>
                  </a:lnTo>
                  <a:lnTo>
                    <a:pt x="123" y="0"/>
                  </a:lnTo>
                  <a:lnTo>
                    <a:pt x="0" y="0"/>
                  </a:lnTo>
                  <a:lnTo>
                    <a:pt x="0" y="466"/>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8" name="Freeform 51"/>
            <p:cNvSpPr>
              <a:spLocks noEditPoints="1"/>
            </p:cNvSpPr>
            <p:nvPr/>
          </p:nvSpPr>
          <p:spPr bwMode="auto">
            <a:xfrm>
              <a:off x="2563" y="3614"/>
              <a:ext cx="100" cy="93"/>
            </a:xfrm>
            <a:custGeom>
              <a:avLst/>
              <a:gdLst>
                <a:gd name="T0" fmla="*/ 335 w 497"/>
                <a:gd name="T1" fmla="*/ 385 h 466"/>
                <a:gd name="T2" fmla="*/ 366 w 497"/>
                <a:gd name="T3" fmla="*/ 466 h 466"/>
                <a:gd name="T4" fmla="*/ 497 w 497"/>
                <a:gd name="T5" fmla="*/ 466 h 466"/>
                <a:gd name="T6" fmla="*/ 319 w 497"/>
                <a:gd name="T7" fmla="*/ 0 h 466"/>
                <a:gd name="T8" fmla="*/ 183 w 497"/>
                <a:gd name="T9" fmla="*/ 0 h 466"/>
                <a:gd name="T10" fmla="*/ 0 w 497"/>
                <a:gd name="T11" fmla="*/ 466 h 466"/>
                <a:gd name="T12" fmla="*/ 131 w 497"/>
                <a:gd name="T13" fmla="*/ 466 h 466"/>
                <a:gd name="T14" fmla="*/ 164 w 497"/>
                <a:gd name="T15" fmla="*/ 385 h 466"/>
                <a:gd name="T16" fmla="*/ 335 w 497"/>
                <a:gd name="T17" fmla="*/ 385 h 466"/>
                <a:gd name="T18" fmla="*/ 301 w 497"/>
                <a:gd name="T19" fmla="*/ 292 h 466"/>
                <a:gd name="T20" fmla="*/ 199 w 497"/>
                <a:gd name="T21" fmla="*/ 292 h 466"/>
                <a:gd name="T22" fmla="*/ 251 w 497"/>
                <a:gd name="T23" fmla="*/ 144 h 466"/>
                <a:gd name="T24" fmla="*/ 301 w 497"/>
                <a:gd name="T25" fmla="*/ 292 h 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7"/>
                <a:gd name="T40" fmla="*/ 0 h 466"/>
                <a:gd name="T41" fmla="*/ 497 w 497"/>
                <a:gd name="T42" fmla="*/ 466 h 4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7" h="466">
                  <a:moveTo>
                    <a:pt x="335" y="385"/>
                  </a:moveTo>
                  <a:lnTo>
                    <a:pt x="366" y="466"/>
                  </a:lnTo>
                  <a:lnTo>
                    <a:pt x="497" y="466"/>
                  </a:lnTo>
                  <a:lnTo>
                    <a:pt x="319" y="0"/>
                  </a:lnTo>
                  <a:lnTo>
                    <a:pt x="183" y="0"/>
                  </a:lnTo>
                  <a:lnTo>
                    <a:pt x="0" y="466"/>
                  </a:lnTo>
                  <a:lnTo>
                    <a:pt x="131" y="466"/>
                  </a:lnTo>
                  <a:lnTo>
                    <a:pt x="164" y="385"/>
                  </a:lnTo>
                  <a:lnTo>
                    <a:pt x="335" y="385"/>
                  </a:lnTo>
                  <a:close/>
                  <a:moveTo>
                    <a:pt x="301" y="292"/>
                  </a:moveTo>
                  <a:lnTo>
                    <a:pt x="199" y="292"/>
                  </a:lnTo>
                  <a:lnTo>
                    <a:pt x="251" y="144"/>
                  </a:lnTo>
                  <a:lnTo>
                    <a:pt x="301" y="292"/>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19" name="Freeform 52"/>
            <p:cNvSpPr>
              <a:spLocks/>
            </p:cNvSpPr>
            <p:nvPr/>
          </p:nvSpPr>
          <p:spPr bwMode="auto">
            <a:xfrm>
              <a:off x="2675" y="3614"/>
              <a:ext cx="54" cy="93"/>
            </a:xfrm>
            <a:custGeom>
              <a:avLst/>
              <a:gdLst>
                <a:gd name="T0" fmla="*/ 123 w 272"/>
                <a:gd name="T1" fmla="*/ 0 h 466"/>
                <a:gd name="T2" fmla="*/ 0 w 272"/>
                <a:gd name="T3" fmla="*/ 0 h 466"/>
                <a:gd name="T4" fmla="*/ 0 w 272"/>
                <a:gd name="T5" fmla="*/ 466 h 466"/>
                <a:gd name="T6" fmla="*/ 272 w 272"/>
                <a:gd name="T7" fmla="*/ 466 h 466"/>
                <a:gd name="T8" fmla="*/ 272 w 272"/>
                <a:gd name="T9" fmla="*/ 364 h 466"/>
                <a:gd name="T10" fmla="*/ 123 w 272"/>
                <a:gd name="T11" fmla="*/ 364 h 466"/>
                <a:gd name="T12" fmla="*/ 123 w 272"/>
                <a:gd name="T13" fmla="*/ 0 h 466"/>
                <a:gd name="T14" fmla="*/ 0 60000 65536"/>
                <a:gd name="T15" fmla="*/ 0 60000 65536"/>
                <a:gd name="T16" fmla="*/ 0 60000 65536"/>
                <a:gd name="T17" fmla="*/ 0 60000 65536"/>
                <a:gd name="T18" fmla="*/ 0 60000 65536"/>
                <a:gd name="T19" fmla="*/ 0 60000 65536"/>
                <a:gd name="T20" fmla="*/ 0 60000 65536"/>
                <a:gd name="T21" fmla="*/ 0 w 272"/>
                <a:gd name="T22" fmla="*/ 0 h 466"/>
                <a:gd name="T23" fmla="*/ 272 w 272"/>
                <a:gd name="T24" fmla="*/ 466 h 4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466">
                  <a:moveTo>
                    <a:pt x="123" y="0"/>
                  </a:moveTo>
                  <a:lnTo>
                    <a:pt x="0" y="0"/>
                  </a:lnTo>
                  <a:lnTo>
                    <a:pt x="0" y="466"/>
                  </a:lnTo>
                  <a:lnTo>
                    <a:pt x="272" y="466"/>
                  </a:lnTo>
                  <a:lnTo>
                    <a:pt x="272" y="364"/>
                  </a:lnTo>
                  <a:lnTo>
                    <a:pt x="123" y="364"/>
                  </a:lnTo>
                  <a:lnTo>
                    <a:pt x="123"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0" name="Freeform 53"/>
            <p:cNvSpPr>
              <a:spLocks/>
            </p:cNvSpPr>
            <p:nvPr/>
          </p:nvSpPr>
          <p:spPr bwMode="auto">
            <a:xfrm>
              <a:off x="2721" y="3614"/>
              <a:ext cx="95" cy="93"/>
            </a:xfrm>
            <a:custGeom>
              <a:avLst/>
              <a:gdLst>
                <a:gd name="T0" fmla="*/ 171 w 474"/>
                <a:gd name="T1" fmla="*/ 242 h 466"/>
                <a:gd name="T2" fmla="*/ 171 w 474"/>
                <a:gd name="T3" fmla="*/ 466 h 466"/>
                <a:gd name="T4" fmla="*/ 295 w 474"/>
                <a:gd name="T5" fmla="*/ 466 h 466"/>
                <a:gd name="T6" fmla="*/ 295 w 474"/>
                <a:gd name="T7" fmla="*/ 242 h 466"/>
                <a:gd name="T8" fmla="*/ 474 w 474"/>
                <a:gd name="T9" fmla="*/ 0 h 466"/>
                <a:gd name="T10" fmla="*/ 323 w 474"/>
                <a:gd name="T11" fmla="*/ 0 h 466"/>
                <a:gd name="T12" fmla="*/ 237 w 474"/>
                <a:gd name="T13" fmla="*/ 127 h 466"/>
                <a:gd name="T14" fmla="*/ 147 w 474"/>
                <a:gd name="T15" fmla="*/ 0 h 466"/>
                <a:gd name="T16" fmla="*/ 0 w 474"/>
                <a:gd name="T17" fmla="*/ 0 h 466"/>
                <a:gd name="T18" fmla="*/ 171 w 474"/>
                <a:gd name="T19" fmla="*/ 242 h 4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4"/>
                <a:gd name="T31" fmla="*/ 0 h 466"/>
                <a:gd name="T32" fmla="*/ 474 w 474"/>
                <a:gd name="T33" fmla="*/ 466 h 4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4" h="466">
                  <a:moveTo>
                    <a:pt x="171" y="242"/>
                  </a:moveTo>
                  <a:lnTo>
                    <a:pt x="171" y="466"/>
                  </a:lnTo>
                  <a:lnTo>
                    <a:pt x="295" y="466"/>
                  </a:lnTo>
                  <a:lnTo>
                    <a:pt x="295" y="242"/>
                  </a:lnTo>
                  <a:lnTo>
                    <a:pt x="474" y="0"/>
                  </a:lnTo>
                  <a:lnTo>
                    <a:pt x="323" y="0"/>
                  </a:lnTo>
                  <a:lnTo>
                    <a:pt x="237" y="127"/>
                  </a:lnTo>
                  <a:lnTo>
                    <a:pt x="147" y="0"/>
                  </a:lnTo>
                  <a:lnTo>
                    <a:pt x="0" y="0"/>
                  </a:lnTo>
                  <a:lnTo>
                    <a:pt x="171" y="242"/>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1" name="Freeform 54"/>
            <p:cNvSpPr>
              <a:spLocks/>
            </p:cNvSpPr>
            <p:nvPr/>
          </p:nvSpPr>
          <p:spPr bwMode="auto">
            <a:xfrm>
              <a:off x="2817" y="3614"/>
              <a:ext cx="86" cy="93"/>
            </a:xfrm>
            <a:custGeom>
              <a:avLst/>
              <a:gdLst>
                <a:gd name="T0" fmla="*/ 208 w 432"/>
                <a:gd name="T1" fmla="*/ 364 h 466"/>
                <a:gd name="T2" fmla="*/ 432 w 432"/>
                <a:gd name="T3" fmla="*/ 0 h 466"/>
                <a:gd name="T4" fmla="*/ 37 w 432"/>
                <a:gd name="T5" fmla="*/ 0 h 466"/>
                <a:gd name="T6" fmla="*/ 37 w 432"/>
                <a:gd name="T7" fmla="*/ 102 h 466"/>
                <a:gd name="T8" fmla="*/ 224 w 432"/>
                <a:gd name="T9" fmla="*/ 102 h 466"/>
                <a:gd name="T10" fmla="*/ 0 w 432"/>
                <a:gd name="T11" fmla="*/ 466 h 466"/>
                <a:gd name="T12" fmla="*/ 407 w 432"/>
                <a:gd name="T13" fmla="*/ 466 h 466"/>
                <a:gd name="T14" fmla="*/ 407 w 432"/>
                <a:gd name="T15" fmla="*/ 364 h 466"/>
                <a:gd name="T16" fmla="*/ 208 w 432"/>
                <a:gd name="T17" fmla="*/ 364 h 4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2"/>
                <a:gd name="T28" fmla="*/ 0 h 466"/>
                <a:gd name="T29" fmla="*/ 432 w 432"/>
                <a:gd name="T30" fmla="*/ 466 h 4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2" h="466">
                  <a:moveTo>
                    <a:pt x="208" y="364"/>
                  </a:moveTo>
                  <a:lnTo>
                    <a:pt x="432" y="0"/>
                  </a:lnTo>
                  <a:lnTo>
                    <a:pt x="37" y="0"/>
                  </a:lnTo>
                  <a:lnTo>
                    <a:pt x="37" y="102"/>
                  </a:lnTo>
                  <a:lnTo>
                    <a:pt x="224" y="102"/>
                  </a:lnTo>
                  <a:lnTo>
                    <a:pt x="0" y="466"/>
                  </a:lnTo>
                  <a:lnTo>
                    <a:pt x="407" y="466"/>
                  </a:lnTo>
                  <a:lnTo>
                    <a:pt x="407" y="364"/>
                  </a:lnTo>
                  <a:lnTo>
                    <a:pt x="208" y="364"/>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2" name="Freeform 55"/>
            <p:cNvSpPr>
              <a:spLocks/>
            </p:cNvSpPr>
            <p:nvPr/>
          </p:nvSpPr>
          <p:spPr bwMode="auto">
            <a:xfrm>
              <a:off x="2916" y="3614"/>
              <a:ext cx="54" cy="93"/>
            </a:xfrm>
            <a:custGeom>
              <a:avLst/>
              <a:gdLst>
                <a:gd name="T0" fmla="*/ 270 w 270"/>
                <a:gd name="T1" fmla="*/ 102 h 466"/>
                <a:gd name="T2" fmla="*/ 270 w 270"/>
                <a:gd name="T3" fmla="*/ 0 h 466"/>
                <a:gd name="T4" fmla="*/ 0 w 270"/>
                <a:gd name="T5" fmla="*/ 0 h 466"/>
                <a:gd name="T6" fmla="*/ 0 w 270"/>
                <a:gd name="T7" fmla="*/ 466 h 466"/>
                <a:gd name="T8" fmla="*/ 270 w 270"/>
                <a:gd name="T9" fmla="*/ 466 h 466"/>
                <a:gd name="T10" fmla="*/ 270 w 270"/>
                <a:gd name="T11" fmla="*/ 364 h 466"/>
                <a:gd name="T12" fmla="*/ 123 w 270"/>
                <a:gd name="T13" fmla="*/ 364 h 466"/>
                <a:gd name="T14" fmla="*/ 123 w 270"/>
                <a:gd name="T15" fmla="*/ 283 h 466"/>
                <a:gd name="T16" fmla="*/ 262 w 270"/>
                <a:gd name="T17" fmla="*/ 283 h 466"/>
                <a:gd name="T18" fmla="*/ 262 w 270"/>
                <a:gd name="T19" fmla="*/ 180 h 466"/>
                <a:gd name="T20" fmla="*/ 123 w 270"/>
                <a:gd name="T21" fmla="*/ 180 h 466"/>
                <a:gd name="T22" fmla="*/ 123 w 270"/>
                <a:gd name="T23" fmla="*/ 102 h 466"/>
                <a:gd name="T24" fmla="*/ 270 w 270"/>
                <a:gd name="T25" fmla="*/ 102 h 4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466"/>
                <a:gd name="T41" fmla="*/ 270 w 270"/>
                <a:gd name="T42" fmla="*/ 466 h 4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466">
                  <a:moveTo>
                    <a:pt x="270" y="102"/>
                  </a:moveTo>
                  <a:lnTo>
                    <a:pt x="270" y="0"/>
                  </a:lnTo>
                  <a:lnTo>
                    <a:pt x="0" y="0"/>
                  </a:lnTo>
                  <a:lnTo>
                    <a:pt x="0" y="466"/>
                  </a:lnTo>
                  <a:lnTo>
                    <a:pt x="270" y="466"/>
                  </a:lnTo>
                  <a:lnTo>
                    <a:pt x="270" y="364"/>
                  </a:lnTo>
                  <a:lnTo>
                    <a:pt x="123" y="364"/>
                  </a:lnTo>
                  <a:lnTo>
                    <a:pt x="123" y="283"/>
                  </a:lnTo>
                  <a:lnTo>
                    <a:pt x="262" y="283"/>
                  </a:lnTo>
                  <a:lnTo>
                    <a:pt x="262" y="180"/>
                  </a:lnTo>
                  <a:lnTo>
                    <a:pt x="123" y="180"/>
                  </a:lnTo>
                  <a:lnTo>
                    <a:pt x="123" y="102"/>
                  </a:lnTo>
                  <a:lnTo>
                    <a:pt x="270" y="102"/>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3" name="Freeform 56"/>
            <p:cNvSpPr>
              <a:spLocks/>
            </p:cNvSpPr>
            <p:nvPr/>
          </p:nvSpPr>
          <p:spPr bwMode="auto">
            <a:xfrm>
              <a:off x="2620" y="3469"/>
              <a:ext cx="77" cy="101"/>
            </a:xfrm>
            <a:custGeom>
              <a:avLst/>
              <a:gdLst>
                <a:gd name="T0" fmla="*/ 183 w 382"/>
                <a:gd name="T1" fmla="*/ 278 h 504"/>
                <a:gd name="T2" fmla="*/ 194 w 382"/>
                <a:gd name="T3" fmla="*/ 276 h 504"/>
                <a:gd name="T4" fmla="*/ 213 w 382"/>
                <a:gd name="T5" fmla="*/ 279 h 504"/>
                <a:gd name="T6" fmla="*/ 235 w 382"/>
                <a:gd name="T7" fmla="*/ 291 h 504"/>
                <a:gd name="T8" fmla="*/ 251 w 382"/>
                <a:gd name="T9" fmla="*/ 309 h 504"/>
                <a:gd name="T10" fmla="*/ 258 w 382"/>
                <a:gd name="T11" fmla="*/ 332 h 504"/>
                <a:gd name="T12" fmla="*/ 256 w 382"/>
                <a:gd name="T13" fmla="*/ 357 h 504"/>
                <a:gd name="T14" fmla="*/ 245 w 382"/>
                <a:gd name="T15" fmla="*/ 378 h 504"/>
                <a:gd name="T16" fmla="*/ 226 w 382"/>
                <a:gd name="T17" fmla="*/ 393 h 504"/>
                <a:gd name="T18" fmla="*/ 201 w 382"/>
                <a:gd name="T19" fmla="*/ 399 h 504"/>
                <a:gd name="T20" fmla="*/ 174 w 382"/>
                <a:gd name="T21" fmla="*/ 397 h 504"/>
                <a:gd name="T22" fmla="*/ 151 w 382"/>
                <a:gd name="T23" fmla="*/ 387 h 504"/>
                <a:gd name="T24" fmla="*/ 135 w 382"/>
                <a:gd name="T25" fmla="*/ 369 h 504"/>
                <a:gd name="T26" fmla="*/ 128 w 382"/>
                <a:gd name="T27" fmla="*/ 342 h 504"/>
                <a:gd name="T28" fmla="*/ 2 w 382"/>
                <a:gd name="T29" fmla="*/ 354 h 504"/>
                <a:gd name="T30" fmla="*/ 13 w 382"/>
                <a:gd name="T31" fmla="*/ 390 h 504"/>
                <a:gd name="T32" fmla="*/ 37 w 382"/>
                <a:gd name="T33" fmla="*/ 432 h 504"/>
                <a:gd name="T34" fmla="*/ 73 w 382"/>
                <a:gd name="T35" fmla="*/ 467 h 504"/>
                <a:gd name="T36" fmla="*/ 115 w 382"/>
                <a:gd name="T37" fmla="*/ 491 h 504"/>
                <a:gd name="T38" fmla="*/ 165 w 382"/>
                <a:gd name="T39" fmla="*/ 503 h 504"/>
                <a:gd name="T40" fmla="*/ 233 w 382"/>
                <a:gd name="T41" fmla="*/ 501 h 504"/>
                <a:gd name="T42" fmla="*/ 302 w 382"/>
                <a:gd name="T43" fmla="*/ 480 h 504"/>
                <a:gd name="T44" fmla="*/ 351 w 382"/>
                <a:gd name="T45" fmla="*/ 440 h 504"/>
                <a:gd name="T46" fmla="*/ 378 w 382"/>
                <a:gd name="T47" fmla="*/ 384 h 504"/>
                <a:gd name="T48" fmla="*/ 381 w 382"/>
                <a:gd name="T49" fmla="*/ 330 h 504"/>
                <a:gd name="T50" fmla="*/ 369 w 382"/>
                <a:gd name="T51" fmla="*/ 291 h 504"/>
                <a:gd name="T52" fmla="*/ 349 w 382"/>
                <a:gd name="T53" fmla="*/ 260 h 504"/>
                <a:gd name="T54" fmla="*/ 321 w 382"/>
                <a:gd name="T55" fmla="*/ 239 h 504"/>
                <a:gd name="T56" fmla="*/ 326 w 382"/>
                <a:gd name="T57" fmla="*/ 214 h 504"/>
                <a:gd name="T58" fmla="*/ 351 w 382"/>
                <a:gd name="T59" fmla="*/ 165 h 504"/>
                <a:gd name="T60" fmla="*/ 351 w 382"/>
                <a:gd name="T61" fmla="*/ 104 h 504"/>
                <a:gd name="T62" fmla="*/ 330 w 382"/>
                <a:gd name="T63" fmla="*/ 56 h 504"/>
                <a:gd name="T64" fmla="*/ 290 w 382"/>
                <a:gd name="T65" fmla="*/ 22 h 504"/>
                <a:gd name="T66" fmla="*/ 233 w 382"/>
                <a:gd name="T67" fmla="*/ 3 h 504"/>
                <a:gd name="T68" fmla="*/ 165 w 382"/>
                <a:gd name="T69" fmla="*/ 3 h 504"/>
                <a:gd name="T70" fmla="*/ 105 w 382"/>
                <a:gd name="T71" fmla="*/ 23 h 504"/>
                <a:gd name="T72" fmla="*/ 60 w 382"/>
                <a:gd name="T73" fmla="*/ 62 h 504"/>
                <a:gd name="T74" fmla="*/ 32 w 382"/>
                <a:gd name="T75" fmla="*/ 118 h 504"/>
                <a:gd name="T76" fmla="*/ 141 w 382"/>
                <a:gd name="T77" fmla="*/ 141 h 504"/>
                <a:gd name="T78" fmla="*/ 158 w 382"/>
                <a:gd name="T79" fmla="*/ 111 h 504"/>
                <a:gd name="T80" fmla="*/ 180 w 382"/>
                <a:gd name="T81" fmla="*/ 100 h 504"/>
                <a:gd name="T82" fmla="*/ 219 w 382"/>
                <a:gd name="T83" fmla="*/ 107 h 504"/>
                <a:gd name="T84" fmla="*/ 239 w 382"/>
                <a:gd name="T85" fmla="*/ 136 h 504"/>
                <a:gd name="T86" fmla="*/ 231 w 382"/>
                <a:gd name="T87" fmla="*/ 176 h 504"/>
                <a:gd name="T88" fmla="*/ 212 w 382"/>
                <a:gd name="T89" fmla="*/ 192 h 504"/>
                <a:gd name="T90" fmla="*/ 185 w 382"/>
                <a:gd name="T91" fmla="*/ 198 h 504"/>
                <a:gd name="T92" fmla="*/ 178 w 382"/>
                <a:gd name="T93" fmla="*/ 197 h 504"/>
                <a:gd name="T94" fmla="*/ 173 w 382"/>
                <a:gd name="T95" fmla="*/ 280 h 50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82"/>
                <a:gd name="T145" fmla="*/ 0 h 504"/>
                <a:gd name="T146" fmla="*/ 382 w 382"/>
                <a:gd name="T147" fmla="*/ 504 h 50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82" h="504">
                  <a:moveTo>
                    <a:pt x="173" y="280"/>
                  </a:moveTo>
                  <a:lnTo>
                    <a:pt x="176" y="279"/>
                  </a:lnTo>
                  <a:lnTo>
                    <a:pt x="179" y="278"/>
                  </a:lnTo>
                  <a:lnTo>
                    <a:pt x="183" y="278"/>
                  </a:lnTo>
                  <a:lnTo>
                    <a:pt x="186" y="277"/>
                  </a:lnTo>
                  <a:lnTo>
                    <a:pt x="188" y="277"/>
                  </a:lnTo>
                  <a:lnTo>
                    <a:pt x="192" y="277"/>
                  </a:lnTo>
                  <a:lnTo>
                    <a:pt x="194" y="276"/>
                  </a:lnTo>
                  <a:lnTo>
                    <a:pt x="196" y="276"/>
                  </a:lnTo>
                  <a:lnTo>
                    <a:pt x="202" y="277"/>
                  </a:lnTo>
                  <a:lnTo>
                    <a:pt x="208" y="278"/>
                  </a:lnTo>
                  <a:lnTo>
                    <a:pt x="213" y="279"/>
                  </a:lnTo>
                  <a:lnTo>
                    <a:pt x="220" y="281"/>
                  </a:lnTo>
                  <a:lnTo>
                    <a:pt x="225" y="284"/>
                  </a:lnTo>
                  <a:lnTo>
                    <a:pt x="230" y="287"/>
                  </a:lnTo>
                  <a:lnTo>
                    <a:pt x="235" y="291"/>
                  </a:lnTo>
                  <a:lnTo>
                    <a:pt x="240" y="295"/>
                  </a:lnTo>
                  <a:lnTo>
                    <a:pt x="244" y="299"/>
                  </a:lnTo>
                  <a:lnTo>
                    <a:pt x="248" y="304"/>
                  </a:lnTo>
                  <a:lnTo>
                    <a:pt x="251" y="309"/>
                  </a:lnTo>
                  <a:lnTo>
                    <a:pt x="253" y="315"/>
                  </a:lnTo>
                  <a:lnTo>
                    <a:pt x="255" y="321"/>
                  </a:lnTo>
                  <a:lnTo>
                    <a:pt x="257" y="326"/>
                  </a:lnTo>
                  <a:lnTo>
                    <a:pt x="258" y="332"/>
                  </a:lnTo>
                  <a:lnTo>
                    <a:pt x="258" y="338"/>
                  </a:lnTo>
                  <a:lnTo>
                    <a:pt x="258" y="345"/>
                  </a:lnTo>
                  <a:lnTo>
                    <a:pt x="257" y="351"/>
                  </a:lnTo>
                  <a:lnTo>
                    <a:pt x="256" y="357"/>
                  </a:lnTo>
                  <a:lnTo>
                    <a:pt x="254" y="362"/>
                  </a:lnTo>
                  <a:lnTo>
                    <a:pt x="251" y="369"/>
                  </a:lnTo>
                  <a:lnTo>
                    <a:pt x="248" y="374"/>
                  </a:lnTo>
                  <a:lnTo>
                    <a:pt x="245" y="378"/>
                  </a:lnTo>
                  <a:lnTo>
                    <a:pt x="241" y="382"/>
                  </a:lnTo>
                  <a:lnTo>
                    <a:pt x="236" y="386"/>
                  </a:lnTo>
                  <a:lnTo>
                    <a:pt x="231" y="390"/>
                  </a:lnTo>
                  <a:lnTo>
                    <a:pt x="226" y="393"/>
                  </a:lnTo>
                  <a:lnTo>
                    <a:pt x="221" y="395"/>
                  </a:lnTo>
                  <a:lnTo>
                    <a:pt x="215" y="397"/>
                  </a:lnTo>
                  <a:lnTo>
                    <a:pt x="208" y="398"/>
                  </a:lnTo>
                  <a:lnTo>
                    <a:pt x="201" y="399"/>
                  </a:lnTo>
                  <a:lnTo>
                    <a:pt x="195" y="399"/>
                  </a:lnTo>
                  <a:lnTo>
                    <a:pt x="187" y="399"/>
                  </a:lnTo>
                  <a:lnTo>
                    <a:pt x="180" y="398"/>
                  </a:lnTo>
                  <a:lnTo>
                    <a:pt x="174" y="397"/>
                  </a:lnTo>
                  <a:lnTo>
                    <a:pt x="168" y="395"/>
                  </a:lnTo>
                  <a:lnTo>
                    <a:pt x="161" y="393"/>
                  </a:lnTo>
                  <a:lnTo>
                    <a:pt x="156" y="390"/>
                  </a:lnTo>
                  <a:lnTo>
                    <a:pt x="151" y="387"/>
                  </a:lnTo>
                  <a:lnTo>
                    <a:pt x="147" y="383"/>
                  </a:lnTo>
                  <a:lnTo>
                    <a:pt x="142" y="378"/>
                  </a:lnTo>
                  <a:lnTo>
                    <a:pt x="138" y="374"/>
                  </a:lnTo>
                  <a:lnTo>
                    <a:pt x="135" y="369"/>
                  </a:lnTo>
                  <a:lnTo>
                    <a:pt x="133" y="362"/>
                  </a:lnTo>
                  <a:lnTo>
                    <a:pt x="131" y="356"/>
                  </a:lnTo>
                  <a:lnTo>
                    <a:pt x="129" y="349"/>
                  </a:lnTo>
                  <a:lnTo>
                    <a:pt x="128" y="342"/>
                  </a:lnTo>
                  <a:lnTo>
                    <a:pt x="127" y="335"/>
                  </a:lnTo>
                  <a:lnTo>
                    <a:pt x="0" y="335"/>
                  </a:lnTo>
                  <a:lnTo>
                    <a:pt x="0" y="345"/>
                  </a:lnTo>
                  <a:lnTo>
                    <a:pt x="2" y="354"/>
                  </a:lnTo>
                  <a:lnTo>
                    <a:pt x="4" y="363"/>
                  </a:lnTo>
                  <a:lnTo>
                    <a:pt x="6" y="373"/>
                  </a:lnTo>
                  <a:lnTo>
                    <a:pt x="9" y="382"/>
                  </a:lnTo>
                  <a:lnTo>
                    <a:pt x="13" y="390"/>
                  </a:lnTo>
                  <a:lnTo>
                    <a:pt x="17" y="400"/>
                  </a:lnTo>
                  <a:lnTo>
                    <a:pt x="23" y="410"/>
                  </a:lnTo>
                  <a:lnTo>
                    <a:pt x="30" y="422"/>
                  </a:lnTo>
                  <a:lnTo>
                    <a:pt x="37" y="432"/>
                  </a:lnTo>
                  <a:lnTo>
                    <a:pt x="45" y="442"/>
                  </a:lnTo>
                  <a:lnTo>
                    <a:pt x="54" y="451"/>
                  </a:lnTo>
                  <a:lnTo>
                    <a:pt x="63" y="459"/>
                  </a:lnTo>
                  <a:lnTo>
                    <a:pt x="73" y="467"/>
                  </a:lnTo>
                  <a:lnTo>
                    <a:pt x="83" y="474"/>
                  </a:lnTo>
                  <a:lnTo>
                    <a:pt x="93" y="480"/>
                  </a:lnTo>
                  <a:lnTo>
                    <a:pt x="104" y="486"/>
                  </a:lnTo>
                  <a:lnTo>
                    <a:pt x="115" y="491"/>
                  </a:lnTo>
                  <a:lnTo>
                    <a:pt x="127" y="495"/>
                  </a:lnTo>
                  <a:lnTo>
                    <a:pt x="139" y="498"/>
                  </a:lnTo>
                  <a:lnTo>
                    <a:pt x="152" y="501"/>
                  </a:lnTo>
                  <a:lnTo>
                    <a:pt x="165" y="503"/>
                  </a:lnTo>
                  <a:lnTo>
                    <a:pt x="179" y="504"/>
                  </a:lnTo>
                  <a:lnTo>
                    <a:pt x="193" y="504"/>
                  </a:lnTo>
                  <a:lnTo>
                    <a:pt x="213" y="503"/>
                  </a:lnTo>
                  <a:lnTo>
                    <a:pt x="233" y="501"/>
                  </a:lnTo>
                  <a:lnTo>
                    <a:pt x="252" y="498"/>
                  </a:lnTo>
                  <a:lnTo>
                    <a:pt x="270" y="493"/>
                  </a:lnTo>
                  <a:lnTo>
                    <a:pt x="287" y="487"/>
                  </a:lnTo>
                  <a:lnTo>
                    <a:pt x="302" y="480"/>
                  </a:lnTo>
                  <a:lnTo>
                    <a:pt x="316" y="472"/>
                  </a:lnTo>
                  <a:lnTo>
                    <a:pt x="329" y="461"/>
                  </a:lnTo>
                  <a:lnTo>
                    <a:pt x="341" y="451"/>
                  </a:lnTo>
                  <a:lnTo>
                    <a:pt x="351" y="440"/>
                  </a:lnTo>
                  <a:lnTo>
                    <a:pt x="361" y="427"/>
                  </a:lnTo>
                  <a:lnTo>
                    <a:pt x="368" y="413"/>
                  </a:lnTo>
                  <a:lnTo>
                    <a:pt x="374" y="399"/>
                  </a:lnTo>
                  <a:lnTo>
                    <a:pt x="378" y="384"/>
                  </a:lnTo>
                  <a:lnTo>
                    <a:pt x="381" y="368"/>
                  </a:lnTo>
                  <a:lnTo>
                    <a:pt x="382" y="351"/>
                  </a:lnTo>
                  <a:lnTo>
                    <a:pt x="382" y="340"/>
                  </a:lnTo>
                  <a:lnTo>
                    <a:pt x="381" y="330"/>
                  </a:lnTo>
                  <a:lnTo>
                    <a:pt x="378" y="320"/>
                  </a:lnTo>
                  <a:lnTo>
                    <a:pt x="376" y="309"/>
                  </a:lnTo>
                  <a:lnTo>
                    <a:pt x="373" y="300"/>
                  </a:lnTo>
                  <a:lnTo>
                    <a:pt x="369" y="291"/>
                  </a:lnTo>
                  <a:lnTo>
                    <a:pt x="365" y="283"/>
                  </a:lnTo>
                  <a:lnTo>
                    <a:pt x="361" y="275"/>
                  </a:lnTo>
                  <a:lnTo>
                    <a:pt x="355" y="268"/>
                  </a:lnTo>
                  <a:lnTo>
                    <a:pt x="349" y="260"/>
                  </a:lnTo>
                  <a:lnTo>
                    <a:pt x="343" y="254"/>
                  </a:lnTo>
                  <a:lnTo>
                    <a:pt x="336" y="248"/>
                  </a:lnTo>
                  <a:lnTo>
                    <a:pt x="328" y="243"/>
                  </a:lnTo>
                  <a:lnTo>
                    <a:pt x="321" y="239"/>
                  </a:lnTo>
                  <a:lnTo>
                    <a:pt x="313" y="235"/>
                  </a:lnTo>
                  <a:lnTo>
                    <a:pt x="303" y="232"/>
                  </a:lnTo>
                  <a:lnTo>
                    <a:pt x="316" y="223"/>
                  </a:lnTo>
                  <a:lnTo>
                    <a:pt x="326" y="214"/>
                  </a:lnTo>
                  <a:lnTo>
                    <a:pt x="336" y="202"/>
                  </a:lnTo>
                  <a:lnTo>
                    <a:pt x="343" y="191"/>
                  </a:lnTo>
                  <a:lnTo>
                    <a:pt x="348" y="179"/>
                  </a:lnTo>
                  <a:lnTo>
                    <a:pt x="351" y="165"/>
                  </a:lnTo>
                  <a:lnTo>
                    <a:pt x="353" y="149"/>
                  </a:lnTo>
                  <a:lnTo>
                    <a:pt x="354" y="132"/>
                  </a:lnTo>
                  <a:lnTo>
                    <a:pt x="353" y="118"/>
                  </a:lnTo>
                  <a:lnTo>
                    <a:pt x="351" y="104"/>
                  </a:lnTo>
                  <a:lnTo>
                    <a:pt x="348" y="91"/>
                  </a:lnTo>
                  <a:lnTo>
                    <a:pt x="343" y="79"/>
                  </a:lnTo>
                  <a:lnTo>
                    <a:pt x="338" y="68"/>
                  </a:lnTo>
                  <a:lnTo>
                    <a:pt x="330" y="56"/>
                  </a:lnTo>
                  <a:lnTo>
                    <a:pt x="321" y="46"/>
                  </a:lnTo>
                  <a:lnTo>
                    <a:pt x="312" y="37"/>
                  </a:lnTo>
                  <a:lnTo>
                    <a:pt x="301" y="29"/>
                  </a:lnTo>
                  <a:lnTo>
                    <a:pt x="290" y="22"/>
                  </a:lnTo>
                  <a:lnTo>
                    <a:pt x="277" y="16"/>
                  </a:lnTo>
                  <a:lnTo>
                    <a:pt x="264" y="11"/>
                  </a:lnTo>
                  <a:lnTo>
                    <a:pt x="249" y="7"/>
                  </a:lnTo>
                  <a:lnTo>
                    <a:pt x="233" y="3"/>
                  </a:lnTo>
                  <a:lnTo>
                    <a:pt x="218" y="1"/>
                  </a:lnTo>
                  <a:lnTo>
                    <a:pt x="201" y="0"/>
                  </a:lnTo>
                  <a:lnTo>
                    <a:pt x="182" y="1"/>
                  </a:lnTo>
                  <a:lnTo>
                    <a:pt x="165" y="3"/>
                  </a:lnTo>
                  <a:lnTo>
                    <a:pt x="149" y="7"/>
                  </a:lnTo>
                  <a:lnTo>
                    <a:pt x="133" y="11"/>
                  </a:lnTo>
                  <a:lnTo>
                    <a:pt x="118" y="17"/>
                  </a:lnTo>
                  <a:lnTo>
                    <a:pt x="105" y="23"/>
                  </a:lnTo>
                  <a:lnTo>
                    <a:pt x="91" y="31"/>
                  </a:lnTo>
                  <a:lnTo>
                    <a:pt x="80" y="40"/>
                  </a:lnTo>
                  <a:lnTo>
                    <a:pt x="69" y="50"/>
                  </a:lnTo>
                  <a:lnTo>
                    <a:pt x="60" y="62"/>
                  </a:lnTo>
                  <a:lnTo>
                    <a:pt x="52" y="74"/>
                  </a:lnTo>
                  <a:lnTo>
                    <a:pt x="44" y="88"/>
                  </a:lnTo>
                  <a:lnTo>
                    <a:pt x="38" y="102"/>
                  </a:lnTo>
                  <a:lnTo>
                    <a:pt x="32" y="118"/>
                  </a:lnTo>
                  <a:lnTo>
                    <a:pt x="29" y="135"/>
                  </a:lnTo>
                  <a:lnTo>
                    <a:pt x="26" y="152"/>
                  </a:lnTo>
                  <a:lnTo>
                    <a:pt x="140" y="152"/>
                  </a:lnTo>
                  <a:lnTo>
                    <a:pt x="141" y="141"/>
                  </a:lnTo>
                  <a:lnTo>
                    <a:pt x="145" y="130"/>
                  </a:lnTo>
                  <a:lnTo>
                    <a:pt x="149" y="121"/>
                  </a:lnTo>
                  <a:lnTo>
                    <a:pt x="155" y="114"/>
                  </a:lnTo>
                  <a:lnTo>
                    <a:pt x="158" y="111"/>
                  </a:lnTo>
                  <a:lnTo>
                    <a:pt x="161" y="107"/>
                  </a:lnTo>
                  <a:lnTo>
                    <a:pt x="165" y="105"/>
                  </a:lnTo>
                  <a:lnTo>
                    <a:pt x="171" y="103"/>
                  </a:lnTo>
                  <a:lnTo>
                    <a:pt x="180" y="100"/>
                  </a:lnTo>
                  <a:lnTo>
                    <a:pt x="191" y="99"/>
                  </a:lnTo>
                  <a:lnTo>
                    <a:pt x="201" y="100"/>
                  </a:lnTo>
                  <a:lnTo>
                    <a:pt x="210" y="103"/>
                  </a:lnTo>
                  <a:lnTo>
                    <a:pt x="219" y="107"/>
                  </a:lnTo>
                  <a:lnTo>
                    <a:pt x="226" y="113"/>
                  </a:lnTo>
                  <a:lnTo>
                    <a:pt x="231" y="120"/>
                  </a:lnTo>
                  <a:lnTo>
                    <a:pt x="235" y="127"/>
                  </a:lnTo>
                  <a:lnTo>
                    <a:pt x="239" y="136"/>
                  </a:lnTo>
                  <a:lnTo>
                    <a:pt x="240" y="145"/>
                  </a:lnTo>
                  <a:lnTo>
                    <a:pt x="239" y="157"/>
                  </a:lnTo>
                  <a:lnTo>
                    <a:pt x="235" y="168"/>
                  </a:lnTo>
                  <a:lnTo>
                    <a:pt x="231" y="176"/>
                  </a:lnTo>
                  <a:lnTo>
                    <a:pt x="225" y="184"/>
                  </a:lnTo>
                  <a:lnTo>
                    <a:pt x="221" y="187"/>
                  </a:lnTo>
                  <a:lnTo>
                    <a:pt x="218" y="190"/>
                  </a:lnTo>
                  <a:lnTo>
                    <a:pt x="212" y="192"/>
                  </a:lnTo>
                  <a:lnTo>
                    <a:pt x="208" y="194"/>
                  </a:lnTo>
                  <a:lnTo>
                    <a:pt x="198" y="197"/>
                  </a:lnTo>
                  <a:lnTo>
                    <a:pt x="186" y="198"/>
                  </a:lnTo>
                  <a:lnTo>
                    <a:pt x="185" y="198"/>
                  </a:lnTo>
                  <a:lnTo>
                    <a:pt x="184" y="198"/>
                  </a:lnTo>
                  <a:lnTo>
                    <a:pt x="182" y="198"/>
                  </a:lnTo>
                  <a:lnTo>
                    <a:pt x="180" y="197"/>
                  </a:lnTo>
                  <a:lnTo>
                    <a:pt x="178" y="197"/>
                  </a:lnTo>
                  <a:lnTo>
                    <a:pt x="176" y="197"/>
                  </a:lnTo>
                  <a:lnTo>
                    <a:pt x="174" y="197"/>
                  </a:lnTo>
                  <a:lnTo>
                    <a:pt x="173" y="197"/>
                  </a:lnTo>
                  <a:lnTo>
                    <a:pt x="173" y="28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4" name="Freeform 57"/>
            <p:cNvSpPr>
              <a:spLocks/>
            </p:cNvSpPr>
            <p:nvPr/>
          </p:nvSpPr>
          <p:spPr bwMode="auto">
            <a:xfrm>
              <a:off x="1852" y="2201"/>
              <a:ext cx="73" cy="98"/>
            </a:xfrm>
            <a:custGeom>
              <a:avLst/>
              <a:gdLst>
                <a:gd name="T0" fmla="*/ 333 w 365"/>
                <a:gd name="T1" fmla="*/ 14 h 489"/>
                <a:gd name="T2" fmla="*/ 293 w 365"/>
                <a:gd name="T3" fmla="*/ 3 h 489"/>
                <a:gd name="T4" fmla="*/ 253 w 365"/>
                <a:gd name="T5" fmla="*/ 0 h 489"/>
                <a:gd name="T6" fmla="*/ 214 w 365"/>
                <a:gd name="T7" fmla="*/ 3 h 489"/>
                <a:gd name="T8" fmla="*/ 178 w 365"/>
                <a:gd name="T9" fmla="*/ 12 h 489"/>
                <a:gd name="T10" fmla="*/ 143 w 365"/>
                <a:gd name="T11" fmla="*/ 25 h 489"/>
                <a:gd name="T12" fmla="*/ 111 w 365"/>
                <a:gd name="T13" fmla="*/ 42 h 489"/>
                <a:gd name="T14" fmla="*/ 83 w 365"/>
                <a:gd name="T15" fmla="*/ 65 h 489"/>
                <a:gd name="T16" fmla="*/ 58 w 365"/>
                <a:gd name="T17" fmla="*/ 90 h 489"/>
                <a:gd name="T18" fmla="*/ 37 w 365"/>
                <a:gd name="T19" fmla="*/ 119 h 489"/>
                <a:gd name="T20" fmla="*/ 20 w 365"/>
                <a:gd name="T21" fmla="*/ 150 h 489"/>
                <a:gd name="T22" fmla="*/ 9 w 365"/>
                <a:gd name="T23" fmla="*/ 184 h 489"/>
                <a:gd name="T24" fmla="*/ 1 w 365"/>
                <a:gd name="T25" fmla="*/ 221 h 489"/>
                <a:gd name="T26" fmla="*/ 0 w 365"/>
                <a:gd name="T27" fmla="*/ 258 h 489"/>
                <a:gd name="T28" fmla="*/ 6 w 365"/>
                <a:gd name="T29" fmla="*/ 295 h 489"/>
                <a:gd name="T30" fmla="*/ 16 w 365"/>
                <a:gd name="T31" fmla="*/ 330 h 489"/>
                <a:gd name="T32" fmla="*/ 31 w 365"/>
                <a:gd name="T33" fmla="*/ 362 h 489"/>
                <a:gd name="T34" fmla="*/ 50 w 365"/>
                <a:gd name="T35" fmla="*/ 392 h 489"/>
                <a:gd name="T36" fmla="*/ 74 w 365"/>
                <a:gd name="T37" fmla="*/ 419 h 489"/>
                <a:gd name="T38" fmla="*/ 102 w 365"/>
                <a:gd name="T39" fmla="*/ 441 h 489"/>
                <a:gd name="T40" fmla="*/ 133 w 365"/>
                <a:gd name="T41" fmla="*/ 459 h 489"/>
                <a:gd name="T42" fmla="*/ 166 w 365"/>
                <a:gd name="T43" fmla="*/ 474 h 489"/>
                <a:gd name="T44" fmla="*/ 203 w 365"/>
                <a:gd name="T45" fmla="*/ 484 h 489"/>
                <a:gd name="T46" fmla="*/ 243 w 365"/>
                <a:gd name="T47" fmla="*/ 488 h 489"/>
                <a:gd name="T48" fmla="*/ 278 w 365"/>
                <a:gd name="T49" fmla="*/ 488 h 489"/>
                <a:gd name="T50" fmla="*/ 314 w 365"/>
                <a:gd name="T51" fmla="*/ 481 h 489"/>
                <a:gd name="T52" fmla="*/ 365 w 365"/>
                <a:gd name="T53" fmla="*/ 465 h 489"/>
                <a:gd name="T54" fmla="*/ 340 w 365"/>
                <a:gd name="T55" fmla="*/ 344 h 489"/>
                <a:gd name="T56" fmla="*/ 301 w 365"/>
                <a:gd name="T57" fmla="*/ 365 h 489"/>
                <a:gd name="T58" fmla="*/ 257 w 365"/>
                <a:gd name="T59" fmla="*/ 372 h 489"/>
                <a:gd name="T60" fmla="*/ 219 w 365"/>
                <a:gd name="T61" fmla="*/ 366 h 489"/>
                <a:gd name="T62" fmla="*/ 185 w 365"/>
                <a:gd name="T63" fmla="*/ 351 h 489"/>
                <a:gd name="T64" fmla="*/ 158 w 365"/>
                <a:gd name="T65" fmla="*/ 327 h 489"/>
                <a:gd name="T66" fmla="*/ 139 w 365"/>
                <a:gd name="T67" fmla="*/ 296 h 489"/>
                <a:gd name="T68" fmla="*/ 131 w 365"/>
                <a:gd name="T69" fmla="*/ 259 h 489"/>
                <a:gd name="T70" fmla="*/ 132 w 365"/>
                <a:gd name="T71" fmla="*/ 220 h 489"/>
                <a:gd name="T72" fmla="*/ 144 w 365"/>
                <a:gd name="T73" fmla="*/ 184 h 489"/>
                <a:gd name="T74" fmla="*/ 165 w 365"/>
                <a:gd name="T75" fmla="*/ 154 h 489"/>
                <a:gd name="T76" fmla="*/ 195 w 365"/>
                <a:gd name="T77" fmla="*/ 133 h 489"/>
                <a:gd name="T78" fmla="*/ 231 w 365"/>
                <a:gd name="T79" fmla="*/ 121 h 489"/>
                <a:gd name="T80" fmla="*/ 273 w 365"/>
                <a:gd name="T81" fmla="*/ 119 h 489"/>
                <a:gd name="T82" fmla="*/ 317 w 365"/>
                <a:gd name="T83" fmla="*/ 131 h 489"/>
                <a:gd name="T84" fmla="*/ 353 w 365"/>
                <a:gd name="T85" fmla="*/ 157 h 4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65"/>
                <a:gd name="T130" fmla="*/ 0 h 489"/>
                <a:gd name="T131" fmla="*/ 365 w 365"/>
                <a:gd name="T132" fmla="*/ 489 h 4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65" h="489">
                  <a:moveTo>
                    <a:pt x="365" y="25"/>
                  </a:moveTo>
                  <a:lnTo>
                    <a:pt x="348" y="19"/>
                  </a:lnTo>
                  <a:lnTo>
                    <a:pt x="333" y="14"/>
                  </a:lnTo>
                  <a:lnTo>
                    <a:pt x="319" y="10"/>
                  </a:lnTo>
                  <a:lnTo>
                    <a:pt x="305" y="7"/>
                  </a:lnTo>
                  <a:lnTo>
                    <a:pt x="293" y="3"/>
                  </a:lnTo>
                  <a:lnTo>
                    <a:pt x="279" y="2"/>
                  </a:lnTo>
                  <a:lnTo>
                    <a:pt x="267" y="1"/>
                  </a:lnTo>
                  <a:lnTo>
                    <a:pt x="253" y="0"/>
                  </a:lnTo>
                  <a:lnTo>
                    <a:pt x="239" y="1"/>
                  </a:lnTo>
                  <a:lnTo>
                    <a:pt x="227" y="2"/>
                  </a:lnTo>
                  <a:lnTo>
                    <a:pt x="214" y="3"/>
                  </a:lnTo>
                  <a:lnTo>
                    <a:pt x="202" y="5"/>
                  </a:lnTo>
                  <a:lnTo>
                    <a:pt x="189" y="9"/>
                  </a:lnTo>
                  <a:lnTo>
                    <a:pt x="178" y="12"/>
                  </a:lnTo>
                  <a:lnTo>
                    <a:pt x="165" y="16"/>
                  </a:lnTo>
                  <a:lnTo>
                    <a:pt x="154" y="20"/>
                  </a:lnTo>
                  <a:lnTo>
                    <a:pt x="143" y="25"/>
                  </a:lnTo>
                  <a:lnTo>
                    <a:pt x="132" y="30"/>
                  </a:lnTo>
                  <a:lnTo>
                    <a:pt x="121" y="36"/>
                  </a:lnTo>
                  <a:lnTo>
                    <a:pt x="111" y="42"/>
                  </a:lnTo>
                  <a:lnTo>
                    <a:pt x="102" y="49"/>
                  </a:lnTo>
                  <a:lnTo>
                    <a:pt x="92" y="56"/>
                  </a:lnTo>
                  <a:lnTo>
                    <a:pt x="83" y="65"/>
                  </a:lnTo>
                  <a:lnTo>
                    <a:pt x="74" y="72"/>
                  </a:lnTo>
                  <a:lnTo>
                    <a:pt x="66" y="81"/>
                  </a:lnTo>
                  <a:lnTo>
                    <a:pt x="58" y="90"/>
                  </a:lnTo>
                  <a:lnTo>
                    <a:pt x="50" y="99"/>
                  </a:lnTo>
                  <a:lnTo>
                    <a:pt x="43" y="109"/>
                  </a:lnTo>
                  <a:lnTo>
                    <a:pt x="37" y="119"/>
                  </a:lnTo>
                  <a:lnTo>
                    <a:pt x="31" y="129"/>
                  </a:lnTo>
                  <a:lnTo>
                    <a:pt x="25" y="139"/>
                  </a:lnTo>
                  <a:lnTo>
                    <a:pt x="20" y="150"/>
                  </a:lnTo>
                  <a:lnTo>
                    <a:pt x="16" y="162"/>
                  </a:lnTo>
                  <a:lnTo>
                    <a:pt x="12" y="173"/>
                  </a:lnTo>
                  <a:lnTo>
                    <a:pt x="9" y="184"/>
                  </a:lnTo>
                  <a:lnTo>
                    <a:pt x="6" y="196"/>
                  </a:lnTo>
                  <a:lnTo>
                    <a:pt x="3" y="208"/>
                  </a:lnTo>
                  <a:lnTo>
                    <a:pt x="1" y="221"/>
                  </a:lnTo>
                  <a:lnTo>
                    <a:pt x="0" y="233"/>
                  </a:lnTo>
                  <a:lnTo>
                    <a:pt x="0" y="246"/>
                  </a:lnTo>
                  <a:lnTo>
                    <a:pt x="0" y="258"/>
                  </a:lnTo>
                  <a:lnTo>
                    <a:pt x="1" y="271"/>
                  </a:lnTo>
                  <a:lnTo>
                    <a:pt x="3" y="283"/>
                  </a:lnTo>
                  <a:lnTo>
                    <a:pt x="6" y="295"/>
                  </a:lnTo>
                  <a:lnTo>
                    <a:pt x="9" y="307"/>
                  </a:lnTo>
                  <a:lnTo>
                    <a:pt x="12" y="319"/>
                  </a:lnTo>
                  <a:lnTo>
                    <a:pt x="16" y="330"/>
                  </a:lnTo>
                  <a:lnTo>
                    <a:pt x="20" y="341"/>
                  </a:lnTo>
                  <a:lnTo>
                    <a:pt x="25" y="352"/>
                  </a:lnTo>
                  <a:lnTo>
                    <a:pt x="31" y="362"/>
                  </a:lnTo>
                  <a:lnTo>
                    <a:pt x="37" y="373"/>
                  </a:lnTo>
                  <a:lnTo>
                    <a:pt x="43" y="383"/>
                  </a:lnTo>
                  <a:lnTo>
                    <a:pt x="50" y="392"/>
                  </a:lnTo>
                  <a:lnTo>
                    <a:pt x="58" y="401"/>
                  </a:lnTo>
                  <a:lnTo>
                    <a:pt x="66" y="410"/>
                  </a:lnTo>
                  <a:lnTo>
                    <a:pt x="74" y="419"/>
                  </a:lnTo>
                  <a:lnTo>
                    <a:pt x="83" y="427"/>
                  </a:lnTo>
                  <a:lnTo>
                    <a:pt x="92" y="434"/>
                  </a:lnTo>
                  <a:lnTo>
                    <a:pt x="102" y="441"/>
                  </a:lnTo>
                  <a:lnTo>
                    <a:pt x="112" y="448"/>
                  </a:lnTo>
                  <a:lnTo>
                    <a:pt x="122" y="454"/>
                  </a:lnTo>
                  <a:lnTo>
                    <a:pt x="133" y="459"/>
                  </a:lnTo>
                  <a:lnTo>
                    <a:pt x="143" y="465"/>
                  </a:lnTo>
                  <a:lnTo>
                    <a:pt x="155" y="470"/>
                  </a:lnTo>
                  <a:lnTo>
                    <a:pt x="166" y="474"/>
                  </a:lnTo>
                  <a:lnTo>
                    <a:pt x="179" y="478"/>
                  </a:lnTo>
                  <a:lnTo>
                    <a:pt x="190" y="481"/>
                  </a:lnTo>
                  <a:lnTo>
                    <a:pt x="203" y="484"/>
                  </a:lnTo>
                  <a:lnTo>
                    <a:pt x="216" y="486"/>
                  </a:lnTo>
                  <a:lnTo>
                    <a:pt x="229" y="487"/>
                  </a:lnTo>
                  <a:lnTo>
                    <a:pt x="243" y="488"/>
                  </a:lnTo>
                  <a:lnTo>
                    <a:pt x="255" y="489"/>
                  </a:lnTo>
                  <a:lnTo>
                    <a:pt x="267" y="488"/>
                  </a:lnTo>
                  <a:lnTo>
                    <a:pt x="278" y="488"/>
                  </a:lnTo>
                  <a:lnTo>
                    <a:pt x="288" y="486"/>
                  </a:lnTo>
                  <a:lnTo>
                    <a:pt x="300" y="484"/>
                  </a:lnTo>
                  <a:lnTo>
                    <a:pt x="314" y="481"/>
                  </a:lnTo>
                  <a:lnTo>
                    <a:pt x="328" y="477"/>
                  </a:lnTo>
                  <a:lnTo>
                    <a:pt x="345" y="472"/>
                  </a:lnTo>
                  <a:lnTo>
                    <a:pt x="365" y="465"/>
                  </a:lnTo>
                  <a:lnTo>
                    <a:pt x="365" y="323"/>
                  </a:lnTo>
                  <a:lnTo>
                    <a:pt x="352" y="334"/>
                  </a:lnTo>
                  <a:lnTo>
                    <a:pt x="340" y="344"/>
                  </a:lnTo>
                  <a:lnTo>
                    <a:pt x="327" y="352"/>
                  </a:lnTo>
                  <a:lnTo>
                    <a:pt x="315" y="359"/>
                  </a:lnTo>
                  <a:lnTo>
                    <a:pt x="301" y="365"/>
                  </a:lnTo>
                  <a:lnTo>
                    <a:pt x="287" y="369"/>
                  </a:lnTo>
                  <a:lnTo>
                    <a:pt x="273" y="371"/>
                  </a:lnTo>
                  <a:lnTo>
                    <a:pt x="257" y="372"/>
                  </a:lnTo>
                  <a:lnTo>
                    <a:pt x="244" y="371"/>
                  </a:lnTo>
                  <a:lnTo>
                    <a:pt x="231" y="369"/>
                  </a:lnTo>
                  <a:lnTo>
                    <a:pt x="219" y="366"/>
                  </a:lnTo>
                  <a:lnTo>
                    <a:pt x="207" y="361"/>
                  </a:lnTo>
                  <a:lnTo>
                    <a:pt x="196" y="356"/>
                  </a:lnTo>
                  <a:lnTo>
                    <a:pt x="185" y="351"/>
                  </a:lnTo>
                  <a:lnTo>
                    <a:pt x="175" y="344"/>
                  </a:lnTo>
                  <a:lnTo>
                    <a:pt x="166" y="336"/>
                  </a:lnTo>
                  <a:lnTo>
                    <a:pt x="158" y="327"/>
                  </a:lnTo>
                  <a:lnTo>
                    <a:pt x="151" y="318"/>
                  </a:lnTo>
                  <a:lnTo>
                    <a:pt x="144" y="307"/>
                  </a:lnTo>
                  <a:lnTo>
                    <a:pt x="139" y="296"/>
                  </a:lnTo>
                  <a:lnTo>
                    <a:pt x="135" y="285"/>
                  </a:lnTo>
                  <a:lnTo>
                    <a:pt x="132" y="273"/>
                  </a:lnTo>
                  <a:lnTo>
                    <a:pt x="131" y="259"/>
                  </a:lnTo>
                  <a:lnTo>
                    <a:pt x="130" y="246"/>
                  </a:lnTo>
                  <a:lnTo>
                    <a:pt x="131" y="233"/>
                  </a:lnTo>
                  <a:lnTo>
                    <a:pt x="132" y="220"/>
                  </a:lnTo>
                  <a:lnTo>
                    <a:pt x="135" y="206"/>
                  </a:lnTo>
                  <a:lnTo>
                    <a:pt x="139" y="195"/>
                  </a:lnTo>
                  <a:lnTo>
                    <a:pt x="144" y="184"/>
                  </a:lnTo>
                  <a:lnTo>
                    <a:pt x="151" y="173"/>
                  </a:lnTo>
                  <a:lnTo>
                    <a:pt x="158" y="164"/>
                  </a:lnTo>
                  <a:lnTo>
                    <a:pt x="165" y="154"/>
                  </a:lnTo>
                  <a:lnTo>
                    <a:pt x="175" y="146"/>
                  </a:lnTo>
                  <a:lnTo>
                    <a:pt x="184" y="139"/>
                  </a:lnTo>
                  <a:lnTo>
                    <a:pt x="195" y="133"/>
                  </a:lnTo>
                  <a:lnTo>
                    <a:pt x="206" y="128"/>
                  </a:lnTo>
                  <a:lnTo>
                    <a:pt x="219" y="124"/>
                  </a:lnTo>
                  <a:lnTo>
                    <a:pt x="231" y="121"/>
                  </a:lnTo>
                  <a:lnTo>
                    <a:pt x="244" y="119"/>
                  </a:lnTo>
                  <a:lnTo>
                    <a:pt x="257" y="118"/>
                  </a:lnTo>
                  <a:lnTo>
                    <a:pt x="273" y="119"/>
                  </a:lnTo>
                  <a:lnTo>
                    <a:pt x="288" y="121"/>
                  </a:lnTo>
                  <a:lnTo>
                    <a:pt x="302" y="125"/>
                  </a:lnTo>
                  <a:lnTo>
                    <a:pt x="317" y="131"/>
                  </a:lnTo>
                  <a:lnTo>
                    <a:pt x="329" y="138"/>
                  </a:lnTo>
                  <a:lnTo>
                    <a:pt x="342" y="146"/>
                  </a:lnTo>
                  <a:lnTo>
                    <a:pt x="353" y="157"/>
                  </a:lnTo>
                  <a:lnTo>
                    <a:pt x="365" y="169"/>
                  </a:lnTo>
                  <a:lnTo>
                    <a:pt x="365" y="25"/>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5" name="Freeform 58"/>
            <p:cNvSpPr>
              <a:spLocks noEditPoints="1"/>
            </p:cNvSpPr>
            <p:nvPr/>
          </p:nvSpPr>
          <p:spPr bwMode="auto">
            <a:xfrm>
              <a:off x="1939" y="2200"/>
              <a:ext cx="105" cy="100"/>
            </a:xfrm>
            <a:custGeom>
              <a:avLst/>
              <a:gdLst>
                <a:gd name="T0" fmla="*/ 222 w 527"/>
                <a:gd name="T1" fmla="*/ 3 h 497"/>
                <a:gd name="T2" fmla="*/ 170 w 527"/>
                <a:gd name="T3" fmla="*/ 16 h 497"/>
                <a:gd name="T4" fmla="*/ 124 w 527"/>
                <a:gd name="T5" fmla="*/ 36 h 497"/>
                <a:gd name="T6" fmla="*/ 83 w 527"/>
                <a:gd name="T7" fmla="*/ 64 h 497"/>
                <a:gd name="T8" fmla="*/ 50 w 527"/>
                <a:gd name="T9" fmla="*/ 98 h 497"/>
                <a:gd name="T10" fmla="*/ 25 w 527"/>
                <a:gd name="T11" fmla="*/ 139 h 497"/>
                <a:gd name="T12" fmla="*/ 7 w 527"/>
                <a:gd name="T13" fmla="*/ 185 h 497"/>
                <a:gd name="T14" fmla="*/ 0 w 527"/>
                <a:gd name="T15" fmla="*/ 235 h 497"/>
                <a:gd name="T16" fmla="*/ 3 w 527"/>
                <a:gd name="T17" fmla="*/ 287 h 497"/>
                <a:gd name="T18" fmla="*/ 15 w 527"/>
                <a:gd name="T19" fmla="*/ 336 h 497"/>
                <a:gd name="T20" fmla="*/ 36 w 527"/>
                <a:gd name="T21" fmla="*/ 379 h 497"/>
                <a:gd name="T22" fmla="*/ 66 w 527"/>
                <a:gd name="T23" fmla="*/ 417 h 497"/>
                <a:gd name="T24" fmla="*/ 103 w 527"/>
                <a:gd name="T25" fmla="*/ 449 h 497"/>
                <a:gd name="T26" fmla="*/ 147 w 527"/>
                <a:gd name="T27" fmla="*/ 473 h 497"/>
                <a:gd name="T28" fmla="*/ 195 w 527"/>
                <a:gd name="T29" fmla="*/ 489 h 497"/>
                <a:gd name="T30" fmla="*/ 249 w 527"/>
                <a:gd name="T31" fmla="*/ 496 h 497"/>
                <a:gd name="T32" fmla="*/ 304 w 527"/>
                <a:gd name="T33" fmla="*/ 494 h 497"/>
                <a:gd name="T34" fmla="*/ 356 w 527"/>
                <a:gd name="T35" fmla="*/ 482 h 497"/>
                <a:gd name="T36" fmla="*/ 402 w 527"/>
                <a:gd name="T37" fmla="*/ 461 h 497"/>
                <a:gd name="T38" fmla="*/ 442 w 527"/>
                <a:gd name="T39" fmla="*/ 434 h 497"/>
                <a:gd name="T40" fmla="*/ 476 w 527"/>
                <a:gd name="T41" fmla="*/ 399 h 497"/>
                <a:gd name="T42" fmla="*/ 501 w 527"/>
                <a:gd name="T43" fmla="*/ 358 h 497"/>
                <a:gd name="T44" fmla="*/ 518 w 527"/>
                <a:gd name="T45" fmla="*/ 311 h 497"/>
                <a:gd name="T46" fmla="*/ 526 w 527"/>
                <a:gd name="T47" fmla="*/ 261 h 497"/>
                <a:gd name="T48" fmla="*/ 524 w 527"/>
                <a:gd name="T49" fmla="*/ 209 h 497"/>
                <a:gd name="T50" fmla="*/ 511 w 527"/>
                <a:gd name="T51" fmla="*/ 161 h 497"/>
                <a:gd name="T52" fmla="*/ 489 w 527"/>
                <a:gd name="T53" fmla="*/ 118 h 497"/>
                <a:gd name="T54" fmla="*/ 460 w 527"/>
                <a:gd name="T55" fmla="*/ 80 h 497"/>
                <a:gd name="T56" fmla="*/ 422 w 527"/>
                <a:gd name="T57" fmla="*/ 48 h 497"/>
                <a:gd name="T58" fmla="*/ 380 w 527"/>
                <a:gd name="T59" fmla="*/ 25 h 497"/>
                <a:gd name="T60" fmla="*/ 331 w 527"/>
                <a:gd name="T61" fmla="*/ 8 h 497"/>
                <a:gd name="T62" fmla="*/ 277 w 527"/>
                <a:gd name="T63" fmla="*/ 1 h 497"/>
                <a:gd name="T64" fmla="*/ 290 w 527"/>
                <a:gd name="T65" fmla="*/ 121 h 497"/>
                <a:gd name="T66" fmla="*/ 338 w 527"/>
                <a:gd name="T67" fmla="*/ 140 h 497"/>
                <a:gd name="T68" fmla="*/ 374 w 527"/>
                <a:gd name="T69" fmla="*/ 176 h 497"/>
                <a:gd name="T70" fmla="*/ 394 w 527"/>
                <a:gd name="T71" fmla="*/ 222 h 497"/>
                <a:gd name="T72" fmla="*/ 394 w 527"/>
                <a:gd name="T73" fmla="*/ 275 h 497"/>
                <a:gd name="T74" fmla="*/ 374 w 527"/>
                <a:gd name="T75" fmla="*/ 322 h 497"/>
                <a:gd name="T76" fmla="*/ 338 w 527"/>
                <a:gd name="T77" fmla="*/ 357 h 497"/>
                <a:gd name="T78" fmla="*/ 290 w 527"/>
                <a:gd name="T79" fmla="*/ 377 h 497"/>
                <a:gd name="T80" fmla="*/ 236 w 527"/>
                <a:gd name="T81" fmla="*/ 377 h 497"/>
                <a:gd name="T82" fmla="*/ 188 w 527"/>
                <a:gd name="T83" fmla="*/ 357 h 497"/>
                <a:gd name="T84" fmla="*/ 151 w 527"/>
                <a:gd name="T85" fmla="*/ 322 h 497"/>
                <a:gd name="T86" fmla="*/ 131 w 527"/>
                <a:gd name="T87" fmla="*/ 275 h 497"/>
                <a:gd name="T88" fmla="*/ 131 w 527"/>
                <a:gd name="T89" fmla="*/ 222 h 497"/>
                <a:gd name="T90" fmla="*/ 151 w 527"/>
                <a:gd name="T91" fmla="*/ 176 h 497"/>
                <a:gd name="T92" fmla="*/ 188 w 527"/>
                <a:gd name="T93" fmla="*/ 140 h 497"/>
                <a:gd name="T94" fmla="*/ 236 w 527"/>
                <a:gd name="T95" fmla="*/ 121 h 49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7"/>
                <a:gd name="T145" fmla="*/ 0 h 497"/>
                <a:gd name="T146" fmla="*/ 527 w 527"/>
                <a:gd name="T147" fmla="*/ 497 h 49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7" h="497">
                  <a:moveTo>
                    <a:pt x="263" y="0"/>
                  </a:moveTo>
                  <a:lnTo>
                    <a:pt x="249" y="1"/>
                  </a:lnTo>
                  <a:lnTo>
                    <a:pt x="236" y="2"/>
                  </a:lnTo>
                  <a:lnTo>
                    <a:pt x="222" y="3"/>
                  </a:lnTo>
                  <a:lnTo>
                    <a:pt x="208" y="5"/>
                  </a:lnTo>
                  <a:lnTo>
                    <a:pt x="195" y="8"/>
                  </a:lnTo>
                  <a:lnTo>
                    <a:pt x="182" y="12"/>
                  </a:lnTo>
                  <a:lnTo>
                    <a:pt x="170" y="16"/>
                  </a:lnTo>
                  <a:lnTo>
                    <a:pt x="158" y="20"/>
                  </a:lnTo>
                  <a:lnTo>
                    <a:pt x="147" y="25"/>
                  </a:lnTo>
                  <a:lnTo>
                    <a:pt x="135" y="30"/>
                  </a:lnTo>
                  <a:lnTo>
                    <a:pt x="124" y="36"/>
                  </a:lnTo>
                  <a:lnTo>
                    <a:pt x="113" y="42"/>
                  </a:lnTo>
                  <a:lnTo>
                    <a:pt x="103" y="48"/>
                  </a:lnTo>
                  <a:lnTo>
                    <a:pt x="94" y="56"/>
                  </a:lnTo>
                  <a:lnTo>
                    <a:pt x="83" y="64"/>
                  </a:lnTo>
                  <a:lnTo>
                    <a:pt x="75" y="72"/>
                  </a:lnTo>
                  <a:lnTo>
                    <a:pt x="66" y="80"/>
                  </a:lnTo>
                  <a:lnTo>
                    <a:pt x="58" y="89"/>
                  </a:lnTo>
                  <a:lnTo>
                    <a:pt x="50" y="98"/>
                  </a:lnTo>
                  <a:lnTo>
                    <a:pt x="43" y="108"/>
                  </a:lnTo>
                  <a:lnTo>
                    <a:pt x="36" y="118"/>
                  </a:lnTo>
                  <a:lnTo>
                    <a:pt x="30" y="129"/>
                  </a:lnTo>
                  <a:lnTo>
                    <a:pt x="25" y="139"/>
                  </a:lnTo>
                  <a:lnTo>
                    <a:pt x="19" y="150"/>
                  </a:lnTo>
                  <a:lnTo>
                    <a:pt x="15" y="161"/>
                  </a:lnTo>
                  <a:lnTo>
                    <a:pt x="11" y="173"/>
                  </a:lnTo>
                  <a:lnTo>
                    <a:pt x="7" y="185"/>
                  </a:lnTo>
                  <a:lnTo>
                    <a:pt x="5" y="197"/>
                  </a:lnTo>
                  <a:lnTo>
                    <a:pt x="3" y="209"/>
                  </a:lnTo>
                  <a:lnTo>
                    <a:pt x="1" y="223"/>
                  </a:lnTo>
                  <a:lnTo>
                    <a:pt x="0" y="235"/>
                  </a:lnTo>
                  <a:lnTo>
                    <a:pt x="0" y="248"/>
                  </a:lnTo>
                  <a:lnTo>
                    <a:pt x="0" y="261"/>
                  </a:lnTo>
                  <a:lnTo>
                    <a:pt x="1" y="275"/>
                  </a:lnTo>
                  <a:lnTo>
                    <a:pt x="3" y="287"/>
                  </a:lnTo>
                  <a:lnTo>
                    <a:pt x="5" y="300"/>
                  </a:lnTo>
                  <a:lnTo>
                    <a:pt x="7" y="311"/>
                  </a:lnTo>
                  <a:lnTo>
                    <a:pt x="11" y="324"/>
                  </a:lnTo>
                  <a:lnTo>
                    <a:pt x="15" y="336"/>
                  </a:lnTo>
                  <a:lnTo>
                    <a:pt x="19" y="347"/>
                  </a:lnTo>
                  <a:lnTo>
                    <a:pt x="25" y="358"/>
                  </a:lnTo>
                  <a:lnTo>
                    <a:pt x="30" y="369"/>
                  </a:lnTo>
                  <a:lnTo>
                    <a:pt x="36" y="379"/>
                  </a:lnTo>
                  <a:lnTo>
                    <a:pt x="43" y="389"/>
                  </a:lnTo>
                  <a:lnTo>
                    <a:pt x="50" y="399"/>
                  </a:lnTo>
                  <a:lnTo>
                    <a:pt x="58" y="408"/>
                  </a:lnTo>
                  <a:lnTo>
                    <a:pt x="66" y="417"/>
                  </a:lnTo>
                  <a:lnTo>
                    <a:pt x="75" y="426"/>
                  </a:lnTo>
                  <a:lnTo>
                    <a:pt x="83" y="434"/>
                  </a:lnTo>
                  <a:lnTo>
                    <a:pt x="94" y="441"/>
                  </a:lnTo>
                  <a:lnTo>
                    <a:pt x="103" y="449"/>
                  </a:lnTo>
                  <a:lnTo>
                    <a:pt x="113" y="455"/>
                  </a:lnTo>
                  <a:lnTo>
                    <a:pt x="124" y="461"/>
                  </a:lnTo>
                  <a:lnTo>
                    <a:pt x="135" y="467"/>
                  </a:lnTo>
                  <a:lnTo>
                    <a:pt x="147" y="473"/>
                  </a:lnTo>
                  <a:lnTo>
                    <a:pt x="158" y="478"/>
                  </a:lnTo>
                  <a:lnTo>
                    <a:pt x="170" y="482"/>
                  </a:lnTo>
                  <a:lnTo>
                    <a:pt x="182" y="486"/>
                  </a:lnTo>
                  <a:lnTo>
                    <a:pt x="195" y="489"/>
                  </a:lnTo>
                  <a:lnTo>
                    <a:pt x="208" y="492"/>
                  </a:lnTo>
                  <a:lnTo>
                    <a:pt x="222" y="494"/>
                  </a:lnTo>
                  <a:lnTo>
                    <a:pt x="236" y="495"/>
                  </a:lnTo>
                  <a:lnTo>
                    <a:pt x="249" y="496"/>
                  </a:lnTo>
                  <a:lnTo>
                    <a:pt x="263" y="497"/>
                  </a:lnTo>
                  <a:lnTo>
                    <a:pt x="277" y="496"/>
                  </a:lnTo>
                  <a:lnTo>
                    <a:pt x="291" y="495"/>
                  </a:lnTo>
                  <a:lnTo>
                    <a:pt x="304" y="494"/>
                  </a:lnTo>
                  <a:lnTo>
                    <a:pt x="317" y="492"/>
                  </a:lnTo>
                  <a:lnTo>
                    <a:pt x="331" y="489"/>
                  </a:lnTo>
                  <a:lnTo>
                    <a:pt x="343" y="486"/>
                  </a:lnTo>
                  <a:lnTo>
                    <a:pt x="356" y="482"/>
                  </a:lnTo>
                  <a:lnTo>
                    <a:pt x="367" y="478"/>
                  </a:lnTo>
                  <a:lnTo>
                    <a:pt x="380" y="473"/>
                  </a:lnTo>
                  <a:lnTo>
                    <a:pt x="391" y="467"/>
                  </a:lnTo>
                  <a:lnTo>
                    <a:pt x="402" y="461"/>
                  </a:lnTo>
                  <a:lnTo>
                    <a:pt x="412" y="455"/>
                  </a:lnTo>
                  <a:lnTo>
                    <a:pt x="422" y="449"/>
                  </a:lnTo>
                  <a:lnTo>
                    <a:pt x="433" y="441"/>
                  </a:lnTo>
                  <a:lnTo>
                    <a:pt x="442" y="434"/>
                  </a:lnTo>
                  <a:lnTo>
                    <a:pt x="451" y="426"/>
                  </a:lnTo>
                  <a:lnTo>
                    <a:pt x="460" y="417"/>
                  </a:lnTo>
                  <a:lnTo>
                    <a:pt x="467" y="408"/>
                  </a:lnTo>
                  <a:lnTo>
                    <a:pt x="476" y="399"/>
                  </a:lnTo>
                  <a:lnTo>
                    <a:pt x="483" y="389"/>
                  </a:lnTo>
                  <a:lnTo>
                    <a:pt x="489" y="379"/>
                  </a:lnTo>
                  <a:lnTo>
                    <a:pt x="496" y="369"/>
                  </a:lnTo>
                  <a:lnTo>
                    <a:pt x="501" y="358"/>
                  </a:lnTo>
                  <a:lnTo>
                    <a:pt x="506" y="347"/>
                  </a:lnTo>
                  <a:lnTo>
                    <a:pt x="511" y="336"/>
                  </a:lnTo>
                  <a:lnTo>
                    <a:pt x="515" y="324"/>
                  </a:lnTo>
                  <a:lnTo>
                    <a:pt x="518" y="311"/>
                  </a:lnTo>
                  <a:lnTo>
                    <a:pt x="522" y="300"/>
                  </a:lnTo>
                  <a:lnTo>
                    <a:pt x="524" y="287"/>
                  </a:lnTo>
                  <a:lnTo>
                    <a:pt x="525" y="275"/>
                  </a:lnTo>
                  <a:lnTo>
                    <a:pt x="526" y="261"/>
                  </a:lnTo>
                  <a:lnTo>
                    <a:pt x="527" y="248"/>
                  </a:lnTo>
                  <a:lnTo>
                    <a:pt x="526" y="235"/>
                  </a:lnTo>
                  <a:lnTo>
                    <a:pt x="525" y="223"/>
                  </a:lnTo>
                  <a:lnTo>
                    <a:pt x="524" y="209"/>
                  </a:lnTo>
                  <a:lnTo>
                    <a:pt x="522" y="197"/>
                  </a:lnTo>
                  <a:lnTo>
                    <a:pt x="518" y="185"/>
                  </a:lnTo>
                  <a:lnTo>
                    <a:pt x="515" y="173"/>
                  </a:lnTo>
                  <a:lnTo>
                    <a:pt x="511" y="161"/>
                  </a:lnTo>
                  <a:lnTo>
                    <a:pt x="506" y="150"/>
                  </a:lnTo>
                  <a:lnTo>
                    <a:pt x="501" y="139"/>
                  </a:lnTo>
                  <a:lnTo>
                    <a:pt x="496" y="128"/>
                  </a:lnTo>
                  <a:lnTo>
                    <a:pt x="489" y="118"/>
                  </a:lnTo>
                  <a:lnTo>
                    <a:pt x="483" y="107"/>
                  </a:lnTo>
                  <a:lnTo>
                    <a:pt x="476" y="98"/>
                  </a:lnTo>
                  <a:lnTo>
                    <a:pt x="467" y="89"/>
                  </a:lnTo>
                  <a:lnTo>
                    <a:pt x="460" y="80"/>
                  </a:lnTo>
                  <a:lnTo>
                    <a:pt x="451" y="72"/>
                  </a:lnTo>
                  <a:lnTo>
                    <a:pt x="442" y="64"/>
                  </a:lnTo>
                  <a:lnTo>
                    <a:pt x="433" y="55"/>
                  </a:lnTo>
                  <a:lnTo>
                    <a:pt x="422" y="48"/>
                  </a:lnTo>
                  <a:lnTo>
                    <a:pt x="412" y="42"/>
                  </a:lnTo>
                  <a:lnTo>
                    <a:pt x="402" y="35"/>
                  </a:lnTo>
                  <a:lnTo>
                    <a:pt x="391" y="30"/>
                  </a:lnTo>
                  <a:lnTo>
                    <a:pt x="380" y="25"/>
                  </a:lnTo>
                  <a:lnTo>
                    <a:pt x="367" y="20"/>
                  </a:lnTo>
                  <a:lnTo>
                    <a:pt x="356" y="16"/>
                  </a:lnTo>
                  <a:lnTo>
                    <a:pt x="343" y="12"/>
                  </a:lnTo>
                  <a:lnTo>
                    <a:pt x="331" y="8"/>
                  </a:lnTo>
                  <a:lnTo>
                    <a:pt x="317" y="5"/>
                  </a:lnTo>
                  <a:lnTo>
                    <a:pt x="304" y="3"/>
                  </a:lnTo>
                  <a:lnTo>
                    <a:pt x="291" y="2"/>
                  </a:lnTo>
                  <a:lnTo>
                    <a:pt x="277" y="1"/>
                  </a:lnTo>
                  <a:lnTo>
                    <a:pt x="263" y="0"/>
                  </a:lnTo>
                  <a:close/>
                  <a:moveTo>
                    <a:pt x="263" y="118"/>
                  </a:moveTo>
                  <a:lnTo>
                    <a:pt x="276" y="119"/>
                  </a:lnTo>
                  <a:lnTo>
                    <a:pt x="290" y="121"/>
                  </a:lnTo>
                  <a:lnTo>
                    <a:pt x="302" y="124"/>
                  </a:lnTo>
                  <a:lnTo>
                    <a:pt x="315" y="128"/>
                  </a:lnTo>
                  <a:lnTo>
                    <a:pt x="326" y="134"/>
                  </a:lnTo>
                  <a:lnTo>
                    <a:pt x="338" y="140"/>
                  </a:lnTo>
                  <a:lnTo>
                    <a:pt x="348" y="148"/>
                  </a:lnTo>
                  <a:lnTo>
                    <a:pt x="358" y="156"/>
                  </a:lnTo>
                  <a:lnTo>
                    <a:pt x="366" y="166"/>
                  </a:lnTo>
                  <a:lnTo>
                    <a:pt x="374" y="176"/>
                  </a:lnTo>
                  <a:lnTo>
                    <a:pt x="381" y="186"/>
                  </a:lnTo>
                  <a:lnTo>
                    <a:pt x="387" y="197"/>
                  </a:lnTo>
                  <a:lnTo>
                    <a:pt x="391" y="209"/>
                  </a:lnTo>
                  <a:lnTo>
                    <a:pt x="394" y="222"/>
                  </a:lnTo>
                  <a:lnTo>
                    <a:pt x="396" y="235"/>
                  </a:lnTo>
                  <a:lnTo>
                    <a:pt x="397" y="248"/>
                  </a:lnTo>
                  <a:lnTo>
                    <a:pt x="396" y="261"/>
                  </a:lnTo>
                  <a:lnTo>
                    <a:pt x="394" y="275"/>
                  </a:lnTo>
                  <a:lnTo>
                    <a:pt x="391" y="287"/>
                  </a:lnTo>
                  <a:lnTo>
                    <a:pt x="387" y="299"/>
                  </a:lnTo>
                  <a:lnTo>
                    <a:pt x="381" y="311"/>
                  </a:lnTo>
                  <a:lnTo>
                    <a:pt x="374" y="322"/>
                  </a:lnTo>
                  <a:lnTo>
                    <a:pt x="366" y="332"/>
                  </a:lnTo>
                  <a:lnTo>
                    <a:pt x="358" y="341"/>
                  </a:lnTo>
                  <a:lnTo>
                    <a:pt x="348" y="349"/>
                  </a:lnTo>
                  <a:lnTo>
                    <a:pt x="338" y="357"/>
                  </a:lnTo>
                  <a:lnTo>
                    <a:pt x="326" y="363"/>
                  </a:lnTo>
                  <a:lnTo>
                    <a:pt x="315" y="370"/>
                  </a:lnTo>
                  <a:lnTo>
                    <a:pt x="302" y="374"/>
                  </a:lnTo>
                  <a:lnTo>
                    <a:pt x="290" y="377"/>
                  </a:lnTo>
                  <a:lnTo>
                    <a:pt x="276" y="379"/>
                  </a:lnTo>
                  <a:lnTo>
                    <a:pt x="263" y="380"/>
                  </a:lnTo>
                  <a:lnTo>
                    <a:pt x="249" y="379"/>
                  </a:lnTo>
                  <a:lnTo>
                    <a:pt x="236" y="377"/>
                  </a:lnTo>
                  <a:lnTo>
                    <a:pt x="223" y="374"/>
                  </a:lnTo>
                  <a:lnTo>
                    <a:pt x="210" y="370"/>
                  </a:lnTo>
                  <a:lnTo>
                    <a:pt x="199" y="363"/>
                  </a:lnTo>
                  <a:lnTo>
                    <a:pt x="188" y="357"/>
                  </a:lnTo>
                  <a:lnTo>
                    <a:pt x="177" y="349"/>
                  </a:lnTo>
                  <a:lnTo>
                    <a:pt x="168" y="341"/>
                  </a:lnTo>
                  <a:lnTo>
                    <a:pt x="159" y="332"/>
                  </a:lnTo>
                  <a:lnTo>
                    <a:pt x="151" y="322"/>
                  </a:lnTo>
                  <a:lnTo>
                    <a:pt x="145" y="311"/>
                  </a:lnTo>
                  <a:lnTo>
                    <a:pt x="139" y="299"/>
                  </a:lnTo>
                  <a:lnTo>
                    <a:pt x="134" y="287"/>
                  </a:lnTo>
                  <a:lnTo>
                    <a:pt x="131" y="275"/>
                  </a:lnTo>
                  <a:lnTo>
                    <a:pt x="129" y="261"/>
                  </a:lnTo>
                  <a:lnTo>
                    <a:pt x="129" y="248"/>
                  </a:lnTo>
                  <a:lnTo>
                    <a:pt x="129" y="235"/>
                  </a:lnTo>
                  <a:lnTo>
                    <a:pt x="131" y="222"/>
                  </a:lnTo>
                  <a:lnTo>
                    <a:pt x="134" y="209"/>
                  </a:lnTo>
                  <a:lnTo>
                    <a:pt x="139" y="197"/>
                  </a:lnTo>
                  <a:lnTo>
                    <a:pt x="145" y="186"/>
                  </a:lnTo>
                  <a:lnTo>
                    <a:pt x="151" y="176"/>
                  </a:lnTo>
                  <a:lnTo>
                    <a:pt x="159" y="166"/>
                  </a:lnTo>
                  <a:lnTo>
                    <a:pt x="168" y="156"/>
                  </a:lnTo>
                  <a:lnTo>
                    <a:pt x="177" y="148"/>
                  </a:lnTo>
                  <a:lnTo>
                    <a:pt x="188" y="140"/>
                  </a:lnTo>
                  <a:lnTo>
                    <a:pt x="199" y="134"/>
                  </a:lnTo>
                  <a:lnTo>
                    <a:pt x="210" y="128"/>
                  </a:lnTo>
                  <a:lnTo>
                    <a:pt x="223" y="124"/>
                  </a:lnTo>
                  <a:lnTo>
                    <a:pt x="236" y="121"/>
                  </a:lnTo>
                  <a:lnTo>
                    <a:pt x="249" y="119"/>
                  </a:lnTo>
                  <a:lnTo>
                    <a:pt x="263" y="118"/>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6" name="Freeform 59"/>
            <p:cNvSpPr>
              <a:spLocks/>
            </p:cNvSpPr>
            <p:nvPr/>
          </p:nvSpPr>
          <p:spPr bwMode="auto">
            <a:xfrm>
              <a:off x="2060" y="2203"/>
              <a:ext cx="95" cy="93"/>
            </a:xfrm>
            <a:custGeom>
              <a:avLst/>
              <a:gdLst>
                <a:gd name="T0" fmla="*/ 0 w 475"/>
                <a:gd name="T1" fmla="*/ 465 h 465"/>
                <a:gd name="T2" fmla="*/ 125 w 475"/>
                <a:gd name="T3" fmla="*/ 465 h 465"/>
                <a:gd name="T4" fmla="*/ 125 w 475"/>
                <a:gd name="T5" fmla="*/ 180 h 465"/>
                <a:gd name="T6" fmla="*/ 352 w 475"/>
                <a:gd name="T7" fmla="*/ 465 h 465"/>
                <a:gd name="T8" fmla="*/ 475 w 475"/>
                <a:gd name="T9" fmla="*/ 465 h 465"/>
                <a:gd name="T10" fmla="*/ 475 w 475"/>
                <a:gd name="T11" fmla="*/ 0 h 465"/>
                <a:gd name="T12" fmla="*/ 352 w 475"/>
                <a:gd name="T13" fmla="*/ 0 h 465"/>
                <a:gd name="T14" fmla="*/ 352 w 475"/>
                <a:gd name="T15" fmla="*/ 284 h 465"/>
                <a:gd name="T16" fmla="*/ 125 w 475"/>
                <a:gd name="T17" fmla="*/ 0 h 465"/>
                <a:gd name="T18" fmla="*/ 0 w 475"/>
                <a:gd name="T19" fmla="*/ 0 h 465"/>
                <a:gd name="T20" fmla="*/ 0 w 475"/>
                <a:gd name="T21" fmla="*/ 465 h 46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5"/>
                <a:gd name="T34" fmla="*/ 0 h 465"/>
                <a:gd name="T35" fmla="*/ 475 w 475"/>
                <a:gd name="T36" fmla="*/ 465 h 46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5" h="465">
                  <a:moveTo>
                    <a:pt x="0" y="465"/>
                  </a:moveTo>
                  <a:lnTo>
                    <a:pt x="125" y="465"/>
                  </a:lnTo>
                  <a:lnTo>
                    <a:pt x="125" y="180"/>
                  </a:lnTo>
                  <a:lnTo>
                    <a:pt x="352" y="465"/>
                  </a:lnTo>
                  <a:lnTo>
                    <a:pt x="475" y="465"/>
                  </a:lnTo>
                  <a:lnTo>
                    <a:pt x="475" y="0"/>
                  </a:lnTo>
                  <a:lnTo>
                    <a:pt x="352" y="0"/>
                  </a:lnTo>
                  <a:lnTo>
                    <a:pt x="352" y="284"/>
                  </a:lnTo>
                  <a:lnTo>
                    <a:pt x="125" y="0"/>
                  </a:lnTo>
                  <a:lnTo>
                    <a:pt x="0" y="0"/>
                  </a:lnTo>
                  <a:lnTo>
                    <a:pt x="0" y="465"/>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7" name="Freeform 60"/>
            <p:cNvSpPr>
              <a:spLocks/>
            </p:cNvSpPr>
            <p:nvPr/>
          </p:nvSpPr>
          <p:spPr bwMode="auto">
            <a:xfrm>
              <a:off x="2167" y="2203"/>
              <a:ext cx="66" cy="93"/>
            </a:xfrm>
            <a:custGeom>
              <a:avLst/>
              <a:gdLst>
                <a:gd name="T0" fmla="*/ 224 w 327"/>
                <a:gd name="T1" fmla="*/ 103 h 465"/>
                <a:gd name="T2" fmla="*/ 327 w 327"/>
                <a:gd name="T3" fmla="*/ 103 h 465"/>
                <a:gd name="T4" fmla="*/ 327 w 327"/>
                <a:gd name="T5" fmla="*/ 0 h 465"/>
                <a:gd name="T6" fmla="*/ 0 w 327"/>
                <a:gd name="T7" fmla="*/ 0 h 465"/>
                <a:gd name="T8" fmla="*/ 0 w 327"/>
                <a:gd name="T9" fmla="*/ 103 h 465"/>
                <a:gd name="T10" fmla="*/ 101 w 327"/>
                <a:gd name="T11" fmla="*/ 103 h 465"/>
                <a:gd name="T12" fmla="*/ 101 w 327"/>
                <a:gd name="T13" fmla="*/ 465 h 465"/>
                <a:gd name="T14" fmla="*/ 224 w 327"/>
                <a:gd name="T15" fmla="*/ 465 h 465"/>
                <a:gd name="T16" fmla="*/ 224 w 327"/>
                <a:gd name="T17" fmla="*/ 103 h 4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7"/>
                <a:gd name="T28" fmla="*/ 0 h 465"/>
                <a:gd name="T29" fmla="*/ 327 w 327"/>
                <a:gd name="T30" fmla="*/ 465 h 4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7" h="465">
                  <a:moveTo>
                    <a:pt x="224" y="103"/>
                  </a:moveTo>
                  <a:lnTo>
                    <a:pt x="327" y="103"/>
                  </a:lnTo>
                  <a:lnTo>
                    <a:pt x="327" y="0"/>
                  </a:lnTo>
                  <a:lnTo>
                    <a:pt x="0" y="0"/>
                  </a:lnTo>
                  <a:lnTo>
                    <a:pt x="0" y="103"/>
                  </a:lnTo>
                  <a:lnTo>
                    <a:pt x="101" y="103"/>
                  </a:lnTo>
                  <a:lnTo>
                    <a:pt x="101" y="465"/>
                  </a:lnTo>
                  <a:lnTo>
                    <a:pt x="224" y="465"/>
                  </a:lnTo>
                  <a:lnTo>
                    <a:pt x="224" y="103"/>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8" name="Freeform 61"/>
            <p:cNvSpPr>
              <a:spLocks noEditPoints="1"/>
            </p:cNvSpPr>
            <p:nvPr/>
          </p:nvSpPr>
          <p:spPr bwMode="auto">
            <a:xfrm>
              <a:off x="2244" y="2203"/>
              <a:ext cx="79" cy="93"/>
            </a:xfrm>
            <a:custGeom>
              <a:avLst/>
              <a:gdLst>
                <a:gd name="T0" fmla="*/ 258 w 396"/>
                <a:gd name="T1" fmla="*/ 271 h 465"/>
                <a:gd name="T2" fmla="*/ 280 w 396"/>
                <a:gd name="T3" fmla="*/ 263 h 465"/>
                <a:gd name="T4" fmla="*/ 300 w 396"/>
                <a:gd name="T5" fmla="*/ 252 h 465"/>
                <a:gd name="T6" fmla="*/ 316 w 396"/>
                <a:gd name="T7" fmla="*/ 237 h 465"/>
                <a:gd name="T8" fmla="*/ 329 w 396"/>
                <a:gd name="T9" fmla="*/ 221 h 465"/>
                <a:gd name="T10" fmla="*/ 339 w 396"/>
                <a:gd name="T11" fmla="*/ 202 h 465"/>
                <a:gd name="T12" fmla="*/ 346 w 396"/>
                <a:gd name="T13" fmla="*/ 180 h 465"/>
                <a:gd name="T14" fmla="*/ 350 w 396"/>
                <a:gd name="T15" fmla="*/ 156 h 465"/>
                <a:gd name="T16" fmla="*/ 349 w 396"/>
                <a:gd name="T17" fmla="*/ 129 h 465"/>
                <a:gd name="T18" fmla="*/ 344 w 396"/>
                <a:gd name="T19" fmla="*/ 101 h 465"/>
                <a:gd name="T20" fmla="*/ 333 w 396"/>
                <a:gd name="T21" fmla="*/ 75 h 465"/>
                <a:gd name="T22" fmla="*/ 319 w 396"/>
                <a:gd name="T23" fmla="*/ 52 h 465"/>
                <a:gd name="T24" fmla="*/ 299 w 396"/>
                <a:gd name="T25" fmla="*/ 31 h 465"/>
                <a:gd name="T26" fmla="*/ 274 w 396"/>
                <a:gd name="T27" fmla="*/ 15 h 465"/>
                <a:gd name="T28" fmla="*/ 245 w 396"/>
                <a:gd name="T29" fmla="*/ 5 h 465"/>
                <a:gd name="T30" fmla="*/ 211 w 396"/>
                <a:gd name="T31" fmla="*/ 1 h 465"/>
                <a:gd name="T32" fmla="*/ 0 w 396"/>
                <a:gd name="T33" fmla="*/ 0 h 465"/>
                <a:gd name="T34" fmla="*/ 123 w 396"/>
                <a:gd name="T35" fmla="*/ 465 h 465"/>
                <a:gd name="T36" fmla="*/ 241 w 396"/>
                <a:gd name="T37" fmla="*/ 465 h 465"/>
                <a:gd name="T38" fmla="*/ 245 w 396"/>
                <a:gd name="T39" fmla="*/ 275 h 465"/>
                <a:gd name="T40" fmla="*/ 123 w 396"/>
                <a:gd name="T41" fmla="*/ 92 h 465"/>
                <a:gd name="T42" fmla="*/ 155 w 396"/>
                <a:gd name="T43" fmla="*/ 92 h 465"/>
                <a:gd name="T44" fmla="*/ 171 w 396"/>
                <a:gd name="T45" fmla="*/ 94 h 465"/>
                <a:gd name="T46" fmla="*/ 185 w 396"/>
                <a:gd name="T47" fmla="*/ 99 h 465"/>
                <a:gd name="T48" fmla="*/ 197 w 396"/>
                <a:gd name="T49" fmla="*/ 105 h 465"/>
                <a:gd name="T50" fmla="*/ 207 w 396"/>
                <a:gd name="T51" fmla="*/ 112 h 465"/>
                <a:gd name="T52" fmla="*/ 214 w 396"/>
                <a:gd name="T53" fmla="*/ 121 h 465"/>
                <a:gd name="T54" fmla="*/ 219 w 396"/>
                <a:gd name="T55" fmla="*/ 131 h 465"/>
                <a:gd name="T56" fmla="*/ 222 w 396"/>
                <a:gd name="T57" fmla="*/ 143 h 465"/>
                <a:gd name="T58" fmla="*/ 222 w 396"/>
                <a:gd name="T59" fmla="*/ 157 h 465"/>
                <a:gd name="T60" fmla="*/ 219 w 396"/>
                <a:gd name="T61" fmla="*/ 169 h 465"/>
                <a:gd name="T62" fmla="*/ 215 w 396"/>
                <a:gd name="T63" fmla="*/ 180 h 465"/>
                <a:gd name="T64" fmla="*/ 207 w 396"/>
                <a:gd name="T65" fmla="*/ 189 h 465"/>
                <a:gd name="T66" fmla="*/ 197 w 396"/>
                <a:gd name="T67" fmla="*/ 196 h 465"/>
                <a:gd name="T68" fmla="*/ 186 w 396"/>
                <a:gd name="T69" fmla="*/ 203 h 465"/>
                <a:gd name="T70" fmla="*/ 171 w 396"/>
                <a:gd name="T71" fmla="*/ 206 h 465"/>
                <a:gd name="T72" fmla="*/ 156 w 396"/>
                <a:gd name="T73" fmla="*/ 208 h 465"/>
                <a:gd name="T74" fmla="*/ 123 w 396"/>
                <a:gd name="T75" fmla="*/ 209 h 4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6"/>
                <a:gd name="T115" fmla="*/ 0 h 465"/>
                <a:gd name="T116" fmla="*/ 396 w 396"/>
                <a:gd name="T117" fmla="*/ 465 h 46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6" h="465">
                  <a:moveTo>
                    <a:pt x="245" y="275"/>
                  </a:moveTo>
                  <a:lnTo>
                    <a:pt x="258" y="271"/>
                  </a:lnTo>
                  <a:lnTo>
                    <a:pt x="269" y="267"/>
                  </a:lnTo>
                  <a:lnTo>
                    <a:pt x="280" y="263"/>
                  </a:lnTo>
                  <a:lnTo>
                    <a:pt x="290" y="258"/>
                  </a:lnTo>
                  <a:lnTo>
                    <a:pt x="300" y="252"/>
                  </a:lnTo>
                  <a:lnTo>
                    <a:pt x="308" y="244"/>
                  </a:lnTo>
                  <a:lnTo>
                    <a:pt x="316" y="237"/>
                  </a:lnTo>
                  <a:lnTo>
                    <a:pt x="323" y="229"/>
                  </a:lnTo>
                  <a:lnTo>
                    <a:pt x="329" y="221"/>
                  </a:lnTo>
                  <a:lnTo>
                    <a:pt x="334" y="212"/>
                  </a:lnTo>
                  <a:lnTo>
                    <a:pt x="339" y="202"/>
                  </a:lnTo>
                  <a:lnTo>
                    <a:pt x="343" y="191"/>
                  </a:lnTo>
                  <a:lnTo>
                    <a:pt x="346" y="180"/>
                  </a:lnTo>
                  <a:lnTo>
                    <a:pt x="348" y="168"/>
                  </a:lnTo>
                  <a:lnTo>
                    <a:pt x="350" y="156"/>
                  </a:lnTo>
                  <a:lnTo>
                    <a:pt x="350" y="143"/>
                  </a:lnTo>
                  <a:lnTo>
                    <a:pt x="349" y="129"/>
                  </a:lnTo>
                  <a:lnTo>
                    <a:pt x="347" y="115"/>
                  </a:lnTo>
                  <a:lnTo>
                    <a:pt x="344" y="101"/>
                  </a:lnTo>
                  <a:lnTo>
                    <a:pt x="339" y="87"/>
                  </a:lnTo>
                  <a:lnTo>
                    <a:pt x="333" y="75"/>
                  </a:lnTo>
                  <a:lnTo>
                    <a:pt x="326" y="63"/>
                  </a:lnTo>
                  <a:lnTo>
                    <a:pt x="319" y="52"/>
                  </a:lnTo>
                  <a:lnTo>
                    <a:pt x="309" y="40"/>
                  </a:lnTo>
                  <a:lnTo>
                    <a:pt x="299" y="31"/>
                  </a:lnTo>
                  <a:lnTo>
                    <a:pt x="286" y="22"/>
                  </a:lnTo>
                  <a:lnTo>
                    <a:pt x="274" y="15"/>
                  </a:lnTo>
                  <a:lnTo>
                    <a:pt x="260" y="10"/>
                  </a:lnTo>
                  <a:lnTo>
                    <a:pt x="245" y="5"/>
                  </a:lnTo>
                  <a:lnTo>
                    <a:pt x="230" y="2"/>
                  </a:lnTo>
                  <a:lnTo>
                    <a:pt x="211" y="1"/>
                  </a:lnTo>
                  <a:lnTo>
                    <a:pt x="192" y="0"/>
                  </a:lnTo>
                  <a:lnTo>
                    <a:pt x="0" y="0"/>
                  </a:lnTo>
                  <a:lnTo>
                    <a:pt x="0" y="465"/>
                  </a:lnTo>
                  <a:lnTo>
                    <a:pt x="123" y="465"/>
                  </a:lnTo>
                  <a:lnTo>
                    <a:pt x="123" y="286"/>
                  </a:lnTo>
                  <a:lnTo>
                    <a:pt x="241" y="465"/>
                  </a:lnTo>
                  <a:lnTo>
                    <a:pt x="396" y="465"/>
                  </a:lnTo>
                  <a:lnTo>
                    <a:pt x="245" y="275"/>
                  </a:lnTo>
                  <a:close/>
                  <a:moveTo>
                    <a:pt x="123" y="209"/>
                  </a:moveTo>
                  <a:lnTo>
                    <a:pt x="123" y="92"/>
                  </a:lnTo>
                  <a:lnTo>
                    <a:pt x="146" y="92"/>
                  </a:lnTo>
                  <a:lnTo>
                    <a:pt x="155" y="92"/>
                  </a:lnTo>
                  <a:lnTo>
                    <a:pt x="163" y="93"/>
                  </a:lnTo>
                  <a:lnTo>
                    <a:pt x="171" y="94"/>
                  </a:lnTo>
                  <a:lnTo>
                    <a:pt x="179" y="96"/>
                  </a:lnTo>
                  <a:lnTo>
                    <a:pt x="185" y="99"/>
                  </a:lnTo>
                  <a:lnTo>
                    <a:pt x="191" y="102"/>
                  </a:lnTo>
                  <a:lnTo>
                    <a:pt x="197" y="105"/>
                  </a:lnTo>
                  <a:lnTo>
                    <a:pt x="203" y="108"/>
                  </a:lnTo>
                  <a:lnTo>
                    <a:pt x="207" y="112"/>
                  </a:lnTo>
                  <a:lnTo>
                    <a:pt x="211" y="116"/>
                  </a:lnTo>
                  <a:lnTo>
                    <a:pt x="214" y="121"/>
                  </a:lnTo>
                  <a:lnTo>
                    <a:pt x="217" y="126"/>
                  </a:lnTo>
                  <a:lnTo>
                    <a:pt x="219" y="131"/>
                  </a:lnTo>
                  <a:lnTo>
                    <a:pt x="221" y="137"/>
                  </a:lnTo>
                  <a:lnTo>
                    <a:pt x="222" y="143"/>
                  </a:lnTo>
                  <a:lnTo>
                    <a:pt x="222" y="151"/>
                  </a:lnTo>
                  <a:lnTo>
                    <a:pt x="222" y="157"/>
                  </a:lnTo>
                  <a:lnTo>
                    <a:pt x="221" y="163"/>
                  </a:lnTo>
                  <a:lnTo>
                    <a:pt x="219" y="169"/>
                  </a:lnTo>
                  <a:lnTo>
                    <a:pt x="217" y="175"/>
                  </a:lnTo>
                  <a:lnTo>
                    <a:pt x="215" y="180"/>
                  </a:lnTo>
                  <a:lnTo>
                    <a:pt x="211" y="184"/>
                  </a:lnTo>
                  <a:lnTo>
                    <a:pt x="207" y="189"/>
                  </a:lnTo>
                  <a:lnTo>
                    <a:pt x="203" y="192"/>
                  </a:lnTo>
                  <a:lnTo>
                    <a:pt x="197" y="196"/>
                  </a:lnTo>
                  <a:lnTo>
                    <a:pt x="192" y="200"/>
                  </a:lnTo>
                  <a:lnTo>
                    <a:pt x="186" y="203"/>
                  </a:lnTo>
                  <a:lnTo>
                    <a:pt x="179" y="205"/>
                  </a:lnTo>
                  <a:lnTo>
                    <a:pt x="171" y="206"/>
                  </a:lnTo>
                  <a:lnTo>
                    <a:pt x="164" y="208"/>
                  </a:lnTo>
                  <a:lnTo>
                    <a:pt x="156" y="208"/>
                  </a:lnTo>
                  <a:lnTo>
                    <a:pt x="146" y="209"/>
                  </a:lnTo>
                  <a:lnTo>
                    <a:pt x="123" y="209"/>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29" name="Freeform 62"/>
            <p:cNvSpPr>
              <a:spLocks noEditPoints="1"/>
            </p:cNvSpPr>
            <p:nvPr/>
          </p:nvSpPr>
          <p:spPr bwMode="auto">
            <a:xfrm>
              <a:off x="2328" y="2200"/>
              <a:ext cx="106" cy="100"/>
            </a:xfrm>
            <a:custGeom>
              <a:avLst/>
              <a:gdLst>
                <a:gd name="T0" fmla="*/ 222 w 527"/>
                <a:gd name="T1" fmla="*/ 3 h 497"/>
                <a:gd name="T2" fmla="*/ 171 w 527"/>
                <a:gd name="T3" fmla="*/ 16 h 497"/>
                <a:gd name="T4" fmla="*/ 125 w 527"/>
                <a:gd name="T5" fmla="*/ 36 h 497"/>
                <a:gd name="T6" fmla="*/ 84 w 527"/>
                <a:gd name="T7" fmla="*/ 64 h 497"/>
                <a:gd name="T8" fmla="*/ 51 w 527"/>
                <a:gd name="T9" fmla="*/ 98 h 497"/>
                <a:gd name="T10" fmla="*/ 25 w 527"/>
                <a:gd name="T11" fmla="*/ 139 h 497"/>
                <a:gd name="T12" fmla="*/ 8 w 527"/>
                <a:gd name="T13" fmla="*/ 185 h 497"/>
                <a:gd name="T14" fmla="*/ 1 w 527"/>
                <a:gd name="T15" fmla="*/ 235 h 497"/>
                <a:gd name="T16" fmla="*/ 3 w 527"/>
                <a:gd name="T17" fmla="*/ 287 h 497"/>
                <a:gd name="T18" fmla="*/ 16 w 527"/>
                <a:gd name="T19" fmla="*/ 336 h 497"/>
                <a:gd name="T20" fmla="*/ 37 w 527"/>
                <a:gd name="T21" fmla="*/ 379 h 497"/>
                <a:gd name="T22" fmla="*/ 67 w 527"/>
                <a:gd name="T23" fmla="*/ 417 h 497"/>
                <a:gd name="T24" fmla="*/ 104 w 527"/>
                <a:gd name="T25" fmla="*/ 449 h 497"/>
                <a:gd name="T26" fmla="*/ 147 w 527"/>
                <a:gd name="T27" fmla="*/ 473 h 497"/>
                <a:gd name="T28" fmla="*/ 196 w 527"/>
                <a:gd name="T29" fmla="*/ 489 h 497"/>
                <a:gd name="T30" fmla="*/ 249 w 527"/>
                <a:gd name="T31" fmla="*/ 496 h 497"/>
                <a:gd name="T32" fmla="*/ 305 w 527"/>
                <a:gd name="T33" fmla="*/ 494 h 497"/>
                <a:gd name="T34" fmla="*/ 356 w 527"/>
                <a:gd name="T35" fmla="*/ 482 h 497"/>
                <a:gd name="T36" fmla="*/ 403 w 527"/>
                <a:gd name="T37" fmla="*/ 461 h 497"/>
                <a:gd name="T38" fmla="*/ 443 w 527"/>
                <a:gd name="T39" fmla="*/ 434 h 497"/>
                <a:gd name="T40" fmla="*/ 476 w 527"/>
                <a:gd name="T41" fmla="*/ 399 h 497"/>
                <a:gd name="T42" fmla="*/ 502 w 527"/>
                <a:gd name="T43" fmla="*/ 358 h 497"/>
                <a:gd name="T44" fmla="*/ 519 w 527"/>
                <a:gd name="T45" fmla="*/ 311 h 497"/>
                <a:gd name="T46" fmla="*/ 527 w 527"/>
                <a:gd name="T47" fmla="*/ 261 h 497"/>
                <a:gd name="T48" fmla="*/ 524 w 527"/>
                <a:gd name="T49" fmla="*/ 209 h 497"/>
                <a:gd name="T50" fmla="*/ 511 w 527"/>
                <a:gd name="T51" fmla="*/ 161 h 497"/>
                <a:gd name="T52" fmla="*/ 491 w 527"/>
                <a:gd name="T53" fmla="*/ 118 h 497"/>
                <a:gd name="T54" fmla="*/ 460 w 527"/>
                <a:gd name="T55" fmla="*/ 80 h 497"/>
                <a:gd name="T56" fmla="*/ 424 w 527"/>
                <a:gd name="T57" fmla="*/ 48 h 497"/>
                <a:gd name="T58" fmla="*/ 380 w 527"/>
                <a:gd name="T59" fmla="*/ 25 h 497"/>
                <a:gd name="T60" fmla="*/ 331 w 527"/>
                <a:gd name="T61" fmla="*/ 8 h 497"/>
                <a:gd name="T62" fmla="*/ 278 w 527"/>
                <a:gd name="T63" fmla="*/ 1 h 497"/>
                <a:gd name="T64" fmla="*/ 291 w 527"/>
                <a:gd name="T65" fmla="*/ 121 h 497"/>
                <a:gd name="T66" fmla="*/ 339 w 527"/>
                <a:gd name="T67" fmla="*/ 140 h 497"/>
                <a:gd name="T68" fmla="*/ 375 w 527"/>
                <a:gd name="T69" fmla="*/ 176 h 497"/>
                <a:gd name="T70" fmla="*/ 396 w 527"/>
                <a:gd name="T71" fmla="*/ 222 h 497"/>
                <a:gd name="T72" fmla="*/ 396 w 527"/>
                <a:gd name="T73" fmla="*/ 275 h 497"/>
                <a:gd name="T74" fmla="*/ 375 w 527"/>
                <a:gd name="T75" fmla="*/ 322 h 497"/>
                <a:gd name="T76" fmla="*/ 339 w 527"/>
                <a:gd name="T77" fmla="*/ 357 h 497"/>
                <a:gd name="T78" fmla="*/ 291 w 527"/>
                <a:gd name="T79" fmla="*/ 377 h 497"/>
                <a:gd name="T80" fmla="*/ 237 w 527"/>
                <a:gd name="T81" fmla="*/ 377 h 497"/>
                <a:gd name="T82" fmla="*/ 189 w 527"/>
                <a:gd name="T83" fmla="*/ 357 h 497"/>
                <a:gd name="T84" fmla="*/ 152 w 527"/>
                <a:gd name="T85" fmla="*/ 322 h 497"/>
                <a:gd name="T86" fmla="*/ 132 w 527"/>
                <a:gd name="T87" fmla="*/ 275 h 497"/>
                <a:gd name="T88" fmla="*/ 132 w 527"/>
                <a:gd name="T89" fmla="*/ 222 h 497"/>
                <a:gd name="T90" fmla="*/ 152 w 527"/>
                <a:gd name="T91" fmla="*/ 176 h 497"/>
                <a:gd name="T92" fmla="*/ 189 w 527"/>
                <a:gd name="T93" fmla="*/ 140 h 497"/>
                <a:gd name="T94" fmla="*/ 237 w 527"/>
                <a:gd name="T95" fmla="*/ 121 h 49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27"/>
                <a:gd name="T145" fmla="*/ 0 h 497"/>
                <a:gd name="T146" fmla="*/ 527 w 527"/>
                <a:gd name="T147" fmla="*/ 497 h 49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27" h="497">
                  <a:moveTo>
                    <a:pt x="264" y="0"/>
                  </a:moveTo>
                  <a:lnTo>
                    <a:pt x="249" y="1"/>
                  </a:lnTo>
                  <a:lnTo>
                    <a:pt x="236" y="2"/>
                  </a:lnTo>
                  <a:lnTo>
                    <a:pt x="222" y="3"/>
                  </a:lnTo>
                  <a:lnTo>
                    <a:pt x="209" y="5"/>
                  </a:lnTo>
                  <a:lnTo>
                    <a:pt x="196" y="8"/>
                  </a:lnTo>
                  <a:lnTo>
                    <a:pt x="184" y="12"/>
                  </a:lnTo>
                  <a:lnTo>
                    <a:pt x="171" y="16"/>
                  </a:lnTo>
                  <a:lnTo>
                    <a:pt x="159" y="20"/>
                  </a:lnTo>
                  <a:lnTo>
                    <a:pt x="147" y="25"/>
                  </a:lnTo>
                  <a:lnTo>
                    <a:pt x="136" y="30"/>
                  </a:lnTo>
                  <a:lnTo>
                    <a:pt x="125" y="36"/>
                  </a:lnTo>
                  <a:lnTo>
                    <a:pt x="114" y="42"/>
                  </a:lnTo>
                  <a:lnTo>
                    <a:pt x="104" y="48"/>
                  </a:lnTo>
                  <a:lnTo>
                    <a:pt x="94" y="56"/>
                  </a:lnTo>
                  <a:lnTo>
                    <a:pt x="84" y="64"/>
                  </a:lnTo>
                  <a:lnTo>
                    <a:pt x="75" y="72"/>
                  </a:lnTo>
                  <a:lnTo>
                    <a:pt x="67" y="80"/>
                  </a:lnTo>
                  <a:lnTo>
                    <a:pt x="58" y="89"/>
                  </a:lnTo>
                  <a:lnTo>
                    <a:pt x="51" y="98"/>
                  </a:lnTo>
                  <a:lnTo>
                    <a:pt x="44" y="108"/>
                  </a:lnTo>
                  <a:lnTo>
                    <a:pt x="37" y="118"/>
                  </a:lnTo>
                  <a:lnTo>
                    <a:pt x="31" y="129"/>
                  </a:lnTo>
                  <a:lnTo>
                    <a:pt x="25" y="139"/>
                  </a:lnTo>
                  <a:lnTo>
                    <a:pt x="20" y="150"/>
                  </a:lnTo>
                  <a:lnTo>
                    <a:pt x="16" y="161"/>
                  </a:lnTo>
                  <a:lnTo>
                    <a:pt x="11" y="173"/>
                  </a:lnTo>
                  <a:lnTo>
                    <a:pt x="8" y="185"/>
                  </a:lnTo>
                  <a:lnTo>
                    <a:pt x="5" y="197"/>
                  </a:lnTo>
                  <a:lnTo>
                    <a:pt x="3" y="209"/>
                  </a:lnTo>
                  <a:lnTo>
                    <a:pt x="2" y="223"/>
                  </a:lnTo>
                  <a:lnTo>
                    <a:pt x="1" y="235"/>
                  </a:lnTo>
                  <a:lnTo>
                    <a:pt x="0" y="248"/>
                  </a:lnTo>
                  <a:lnTo>
                    <a:pt x="1" y="261"/>
                  </a:lnTo>
                  <a:lnTo>
                    <a:pt x="2" y="275"/>
                  </a:lnTo>
                  <a:lnTo>
                    <a:pt x="3" y="287"/>
                  </a:lnTo>
                  <a:lnTo>
                    <a:pt x="5" y="300"/>
                  </a:lnTo>
                  <a:lnTo>
                    <a:pt x="8" y="311"/>
                  </a:lnTo>
                  <a:lnTo>
                    <a:pt x="11" y="324"/>
                  </a:lnTo>
                  <a:lnTo>
                    <a:pt x="16" y="336"/>
                  </a:lnTo>
                  <a:lnTo>
                    <a:pt x="20" y="347"/>
                  </a:lnTo>
                  <a:lnTo>
                    <a:pt x="25" y="358"/>
                  </a:lnTo>
                  <a:lnTo>
                    <a:pt x="31" y="369"/>
                  </a:lnTo>
                  <a:lnTo>
                    <a:pt x="37" y="379"/>
                  </a:lnTo>
                  <a:lnTo>
                    <a:pt x="44" y="389"/>
                  </a:lnTo>
                  <a:lnTo>
                    <a:pt x="51" y="399"/>
                  </a:lnTo>
                  <a:lnTo>
                    <a:pt x="58" y="408"/>
                  </a:lnTo>
                  <a:lnTo>
                    <a:pt x="67" y="417"/>
                  </a:lnTo>
                  <a:lnTo>
                    <a:pt x="75" y="426"/>
                  </a:lnTo>
                  <a:lnTo>
                    <a:pt x="84" y="434"/>
                  </a:lnTo>
                  <a:lnTo>
                    <a:pt x="94" y="441"/>
                  </a:lnTo>
                  <a:lnTo>
                    <a:pt x="104" y="449"/>
                  </a:lnTo>
                  <a:lnTo>
                    <a:pt x="114" y="455"/>
                  </a:lnTo>
                  <a:lnTo>
                    <a:pt x="125" y="461"/>
                  </a:lnTo>
                  <a:lnTo>
                    <a:pt x="136" y="467"/>
                  </a:lnTo>
                  <a:lnTo>
                    <a:pt x="147" y="473"/>
                  </a:lnTo>
                  <a:lnTo>
                    <a:pt x="159" y="478"/>
                  </a:lnTo>
                  <a:lnTo>
                    <a:pt x="171" y="482"/>
                  </a:lnTo>
                  <a:lnTo>
                    <a:pt x="184" y="486"/>
                  </a:lnTo>
                  <a:lnTo>
                    <a:pt x="196" y="489"/>
                  </a:lnTo>
                  <a:lnTo>
                    <a:pt x="209" y="492"/>
                  </a:lnTo>
                  <a:lnTo>
                    <a:pt x="222" y="494"/>
                  </a:lnTo>
                  <a:lnTo>
                    <a:pt x="236" y="495"/>
                  </a:lnTo>
                  <a:lnTo>
                    <a:pt x="249" y="496"/>
                  </a:lnTo>
                  <a:lnTo>
                    <a:pt x="264" y="497"/>
                  </a:lnTo>
                  <a:lnTo>
                    <a:pt x="278" y="496"/>
                  </a:lnTo>
                  <a:lnTo>
                    <a:pt x="291" y="495"/>
                  </a:lnTo>
                  <a:lnTo>
                    <a:pt x="305" y="494"/>
                  </a:lnTo>
                  <a:lnTo>
                    <a:pt x="318" y="492"/>
                  </a:lnTo>
                  <a:lnTo>
                    <a:pt x="331" y="489"/>
                  </a:lnTo>
                  <a:lnTo>
                    <a:pt x="344" y="486"/>
                  </a:lnTo>
                  <a:lnTo>
                    <a:pt x="356" y="482"/>
                  </a:lnTo>
                  <a:lnTo>
                    <a:pt x="368" y="478"/>
                  </a:lnTo>
                  <a:lnTo>
                    <a:pt x="380" y="473"/>
                  </a:lnTo>
                  <a:lnTo>
                    <a:pt x="391" y="467"/>
                  </a:lnTo>
                  <a:lnTo>
                    <a:pt x="403" y="461"/>
                  </a:lnTo>
                  <a:lnTo>
                    <a:pt x="413" y="455"/>
                  </a:lnTo>
                  <a:lnTo>
                    <a:pt x="424" y="449"/>
                  </a:lnTo>
                  <a:lnTo>
                    <a:pt x="433" y="441"/>
                  </a:lnTo>
                  <a:lnTo>
                    <a:pt x="443" y="434"/>
                  </a:lnTo>
                  <a:lnTo>
                    <a:pt x="452" y="426"/>
                  </a:lnTo>
                  <a:lnTo>
                    <a:pt x="460" y="417"/>
                  </a:lnTo>
                  <a:lnTo>
                    <a:pt x="469" y="408"/>
                  </a:lnTo>
                  <a:lnTo>
                    <a:pt x="476" y="399"/>
                  </a:lnTo>
                  <a:lnTo>
                    <a:pt x="483" y="389"/>
                  </a:lnTo>
                  <a:lnTo>
                    <a:pt x="491" y="379"/>
                  </a:lnTo>
                  <a:lnTo>
                    <a:pt x="497" y="369"/>
                  </a:lnTo>
                  <a:lnTo>
                    <a:pt x="502" y="358"/>
                  </a:lnTo>
                  <a:lnTo>
                    <a:pt x="507" y="347"/>
                  </a:lnTo>
                  <a:lnTo>
                    <a:pt x="511" y="336"/>
                  </a:lnTo>
                  <a:lnTo>
                    <a:pt x="516" y="324"/>
                  </a:lnTo>
                  <a:lnTo>
                    <a:pt x="519" y="311"/>
                  </a:lnTo>
                  <a:lnTo>
                    <a:pt x="522" y="300"/>
                  </a:lnTo>
                  <a:lnTo>
                    <a:pt x="524" y="287"/>
                  </a:lnTo>
                  <a:lnTo>
                    <a:pt x="526" y="275"/>
                  </a:lnTo>
                  <a:lnTo>
                    <a:pt x="527" y="261"/>
                  </a:lnTo>
                  <a:lnTo>
                    <a:pt x="527" y="248"/>
                  </a:lnTo>
                  <a:lnTo>
                    <a:pt x="527" y="235"/>
                  </a:lnTo>
                  <a:lnTo>
                    <a:pt x="526" y="223"/>
                  </a:lnTo>
                  <a:lnTo>
                    <a:pt x="524" y="209"/>
                  </a:lnTo>
                  <a:lnTo>
                    <a:pt x="522" y="197"/>
                  </a:lnTo>
                  <a:lnTo>
                    <a:pt x="519" y="185"/>
                  </a:lnTo>
                  <a:lnTo>
                    <a:pt x="516" y="173"/>
                  </a:lnTo>
                  <a:lnTo>
                    <a:pt x="511" y="161"/>
                  </a:lnTo>
                  <a:lnTo>
                    <a:pt x="507" y="150"/>
                  </a:lnTo>
                  <a:lnTo>
                    <a:pt x="502" y="139"/>
                  </a:lnTo>
                  <a:lnTo>
                    <a:pt x="497" y="128"/>
                  </a:lnTo>
                  <a:lnTo>
                    <a:pt x="491" y="118"/>
                  </a:lnTo>
                  <a:lnTo>
                    <a:pt x="483" y="107"/>
                  </a:lnTo>
                  <a:lnTo>
                    <a:pt x="476" y="98"/>
                  </a:lnTo>
                  <a:lnTo>
                    <a:pt x="469" y="89"/>
                  </a:lnTo>
                  <a:lnTo>
                    <a:pt x="460" y="80"/>
                  </a:lnTo>
                  <a:lnTo>
                    <a:pt x="452" y="72"/>
                  </a:lnTo>
                  <a:lnTo>
                    <a:pt x="443" y="64"/>
                  </a:lnTo>
                  <a:lnTo>
                    <a:pt x="433" y="55"/>
                  </a:lnTo>
                  <a:lnTo>
                    <a:pt x="424" y="48"/>
                  </a:lnTo>
                  <a:lnTo>
                    <a:pt x="413" y="42"/>
                  </a:lnTo>
                  <a:lnTo>
                    <a:pt x="403" y="35"/>
                  </a:lnTo>
                  <a:lnTo>
                    <a:pt x="391" y="30"/>
                  </a:lnTo>
                  <a:lnTo>
                    <a:pt x="380" y="25"/>
                  </a:lnTo>
                  <a:lnTo>
                    <a:pt x="368" y="20"/>
                  </a:lnTo>
                  <a:lnTo>
                    <a:pt x="356" y="16"/>
                  </a:lnTo>
                  <a:lnTo>
                    <a:pt x="344" y="12"/>
                  </a:lnTo>
                  <a:lnTo>
                    <a:pt x="331" y="8"/>
                  </a:lnTo>
                  <a:lnTo>
                    <a:pt x="318" y="5"/>
                  </a:lnTo>
                  <a:lnTo>
                    <a:pt x="305" y="3"/>
                  </a:lnTo>
                  <a:lnTo>
                    <a:pt x="291" y="2"/>
                  </a:lnTo>
                  <a:lnTo>
                    <a:pt x="278" y="1"/>
                  </a:lnTo>
                  <a:lnTo>
                    <a:pt x="264" y="0"/>
                  </a:lnTo>
                  <a:close/>
                  <a:moveTo>
                    <a:pt x="264" y="118"/>
                  </a:moveTo>
                  <a:lnTo>
                    <a:pt x="278" y="119"/>
                  </a:lnTo>
                  <a:lnTo>
                    <a:pt x="291" y="121"/>
                  </a:lnTo>
                  <a:lnTo>
                    <a:pt x="304" y="124"/>
                  </a:lnTo>
                  <a:lnTo>
                    <a:pt x="316" y="128"/>
                  </a:lnTo>
                  <a:lnTo>
                    <a:pt x="328" y="134"/>
                  </a:lnTo>
                  <a:lnTo>
                    <a:pt x="339" y="140"/>
                  </a:lnTo>
                  <a:lnTo>
                    <a:pt x="350" y="148"/>
                  </a:lnTo>
                  <a:lnTo>
                    <a:pt x="359" y="156"/>
                  </a:lnTo>
                  <a:lnTo>
                    <a:pt x="367" y="166"/>
                  </a:lnTo>
                  <a:lnTo>
                    <a:pt x="375" y="176"/>
                  </a:lnTo>
                  <a:lnTo>
                    <a:pt x="382" y="186"/>
                  </a:lnTo>
                  <a:lnTo>
                    <a:pt x="387" y="197"/>
                  </a:lnTo>
                  <a:lnTo>
                    <a:pt x="392" y="209"/>
                  </a:lnTo>
                  <a:lnTo>
                    <a:pt x="396" y="222"/>
                  </a:lnTo>
                  <a:lnTo>
                    <a:pt x="398" y="235"/>
                  </a:lnTo>
                  <a:lnTo>
                    <a:pt x="398" y="248"/>
                  </a:lnTo>
                  <a:lnTo>
                    <a:pt x="398" y="261"/>
                  </a:lnTo>
                  <a:lnTo>
                    <a:pt x="396" y="275"/>
                  </a:lnTo>
                  <a:lnTo>
                    <a:pt x="392" y="287"/>
                  </a:lnTo>
                  <a:lnTo>
                    <a:pt x="387" y="299"/>
                  </a:lnTo>
                  <a:lnTo>
                    <a:pt x="382" y="311"/>
                  </a:lnTo>
                  <a:lnTo>
                    <a:pt x="375" y="322"/>
                  </a:lnTo>
                  <a:lnTo>
                    <a:pt x="367" y="332"/>
                  </a:lnTo>
                  <a:lnTo>
                    <a:pt x="359" y="341"/>
                  </a:lnTo>
                  <a:lnTo>
                    <a:pt x="350" y="349"/>
                  </a:lnTo>
                  <a:lnTo>
                    <a:pt x="339" y="357"/>
                  </a:lnTo>
                  <a:lnTo>
                    <a:pt x="328" y="363"/>
                  </a:lnTo>
                  <a:lnTo>
                    <a:pt x="316" y="370"/>
                  </a:lnTo>
                  <a:lnTo>
                    <a:pt x="304" y="374"/>
                  </a:lnTo>
                  <a:lnTo>
                    <a:pt x="291" y="377"/>
                  </a:lnTo>
                  <a:lnTo>
                    <a:pt x="278" y="379"/>
                  </a:lnTo>
                  <a:lnTo>
                    <a:pt x="264" y="380"/>
                  </a:lnTo>
                  <a:lnTo>
                    <a:pt x="250" y="379"/>
                  </a:lnTo>
                  <a:lnTo>
                    <a:pt x="237" y="377"/>
                  </a:lnTo>
                  <a:lnTo>
                    <a:pt x="223" y="374"/>
                  </a:lnTo>
                  <a:lnTo>
                    <a:pt x="212" y="370"/>
                  </a:lnTo>
                  <a:lnTo>
                    <a:pt x="199" y="363"/>
                  </a:lnTo>
                  <a:lnTo>
                    <a:pt x="189" y="357"/>
                  </a:lnTo>
                  <a:lnTo>
                    <a:pt x="178" y="349"/>
                  </a:lnTo>
                  <a:lnTo>
                    <a:pt x="169" y="341"/>
                  </a:lnTo>
                  <a:lnTo>
                    <a:pt x="160" y="332"/>
                  </a:lnTo>
                  <a:lnTo>
                    <a:pt x="152" y="322"/>
                  </a:lnTo>
                  <a:lnTo>
                    <a:pt x="146" y="311"/>
                  </a:lnTo>
                  <a:lnTo>
                    <a:pt x="140" y="299"/>
                  </a:lnTo>
                  <a:lnTo>
                    <a:pt x="136" y="287"/>
                  </a:lnTo>
                  <a:lnTo>
                    <a:pt x="132" y="275"/>
                  </a:lnTo>
                  <a:lnTo>
                    <a:pt x="130" y="261"/>
                  </a:lnTo>
                  <a:lnTo>
                    <a:pt x="129" y="248"/>
                  </a:lnTo>
                  <a:lnTo>
                    <a:pt x="130" y="235"/>
                  </a:lnTo>
                  <a:lnTo>
                    <a:pt x="132" y="222"/>
                  </a:lnTo>
                  <a:lnTo>
                    <a:pt x="136" y="209"/>
                  </a:lnTo>
                  <a:lnTo>
                    <a:pt x="140" y="197"/>
                  </a:lnTo>
                  <a:lnTo>
                    <a:pt x="146" y="186"/>
                  </a:lnTo>
                  <a:lnTo>
                    <a:pt x="152" y="176"/>
                  </a:lnTo>
                  <a:lnTo>
                    <a:pt x="160" y="166"/>
                  </a:lnTo>
                  <a:lnTo>
                    <a:pt x="169" y="156"/>
                  </a:lnTo>
                  <a:lnTo>
                    <a:pt x="178" y="148"/>
                  </a:lnTo>
                  <a:lnTo>
                    <a:pt x="189" y="140"/>
                  </a:lnTo>
                  <a:lnTo>
                    <a:pt x="199" y="134"/>
                  </a:lnTo>
                  <a:lnTo>
                    <a:pt x="212" y="128"/>
                  </a:lnTo>
                  <a:lnTo>
                    <a:pt x="223" y="124"/>
                  </a:lnTo>
                  <a:lnTo>
                    <a:pt x="237" y="121"/>
                  </a:lnTo>
                  <a:lnTo>
                    <a:pt x="250" y="119"/>
                  </a:lnTo>
                  <a:lnTo>
                    <a:pt x="264" y="118"/>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0" name="Freeform 63"/>
            <p:cNvSpPr>
              <a:spLocks/>
            </p:cNvSpPr>
            <p:nvPr/>
          </p:nvSpPr>
          <p:spPr bwMode="auto">
            <a:xfrm>
              <a:off x="2451" y="2203"/>
              <a:ext cx="54" cy="93"/>
            </a:xfrm>
            <a:custGeom>
              <a:avLst/>
              <a:gdLst>
                <a:gd name="T0" fmla="*/ 123 w 272"/>
                <a:gd name="T1" fmla="*/ 0 h 465"/>
                <a:gd name="T2" fmla="*/ 0 w 272"/>
                <a:gd name="T3" fmla="*/ 0 h 465"/>
                <a:gd name="T4" fmla="*/ 0 w 272"/>
                <a:gd name="T5" fmla="*/ 465 h 465"/>
                <a:gd name="T6" fmla="*/ 272 w 272"/>
                <a:gd name="T7" fmla="*/ 465 h 465"/>
                <a:gd name="T8" fmla="*/ 272 w 272"/>
                <a:gd name="T9" fmla="*/ 363 h 465"/>
                <a:gd name="T10" fmla="*/ 123 w 272"/>
                <a:gd name="T11" fmla="*/ 363 h 465"/>
                <a:gd name="T12" fmla="*/ 123 w 272"/>
                <a:gd name="T13" fmla="*/ 0 h 465"/>
                <a:gd name="T14" fmla="*/ 0 60000 65536"/>
                <a:gd name="T15" fmla="*/ 0 60000 65536"/>
                <a:gd name="T16" fmla="*/ 0 60000 65536"/>
                <a:gd name="T17" fmla="*/ 0 60000 65536"/>
                <a:gd name="T18" fmla="*/ 0 60000 65536"/>
                <a:gd name="T19" fmla="*/ 0 60000 65536"/>
                <a:gd name="T20" fmla="*/ 0 60000 65536"/>
                <a:gd name="T21" fmla="*/ 0 w 272"/>
                <a:gd name="T22" fmla="*/ 0 h 465"/>
                <a:gd name="T23" fmla="*/ 272 w 272"/>
                <a:gd name="T24" fmla="*/ 465 h 4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465">
                  <a:moveTo>
                    <a:pt x="123" y="0"/>
                  </a:moveTo>
                  <a:lnTo>
                    <a:pt x="0" y="0"/>
                  </a:lnTo>
                  <a:lnTo>
                    <a:pt x="0" y="465"/>
                  </a:lnTo>
                  <a:lnTo>
                    <a:pt x="272" y="465"/>
                  </a:lnTo>
                  <a:lnTo>
                    <a:pt x="272" y="363"/>
                  </a:lnTo>
                  <a:lnTo>
                    <a:pt x="123" y="363"/>
                  </a:lnTo>
                  <a:lnTo>
                    <a:pt x="123"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1" name="Freeform 64"/>
            <p:cNvSpPr>
              <a:spLocks/>
            </p:cNvSpPr>
            <p:nvPr/>
          </p:nvSpPr>
          <p:spPr bwMode="auto">
            <a:xfrm>
              <a:off x="2141" y="2062"/>
              <a:ext cx="71" cy="97"/>
            </a:xfrm>
            <a:custGeom>
              <a:avLst/>
              <a:gdLst>
                <a:gd name="T0" fmla="*/ 321 w 356"/>
                <a:gd name="T1" fmla="*/ 0 h 481"/>
                <a:gd name="T2" fmla="*/ 32 w 356"/>
                <a:gd name="T3" fmla="*/ 251 h 481"/>
                <a:gd name="T4" fmla="*/ 55 w 356"/>
                <a:gd name="T5" fmla="*/ 243 h 481"/>
                <a:gd name="T6" fmla="*/ 77 w 356"/>
                <a:gd name="T7" fmla="*/ 236 h 481"/>
                <a:gd name="T8" fmla="*/ 99 w 356"/>
                <a:gd name="T9" fmla="*/ 233 h 481"/>
                <a:gd name="T10" fmla="*/ 122 w 356"/>
                <a:gd name="T11" fmla="*/ 232 h 481"/>
                <a:gd name="T12" fmla="*/ 144 w 356"/>
                <a:gd name="T13" fmla="*/ 233 h 481"/>
                <a:gd name="T14" fmla="*/ 165 w 356"/>
                <a:gd name="T15" fmla="*/ 237 h 481"/>
                <a:gd name="T16" fmla="*/ 183 w 356"/>
                <a:gd name="T17" fmla="*/ 245 h 481"/>
                <a:gd name="T18" fmla="*/ 199 w 356"/>
                <a:gd name="T19" fmla="*/ 254 h 481"/>
                <a:gd name="T20" fmla="*/ 211 w 356"/>
                <a:gd name="T21" fmla="*/ 265 h 481"/>
                <a:gd name="T22" fmla="*/ 221 w 356"/>
                <a:gd name="T23" fmla="*/ 278 h 481"/>
                <a:gd name="T24" fmla="*/ 226 w 356"/>
                <a:gd name="T25" fmla="*/ 294 h 481"/>
                <a:gd name="T26" fmla="*/ 228 w 356"/>
                <a:gd name="T27" fmla="*/ 310 h 481"/>
                <a:gd name="T28" fmla="*/ 227 w 356"/>
                <a:gd name="T29" fmla="*/ 324 h 481"/>
                <a:gd name="T30" fmla="*/ 222 w 356"/>
                <a:gd name="T31" fmla="*/ 337 h 481"/>
                <a:gd name="T32" fmla="*/ 215 w 356"/>
                <a:gd name="T33" fmla="*/ 350 h 481"/>
                <a:gd name="T34" fmla="*/ 205 w 356"/>
                <a:gd name="T35" fmla="*/ 360 h 481"/>
                <a:gd name="T36" fmla="*/ 193 w 356"/>
                <a:gd name="T37" fmla="*/ 368 h 481"/>
                <a:gd name="T38" fmla="*/ 180 w 356"/>
                <a:gd name="T39" fmla="*/ 374 h 481"/>
                <a:gd name="T40" fmla="*/ 165 w 356"/>
                <a:gd name="T41" fmla="*/ 378 h 481"/>
                <a:gd name="T42" fmla="*/ 148 w 356"/>
                <a:gd name="T43" fmla="*/ 380 h 481"/>
                <a:gd name="T44" fmla="*/ 116 w 356"/>
                <a:gd name="T45" fmla="*/ 376 h 481"/>
                <a:gd name="T46" fmla="*/ 85 w 356"/>
                <a:gd name="T47" fmla="*/ 367 h 481"/>
                <a:gd name="T48" fmla="*/ 52 w 356"/>
                <a:gd name="T49" fmla="*/ 350 h 481"/>
                <a:gd name="T50" fmla="*/ 19 w 356"/>
                <a:gd name="T51" fmla="*/ 325 h 481"/>
                <a:gd name="T52" fmla="*/ 18 w 356"/>
                <a:gd name="T53" fmla="*/ 449 h 481"/>
                <a:gd name="T54" fmla="*/ 55 w 356"/>
                <a:gd name="T55" fmla="*/ 465 h 481"/>
                <a:gd name="T56" fmla="*/ 93 w 356"/>
                <a:gd name="T57" fmla="*/ 475 h 481"/>
                <a:gd name="T58" fmla="*/ 134 w 356"/>
                <a:gd name="T59" fmla="*/ 480 h 481"/>
                <a:gd name="T60" fmla="*/ 179 w 356"/>
                <a:gd name="T61" fmla="*/ 480 h 481"/>
                <a:gd name="T62" fmla="*/ 221 w 356"/>
                <a:gd name="T63" fmla="*/ 474 h 481"/>
                <a:gd name="T64" fmla="*/ 257 w 356"/>
                <a:gd name="T65" fmla="*/ 463 h 481"/>
                <a:gd name="T66" fmla="*/ 288 w 356"/>
                <a:gd name="T67" fmla="*/ 447 h 481"/>
                <a:gd name="T68" fmla="*/ 314 w 356"/>
                <a:gd name="T69" fmla="*/ 424 h 481"/>
                <a:gd name="T70" fmla="*/ 334 w 356"/>
                <a:gd name="T71" fmla="*/ 398 h 481"/>
                <a:gd name="T72" fmla="*/ 348 w 356"/>
                <a:gd name="T73" fmla="*/ 367 h 481"/>
                <a:gd name="T74" fmla="*/ 355 w 356"/>
                <a:gd name="T75" fmla="*/ 332 h 481"/>
                <a:gd name="T76" fmla="*/ 355 w 356"/>
                <a:gd name="T77" fmla="*/ 296 h 481"/>
                <a:gd name="T78" fmla="*/ 349 w 356"/>
                <a:gd name="T79" fmla="*/ 264 h 481"/>
                <a:gd name="T80" fmla="*/ 336 w 356"/>
                <a:gd name="T81" fmla="*/ 234 h 481"/>
                <a:gd name="T82" fmla="*/ 318 w 356"/>
                <a:gd name="T83" fmla="*/ 209 h 481"/>
                <a:gd name="T84" fmla="*/ 296 w 356"/>
                <a:gd name="T85" fmla="*/ 188 h 481"/>
                <a:gd name="T86" fmla="*/ 269 w 356"/>
                <a:gd name="T87" fmla="*/ 170 h 481"/>
                <a:gd name="T88" fmla="*/ 237 w 356"/>
                <a:gd name="T89" fmla="*/ 159 h 481"/>
                <a:gd name="T90" fmla="*/ 204 w 356"/>
                <a:gd name="T91" fmla="*/ 153 h 481"/>
                <a:gd name="T92" fmla="*/ 181 w 356"/>
                <a:gd name="T93" fmla="*/ 152 h 481"/>
                <a:gd name="T94" fmla="*/ 173 w 356"/>
                <a:gd name="T95" fmla="*/ 152 h 481"/>
                <a:gd name="T96" fmla="*/ 164 w 356"/>
                <a:gd name="T97" fmla="*/ 153 h 481"/>
                <a:gd name="T98" fmla="*/ 154 w 356"/>
                <a:gd name="T99" fmla="*/ 154 h 481"/>
                <a:gd name="T100" fmla="*/ 157 w 356"/>
                <a:gd name="T101" fmla="*/ 103 h 4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56"/>
                <a:gd name="T154" fmla="*/ 0 h 481"/>
                <a:gd name="T155" fmla="*/ 356 w 356"/>
                <a:gd name="T156" fmla="*/ 481 h 48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56" h="481">
                  <a:moveTo>
                    <a:pt x="321" y="103"/>
                  </a:moveTo>
                  <a:lnTo>
                    <a:pt x="321" y="0"/>
                  </a:lnTo>
                  <a:lnTo>
                    <a:pt x="73" y="0"/>
                  </a:lnTo>
                  <a:lnTo>
                    <a:pt x="32" y="251"/>
                  </a:lnTo>
                  <a:lnTo>
                    <a:pt x="43" y="246"/>
                  </a:lnTo>
                  <a:lnTo>
                    <a:pt x="55" y="243"/>
                  </a:lnTo>
                  <a:lnTo>
                    <a:pt x="66" y="239"/>
                  </a:lnTo>
                  <a:lnTo>
                    <a:pt x="77" y="236"/>
                  </a:lnTo>
                  <a:lnTo>
                    <a:pt x="88" y="234"/>
                  </a:lnTo>
                  <a:lnTo>
                    <a:pt x="99" y="233"/>
                  </a:lnTo>
                  <a:lnTo>
                    <a:pt x="111" y="232"/>
                  </a:lnTo>
                  <a:lnTo>
                    <a:pt x="122" y="232"/>
                  </a:lnTo>
                  <a:lnTo>
                    <a:pt x="134" y="232"/>
                  </a:lnTo>
                  <a:lnTo>
                    <a:pt x="144" y="233"/>
                  </a:lnTo>
                  <a:lnTo>
                    <a:pt x="155" y="235"/>
                  </a:lnTo>
                  <a:lnTo>
                    <a:pt x="165" y="237"/>
                  </a:lnTo>
                  <a:lnTo>
                    <a:pt x="175" y="241"/>
                  </a:lnTo>
                  <a:lnTo>
                    <a:pt x="183" y="245"/>
                  </a:lnTo>
                  <a:lnTo>
                    <a:pt x="191" y="249"/>
                  </a:lnTo>
                  <a:lnTo>
                    <a:pt x="199" y="254"/>
                  </a:lnTo>
                  <a:lnTo>
                    <a:pt x="205" y="259"/>
                  </a:lnTo>
                  <a:lnTo>
                    <a:pt x="211" y="265"/>
                  </a:lnTo>
                  <a:lnTo>
                    <a:pt x="216" y="271"/>
                  </a:lnTo>
                  <a:lnTo>
                    <a:pt x="221" y="278"/>
                  </a:lnTo>
                  <a:lnTo>
                    <a:pt x="224" y="285"/>
                  </a:lnTo>
                  <a:lnTo>
                    <a:pt x="226" y="294"/>
                  </a:lnTo>
                  <a:lnTo>
                    <a:pt x="228" y="302"/>
                  </a:lnTo>
                  <a:lnTo>
                    <a:pt x="228" y="310"/>
                  </a:lnTo>
                  <a:lnTo>
                    <a:pt x="228" y="317"/>
                  </a:lnTo>
                  <a:lnTo>
                    <a:pt x="227" y="324"/>
                  </a:lnTo>
                  <a:lnTo>
                    <a:pt x="225" y="331"/>
                  </a:lnTo>
                  <a:lnTo>
                    <a:pt x="222" y="337"/>
                  </a:lnTo>
                  <a:lnTo>
                    <a:pt x="218" y="344"/>
                  </a:lnTo>
                  <a:lnTo>
                    <a:pt x="215" y="350"/>
                  </a:lnTo>
                  <a:lnTo>
                    <a:pt x="210" y="355"/>
                  </a:lnTo>
                  <a:lnTo>
                    <a:pt x="205" y="360"/>
                  </a:lnTo>
                  <a:lnTo>
                    <a:pt x="200" y="364"/>
                  </a:lnTo>
                  <a:lnTo>
                    <a:pt x="193" y="368"/>
                  </a:lnTo>
                  <a:lnTo>
                    <a:pt x="187" y="372"/>
                  </a:lnTo>
                  <a:lnTo>
                    <a:pt x="180" y="374"/>
                  </a:lnTo>
                  <a:lnTo>
                    <a:pt x="173" y="377"/>
                  </a:lnTo>
                  <a:lnTo>
                    <a:pt x="165" y="378"/>
                  </a:lnTo>
                  <a:lnTo>
                    <a:pt x="157" y="379"/>
                  </a:lnTo>
                  <a:lnTo>
                    <a:pt x="148" y="380"/>
                  </a:lnTo>
                  <a:lnTo>
                    <a:pt x="133" y="379"/>
                  </a:lnTo>
                  <a:lnTo>
                    <a:pt x="116" y="376"/>
                  </a:lnTo>
                  <a:lnTo>
                    <a:pt x="100" y="372"/>
                  </a:lnTo>
                  <a:lnTo>
                    <a:pt x="85" y="367"/>
                  </a:lnTo>
                  <a:lnTo>
                    <a:pt x="68" y="359"/>
                  </a:lnTo>
                  <a:lnTo>
                    <a:pt x="52" y="350"/>
                  </a:lnTo>
                  <a:lnTo>
                    <a:pt x="36" y="338"/>
                  </a:lnTo>
                  <a:lnTo>
                    <a:pt x="19" y="325"/>
                  </a:lnTo>
                  <a:lnTo>
                    <a:pt x="0" y="438"/>
                  </a:lnTo>
                  <a:lnTo>
                    <a:pt x="18" y="449"/>
                  </a:lnTo>
                  <a:lnTo>
                    <a:pt x="37" y="458"/>
                  </a:lnTo>
                  <a:lnTo>
                    <a:pt x="55" y="465"/>
                  </a:lnTo>
                  <a:lnTo>
                    <a:pt x="73" y="471"/>
                  </a:lnTo>
                  <a:lnTo>
                    <a:pt x="93" y="475"/>
                  </a:lnTo>
                  <a:lnTo>
                    <a:pt x="113" y="478"/>
                  </a:lnTo>
                  <a:lnTo>
                    <a:pt x="134" y="480"/>
                  </a:lnTo>
                  <a:lnTo>
                    <a:pt x="156" y="481"/>
                  </a:lnTo>
                  <a:lnTo>
                    <a:pt x="179" y="480"/>
                  </a:lnTo>
                  <a:lnTo>
                    <a:pt x="200" y="478"/>
                  </a:lnTo>
                  <a:lnTo>
                    <a:pt x="221" y="474"/>
                  </a:lnTo>
                  <a:lnTo>
                    <a:pt x="239" y="469"/>
                  </a:lnTo>
                  <a:lnTo>
                    <a:pt x="257" y="463"/>
                  </a:lnTo>
                  <a:lnTo>
                    <a:pt x="274" y="455"/>
                  </a:lnTo>
                  <a:lnTo>
                    <a:pt x="288" y="447"/>
                  </a:lnTo>
                  <a:lnTo>
                    <a:pt x="302" y="435"/>
                  </a:lnTo>
                  <a:lnTo>
                    <a:pt x="314" y="424"/>
                  </a:lnTo>
                  <a:lnTo>
                    <a:pt x="325" y="412"/>
                  </a:lnTo>
                  <a:lnTo>
                    <a:pt x="334" y="398"/>
                  </a:lnTo>
                  <a:lnTo>
                    <a:pt x="342" y="383"/>
                  </a:lnTo>
                  <a:lnTo>
                    <a:pt x="348" y="367"/>
                  </a:lnTo>
                  <a:lnTo>
                    <a:pt x="352" y="350"/>
                  </a:lnTo>
                  <a:lnTo>
                    <a:pt x="355" y="332"/>
                  </a:lnTo>
                  <a:lnTo>
                    <a:pt x="356" y="313"/>
                  </a:lnTo>
                  <a:lnTo>
                    <a:pt x="355" y="296"/>
                  </a:lnTo>
                  <a:lnTo>
                    <a:pt x="352" y="279"/>
                  </a:lnTo>
                  <a:lnTo>
                    <a:pt x="349" y="264"/>
                  </a:lnTo>
                  <a:lnTo>
                    <a:pt x="343" y="249"/>
                  </a:lnTo>
                  <a:lnTo>
                    <a:pt x="336" y="234"/>
                  </a:lnTo>
                  <a:lnTo>
                    <a:pt x="328" y="221"/>
                  </a:lnTo>
                  <a:lnTo>
                    <a:pt x="318" y="209"/>
                  </a:lnTo>
                  <a:lnTo>
                    <a:pt x="307" y="198"/>
                  </a:lnTo>
                  <a:lnTo>
                    <a:pt x="296" y="188"/>
                  </a:lnTo>
                  <a:lnTo>
                    <a:pt x="282" y="178"/>
                  </a:lnTo>
                  <a:lnTo>
                    <a:pt x="269" y="170"/>
                  </a:lnTo>
                  <a:lnTo>
                    <a:pt x="254" y="164"/>
                  </a:lnTo>
                  <a:lnTo>
                    <a:pt x="237" y="159"/>
                  </a:lnTo>
                  <a:lnTo>
                    <a:pt x="222" y="155"/>
                  </a:lnTo>
                  <a:lnTo>
                    <a:pt x="204" y="153"/>
                  </a:lnTo>
                  <a:lnTo>
                    <a:pt x="186" y="152"/>
                  </a:lnTo>
                  <a:lnTo>
                    <a:pt x="181" y="152"/>
                  </a:lnTo>
                  <a:lnTo>
                    <a:pt x="177" y="152"/>
                  </a:lnTo>
                  <a:lnTo>
                    <a:pt x="173" y="152"/>
                  </a:lnTo>
                  <a:lnTo>
                    <a:pt x="168" y="152"/>
                  </a:lnTo>
                  <a:lnTo>
                    <a:pt x="164" y="153"/>
                  </a:lnTo>
                  <a:lnTo>
                    <a:pt x="159" y="153"/>
                  </a:lnTo>
                  <a:lnTo>
                    <a:pt x="154" y="154"/>
                  </a:lnTo>
                  <a:lnTo>
                    <a:pt x="148" y="155"/>
                  </a:lnTo>
                  <a:lnTo>
                    <a:pt x="157" y="103"/>
                  </a:lnTo>
                  <a:lnTo>
                    <a:pt x="321" y="103"/>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2" name="Freeform 65"/>
            <p:cNvSpPr>
              <a:spLocks noEditPoints="1"/>
            </p:cNvSpPr>
            <p:nvPr/>
          </p:nvSpPr>
          <p:spPr bwMode="auto">
            <a:xfrm>
              <a:off x="3093" y="1489"/>
              <a:ext cx="77" cy="67"/>
            </a:xfrm>
            <a:custGeom>
              <a:avLst/>
              <a:gdLst>
                <a:gd name="T0" fmla="*/ 280 w 383"/>
                <a:gd name="T1" fmla="*/ 155 h 333"/>
                <a:gd name="T2" fmla="*/ 285 w 383"/>
                <a:gd name="T3" fmla="*/ 126 h 333"/>
                <a:gd name="T4" fmla="*/ 286 w 383"/>
                <a:gd name="T5" fmla="*/ 102 h 333"/>
                <a:gd name="T6" fmla="*/ 282 w 383"/>
                <a:gd name="T7" fmla="*/ 78 h 333"/>
                <a:gd name="T8" fmla="*/ 273 w 383"/>
                <a:gd name="T9" fmla="*/ 58 h 333"/>
                <a:gd name="T10" fmla="*/ 259 w 383"/>
                <a:gd name="T11" fmla="*/ 41 h 333"/>
                <a:gd name="T12" fmla="*/ 241 w 383"/>
                <a:gd name="T13" fmla="*/ 25 h 333"/>
                <a:gd name="T14" fmla="*/ 218 w 383"/>
                <a:gd name="T15" fmla="*/ 14 h 333"/>
                <a:gd name="T16" fmla="*/ 191 w 383"/>
                <a:gd name="T17" fmla="*/ 5 h 333"/>
                <a:gd name="T18" fmla="*/ 164 w 383"/>
                <a:gd name="T19" fmla="*/ 0 h 333"/>
                <a:gd name="T20" fmla="*/ 139 w 383"/>
                <a:gd name="T21" fmla="*/ 0 h 333"/>
                <a:gd name="T22" fmla="*/ 116 w 383"/>
                <a:gd name="T23" fmla="*/ 5 h 333"/>
                <a:gd name="T24" fmla="*/ 94 w 383"/>
                <a:gd name="T25" fmla="*/ 15 h 333"/>
                <a:gd name="T26" fmla="*/ 75 w 383"/>
                <a:gd name="T27" fmla="*/ 29 h 333"/>
                <a:gd name="T28" fmla="*/ 61 w 383"/>
                <a:gd name="T29" fmla="*/ 47 h 333"/>
                <a:gd name="T30" fmla="*/ 49 w 383"/>
                <a:gd name="T31" fmla="*/ 68 h 333"/>
                <a:gd name="T32" fmla="*/ 40 w 383"/>
                <a:gd name="T33" fmla="*/ 96 h 333"/>
                <a:gd name="T34" fmla="*/ 358 w 383"/>
                <a:gd name="T35" fmla="*/ 333 h 333"/>
                <a:gd name="T36" fmla="*/ 264 w 383"/>
                <a:gd name="T37" fmla="*/ 211 h 333"/>
                <a:gd name="T38" fmla="*/ 99 w 383"/>
                <a:gd name="T39" fmla="*/ 168 h 333"/>
                <a:gd name="T40" fmla="*/ 112 w 383"/>
                <a:gd name="T41" fmla="*/ 126 h 333"/>
                <a:gd name="T42" fmla="*/ 122 w 383"/>
                <a:gd name="T43" fmla="*/ 109 h 333"/>
                <a:gd name="T44" fmla="*/ 133 w 383"/>
                <a:gd name="T45" fmla="*/ 102 h 333"/>
                <a:gd name="T46" fmla="*/ 141 w 383"/>
                <a:gd name="T47" fmla="*/ 99 h 333"/>
                <a:gd name="T48" fmla="*/ 156 w 383"/>
                <a:gd name="T49" fmla="*/ 98 h 333"/>
                <a:gd name="T50" fmla="*/ 177 w 383"/>
                <a:gd name="T51" fmla="*/ 103 h 333"/>
                <a:gd name="T52" fmla="*/ 189 w 383"/>
                <a:gd name="T53" fmla="*/ 111 h 333"/>
                <a:gd name="T54" fmla="*/ 195 w 383"/>
                <a:gd name="T55" fmla="*/ 117 h 333"/>
                <a:gd name="T56" fmla="*/ 199 w 383"/>
                <a:gd name="T57" fmla="*/ 124 h 333"/>
                <a:gd name="T58" fmla="*/ 201 w 383"/>
                <a:gd name="T59" fmla="*/ 133 h 333"/>
                <a:gd name="T60" fmla="*/ 201 w 383"/>
                <a:gd name="T61" fmla="*/ 150 h 333"/>
                <a:gd name="T62" fmla="*/ 189 w 383"/>
                <a:gd name="T63" fmla="*/ 192 h 33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83"/>
                <a:gd name="T97" fmla="*/ 0 h 333"/>
                <a:gd name="T98" fmla="*/ 383 w 383"/>
                <a:gd name="T99" fmla="*/ 333 h 33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83" h="333">
                  <a:moveTo>
                    <a:pt x="264" y="211"/>
                  </a:moveTo>
                  <a:lnTo>
                    <a:pt x="280" y="155"/>
                  </a:lnTo>
                  <a:lnTo>
                    <a:pt x="283" y="141"/>
                  </a:lnTo>
                  <a:lnTo>
                    <a:pt x="285" y="126"/>
                  </a:lnTo>
                  <a:lnTo>
                    <a:pt x="286" y="114"/>
                  </a:lnTo>
                  <a:lnTo>
                    <a:pt x="286" y="102"/>
                  </a:lnTo>
                  <a:lnTo>
                    <a:pt x="284" y="90"/>
                  </a:lnTo>
                  <a:lnTo>
                    <a:pt x="282" y="78"/>
                  </a:lnTo>
                  <a:lnTo>
                    <a:pt x="278" y="68"/>
                  </a:lnTo>
                  <a:lnTo>
                    <a:pt x="273" y="58"/>
                  </a:lnTo>
                  <a:lnTo>
                    <a:pt x="266" y="49"/>
                  </a:lnTo>
                  <a:lnTo>
                    <a:pt x="259" y="41"/>
                  </a:lnTo>
                  <a:lnTo>
                    <a:pt x="251" y="32"/>
                  </a:lnTo>
                  <a:lnTo>
                    <a:pt x="241" y="25"/>
                  </a:lnTo>
                  <a:lnTo>
                    <a:pt x="230" y="19"/>
                  </a:lnTo>
                  <a:lnTo>
                    <a:pt x="218" y="14"/>
                  </a:lnTo>
                  <a:lnTo>
                    <a:pt x="205" y="9"/>
                  </a:lnTo>
                  <a:lnTo>
                    <a:pt x="191" y="5"/>
                  </a:lnTo>
                  <a:lnTo>
                    <a:pt x="178" y="2"/>
                  </a:lnTo>
                  <a:lnTo>
                    <a:pt x="164" y="0"/>
                  </a:lnTo>
                  <a:lnTo>
                    <a:pt x="152" y="0"/>
                  </a:lnTo>
                  <a:lnTo>
                    <a:pt x="139" y="0"/>
                  </a:lnTo>
                  <a:lnTo>
                    <a:pt x="128" y="2"/>
                  </a:lnTo>
                  <a:lnTo>
                    <a:pt x="116" y="5"/>
                  </a:lnTo>
                  <a:lnTo>
                    <a:pt x="105" y="10"/>
                  </a:lnTo>
                  <a:lnTo>
                    <a:pt x="94" y="15"/>
                  </a:lnTo>
                  <a:lnTo>
                    <a:pt x="84" y="22"/>
                  </a:lnTo>
                  <a:lnTo>
                    <a:pt x="75" y="29"/>
                  </a:lnTo>
                  <a:lnTo>
                    <a:pt x="67" y="38"/>
                  </a:lnTo>
                  <a:lnTo>
                    <a:pt x="61" y="47"/>
                  </a:lnTo>
                  <a:lnTo>
                    <a:pt x="55" y="57"/>
                  </a:lnTo>
                  <a:lnTo>
                    <a:pt x="49" y="68"/>
                  </a:lnTo>
                  <a:lnTo>
                    <a:pt x="44" y="80"/>
                  </a:lnTo>
                  <a:lnTo>
                    <a:pt x="40" y="96"/>
                  </a:lnTo>
                  <a:lnTo>
                    <a:pt x="0" y="239"/>
                  </a:lnTo>
                  <a:lnTo>
                    <a:pt x="358" y="333"/>
                  </a:lnTo>
                  <a:lnTo>
                    <a:pt x="383" y="243"/>
                  </a:lnTo>
                  <a:lnTo>
                    <a:pt x="264" y="211"/>
                  </a:lnTo>
                  <a:close/>
                  <a:moveTo>
                    <a:pt x="189" y="192"/>
                  </a:moveTo>
                  <a:lnTo>
                    <a:pt x="99" y="168"/>
                  </a:lnTo>
                  <a:lnTo>
                    <a:pt x="108" y="137"/>
                  </a:lnTo>
                  <a:lnTo>
                    <a:pt x="112" y="126"/>
                  </a:lnTo>
                  <a:lnTo>
                    <a:pt x="117" y="117"/>
                  </a:lnTo>
                  <a:lnTo>
                    <a:pt x="122" y="109"/>
                  </a:lnTo>
                  <a:lnTo>
                    <a:pt x="130" y="104"/>
                  </a:lnTo>
                  <a:lnTo>
                    <a:pt x="133" y="102"/>
                  </a:lnTo>
                  <a:lnTo>
                    <a:pt x="137" y="100"/>
                  </a:lnTo>
                  <a:lnTo>
                    <a:pt x="141" y="99"/>
                  </a:lnTo>
                  <a:lnTo>
                    <a:pt x="146" y="98"/>
                  </a:lnTo>
                  <a:lnTo>
                    <a:pt x="156" y="98"/>
                  </a:lnTo>
                  <a:lnTo>
                    <a:pt x="166" y="100"/>
                  </a:lnTo>
                  <a:lnTo>
                    <a:pt x="177" y="103"/>
                  </a:lnTo>
                  <a:lnTo>
                    <a:pt x="186" y="108"/>
                  </a:lnTo>
                  <a:lnTo>
                    <a:pt x="189" y="111"/>
                  </a:lnTo>
                  <a:lnTo>
                    <a:pt x="192" y="114"/>
                  </a:lnTo>
                  <a:lnTo>
                    <a:pt x="195" y="117"/>
                  </a:lnTo>
                  <a:lnTo>
                    <a:pt x="198" y="120"/>
                  </a:lnTo>
                  <a:lnTo>
                    <a:pt x="199" y="124"/>
                  </a:lnTo>
                  <a:lnTo>
                    <a:pt x="201" y="129"/>
                  </a:lnTo>
                  <a:lnTo>
                    <a:pt x="201" y="133"/>
                  </a:lnTo>
                  <a:lnTo>
                    <a:pt x="202" y="138"/>
                  </a:lnTo>
                  <a:lnTo>
                    <a:pt x="201" y="150"/>
                  </a:lnTo>
                  <a:lnTo>
                    <a:pt x="198" y="162"/>
                  </a:lnTo>
                  <a:lnTo>
                    <a:pt x="189" y="192"/>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3" name="Freeform 66"/>
            <p:cNvSpPr>
              <a:spLocks/>
            </p:cNvSpPr>
            <p:nvPr/>
          </p:nvSpPr>
          <p:spPr bwMode="auto">
            <a:xfrm>
              <a:off x="3133" y="1445"/>
              <a:ext cx="53" cy="49"/>
            </a:xfrm>
            <a:custGeom>
              <a:avLst/>
              <a:gdLst>
                <a:gd name="T0" fmla="*/ 0 w 266"/>
                <a:gd name="T1" fmla="*/ 179 h 242"/>
                <a:gd name="T2" fmla="*/ 243 w 266"/>
                <a:gd name="T3" fmla="*/ 242 h 242"/>
                <a:gd name="T4" fmla="*/ 266 w 266"/>
                <a:gd name="T5" fmla="*/ 159 h 242"/>
                <a:gd name="T6" fmla="*/ 161 w 266"/>
                <a:gd name="T7" fmla="*/ 131 h 242"/>
                <a:gd name="T8" fmla="*/ 154 w 266"/>
                <a:gd name="T9" fmla="*/ 129 h 242"/>
                <a:gd name="T10" fmla="*/ 146 w 266"/>
                <a:gd name="T11" fmla="*/ 126 h 242"/>
                <a:gd name="T12" fmla="*/ 140 w 266"/>
                <a:gd name="T13" fmla="*/ 123 h 242"/>
                <a:gd name="T14" fmla="*/ 133 w 266"/>
                <a:gd name="T15" fmla="*/ 120 h 242"/>
                <a:gd name="T16" fmla="*/ 128 w 266"/>
                <a:gd name="T17" fmla="*/ 116 h 242"/>
                <a:gd name="T18" fmla="*/ 123 w 266"/>
                <a:gd name="T19" fmla="*/ 113 h 242"/>
                <a:gd name="T20" fmla="*/ 119 w 266"/>
                <a:gd name="T21" fmla="*/ 108 h 242"/>
                <a:gd name="T22" fmla="*/ 115 w 266"/>
                <a:gd name="T23" fmla="*/ 104 h 242"/>
                <a:gd name="T24" fmla="*/ 112 w 266"/>
                <a:gd name="T25" fmla="*/ 98 h 242"/>
                <a:gd name="T26" fmla="*/ 109 w 266"/>
                <a:gd name="T27" fmla="*/ 93 h 242"/>
                <a:gd name="T28" fmla="*/ 108 w 266"/>
                <a:gd name="T29" fmla="*/ 87 h 242"/>
                <a:gd name="T30" fmla="*/ 107 w 266"/>
                <a:gd name="T31" fmla="*/ 82 h 242"/>
                <a:gd name="T32" fmla="*/ 107 w 266"/>
                <a:gd name="T33" fmla="*/ 75 h 242"/>
                <a:gd name="T34" fmla="*/ 107 w 266"/>
                <a:gd name="T35" fmla="*/ 69 h 242"/>
                <a:gd name="T36" fmla="*/ 108 w 266"/>
                <a:gd name="T37" fmla="*/ 62 h 242"/>
                <a:gd name="T38" fmla="*/ 110 w 266"/>
                <a:gd name="T39" fmla="*/ 55 h 242"/>
                <a:gd name="T40" fmla="*/ 111 w 266"/>
                <a:gd name="T41" fmla="*/ 49 h 242"/>
                <a:gd name="T42" fmla="*/ 112 w 266"/>
                <a:gd name="T43" fmla="*/ 45 h 242"/>
                <a:gd name="T44" fmla="*/ 115 w 266"/>
                <a:gd name="T45" fmla="*/ 41 h 242"/>
                <a:gd name="T46" fmla="*/ 117 w 266"/>
                <a:gd name="T47" fmla="*/ 37 h 242"/>
                <a:gd name="T48" fmla="*/ 119 w 266"/>
                <a:gd name="T49" fmla="*/ 33 h 242"/>
                <a:gd name="T50" fmla="*/ 122 w 266"/>
                <a:gd name="T51" fmla="*/ 30 h 242"/>
                <a:gd name="T52" fmla="*/ 125 w 266"/>
                <a:gd name="T53" fmla="*/ 26 h 242"/>
                <a:gd name="T54" fmla="*/ 128 w 266"/>
                <a:gd name="T55" fmla="*/ 21 h 242"/>
                <a:gd name="T56" fmla="*/ 47 w 266"/>
                <a:gd name="T57" fmla="*/ 0 h 242"/>
                <a:gd name="T58" fmla="*/ 46 w 266"/>
                <a:gd name="T59" fmla="*/ 3 h 242"/>
                <a:gd name="T60" fmla="*/ 45 w 266"/>
                <a:gd name="T61" fmla="*/ 5 h 242"/>
                <a:gd name="T62" fmla="*/ 44 w 266"/>
                <a:gd name="T63" fmla="*/ 7 h 242"/>
                <a:gd name="T64" fmla="*/ 44 w 266"/>
                <a:gd name="T65" fmla="*/ 9 h 242"/>
                <a:gd name="T66" fmla="*/ 42 w 266"/>
                <a:gd name="T67" fmla="*/ 11 h 242"/>
                <a:gd name="T68" fmla="*/ 42 w 266"/>
                <a:gd name="T69" fmla="*/ 12 h 242"/>
                <a:gd name="T70" fmla="*/ 41 w 266"/>
                <a:gd name="T71" fmla="*/ 14 h 242"/>
                <a:gd name="T72" fmla="*/ 41 w 266"/>
                <a:gd name="T73" fmla="*/ 16 h 242"/>
                <a:gd name="T74" fmla="*/ 38 w 266"/>
                <a:gd name="T75" fmla="*/ 29 h 242"/>
                <a:gd name="T76" fmla="*/ 37 w 266"/>
                <a:gd name="T77" fmla="*/ 41 h 242"/>
                <a:gd name="T78" fmla="*/ 37 w 266"/>
                <a:gd name="T79" fmla="*/ 53 h 242"/>
                <a:gd name="T80" fmla="*/ 38 w 266"/>
                <a:gd name="T81" fmla="*/ 64 h 242"/>
                <a:gd name="T82" fmla="*/ 42 w 266"/>
                <a:gd name="T83" fmla="*/ 75 h 242"/>
                <a:gd name="T84" fmla="*/ 48 w 266"/>
                <a:gd name="T85" fmla="*/ 85 h 242"/>
                <a:gd name="T86" fmla="*/ 54 w 266"/>
                <a:gd name="T87" fmla="*/ 95 h 242"/>
                <a:gd name="T88" fmla="*/ 62 w 266"/>
                <a:gd name="T89" fmla="*/ 106 h 242"/>
                <a:gd name="T90" fmla="*/ 23 w 266"/>
                <a:gd name="T91" fmla="*/ 95 h 242"/>
                <a:gd name="T92" fmla="*/ 0 w 266"/>
                <a:gd name="T93" fmla="*/ 179 h 24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66"/>
                <a:gd name="T142" fmla="*/ 0 h 242"/>
                <a:gd name="T143" fmla="*/ 266 w 266"/>
                <a:gd name="T144" fmla="*/ 242 h 24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66" h="242">
                  <a:moveTo>
                    <a:pt x="0" y="179"/>
                  </a:moveTo>
                  <a:lnTo>
                    <a:pt x="243" y="242"/>
                  </a:lnTo>
                  <a:lnTo>
                    <a:pt x="266" y="159"/>
                  </a:lnTo>
                  <a:lnTo>
                    <a:pt x="161" y="131"/>
                  </a:lnTo>
                  <a:lnTo>
                    <a:pt x="154" y="129"/>
                  </a:lnTo>
                  <a:lnTo>
                    <a:pt x="146" y="126"/>
                  </a:lnTo>
                  <a:lnTo>
                    <a:pt x="140" y="123"/>
                  </a:lnTo>
                  <a:lnTo>
                    <a:pt x="133" y="120"/>
                  </a:lnTo>
                  <a:lnTo>
                    <a:pt x="128" y="116"/>
                  </a:lnTo>
                  <a:lnTo>
                    <a:pt x="123" y="113"/>
                  </a:lnTo>
                  <a:lnTo>
                    <a:pt x="119" y="108"/>
                  </a:lnTo>
                  <a:lnTo>
                    <a:pt x="115" y="104"/>
                  </a:lnTo>
                  <a:lnTo>
                    <a:pt x="112" y="98"/>
                  </a:lnTo>
                  <a:lnTo>
                    <a:pt x="109" y="93"/>
                  </a:lnTo>
                  <a:lnTo>
                    <a:pt x="108" y="87"/>
                  </a:lnTo>
                  <a:lnTo>
                    <a:pt x="107" y="82"/>
                  </a:lnTo>
                  <a:lnTo>
                    <a:pt x="107" y="75"/>
                  </a:lnTo>
                  <a:lnTo>
                    <a:pt x="107" y="69"/>
                  </a:lnTo>
                  <a:lnTo>
                    <a:pt x="108" y="62"/>
                  </a:lnTo>
                  <a:lnTo>
                    <a:pt x="110" y="55"/>
                  </a:lnTo>
                  <a:lnTo>
                    <a:pt x="111" y="49"/>
                  </a:lnTo>
                  <a:lnTo>
                    <a:pt x="112" y="45"/>
                  </a:lnTo>
                  <a:lnTo>
                    <a:pt x="115" y="41"/>
                  </a:lnTo>
                  <a:lnTo>
                    <a:pt x="117" y="37"/>
                  </a:lnTo>
                  <a:lnTo>
                    <a:pt x="119" y="33"/>
                  </a:lnTo>
                  <a:lnTo>
                    <a:pt x="122" y="30"/>
                  </a:lnTo>
                  <a:lnTo>
                    <a:pt x="125" y="26"/>
                  </a:lnTo>
                  <a:lnTo>
                    <a:pt x="128" y="21"/>
                  </a:lnTo>
                  <a:lnTo>
                    <a:pt x="47" y="0"/>
                  </a:lnTo>
                  <a:lnTo>
                    <a:pt x="46" y="3"/>
                  </a:lnTo>
                  <a:lnTo>
                    <a:pt x="45" y="5"/>
                  </a:lnTo>
                  <a:lnTo>
                    <a:pt x="44" y="7"/>
                  </a:lnTo>
                  <a:lnTo>
                    <a:pt x="44" y="9"/>
                  </a:lnTo>
                  <a:lnTo>
                    <a:pt x="42" y="11"/>
                  </a:lnTo>
                  <a:lnTo>
                    <a:pt x="42" y="12"/>
                  </a:lnTo>
                  <a:lnTo>
                    <a:pt x="41" y="14"/>
                  </a:lnTo>
                  <a:lnTo>
                    <a:pt x="41" y="16"/>
                  </a:lnTo>
                  <a:lnTo>
                    <a:pt x="38" y="29"/>
                  </a:lnTo>
                  <a:lnTo>
                    <a:pt x="37" y="41"/>
                  </a:lnTo>
                  <a:lnTo>
                    <a:pt x="37" y="53"/>
                  </a:lnTo>
                  <a:lnTo>
                    <a:pt x="38" y="64"/>
                  </a:lnTo>
                  <a:lnTo>
                    <a:pt x="42" y="75"/>
                  </a:lnTo>
                  <a:lnTo>
                    <a:pt x="48" y="85"/>
                  </a:lnTo>
                  <a:lnTo>
                    <a:pt x="54" y="95"/>
                  </a:lnTo>
                  <a:lnTo>
                    <a:pt x="62" y="106"/>
                  </a:lnTo>
                  <a:lnTo>
                    <a:pt x="23" y="95"/>
                  </a:lnTo>
                  <a:lnTo>
                    <a:pt x="0" y="179"/>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4" name="Freeform 67"/>
            <p:cNvSpPr>
              <a:spLocks noEditPoints="1"/>
            </p:cNvSpPr>
            <p:nvPr/>
          </p:nvSpPr>
          <p:spPr bwMode="auto">
            <a:xfrm>
              <a:off x="3149" y="1388"/>
              <a:ext cx="55" cy="59"/>
            </a:xfrm>
            <a:custGeom>
              <a:avLst/>
              <a:gdLst>
                <a:gd name="T0" fmla="*/ 1 w 275"/>
                <a:gd name="T1" fmla="*/ 144 h 295"/>
                <a:gd name="T2" fmla="*/ 2 w 275"/>
                <a:gd name="T3" fmla="*/ 187 h 295"/>
                <a:gd name="T4" fmla="*/ 15 w 275"/>
                <a:gd name="T5" fmla="*/ 225 h 295"/>
                <a:gd name="T6" fmla="*/ 38 w 275"/>
                <a:gd name="T7" fmla="*/ 257 h 295"/>
                <a:gd name="T8" fmla="*/ 71 w 275"/>
                <a:gd name="T9" fmla="*/ 280 h 295"/>
                <a:gd name="T10" fmla="*/ 112 w 275"/>
                <a:gd name="T11" fmla="*/ 293 h 295"/>
                <a:gd name="T12" fmla="*/ 154 w 275"/>
                <a:gd name="T13" fmla="*/ 293 h 295"/>
                <a:gd name="T14" fmla="*/ 191 w 275"/>
                <a:gd name="T15" fmla="*/ 281 h 295"/>
                <a:gd name="T16" fmla="*/ 225 w 275"/>
                <a:gd name="T17" fmla="*/ 258 h 295"/>
                <a:gd name="T18" fmla="*/ 251 w 275"/>
                <a:gd name="T19" fmla="*/ 224 h 295"/>
                <a:gd name="T20" fmla="*/ 267 w 275"/>
                <a:gd name="T21" fmla="*/ 181 h 295"/>
                <a:gd name="T22" fmla="*/ 275 w 275"/>
                <a:gd name="T23" fmla="*/ 136 h 295"/>
                <a:gd name="T24" fmla="*/ 269 w 275"/>
                <a:gd name="T25" fmla="*/ 94 h 295"/>
                <a:gd name="T26" fmla="*/ 253 w 275"/>
                <a:gd name="T27" fmla="*/ 58 h 295"/>
                <a:gd name="T28" fmla="*/ 226 w 275"/>
                <a:gd name="T29" fmla="*/ 28 h 295"/>
                <a:gd name="T30" fmla="*/ 190 w 275"/>
                <a:gd name="T31" fmla="*/ 9 h 295"/>
                <a:gd name="T32" fmla="*/ 147 w 275"/>
                <a:gd name="T33" fmla="*/ 0 h 295"/>
                <a:gd name="T34" fmla="*/ 108 w 275"/>
                <a:gd name="T35" fmla="*/ 4 h 295"/>
                <a:gd name="T36" fmla="*/ 71 w 275"/>
                <a:gd name="T37" fmla="*/ 19 h 295"/>
                <a:gd name="T38" fmla="*/ 41 w 275"/>
                <a:gd name="T39" fmla="*/ 47 h 295"/>
                <a:gd name="T40" fmla="*/ 17 w 275"/>
                <a:gd name="T41" fmla="*/ 84 h 295"/>
                <a:gd name="T42" fmla="*/ 80 w 275"/>
                <a:gd name="T43" fmla="*/ 132 h 295"/>
                <a:gd name="T44" fmla="*/ 88 w 275"/>
                <a:gd name="T45" fmla="*/ 116 h 295"/>
                <a:gd name="T46" fmla="*/ 98 w 275"/>
                <a:gd name="T47" fmla="*/ 104 h 295"/>
                <a:gd name="T48" fmla="*/ 112 w 275"/>
                <a:gd name="T49" fmla="*/ 96 h 295"/>
                <a:gd name="T50" fmla="*/ 129 w 275"/>
                <a:gd name="T51" fmla="*/ 91 h 295"/>
                <a:gd name="T52" fmla="*/ 145 w 275"/>
                <a:gd name="T53" fmla="*/ 92 h 295"/>
                <a:gd name="T54" fmla="*/ 162 w 275"/>
                <a:gd name="T55" fmla="*/ 97 h 295"/>
                <a:gd name="T56" fmla="*/ 176 w 275"/>
                <a:gd name="T57" fmla="*/ 106 h 295"/>
                <a:gd name="T58" fmla="*/ 186 w 275"/>
                <a:gd name="T59" fmla="*/ 119 h 295"/>
                <a:gd name="T60" fmla="*/ 192 w 275"/>
                <a:gd name="T61" fmla="*/ 133 h 295"/>
                <a:gd name="T62" fmla="*/ 194 w 275"/>
                <a:gd name="T63" fmla="*/ 150 h 295"/>
                <a:gd name="T64" fmla="*/ 190 w 275"/>
                <a:gd name="T65" fmla="*/ 167 h 295"/>
                <a:gd name="T66" fmla="*/ 182 w 275"/>
                <a:gd name="T67" fmla="*/ 181 h 295"/>
                <a:gd name="T68" fmla="*/ 170 w 275"/>
                <a:gd name="T69" fmla="*/ 193 h 295"/>
                <a:gd name="T70" fmla="*/ 155 w 275"/>
                <a:gd name="T71" fmla="*/ 200 h 295"/>
                <a:gd name="T72" fmla="*/ 139 w 275"/>
                <a:gd name="T73" fmla="*/ 203 h 295"/>
                <a:gd name="T74" fmla="*/ 121 w 275"/>
                <a:gd name="T75" fmla="*/ 201 h 295"/>
                <a:gd name="T76" fmla="*/ 106 w 275"/>
                <a:gd name="T77" fmla="*/ 195 h 295"/>
                <a:gd name="T78" fmla="*/ 93 w 275"/>
                <a:gd name="T79" fmla="*/ 183 h 295"/>
                <a:gd name="T80" fmla="*/ 84 w 275"/>
                <a:gd name="T81" fmla="*/ 170 h 295"/>
                <a:gd name="T82" fmla="*/ 79 w 275"/>
                <a:gd name="T83" fmla="*/ 155 h 295"/>
                <a:gd name="T84" fmla="*/ 79 w 275"/>
                <a:gd name="T85" fmla="*/ 138 h 29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5"/>
                <a:gd name="T130" fmla="*/ 0 h 295"/>
                <a:gd name="T131" fmla="*/ 275 w 275"/>
                <a:gd name="T132" fmla="*/ 295 h 29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5" h="295">
                  <a:moveTo>
                    <a:pt x="6" y="113"/>
                  </a:moveTo>
                  <a:lnTo>
                    <a:pt x="3" y="128"/>
                  </a:lnTo>
                  <a:lnTo>
                    <a:pt x="1" y="144"/>
                  </a:lnTo>
                  <a:lnTo>
                    <a:pt x="0" y="158"/>
                  </a:lnTo>
                  <a:lnTo>
                    <a:pt x="0" y="173"/>
                  </a:lnTo>
                  <a:lnTo>
                    <a:pt x="2" y="187"/>
                  </a:lnTo>
                  <a:lnTo>
                    <a:pt x="5" y="200"/>
                  </a:lnTo>
                  <a:lnTo>
                    <a:pt x="9" y="213"/>
                  </a:lnTo>
                  <a:lnTo>
                    <a:pt x="15" y="225"/>
                  </a:lnTo>
                  <a:lnTo>
                    <a:pt x="22" y="237"/>
                  </a:lnTo>
                  <a:lnTo>
                    <a:pt x="29" y="247"/>
                  </a:lnTo>
                  <a:lnTo>
                    <a:pt x="38" y="257"/>
                  </a:lnTo>
                  <a:lnTo>
                    <a:pt x="48" y="265"/>
                  </a:lnTo>
                  <a:lnTo>
                    <a:pt x="59" y="273"/>
                  </a:lnTo>
                  <a:lnTo>
                    <a:pt x="71" y="280"/>
                  </a:lnTo>
                  <a:lnTo>
                    <a:pt x="84" y="285"/>
                  </a:lnTo>
                  <a:lnTo>
                    <a:pt x="97" y="290"/>
                  </a:lnTo>
                  <a:lnTo>
                    <a:pt x="112" y="293"/>
                  </a:lnTo>
                  <a:lnTo>
                    <a:pt x="126" y="295"/>
                  </a:lnTo>
                  <a:lnTo>
                    <a:pt x="140" y="295"/>
                  </a:lnTo>
                  <a:lnTo>
                    <a:pt x="154" y="293"/>
                  </a:lnTo>
                  <a:lnTo>
                    <a:pt x="166" y="291"/>
                  </a:lnTo>
                  <a:lnTo>
                    <a:pt x="180" y="286"/>
                  </a:lnTo>
                  <a:lnTo>
                    <a:pt x="191" y="281"/>
                  </a:lnTo>
                  <a:lnTo>
                    <a:pt x="203" y="274"/>
                  </a:lnTo>
                  <a:lnTo>
                    <a:pt x="214" y="267"/>
                  </a:lnTo>
                  <a:lnTo>
                    <a:pt x="225" y="258"/>
                  </a:lnTo>
                  <a:lnTo>
                    <a:pt x="234" y="248"/>
                  </a:lnTo>
                  <a:lnTo>
                    <a:pt x="242" y="237"/>
                  </a:lnTo>
                  <a:lnTo>
                    <a:pt x="251" y="224"/>
                  </a:lnTo>
                  <a:lnTo>
                    <a:pt x="257" y="211"/>
                  </a:lnTo>
                  <a:lnTo>
                    <a:pt x="263" y="197"/>
                  </a:lnTo>
                  <a:lnTo>
                    <a:pt x="267" y="181"/>
                  </a:lnTo>
                  <a:lnTo>
                    <a:pt x="272" y="165"/>
                  </a:lnTo>
                  <a:lnTo>
                    <a:pt x="274" y="151"/>
                  </a:lnTo>
                  <a:lnTo>
                    <a:pt x="275" y="136"/>
                  </a:lnTo>
                  <a:lnTo>
                    <a:pt x="274" y="121"/>
                  </a:lnTo>
                  <a:lnTo>
                    <a:pt x="273" y="107"/>
                  </a:lnTo>
                  <a:lnTo>
                    <a:pt x="269" y="94"/>
                  </a:lnTo>
                  <a:lnTo>
                    <a:pt x="264" y="81"/>
                  </a:lnTo>
                  <a:lnTo>
                    <a:pt x="259" y="69"/>
                  </a:lnTo>
                  <a:lnTo>
                    <a:pt x="253" y="58"/>
                  </a:lnTo>
                  <a:lnTo>
                    <a:pt x="244" y="47"/>
                  </a:lnTo>
                  <a:lnTo>
                    <a:pt x="236" y="38"/>
                  </a:lnTo>
                  <a:lnTo>
                    <a:pt x="226" y="28"/>
                  </a:lnTo>
                  <a:lnTo>
                    <a:pt x="215" y="21"/>
                  </a:lnTo>
                  <a:lnTo>
                    <a:pt x="203" y="14"/>
                  </a:lnTo>
                  <a:lnTo>
                    <a:pt x="190" y="9"/>
                  </a:lnTo>
                  <a:lnTo>
                    <a:pt x="177" y="4"/>
                  </a:lnTo>
                  <a:lnTo>
                    <a:pt x="162" y="1"/>
                  </a:lnTo>
                  <a:lnTo>
                    <a:pt x="147" y="0"/>
                  </a:lnTo>
                  <a:lnTo>
                    <a:pt x="134" y="0"/>
                  </a:lnTo>
                  <a:lnTo>
                    <a:pt x="120" y="1"/>
                  </a:lnTo>
                  <a:lnTo>
                    <a:pt x="108" y="4"/>
                  </a:lnTo>
                  <a:lnTo>
                    <a:pt x="95" y="8"/>
                  </a:lnTo>
                  <a:lnTo>
                    <a:pt x="83" y="13"/>
                  </a:lnTo>
                  <a:lnTo>
                    <a:pt x="71" y="19"/>
                  </a:lnTo>
                  <a:lnTo>
                    <a:pt x="61" y="27"/>
                  </a:lnTo>
                  <a:lnTo>
                    <a:pt x="50" y="37"/>
                  </a:lnTo>
                  <a:lnTo>
                    <a:pt x="41" y="47"/>
                  </a:lnTo>
                  <a:lnTo>
                    <a:pt x="32" y="58"/>
                  </a:lnTo>
                  <a:lnTo>
                    <a:pt x="24" y="70"/>
                  </a:lnTo>
                  <a:lnTo>
                    <a:pt x="17" y="84"/>
                  </a:lnTo>
                  <a:lnTo>
                    <a:pt x="12" y="98"/>
                  </a:lnTo>
                  <a:lnTo>
                    <a:pt x="6" y="113"/>
                  </a:lnTo>
                  <a:close/>
                  <a:moveTo>
                    <a:pt x="80" y="132"/>
                  </a:moveTo>
                  <a:lnTo>
                    <a:pt x="83" y="126"/>
                  </a:lnTo>
                  <a:lnTo>
                    <a:pt x="85" y="121"/>
                  </a:lnTo>
                  <a:lnTo>
                    <a:pt x="88" y="116"/>
                  </a:lnTo>
                  <a:lnTo>
                    <a:pt x="91" y="112"/>
                  </a:lnTo>
                  <a:lnTo>
                    <a:pt x="94" y="108"/>
                  </a:lnTo>
                  <a:lnTo>
                    <a:pt x="98" y="104"/>
                  </a:lnTo>
                  <a:lnTo>
                    <a:pt x="102" y="101"/>
                  </a:lnTo>
                  <a:lnTo>
                    <a:pt x="108" y="98"/>
                  </a:lnTo>
                  <a:lnTo>
                    <a:pt x="112" y="96"/>
                  </a:lnTo>
                  <a:lnTo>
                    <a:pt x="117" y="94"/>
                  </a:lnTo>
                  <a:lnTo>
                    <a:pt x="122" y="92"/>
                  </a:lnTo>
                  <a:lnTo>
                    <a:pt x="129" y="91"/>
                  </a:lnTo>
                  <a:lnTo>
                    <a:pt x="134" y="91"/>
                  </a:lnTo>
                  <a:lnTo>
                    <a:pt x="140" y="91"/>
                  </a:lnTo>
                  <a:lnTo>
                    <a:pt x="145" y="92"/>
                  </a:lnTo>
                  <a:lnTo>
                    <a:pt x="151" y="93"/>
                  </a:lnTo>
                  <a:lnTo>
                    <a:pt x="157" y="95"/>
                  </a:lnTo>
                  <a:lnTo>
                    <a:pt x="162" y="97"/>
                  </a:lnTo>
                  <a:lnTo>
                    <a:pt x="167" y="100"/>
                  </a:lnTo>
                  <a:lnTo>
                    <a:pt x="171" y="103"/>
                  </a:lnTo>
                  <a:lnTo>
                    <a:pt x="176" y="106"/>
                  </a:lnTo>
                  <a:lnTo>
                    <a:pt x="180" y="110"/>
                  </a:lnTo>
                  <a:lnTo>
                    <a:pt x="183" y="114"/>
                  </a:lnTo>
                  <a:lnTo>
                    <a:pt x="186" y="119"/>
                  </a:lnTo>
                  <a:lnTo>
                    <a:pt x="189" y="123"/>
                  </a:lnTo>
                  <a:lnTo>
                    <a:pt x="191" y="128"/>
                  </a:lnTo>
                  <a:lnTo>
                    <a:pt x="192" y="133"/>
                  </a:lnTo>
                  <a:lnTo>
                    <a:pt x="193" y="139"/>
                  </a:lnTo>
                  <a:lnTo>
                    <a:pt x="194" y="145"/>
                  </a:lnTo>
                  <a:lnTo>
                    <a:pt x="194" y="150"/>
                  </a:lnTo>
                  <a:lnTo>
                    <a:pt x="193" y="156"/>
                  </a:lnTo>
                  <a:lnTo>
                    <a:pt x="192" y="161"/>
                  </a:lnTo>
                  <a:lnTo>
                    <a:pt x="190" y="167"/>
                  </a:lnTo>
                  <a:lnTo>
                    <a:pt x="188" y="172"/>
                  </a:lnTo>
                  <a:lnTo>
                    <a:pt x="185" y="177"/>
                  </a:lnTo>
                  <a:lnTo>
                    <a:pt x="182" y="181"/>
                  </a:lnTo>
                  <a:lnTo>
                    <a:pt x="179" y="186"/>
                  </a:lnTo>
                  <a:lnTo>
                    <a:pt x="174" y="190"/>
                  </a:lnTo>
                  <a:lnTo>
                    <a:pt x="170" y="193"/>
                  </a:lnTo>
                  <a:lnTo>
                    <a:pt x="165" y="196"/>
                  </a:lnTo>
                  <a:lnTo>
                    <a:pt x="160" y="198"/>
                  </a:lnTo>
                  <a:lnTo>
                    <a:pt x="155" y="200"/>
                  </a:lnTo>
                  <a:lnTo>
                    <a:pt x="149" y="202"/>
                  </a:lnTo>
                  <a:lnTo>
                    <a:pt x="144" y="203"/>
                  </a:lnTo>
                  <a:lnTo>
                    <a:pt x="139" y="203"/>
                  </a:lnTo>
                  <a:lnTo>
                    <a:pt x="133" y="203"/>
                  </a:lnTo>
                  <a:lnTo>
                    <a:pt x="127" y="203"/>
                  </a:lnTo>
                  <a:lnTo>
                    <a:pt x="121" y="201"/>
                  </a:lnTo>
                  <a:lnTo>
                    <a:pt x="116" y="200"/>
                  </a:lnTo>
                  <a:lnTo>
                    <a:pt x="111" y="197"/>
                  </a:lnTo>
                  <a:lnTo>
                    <a:pt x="106" y="195"/>
                  </a:lnTo>
                  <a:lnTo>
                    <a:pt x="100" y="192"/>
                  </a:lnTo>
                  <a:lnTo>
                    <a:pt x="96" y="188"/>
                  </a:lnTo>
                  <a:lnTo>
                    <a:pt x="93" y="183"/>
                  </a:lnTo>
                  <a:lnTo>
                    <a:pt x="89" y="179"/>
                  </a:lnTo>
                  <a:lnTo>
                    <a:pt x="86" y="175"/>
                  </a:lnTo>
                  <a:lnTo>
                    <a:pt x="84" y="170"/>
                  </a:lnTo>
                  <a:lnTo>
                    <a:pt x="82" y="165"/>
                  </a:lnTo>
                  <a:lnTo>
                    <a:pt x="80" y="160"/>
                  </a:lnTo>
                  <a:lnTo>
                    <a:pt x="79" y="155"/>
                  </a:lnTo>
                  <a:lnTo>
                    <a:pt x="78" y="149"/>
                  </a:lnTo>
                  <a:lnTo>
                    <a:pt x="78" y="144"/>
                  </a:lnTo>
                  <a:lnTo>
                    <a:pt x="79" y="138"/>
                  </a:lnTo>
                  <a:lnTo>
                    <a:pt x="80" y="132"/>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5" name="Freeform 68"/>
            <p:cNvSpPr>
              <a:spLocks noEditPoints="1"/>
            </p:cNvSpPr>
            <p:nvPr/>
          </p:nvSpPr>
          <p:spPr bwMode="auto">
            <a:xfrm>
              <a:off x="3137" y="1349"/>
              <a:ext cx="104" cy="42"/>
            </a:xfrm>
            <a:custGeom>
              <a:avLst/>
              <a:gdLst>
                <a:gd name="T0" fmla="*/ 155 w 519"/>
                <a:gd name="T1" fmla="*/ 32 h 211"/>
                <a:gd name="T2" fmla="*/ 132 w 519"/>
                <a:gd name="T3" fmla="*/ 115 h 211"/>
                <a:gd name="T4" fmla="*/ 496 w 519"/>
                <a:gd name="T5" fmla="*/ 211 h 211"/>
                <a:gd name="T6" fmla="*/ 519 w 519"/>
                <a:gd name="T7" fmla="*/ 128 h 211"/>
                <a:gd name="T8" fmla="*/ 155 w 519"/>
                <a:gd name="T9" fmla="*/ 32 h 211"/>
                <a:gd name="T10" fmla="*/ 1 w 519"/>
                <a:gd name="T11" fmla="*/ 37 h 211"/>
                <a:gd name="T12" fmla="*/ 0 w 519"/>
                <a:gd name="T13" fmla="*/ 47 h 211"/>
                <a:gd name="T14" fmla="*/ 0 w 519"/>
                <a:gd name="T15" fmla="*/ 56 h 211"/>
                <a:gd name="T16" fmla="*/ 3 w 519"/>
                <a:gd name="T17" fmla="*/ 65 h 211"/>
                <a:gd name="T18" fmla="*/ 7 w 519"/>
                <a:gd name="T19" fmla="*/ 74 h 211"/>
                <a:gd name="T20" fmla="*/ 12 w 519"/>
                <a:gd name="T21" fmla="*/ 82 h 211"/>
                <a:gd name="T22" fmla="*/ 19 w 519"/>
                <a:gd name="T23" fmla="*/ 88 h 211"/>
                <a:gd name="T24" fmla="*/ 28 w 519"/>
                <a:gd name="T25" fmla="*/ 93 h 211"/>
                <a:gd name="T26" fmla="*/ 37 w 519"/>
                <a:gd name="T27" fmla="*/ 97 h 211"/>
                <a:gd name="T28" fmla="*/ 47 w 519"/>
                <a:gd name="T29" fmla="*/ 98 h 211"/>
                <a:gd name="T30" fmla="*/ 57 w 519"/>
                <a:gd name="T31" fmla="*/ 98 h 211"/>
                <a:gd name="T32" fmla="*/ 66 w 519"/>
                <a:gd name="T33" fmla="*/ 96 h 211"/>
                <a:gd name="T34" fmla="*/ 75 w 519"/>
                <a:gd name="T35" fmla="*/ 92 h 211"/>
                <a:gd name="T36" fmla="*/ 83 w 519"/>
                <a:gd name="T37" fmla="*/ 87 h 211"/>
                <a:gd name="T38" fmla="*/ 89 w 519"/>
                <a:gd name="T39" fmla="*/ 80 h 211"/>
                <a:gd name="T40" fmla="*/ 94 w 519"/>
                <a:gd name="T41" fmla="*/ 71 h 211"/>
                <a:gd name="T42" fmla="*/ 99 w 519"/>
                <a:gd name="T43" fmla="*/ 62 h 211"/>
                <a:gd name="T44" fmla="*/ 100 w 519"/>
                <a:gd name="T45" fmla="*/ 52 h 211"/>
                <a:gd name="T46" fmla="*/ 100 w 519"/>
                <a:gd name="T47" fmla="*/ 43 h 211"/>
                <a:gd name="T48" fmla="*/ 98 w 519"/>
                <a:gd name="T49" fmla="*/ 34 h 211"/>
                <a:gd name="T50" fmla="*/ 93 w 519"/>
                <a:gd name="T51" fmla="*/ 25 h 211"/>
                <a:gd name="T52" fmla="*/ 88 w 519"/>
                <a:gd name="T53" fmla="*/ 17 h 211"/>
                <a:gd name="T54" fmla="*/ 81 w 519"/>
                <a:gd name="T55" fmla="*/ 11 h 211"/>
                <a:gd name="T56" fmla="*/ 72 w 519"/>
                <a:gd name="T57" fmla="*/ 5 h 211"/>
                <a:gd name="T58" fmla="*/ 63 w 519"/>
                <a:gd name="T59" fmla="*/ 2 h 211"/>
                <a:gd name="T60" fmla="*/ 53 w 519"/>
                <a:gd name="T61" fmla="*/ 0 h 211"/>
                <a:gd name="T62" fmla="*/ 43 w 519"/>
                <a:gd name="T63" fmla="*/ 1 h 211"/>
                <a:gd name="T64" fmla="*/ 34 w 519"/>
                <a:gd name="T65" fmla="*/ 3 h 211"/>
                <a:gd name="T66" fmla="*/ 24 w 519"/>
                <a:gd name="T67" fmla="*/ 7 h 211"/>
                <a:gd name="T68" fmla="*/ 17 w 519"/>
                <a:gd name="T69" fmla="*/ 12 h 211"/>
                <a:gd name="T70" fmla="*/ 11 w 519"/>
                <a:gd name="T71" fmla="*/ 19 h 211"/>
                <a:gd name="T72" fmla="*/ 6 w 519"/>
                <a:gd name="T73" fmla="*/ 28 h 211"/>
                <a:gd name="T74" fmla="*/ 1 w 519"/>
                <a:gd name="T75" fmla="*/ 37 h 2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19"/>
                <a:gd name="T115" fmla="*/ 0 h 211"/>
                <a:gd name="T116" fmla="*/ 519 w 519"/>
                <a:gd name="T117" fmla="*/ 211 h 2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19" h="211">
                  <a:moveTo>
                    <a:pt x="155" y="32"/>
                  </a:moveTo>
                  <a:lnTo>
                    <a:pt x="132" y="115"/>
                  </a:lnTo>
                  <a:lnTo>
                    <a:pt x="496" y="211"/>
                  </a:lnTo>
                  <a:lnTo>
                    <a:pt x="519" y="128"/>
                  </a:lnTo>
                  <a:lnTo>
                    <a:pt x="155" y="32"/>
                  </a:lnTo>
                  <a:close/>
                  <a:moveTo>
                    <a:pt x="1" y="37"/>
                  </a:moveTo>
                  <a:lnTo>
                    <a:pt x="0" y="47"/>
                  </a:lnTo>
                  <a:lnTo>
                    <a:pt x="0" y="56"/>
                  </a:lnTo>
                  <a:lnTo>
                    <a:pt x="3" y="65"/>
                  </a:lnTo>
                  <a:lnTo>
                    <a:pt x="7" y="74"/>
                  </a:lnTo>
                  <a:lnTo>
                    <a:pt x="12" y="82"/>
                  </a:lnTo>
                  <a:lnTo>
                    <a:pt x="19" y="88"/>
                  </a:lnTo>
                  <a:lnTo>
                    <a:pt x="28" y="93"/>
                  </a:lnTo>
                  <a:lnTo>
                    <a:pt x="37" y="97"/>
                  </a:lnTo>
                  <a:lnTo>
                    <a:pt x="47" y="98"/>
                  </a:lnTo>
                  <a:lnTo>
                    <a:pt x="57" y="98"/>
                  </a:lnTo>
                  <a:lnTo>
                    <a:pt x="66" y="96"/>
                  </a:lnTo>
                  <a:lnTo>
                    <a:pt x="75" y="92"/>
                  </a:lnTo>
                  <a:lnTo>
                    <a:pt x="83" y="87"/>
                  </a:lnTo>
                  <a:lnTo>
                    <a:pt x="89" y="80"/>
                  </a:lnTo>
                  <a:lnTo>
                    <a:pt x="94" y="71"/>
                  </a:lnTo>
                  <a:lnTo>
                    <a:pt x="99" y="62"/>
                  </a:lnTo>
                  <a:lnTo>
                    <a:pt x="100" y="52"/>
                  </a:lnTo>
                  <a:lnTo>
                    <a:pt x="100" y="43"/>
                  </a:lnTo>
                  <a:lnTo>
                    <a:pt x="98" y="34"/>
                  </a:lnTo>
                  <a:lnTo>
                    <a:pt x="93" y="25"/>
                  </a:lnTo>
                  <a:lnTo>
                    <a:pt x="88" y="17"/>
                  </a:lnTo>
                  <a:lnTo>
                    <a:pt x="81" y="11"/>
                  </a:lnTo>
                  <a:lnTo>
                    <a:pt x="72" y="5"/>
                  </a:lnTo>
                  <a:lnTo>
                    <a:pt x="63" y="2"/>
                  </a:lnTo>
                  <a:lnTo>
                    <a:pt x="53" y="0"/>
                  </a:lnTo>
                  <a:lnTo>
                    <a:pt x="43" y="1"/>
                  </a:lnTo>
                  <a:lnTo>
                    <a:pt x="34" y="3"/>
                  </a:lnTo>
                  <a:lnTo>
                    <a:pt x="24" y="7"/>
                  </a:lnTo>
                  <a:lnTo>
                    <a:pt x="17" y="12"/>
                  </a:lnTo>
                  <a:lnTo>
                    <a:pt x="11" y="19"/>
                  </a:lnTo>
                  <a:lnTo>
                    <a:pt x="6" y="28"/>
                  </a:lnTo>
                  <a:lnTo>
                    <a:pt x="1" y="37"/>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6" name="Freeform 69"/>
            <p:cNvSpPr>
              <a:spLocks noEditPoints="1"/>
            </p:cNvSpPr>
            <p:nvPr/>
          </p:nvSpPr>
          <p:spPr bwMode="auto">
            <a:xfrm>
              <a:off x="3175" y="1299"/>
              <a:ext cx="55" cy="54"/>
            </a:xfrm>
            <a:custGeom>
              <a:avLst/>
              <a:gdLst>
                <a:gd name="T0" fmla="*/ 176 w 275"/>
                <a:gd name="T1" fmla="*/ 6 h 273"/>
                <a:gd name="T2" fmla="*/ 146 w 275"/>
                <a:gd name="T3" fmla="*/ 0 h 273"/>
                <a:gd name="T4" fmla="*/ 117 w 275"/>
                <a:gd name="T5" fmla="*/ 0 h 273"/>
                <a:gd name="T6" fmla="*/ 91 w 275"/>
                <a:gd name="T7" fmla="*/ 5 h 273"/>
                <a:gd name="T8" fmla="*/ 68 w 275"/>
                <a:gd name="T9" fmla="*/ 15 h 273"/>
                <a:gd name="T10" fmla="*/ 49 w 275"/>
                <a:gd name="T11" fmla="*/ 31 h 273"/>
                <a:gd name="T12" fmla="*/ 31 w 275"/>
                <a:gd name="T13" fmla="*/ 50 h 273"/>
                <a:gd name="T14" fmla="*/ 17 w 275"/>
                <a:gd name="T15" fmla="*/ 75 h 273"/>
                <a:gd name="T16" fmla="*/ 7 w 275"/>
                <a:gd name="T17" fmla="*/ 103 h 273"/>
                <a:gd name="T18" fmla="*/ 2 w 275"/>
                <a:gd name="T19" fmla="*/ 132 h 273"/>
                <a:gd name="T20" fmla="*/ 2 w 275"/>
                <a:gd name="T21" fmla="*/ 159 h 273"/>
                <a:gd name="T22" fmla="*/ 7 w 275"/>
                <a:gd name="T23" fmla="*/ 184 h 273"/>
                <a:gd name="T24" fmla="*/ 16 w 275"/>
                <a:gd name="T25" fmla="*/ 207 h 273"/>
                <a:gd name="T26" fmla="*/ 31 w 275"/>
                <a:gd name="T27" fmla="*/ 227 h 273"/>
                <a:gd name="T28" fmla="*/ 51 w 275"/>
                <a:gd name="T29" fmla="*/ 244 h 273"/>
                <a:gd name="T30" fmla="*/ 75 w 275"/>
                <a:gd name="T31" fmla="*/ 257 h 273"/>
                <a:gd name="T32" fmla="*/ 102 w 275"/>
                <a:gd name="T33" fmla="*/ 267 h 273"/>
                <a:gd name="T34" fmla="*/ 131 w 275"/>
                <a:gd name="T35" fmla="*/ 271 h 273"/>
                <a:gd name="T36" fmla="*/ 158 w 275"/>
                <a:gd name="T37" fmla="*/ 271 h 273"/>
                <a:gd name="T38" fmla="*/ 183 w 275"/>
                <a:gd name="T39" fmla="*/ 265 h 273"/>
                <a:gd name="T40" fmla="*/ 206 w 275"/>
                <a:gd name="T41" fmla="*/ 254 h 273"/>
                <a:gd name="T42" fmla="*/ 226 w 275"/>
                <a:gd name="T43" fmla="*/ 238 h 273"/>
                <a:gd name="T44" fmla="*/ 244 w 275"/>
                <a:gd name="T45" fmla="*/ 217 h 273"/>
                <a:gd name="T46" fmla="*/ 258 w 275"/>
                <a:gd name="T47" fmla="*/ 192 h 273"/>
                <a:gd name="T48" fmla="*/ 269 w 275"/>
                <a:gd name="T49" fmla="*/ 163 h 273"/>
                <a:gd name="T50" fmla="*/ 273 w 275"/>
                <a:gd name="T51" fmla="*/ 140 h 273"/>
                <a:gd name="T52" fmla="*/ 275 w 275"/>
                <a:gd name="T53" fmla="*/ 118 h 273"/>
                <a:gd name="T54" fmla="*/ 273 w 275"/>
                <a:gd name="T55" fmla="*/ 98 h 273"/>
                <a:gd name="T56" fmla="*/ 269 w 275"/>
                <a:gd name="T57" fmla="*/ 80 h 273"/>
                <a:gd name="T58" fmla="*/ 260 w 275"/>
                <a:gd name="T59" fmla="*/ 62 h 273"/>
                <a:gd name="T60" fmla="*/ 249 w 275"/>
                <a:gd name="T61" fmla="*/ 47 h 273"/>
                <a:gd name="T62" fmla="*/ 235 w 275"/>
                <a:gd name="T63" fmla="*/ 33 h 273"/>
                <a:gd name="T64" fmla="*/ 218 w 275"/>
                <a:gd name="T65" fmla="*/ 21 h 273"/>
                <a:gd name="T66" fmla="*/ 200 w 275"/>
                <a:gd name="T67" fmla="*/ 107 h 273"/>
                <a:gd name="T68" fmla="*/ 207 w 275"/>
                <a:gd name="T69" fmla="*/ 117 h 273"/>
                <a:gd name="T70" fmla="*/ 209 w 275"/>
                <a:gd name="T71" fmla="*/ 129 h 273"/>
                <a:gd name="T72" fmla="*/ 209 w 275"/>
                <a:gd name="T73" fmla="*/ 141 h 273"/>
                <a:gd name="T74" fmla="*/ 203 w 275"/>
                <a:gd name="T75" fmla="*/ 160 h 273"/>
                <a:gd name="T76" fmla="*/ 195 w 275"/>
                <a:gd name="T77" fmla="*/ 174 h 273"/>
                <a:gd name="T78" fmla="*/ 187 w 275"/>
                <a:gd name="T79" fmla="*/ 181 h 273"/>
                <a:gd name="T80" fmla="*/ 179 w 275"/>
                <a:gd name="T81" fmla="*/ 186 h 273"/>
                <a:gd name="T82" fmla="*/ 170 w 275"/>
                <a:gd name="T83" fmla="*/ 188 h 273"/>
                <a:gd name="T84" fmla="*/ 152 w 275"/>
                <a:gd name="T85" fmla="*/ 188 h 273"/>
                <a:gd name="T86" fmla="*/ 187 w 275"/>
                <a:gd name="T87" fmla="*/ 9 h 273"/>
                <a:gd name="T88" fmla="*/ 81 w 275"/>
                <a:gd name="T89" fmla="*/ 165 h 273"/>
                <a:gd name="T90" fmla="*/ 68 w 275"/>
                <a:gd name="T91" fmla="*/ 154 h 273"/>
                <a:gd name="T92" fmla="*/ 62 w 275"/>
                <a:gd name="T93" fmla="*/ 139 h 273"/>
                <a:gd name="T94" fmla="*/ 61 w 275"/>
                <a:gd name="T95" fmla="*/ 122 h 273"/>
                <a:gd name="T96" fmla="*/ 66 w 275"/>
                <a:gd name="T97" fmla="*/ 103 h 273"/>
                <a:gd name="T98" fmla="*/ 76 w 275"/>
                <a:gd name="T99" fmla="*/ 89 h 273"/>
                <a:gd name="T100" fmla="*/ 89 w 275"/>
                <a:gd name="T101" fmla="*/ 80 h 273"/>
                <a:gd name="T102" fmla="*/ 106 w 275"/>
                <a:gd name="T103" fmla="*/ 75 h 273"/>
                <a:gd name="T104" fmla="*/ 89 w 275"/>
                <a:gd name="T105" fmla="*/ 171 h 27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273"/>
                <a:gd name="T161" fmla="*/ 275 w 275"/>
                <a:gd name="T162" fmla="*/ 273 h 27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273">
                  <a:moveTo>
                    <a:pt x="187" y="9"/>
                  </a:moveTo>
                  <a:lnTo>
                    <a:pt x="176" y="6"/>
                  </a:lnTo>
                  <a:lnTo>
                    <a:pt x="160" y="2"/>
                  </a:lnTo>
                  <a:lnTo>
                    <a:pt x="146" y="0"/>
                  </a:lnTo>
                  <a:lnTo>
                    <a:pt x="131" y="0"/>
                  </a:lnTo>
                  <a:lnTo>
                    <a:pt x="117" y="0"/>
                  </a:lnTo>
                  <a:lnTo>
                    <a:pt x="104" y="2"/>
                  </a:lnTo>
                  <a:lnTo>
                    <a:pt x="91" y="5"/>
                  </a:lnTo>
                  <a:lnTo>
                    <a:pt x="80" y="10"/>
                  </a:lnTo>
                  <a:lnTo>
                    <a:pt x="68" y="15"/>
                  </a:lnTo>
                  <a:lnTo>
                    <a:pt x="58" y="23"/>
                  </a:lnTo>
                  <a:lnTo>
                    <a:pt x="49" y="31"/>
                  </a:lnTo>
                  <a:lnTo>
                    <a:pt x="39" y="40"/>
                  </a:lnTo>
                  <a:lnTo>
                    <a:pt x="31" y="50"/>
                  </a:lnTo>
                  <a:lnTo>
                    <a:pt x="23" y="62"/>
                  </a:lnTo>
                  <a:lnTo>
                    <a:pt x="17" y="75"/>
                  </a:lnTo>
                  <a:lnTo>
                    <a:pt x="11" y="89"/>
                  </a:lnTo>
                  <a:lnTo>
                    <a:pt x="7" y="103"/>
                  </a:lnTo>
                  <a:lnTo>
                    <a:pt x="4" y="117"/>
                  </a:lnTo>
                  <a:lnTo>
                    <a:pt x="2" y="132"/>
                  </a:lnTo>
                  <a:lnTo>
                    <a:pt x="0" y="146"/>
                  </a:lnTo>
                  <a:lnTo>
                    <a:pt x="2" y="159"/>
                  </a:lnTo>
                  <a:lnTo>
                    <a:pt x="3" y="172"/>
                  </a:lnTo>
                  <a:lnTo>
                    <a:pt x="7" y="184"/>
                  </a:lnTo>
                  <a:lnTo>
                    <a:pt x="11" y="196"/>
                  </a:lnTo>
                  <a:lnTo>
                    <a:pt x="16" y="207"/>
                  </a:lnTo>
                  <a:lnTo>
                    <a:pt x="23" y="217"/>
                  </a:lnTo>
                  <a:lnTo>
                    <a:pt x="31" y="227"/>
                  </a:lnTo>
                  <a:lnTo>
                    <a:pt x="40" y="236"/>
                  </a:lnTo>
                  <a:lnTo>
                    <a:pt x="51" y="244"/>
                  </a:lnTo>
                  <a:lnTo>
                    <a:pt x="62" y="251"/>
                  </a:lnTo>
                  <a:lnTo>
                    <a:pt x="75" y="257"/>
                  </a:lnTo>
                  <a:lnTo>
                    <a:pt x="87" y="262"/>
                  </a:lnTo>
                  <a:lnTo>
                    <a:pt x="102" y="267"/>
                  </a:lnTo>
                  <a:lnTo>
                    <a:pt x="116" y="270"/>
                  </a:lnTo>
                  <a:lnTo>
                    <a:pt x="131" y="271"/>
                  </a:lnTo>
                  <a:lnTo>
                    <a:pt x="145" y="273"/>
                  </a:lnTo>
                  <a:lnTo>
                    <a:pt x="158" y="271"/>
                  </a:lnTo>
                  <a:lnTo>
                    <a:pt x="171" y="268"/>
                  </a:lnTo>
                  <a:lnTo>
                    <a:pt x="183" y="265"/>
                  </a:lnTo>
                  <a:lnTo>
                    <a:pt x="195" y="260"/>
                  </a:lnTo>
                  <a:lnTo>
                    <a:pt x="206" y="254"/>
                  </a:lnTo>
                  <a:lnTo>
                    <a:pt x="217" y="247"/>
                  </a:lnTo>
                  <a:lnTo>
                    <a:pt x="226" y="238"/>
                  </a:lnTo>
                  <a:lnTo>
                    <a:pt x="235" y="229"/>
                  </a:lnTo>
                  <a:lnTo>
                    <a:pt x="244" y="217"/>
                  </a:lnTo>
                  <a:lnTo>
                    <a:pt x="251" y="205"/>
                  </a:lnTo>
                  <a:lnTo>
                    <a:pt x="258" y="192"/>
                  </a:lnTo>
                  <a:lnTo>
                    <a:pt x="264" y="178"/>
                  </a:lnTo>
                  <a:lnTo>
                    <a:pt x="269" y="163"/>
                  </a:lnTo>
                  <a:lnTo>
                    <a:pt x="271" y="151"/>
                  </a:lnTo>
                  <a:lnTo>
                    <a:pt x="273" y="140"/>
                  </a:lnTo>
                  <a:lnTo>
                    <a:pt x="274" y="129"/>
                  </a:lnTo>
                  <a:lnTo>
                    <a:pt x="275" y="118"/>
                  </a:lnTo>
                  <a:lnTo>
                    <a:pt x="274" y="108"/>
                  </a:lnTo>
                  <a:lnTo>
                    <a:pt x="273" y="98"/>
                  </a:lnTo>
                  <a:lnTo>
                    <a:pt x="271" y="89"/>
                  </a:lnTo>
                  <a:lnTo>
                    <a:pt x="269" y="80"/>
                  </a:lnTo>
                  <a:lnTo>
                    <a:pt x="265" y="71"/>
                  </a:lnTo>
                  <a:lnTo>
                    <a:pt x="260" y="62"/>
                  </a:lnTo>
                  <a:lnTo>
                    <a:pt x="255" y="54"/>
                  </a:lnTo>
                  <a:lnTo>
                    <a:pt x="249" y="47"/>
                  </a:lnTo>
                  <a:lnTo>
                    <a:pt x="243" y="40"/>
                  </a:lnTo>
                  <a:lnTo>
                    <a:pt x="235" y="33"/>
                  </a:lnTo>
                  <a:lnTo>
                    <a:pt x="227" y="27"/>
                  </a:lnTo>
                  <a:lnTo>
                    <a:pt x="218" y="21"/>
                  </a:lnTo>
                  <a:lnTo>
                    <a:pt x="196" y="102"/>
                  </a:lnTo>
                  <a:lnTo>
                    <a:pt x="200" y="107"/>
                  </a:lnTo>
                  <a:lnTo>
                    <a:pt x="204" y="112"/>
                  </a:lnTo>
                  <a:lnTo>
                    <a:pt x="207" y="117"/>
                  </a:lnTo>
                  <a:lnTo>
                    <a:pt x="208" y="124"/>
                  </a:lnTo>
                  <a:lnTo>
                    <a:pt x="209" y="129"/>
                  </a:lnTo>
                  <a:lnTo>
                    <a:pt x="210" y="135"/>
                  </a:lnTo>
                  <a:lnTo>
                    <a:pt x="209" y="141"/>
                  </a:lnTo>
                  <a:lnTo>
                    <a:pt x="207" y="148"/>
                  </a:lnTo>
                  <a:lnTo>
                    <a:pt x="203" y="160"/>
                  </a:lnTo>
                  <a:lnTo>
                    <a:pt x="198" y="169"/>
                  </a:lnTo>
                  <a:lnTo>
                    <a:pt x="195" y="174"/>
                  </a:lnTo>
                  <a:lnTo>
                    <a:pt x="192" y="178"/>
                  </a:lnTo>
                  <a:lnTo>
                    <a:pt x="187" y="181"/>
                  </a:lnTo>
                  <a:lnTo>
                    <a:pt x="183" y="184"/>
                  </a:lnTo>
                  <a:lnTo>
                    <a:pt x="179" y="186"/>
                  </a:lnTo>
                  <a:lnTo>
                    <a:pt x="174" y="187"/>
                  </a:lnTo>
                  <a:lnTo>
                    <a:pt x="170" y="188"/>
                  </a:lnTo>
                  <a:lnTo>
                    <a:pt x="163" y="189"/>
                  </a:lnTo>
                  <a:lnTo>
                    <a:pt x="152" y="188"/>
                  </a:lnTo>
                  <a:lnTo>
                    <a:pt x="138" y="186"/>
                  </a:lnTo>
                  <a:lnTo>
                    <a:pt x="187" y="9"/>
                  </a:lnTo>
                  <a:close/>
                  <a:moveTo>
                    <a:pt x="89" y="171"/>
                  </a:moveTo>
                  <a:lnTo>
                    <a:pt x="81" y="165"/>
                  </a:lnTo>
                  <a:lnTo>
                    <a:pt x="75" y="160"/>
                  </a:lnTo>
                  <a:lnTo>
                    <a:pt x="68" y="154"/>
                  </a:lnTo>
                  <a:lnTo>
                    <a:pt x="64" y="147"/>
                  </a:lnTo>
                  <a:lnTo>
                    <a:pt x="62" y="139"/>
                  </a:lnTo>
                  <a:lnTo>
                    <a:pt x="61" y="131"/>
                  </a:lnTo>
                  <a:lnTo>
                    <a:pt x="61" y="122"/>
                  </a:lnTo>
                  <a:lnTo>
                    <a:pt x="63" y="111"/>
                  </a:lnTo>
                  <a:lnTo>
                    <a:pt x="66" y="103"/>
                  </a:lnTo>
                  <a:lnTo>
                    <a:pt x="70" y="96"/>
                  </a:lnTo>
                  <a:lnTo>
                    <a:pt x="76" y="89"/>
                  </a:lnTo>
                  <a:lnTo>
                    <a:pt x="82" y="84"/>
                  </a:lnTo>
                  <a:lnTo>
                    <a:pt x="89" y="80"/>
                  </a:lnTo>
                  <a:lnTo>
                    <a:pt x="98" y="77"/>
                  </a:lnTo>
                  <a:lnTo>
                    <a:pt x="106" y="75"/>
                  </a:lnTo>
                  <a:lnTo>
                    <a:pt x="115" y="74"/>
                  </a:lnTo>
                  <a:lnTo>
                    <a:pt x="89" y="171"/>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7" name="Freeform 70"/>
            <p:cNvSpPr>
              <a:spLocks/>
            </p:cNvSpPr>
            <p:nvPr/>
          </p:nvSpPr>
          <p:spPr bwMode="auto">
            <a:xfrm>
              <a:off x="3192" y="1248"/>
              <a:ext cx="53" cy="44"/>
            </a:xfrm>
            <a:custGeom>
              <a:avLst/>
              <a:gdLst>
                <a:gd name="T0" fmla="*/ 29 w 268"/>
                <a:gd name="T1" fmla="*/ 6 h 224"/>
                <a:gd name="T2" fmla="*/ 21 w 268"/>
                <a:gd name="T3" fmla="*/ 18 h 224"/>
                <a:gd name="T4" fmla="*/ 14 w 268"/>
                <a:gd name="T5" fmla="*/ 31 h 224"/>
                <a:gd name="T6" fmla="*/ 8 w 268"/>
                <a:gd name="T7" fmla="*/ 44 h 224"/>
                <a:gd name="T8" fmla="*/ 3 w 268"/>
                <a:gd name="T9" fmla="*/ 66 h 224"/>
                <a:gd name="T10" fmla="*/ 0 w 268"/>
                <a:gd name="T11" fmla="*/ 94 h 224"/>
                <a:gd name="T12" fmla="*/ 3 w 268"/>
                <a:gd name="T13" fmla="*/ 121 h 224"/>
                <a:gd name="T14" fmla="*/ 11 w 268"/>
                <a:gd name="T15" fmla="*/ 145 h 224"/>
                <a:gd name="T16" fmla="*/ 24 w 268"/>
                <a:gd name="T17" fmla="*/ 167 h 224"/>
                <a:gd name="T18" fmla="*/ 41 w 268"/>
                <a:gd name="T19" fmla="*/ 187 h 224"/>
                <a:gd name="T20" fmla="*/ 62 w 268"/>
                <a:gd name="T21" fmla="*/ 203 h 224"/>
                <a:gd name="T22" fmla="*/ 87 w 268"/>
                <a:gd name="T23" fmla="*/ 214 h 224"/>
                <a:gd name="T24" fmla="*/ 114 w 268"/>
                <a:gd name="T25" fmla="*/ 222 h 224"/>
                <a:gd name="T26" fmla="*/ 140 w 268"/>
                <a:gd name="T27" fmla="*/ 224 h 224"/>
                <a:gd name="T28" fmla="*/ 166 w 268"/>
                <a:gd name="T29" fmla="*/ 219 h 224"/>
                <a:gd name="T30" fmla="*/ 190 w 268"/>
                <a:gd name="T31" fmla="*/ 211 h 224"/>
                <a:gd name="T32" fmla="*/ 212 w 268"/>
                <a:gd name="T33" fmla="*/ 198 h 224"/>
                <a:gd name="T34" fmla="*/ 232 w 268"/>
                <a:gd name="T35" fmla="*/ 182 h 224"/>
                <a:gd name="T36" fmla="*/ 247 w 268"/>
                <a:gd name="T37" fmla="*/ 160 h 224"/>
                <a:gd name="T38" fmla="*/ 259 w 268"/>
                <a:gd name="T39" fmla="*/ 137 h 224"/>
                <a:gd name="T40" fmla="*/ 265 w 268"/>
                <a:gd name="T41" fmla="*/ 115 h 224"/>
                <a:gd name="T42" fmla="*/ 268 w 268"/>
                <a:gd name="T43" fmla="*/ 100 h 224"/>
                <a:gd name="T44" fmla="*/ 268 w 268"/>
                <a:gd name="T45" fmla="*/ 85 h 224"/>
                <a:gd name="T46" fmla="*/ 267 w 268"/>
                <a:gd name="T47" fmla="*/ 70 h 224"/>
                <a:gd name="T48" fmla="*/ 193 w 268"/>
                <a:gd name="T49" fmla="*/ 41 h 224"/>
                <a:gd name="T50" fmla="*/ 197 w 268"/>
                <a:gd name="T51" fmla="*/ 53 h 224"/>
                <a:gd name="T52" fmla="*/ 199 w 268"/>
                <a:gd name="T53" fmla="*/ 65 h 224"/>
                <a:gd name="T54" fmla="*/ 200 w 268"/>
                <a:gd name="T55" fmla="*/ 77 h 224"/>
                <a:gd name="T56" fmla="*/ 198 w 268"/>
                <a:gd name="T57" fmla="*/ 88 h 224"/>
                <a:gd name="T58" fmla="*/ 193 w 268"/>
                <a:gd name="T59" fmla="*/ 100 h 224"/>
                <a:gd name="T60" fmla="*/ 187 w 268"/>
                <a:gd name="T61" fmla="*/ 110 h 224"/>
                <a:gd name="T62" fmla="*/ 179 w 268"/>
                <a:gd name="T63" fmla="*/ 120 h 224"/>
                <a:gd name="T64" fmla="*/ 170 w 268"/>
                <a:gd name="T65" fmla="*/ 127 h 224"/>
                <a:gd name="T66" fmla="*/ 159 w 268"/>
                <a:gd name="T67" fmla="*/ 131 h 224"/>
                <a:gd name="T68" fmla="*/ 147 w 268"/>
                <a:gd name="T69" fmla="*/ 133 h 224"/>
                <a:gd name="T70" fmla="*/ 136 w 268"/>
                <a:gd name="T71" fmla="*/ 134 h 224"/>
                <a:gd name="T72" fmla="*/ 122 w 268"/>
                <a:gd name="T73" fmla="*/ 131 h 224"/>
                <a:gd name="T74" fmla="*/ 111 w 268"/>
                <a:gd name="T75" fmla="*/ 127 h 224"/>
                <a:gd name="T76" fmla="*/ 100 w 268"/>
                <a:gd name="T77" fmla="*/ 121 h 224"/>
                <a:gd name="T78" fmla="*/ 92 w 268"/>
                <a:gd name="T79" fmla="*/ 113 h 224"/>
                <a:gd name="T80" fmla="*/ 86 w 268"/>
                <a:gd name="T81" fmla="*/ 104 h 224"/>
                <a:gd name="T82" fmla="*/ 80 w 268"/>
                <a:gd name="T83" fmla="*/ 94 h 224"/>
                <a:gd name="T84" fmla="*/ 78 w 268"/>
                <a:gd name="T85" fmla="*/ 83 h 224"/>
                <a:gd name="T86" fmla="*/ 78 w 268"/>
                <a:gd name="T87" fmla="*/ 71 h 224"/>
                <a:gd name="T88" fmla="*/ 80 w 268"/>
                <a:gd name="T89" fmla="*/ 58 h 224"/>
                <a:gd name="T90" fmla="*/ 84 w 268"/>
                <a:gd name="T91" fmla="*/ 47 h 224"/>
                <a:gd name="T92" fmla="*/ 90 w 268"/>
                <a:gd name="T93" fmla="*/ 38 h 224"/>
                <a:gd name="T94" fmla="*/ 97 w 268"/>
                <a:gd name="T95" fmla="*/ 29 h 224"/>
                <a:gd name="T96" fmla="*/ 108 w 268"/>
                <a:gd name="T97" fmla="*/ 19 h 22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8"/>
                <a:gd name="T148" fmla="*/ 0 h 224"/>
                <a:gd name="T149" fmla="*/ 268 w 268"/>
                <a:gd name="T150" fmla="*/ 224 h 22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8" h="224">
                  <a:moveTo>
                    <a:pt x="34" y="0"/>
                  </a:moveTo>
                  <a:lnTo>
                    <a:pt x="29" y="6"/>
                  </a:lnTo>
                  <a:lnTo>
                    <a:pt x="25" y="11"/>
                  </a:lnTo>
                  <a:lnTo>
                    <a:pt x="21" y="18"/>
                  </a:lnTo>
                  <a:lnTo>
                    <a:pt x="17" y="24"/>
                  </a:lnTo>
                  <a:lnTo>
                    <a:pt x="14" y="31"/>
                  </a:lnTo>
                  <a:lnTo>
                    <a:pt x="10" y="37"/>
                  </a:lnTo>
                  <a:lnTo>
                    <a:pt x="8" y="44"/>
                  </a:lnTo>
                  <a:lnTo>
                    <a:pt x="6" y="52"/>
                  </a:lnTo>
                  <a:lnTo>
                    <a:pt x="3" y="66"/>
                  </a:lnTo>
                  <a:lnTo>
                    <a:pt x="1" y="81"/>
                  </a:lnTo>
                  <a:lnTo>
                    <a:pt x="0" y="94"/>
                  </a:lnTo>
                  <a:lnTo>
                    <a:pt x="1" y="107"/>
                  </a:lnTo>
                  <a:lnTo>
                    <a:pt x="3" y="121"/>
                  </a:lnTo>
                  <a:lnTo>
                    <a:pt x="6" y="134"/>
                  </a:lnTo>
                  <a:lnTo>
                    <a:pt x="11" y="145"/>
                  </a:lnTo>
                  <a:lnTo>
                    <a:pt x="17" y="157"/>
                  </a:lnTo>
                  <a:lnTo>
                    <a:pt x="24" y="167"/>
                  </a:lnTo>
                  <a:lnTo>
                    <a:pt x="31" y="178"/>
                  </a:lnTo>
                  <a:lnTo>
                    <a:pt x="41" y="187"/>
                  </a:lnTo>
                  <a:lnTo>
                    <a:pt x="51" y="195"/>
                  </a:lnTo>
                  <a:lnTo>
                    <a:pt x="62" y="203"/>
                  </a:lnTo>
                  <a:lnTo>
                    <a:pt x="74" y="209"/>
                  </a:lnTo>
                  <a:lnTo>
                    <a:pt x="87" y="214"/>
                  </a:lnTo>
                  <a:lnTo>
                    <a:pt x="100" y="219"/>
                  </a:lnTo>
                  <a:lnTo>
                    <a:pt x="114" y="222"/>
                  </a:lnTo>
                  <a:lnTo>
                    <a:pt x="127" y="224"/>
                  </a:lnTo>
                  <a:lnTo>
                    <a:pt x="140" y="224"/>
                  </a:lnTo>
                  <a:lnTo>
                    <a:pt x="153" y="223"/>
                  </a:lnTo>
                  <a:lnTo>
                    <a:pt x="166" y="219"/>
                  </a:lnTo>
                  <a:lnTo>
                    <a:pt x="179" y="216"/>
                  </a:lnTo>
                  <a:lnTo>
                    <a:pt x="190" y="211"/>
                  </a:lnTo>
                  <a:lnTo>
                    <a:pt x="202" y="205"/>
                  </a:lnTo>
                  <a:lnTo>
                    <a:pt x="212" y="198"/>
                  </a:lnTo>
                  <a:lnTo>
                    <a:pt x="222" y="190"/>
                  </a:lnTo>
                  <a:lnTo>
                    <a:pt x="232" y="182"/>
                  </a:lnTo>
                  <a:lnTo>
                    <a:pt x="240" y="172"/>
                  </a:lnTo>
                  <a:lnTo>
                    <a:pt x="247" y="160"/>
                  </a:lnTo>
                  <a:lnTo>
                    <a:pt x="254" y="149"/>
                  </a:lnTo>
                  <a:lnTo>
                    <a:pt x="259" y="137"/>
                  </a:lnTo>
                  <a:lnTo>
                    <a:pt x="263" y="124"/>
                  </a:lnTo>
                  <a:lnTo>
                    <a:pt x="265" y="115"/>
                  </a:lnTo>
                  <a:lnTo>
                    <a:pt x="267" y="107"/>
                  </a:lnTo>
                  <a:lnTo>
                    <a:pt x="268" y="100"/>
                  </a:lnTo>
                  <a:lnTo>
                    <a:pt x="268" y="93"/>
                  </a:lnTo>
                  <a:lnTo>
                    <a:pt x="268" y="85"/>
                  </a:lnTo>
                  <a:lnTo>
                    <a:pt x="268" y="78"/>
                  </a:lnTo>
                  <a:lnTo>
                    <a:pt x="267" y="70"/>
                  </a:lnTo>
                  <a:lnTo>
                    <a:pt x="266" y="60"/>
                  </a:lnTo>
                  <a:lnTo>
                    <a:pt x="193" y="41"/>
                  </a:lnTo>
                  <a:lnTo>
                    <a:pt x="196" y="47"/>
                  </a:lnTo>
                  <a:lnTo>
                    <a:pt x="197" y="53"/>
                  </a:lnTo>
                  <a:lnTo>
                    <a:pt x="199" y="59"/>
                  </a:lnTo>
                  <a:lnTo>
                    <a:pt x="199" y="65"/>
                  </a:lnTo>
                  <a:lnTo>
                    <a:pt x="200" y="71"/>
                  </a:lnTo>
                  <a:lnTo>
                    <a:pt x="200" y="77"/>
                  </a:lnTo>
                  <a:lnTo>
                    <a:pt x="199" y="82"/>
                  </a:lnTo>
                  <a:lnTo>
                    <a:pt x="198" y="88"/>
                  </a:lnTo>
                  <a:lnTo>
                    <a:pt x="196" y="94"/>
                  </a:lnTo>
                  <a:lnTo>
                    <a:pt x="193" y="100"/>
                  </a:lnTo>
                  <a:lnTo>
                    <a:pt x="190" y="106"/>
                  </a:lnTo>
                  <a:lnTo>
                    <a:pt x="187" y="110"/>
                  </a:lnTo>
                  <a:lnTo>
                    <a:pt x="183" y="115"/>
                  </a:lnTo>
                  <a:lnTo>
                    <a:pt x="179" y="120"/>
                  </a:lnTo>
                  <a:lnTo>
                    <a:pt x="174" y="124"/>
                  </a:lnTo>
                  <a:lnTo>
                    <a:pt x="170" y="127"/>
                  </a:lnTo>
                  <a:lnTo>
                    <a:pt x="165" y="129"/>
                  </a:lnTo>
                  <a:lnTo>
                    <a:pt x="159" y="131"/>
                  </a:lnTo>
                  <a:lnTo>
                    <a:pt x="153" y="133"/>
                  </a:lnTo>
                  <a:lnTo>
                    <a:pt x="147" y="133"/>
                  </a:lnTo>
                  <a:lnTo>
                    <a:pt x="142" y="134"/>
                  </a:lnTo>
                  <a:lnTo>
                    <a:pt x="136" y="134"/>
                  </a:lnTo>
                  <a:lnTo>
                    <a:pt x="128" y="133"/>
                  </a:lnTo>
                  <a:lnTo>
                    <a:pt x="122" y="131"/>
                  </a:lnTo>
                  <a:lnTo>
                    <a:pt x="116" y="129"/>
                  </a:lnTo>
                  <a:lnTo>
                    <a:pt x="111" y="127"/>
                  </a:lnTo>
                  <a:lnTo>
                    <a:pt x="105" y="124"/>
                  </a:lnTo>
                  <a:lnTo>
                    <a:pt x="100" y="121"/>
                  </a:lnTo>
                  <a:lnTo>
                    <a:pt x="96" y="117"/>
                  </a:lnTo>
                  <a:lnTo>
                    <a:pt x="92" y="113"/>
                  </a:lnTo>
                  <a:lnTo>
                    <a:pt x="89" y="108"/>
                  </a:lnTo>
                  <a:lnTo>
                    <a:pt x="86" y="104"/>
                  </a:lnTo>
                  <a:lnTo>
                    <a:pt x="82" y="99"/>
                  </a:lnTo>
                  <a:lnTo>
                    <a:pt x="80" y="94"/>
                  </a:lnTo>
                  <a:lnTo>
                    <a:pt x="79" y="88"/>
                  </a:lnTo>
                  <a:lnTo>
                    <a:pt x="78" y="83"/>
                  </a:lnTo>
                  <a:lnTo>
                    <a:pt x="77" y="77"/>
                  </a:lnTo>
                  <a:lnTo>
                    <a:pt x="78" y="71"/>
                  </a:lnTo>
                  <a:lnTo>
                    <a:pt x="78" y="64"/>
                  </a:lnTo>
                  <a:lnTo>
                    <a:pt x="80" y="58"/>
                  </a:lnTo>
                  <a:lnTo>
                    <a:pt x="81" y="53"/>
                  </a:lnTo>
                  <a:lnTo>
                    <a:pt x="84" y="47"/>
                  </a:lnTo>
                  <a:lnTo>
                    <a:pt x="87" y="43"/>
                  </a:lnTo>
                  <a:lnTo>
                    <a:pt x="90" y="38"/>
                  </a:lnTo>
                  <a:lnTo>
                    <a:pt x="93" y="33"/>
                  </a:lnTo>
                  <a:lnTo>
                    <a:pt x="97" y="29"/>
                  </a:lnTo>
                  <a:lnTo>
                    <a:pt x="102" y="24"/>
                  </a:lnTo>
                  <a:lnTo>
                    <a:pt x="108" y="19"/>
                  </a:lnTo>
                  <a:lnTo>
                    <a:pt x="34"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8" name="Freeform 71"/>
            <p:cNvSpPr>
              <a:spLocks/>
            </p:cNvSpPr>
            <p:nvPr/>
          </p:nvSpPr>
          <p:spPr bwMode="auto">
            <a:xfrm>
              <a:off x="3186" y="1209"/>
              <a:ext cx="68" cy="39"/>
            </a:xfrm>
            <a:custGeom>
              <a:avLst/>
              <a:gdLst>
                <a:gd name="T0" fmla="*/ 168 w 339"/>
                <a:gd name="T1" fmla="*/ 67 h 195"/>
                <a:gd name="T2" fmla="*/ 180 w 339"/>
                <a:gd name="T3" fmla="*/ 19 h 195"/>
                <a:gd name="T4" fmla="*/ 109 w 339"/>
                <a:gd name="T5" fmla="*/ 0 h 195"/>
                <a:gd name="T6" fmla="*/ 96 w 339"/>
                <a:gd name="T7" fmla="*/ 48 h 195"/>
                <a:gd name="T8" fmla="*/ 23 w 339"/>
                <a:gd name="T9" fmla="*/ 29 h 195"/>
                <a:gd name="T10" fmla="*/ 0 w 339"/>
                <a:gd name="T11" fmla="*/ 113 h 195"/>
                <a:gd name="T12" fmla="*/ 73 w 339"/>
                <a:gd name="T13" fmla="*/ 132 h 195"/>
                <a:gd name="T14" fmla="*/ 66 w 339"/>
                <a:gd name="T15" fmla="*/ 160 h 195"/>
                <a:gd name="T16" fmla="*/ 137 w 339"/>
                <a:gd name="T17" fmla="*/ 178 h 195"/>
                <a:gd name="T18" fmla="*/ 145 w 339"/>
                <a:gd name="T19" fmla="*/ 150 h 195"/>
                <a:gd name="T20" fmla="*/ 316 w 339"/>
                <a:gd name="T21" fmla="*/ 195 h 195"/>
                <a:gd name="T22" fmla="*/ 339 w 339"/>
                <a:gd name="T23" fmla="*/ 112 h 195"/>
                <a:gd name="T24" fmla="*/ 168 w 339"/>
                <a:gd name="T25" fmla="*/ 67 h 19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9"/>
                <a:gd name="T40" fmla="*/ 0 h 195"/>
                <a:gd name="T41" fmla="*/ 339 w 339"/>
                <a:gd name="T42" fmla="*/ 195 h 19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9" h="195">
                  <a:moveTo>
                    <a:pt x="168" y="67"/>
                  </a:moveTo>
                  <a:lnTo>
                    <a:pt x="180" y="19"/>
                  </a:lnTo>
                  <a:lnTo>
                    <a:pt x="109" y="0"/>
                  </a:lnTo>
                  <a:lnTo>
                    <a:pt x="96" y="48"/>
                  </a:lnTo>
                  <a:lnTo>
                    <a:pt x="23" y="29"/>
                  </a:lnTo>
                  <a:lnTo>
                    <a:pt x="0" y="113"/>
                  </a:lnTo>
                  <a:lnTo>
                    <a:pt x="73" y="132"/>
                  </a:lnTo>
                  <a:lnTo>
                    <a:pt x="66" y="160"/>
                  </a:lnTo>
                  <a:lnTo>
                    <a:pt x="137" y="178"/>
                  </a:lnTo>
                  <a:lnTo>
                    <a:pt x="145" y="150"/>
                  </a:lnTo>
                  <a:lnTo>
                    <a:pt x="316" y="195"/>
                  </a:lnTo>
                  <a:lnTo>
                    <a:pt x="339" y="112"/>
                  </a:lnTo>
                  <a:lnTo>
                    <a:pt x="168" y="67"/>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39" name="Freeform 72"/>
            <p:cNvSpPr>
              <a:spLocks/>
            </p:cNvSpPr>
            <p:nvPr/>
          </p:nvSpPr>
          <p:spPr bwMode="auto">
            <a:xfrm>
              <a:off x="3434" y="1650"/>
              <a:ext cx="71" cy="79"/>
            </a:xfrm>
            <a:custGeom>
              <a:avLst/>
              <a:gdLst>
                <a:gd name="T0" fmla="*/ 115 w 357"/>
                <a:gd name="T1" fmla="*/ 10 h 396"/>
                <a:gd name="T2" fmla="*/ 75 w 357"/>
                <a:gd name="T3" fmla="*/ 32 h 396"/>
                <a:gd name="T4" fmla="*/ 41 w 357"/>
                <a:gd name="T5" fmla="*/ 60 h 396"/>
                <a:gd name="T6" fmla="*/ 17 w 357"/>
                <a:gd name="T7" fmla="*/ 90 h 396"/>
                <a:gd name="T8" fmla="*/ 3 w 357"/>
                <a:gd name="T9" fmla="*/ 123 h 396"/>
                <a:gd name="T10" fmla="*/ 1 w 357"/>
                <a:gd name="T11" fmla="*/ 158 h 396"/>
                <a:gd name="T12" fmla="*/ 11 w 357"/>
                <a:gd name="T13" fmla="*/ 191 h 396"/>
                <a:gd name="T14" fmla="*/ 30 w 357"/>
                <a:gd name="T15" fmla="*/ 223 h 396"/>
                <a:gd name="T16" fmla="*/ 58 w 357"/>
                <a:gd name="T17" fmla="*/ 247 h 396"/>
                <a:gd name="T18" fmla="*/ 84 w 357"/>
                <a:gd name="T19" fmla="*/ 261 h 396"/>
                <a:gd name="T20" fmla="*/ 111 w 357"/>
                <a:gd name="T21" fmla="*/ 264 h 396"/>
                <a:gd name="T22" fmla="*/ 132 w 357"/>
                <a:gd name="T23" fmla="*/ 260 h 396"/>
                <a:gd name="T24" fmla="*/ 159 w 357"/>
                <a:gd name="T25" fmla="*/ 248 h 396"/>
                <a:gd name="T26" fmla="*/ 197 w 357"/>
                <a:gd name="T27" fmla="*/ 228 h 396"/>
                <a:gd name="T28" fmla="*/ 229 w 357"/>
                <a:gd name="T29" fmla="*/ 217 h 396"/>
                <a:gd name="T30" fmla="*/ 250 w 357"/>
                <a:gd name="T31" fmla="*/ 220 h 396"/>
                <a:gd name="T32" fmla="*/ 263 w 357"/>
                <a:gd name="T33" fmla="*/ 237 h 396"/>
                <a:gd name="T34" fmla="*/ 262 w 357"/>
                <a:gd name="T35" fmla="*/ 259 h 396"/>
                <a:gd name="T36" fmla="*/ 248 w 357"/>
                <a:gd name="T37" fmla="*/ 282 h 396"/>
                <a:gd name="T38" fmla="*/ 221 w 357"/>
                <a:gd name="T39" fmla="*/ 300 h 396"/>
                <a:gd name="T40" fmla="*/ 187 w 357"/>
                <a:gd name="T41" fmla="*/ 311 h 396"/>
                <a:gd name="T42" fmla="*/ 186 w 357"/>
                <a:gd name="T43" fmla="*/ 396 h 396"/>
                <a:gd name="T44" fmla="*/ 236 w 357"/>
                <a:gd name="T45" fmla="*/ 382 h 396"/>
                <a:gd name="T46" fmla="*/ 281 w 357"/>
                <a:gd name="T47" fmla="*/ 358 h 396"/>
                <a:gd name="T48" fmla="*/ 319 w 357"/>
                <a:gd name="T49" fmla="*/ 325 h 396"/>
                <a:gd name="T50" fmla="*/ 344 w 357"/>
                <a:gd name="T51" fmla="*/ 288 h 396"/>
                <a:gd name="T52" fmla="*/ 356 w 357"/>
                <a:gd name="T53" fmla="*/ 251 h 396"/>
                <a:gd name="T54" fmla="*/ 356 w 357"/>
                <a:gd name="T55" fmla="*/ 215 h 396"/>
                <a:gd name="T56" fmla="*/ 343 w 357"/>
                <a:gd name="T57" fmla="*/ 179 h 396"/>
                <a:gd name="T58" fmla="*/ 315 w 357"/>
                <a:gd name="T59" fmla="*/ 145 h 396"/>
                <a:gd name="T60" fmla="*/ 293 w 357"/>
                <a:gd name="T61" fmla="*/ 128 h 396"/>
                <a:gd name="T62" fmla="*/ 272 w 357"/>
                <a:gd name="T63" fmla="*/ 118 h 396"/>
                <a:gd name="T64" fmla="*/ 247 w 357"/>
                <a:gd name="T65" fmla="*/ 116 h 396"/>
                <a:gd name="T66" fmla="*/ 219 w 357"/>
                <a:gd name="T67" fmla="*/ 120 h 396"/>
                <a:gd name="T68" fmla="*/ 189 w 357"/>
                <a:gd name="T69" fmla="*/ 132 h 396"/>
                <a:gd name="T70" fmla="*/ 160 w 357"/>
                <a:gd name="T71" fmla="*/ 146 h 396"/>
                <a:gd name="T72" fmla="*/ 146 w 357"/>
                <a:gd name="T73" fmla="*/ 154 h 396"/>
                <a:gd name="T74" fmla="*/ 140 w 357"/>
                <a:gd name="T75" fmla="*/ 157 h 396"/>
                <a:gd name="T76" fmla="*/ 122 w 357"/>
                <a:gd name="T77" fmla="*/ 161 h 396"/>
                <a:gd name="T78" fmla="*/ 109 w 357"/>
                <a:gd name="T79" fmla="*/ 159 h 396"/>
                <a:gd name="T80" fmla="*/ 97 w 357"/>
                <a:gd name="T81" fmla="*/ 149 h 396"/>
                <a:gd name="T82" fmla="*/ 94 w 357"/>
                <a:gd name="T83" fmla="*/ 130 h 396"/>
                <a:gd name="T84" fmla="*/ 102 w 357"/>
                <a:gd name="T85" fmla="*/ 110 h 396"/>
                <a:gd name="T86" fmla="*/ 120 w 357"/>
                <a:gd name="T87" fmla="*/ 93 h 396"/>
                <a:gd name="T88" fmla="*/ 143 w 357"/>
                <a:gd name="T89" fmla="*/ 83 h 396"/>
                <a:gd name="T90" fmla="*/ 170 w 357"/>
                <a:gd name="T91" fmla="*/ 77 h 39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57"/>
                <a:gd name="T139" fmla="*/ 0 h 396"/>
                <a:gd name="T140" fmla="*/ 357 w 357"/>
                <a:gd name="T141" fmla="*/ 396 h 39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57" h="396">
                  <a:moveTo>
                    <a:pt x="144" y="0"/>
                  </a:moveTo>
                  <a:lnTo>
                    <a:pt x="130" y="4"/>
                  </a:lnTo>
                  <a:lnTo>
                    <a:pt x="115" y="10"/>
                  </a:lnTo>
                  <a:lnTo>
                    <a:pt x="101" y="17"/>
                  </a:lnTo>
                  <a:lnTo>
                    <a:pt x="88" y="24"/>
                  </a:lnTo>
                  <a:lnTo>
                    <a:pt x="75" y="32"/>
                  </a:lnTo>
                  <a:lnTo>
                    <a:pt x="63" y="40"/>
                  </a:lnTo>
                  <a:lnTo>
                    <a:pt x="51" y="50"/>
                  </a:lnTo>
                  <a:lnTo>
                    <a:pt x="41" y="60"/>
                  </a:lnTo>
                  <a:lnTo>
                    <a:pt x="31" y="69"/>
                  </a:lnTo>
                  <a:lnTo>
                    <a:pt x="23" y="79"/>
                  </a:lnTo>
                  <a:lnTo>
                    <a:pt x="17" y="90"/>
                  </a:lnTo>
                  <a:lnTo>
                    <a:pt x="11" y="101"/>
                  </a:lnTo>
                  <a:lnTo>
                    <a:pt x="6" y="112"/>
                  </a:lnTo>
                  <a:lnTo>
                    <a:pt x="3" y="123"/>
                  </a:lnTo>
                  <a:lnTo>
                    <a:pt x="1" y="135"/>
                  </a:lnTo>
                  <a:lnTo>
                    <a:pt x="0" y="146"/>
                  </a:lnTo>
                  <a:lnTo>
                    <a:pt x="1" y="158"/>
                  </a:lnTo>
                  <a:lnTo>
                    <a:pt x="3" y="169"/>
                  </a:lnTo>
                  <a:lnTo>
                    <a:pt x="6" y="180"/>
                  </a:lnTo>
                  <a:lnTo>
                    <a:pt x="11" y="191"/>
                  </a:lnTo>
                  <a:lnTo>
                    <a:pt x="16" y="203"/>
                  </a:lnTo>
                  <a:lnTo>
                    <a:pt x="22" y="213"/>
                  </a:lnTo>
                  <a:lnTo>
                    <a:pt x="30" y="223"/>
                  </a:lnTo>
                  <a:lnTo>
                    <a:pt x="40" y="233"/>
                  </a:lnTo>
                  <a:lnTo>
                    <a:pt x="48" y="240"/>
                  </a:lnTo>
                  <a:lnTo>
                    <a:pt x="58" y="247"/>
                  </a:lnTo>
                  <a:lnTo>
                    <a:pt x="66" y="252"/>
                  </a:lnTo>
                  <a:lnTo>
                    <a:pt x="74" y="257"/>
                  </a:lnTo>
                  <a:lnTo>
                    <a:pt x="84" y="261"/>
                  </a:lnTo>
                  <a:lnTo>
                    <a:pt x="92" y="263"/>
                  </a:lnTo>
                  <a:lnTo>
                    <a:pt x="101" y="264"/>
                  </a:lnTo>
                  <a:lnTo>
                    <a:pt x="111" y="264"/>
                  </a:lnTo>
                  <a:lnTo>
                    <a:pt x="117" y="263"/>
                  </a:lnTo>
                  <a:lnTo>
                    <a:pt x="124" y="262"/>
                  </a:lnTo>
                  <a:lnTo>
                    <a:pt x="132" y="260"/>
                  </a:lnTo>
                  <a:lnTo>
                    <a:pt x="139" y="257"/>
                  </a:lnTo>
                  <a:lnTo>
                    <a:pt x="148" y="252"/>
                  </a:lnTo>
                  <a:lnTo>
                    <a:pt x="159" y="248"/>
                  </a:lnTo>
                  <a:lnTo>
                    <a:pt x="170" y="242"/>
                  </a:lnTo>
                  <a:lnTo>
                    <a:pt x="184" y="235"/>
                  </a:lnTo>
                  <a:lnTo>
                    <a:pt x="197" y="228"/>
                  </a:lnTo>
                  <a:lnTo>
                    <a:pt x="210" y="222"/>
                  </a:lnTo>
                  <a:lnTo>
                    <a:pt x="220" y="219"/>
                  </a:lnTo>
                  <a:lnTo>
                    <a:pt x="229" y="217"/>
                  </a:lnTo>
                  <a:lnTo>
                    <a:pt x="237" y="216"/>
                  </a:lnTo>
                  <a:lnTo>
                    <a:pt x="243" y="218"/>
                  </a:lnTo>
                  <a:lnTo>
                    <a:pt x="250" y="220"/>
                  </a:lnTo>
                  <a:lnTo>
                    <a:pt x="255" y="225"/>
                  </a:lnTo>
                  <a:lnTo>
                    <a:pt x="259" y="231"/>
                  </a:lnTo>
                  <a:lnTo>
                    <a:pt x="263" y="237"/>
                  </a:lnTo>
                  <a:lnTo>
                    <a:pt x="264" y="244"/>
                  </a:lnTo>
                  <a:lnTo>
                    <a:pt x="264" y="251"/>
                  </a:lnTo>
                  <a:lnTo>
                    <a:pt x="262" y="259"/>
                  </a:lnTo>
                  <a:lnTo>
                    <a:pt x="259" y="267"/>
                  </a:lnTo>
                  <a:lnTo>
                    <a:pt x="254" y="274"/>
                  </a:lnTo>
                  <a:lnTo>
                    <a:pt x="248" y="282"/>
                  </a:lnTo>
                  <a:lnTo>
                    <a:pt x="239" y="289"/>
                  </a:lnTo>
                  <a:lnTo>
                    <a:pt x="231" y="294"/>
                  </a:lnTo>
                  <a:lnTo>
                    <a:pt x="221" y="300"/>
                  </a:lnTo>
                  <a:lnTo>
                    <a:pt x="211" y="305"/>
                  </a:lnTo>
                  <a:lnTo>
                    <a:pt x="200" y="309"/>
                  </a:lnTo>
                  <a:lnTo>
                    <a:pt x="187" y="311"/>
                  </a:lnTo>
                  <a:lnTo>
                    <a:pt x="174" y="313"/>
                  </a:lnTo>
                  <a:lnTo>
                    <a:pt x="161" y="315"/>
                  </a:lnTo>
                  <a:lnTo>
                    <a:pt x="186" y="396"/>
                  </a:lnTo>
                  <a:lnTo>
                    <a:pt x="204" y="393"/>
                  </a:lnTo>
                  <a:lnTo>
                    <a:pt x="220" y="388"/>
                  </a:lnTo>
                  <a:lnTo>
                    <a:pt x="236" y="382"/>
                  </a:lnTo>
                  <a:lnTo>
                    <a:pt x="252" y="375"/>
                  </a:lnTo>
                  <a:lnTo>
                    <a:pt x="267" y="367"/>
                  </a:lnTo>
                  <a:lnTo>
                    <a:pt x="281" y="358"/>
                  </a:lnTo>
                  <a:lnTo>
                    <a:pt x="295" y="347"/>
                  </a:lnTo>
                  <a:lnTo>
                    <a:pt x="307" y="336"/>
                  </a:lnTo>
                  <a:lnTo>
                    <a:pt x="319" y="325"/>
                  </a:lnTo>
                  <a:lnTo>
                    <a:pt x="328" y="313"/>
                  </a:lnTo>
                  <a:lnTo>
                    <a:pt x="336" y="300"/>
                  </a:lnTo>
                  <a:lnTo>
                    <a:pt x="344" y="288"/>
                  </a:lnTo>
                  <a:lnTo>
                    <a:pt x="349" y="276"/>
                  </a:lnTo>
                  <a:lnTo>
                    <a:pt x="353" y="264"/>
                  </a:lnTo>
                  <a:lnTo>
                    <a:pt x="356" y="251"/>
                  </a:lnTo>
                  <a:lnTo>
                    <a:pt x="357" y="239"/>
                  </a:lnTo>
                  <a:lnTo>
                    <a:pt x="357" y="227"/>
                  </a:lnTo>
                  <a:lnTo>
                    <a:pt x="356" y="215"/>
                  </a:lnTo>
                  <a:lnTo>
                    <a:pt x="353" y="203"/>
                  </a:lnTo>
                  <a:lnTo>
                    <a:pt x="348" y="190"/>
                  </a:lnTo>
                  <a:lnTo>
                    <a:pt x="343" y="179"/>
                  </a:lnTo>
                  <a:lnTo>
                    <a:pt x="334" y="168"/>
                  </a:lnTo>
                  <a:lnTo>
                    <a:pt x="326" y="157"/>
                  </a:lnTo>
                  <a:lnTo>
                    <a:pt x="315" y="145"/>
                  </a:lnTo>
                  <a:lnTo>
                    <a:pt x="308" y="138"/>
                  </a:lnTo>
                  <a:lnTo>
                    <a:pt x="301" y="133"/>
                  </a:lnTo>
                  <a:lnTo>
                    <a:pt x="293" y="128"/>
                  </a:lnTo>
                  <a:lnTo>
                    <a:pt x="286" y="124"/>
                  </a:lnTo>
                  <a:lnTo>
                    <a:pt x="279" y="121"/>
                  </a:lnTo>
                  <a:lnTo>
                    <a:pt x="272" y="118"/>
                  </a:lnTo>
                  <a:lnTo>
                    <a:pt x="263" y="117"/>
                  </a:lnTo>
                  <a:lnTo>
                    <a:pt x="255" y="116"/>
                  </a:lnTo>
                  <a:lnTo>
                    <a:pt x="247" y="116"/>
                  </a:lnTo>
                  <a:lnTo>
                    <a:pt x="238" y="116"/>
                  </a:lnTo>
                  <a:lnTo>
                    <a:pt x="229" y="118"/>
                  </a:lnTo>
                  <a:lnTo>
                    <a:pt x="219" y="120"/>
                  </a:lnTo>
                  <a:lnTo>
                    <a:pt x="210" y="123"/>
                  </a:lnTo>
                  <a:lnTo>
                    <a:pt x="200" y="127"/>
                  </a:lnTo>
                  <a:lnTo>
                    <a:pt x="189" y="132"/>
                  </a:lnTo>
                  <a:lnTo>
                    <a:pt x="179" y="137"/>
                  </a:lnTo>
                  <a:lnTo>
                    <a:pt x="168" y="142"/>
                  </a:lnTo>
                  <a:lnTo>
                    <a:pt x="160" y="146"/>
                  </a:lnTo>
                  <a:lnTo>
                    <a:pt x="155" y="149"/>
                  </a:lnTo>
                  <a:lnTo>
                    <a:pt x="149" y="153"/>
                  </a:lnTo>
                  <a:lnTo>
                    <a:pt x="146" y="154"/>
                  </a:lnTo>
                  <a:lnTo>
                    <a:pt x="143" y="156"/>
                  </a:lnTo>
                  <a:lnTo>
                    <a:pt x="141" y="156"/>
                  </a:lnTo>
                  <a:lnTo>
                    <a:pt x="140" y="157"/>
                  </a:lnTo>
                  <a:lnTo>
                    <a:pt x="134" y="159"/>
                  </a:lnTo>
                  <a:lnTo>
                    <a:pt x="127" y="160"/>
                  </a:lnTo>
                  <a:lnTo>
                    <a:pt x="122" y="161"/>
                  </a:lnTo>
                  <a:lnTo>
                    <a:pt x="117" y="161"/>
                  </a:lnTo>
                  <a:lnTo>
                    <a:pt x="113" y="160"/>
                  </a:lnTo>
                  <a:lnTo>
                    <a:pt x="109" y="159"/>
                  </a:lnTo>
                  <a:lnTo>
                    <a:pt x="105" y="157"/>
                  </a:lnTo>
                  <a:lnTo>
                    <a:pt x="101" y="154"/>
                  </a:lnTo>
                  <a:lnTo>
                    <a:pt x="97" y="149"/>
                  </a:lnTo>
                  <a:lnTo>
                    <a:pt x="95" y="143"/>
                  </a:lnTo>
                  <a:lnTo>
                    <a:pt x="94" y="137"/>
                  </a:lnTo>
                  <a:lnTo>
                    <a:pt x="94" y="130"/>
                  </a:lnTo>
                  <a:lnTo>
                    <a:pt x="95" y="123"/>
                  </a:lnTo>
                  <a:lnTo>
                    <a:pt x="98" y="117"/>
                  </a:lnTo>
                  <a:lnTo>
                    <a:pt x="102" y="110"/>
                  </a:lnTo>
                  <a:lnTo>
                    <a:pt x="108" y="104"/>
                  </a:lnTo>
                  <a:lnTo>
                    <a:pt x="114" y="98"/>
                  </a:lnTo>
                  <a:lnTo>
                    <a:pt x="120" y="93"/>
                  </a:lnTo>
                  <a:lnTo>
                    <a:pt x="127" y="89"/>
                  </a:lnTo>
                  <a:lnTo>
                    <a:pt x="135" y="86"/>
                  </a:lnTo>
                  <a:lnTo>
                    <a:pt x="143" y="83"/>
                  </a:lnTo>
                  <a:lnTo>
                    <a:pt x="152" y="80"/>
                  </a:lnTo>
                  <a:lnTo>
                    <a:pt x="161" y="79"/>
                  </a:lnTo>
                  <a:lnTo>
                    <a:pt x="170" y="77"/>
                  </a:lnTo>
                  <a:lnTo>
                    <a:pt x="144"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0" name="Freeform 73"/>
            <p:cNvSpPr>
              <a:spLocks/>
            </p:cNvSpPr>
            <p:nvPr/>
          </p:nvSpPr>
          <p:spPr bwMode="auto">
            <a:xfrm>
              <a:off x="3471" y="1623"/>
              <a:ext cx="66" cy="64"/>
            </a:xfrm>
            <a:custGeom>
              <a:avLst/>
              <a:gdLst>
                <a:gd name="T0" fmla="*/ 68 w 330"/>
                <a:gd name="T1" fmla="*/ 0 h 322"/>
                <a:gd name="T2" fmla="*/ 0 w 330"/>
                <a:gd name="T3" fmla="*/ 66 h 322"/>
                <a:gd name="T4" fmla="*/ 262 w 330"/>
                <a:gd name="T5" fmla="*/ 322 h 322"/>
                <a:gd name="T6" fmla="*/ 330 w 330"/>
                <a:gd name="T7" fmla="*/ 256 h 322"/>
                <a:gd name="T8" fmla="*/ 68 w 330"/>
                <a:gd name="T9" fmla="*/ 0 h 322"/>
                <a:gd name="T10" fmla="*/ 0 60000 65536"/>
                <a:gd name="T11" fmla="*/ 0 60000 65536"/>
                <a:gd name="T12" fmla="*/ 0 60000 65536"/>
                <a:gd name="T13" fmla="*/ 0 60000 65536"/>
                <a:gd name="T14" fmla="*/ 0 60000 65536"/>
                <a:gd name="T15" fmla="*/ 0 w 330"/>
                <a:gd name="T16" fmla="*/ 0 h 322"/>
                <a:gd name="T17" fmla="*/ 330 w 330"/>
                <a:gd name="T18" fmla="*/ 322 h 322"/>
              </a:gdLst>
              <a:ahLst/>
              <a:cxnLst>
                <a:cxn ang="T10">
                  <a:pos x="T0" y="T1"/>
                </a:cxn>
                <a:cxn ang="T11">
                  <a:pos x="T2" y="T3"/>
                </a:cxn>
                <a:cxn ang="T12">
                  <a:pos x="T4" y="T5"/>
                </a:cxn>
                <a:cxn ang="T13">
                  <a:pos x="T6" y="T7"/>
                </a:cxn>
                <a:cxn ang="T14">
                  <a:pos x="T8" y="T9"/>
                </a:cxn>
              </a:cxnLst>
              <a:rect l="T15" t="T16" r="T17" b="T18"/>
              <a:pathLst>
                <a:path w="330" h="322">
                  <a:moveTo>
                    <a:pt x="68" y="0"/>
                  </a:moveTo>
                  <a:lnTo>
                    <a:pt x="0" y="66"/>
                  </a:lnTo>
                  <a:lnTo>
                    <a:pt x="262" y="322"/>
                  </a:lnTo>
                  <a:lnTo>
                    <a:pt x="330" y="256"/>
                  </a:lnTo>
                  <a:lnTo>
                    <a:pt x="68"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1" name="Freeform 74"/>
            <p:cNvSpPr>
              <a:spLocks noEditPoints="1"/>
            </p:cNvSpPr>
            <p:nvPr/>
          </p:nvSpPr>
          <p:spPr bwMode="auto">
            <a:xfrm>
              <a:off x="3496" y="1582"/>
              <a:ext cx="66" cy="81"/>
            </a:xfrm>
            <a:custGeom>
              <a:avLst/>
              <a:gdLst>
                <a:gd name="T0" fmla="*/ 285 w 330"/>
                <a:gd name="T1" fmla="*/ 211 h 405"/>
                <a:gd name="T2" fmla="*/ 304 w 330"/>
                <a:gd name="T3" fmla="*/ 190 h 405"/>
                <a:gd name="T4" fmla="*/ 318 w 330"/>
                <a:gd name="T5" fmla="*/ 168 h 405"/>
                <a:gd name="T6" fmla="*/ 326 w 330"/>
                <a:gd name="T7" fmla="*/ 147 h 405"/>
                <a:gd name="T8" fmla="*/ 329 w 330"/>
                <a:gd name="T9" fmla="*/ 124 h 405"/>
                <a:gd name="T10" fmla="*/ 326 w 330"/>
                <a:gd name="T11" fmla="*/ 103 h 405"/>
                <a:gd name="T12" fmla="*/ 318 w 330"/>
                <a:gd name="T13" fmla="*/ 82 h 405"/>
                <a:gd name="T14" fmla="*/ 304 w 330"/>
                <a:gd name="T15" fmla="*/ 59 h 405"/>
                <a:gd name="T16" fmla="*/ 285 w 330"/>
                <a:gd name="T17" fmla="*/ 38 h 405"/>
                <a:gd name="T18" fmla="*/ 264 w 330"/>
                <a:gd name="T19" fmla="*/ 21 h 405"/>
                <a:gd name="T20" fmla="*/ 242 w 330"/>
                <a:gd name="T21" fmla="*/ 9 h 405"/>
                <a:gd name="T22" fmla="*/ 219 w 330"/>
                <a:gd name="T23" fmla="*/ 2 h 405"/>
                <a:gd name="T24" fmla="*/ 195 w 330"/>
                <a:gd name="T25" fmla="*/ 0 h 405"/>
                <a:gd name="T26" fmla="*/ 172 w 330"/>
                <a:gd name="T27" fmla="*/ 3 h 405"/>
                <a:gd name="T28" fmla="*/ 150 w 330"/>
                <a:gd name="T29" fmla="*/ 11 h 405"/>
                <a:gd name="T30" fmla="*/ 130 w 330"/>
                <a:gd name="T31" fmla="*/ 23 h 405"/>
                <a:gd name="T32" fmla="*/ 108 w 330"/>
                <a:gd name="T33" fmla="*/ 43 h 405"/>
                <a:gd name="T34" fmla="*/ 262 w 330"/>
                <a:gd name="T35" fmla="*/ 405 h 405"/>
                <a:gd name="T36" fmla="*/ 242 w 330"/>
                <a:gd name="T37" fmla="*/ 253 h 405"/>
                <a:gd name="T38" fmla="*/ 122 w 330"/>
                <a:gd name="T39" fmla="*/ 136 h 405"/>
                <a:gd name="T40" fmla="*/ 155 w 330"/>
                <a:gd name="T41" fmla="*/ 105 h 405"/>
                <a:gd name="T42" fmla="*/ 172 w 330"/>
                <a:gd name="T43" fmla="*/ 96 h 405"/>
                <a:gd name="T44" fmla="*/ 186 w 330"/>
                <a:gd name="T45" fmla="*/ 94 h 405"/>
                <a:gd name="T46" fmla="*/ 194 w 330"/>
                <a:gd name="T47" fmla="*/ 96 h 405"/>
                <a:gd name="T48" fmla="*/ 207 w 330"/>
                <a:gd name="T49" fmla="*/ 102 h 405"/>
                <a:gd name="T50" fmla="*/ 223 w 330"/>
                <a:gd name="T51" fmla="*/ 116 h 405"/>
                <a:gd name="T52" fmla="*/ 229 w 330"/>
                <a:gd name="T53" fmla="*/ 129 h 405"/>
                <a:gd name="T54" fmla="*/ 231 w 330"/>
                <a:gd name="T55" fmla="*/ 138 h 405"/>
                <a:gd name="T56" fmla="*/ 231 w 330"/>
                <a:gd name="T57" fmla="*/ 146 h 405"/>
                <a:gd name="T58" fmla="*/ 228 w 330"/>
                <a:gd name="T59" fmla="*/ 155 h 405"/>
                <a:gd name="T60" fmla="*/ 219 w 330"/>
                <a:gd name="T61" fmla="*/ 168 h 405"/>
                <a:gd name="T62" fmla="*/ 188 w 330"/>
                <a:gd name="T63" fmla="*/ 200 h 4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30"/>
                <a:gd name="T97" fmla="*/ 0 h 405"/>
                <a:gd name="T98" fmla="*/ 330 w 330"/>
                <a:gd name="T99" fmla="*/ 405 h 4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30" h="405">
                  <a:moveTo>
                    <a:pt x="242" y="253"/>
                  </a:moveTo>
                  <a:lnTo>
                    <a:pt x="285" y="211"/>
                  </a:lnTo>
                  <a:lnTo>
                    <a:pt x="296" y="201"/>
                  </a:lnTo>
                  <a:lnTo>
                    <a:pt x="304" y="190"/>
                  </a:lnTo>
                  <a:lnTo>
                    <a:pt x="311" y="179"/>
                  </a:lnTo>
                  <a:lnTo>
                    <a:pt x="318" y="168"/>
                  </a:lnTo>
                  <a:lnTo>
                    <a:pt x="323" y="157"/>
                  </a:lnTo>
                  <a:lnTo>
                    <a:pt x="326" y="147"/>
                  </a:lnTo>
                  <a:lnTo>
                    <a:pt x="328" y="136"/>
                  </a:lnTo>
                  <a:lnTo>
                    <a:pt x="329" y="124"/>
                  </a:lnTo>
                  <a:lnTo>
                    <a:pt x="328" y="114"/>
                  </a:lnTo>
                  <a:lnTo>
                    <a:pt x="326" y="103"/>
                  </a:lnTo>
                  <a:lnTo>
                    <a:pt x="323" y="92"/>
                  </a:lnTo>
                  <a:lnTo>
                    <a:pt x="318" y="82"/>
                  </a:lnTo>
                  <a:lnTo>
                    <a:pt x="311" y="70"/>
                  </a:lnTo>
                  <a:lnTo>
                    <a:pt x="304" y="59"/>
                  </a:lnTo>
                  <a:lnTo>
                    <a:pt x="296" y="49"/>
                  </a:lnTo>
                  <a:lnTo>
                    <a:pt x="285" y="38"/>
                  </a:lnTo>
                  <a:lnTo>
                    <a:pt x="275" y="28"/>
                  </a:lnTo>
                  <a:lnTo>
                    <a:pt x="264" y="21"/>
                  </a:lnTo>
                  <a:lnTo>
                    <a:pt x="254" y="14"/>
                  </a:lnTo>
                  <a:lnTo>
                    <a:pt x="242" y="9"/>
                  </a:lnTo>
                  <a:lnTo>
                    <a:pt x="231" y="5"/>
                  </a:lnTo>
                  <a:lnTo>
                    <a:pt x="219" y="2"/>
                  </a:lnTo>
                  <a:lnTo>
                    <a:pt x="208" y="1"/>
                  </a:lnTo>
                  <a:lnTo>
                    <a:pt x="195" y="0"/>
                  </a:lnTo>
                  <a:lnTo>
                    <a:pt x="184" y="1"/>
                  </a:lnTo>
                  <a:lnTo>
                    <a:pt x="172" y="3"/>
                  </a:lnTo>
                  <a:lnTo>
                    <a:pt x="161" y="6"/>
                  </a:lnTo>
                  <a:lnTo>
                    <a:pt x="150" y="11"/>
                  </a:lnTo>
                  <a:lnTo>
                    <a:pt x="140" y="16"/>
                  </a:lnTo>
                  <a:lnTo>
                    <a:pt x="130" y="23"/>
                  </a:lnTo>
                  <a:lnTo>
                    <a:pt x="119" y="33"/>
                  </a:lnTo>
                  <a:lnTo>
                    <a:pt x="108" y="43"/>
                  </a:lnTo>
                  <a:lnTo>
                    <a:pt x="0" y="149"/>
                  </a:lnTo>
                  <a:lnTo>
                    <a:pt x="262" y="405"/>
                  </a:lnTo>
                  <a:lnTo>
                    <a:pt x="330" y="339"/>
                  </a:lnTo>
                  <a:lnTo>
                    <a:pt x="242" y="253"/>
                  </a:lnTo>
                  <a:close/>
                  <a:moveTo>
                    <a:pt x="188" y="200"/>
                  </a:moveTo>
                  <a:lnTo>
                    <a:pt x="122" y="136"/>
                  </a:lnTo>
                  <a:lnTo>
                    <a:pt x="145" y="113"/>
                  </a:lnTo>
                  <a:lnTo>
                    <a:pt x="155" y="105"/>
                  </a:lnTo>
                  <a:lnTo>
                    <a:pt x="163" y="99"/>
                  </a:lnTo>
                  <a:lnTo>
                    <a:pt x="172" y="96"/>
                  </a:lnTo>
                  <a:lnTo>
                    <a:pt x="181" y="94"/>
                  </a:lnTo>
                  <a:lnTo>
                    <a:pt x="186" y="94"/>
                  </a:lnTo>
                  <a:lnTo>
                    <a:pt x="190" y="95"/>
                  </a:lnTo>
                  <a:lnTo>
                    <a:pt x="194" y="96"/>
                  </a:lnTo>
                  <a:lnTo>
                    <a:pt x="199" y="97"/>
                  </a:lnTo>
                  <a:lnTo>
                    <a:pt x="207" y="102"/>
                  </a:lnTo>
                  <a:lnTo>
                    <a:pt x="214" y="108"/>
                  </a:lnTo>
                  <a:lnTo>
                    <a:pt x="223" y="116"/>
                  </a:lnTo>
                  <a:lnTo>
                    <a:pt x="228" y="125"/>
                  </a:lnTo>
                  <a:lnTo>
                    <a:pt x="229" y="129"/>
                  </a:lnTo>
                  <a:lnTo>
                    <a:pt x="231" y="134"/>
                  </a:lnTo>
                  <a:lnTo>
                    <a:pt x="231" y="138"/>
                  </a:lnTo>
                  <a:lnTo>
                    <a:pt x="231" y="142"/>
                  </a:lnTo>
                  <a:lnTo>
                    <a:pt x="231" y="146"/>
                  </a:lnTo>
                  <a:lnTo>
                    <a:pt x="230" y="151"/>
                  </a:lnTo>
                  <a:lnTo>
                    <a:pt x="228" y="155"/>
                  </a:lnTo>
                  <a:lnTo>
                    <a:pt x="226" y="159"/>
                  </a:lnTo>
                  <a:lnTo>
                    <a:pt x="219" y="168"/>
                  </a:lnTo>
                  <a:lnTo>
                    <a:pt x="210" y="177"/>
                  </a:lnTo>
                  <a:lnTo>
                    <a:pt x="188" y="20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2" name="Freeform 75"/>
            <p:cNvSpPr>
              <a:spLocks noEditPoints="1"/>
            </p:cNvSpPr>
            <p:nvPr/>
          </p:nvSpPr>
          <p:spPr bwMode="auto">
            <a:xfrm>
              <a:off x="3555" y="1526"/>
              <a:ext cx="82" cy="79"/>
            </a:xfrm>
            <a:custGeom>
              <a:avLst/>
              <a:gdLst>
                <a:gd name="T0" fmla="*/ 36 w 406"/>
                <a:gd name="T1" fmla="*/ 95 h 398"/>
                <a:gd name="T2" fmla="*/ 9 w 406"/>
                <a:gd name="T3" fmla="*/ 148 h 398"/>
                <a:gd name="T4" fmla="*/ 0 w 406"/>
                <a:gd name="T5" fmla="*/ 203 h 398"/>
                <a:gd name="T6" fmla="*/ 7 w 406"/>
                <a:gd name="T7" fmla="*/ 258 h 398"/>
                <a:gd name="T8" fmla="*/ 32 w 406"/>
                <a:gd name="T9" fmla="*/ 310 h 398"/>
                <a:gd name="T10" fmla="*/ 73 w 406"/>
                <a:gd name="T11" fmla="*/ 354 h 398"/>
                <a:gd name="T12" fmla="*/ 124 w 406"/>
                <a:gd name="T13" fmla="*/ 384 h 398"/>
                <a:gd name="T14" fmla="*/ 180 w 406"/>
                <a:gd name="T15" fmla="*/ 397 h 398"/>
                <a:gd name="T16" fmla="*/ 237 w 406"/>
                <a:gd name="T17" fmla="*/ 394 h 398"/>
                <a:gd name="T18" fmla="*/ 292 w 406"/>
                <a:gd name="T19" fmla="*/ 373 h 398"/>
                <a:gd name="T20" fmla="*/ 342 w 406"/>
                <a:gd name="T21" fmla="*/ 336 h 398"/>
                <a:gd name="T22" fmla="*/ 381 w 406"/>
                <a:gd name="T23" fmla="*/ 287 h 398"/>
                <a:gd name="T24" fmla="*/ 402 w 406"/>
                <a:gd name="T25" fmla="*/ 233 h 398"/>
                <a:gd name="T26" fmla="*/ 406 w 406"/>
                <a:gd name="T27" fmla="*/ 177 h 398"/>
                <a:gd name="T28" fmla="*/ 392 w 406"/>
                <a:gd name="T29" fmla="*/ 123 h 398"/>
                <a:gd name="T30" fmla="*/ 362 w 406"/>
                <a:gd name="T31" fmla="*/ 73 h 398"/>
                <a:gd name="T32" fmla="*/ 316 w 406"/>
                <a:gd name="T33" fmla="*/ 32 h 398"/>
                <a:gd name="T34" fmla="*/ 263 w 406"/>
                <a:gd name="T35" fmla="*/ 9 h 398"/>
                <a:gd name="T36" fmla="*/ 206 w 406"/>
                <a:gd name="T37" fmla="*/ 0 h 398"/>
                <a:gd name="T38" fmla="*/ 150 w 406"/>
                <a:gd name="T39" fmla="*/ 11 h 398"/>
                <a:gd name="T40" fmla="*/ 96 w 406"/>
                <a:gd name="T41" fmla="*/ 36 h 398"/>
                <a:gd name="T42" fmla="*/ 129 w 406"/>
                <a:gd name="T43" fmla="*/ 128 h 398"/>
                <a:gd name="T44" fmla="*/ 154 w 406"/>
                <a:gd name="T45" fmla="*/ 110 h 398"/>
                <a:gd name="T46" fmla="*/ 184 w 406"/>
                <a:gd name="T47" fmla="*/ 99 h 398"/>
                <a:gd name="T48" fmla="*/ 213 w 406"/>
                <a:gd name="T49" fmla="*/ 98 h 398"/>
                <a:gd name="T50" fmla="*/ 242 w 406"/>
                <a:gd name="T51" fmla="*/ 105 h 398"/>
                <a:gd name="T52" fmla="*/ 269 w 406"/>
                <a:gd name="T53" fmla="*/ 121 h 398"/>
                <a:gd name="T54" fmla="*/ 290 w 406"/>
                <a:gd name="T55" fmla="*/ 143 h 398"/>
                <a:gd name="T56" fmla="*/ 303 w 406"/>
                <a:gd name="T57" fmla="*/ 171 h 398"/>
                <a:gd name="T58" fmla="*/ 307 w 406"/>
                <a:gd name="T59" fmla="*/ 199 h 398"/>
                <a:gd name="T60" fmla="*/ 303 w 406"/>
                <a:gd name="T61" fmla="*/ 229 h 398"/>
                <a:gd name="T62" fmla="*/ 290 w 406"/>
                <a:gd name="T63" fmla="*/ 255 h 398"/>
                <a:gd name="T64" fmla="*/ 268 w 406"/>
                <a:gd name="T65" fmla="*/ 279 h 398"/>
                <a:gd name="T66" fmla="*/ 242 w 406"/>
                <a:gd name="T67" fmla="*/ 294 h 398"/>
                <a:gd name="T68" fmla="*/ 213 w 406"/>
                <a:gd name="T69" fmla="*/ 301 h 398"/>
                <a:gd name="T70" fmla="*/ 182 w 406"/>
                <a:gd name="T71" fmla="*/ 299 h 398"/>
                <a:gd name="T72" fmla="*/ 154 w 406"/>
                <a:gd name="T73" fmla="*/ 290 h 398"/>
                <a:gd name="T74" fmla="*/ 129 w 406"/>
                <a:gd name="T75" fmla="*/ 272 h 398"/>
                <a:gd name="T76" fmla="*/ 110 w 406"/>
                <a:gd name="T77" fmla="*/ 247 h 398"/>
                <a:gd name="T78" fmla="*/ 100 w 406"/>
                <a:gd name="T79" fmla="*/ 219 h 398"/>
                <a:gd name="T80" fmla="*/ 99 w 406"/>
                <a:gd name="T81" fmla="*/ 190 h 398"/>
                <a:gd name="T82" fmla="*/ 106 w 406"/>
                <a:gd name="T83" fmla="*/ 162 h 398"/>
                <a:gd name="T84" fmla="*/ 122 w 406"/>
                <a:gd name="T85" fmla="*/ 135 h 39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06"/>
                <a:gd name="T130" fmla="*/ 0 h 398"/>
                <a:gd name="T131" fmla="*/ 406 w 406"/>
                <a:gd name="T132" fmla="*/ 398 h 39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06" h="398">
                  <a:moveTo>
                    <a:pt x="63" y="64"/>
                  </a:moveTo>
                  <a:lnTo>
                    <a:pt x="49" y="79"/>
                  </a:lnTo>
                  <a:lnTo>
                    <a:pt x="36" y="95"/>
                  </a:lnTo>
                  <a:lnTo>
                    <a:pt x="25" y="113"/>
                  </a:lnTo>
                  <a:lnTo>
                    <a:pt x="16" y="130"/>
                  </a:lnTo>
                  <a:lnTo>
                    <a:pt x="9" y="148"/>
                  </a:lnTo>
                  <a:lnTo>
                    <a:pt x="4" y="167"/>
                  </a:lnTo>
                  <a:lnTo>
                    <a:pt x="1" y="185"/>
                  </a:lnTo>
                  <a:lnTo>
                    <a:pt x="0" y="203"/>
                  </a:lnTo>
                  <a:lnTo>
                    <a:pt x="0" y="222"/>
                  </a:lnTo>
                  <a:lnTo>
                    <a:pt x="3" y="240"/>
                  </a:lnTo>
                  <a:lnTo>
                    <a:pt x="7" y="258"/>
                  </a:lnTo>
                  <a:lnTo>
                    <a:pt x="13" y="276"/>
                  </a:lnTo>
                  <a:lnTo>
                    <a:pt x="22" y="293"/>
                  </a:lnTo>
                  <a:lnTo>
                    <a:pt x="32" y="310"/>
                  </a:lnTo>
                  <a:lnTo>
                    <a:pt x="44" y="326"/>
                  </a:lnTo>
                  <a:lnTo>
                    <a:pt x="58" y="341"/>
                  </a:lnTo>
                  <a:lnTo>
                    <a:pt x="73" y="354"/>
                  </a:lnTo>
                  <a:lnTo>
                    <a:pt x="90" y="367"/>
                  </a:lnTo>
                  <a:lnTo>
                    <a:pt x="106" y="377"/>
                  </a:lnTo>
                  <a:lnTo>
                    <a:pt x="124" y="384"/>
                  </a:lnTo>
                  <a:lnTo>
                    <a:pt x="143" y="391"/>
                  </a:lnTo>
                  <a:lnTo>
                    <a:pt x="161" y="395"/>
                  </a:lnTo>
                  <a:lnTo>
                    <a:pt x="180" y="397"/>
                  </a:lnTo>
                  <a:lnTo>
                    <a:pt x="199" y="398"/>
                  </a:lnTo>
                  <a:lnTo>
                    <a:pt x="218" y="397"/>
                  </a:lnTo>
                  <a:lnTo>
                    <a:pt x="237" y="394"/>
                  </a:lnTo>
                  <a:lnTo>
                    <a:pt x="256" y="389"/>
                  </a:lnTo>
                  <a:lnTo>
                    <a:pt x="274" y="382"/>
                  </a:lnTo>
                  <a:lnTo>
                    <a:pt x="292" y="373"/>
                  </a:lnTo>
                  <a:lnTo>
                    <a:pt x="310" y="362"/>
                  </a:lnTo>
                  <a:lnTo>
                    <a:pt x="327" y="350"/>
                  </a:lnTo>
                  <a:lnTo>
                    <a:pt x="342" y="336"/>
                  </a:lnTo>
                  <a:lnTo>
                    <a:pt x="357" y="321"/>
                  </a:lnTo>
                  <a:lnTo>
                    <a:pt x="369" y="304"/>
                  </a:lnTo>
                  <a:lnTo>
                    <a:pt x="381" y="287"/>
                  </a:lnTo>
                  <a:lnTo>
                    <a:pt x="389" y="270"/>
                  </a:lnTo>
                  <a:lnTo>
                    <a:pt x="397" y="251"/>
                  </a:lnTo>
                  <a:lnTo>
                    <a:pt x="402" y="233"/>
                  </a:lnTo>
                  <a:lnTo>
                    <a:pt x="405" y="215"/>
                  </a:lnTo>
                  <a:lnTo>
                    <a:pt x="406" y="195"/>
                  </a:lnTo>
                  <a:lnTo>
                    <a:pt x="406" y="177"/>
                  </a:lnTo>
                  <a:lnTo>
                    <a:pt x="403" y="158"/>
                  </a:lnTo>
                  <a:lnTo>
                    <a:pt x="399" y="140"/>
                  </a:lnTo>
                  <a:lnTo>
                    <a:pt x="392" y="123"/>
                  </a:lnTo>
                  <a:lnTo>
                    <a:pt x="384" y="105"/>
                  </a:lnTo>
                  <a:lnTo>
                    <a:pt x="374" y="89"/>
                  </a:lnTo>
                  <a:lnTo>
                    <a:pt x="362" y="73"/>
                  </a:lnTo>
                  <a:lnTo>
                    <a:pt x="347" y="57"/>
                  </a:lnTo>
                  <a:lnTo>
                    <a:pt x="332" y="44"/>
                  </a:lnTo>
                  <a:lnTo>
                    <a:pt x="316" y="32"/>
                  </a:lnTo>
                  <a:lnTo>
                    <a:pt x="298" y="23"/>
                  </a:lnTo>
                  <a:lnTo>
                    <a:pt x="282" y="15"/>
                  </a:lnTo>
                  <a:lnTo>
                    <a:pt x="263" y="9"/>
                  </a:lnTo>
                  <a:lnTo>
                    <a:pt x="244" y="3"/>
                  </a:lnTo>
                  <a:lnTo>
                    <a:pt x="225" y="1"/>
                  </a:lnTo>
                  <a:lnTo>
                    <a:pt x="206" y="0"/>
                  </a:lnTo>
                  <a:lnTo>
                    <a:pt x="188" y="2"/>
                  </a:lnTo>
                  <a:lnTo>
                    <a:pt x="169" y="5"/>
                  </a:lnTo>
                  <a:lnTo>
                    <a:pt x="150" y="11"/>
                  </a:lnTo>
                  <a:lnTo>
                    <a:pt x="131" y="17"/>
                  </a:lnTo>
                  <a:lnTo>
                    <a:pt x="114" y="26"/>
                  </a:lnTo>
                  <a:lnTo>
                    <a:pt x="96" y="36"/>
                  </a:lnTo>
                  <a:lnTo>
                    <a:pt x="79" y="49"/>
                  </a:lnTo>
                  <a:lnTo>
                    <a:pt x="63" y="64"/>
                  </a:lnTo>
                  <a:close/>
                  <a:moveTo>
                    <a:pt x="129" y="128"/>
                  </a:moveTo>
                  <a:lnTo>
                    <a:pt x="138" y="121"/>
                  </a:lnTo>
                  <a:lnTo>
                    <a:pt x="146" y="115"/>
                  </a:lnTo>
                  <a:lnTo>
                    <a:pt x="154" y="110"/>
                  </a:lnTo>
                  <a:lnTo>
                    <a:pt x="164" y="105"/>
                  </a:lnTo>
                  <a:lnTo>
                    <a:pt x="173" y="102"/>
                  </a:lnTo>
                  <a:lnTo>
                    <a:pt x="184" y="99"/>
                  </a:lnTo>
                  <a:lnTo>
                    <a:pt x="193" y="98"/>
                  </a:lnTo>
                  <a:lnTo>
                    <a:pt x="203" y="97"/>
                  </a:lnTo>
                  <a:lnTo>
                    <a:pt x="213" y="98"/>
                  </a:lnTo>
                  <a:lnTo>
                    <a:pt x="223" y="99"/>
                  </a:lnTo>
                  <a:lnTo>
                    <a:pt x="233" y="101"/>
                  </a:lnTo>
                  <a:lnTo>
                    <a:pt x="242" y="105"/>
                  </a:lnTo>
                  <a:lnTo>
                    <a:pt x="251" y="110"/>
                  </a:lnTo>
                  <a:lnTo>
                    <a:pt x="260" y="115"/>
                  </a:lnTo>
                  <a:lnTo>
                    <a:pt x="269" y="121"/>
                  </a:lnTo>
                  <a:lnTo>
                    <a:pt x="276" y="127"/>
                  </a:lnTo>
                  <a:lnTo>
                    <a:pt x="284" y="135"/>
                  </a:lnTo>
                  <a:lnTo>
                    <a:pt x="290" y="143"/>
                  </a:lnTo>
                  <a:lnTo>
                    <a:pt x="295" y="152"/>
                  </a:lnTo>
                  <a:lnTo>
                    <a:pt x="299" y="161"/>
                  </a:lnTo>
                  <a:lnTo>
                    <a:pt x="303" y="171"/>
                  </a:lnTo>
                  <a:lnTo>
                    <a:pt x="306" y="180"/>
                  </a:lnTo>
                  <a:lnTo>
                    <a:pt x="307" y="189"/>
                  </a:lnTo>
                  <a:lnTo>
                    <a:pt x="307" y="199"/>
                  </a:lnTo>
                  <a:lnTo>
                    <a:pt x="307" y="209"/>
                  </a:lnTo>
                  <a:lnTo>
                    <a:pt x="306" y="219"/>
                  </a:lnTo>
                  <a:lnTo>
                    <a:pt x="303" y="229"/>
                  </a:lnTo>
                  <a:lnTo>
                    <a:pt x="299" y="238"/>
                  </a:lnTo>
                  <a:lnTo>
                    <a:pt x="295" y="247"/>
                  </a:lnTo>
                  <a:lnTo>
                    <a:pt x="290" y="255"/>
                  </a:lnTo>
                  <a:lnTo>
                    <a:pt x="284" y="264"/>
                  </a:lnTo>
                  <a:lnTo>
                    <a:pt x="276" y="272"/>
                  </a:lnTo>
                  <a:lnTo>
                    <a:pt x="268" y="279"/>
                  </a:lnTo>
                  <a:lnTo>
                    <a:pt x="260" y="285"/>
                  </a:lnTo>
                  <a:lnTo>
                    <a:pt x="251" y="290"/>
                  </a:lnTo>
                  <a:lnTo>
                    <a:pt x="242" y="294"/>
                  </a:lnTo>
                  <a:lnTo>
                    <a:pt x="233" y="297"/>
                  </a:lnTo>
                  <a:lnTo>
                    <a:pt x="222" y="299"/>
                  </a:lnTo>
                  <a:lnTo>
                    <a:pt x="213" y="301"/>
                  </a:lnTo>
                  <a:lnTo>
                    <a:pt x="202" y="301"/>
                  </a:lnTo>
                  <a:lnTo>
                    <a:pt x="193" y="301"/>
                  </a:lnTo>
                  <a:lnTo>
                    <a:pt x="182" y="299"/>
                  </a:lnTo>
                  <a:lnTo>
                    <a:pt x="173" y="297"/>
                  </a:lnTo>
                  <a:lnTo>
                    <a:pt x="164" y="294"/>
                  </a:lnTo>
                  <a:lnTo>
                    <a:pt x="154" y="290"/>
                  </a:lnTo>
                  <a:lnTo>
                    <a:pt x="145" y="285"/>
                  </a:lnTo>
                  <a:lnTo>
                    <a:pt x="137" y="279"/>
                  </a:lnTo>
                  <a:lnTo>
                    <a:pt x="129" y="272"/>
                  </a:lnTo>
                  <a:lnTo>
                    <a:pt x="122" y="264"/>
                  </a:lnTo>
                  <a:lnTo>
                    <a:pt x="116" y="255"/>
                  </a:lnTo>
                  <a:lnTo>
                    <a:pt x="110" y="247"/>
                  </a:lnTo>
                  <a:lnTo>
                    <a:pt x="106" y="238"/>
                  </a:lnTo>
                  <a:lnTo>
                    <a:pt x="103" y="229"/>
                  </a:lnTo>
                  <a:lnTo>
                    <a:pt x="100" y="219"/>
                  </a:lnTo>
                  <a:lnTo>
                    <a:pt x="99" y="209"/>
                  </a:lnTo>
                  <a:lnTo>
                    <a:pt x="99" y="199"/>
                  </a:lnTo>
                  <a:lnTo>
                    <a:pt x="99" y="190"/>
                  </a:lnTo>
                  <a:lnTo>
                    <a:pt x="100" y="180"/>
                  </a:lnTo>
                  <a:lnTo>
                    <a:pt x="103" y="171"/>
                  </a:lnTo>
                  <a:lnTo>
                    <a:pt x="106" y="162"/>
                  </a:lnTo>
                  <a:lnTo>
                    <a:pt x="110" y="152"/>
                  </a:lnTo>
                  <a:lnTo>
                    <a:pt x="116" y="143"/>
                  </a:lnTo>
                  <a:lnTo>
                    <a:pt x="122" y="135"/>
                  </a:lnTo>
                  <a:lnTo>
                    <a:pt x="129" y="128"/>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3" name="Freeform 76"/>
            <p:cNvSpPr>
              <a:spLocks/>
            </p:cNvSpPr>
            <p:nvPr/>
          </p:nvSpPr>
          <p:spPr bwMode="auto">
            <a:xfrm>
              <a:off x="3621" y="1467"/>
              <a:ext cx="76" cy="75"/>
            </a:xfrm>
            <a:custGeom>
              <a:avLst/>
              <a:gdLst>
                <a:gd name="T0" fmla="*/ 120 w 381"/>
                <a:gd name="T1" fmla="*/ 6 h 373"/>
                <a:gd name="T2" fmla="*/ 99 w 381"/>
                <a:gd name="T3" fmla="*/ 16 h 373"/>
                <a:gd name="T4" fmla="*/ 81 w 381"/>
                <a:gd name="T5" fmla="*/ 27 h 373"/>
                <a:gd name="T6" fmla="*/ 65 w 381"/>
                <a:gd name="T7" fmla="*/ 40 h 373"/>
                <a:gd name="T8" fmla="*/ 43 w 381"/>
                <a:gd name="T9" fmla="*/ 62 h 373"/>
                <a:gd name="T10" fmla="*/ 22 w 381"/>
                <a:gd name="T11" fmla="*/ 93 h 373"/>
                <a:gd name="T12" fmla="*/ 8 w 381"/>
                <a:gd name="T13" fmla="*/ 128 h 373"/>
                <a:gd name="T14" fmla="*/ 1 w 381"/>
                <a:gd name="T15" fmla="*/ 164 h 373"/>
                <a:gd name="T16" fmla="*/ 1 w 381"/>
                <a:gd name="T17" fmla="*/ 201 h 373"/>
                <a:gd name="T18" fmla="*/ 7 w 381"/>
                <a:gd name="T19" fmla="*/ 236 h 373"/>
                <a:gd name="T20" fmla="*/ 21 w 381"/>
                <a:gd name="T21" fmla="*/ 271 h 373"/>
                <a:gd name="T22" fmla="*/ 43 w 381"/>
                <a:gd name="T23" fmla="*/ 303 h 373"/>
                <a:gd name="T24" fmla="*/ 72 w 381"/>
                <a:gd name="T25" fmla="*/ 330 h 373"/>
                <a:gd name="T26" fmla="*/ 104 w 381"/>
                <a:gd name="T27" fmla="*/ 352 h 373"/>
                <a:gd name="T28" fmla="*/ 138 w 381"/>
                <a:gd name="T29" fmla="*/ 366 h 373"/>
                <a:gd name="T30" fmla="*/ 176 w 381"/>
                <a:gd name="T31" fmla="*/ 372 h 373"/>
                <a:gd name="T32" fmla="*/ 212 w 381"/>
                <a:gd name="T33" fmla="*/ 372 h 373"/>
                <a:gd name="T34" fmla="*/ 250 w 381"/>
                <a:gd name="T35" fmla="*/ 364 h 373"/>
                <a:gd name="T36" fmla="*/ 285 w 381"/>
                <a:gd name="T37" fmla="*/ 349 h 373"/>
                <a:gd name="T38" fmla="*/ 318 w 381"/>
                <a:gd name="T39" fmla="*/ 327 h 373"/>
                <a:gd name="T40" fmla="*/ 340 w 381"/>
                <a:gd name="T41" fmla="*/ 308 h 373"/>
                <a:gd name="T42" fmla="*/ 350 w 381"/>
                <a:gd name="T43" fmla="*/ 294 h 373"/>
                <a:gd name="T44" fmla="*/ 361 w 381"/>
                <a:gd name="T45" fmla="*/ 279 h 373"/>
                <a:gd name="T46" fmla="*/ 373 w 381"/>
                <a:gd name="T47" fmla="*/ 257 h 373"/>
                <a:gd name="T48" fmla="*/ 300 w 381"/>
                <a:gd name="T49" fmla="*/ 164 h 373"/>
                <a:gd name="T50" fmla="*/ 299 w 381"/>
                <a:gd name="T51" fmla="*/ 189 h 373"/>
                <a:gd name="T52" fmla="*/ 293 w 381"/>
                <a:gd name="T53" fmla="*/ 211 h 373"/>
                <a:gd name="T54" fmla="*/ 283 w 381"/>
                <a:gd name="T55" fmla="*/ 231 h 373"/>
                <a:gd name="T56" fmla="*/ 269 w 381"/>
                <a:gd name="T57" fmla="*/ 249 h 373"/>
                <a:gd name="T58" fmla="*/ 252 w 381"/>
                <a:gd name="T59" fmla="*/ 261 h 373"/>
                <a:gd name="T60" fmla="*/ 235 w 381"/>
                <a:gd name="T61" fmla="*/ 270 h 373"/>
                <a:gd name="T62" fmla="*/ 217 w 381"/>
                <a:gd name="T63" fmla="*/ 276 h 373"/>
                <a:gd name="T64" fmla="*/ 198 w 381"/>
                <a:gd name="T65" fmla="*/ 278 h 373"/>
                <a:gd name="T66" fmla="*/ 179 w 381"/>
                <a:gd name="T67" fmla="*/ 276 h 373"/>
                <a:gd name="T68" fmla="*/ 161 w 381"/>
                <a:gd name="T69" fmla="*/ 270 h 373"/>
                <a:gd name="T70" fmla="*/ 144 w 381"/>
                <a:gd name="T71" fmla="*/ 261 h 373"/>
                <a:gd name="T72" fmla="*/ 128 w 381"/>
                <a:gd name="T73" fmla="*/ 249 h 373"/>
                <a:gd name="T74" fmla="*/ 114 w 381"/>
                <a:gd name="T75" fmla="*/ 232 h 373"/>
                <a:gd name="T76" fmla="*/ 104 w 381"/>
                <a:gd name="T77" fmla="*/ 215 h 373"/>
                <a:gd name="T78" fmla="*/ 98 w 381"/>
                <a:gd name="T79" fmla="*/ 197 h 373"/>
                <a:gd name="T80" fmla="*/ 96 w 381"/>
                <a:gd name="T81" fmla="*/ 178 h 373"/>
                <a:gd name="T82" fmla="*/ 98 w 381"/>
                <a:gd name="T83" fmla="*/ 160 h 373"/>
                <a:gd name="T84" fmla="*/ 103 w 381"/>
                <a:gd name="T85" fmla="*/ 141 h 373"/>
                <a:gd name="T86" fmla="*/ 112 w 381"/>
                <a:gd name="T87" fmla="*/ 125 h 373"/>
                <a:gd name="T88" fmla="*/ 126 w 381"/>
                <a:gd name="T89" fmla="*/ 109 h 373"/>
                <a:gd name="T90" fmla="*/ 145 w 381"/>
                <a:gd name="T91" fmla="*/ 95 h 373"/>
                <a:gd name="T92" fmla="*/ 166 w 381"/>
                <a:gd name="T93" fmla="*/ 84 h 373"/>
                <a:gd name="T94" fmla="*/ 188 w 381"/>
                <a:gd name="T95" fmla="*/ 79 h 373"/>
                <a:gd name="T96" fmla="*/ 214 w 381"/>
                <a:gd name="T97" fmla="*/ 79 h 3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1"/>
                <a:gd name="T148" fmla="*/ 0 h 373"/>
                <a:gd name="T149" fmla="*/ 381 w 381"/>
                <a:gd name="T150" fmla="*/ 373 h 37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1" h="373">
                  <a:moveTo>
                    <a:pt x="132" y="0"/>
                  </a:moveTo>
                  <a:lnTo>
                    <a:pt x="120" y="6"/>
                  </a:lnTo>
                  <a:lnTo>
                    <a:pt x="109" y="11"/>
                  </a:lnTo>
                  <a:lnTo>
                    <a:pt x="99" y="16"/>
                  </a:lnTo>
                  <a:lnTo>
                    <a:pt x="89" y="21"/>
                  </a:lnTo>
                  <a:lnTo>
                    <a:pt x="81" y="27"/>
                  </a:lnTo>
                  <a:lnTo>
                    <a:pt x="73" y="33"/>
                  </a:lnTo>
                  <a:lnTo>
                    <a:pt x="65" y="40"/>
                  </a:lnTo>
                  <a:lnTo>
                    <a:pt x="57" y="48"/>
                  </a:lnTo>
                  <a:lnTo>
                    <a:pt x="43" y="62"/>
                  </a:lnTo>
                  <a:lnTo>
                    <a:pt x="32" y="77"/>
                  </a:lnTo>
                  <a:lnTo>
                    <a:pt x="22" y="93"/>
                  </a:lnTo>
                  <a:lnTo>
                    <a:pt x="14" y="111"/>
                  </a:lnTo>
                  <a:lnTo>
                    <a:pt x="8" y="128"/>
                  </a:lnTo>
                  <a:lnTo>
                    <a:pt x="3" y="146"/>
                  </a:lnTo>
                  <a:lnTo>
                    <a:pt x="1" y="164"/>
                  </a:lnTo>
                  <a:lnTo>
                    <a:pt x="0" y="182"/>
                  </a:lnTo>
                  <a:lnTo>
                    <a:pt x="1" y="201"/>
                  </a:lnTo>
                  <a:lnTo>
                    <a:pt x="3" y="219"/>
                  </a:lnTo>
                  <a:lnTo>
                    <a:pt x="7" y="236"/>
                  </a:lnTo>
                  <a:lnTo>
                    <a:pt x="13" y="254"/>
                  </a:lnTo>
                  <a:lnTo>
                    <a:pt x="21" y="271"/>
                  </a:lnTo>
                  <a:lnTo>
                    <a:pt x="31" y="287"/>
                  </a:lnTo>
                  <a:lnTo>
                    <a:pt x="43" y="303"/>
                  </a:lnTo>
                  <a:lnTo>
                    <a:pt x="57" y="317"/>
                  </a:lnTo>
                  <a:lnTo>
                    <a:pt x="72" y="330"/>
                  </a:lnTo>
                  <a:lnTo>
                    <a:pt x="87" y="342"/>
                  </a:lnTo>
                  <a:lnTo>
                    <a:pt x="104" y="352"/>
                  </a:lnTo>
                  <a:lnTo>
                    <a:pt x="121" y="360"/>
                  </a:lnTo>
                  <a:lnTo>
                    <a:pt x="138" y="366"/>
                  </a:lnTo>
                  <a:lnTo>
                    <a:pt x="157" y="370"/>
                  </a:lnTo>
                  <a:lnTo>
                    <a:pt x="176" y="372"/>
                  </a:lnTo>
                  <a:lnTo>
                    <a:pt x="194" y="373"/>
                  </a:lnTo>
                  <a:lnTo>
                    <a:pt x="212" y="372"/>
                  </a:lnTo>
                  <a:lnTo>
                    <a:pt x="231" y="369"/>
                  </a:lnTo>
                  <a:lnTo>
                    <a:pt x="250" y="364"/>
                  </a:lnTo>
                  <a:lnTo>
                    <a:pt x="268" y="358"/>
                  </a:lnTo>
                  <a:lnTo>
                    <a:pt x="285" y="349"/>
                  </a:lnTo>
                  <a:lnTo>
                    <a:pt x="302" y="339"/>
                  </a:lnTo>
                  <a:lnTo>
                    <a:pt x="318" y="327"/>
                  </a:lnTo>
                  <a:lnTo>
                    <a:pt x="334" y="314"/>
                  </a:lnTo>
                  <a:lnTo>
                    <a:pt x="340" y="308"/>
                  </a:lnTo>
                  <a:lnTo>
                    <a:pt x="345" y="302"/>
                  </a:lnTo>
                  <a:lnTo>
                    <a:pt x="350" y="294"/>
                  </a:lnTo>
                  <a:lnTo>
                    <a:pt x="356" y="287"/>
                  </a:lnTo>
                  <a:lnTo>
                    <a:pt x="361" y="279"/>
                  </a:lnTo>
                  <a:lnTo>
                    <a:pt x="367" y="269"/>
                  </a:lnTo>
                  <a:lnTo>
                    <a:pt x="373" y="257"/>
                  </a:lnTo>
                  <a:lnTo>
                    <a:pt x="381" y="242"/>
                  </a:lnTo>
                  <a:lnTo>
                    <a:pt x="300" y="164"/>
                  </a:lnTo>
                  <a:lnTo>
                    <a:pt x="300" y="177"/>
                  </a:lnTo>
                  <a:lnTo>
                    <a:pt x="299" y="189"/>
                  </a:lnTo>
                  <a:lnTo>
                    <a:pt x="296" y="201"/>
                  </a:lnTo>
                  <a:lnTo>
                    <a:pt x="293" y="211"/>
                  </a:lnTo>
                  <a:lnTo>
                    <a:pt x="289" y="221"/>
                  </a:lnTo>
                  <a:lnTo>
                    <a:pt x="283" y="231"/>
                  </a:lnTo>
                  <a:lnTo>
                    <a:pt x="276" y="239"/>
                  </a:lnTo>
                  <a:lnTo>
                    <a:pt x="269" y="249"/>
                  </a:lnTo>
                  <a:lnTo>
                    <a:pt x="261" y="255"/>
                  </a:lnTo>
                  <a:lnTo>
                    <a:pt x="252" y="261"/>
                  </a:lnTo>
                  <a:lnTo>
                    <a:pt x="244" y="266"/>
                  </a:lnTo>
                  <a:lnTo>
                    <a:pt x="235" y="270"/>
                  </a:lnTo>
                  <a:lnTo>
                    <a:pt x="226" y="274"/>
                  </a:lnTo>
                  <a:lnTo>
                    <a:pt x="217" y="276"/>
                  </a:lnTo>
                  <a:lnTo>
                    <a:pt x="207" y="277"/>
                  </a:lnTo>
                  <a:lnTo>
                    <a:pt x="198" y="278"/>
                  </a:lnTo>
                  <a:lnTo>
                    <a:pt x="188" y="277"/>
                  </a:lnTo>
                  <a:lnTo>
                    <a:pt x="179" y="276"/>
                  </a:lnTo>
                  <a:lnTo>
                    <a:pt x="171" y="274"/>
                  </a:lnTo>
                  <a:lnTo>
                    <a:pt x="161" y="270"/>
                  </a:lnTo>
                  <a:lnTo>
                    <a:pt x="152" y="266"/>
                  </a:lnTo>
                  <a:lnTo>
                    <a:pt x="144" y="261"/>
                  </a:lnTo>
                  <a:lnTo>
                    <a:pt x="135" y="255"/>
                  </a:lnTo>
                  <a:lnTo>
                    <a:pt x="128" y="249"/>
                  </a:lnTo>
                  <a:lnTo>
                    <a:pt x="121" y="240"/>
                  </a:lnTo>
                  <a:lnTo>
                    <a:pt x="114" y="232"/>
                  </a:lnTo>
                  <a:lnTo>
                    <a:pt x="109" y="223"/>
                  </a:lnTo>
                  <a:lnTo>
                    <a:pt x="104" y="215"/>
                  </a:lnTo>
                  <a:lnTo>
                    <a:pt x="101" y="206"/>
                  </a:lnTo>
                  <a:lnTo>
                    <a:pt x="98" y="197"/>
                  </a:lnTo>
                  <a:lnTo>
                    <a:pt x="97" y="187"/>
                  </a:lnTo>
                  <a:lnTo>
                    <a:pt x="96" y="178"/>
                  </a:lnTo>
                  <a:lnTo>
                    <a:pt x="97" y="169"/>
                  </a:lnTo>
                  <a:lnTo>
                    <a:pt x="98" y="160"/>
                  </a:lnTo>
                  <a:lnTo>
                    <a:pt x="100" y="151"/>
                  </a:lnTo>
                  <a:lnTo>
                    <a:pt x="103" y="141"/>
                  </a:lnTo>
                  <a:lnTo>
                    <a:pt x="107" y="133"/>
                  </a:lnTo>
                  <a:lnTo>
                    <a:pt x="112" y="125"/>
                  </a:lnTo>
                  <a:lnTo>
                    <a:pt x="119" y="117"/>
                  </a:lnTo>
                  <a:lnTo>
                    <a:pt x="126" y="109"/>
                  </a:lnTo>
                  <a:lnTo>
                    <a:pt x="135" y="101"/>
                  </a:lnTo>
                  <a:lnTo>
                    <a:pt x="145" y="95"/>
                  </a:lnTo>
                  <a:lnTo>
                    <a:pt x="155" y="88"/>
                  </a:lnTo>
                  <a:lnTo>
                    <a:pt x="166" y="84"/>
                  </a:lnTo>
                  <a:lnTo>
                    <a:pt x="177" y="81"/>
                  </a:lnTo>
                  <a:lnTo>
                    <a:pt x="188" y="79"/>
                  </a:lnTo>
                  <a:lnTo>
                    <a:pt x="201" y="79"/>
                  </a:lnTo>
                  <a:lnTo>
                    <a:pt x="214" y="79"/>
                  </a:lnTo>
                  <a:lnTo>
                    <a:pt x="132"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4" name="Freeform 77"/>
            <p:cNvSpPr>
              <a:spLocks/>
            </p:cNvSpPr>
            <p:nvPr/>
          </p:nvSpPr>
          <p:spPr bwMode="auto">
            <a:xfrm>
              <a:off x="3707" y="1897"/>
              <a:ext cx="72" cy="83"/>
            </a:xfrm>
            <a:custGeom>
              <a:avLst/>
              <a:gdLst>
                <a:gd name="T0" fmla="*/ 98 w 364"/>
                <a:gd name="T1" fmla="*/ 94 h 418"/>
                <a:gd name="T2" fmla="*/ 0 w 364"/>
                <a:gd name="T3" fmla="*/ 129 h 418"/>
                <a:gd name="T4" fmla="*/ 272 w 364"/>
                <a:gd name="T5" fmla="*/ 418 h 418"/>
                <a:gd name="T6" fmla="*/ 343 w 364"/>
                <a:gd name="T7" fmla="*/ 392 h 418"/>
                <a:gd name="T8" fmla="*/ 364 w 364"/>
                <a:gd name="T9" fmla="*/ 0 h 418"/>
                <a:gd name="T10" fmla="*/ 266 w 364"/>
                <a:gd name="T11" fmla="*/ 35 h 418"/>
                <a:gd name="T12" fmla="*/ 259 w 364"/>
                <a:gd name="T13" fmla="*/ 272 h 418"/>
                <a:gd name="T14" fmla="*/ 98 w 364"/>
                <a:gd name="T15" fmla="*/ 94 h 418"/>
                <a:gd name="T16" fmla="*/ 0 60000 65536"/>
                <a:gd name="T17" fmla="*/ 0 60000 65536"/>
                <a:gd name="T18" fmla="*/ 0 60000 65536"/>
                <a:gd name="T19" fmla="*/ 0 60000 65536"/>
                <a:gd name="T20" fmla="*/ 0 60000 65536"/>
                <a:gd name="T21" fmla="*/ 0 60000 65536"/>
                <a:gd name="T22" fmla="*/ 0 60000 65536"/>
                <a:gd name="T23" fmla="*/ 0 60000 65536"/>
                <a:gd name="T24" fmla="*/ 0 w 364"/>
                <a:gd name="T25" fmla="*/ 0 h 418"/>
                <a:gd name="T26" fmla="*/ 364 w 364"/>
                <a:gd name="T27" fmla="*/ 418 h 4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4" h="418">
                  <a:moveTo>
                    <a:pt x="98" y="94"/>
                  </a:moveTo>
                  <a:lnTo>
                    <a:pt x="0" y="129"/>
                  </a:lnTo>
                  <a:lnTo>
                    <a:pt x="272" y="418"/>
                  </a:lnTo>
                  <a:lnTo>
                    <a:pt x="343" y="392"/>
                  </a:lnTo>
                  <a:lnTo>
                    <a:pt x="364" y="0"/>
                  </a:lnTo>
                  <a:lnTo>
                    <a:pt x="266" y="35"/>
                  </a:lnTo>
                  <a:lnTo>
                    <a:pt x="259" y="272"/>
                  </a:lnTo>
                  <a:lnTo>
                    <a:pt x="98" y="94"/>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5" name="Freeform 78"/>
            <p:cNvSpPr>
              <a:spLocks noEditPoints="1"/>
            </p:cNvSpPr>
            <p:nvPr/>
          </p:nvSpPr>
          <p:spPr bwMode="auto">
            <a:xfrm>
              <a:off x="3791" y="1878"/>
              <a:ext cx="82" cy="77"/>
            </a:xfrm>
            <a:custGeom>
              <a:avLst/>
              <a:gdLst>
                <a:gd name="T0" fmla="*/ 98 w 409"/>
                <a:gd name="T1" fmla="*/ 31 h 389"/>
                <a:gd name="T2" fmla="*/ 51 w 409"/>
                <a:gd name="T3" fmla="*/ 68 h 389"/>
                <a:gd name="T4" fmla="*/ 18 w 409"/>
                <a:gd name="T5" fmla="*/ 114 h 389"/>
                <a:gd name="T6" fmla="*/ 2 w 409"/>
                <a:gd name="T7" fmla="*/ 167 h 389"/>
                <a:gd name="T8" fmla="*/ 2 w 409"/>
                <a:gd name="T9" fmla="*/ 224 h 389"/>
                <a:gd name="T10" fmla="*/ 19 w 409"/>
                <a:gd name="T11" fmla="*/ 282 h 389"/>
                <a:gd name="T12" fmla="*/ 53 w 409"/>
                <a:gd name="T13" fmla="*/ 330 h 389"/>
                <a:gd name="T14" fmla="*/ 98 w 409"/>
                <a:gd name="T15" fmla="*/ 365 h 389"/>
                <a:gd name="T16" fmla="*/ 151 w 409"/>
                <a:gd name="T17" fmla="*/ 385 h 389"/>
                <a:gd name="T18" fmla="*/ 210 w 409"/>
                <a:gd name="T19" fmla="*/ 389 h 389"/>
                <a:gd name="T20" fmla="*/ 272 w 409"/>
                <a:gd name="T21" fmla="*/ 376 h 389"/>
                <a:gd name="T22" fmla="*/ 327 w 409"/>
                <a:gd name="T23" fmla="*/ 348 h 389"/>
                <a:gd name="T24" fmla="*/ 370 w 409"/>
                <a:gd name="T25" fmla="*/ 307 h 389"/>
                <a:gd name="T26" fmla="*/ 397 w 409"/>
                <a:gd name="T27" fmla="*/ 258 h 389"/>
                <a:gd name="T28" fmla="*/ 409 w 409"/>
                <a:gd name="T29" fmla="*/ 204 h 389"/>
                <a:gd name="T30" fmla="*/ 403 w 409"/>
                <a:gd name="T31" fmla="*/ 146 h 389"/>
                <a:gd name="T32" fmla="*/ 379 w 409"/>
                <a:gd name="T33" fmla="*/ 90 h 389"/>
                <a:gd name="T34" fmla="*/ 341 w 409"/>
                <a:gd name="T35" fmla="*/ 47 h 389"/>
                <a:gd name="T36" fmla="*/ 293 w 409"/>
                <a:gd name="T37" fmla="*/ 16 h 389"/>
                <a:gd name="T38" fmla="*/ 238 w 409"/>
                <a:gd name="T39" fmla="*/ 2 h 389"/>
                <a:gd name="T40" fmla="*/ 178 w 409"/>
                <a:gd name="T41" fmla="*/ 3 h 389"/>
                <a:gd name="T42" fmla="*/ 169 w 409"/>
                <a:gd name="T43" fmla="*/ 100 h 389"/>
                <a:gd name="T44" fmla="*/ 199 w 409"/>
                <a:gd name="T45" fmla="*/ 94 h 389"/>
                <a:gd name="T46" fmla="*/ 229 w 409"/>
                <a:gd name="T47" fmla="*/ 96 h 389"/>
                <a:gd name="T48" fmla="*/ 257 w 409"/>
                <a:gd name="T49" fmla="*/ 107 h 389"/>
                <a:gd name="T50" fmla="*/ 280 w 409"/>
                <a:gd name="T51" fmla="*/ 125 h 389"/>
                <a:gd name="T52" fmla="*/ 298 w 409"/>
                <a:gd name="T53" fmla="*/ 151 h 389"/>
                <a:gd name="T54" fmla="*/ 308 w 409"/>
                <a:gd name="T55" fmla="*/ 180 h 389"/>
                <a:gd name="T56" fmla="*/ 308 w 409"/>
                <a:gd name="T57" fmla="*/ 210 h 389"/>
                <a:gd name="T58" fmla="*/ 299 w 409"/>
                <a:gd name="T59" fmla="*/ 237 h 389"/>
                <a:gd name="T60" fmla="*/ 282 w 409"/>
                <a:gd name="T61" fmla="*/ 262 h 389"/>
                <a:gd name="T62" fmla="*/ 258 w 409"/>
                <a:gd name="T63" fmla="*/ 281 h 389"/>
                <a:gd name="T64" fmla="*/ 229 w 409"/>
                <a:gd name="T65" fmla="*/ 294 h 389"/>
                <a:gd name="T66" fmla="*/ 199 w 409"/>
                <a:gd name="T67" fmla="*/ 297 h 389"/>
                <a:gd name="T68" fmla="*/ 169 w 409"/>
                <a:gd name="T69" fmla="*/ 290 h 389"/>
                <a:gd name="T70" fmla="*/ 143 w 409"/>
                <a:gd name="T71" fmla="*/ 277 h 389"/>
                <a:gd name="T72" fmla="*/ 121 w 409"/>
                <a:gd name="T73" fmla="*/ 257 h 389"/>
                <a:gd name="T74" fmla="*/ 106 w 409"/>
                <a:gd name="T75" fmla="*/ 229 h 389"/>
                <a:gd name="T76" fmla="*/ 100 w 409"/>
                <a:gd name="T77" fmla="*/ 200 h 389"/>
                <a:gd name="T78" fmla="*/ 103 w 409"/>
                <a:gd name="T79" fmla="*/ 170 h 389"/>
                <a:gd name="T80" fmla="*/ 114 w 409"/>
                <a:gd name="T81" fmla="*/ 144 h 389"/>
                <a:gd name="T82" fmla="*/ 133 w 409"/>
                <a:gd name="T83" fmla="*/ 120 h 389"/>
                <a:gd name="T84" fmla="*/ 158 w 409"/>
                <a:gd name="T85" fmla="*/ 104 h 3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09"/>
                <a:gd name="T130" fmla="*/ 0 h 389"/>
                <a:gd name="T131" fmla="*/ 409 w 409"/>
                <a:gd name="T132" fmla="*/ 389 h 3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09" h="389">
                  <a:moveTo>
                    <a:pt x="136" y="14"/>
                  </a:moveTo>
                  <a:lnTo>
                    <a:pt x="116" y="22"/>
                  </a:lnTo>
                  <a:lnTo>
                    <a:pt x="98" y="31"/>
                  </a:lnTo>
                  <a:lnTo>
                    <a:pt x="81" y="43"/>
                  </a:lnTo>
                  <a:lnTo>
                    <a:pt x="65" y="55"/>
                  </a:lnTo>
                  <a:lnTo>
                    <a:pt x="51" y="68"/>
                  </a:lnTo>
                  <a:lnTo>
                    <a:pt x="38" y="82"/>
                  </a:lnTo>
                  <a:lnTo>
                    <a:pt x="28" y="98"/>
                  </a:lnTo>
                  <a:lnTo>
                    <a:pt x="18" y="114"/>
                  </a:lnTo>
                  <a:lnTo>
                    <a:pt x="11" y="131"/>
                  </a:lnTo>
                  <a:lnTo>
                    <a:pt x="5" y="150"/>
                  </a:lnTo>
                  <a:lnTo>
                    <a:pt x="2" y="167"/>
                  </a:lnTo>
                  <a:lnTo>
                    <a:pt x="0" y="186"/>
                  </a:lnTo>
                  <a:lnTo>
                    <a:pt x="0" y="205"/>
                  </a:lnTo>
                  <a:lnTo>
                    <a:pt x="2" y="224"/>
                  </a:lnTo>
                  <a:lnTo>
                    <a:pt x="5" y="244"/>
                  </a:lnTo>
                  <a:lnTo>
                    <a:pt x="11" y="263"/>
                  </a:lnTo>
                  <a:lnTo>
                    <a:pt x="19" y="282"/>
                  </a:lnTo>
                  <a:lnTo>
                    <a:pt x="29" y="300"/>
                  </a:lnTo>
                  <a:lnTo>
                    <a:pt x="40" y="315"/>
                  </a:lnTo>
                  <a:lnTo>
                    <a:pt x="53" y="330"/>
                  </a:lnTo>
                  <a:lnTo>
                    <a:pt x="66" y="343"/>
                  </a:lnTo>
                  <a:lnTo>
                    <a:pt x="82" y="355"/>
                  </a:lnTo>
                  <a:lnTo>
                    <a:pt x="98" y="365"/>
                  </a:lnTo>
                  <a:lnTo>
                    <a:pt x="114" y="373"/>
                  </a:lnTo>
                  <a:lnTo>
                    <a:pt x="132" y="380"/>
                  </a:lnTo>
                  <a:lnTo>
                    <a:pt x="151" y="385"/>
                  </a:lnTo>
                  <a:lnTo>
                    <a:pt x="170" y="388"/>
                  </a:lnTo>
                  <a:lnTo>
                    <a:pt x="190" y="389"/>
                  </a:lnTo>
                  <a:lnTo>
                    <a:pt x="210" y="389"/>
                  </a:lnTo>
                  <a:lnTo>
                    <a:pt x="230" y="386"/>
                  </a:lnTo>
                  <a:lnTo>
                    <a:pt x="251" y="382"/>
                  </a:lnTo>
                  <a:lnTo>
                    <a:pt x="272" y="376"/>
                  </a:lnTo>
                  <a:lnTo>
                    <a:pt x="292" y="368"/>
                  </a:lnTo>
                  <a:lnTo>
                    <a:pt x="311" y="359"/>
                  </a:lnTo>
                  <a:lnTo>
                    <a:pt x="327" y="348"/>
                  </a:lnTo>
                  <a:lnTo>
                    <a:pt x="343" y="335"/>
                  </a:lnTo>
                  <a:lnTo>
                    <a:pt x="358" y="322"/>
                  </a:lnTo>
                  <a:lnTo>
                    <a:pt x="370" y="307"/>
                  </a:lnTo>
                  <a:lnTo>
                    <a:pt x="381" y="291"/>
                  </a:lnTo>
                  <a:lnTo>
                    <a:pt x="390" y="275"/>
                  </a:lnTo>
                  <a:lnTo>
                    <a:pt x="397" y="258"/>
                  </a:lnTo>
                  <a:lnTo>
                    <a:pt x="403" y="240"/>
                  </a:lnTo>
                  <a:lnTo>
                    <a:pt x="407" y="222"/>
                  </a:lnTo>
                  <a:lnTo>
                    <a:pt x="409" y="204"/>
                  </a:lnTo>
                  <a:lnTo>
                    <a:pt x="409" y="184"/>
                  </a:lnTo>
                  <a:lnTo>
                    <a:pt x="407" y="165"/>
                  </a:lnTo>
                  <a:lnTo>
                    <a:pt x="403" y="146"/>
                  </a:lnTo>
                  <a:lnTo>
                    <a:pt x="396" y="126"/>
                  </a:lnTo>
                  <a:lnTo>
                    <a:pt x="389" y="108"/>
                  </a:lnTo>
                  <a:lnTo>
                    <a:pt x="379" y="90"/>
                  </a:lnTo>
                  <a:lnTo>
                    <a:pt x="368" y="74"/>
                  </a:lnTo>
                  <a:lnTo>
                    <a:pt x="356" y="59"/>
                  </a:lnTo>
                  <a:lnTo>
                    <a:pt x="341" y="47"/>
                  </a:lnTo>
                  <a:lnTo>
                    <a:pt x="326" y="34"/>
                  </a:lnTo>
                  <a:lnTo>
                    <a:pt x="311" y="25"/>
                  </a:lnTo>
                  <a:lnTo>
                    <a:pt x="293" y="16"/>
                  </a:lnTo>
                  <a:lnTo>
                    <a:pt x="275" y="10"/>
                  </a:lnTo>
                  <a:lnTo>
                    <a:pt x="257" y="5"/>
                  </a:lnTo>
                  <a:lnTo>
                    <a:pt x="238" y="2"/>
                  </a:lnTo>
                  <a:lnTo>
                    <a:pt x="218" y="0"/>
                  </a:lnTo>
                  <a:lnTo>
                    <a:pt x="198" y="1"/>
                  </a:lnTo>
                  <a:lnTo>
                    <a:pt x="178" y="3"/>
                  </a:lnTo>
                  <a:lnTo>
                    <a:pt x="157" y="7"/>
                  </a:lnTo>
                  <a:lnTo>
                    <a:pt x="136" y="14"/>
                  </a:lnTo>
                  <a:close/>
                  <a:moveTo>
                    <a:pt x="169" y="100"/>
                  </a:moveTo>
                  <a:lnTo>
                    <a:pt x="179" y="97"/>
                  </a:lnTo>
                  <a:lnTo>
                    <a:pt x="189" y="95"/>
                  </a:lnTo>
                  <a:lnTo>
                    <a:pt x="199" y="94"/>
                  </a:lnTo>
                  <a:lnTo>
                    <a:pt x="209" y="94"/>
                  </a:lnTo>
                  <a:lnTo>
                    <a:pt x="220" y="95"/>
                  </a:lnTo>
                  <a:lnTo>
                    <a:pt x="229" y="96"/>
                  </a:lnTo>
                  <a:lnTo>
                    <a:pt x="239" y="99"/>
                  </a:lnTo>
                  <a:lnTo>
                    <a:pt x="248" y="103"/>
                  </a:lnTo>
                  <a:lnTo>
                    <a:pt x="257" y="107"/>
                  </a:lnTo>
                  <a:lnTo>
                    <a:pt x="266" y="112"/>
                  </a:lnTo>
                  <a:lnTo>
                    <a:pt x="273" y="119"/>
                  </a:lnTo>
                  <a:lnTo>
                    <a:pt x="280" y="125"/>
                  </a:lnTo>
                  <a:lnTo>
                    <a:pt x="287" y="133"/>
                  </a:lnTo>
                  <a:lnTo>
                    <a:pt x="293" y="142"/>
                  </a:lnTo>
                  <a:lnTo>
                    <a:pt x="298" y="151"/>
                  </a:lnTo>
                  <a:lnTo>
                    <a:pt x="302" y="160"/>
                  </a:lnTo>
                  <a:lnTo>
                    <a:pt x="305" y="170"/>
                  </a:lnTo>
                  <a:lnTo>
                    <a:pt x="308" y="180"/>
                  </a:lnTo>
                  <a:lnTo>
                    <a:pt x="309" y="189"/>
                  </a:lnTo>
                  <a:lnTo>
                    <a:pt x="309" y="200"/>
                  </a:lnTo>
                  <a:lnTo>
                    <a:pt x="308" y="210"/>
                  </a:lnTo>
                  <a:lnTo>
                    <a:pt x="305" y="219"/>
                  </a:lnTo>
                  <a:lnTo>
                    <a:pt x="302" y="228"/>
                  </a:lnTo>
                  <a:lnTo>
                    <a:pt x="299" y="237"/>
                  </a:lnTo>
                  <a:lnTo>
                    <a:pt x="294" y="247"/>
                  </a:lnTo>
                  <a:lnTo>
                    <a:pt x="289" y="255"/>
                  </a:lnTo>
                  <a:lnTo>
                    <a:pt x="282" y="262"/>
                  </a:lnTo>
                  <a:lnTo>
                    <a:pt x="275" y="269"/>
                  </a:lnTo>
                  <a:lnTo>
                    <a:pt x="267" y="276"/>
                  </a:lnTo>
                  <a:lnTo>
                    <a:pt x="258" y="281"/>
                  </a:lnTo>
                  <a:lnTo>
                    <a:pt x="249" y="286"/>
                  </a:lnTo>
                  <a:lnTo>
                    <a:pt x="240" y="290"/>
                  </a:lnTo>
                  <a:lnTo>
                    <a:pt x="229" y="294"/>
                  </a:lnTo>
                  <a:lnTo>
                    <a:pt x="219" y="296"/>
                  </a:lnTo>
                  <a:lnTo>
                    <a:pt x="209" y="297"/>
                  </a:lnTo>
                  <a:lnTo>
                    <a:pt x="199" y="297"/>
                  </a:lnTo>
                  <a:lnTo>
                    <a:pt x="189" y="296"/>
                  </a:lnTo>
                  <a:lnTo>
                    <a:pt x="179" y="294"/>
                  </a:lnTo>
                  <a:lnTo>
                    <a:pt x="169" y="290"/>
                  </a:lnTo>
                  <a:lnTo>
                    <a:pt x="160" y="287"/>
                  </a:lnTo>
                  <a:lnTo>
                    <a:pt x="151" y="282"/>
                  </a:lnTo>
                  <a:lnTo>
                    <a:pt x="143" y="277"/>
                  </a:lnTo>
                  <a:lnTo>
                    <a:pt x="134" y="271"/>
                  </a:lnTo>
                  <a:lnTo>
                    <a:pt x="128" y="264"/>
                  </a:lnTo>
                  <a:lnTo>
                    <a:pt x="121" y="257"/>
                  </a:lnTo>
                  <a:lnTo>
                    <a:pt x="115" y="249"/>
                  </a:lnTo>
                  <a:lnTo>
                    <a:pt x="110" y="239"/>
                  </a:lnTo>
                  <a:lnTo>
                    <a:pt x="106" y="229"/>
                  </a:lnTo>
                  <a:lnTo>
                    <a:pt x="103" y="220"/>
                  </a:lnTo>
                  <a:lnTo>
                    <a:pt x="101" y="210"/>
                  </a:lnTo>
                  <a:lnTo>
                    <a:pt x="100" y="200"/>
                  </a:lnTo>
                  <a:lnTo>
                    <a:pt x="100" y="189"/>
                  </a:lnTo>
                  <a:lnTo>
                    <a:pt x="101" y="180"/>
                  </a:lnTo>
                  <a:lnTo>
                    <a:pt x="103" y="170"/>
                  </a:lnTo>
                  <a:lnTo>
                    <a:pt x="106" y="161"/>
                  </a:lnTo>
                  <a:lnTo>
                    <a:pt x="109" y="152"/>
                  </a:lnTo>
                  <a:lnTo>
                    <a:pt x="114" y="144"/>
                  </a:lnTo>
                  <a:lnTo>
                    <a:pt x="120" y="135"/>
                  </a:lnTo>
                  <a:lnTo>
                    <a:pt x="126" y="127"/>
                  </a:lnTo>
                  <a:lnTo>
                    <a:pt x="133" y="120"/>
                  </a:lnTo>
                  <a:lnTo>
                    <a:pt x="140" y="114"/>
                  </a:lnTo>
                  <a:lnTo>
                    <a:pt x="150" y="108"/>
                  </a:lnTo>
                  <a:lnTo>
                    <a:pt x="158" y="104"/>
                  </a:lnTo>
                  <a:lnTo>
                    <a:pt x="169" y="10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6" name="Freeform 79"/>
            <p:cNvSpPr>
              <a:spLocks/>
            </p:cNvSpPr>
            <p:nvPr/>
          </p:nvSpPr>
          <p:spPr bwMode="auto">
            <a:xfrm>
              <a:off x="3878" y="1849"/>
              <a:ext cx="67" cy="75"/>
            </a:xfrm>
            <a:custGeom>
              <a:avLst/>
              <a:gdLst>
                <a:gd name="T0" fmla="*/ 203 w 337"/>
                <a:gd name="T1" fmla="*/ 0 h 379"/>
                <a:gd name="T2" fmla="*/ 179 w 337"/>
                <a:gd name="T3" fmla="*/ 1 h 379"/>
                <a:gd name="T4" fmla="*/ 158 w 337"/>
                <a:gd name="T5" fmla="*/ 3 h 379"/>
                <a:gd name="T6" fmla="*/ 139 w 337"/>
                <a:gd name="T7" fmla="*/ 8 h 379"/>
                <a:gd name="T8" fmla="*/ 110 w 337"/>
                <a:gd name="T9" fmla="*/ 19 h 379"/>
                <a:gd name="T10" fmla="*/ 77 w 337"/>
                <a:gd name="T11" fmla="*/ 39 h 379"/>
                <a:gd name="T12" fmla="*/ 49 w 337"/>
                <a:gd name="T13" fmla="*/ 64 h 379"/>
                <a:gd name="T14" fmla="*/ 27 w 337"/>
                <a:gd name="T15" fmla="*/ 94 h 379"/>
                <a:gd name="T16" fmla="*/ 10 w 337"/>
                <a:gd name="T17" fmla="*/ 127 h 379"/>
                <a:gd name="T18" fmla="*/ 2 w 337"/>
                <a:gd name="T19" fmla="*/ 163 h 379"/>
                <a:gd name="T20" fmla="*/ 0 w 337"/>
                <a:gd name="T21" fmla="*/ 200 h 379"/>
                <a:gd name="T22" fmla="*/ 5 w 337"/>
                <a:gd name="T23" fmla="*/ 238 h 379"/>
                <a:gd name="T24" fmla="*/ 19 w 337"/>
                <a:gd name="T25" fmla="*/ 274 h 379"/>
                <a:gd name="T26" fmla="*/ 39 w 337"/>
                <a:gd name="T27" fmla="*/ 307 h 379"/>
                <a:gd name="T28" fmla="*/ 66 w 337"/>
                <a:gd name="T29" fmla="*/ 333 h 379"/>
                <a:gd name="T30" fmla="*/ 96 w 337"/>
                <a:gd name="T31" fmla="*/ 355 h 379"/>
                <a:gd name="T32" fmla="*/ 129 w 337"/>
                <a:gd name="T33" fmla="*/ 370 h 379"/>
                <a:gd name="T34" fmla="*/ 166 w 337"/>
                <a:gd name="T35" fmla="*/ 378 h 379"/>
                <a:gd name="T36" fmla="*/ 204 w 337"/>
                <a:gd name="T37" fmla="*/ 379 h 379"/>
                <a:gd name="T38" fmla="*/ 244 w 337"/>
                <a:gd name="T39" fmla="*/ 373 h 379"/>
                <a:gd name="T40" fmla="*/ 272 w 337"/>
                <a:gd name="T41" fmla="*/ 364 h 379"/>
                <a:gd name="T42" fmla="*/ 288 w 337"/>
                <a:gd name="T43" fmla="*/ 357 h 379"/>
                <a:gd name="T44" fmla="*/ 304 w 337"/>
                <a:gd name="T45" fmla="*/ 347 h 379"/>
                <a:gd name="T46" fmla="*/ 324 w 337"/>
                <a:gd name="T47" fmla="*/ 332 h 379"/>
                <a:gd name="T48" fmla="*/ 298 w 337"/>
                <a:gd name="T49" fmla="*/ 217 h 379"/>
                <a:gd name="T50" fmla="*/ 286 w 337"/>
                <a:gd name="T51" fmla="*/ 240 h 379"/>
                <a:gd name="T52" fmla="*/ 271 w 337"/>
                <a:gd name="T53" fmla="*/ 258 h 379"/>
                <a:gd name="T54" fmla="*/ 254 w 337"/>
                <a:gd name="T55" fmla="*/ 271 h 379"/>
                <a:gd name="T56" fmla="*/ 234 w 337"/>
                <a:gd name="T57" fmla="*/ 281 h 379"/>
                <a:gd name="T58" fmla="*/ 213 w 337"/>
                <a:gd name="T59" fmla="*/ 287 h 379"/>
                <a:gd name="T60" fmla="*/ 194 w 337"/>
                <a:gd name="T61" fmla="*/ 288 h 379"/>
                <a:gd name="T62" fmla="*/ 174 w 337"/>
                <a:gd name="T63" fmla="*/ 285 h 379"/>
                <a:gd name="T64" fmla="*/ 156 w 337"/>
                <a:gd name="T65" fmla="*/ 279 h 379"/>
                <a:gd name="T66" fmla="*/ 141 w 337"/>
                <a:gd name="T67" fmla="*/ 269 h 379"/>
                <a:gd name="T68" fmla="*/ 126 w 337"/>
                <a:gd name="T69" fmla="*/ 257 h 379"/>
                <a:gd name="T70" fmla="*/ 115 w 337"/>
                <a:gd name="T71" fmla="*/ 242 h 379"/>
                <a:gd name="T72" fmla="*/ 106 w 337"/>
                <a:gd name="T73" fmla="*/ 223 h 379"/>
                <a:gd name="T74" fmla="*/ 100 w 337"/>
                <a:gd name="T75" fmla="*/ 203 h 379"/>
                <a:gd name="T76" fmla="*/ 99 w 337"/>
                <a:gd name="T77" fmla="*/ 183 h 379"/>
                <a:gd name="T78" fmla="*/ 101 w 337"/>
                <a:gd name="T79" fmla="*/ 164 h 379"/>
                <a:gd name="T80" fmla="*/ 107 w 337"/>
                <a:gd name="T81" fmla="*/ 146 h 379"/>
                <a:gd name="T82" fmla="*/ 117 w 337"/>
                <a:gd name="T83" fmla="*/ 130 h 379"/>
                <a:gd name="T84" fmla="*/ 129 w 337"/>
                <a:gd name="T85" fmla="*/ 116 h 379"/>
                <a:gd name="T86" fmla="*/ 146 w 337"/>
                <a:gd name="T87" fmla="*/ 105 h 379"/>
                <a:gd name="T88" fmla="*/ 165 w 337"/>
                <a:gd name="T89" fmla="*/ 96 h 379"/>
                <a:gd name="T90" fmla="*/ 188 w 337"/>
                <a:gd name="T91" fmla="*/ 91 h 379"/>
                <a:gd name="T92" fmla="*/ 211 w 337"/>
                <a:gd name="T93" fmla="*/ 90 h 379"/>
                <a:gd name="T94" fmla="*/ 234 w 337"/>
                <a:gd name="T95" fmla="*/ 95 h 379"/>
                <a:gd name="T96" fmla="*/ 257 w 337"/>
                <a:gd name="T97" fmla="*/ 105 h 37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7"/>
                <a:gd name="T148" fmla="*/ 0 h 379"/>
                <a:gd name="T149" fmla="*/ 337 w 337"/>
                <a:gd name="T150" fmla="*/ 379 h 37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7" h="379">
                  <a:moveTo>
                    <a:pt x="217" y="0"/>
                  </a:moveTo>
                  <a:lnTo>
                    <a:pt x="203" y="0"/>
                  </a:lnTo>
                  <a:lnTo>
                    <a:pt x="191" y="0"/>
                  </a:lnTo>
                  <a:lnTo>
                    <a:pt x="179" y="1"/>
                  </a:lnTo>
                  <a:lnTo>
                    <a:pt x="169" y="2"/>
                  </a:lnTo>
                  <a:lnTo>
                    <a:pt x="158" y="3"/>
                  </a:lnTo>
                  <a:lnTo>
                    <a:pt x="149" y="6"/>
                  </a:lnTo>
                  <a:lnTo>
                    <a:pt x="139" y="8"/>
                  </a:lnTo>
                  <a:lnTo>
                    <a:pt x="129" y="11"/>
                  </a:lnTo>
                  <a:lnTo>
                    <a:pt x="110" y="19"/>
                  </a:lnTo>
                  <a:lnTo>
                    <a:pt x="93" y="28"/>
                  </a:lnTo>
                  <a:lnTo>
                    <a:pt x="77" y="39"/>
                  </a:lnTo>
                  <a:lnTo>
                    <a:pt x="62" y="51"/>
                  </a:lnTo>
                  <a:lnTo>
                    <a:pt x="49" y="64"/>
                  </a:lnTo>
                  <a:lnTo>
                    <a:pt x="37" y="78"/>
                  </a:lnTo>
                  <a:lnTo>
                    <a:pt x="27" y="94"/>
                  </a:lnTo>
                  <a:lnTo>
                    <a:pt x="17" y="110"/>
                  </a:lnTo>
                  <a:lnTo>
                    <a:pt x="10" y="127"/>
                  </a:lnTo>
                  <a:lnTo>
                    <a:pt x="5" y="145"/>
                  </a:lnTo>
                  <a:lnTo>
                    <a:pt x="2" y="163"/>
                  </a:lnTo>
                  <a:lnTo>
                    <a:pt x="0" y="181"/>
                  </a:lnTo>
                  <a:lnTo>
                    <a:pt x="0" y="200"/>
                  </a:lnTo>
                  <a:lnTo>
                    <a:pt x="2" y="218"/>
                  </a:lnTo>
                  <a:lnTo>
                    <a:pt x="5" y="238"/>
                  </a:lnTo>
                  <a:lnTo>
                    <a:pt x="11" y="256"/>
                  </a:lnTo>
                  <a:lnTo>
                    <a:pt x="19" y="274"/>
                  </a:lnTo>
                  <a:lnTo>
                    <a:pt x="29" y="291"/>
                  </a:lnTo>
                  <a:lnTo>
                    <a:pt x="39" y="307"/>
                  </a:lnTo>
                  <a:lnTo>
                    <a:pt x="52" y="321"/>
                  </a:lnTo>
                  <a:lnTo>
                    <a:pt x="66" y="333"/>
                  </a:lnTo>
                  <a:lnTo>
                    <a:pt x="80" y="345"/>
                  </a:lnTo>
                  <a:lnTo>
                    <a:pt x="96" y="355"/>
                  </a:lnTo>
                  <a:lnTo>
                    <a:pt x="113" y="363"/>
                  </a:lnTo>
                  <a:lnTo>
                    <a:pt x="129" y="370"/>
                  </a:lnTo>
                  <a:lnTo>
                    <a:pt x="148" y="375"/>
                  </a:lnTo>
                  <a:lnTo>
                    <a:pt x="166" y="378"/>
                  </a:lnTo>
                  <a:lnTo>
                    <a:pt x="186" y="379"/>
                  </a:lnTo>
                  <a:lnTo>
                    <a:pt x="204" y="379"/>
                  </a:lnTo>
                  <a:lnTo>
                    <a:pt x="224" y="377"/>
                  </a:lnTo>
                  <a:lnTo>
                    <a:pt x="244" y="373"/>
                  </a:lnTo>
                  <a:lnTo>
                    <a:pt x="264" y="367"/>
                  </a:lnTo>
                  <a:lnTo>
                    <a:pt x="272" y="364"/>
                  </a:lnTo>
                  <a:lnTo>
                    <a:pt x="280" y="361"/>
                  </a:lnTo>
                  <a:lnTo>
                    <a:pt x="288" y="357"/>
                  </a:lnTo>
                  <a:lnTo>
                    <a:pt x="295" y="353"/>
                  </a:lnTo>
                  <a:lnTo>
                    <a:pt x="304" y="347"/>
                  </a:lnTo>
                  <a:lnTo>
                    <a:pt x="313" y="341"/>
                  </a:lnTo>
                  <a:lnTo>
                    <a:pt x="324" y="332"/>
                  </a:lnTo>
                  <a:lnTo>
                    <a:pt x="337" y="322"/>
                  </a:lnTo>
                  <a:lnTo>
                    <a:pt x="298" y="217"/>
                  </a:lnTo>
                  <a:lnTo>
                    <a:pt x="292" y="229"/>
                  </a:lnTo>
                  <a:lnTo>
                    <a:pt x="286" y="240"/>
                  </a:lnTo>
                  <a:lnTo>
                    <a:pt x="280" y="249"/>
                  </a:lnTo>
                  <a:lnTo>
                    <a:pt x="271" y="258"/>
                  </a:lnTo>
                  <a:lnTo>
                    <a:pt x="263" y="265"/>
                  </a:lnTo>
                  <a:lnTo>
                    <a:pt x="254" y="271"/>
                  </a:lnTo>
                  <a:lnTo>
                    <a:pt x="244" y="276"/>
                  </a:lnTo>
                  <a:lnTo>
                    <a:pt x="234" y="281"/>
                  </a:lnTo>
                  <a:lnTo>
                    <a:pt x="223" y="285"/>
                  </a:lnTo>
                  <a:lnTo>
                    <a:pt x="213" y="287"/>
                  </a:lnTo>
                  <a:lnTo>
                    <a:pt x="203" y="288"/>
                  </a:lnTo>
                  <a:lnTo>
                    <a:pt x="194" y="288"/>
                  </a:lnTo>
                  <a:lnTo>
                    <a:pt x="183" y="287"/>
                  </a:lnTo>
                  <a:lnTo>
                    <a:pt x="174" y="285"/>
                  </a:lnTo>
                  <a:lnTo>
                    <a:pt x="166" y="282"/>
                  </a:lnTo>
                  <a:lnTo>
                    <a:pt x="156" y="279"/>
                  </a:lnTo>
                  <a:lnTo>
                    <a:pt x="148" y="274"/>
                  </a:lnTo>
                  <a:lnTo>
                    <a:pt x="141" y="269"/>
                  </a:lnTo>
                  <a:lnTo>
                    <a:pt x="133" y="264"/>
                  </a:lnTo>
                  <a:lnTo>
                    <a:pt x="126" y="257"/>
                  </a:lnTo>
                  <a:lnTo>
                    <a:pt x="120" y="250"/>
                  </a:lnTo>
                  <a:lnTo>
                    <a:pt x="115" y="242"/>
                  </a:lnTo>
                  <a:lnTo>
                    <a:pt x="110" y="232"/>
                  </a:lnTo>
                  <a:lnTo>
                    <a:pt x="106" y="223"/>
                  </a:lnTo>
                  <a:lnTo>
                    <a:pt x="102" y="213"/>
                  </a:lnTo>
                  <a:lnTo>
                    <a:pt x="100" y="203"/>
                  </a:lnTo>
                  <a:lnTo>
                    <a:pt x="99" y="193"/>
                  </a:lnTo>
                  <a:lnTo>
                    <a:pt x="99" y="183"/>
                  </a:lnTo>
                  <a:lnTo>
                    <a:pt x="100" y="173"/>
                  </a:lnTo>
                  <a:lnTo>
                    <a:pt x="101" y="164"/>
                  </a:lnTo>
                  <a:lnTo>
                    <a:pt x="104" y="155"/>
                  </a:lnTo>
                  <a:lnTo>
                    <a:pt x="107" y="146"/>
                  </a:lnTo>
                  <a:lnTo>
                    <a:pt x="111" y="138"/>
                  </a:lnTo>
                  <a:lnTo>
                    <a:pt x="117" y="130"/>
                  </a:lnTo>
                  <a:lnTo>
                    <a:pt x="123" y="123"/>
                  </a:lnTo>
                  <a:lnTo>
                    <a:pt x="129" y="116"/>
                  </a:lnTo>
                  <a:lnTo>
                    <a:pt x="138" y="110"/>
                  </a:lnTo>
                  <a:lnTo>
                    <a:pt x="146" y="105"/>
                  </a:lnTo>
                  <a:lnTo>
                    <a:pt x="154" y="100"/>
                  </a:lnTo>
                  <a:lnTo>
                    <a:pt x="165" y="96"/>
                  </a:lnTo>
                  <a:lnTo>
                    <a:pt x="176" y="93"/>
                  </a:lnTo>
                  <a:lnTo>
                    <a:pt x="188" y="91"/>
                  </a:lnTo>
                  <a:lnTo>
                    <a:pt x="199" y="90"/>
                  </a:lnTo>
                  <a:lnTo>
                    <a:pt x="211" y="90"/>
                  </a:lnTo>
                  <a:lnTo>
                    <a:pt x="222" y="92"/>
                  </a:lnTo>
                  <a:lnTo>
                    <a:pt x="234" y="95"/>
                  </a:lnTo>
                  <a:lnTo>
                    <a:pt x="245" y="100"/>
                  </a:lnTo>
                  <a:lnTo>
                    <a:pt x="257" y="105"/>
                  </a:lnTo>
                  <a:lnTo>
                    <a:pt x="217" y="0"/>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7" name="Freeform 80"/>
            <p:cNvSpPr>
              <a:spLocks noEditPoints="1"/>
            </p:cNvSpPr>
            <p:nvPr/>
          </p:nvSpPr>
          <p:spPr bwMode="auto">
            <a:xfrm>
              <a:off x="1925" y="2725"/>
              <a:ext cx="80" cy="93"/>
            </a:xfrm>
            <a:custGeom>
              <a:avLst/>
              <a:gdLst>
                <a:gd name="T0" fmla="*/ 345 w 403"/>
                <a:gd name="T1" fmla="*/ 276 h 465"/>
                <a:gd name="T2" fmla="*/ 345 w 403"/>
                <a:gd name="T3" fmla="*/ 0 h 465"/>
                <a:gd name="T4" fmla="*/ 183 w 403"/>
                <a:gd name="T5" fmla="*/ 0 h 465"/>
                <a:gd name="T6" fmla="*/ 0 w 403"/>
                <a:gd name="T7" fmla="*/ 291 h 465"/>
                <a:gd name="T8" fmla="*/ 0 w 403"/>
                <a:gd name="T9" fmla="*/ 369 h 465"/>
                <a:gd name="T10" fmla="*/ 231 w 403"/>
                <a:gd name="T11" fmla="*/ 369 h 465"/>
                <a:gd name="T12" fmla="*/ 231 w 403"/>
                <a:gd name="T13" fmla="*/ 465 h 465"/>
                <a:gd name="T14" fmla="*/ 345 w 403"/>
                <a:gd name="T15" fmla="*/ 465 h 465"/>
                <a:gd name="T16" fmla="*/ 345 w 403"/>
                <a:gd name="T17" fmla="*/ 369 h 465"/>
                <a:gd name="T18" fmla="*/ 403 w 403"/>
                <a:gd name="T19" fmla="*/ 369 h 465"/>
                <a:gd name="T20" fmla="*/ 403 w 403"/>
                <a:gd name="T21" fmla="*/ 276 h 465"/>
                <a:gd name="T22" fmla="*/ 345 w 403"/>
                <a:gd name="T23" fmla="*/ 276 h 465"/>
                <a:gd name="T24" fmla="*/ 231 w 403"/>
                <a:gd name="T25" fmla="*/ 276 h 465"/>
                <a:gd name="T26" fmla="*/ 119 w 403"/>
                <a:gd name="T27" fmla="*/ 276 h 465"/>
                <a:gd name="T28" fmla="*/ 231 w 403"/>
                <a:gd name="T29" fmla="*/ 97 h 465"/>
                <a:gd name="T30" fmla="*/ 231 w 403"/>
                <a:gd name="T31" fmla="*/ 276 h 46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3"/>
                <a:gd name="T49" fmla="*/ 0 h 465"/>
                <a:gd name="T50" fmla="*/ 403 w 403"/>
                <a:gd name="T51" fmla="*/ 465 h 46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3" h="465">
                  <a:moveTo>
                    <a:pt x="345" y="276"/>
                  </a:moveTo>
                  <a:lnTo>
                    <a:pt x="345" y="0"/>
                  </a:lnTo>
                  <a:lnTo>
                    <a:pt x="183" y="0"/>
                  </a:lnTo>
                  <a:lnTo>
                    <a:pt x="0" y="291"/>
                  </a:lnTo>
                  <a:lnTo>
                    <a:pt x="0" y="369"/>
                  </a:lnTo>
                  <a:lnTo>
                    <a:pt x="231" y="369"/>
                  </a:lnTo>
                  <a:lnTo>
                    <a:pt x="231" y="465"/>
                  </a:lnTo>
                  <a:lnTo>
                    <a:pt x="345" y="465"/>
                  </a:lnTo>
                  <a:lnTo>
                    <a:pt x="345" y="369"/>
                  </a:lnTo>
                  <a:lnTo>
                    <a:pt x="403" y="369"/>
                  </a:lnTo>
                  <a:lnTo>
                    <a:pt x="403" y="276"/>
                  </a:lnTo>
                  <a:lnTo>
                    <a:pt x="345" y="276"/>
                  </a:lnTo>
                  <a:close/>
                  <a:moveTo>
                    <a:pt x="231" y="276"/>
                  </a:moveTo>
                  <a:lnTo>
                    <a:pt x="119" y="276"/>
                  </a:lnTo>
                  <a:lnTo>
                    <a:pt x="231" y="97"/>
                  </a:lnTo>
                  <a:lnTo>
                    <a:pt x="231" y="276"/>
                  </a:lnTo>
                  <a:close/>
                </a:path>
              </a:pathLst>
            </a:custGeom>
            <a:solidFill>
              <a:srgbClr val="242728"/>
            </a:solidFill>
            <a:ln w="9525">
              <a:noFill/>
              <a:round/>
              <a:headEnd/>
              <a:tailEnd/>
            </a:ln>
          </p:spPr>
          <p:txBody>
            <a:bodyPr/>
            <a:lstStyle/>
            <a:p>
              <a:pPr algn="l" rtl="0"/>
              <a:endParaRPr lang="en-US" sz="1800">
                <a:latin typeface="Verdana" pitchFamily="34" charset="0"/>
              </a:endParaRPr>
            </a:p>
          </p:txBody>
        </p:sp>
        <p:sp>
          <p:nvSpPr>
            <p:cNvPr id="32848" name="Freeform 81"/>
            <p:cNvSpPr>
              <a:spLocks noEditPoints="1"/>
            </p:cNvSpPr>
            <p:nvPr/>
          </p:nvSpPr>
          <p:spPr bwMode="auto">
            <a:xfrm>
              <a:off x="1510" y="2864"/>
              <a:ext cx="920" cy="244"/>
            </a:xfrm>
            <a:custGeom>
              <a:avLst/>
              <a:gdLst>
                <a:gd name="T0" fmla="*/ 869 w 4599"/>
                <a:gd name="T1" fmla="*/ 317 h 1219"/>
                <a:gd name="T2" fmla="*/ 876 w 4599"/>
                <a:gd name="T3" fmla="*/ 267 h 1219"/>
                <a:gd name="T4" fmla="*/ 630 w 4599"/>
                <a:gd name="T5" fmla="*/ 127 h 1219"/>
                <a:gd name="T6" fmla="*/ 538 w 4599"/>
                <a:gd name="T7" fmla="*/ 457 h 1219"/>
                <a:gd name="T8" fmla="*/ 1417 w 4599"/>
                <a:gd name="T9" fmla="*/ 349 h 1219"/>
                <a:gd name="T10" fmla="*/ 1408 w 4599"/>
                <a:gd name="T11" fmla="*/ 457 h 1219"/>
                <a:gd name="T12" fmla="*/ 1160 w 4599"/>
                <a:gd name="T13" fmla="*/ 128 h 1219"/>
                <a:gd name="T14" fmla="*/ 2070 w 4599"/>
                <a:gd name="T15" fmla="*/ 282 h 1219"/>
                <a:gd name="T16" fmla="*/ 1922 w 4599"/>
                <a:gd name="T17" fmla="*/ 452 h 1219"/>
                <a:gd name="T18" fmla="*/ 1709 w 4599"/>
                <a:gd name="T19" fmla="*/ 439 h 1219"/>
                <a:gd name="T20" fmla="*/ 1585 w 4599"/>
                <a:gd name="T21" fmla="*/ 235 h 1219"/>
                <a:gd name="T22" fmla="*/ 1694 w 4599"/>
                <a:gd name="T23" fmla="*/ 40 h 1219"/>
                <a:gd name="T24" fmla="*/ 1923 w 4599"/>
                <a:gd name="T25" fmla="*/ 19 h 1219"/>
                <a:gd name="T26" fmla="*/ 2070 w 4599"/>
                <a:gd name="T27" fmla="*/ 188 h 1219"/>
                <a:gd name="T28" fmla="*/ 1972 w 4599"/>
                <a:gd name="T29" fmla="*/ 250 h 1219"/>
                <a:gd name="T30" fmla="*/ 1787 w 4599"/>
                <a:gd name="T31" fmla="*/ 91 h 1219"/>
                <a:gd name="T32" fmla="*/ 1717 w 4599"/>
                <a:gd name="T33" fmla="*/ 331 h 1219"/>
                <a:gd name="T34" fmla="*/ 2296 w 4599"/>
                <a:gd name="T35" fmla="*/ 315 h 1219"/>
                <a:gd name="T36" fmla="*/ 2321 w 4599"/>
                <a:gd name="T37" fmla="*/ 307 h 1219"/>
                <a:gd name="T38" fmla="*/ 2742 w 4599"/>
                <a:gd name="T39" fmla="*/ 116 h 1219"/>
                <a:gd name="T40" fmla="*/ 2723 w 4599"/>
                <a:gd name="T41" fmla="*/ 139 h 1219"/>
                <a:gd name="T42" fmla="*/ 2945 w 4599"/>
                <a:gd name="T43" fmla="*/ 10 h 1219"/>
                <a:gd name="T44" fmla="*/ 3687 w 4599"/>
                <a:gd name="T45" fmla="*/ 320 h 1219"/>
                <a:gd name="T46" fmla="*/ 3712 w 4599"/>
                <a:gd name="T47" fmla="*/ 302 h 1219"/>
                <a:gd name="T48" fmla="*/ 4233 w 4599"/>
                <a:gd name="T49" fmla="*/ 457 h 1219"/>
                <a:gd name="T50" fmla="*/ 431 w 4599"/>
                <a:gd name="T51" fmla="*/ 1056 h 1219"/>
                <a:gd name="T52" fmla="*/ 446 w 4599"/>
                <a:gd name="T53" fmla="*/ 1027 h 1219"/>
                <a:gd name="T54" fmla="*/ 576 w 4599"/>
                <a:gd name="T55" fmla="*/ 874 h 1219"/>
                <a:gd name="T56" fmla="*/ 574 w 4599"/>
                <a:gd name="T57" fmla="*/ 854 h 1219"/>
                <a:gd name="T58" fmla="*/ 311 w 4599"/>
                <a:gd name="T59" fmla="*/ 919 h 1219"/>
                <a:gd name="T60" fmla="*/ 293 w 4599"/>
                <a:gd name="T61" fmla="*/ 905 h 1219"/>
                <a:gd name="T62" fmla="*/ 956 w 4599"/>
                <a:gd name="T63" fmla="*/ 925 h 1219"/>
                <a:gd name="T64" fmla="*/ 884 w 4599"/>
                <a:gd name="T65" fmla="*/ 830 h 1219"/>
                <a:gd name="T66" fmla="*/ 1059 w 4599"/>
                <a:gd name="T67" fmla="*/ 880 h 1219"/>
                <a:gd name="T68" fmla="*/ 771 w 4599"/>
                <a:gd name="T69" fmla="*/ 1208 h 1219"/>
                <a:gd name="T70" fmla="*/ 1427 w 4599"/>
                <a:gd name="T71" fmla="*/ 844 h 1219"/>
                <a:gd name="T72" fmla="*/ 1458 w 4599"/>
                <a:gd name="T73" fmla="*/ 1208 h 1219"/>
                <a:gd name="T74" fmla="*/ 1336 w 4599"/>
                <a:gd name="T75" fmla="*/ 878 h 1219"/>
                <a:gd name="T76" fmla="*/ 1981 w 4599"/>
                <a:gd name="T77" fmla="*/ 1020 h 1219"/>
                <a:gd name="T78" fmla="*/ 1843 w 4599"/>
                <a:gd name="T79" fmla="*/ 1197 h 1219"/>
                <a:gd name="T80" fmla="*/ 1629 w 4599"/>
                <a:gd name="T81" fmla="*/ 1194 h 1219"/>
                <a:gd name="T82" fmla="*/ 1495 w 4599"/>
                <a:gd name="T83" fmla="*/ 998 h 1219"/>
                <a:gd name="T84" fmla="*/ 1593 w 4599"/>
                <a:gd name="T85" fmla="*/ 797 h 1219"/>
                <a:gd name="T86" fmla="*/ 1821 w 4599"/>
                <a:gd name="T87" fmla="*/ 764 h 1219"/>
                <a:gd name="T88" fmla="*/ 1977 w 4599"/>
                <a:gd name="T89" fmla="*/ 927 h 1219"/>
                <a:gd name="T90" fmla="*/ 1881 w 4599"/>
                <a:gd name="T91" fmla="*/ 1015 h 1219"/>
                <a:gd name="T92" fmla="*/ 1710 w 4599"/>
                <a:gd name="T93" fmla="*/ 838 h 1219"/>
                <a:gd name="T94" fmla="*/ 1619 w 4599"/>
                <a:gd name="T95" fmla="*/ 1069 h 1219"/>
                <a:gd name="T96" fmla="*/ 2204 w 4599"/>
                <a:gd name="T97" fmla="*/ 1060 h 1219"/>
                <a:gd name="T98" fmla="*/ 2229 w 4599"/>
                <a:gd name="T99" fmla="*/ 1062 h 1219"/>
                <a:gd name="T100" fmla="*/ 2581 w 4599"/>
                <a:gd name="T101" fmla="*/ 1126 h 1219"/>
                <a:gd name="T102" fmla="*/ 3079 w 4599"/>
                <a:gd name="T103" fmla="*/ 1069 h 1219"/>
                <a:gd name="T104" fmla="*/ 3183 w 4599"/>
                <a:gd name="T105" fmla="*/ 760 h 1219"/>
                <a:gd name="T106" fmla="*/ 3221 w 4599"/>
                <a:gd name="T107" fmla="*/ 864 h 1219"/>
                <a:gd name="T108" fmla="*/ 3217 w 4599"/>
                <a:gd name="T109" fmla="*/ 872 h 1219"/>
                <a:gd name="T110" fmla="*/ 2955 w 4599"/>
                <a:gd name="T111" fmla="*/ 911 h 1219"/>
                <a:gd name="T112" fmla="*/ 2935 w 4599"/>
                <a:gd name="T113" fmla="*/ 937 h 1219"/>
                <a:gd name="T114" fmla="*/ 4087 w 4599"/>
                <a:gd name="T115" fmla="*/ 1020 h 1219"/>
                <a:gd name="T116" fmla="*/ 4124 w 4599"/>
                <a:gd name="T117" fmla="*/ 1079 h 1219"/>
                <a:gd name="T118" fmla="*/ 3904 w 4599"/>
                <a:gd name="T119" fmla="*/ 932 h 1219"/>
                <a:gd name="T120" fmla="*/ 3874 w 4599"/>
                <a:gd name="T121" fmla="*/ 898 h 1219"/>
                <a:gd name="T122" fmla="*/ 4488 w 4599"/>
                <a:gd name="T123" fmla="*/ 842 h 121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599"/>
                <a:gd name="T187" fmla="*/ 0 h 1219"/>
                <a:gd name="T188" fmla="*/ 4599 w 4599"/>
                <a:gd name="T189" fmla="*/ 1219 h 121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599" h="1219">
                  <a:moveTo>
                    <a:pt x="335" y="457"/>
                  </a:moveTo>
                  <a:lnTo>
                    <a:pt x="335" y="10"/>
                  </a:lnTo>
                  <a:lnTo>
                    <a:pt x="434" y="10"/>
                  </a:lnTo>
                  <a:lnTo>
                    <a:pt x="434" y="457"/>
                  </a:lnTo>
                  <a:lnTo>
                    <a:pt x="335" y="457"/>
                  </a:lnTo>
                  <a:close/>
                  <a:moveTo>
                    <a:pt x="538" y="457"/>
                  </a:moveTo>
                  <a:lnTo>
                    <a:pt x="538" y="10"/>
                  </a:lnTo>
                  <a:lnTo>
                    <a:pt x="639" y="10"/>
                  </a:lnTo>
                  <a:lnTo>
                    <a:pt x="842" y="270"/>
                  </a:lnTo>
                  <a:lnTo>
                    <a:pt x="844" y="274"/>
                  </a:lnTo>
                  <a:lnTo>
                    <a:pt x="846" y="277"/>
                  </a:lnTo>
                  <a:lnTo>
                    <a:pt x="848" y="280"/>
                  </a:lnTo>
                  <a:lnTo>
                    <a:pt x="851" y="284"/>
                  </a:lnTo>
                  <a:lnTo>
                    <a:pt x="853" y="288"/>
                  </a:lnTo>
                  <a:lnTo>
                    <a:pt x="855" y="292"/>
                  </a:lnTo>
                  <a:lnTo>
                    <a:pt x="858" y="297"/>
                  </a:lnTo>
                  <a:lnTo>
                    <a:pt x="861" y="301"/>
                  </a:lnTo>
                  <a:lnTo>
                    <a:pt x="864" y="306"/>
                  </a:lnTo>
                  <a:lnTo>
                    <a:pt x="866" y="312"/>
                  </a:lnTo>
                  <a:lnTo>
                    <a:pt x="869" y="317"/>
                  </a:lnTo>
                  <a:lnTo>
                    <a:pt x="872" y="324"/>
                  </a:lnTo>
                  <a:lnTo>
                    <a:pt x="874" y="330"/>
                  </a:lnTo>
                  <a:lnTo>
                    <a:pt x="877" y="336"/>
                  </a:lnTo>
                  <a:lnTo>
                    <a:pt x="879" y="342"/>
                  </a:lnTo>
                  <a:lnTo>
                    <a:pt x="882" y="349"/>
                  </a:lnTo>
                  <a:lnTo>
                    <a:pt x="881" y="344"/>
                  </a:lnTo>
                  <a:lnTo>
                    <a:pt x="881" y="339"/>
                  </a:lnTo>
                  <a:lnTo>
                    <a:pt x="880" y="334"/>
                  </a:lnTo>
                  <a:lnTo>
                    <a:pt x="879" y="329"/>
                  </a:lnTo>
                  <a:lnTo>
                    <a:pt x="879" y="325"/>
                  </a:lnTo>
                  <a:lnTo>
                    <a:pt x="878" y="319"/>
                  </a:lnTo>
                  <a:lnTo>
                    <a:pt x="878" y="314"/>
                  </a:lnTo>
                  <a:lnTo>
                    <a:pt x="877" y="309"/>
                  </a:lnTo>
                  <a:lnTo>
                    <a:pt x="877" y="304"/>
                  </a:lnTo>
                  <a:lnTo>
                    <a:pt x="877" y="299"/>
                  </a:lnTo>
                  <a:lnTo>
                    <a:pt x="876" y="293"/>
                  </a:lnTo>
                  <a:lnTo>
                    <a:pt x="876" y="288"/>
                  </a:lnTo>
                  <a:lnTo>
                    <a:pt x="876" y="281"/>
                  </a:lnTo>
                  <a:lnTo>
                    <a:pt x="876" y="275"/>
                  </a:lnTo>
                  <a:lnTo>
                    <a:pt x="876" y="267"/>
                  </a:lnTo>
                  <a:lnTo>
                    <a:pt x="876" y="260"/>
                  </a:lnTo>
                  <a:lnTo>
                    <a:pt x="876" y="10"/>
                  </a:lnTo>
                  <a:lnTo>
                    <a:pt x="969" y="10"/>
                  </a:lnTo>
                  <a:lnTo>
                    <a:pt x="969" y="457"/>
                  </a:lnTo>
                  <a:lnTo>
                    <a:pt x="873" y="457"/>
                  </a:lnTo>
                  <a:lnTo>
                    <a:pt x="665" y="192"/>
                  </a:lnTo>
                  <a:lnTo>
                    <a:pt x="663" y="190"/>
                  </a:lnTo>
                  <a:lnTo>
                    <a:pt x="661" y="187"/>
                  </a:lnTo>
                  <a:lnTo>
                    <a:pt x="659" y="183"/>
                  </a:lnTo>
                  <a:lnTo>
                    <a:pt x="656" y="179"/>
                  </a:lnTo>
                  <a:lnTo>
                    <a:pt x="654" y="176"/>
                  </a:lnTo>
                  <a:lnTo>
                    <a:pt x="652" y="171"/>
                  </a:lnTo>
                  <a:lnTo>
                    <a:pt x="649" y="166"/>
                  </a:lnTo>
                  <a:lnTo>
                    <a:pt x="647" y="161"/>
                  </a:lnTo>
                  <a:lnTo>
                    <a:pt x="643" y="156"/>
                  </a:lnTo>
                  <a:lnTo>
                    <a:pt x="641" y="151"/>
                  </a:lnTo>
                  <a:lnTo>
                    <a:pt x="638" y="145"/>
                  </a:lnTo>
                  <a:lnTo>
                    <a:pt x="636" y="140"/>
                  </a:lnTo>
                  <a:lnTo>
                    <a:pt x="633" y="134"/>
                  </a:lnTo>
                  <a:lnTo>
                    <a:pt x="630" y="127"/>
                  </a:lnTo>
                  <a:lnTo>
                    <a:pt x="628" y="121"/>
                  </a:lnTo>
                  <a:lnTo>
                    <a:pt x="625" y="113"/>
                  </a:lnTo>
                  <a:lnTo>
                    <a:pt x="626" y="119"/>
                  </a:lnTo>
                  <a:lnTo>
                    <a:pt x="626" y="124"/>
                  </a:lnTo>
                  <a:lnTo>
                    <a:pt x="627" y="128"/>
                  </a:lnTo>
                  <a:lnTo>
                    <a:pt x="628" y="133"/>
                  </a:lnTo>
                  <a:lnTo>
                    <a:pt x="628" y="138"/>
                  </a:lnTo>
                  <a:lnTo>
                    <a:pt x="629" y="143"/>
                  </a:lnTo>
                  <a:lnTo>
                    <a:pt x="629" y="148"/>
                  </a:lnTo>
                  <a:lnTo>
                    <a:pt x="630" y="152"/>
                  </a:lnTo>
                  <a:lnTo>
                    <a:pt x="630" y="157"/>
                  </a:lnTo>
                  <a:lnTo>
                    <a:pt x="630" y="163"/>
                  </a:lnTo>
                  <a:lnTo>
                    <a:pt x="630" y="168"/>
                  </a:lnTo>
                  <a:lnTo>
                    <a:pt x="631" y="175"/>
                  </a:lnTo>
                  <a:lnTo>
                    <a:pt x="631" y="181"/>
                  </a:lnTo>
                  <a:lnTo>
                    <a:pt x="631" y="188"/>
                  </a:lnTo>
                  <a:lnTo>
                    <a:pt x="631" y="195"/>
                  </a:lnTo>
                  <a:lnTo>
                    <a:pt x="631" y="202"/>
                  </a:lnTo>
                  <a:lnTo>
                    <a:pt x="631" y="457"/>
                  </a:lnTo>
                  <a:lnTo>
                    <a:pt x="538" y="457"/>
                  </a:lnTo>
                  <a:close/>
                  <a:moveTo>
                    <a:pt x="1071" y="457"/>
                  </a:moveTo>
                  <a:lnTo>
                    <a:pt x="1071" y="10"/>
                  </a:lnTo>
                  <a:lnTo>
                    <a:pt x="1173" y="10"/>
                  </a:lnTo>
                  <a:lnTo>
                    <a:pt x="1375" y="270"/>
                  </a:lnTo>
                  <a:lnTo>
                    <a:pt x="1377" y="274"/>
                  </a:lnTo>
                  <a:lnTo>
                    <a:pt x="1381" y="277"/>
                  </a:lnTo>
                  <a:lnTo>
                    <a:pt x="1383" y="280"/>
                  </a:lnTo>
                  <a:lnTo>
                    <a:pt x="1385" y="284"/>
                  </a:lnTo>
                  <a:lnTo>
                    <a:pt x="1387" y="288"/>
                  </a:lnTo>
                  <a:lnTo>
                    <a:pt x="1390" y="292"/>
                  </a:lnTo>
                  <a:lnTo>
                    <a:pt x="1392" y="297"/>
                  </a:lnTo>
                  <a:lnTo>
                    <a:pt x="1395" y="301"/>
                  </a:lnTo>
                  <a:lnTo>
                    <a:pt x="1397" y="306"/>
                  </a:lnTo>
                  <a:lnTo>
                    <a:pt x="1400" y="312"/>
                  </a:lnTo>
                  <a:lnTo>
                    <a:pt x="1402" y="317"/>
                  </a:lnTo>
                  <a:lnTo>
                    <a:pt x="1406" y="324"/>
                  </a:lnTo>
                  <a:lnTo>
                    <a:pt x="1408" y="330"/>
                  </a:lnTo>
                  <a:lnTo>
                    <a:pt x="1411" y="336"/>
                  </a:lnTo>
                  <a:lnTo>
                    <a:pt x="1414" y="342"/>
                  </a:lnTo>
                  <a:lnTo>
                    <a:pt x="1417" y="349"/>
                  </a:lnTo>
                  <a:lnTo>
                    <a:pt x="1416" y="344"/>
                  </a:lnTo>
                  <a:lnTo>
                    <a:pt x="1415" y="339"/>
                  </a:lnTo>
                  <a:lnTo>
                    <a:pt x="1414" y="334"/>
                  </a:lnTo>
                  <a:lnTo>
                    <a:pt x="1414" y="329"/>
                  </a:lnTo>
                  <a:lnTo>
                    <a:pt x="1413" y="325"/>
                  </a:lnTo>
                  <a:lnTo>
                    <a:pt x="1413" y="319"/>
                  </a:lnTo>
                  <a:lnTo>
                    <a:pt x="1412" y="314"/>
                  </a:lnTo>
                  <a:lnTo>
                    <a:pt x="1412" y="309"/>
                  </a:lnTo>
                  <a:lnTo>
                    <a:pt x="1411" y="304"/>
                  </a:lnTo>
                  <a:lnTo>
                    <a:pt x="1411" y="299"/>
                  </a:lnTo>
                  <a:lnTo>
                    <a:pt x="1411" y="293"/>
                  </a:lnTo>
                  <a:lnTo>
                    <a:pt x="1411" y="288"/>
                  </a:lnTo>
                  <a:lnTo>
                    <a:pt x="1410" y="281"/>
                  </a:lnTo>
                  <a:lnTo>
                    <a:pt x="1410" y="275"/>
                  </a:lnTo>
                  <a:lnTo>
                    <a:pt x="1410" y="267"/>
                  </a:lnTo>
                  <a:lnTo>
                    <a:pt x="1410" y="260"/>
                  </a:lnTo>
                  <a:lnTo>
                    <a:pt x="1410" y="10"/>
                  </a:lnTo>
                  <a:lnTo>
                    <a:pt x="1504" y="10"/>
                  </a:lnTo>
                  <a:lnTo>
                    <a:pt x="1504" y="457"/>
                  </a:lnTo>
                  <a:lnTo>
                    <a:pt x="1408" y="457"/>
                  </a:lnTo>
                  <a:lnTo>
                    <a:pt x="1199" y="192"/>
                  </a:lnTo>
                  <a:lnTo>
                    <a:pt x="1197" y="190"/>
                  </a:lnTo>
                  <a:lnTo>
                    <a:pt x="1195" y="187"/>
                  </a:lnTo>
                  <a:lnTo>
                    <a:pt x="1193" y="183"/>
                  </a:lnTo>
                  <a:lnTo>
                    <a:pt x="1190" y="179"/>
                  </a:lnTo>
                  <a:lnTo>
                    <a:pt x="1187" y="176"/>
                  </a:lnTo>
                  <a:lnTo>
                    <a:pt x="1185" y="171"/>
                  </a:lnTo>
                  <a:lnTo>
                    <a:pt x="1183" y="166"/>
                  </a:lnTo>
                  <a:lnTo>
                    <a:pt x="1180" y="161"/>
                  </a:lnTo>
                  <a:lnTo>
                    <a:pt x="1178" y="156"/>
                  </a:lnTo>
                  <a:lnTo>
                    <a:pt x="1175" y="151"/>
                  </a:lnTo>
                  <a:lnTo>
                    <a:pt x="1173" y="145"/>
                  </a:lnTo>
                  <a:lnTo>
                    <a:pt x="1170" y="140"/>
                  </a:lnTo>
                  <a:lnTo>
                    <a:pt x="1166" y="134"/>
                  </a:lnTo>
                  <a:lnTo>
                    <a:pt x="1164" y="127"/>
                  </a:lnTo>
                  <a:lnTo>
                    <a:pt x="1161" y="121"/>
                  </a:lnTo>
                  <a:lnTo>
                    <a:pt x="1158" y="113"/>
                  </a:lnTo>
                  <a:lnTo>
                    <a:pt x="1159" y="119"/>
                  </a:lnTo>
                  <a:lnTo>
                    <a:pt x="1160" y="124"/>
                  </a:lnTo>
                  <a:lnTo>
                    <a:pt x="1160" y="128"/>
                  </a:lnTo>
                  <a:lnTo>
                    <a:pt x="1161" y="133"/>
                  </a:lnTo>
                  <a:lnTo>
                    <a:pt x="1162" y="138"/>
                  </a:lnTo>
                  <a:lnTo>
                    <a:pt x="1162" y="143"/>
                  </a:lnTo>
                  <a:lnTo>
                    <a:pt x="1163" y="148"/>
                  </a:lnTo>
                  <a:lnTo>
                    <a:pt x="1163" y="152"/>
                  </a:lnTo>
                  <a:lnTo>
                    <a:pt x="1163" y="157"/>
                  </a:lnTo>
                  <a:lnTo>
                    <a:pt x="1164" y="163"/>
                  </a:lnTo>
                  <a:lnTo>
                    <a:pt x="1164" y="168"/>
                  </a:lnTo>
                  <a:lnTo>
                    <a:pt x="1164" y="175"/>
                  </a:lnTo>
                  <a:lnTo>
                    <a:pt x="1164" y="181"/>
                  </a:lnTo>
                  <a:lnTo>
                    <a:pt x="1164" y="188"/>
                  </a:lnTo>
                  <a:lnTo>
                    <a:pt x="1164" y="195"/>
                  </a:lnTo>
                  <a:lnTo>
                    <a:pt x="1164" y="202"/>
                  </a:lnTo>
                  <a:lnTo>
                    <a:pt x="1164" y="457"/>
                  </a:lnTo>
                  <a:lnTo>
                    <a:pt x="1071" y="457"/>
                  </a:lnTo>
                  <a:close/>
                  <a:moveTo>
                    <a:pt x="2074" y="235"/>
                  </a:moveTo>
                  <a:lnTo>
                    <a:pt x="2074" y="247"/>
                  </a:lnTo>
                  <a:lnTo>
                    <a:pt x="2073" y="258"/>
                  </a:lnTo>
                  <a:lnTo>
                    <a:pt x="2072" y="270"/>
                  </a:lnTo>
                  <a:lnTo>
                    <a:pt x="2070" y="282"/>
                  </a:lnTo>
                  <a:lnTo>
                    <a:pt x="2066" y="293"/>
                  </a:lnTo>
                  <a:lnTo>
                    <a:pt x="2063" y="304"/>
                  </a:lnTo>
                  <a:lnTo>
                    <a:pt x="2060" y="314"/>
                  </a:lnTo>
                  <a:lnTo>
                    <a:pt x="2056" y="326"/>
                  </a:lnTo>
                  <a:lnTo>
                    <a:pt x="2051" y="336"/>
                  </a:lnTo>
                  <a:lnTo>
                    <a:pt x="2046" y="346"/>
                  </a:lnTo>
                  <a:lnTo>
                    <a:pt x="2039" y="356"/>
                  </a:lnTo>
                  <a:lnTo>
                    <a:pt x="2033" y="365"/>
                  </a:lnTo>
                  <a:lnTo>
                    <a:pt x="2027" y="375"/>
                  </a:lnTo>
                  <a:lnTo>
                    <a:pt x="2019" y="384"/>
                  </a:lnTo>
                  <a:lnTo>
                    <a:pt x="2011" y="393"/>
                  </a:lnTo>
                  <a:lnTo>
                    <a:pt x="2003" y="401"/>
                  </a:lnTo>
                  <a:lnTo>
                    <a:pt x="1993" y="409"/>
                  </a:lnTo>
                  <a:lnTo>
                    <a:pt x="1985" y="416"/>
                  </a:lnTo>
                  <a:lnTo>
                    <a:pt x="1975" y="423"/>
                  </a:lnTo>
                  <a:lnTo>
                    <a:pt x="1965" y="430"/>
                  </a:lnTo>
                  <a:lnTo>
                    <a:pt x="1955" y="436"/>
                  </a:lnTo>
                  <a:lnTo>
                    <a:pt x="1944" y="442"/>
                  </a:lnTo>
                  <a:lnTo>
                    <a:pt x="1934" y="447"/>
                  </a:lnTo>
                  <a:lnTo>
                    <a:pt x="1922" y="452"/>
                  </a:lnTo>
                  <a:lnTo>
                    <a:pt x="1911" y="456"/>
                  </a:lnTo>
                  <a:lnTo>
                    <a:pt x="1900" y="459"/>
                  </a:lnTo>
                  <a:lnTo>
                    <a:pt x="1889" y="462"/>
                  </a:lnTo>
                  <a:lnTo>
                    <a:pt x="1877" y="465"/>
                  </a:lnTo>
                  <a:lnTo>
                    <a:pt x="1866" y="467"/>
                  </a:lnTo>
                  <a:lnTo>
                    <a:pt x="1853" y="468"/>
                  </a:lnTo>
                  <a:lnTo>
                    <a:pt x="1842" y="469"/>
                  </a:lnTo>
                  <a:lnTo>
                    <a:pt x="1830" y="469"/>
                  </a:lnTo>
                  <a:lnTo>
                    <a:pt x="1820" y="469"/>
                  </a:lnTo>
                  <a:lnTo>
                    <a:pt x="1810" y="468"/>
                  </a:lnTo>
                  <a:lnTo>
                    <a:pt x="1799" y="467"/>
                  </a:lnTo>
                  <a:lnTo>
                    <a:pt x="1789" y="466"/>
                  </a:lnTo>
                  <a:lnTo>
                    <a:pt x="1778" y="464"/>
                  </a:lnTo>
                  <a:lnTo>
                    <a:pt x="1768" y="461"/>
                  </a:lnTo>
                  <a:lnTo>
                    <a:pt x="1758" y="459"/>
                  </a:lnTo>
                  <a:lnTo>
                    <a:pt x="1748" y="455"/>
                  </a:lnTo>
                  <a:lnTo>
                    <a:pt x="1738" y="452"/>
                  </a:lnTo>
                  <a:lnTo>
                    <a:pt x="1728" y="448"/>
                  </a:lnTo>
                  <a:lnTo>
                    <a:pt x="1719" y="443"/>
                  </a:lnTo>
                  <a:lnTo>
                    <a:pt x="1709" y="439"/>
                  </a:lnTo>
                  <a:lnTo>
                    <a:pt x="1700" y="434"/>
                  </a:lnTo>
                  <a:lnTo>
                    <a:pt x="1692" y="428"/>
                  </a:lnTo>
                  <a:lnTo>
                    <a:pt x="1683" y="421"/>
                  </a:lnTo>
                  <a:lnTo>
                    <a:pt x="1675" y="415"/>
                  </a:lnTo>
                  <a:lnTo>
                    <a:pt x="1663" y="407"/>
                  </a:lnTo>
                  <a:lnTo>
                    <a:pt x="1654" y="398"/>
                  </a:lnTo>
                  <a:lnTo>
                    <a:pt x="1645" y="389"/>
                  </a:lnTo>
                  <a:lnTo>
                    <a:pt x="1636" y="379"/>
                  </a:lnTo>
                  <a:lnTo>
                    <a:pt x="1628" y="368"/>
                  </a:lnTo>
                  <a:lnTo>
                    <a:pt x="1621" y="358"/>
                  </a:lnTo>
                  <a:lnTo>
                    <a:pt x="1614" y="347"/>
                  </a:lnTo>
                  <a:lnTo>
                    <a:pt x="1608" y="336"/>
                  </a:lnTo>
                  <a:lnTo>
                    <a:pt x="1603" y="324"/>
                  </a:lnTo>
                  <a:lnTo>
                    <a:pt x="1599" y="311"/>
                  </a:lnTo>
                  <a:lnTo>
                    <a:pt x="1595" y="299"/>
                  </a:lnTo>
                  <a:lnTo>
                    <a:pt x="1591" y="287"/>
                  </a:lnTo>
                  <a:lnTo>
                    <a:pt x="1588" y="275"/>
                  </a:lnTo>
                  <a:lnTo>
                    <a:pt x="1587" y="261"/>
                  </a:lnTo>
                  <a:lnTo>
                    <a:pt x="1586" y="248"/>
                  </a:lnTo>
                  <a:lnTo>
                    <a:pt x="1585" y="235"/>
                  </a:lnTo>
                  <a:lnTo>
                    <a:pt x="1585" y="223"/>
                  </a:lnTo>
                  <a:lnTo>
                    <a:pt x="1586" y="211"/>
                  </a:lnTo>
                  <a:lnTo>
                    <a:pt x="1588" y="199"/>
                  </a:lnTo>
                  <a:lnTo>
                    <a:pt x="1590" y="188"/>
                  </a:lnTo>
                  <a:lnTo>
                    <a:pt x="1592" y="177"/>
                  </a:lnTo>
                  <a:lnTo>
                    <a:pt x="1596" y="165"/>
                  </a:lnTo>
                  <a:lnTo>
                    <a:pt x="1599" y="155"/>
                  </a:lnTo>
                  <a:lnTo>
                    <a:pt x="1604" y="144"/>
                  </a:lnTo>
                  <a:lnTo>
                    <a:pt x="1608" y="134"/>
                  </a:lnTo>
                  <a:lnTo>
                    <a:pt x="1613" y="124"/>
                  </a:lnTo>
                  <a:lnTo>
                    <a:pt x="1620" y="113"/>
                  </a:lnTo>
                  <a:lnTo>
                    <a:pt x="1626" y="104"/>
                  </a:lnTo>
                  <a:lnTo>
                    <a:pt x="1633" y="95"/>
                  </a:lnTo>
                  <a:lnTo>
                    <a:pt x="1640" y="86"/>
                  </a:lnTo>
                  <a:lnTo>
                    <a:pt x="1648" y="78"/>
                  </a:lnTo>
                  <a:lnTo>
                    <a:pt x="1656" y="69"/>
                  </a:lnTo>
                  <a:lnTo>
                    <a:pt x="1666" y="61"/>
                  </a:lnTo>
                  <a:lnTo>
                    <a:pt x="1675" y="53"/>
                  </a:lnTo>
                  <a:lnTo>
                    <a:pt x="1684" y="46"/>
                  </a:lnTo>
                  <a:lnTo>
                    <a:pt x="1694" y="40"/>
                  </a:lnTo>
                  <a:lnTo>
                    <a:pt x="1704" y="34"/>
                  </a:lnTo>
                  <a:lnTo>
                    <a:pt x="1715" y="29"/>
                  </a:lnTo>
                  <a:lnTo>
                    <a:pt x="1725" y="23"/>
                  </a:lnTo>
                  <a:lnTo>
                    <a:pt x="1737" y="19"/>
                  </a:lnTo>
                  <a:lnTo>
                    <a:pt x="1748" y="14"/>
                  </a:lnTo>
                  <a:lnTo>
                    <a:pt x="1759" y="10"/>
                  </a:lnTo>
                  <a:lnTo>
                    <a:pt x="1771" y="7"/>
                  </a:lnTo>
                  <a:lnTo>
                    <a:pt x="1782" y="5"/>
                  </a:lnTo>
                  <a:lnTo>
                    <a:pt x="1794" y="3"/>
                  </a:lnTo>
                  <a:lnTo>
                    <a:pt x="1806" y="1"/>
                  </a:lnTo>
                  <a:lnTo>
                    <a:pt x="1818" y="0"/>
                  </a:lnTo>
                  <a:lnTo>
                    <a:pt x="1830" y="0"/>
                  </a:lnTo>
                  <a:lnTo>
                    <a:pt x="1842" y="0"/>
                  </a:lnTo>
                  <a:lnTo>
                    <a:pt x="1853" y="1"/>
                  </a:lnTo>
                  <a:lnTo>
                    <a:pt x="1866" y="3"/>
                  </a:lnTo>
                  <a:lnTo>
                    <a:pt x="1877" y="5"/>
                  </a:lnTo>
                  <a:lnTo>
                    <a:pt x="1889" y="7"/>
                  </a:lnTo>
                  <a:lnTo>
                    <a:pt x="1900" y="10"/>
                  </a:lnTo>
                  <a:lnTo>
                    <a:pt x="1912" y="14"/>
                  </a:lnTo>
                  <a:lnTo>
                    <a:pt x="1923" y="19"/>
                  </a:lnTo>
                  <a:lnTo>
                    <a:pt x="1934" y="23"/>
                  </a:lnTo>
                  <a:lnTo>
                    <a:pt x="1945" y="29"/>
                  </a:lnTo>
                  <a:lnTo>
                    <a:pt x="1956" y="34"/>
                  </a:lnTo>
                  <a:lnTo>
                    <a:pt x="1965" y="40"/>
                  </a:lnTo>
                  <a:lnTo>
                    <a:pt x="1976" y="46"/>
                  </a:lnTo>
                  <a:lnTo>
                    <a:pt x="1985" y="53"/>
                  </a:lnTo>
                  <a:lnTo>
                    <a:pt x="1994" y="61"/>
                  </a:lnTo>
                  <a:lnTo>
                    <a:pt x="2003" y="69"/>
                  </a:lnTo>
                  <a:lnTo>
                    <a:pt x="2011" y="78"/>
                  </a:lnTo>
                  <a:lnTo>
                    <a:pt x="2019" y="86"/>
                  </a:lnTo>
                  <a:lnTo>
                    <a:pt x="2027" y="95"/>
                  </a:lnTo>
                  <a:lnTo>
                    <a:pt x="2033" y="104"/>
                  </a:lnTo>
                  <a:lnTo>
                    <a:pt x="2039" y="114"/>
                  </a:lnTo>
                  <a:lnTo>
                    <a:pt x="2046" y="124"/>
                  </a:lnTo>
                  <a:lnTo>
                    <a:pt x="2051" y="134"/>
                  </a:lnTo>
                  <a:lnTo>
                    <a:pt x="2056" y="144"/>
                  </a:lnTo>
                  <a:lnTo>
                    <a:pt x="2060" y="155"/>
                  </a:lnTo>
                  <a:lnTo>
                    <a:pt x="2063" y="166"/>
                  </a:lnTo>
                  <a:lnTo>
                    <a:pt x="2066" y="177"/>
                  </a:lnTo>
                  <a:lnTo>
                    <a:pt x="2070" y="188"/>
                  </a:lnTo>
                  <a:lnTo>
                    <a:pt x="2072" y="200"/>
                  </a:lnTo>
                  <a:lnTo>
                    <a:pt x="2073" y="211"/>
                  </a:lnTo>
                  <a:lnTo>
                    <a:pt x="2074" y="223"/>
                  </a:lnTo>
                  <a:lnTo>
                    <a:pt x="2074" y="235"/>
                  </a:lnTo>
                  <a:close/>
                  <a:moveTo>
                    <a:pt x="1830" y="384"/>
                  </a:moveTo>
                  <a:lnTo>
                    <a:pt x="1845" y="384"/>
                  </a:lnTo>
                  <a:lnTo>
                    <a:pt x="1860" y="382"/>
                  </a:lnTo>
                  <a:lnTo>
                    <a:pt x="1873" y="379"/>
                  </a:lnTo>
                  <a:lnTo>
                    <a:pt x="1887" y="374"/>
                  </a:lnTo>
                  <a:lnTo>
                    <a:pt x="1899" y="367"/>
                  </a:lnTo>
                  <a:lnTo>
                    <a:pt x="1911" y="360"/>
                  </a:lnTo>
                  <a:lnTo>
                    <a:pt x="1922" y="351"/>
                  </a:lnTo>
                  <a:lnTo>
                    <a:pt x="1933" y="342"/>
                  </a:lnTo>
                  <a:lnTo>
                    <a:pt x="1942" y="331"/>
                  </a:lnTo>
                  <a:lnTo>
                    <a:pt x="1951" y="319"/>
                  </a:lnTo>
                  <a:lnTo>
                    <a:pt x="1958" y="306"/>
                  </a:lnTo>
                  <a:lnTo>
                    <a:pt x="1963" y="294"/>
                  </a:lnTo>
                  <a:lnTo>
                    <a:pt x="1967" y="280"/>
                  </a:lnTo>
                  <a:lnTo>
                    <a:pt x="1970" y="265"/>
                  </a:lnTo>
                  <a:lnTo>
                    <a:pt x="1972" y="250"/>
                  </a:lnTo>
                  <a:lnTo>
                    <a:pt x="1974" y="235"/>
                  </a:lnTo>
                  <a:lnTo>
                    <a:pt x="1972" y="219"/>
                  </a:lnTo>
                  <a:lnTo>
                    <a:pt x="1970" y="204"/>
                  </a:lnTo>
                  <a:lnTo>
                    <a:pt x="1967" y="190"/>
                  </a:lnTo>
                  <a:lnTo>
                    <a:pt x="1963" y="177"/>
                  </a:lnTo>
                  <a:lnTo>
                    <a:pt x="1957" y="163"/>
                  </a:lnTo>
                  <a:lnTo>
                    <a:pt x="1951" y="151"/>
                  </a:lnTo>
                  <a:lnTo>
                    <a:pt x="1942" y="139"/>
                  </a:lnTo>
                  <a:lnTo>
                    <a:pt x="1932" y="128"/>
                  </a:lnTo>
                  <a:lnTo>
                    <a:pt x="1921" y="118"/>
                  </a:lnTo>
                  <a:lnTo>
                    <a:pt x="1911" y="109"/>
                  </a:lnTo>
                  <a:lnTo>
                    <a:pt x="1898" y="101"/>
                  </a:lnTo>
                  <a:lnTo>
                    <a:pt x="1886" y="95"/>
                  </a:lnTo>
                  <a:lnTo>
                    <a:pt x="1873" y="91"/>
                  </a:lnTo>
                  <a:lnTo>
                    <a:pt x="1860" y="87"/>
                  </a:lnTo>
                  <a:lnTo>
                    <a:pt x="1845" y="85"/>
                  </a:lnTo>
                  <a:lnTo>
                    <a:pt x="1830" y="85"/>
                  </a:lnTo>
                  <a:lnTo>
                    <a:pt x="1815" y="85"/>
                  </a:lnTo>
                  <a:lnTo>
                    <a:pt x="1800" y="87"/>
                  </a:lnTo>
                  <a:lnTo>
                    <a:pt x="1787" y="91"/>
                  </a:lnTo>
                  <a:lnTo>
                    <a:pt x="1773" y="95"/>
                  </a:lnTo>
                  <a:lnTo>
                    <a:pt x="1761" y="101"/>
                  </a:lnTo>
                  <a:lnTo>
                    <a:pt x="1749" y="109"/>
                  </a:lnTo>
                  <a:lnTo>
                    <a:pt x="1738" y="118"/>
                  </a:lnTo>
                  <a:lnTo>
                    <a:pt x="1727" y="128"/>
                  </a:lnTo>
                  <a:lnTo>
                    <a:pt x="1718" y="139"/>
                  </a:lnTo>
                  <a:lnTo>
                    <a:pt x="1709" y="151"/>
                  </a:lnTo>
                  <a:lnTo>
                    <a:pt x="1702" y="163"/>
                  </a:lnTo>
                  <a:lnTo>
                    <a:pt x="1696" y="177"/>
                  </a:lnTo>
                  <a:lnTo>
                    <a:pt x="1692" y="190"/>
                  </a:lnTo>
                  <a:lnTo>
                    <a:pt x="1689" y="204"/>
                  </a:lnTo>
                  <a:lnTo>
                    <a:pt x="1686" y="219"/>
                  </a:lnTo>
                  <a:lnTo>
                    <a:pt x="1686" y="235"/>
                  </a:lnTo>
                  <a:lnTo>
                    <a:pt x="1686" y="251"/>
                  </a:lnTo>
                  <a:lnTo>
                    <a:pt x="1689" y="265"/>
                  </a:lnTo>
                  <a:lnTo>
                    <a:pt x="1692" y="281"/>
                  </a:lnTo>
                  <a:lnTo>
                    <a:pt x="1696" y="294"/>
                  </a:lnTo>
                  <a:lnTo>
                    <a:pt x="1702" y="307"/>
                  </a:lnTo>
                  <a:lnTo>
                    <a:pt x="1708" y="319"/>
                  </a:lnTo>
                  <a:lnTo>
                    <a:pt x="1717" y="331"/>
                  </a:lnTo>
                  <a:lnTo>
                    <a:pt x="1726" y="342"/>
                  </a:lnTo>
                  <a:lnTo>
                    <a:pt x="1737" y="352"/>
                  </a:lnTo>
                  <a:lnTo>
                    <a:pt x="1748" y="360"/>
                  </a:lnTo>
                  <a:lnTo>
                    <a:pt x="1759" y="367"/>
                  </a:lnTo>
                  <a:lnTo>
                    <a:pt x="1772" y="374"/>
                  </a:lnTo>
                  <a:lnTo>
                    <a:pt x="1786" y="379"/>
                  </a:lnTo>
                  <a:lnTo>
                    <a:pt x="1800" y="382"/>
                  </a:lnTo>
                  <a:lnTo>
                    <a:pt x="1815" y="384"/>
                  </a:lnTo>
                  <a:lnTo>
                    <a:pt x="1830" y="384"/>
                  </a:lnTo>
                  <a:close/>
                  <a:moveTo>
                    <a:pt x="2262" y="457"/>
                  </a:moveTo>
                  <a:lnTo>
                    <a:pt x="2093" y="10"/>
                  </a:lnTo>
                  <a:lnTo>
                    <a:pt x="2200" y="10"/>
                  </a:lnTo>
                  <a:lnTo>
                    <a:pt x="2290" y="289"/>
                  </a:lnTo>
                  <a:lnTo>
                    <a:pt x="2290" y="292"/>
                  </a:lnTo>
                  <a:lnTo>
                    <a:pt x="2291" y="294"/>
                  </a:lnTo>
                  <a:lnTo>
                    <a:pt x="2292" y="298"/>
                  </a:lnTo>
                  <a:lnTo>
                    <a:pt x="2293" y="301"/>
                  </a:lnTo>
                  <a:lnTo>
                    <a:pt x="2294" y="305"/>
                  </a:lnTo>
                  <a:lnTo>
                    <a:pt x="2295" y="310"/>
                  </a:lnTo>
                  <a:lnTo>
                    <a:pt x="2296" y="315"/>
                  </a:lnTo>
                  <a:lnTo>
                    <a:pt x="2297" y="320"/>
                  </a:lnTo>
                  <a:lnTo>
                    <a:pt x="2298" y="327"/>
                  </a:lnTo>
                  <a:lnTo>
                    <a:pt x="2300" y="333"/>
                  </a:lnTo>
                  <a:lnTo>
                    <a:pt x="2301" y="339"/>
                  </a:lnTo>
                  <a:lnTo>
                    <a:pt x="2302" y="346"/>
                  </a:lnTo>
                  <a:lnTo>
                    <a:pt x="2304" y="352"/>
                  </a:lnTo>
                  <a:lnTo>
                    <a:pt x="2306" y="359"/>
                  </a:lnTo>
                  <a:lnTo>
                    <a:pt x="2307" y="366"/>
                  </a:lnTo>
                  <a:lnTo>
                    <a:pt x="2309" y="374"/>
                  </a:lnTo>
                  <a:lnTo>
                    <a:pt x="2310" y="366"/>
                  </a:lnTo>
                  <a:lnTo>
                    <a:pt x="2311" y="360"/>
                  </a:lnTo>
                  <a:lnTo>
                    <a:pt x="2312" y="353"/>
                  </a:lnTo>
                  <a:lnTo>
                    <a:pt x="2313" y="347"/>
                  </a:lnTo>
                  <a:lnTo>
                    <a:pt x="2314" y="341"/>
                  </a:lnTo>
                  <a:lnTo>
                    <a:pt x="2315" y="335"/>
                  </a:lnTo>
                  <a:lnTo>
                    <a:pt x="2316" y="329"/>
                  </a:lnTo>
                  <a:lnTo>
                    <a:pt x="2317" y="323"/>
                  </a:lnTo>
                  <a:lnTo>
                    <a:pt x="2318" y="317"/>
                  </a:lnTo>
                  <a:lnTo>
                    <a:pt x="2320" y="312"/>
                  </a:lnTo>
                  <a:lnTo>
                    <a:pt x="2321" y="307"/>
                  </a:lnTo>
                  <a:lnTo>
                    <a:pt x="2322" y="302"/>
                  </a:lnTo>
                  <a:lnTo>
                    <a:pt x="2323" y="298"/>
                  </a:lnTo>
                  <a:lnTo>
                    <a:pt x="2324" y="294"/>
                  </a:lnTo>
                  <a:lnTo>
                    <a:pt x="2325" y="290"/>
                  </a:lnTo>
                  <a:lnTo>
                    <a:pt x="2326" y="286"/>
                  </a:lnTo>
                  <a:lnTo>
                    <a:pt x="2417" y="10"/>
                  </a:lnTo>
                  <a:lnTo>
                    <a:pt x="2524" y="10"/>
                  </a:lnTo>
                  <a:lnTo>
                    <a:pt x="2354" y="457"/>
                  </a:lnTo>
                  <a:lnTo>
                    <a:pt x="2262" y="457"/>
                  </a:lnTo>
                  <a:close/>
                  <a:moveTo>
                    <a:pt x="2799" y="288"/>
                  </a:moveTo>
                  <a:lnTo>
                    <a:pt x="2748" y="143"/>
                  </a:lnTo>
                  <a:lnTo>
                    <a:pt x="2747" y="141"/>
                  </a:lnTo>
                  <a:lnTo>
                    <a:pt x="2747" y="139"/>
                  </a:lnTo>
                  <a:lnTo>
                    <a:pt x="2746" y="137"/>
                  </a:lnTo>
                  <a:lnTo>
                    <a:pt x="2745" y="134"/>
                  </a:lnTo>
                  <a:lnTo>
                    <a:pt x="2745" y="132"/>
                  </a:lnTo>
                  <a:lnTo>
                    <a:pt x="2744" y="128"/>
                  </a:lnTo>
                  <a:lnTo>
                    <a:pt x="2743" y="125"/>
                  </a:lnTo>
                  <a:lnTo>
                    <a:pt x="2742" y="121"/>
                  </a:lnTo>
                  <a:lnTo>
                    <a:pt x="2742" y="116"/>
                  </a:lnTo>
                  <a:lnTo>
                    <a:pt x="2741" y="112"/>
                  </a:lnTo>
                  <a:lnTo>
                    <a:pt x="2740" y="108"/>
                  </a:lnTo>
                  <a:lnTo>
                    <a:pt x="2739" y="103"/>
                  </a:lnTo>
                  <a:lnTo>
                    <a:pt x="2738" y="99"/>
                  </a:lnTo>
                  <a:lnTo>
                    <a:pt x="2737" y="94"/>
                  </a:lnTo>
                  <a:lnTo>
                    <a:pt x="2736" y="88"/>
                  </a:lnTo>
                  <a:lnTo>
                    <a:pt x="2736" y="83"/>
                  </a:lnTo>
                  <a:lnTo>
                    <a:pt x="2735" y="88"/>
                  </a:lnTo>
                  <a:lnTo>
                    <a:pt x="2734" y="93"/>
                  </a:lnTo>
                  <a:lnTo>
                    <a:pt x="2733" y="98"/>
                  </a:lnTo>
                  <a:lnTo>
                    <a:pt x="2732" y="103"/>
                  </a:lnTo>
                  <a:lnTo>
                    <a:pt x="2730" y="108"/>
                  </a:lnTo>
                  <a:lnTo>
                    <a:pt x="2729" y="112"/>
                  </a:lnTo>
                  <a:lnTo>
                    <a:pt x="2728" y="118"/>
                  </a:lnTo>
                  <a:lnTo>
                    <a:pt x="2727" y="122"/>
                  </a:lnTo>
                  <a:lnTo>
                    <a:pt x="2726" y="126"/>
                  </a:lnTo>
                  <a:lnTo>
                    <a:pt x="2725" y="130"/>
                  </a:lnTo>
                  <a:lnTo>
                    <a:pt x="2725" y="133"/>
                  </a:lnTo>
                  <a:lnTo>
                    <a:pt x="2724" y="136"/>
                  </a:lnTo>
                  <a:lnTo>
                    <a:pt x="2723" y="139"/>
                  </a:lnTo>
                  <a:lnTo>
                    <a:pt x="2723" y="141"/>
                  </a:lnTo>
                  <a:lnTo>
                    <a:pt x="2722" y="143"/>
                  </a:lnTo>
                  <a:lnTo>
                    <a:pt x="2722" y="145"/>
                  </a:lnTo>
                  <a:lnTo>
                    <a:pt x="2672" y="288"/>
                  </a:lnTo>
                  <a:lnTo>
                    <a:pt x="2799" y="288"/>
                  </a:lnTo>
                  <a:close/>
                  <a:moveTo>
                    <a:pt x="2508" y="457"/>
                  </a:moveTo>
                  <a:lnTo>
                    <a:pt x="2682" y="10"/>
                  </a:lnTo>
                  <a:lnTo>
                    <a:pt x="2794" y="10"/>
                  </a:lnTo>
                  <a:lnTo>
                    <a:pt x="2971" y="457"/>
                  </a:lnTo>
                  <a:lnTo>
                    <a:pt x="2859" y="457"/>
                  </a:lnTo>
                  <a:lnTo>
                    <a:pt x="2822" y="362"/>
                  </a:lnTo>
                  <a:lnTo>
                    <a:pt x="2645" y="362"/>
                  </a:lnTo>
                  <a:lnTo>
                    <a:pt x="2612" y="457"/>
                  </a:lnTo>
                  <a:lnTo>
                    <a:pt x="2508" y="457"/>
                  </a:lnTo>
                  <a:close/>
                  <a:moveTo>
                    <a:pt x="3154" y="92"/>
                  </a:moveTo>
                  <a:lnTo>
                    <a:pt x="3154" y="457"/>
                  </a:lnTo>
                  <a:lnTo>
                    <a:pt x="3056" y="457"/>
                  </a:lnTo>
                  <a:lnTo>
                    <a:pt x="3056" y="92"/>
                  </a:lnTo>
                  <a:lnTo>
                    <a:pt x="2945" y="92"/>
                  </a:lnTo>
                  <a:lnTo>
                    <a:pt x="2945" y="10"/>
                  </a:lnTo>
                  <a:lnTo>
                    <a:pt x="3267" y="10"/>
                  </a:lnTo>
                  <a:lnTo>
                    <a:pt x="3267" y="92"/>
                  </a:lnTo>
                  <a:lnTo>
                    <a:pt x="3154" y="92"/>
                  </a:lnTo>
                  <a:close/>
                  <a:moveTo>
                    <a:pt x="3333" y="457"/>
                  </a:moveTo>
                  <a:lnTo>
                    <a:pt x="3333" y="10"/>
                  </a:lnTo>
                  <a:lnTo>
                    <a:pt x="3430" y="10"/>
                  </a:lnTo>
                  <a:lnTo>
                    <a:pt x="3430" y="457"/>
                  </a:lnTo>
                  <a:lnTo>
                    <a:pt x="3333" y="457"/>
                  </a:lnTo>
                  <a:close/>
                  <a:moveTo>
                    <a:pt x="3651" y="457"/>
                  </a:moveTo>
                  <a:lnTo>
                    <a:pt x="3482" y="10"/>
                  </a:lnTo>
                  <a:lnTo>
                    <a:pt x="3590" y="10"/>
                  </a:lnTo>
                  <a:lnTo>
                    <a:pt x="3680" y="289"/>
                  </a:lnTo>
                  <a:lnTo>
                    <a:pt x="3680" y="292"/>
                  </a:lnTo>
                  <a:lnTo>
                    <a:pt x="3681" y="294"/>
                  </a:lnTo>
                  <a:lnTo>
                    <a:pt x="3682" y="298"/>
                  </a:lnTo>
                  <a:lnTo>
                    <a:pt x="3683" y="301"/>
                  </a:lnTo>
                  <a:lnTo>
                    <a:pt x="3684" y="305"/>
                  </a:lnTo>
                  <a:lnTo>
                    <a:pt x="3685" y="310"/>
                  </a:lnTo>
                  <a:lnTo>
                    <a:pt x="3686" y="315"/>
                  </a:lnTo>
                  <a:lnTo>
                    <a:pt x="3687" y="320"/>
                  </a:lnTo>
                  <a:lnTo>
                    <a:pt x="3688" y="327"/>
                  </a:lnTo>
                  <a:lnTo>
                    <a:pt x="3690" y="333"/>
                  </a:lnTo>
                  <a:lnTo>
                    <a:pt x="3691" y="339"/>
                  </a:lnTo>
                  <a:lnTo>
                    <a:pt x="3692" y="346"/>
                  </a:lnTo>
                  <a:lnTo>
                    <a:pt x="3694" y="352"/>
                  </a:lnTo>
                  <a:lnTo>
                    <a:pt x="3695" y="359"/>
                  </a:lnTo>
                  <a:lnTo>
                    <a:pt x="3696" y="366"/>
                  </a:lnTo>
                  <a:lnTo>
                    <a:pt x="3698" y="374"/>
                  </a:lnTo>
                  <a:lnTo>
                    <a:pt x="3699" y="366"/>
                  </a:lnTo>
                  <a:lnTo>
                    <a:pt x="3700" y="360"/>
                  </a:lnTo>
                  <a:lnTo>
                    <a:pt x="3701" y="353"/>
                  </a:lnTo>
                  <a:lnTo>
                    <a:pt x="3702" y="347"/>
                  </a:lnTo>
                  <a:lnTo>
                    <a:pt x="3704" y="341"/>
                  </a:lnTo>
                  <a:lnTo>
                    <a:pt x="3705" y="335"/>
                  </a:lnTo>
                  <a:lnTo>
                    <a:pt x="3706" y="329"/>
                  </a:lnTo>
                  <a:lnTo>
                    <a:pt x="3707" y="323"/>
                  </a:lnTo>
                  <a:lnTo>
                    <a:pt x="3708" y="317"/>
                  </a:lnTo>
                  <a:lnTo>
                    <a:pt x="3710" y="312"/>
                  </a:lnTo>
                  <a:lnTo>
                    <a:pt x="3711" y="307"/>
                  </a:lnTo>
                  <a:lnTo>
                    <a:pt x="3712" y="302"/>
                  </a:lnTo>
                  <a:lnTo>
                    <a:pt x="3713" y="298"/>
                  </a:lnTo>
                  <a:lnTo>
                    <a:pt x="3714" y="294"/>
                  </a:lnTo>
                  <a:lnTo>
                    <a:pt x="3715" y="290"/>
                  </a:lnTo>
                  <a:lnTo>
                    <a:pt x="3716" y="286"/>
                  </a:lnTo>
                  <a:lnTo>
                    <a:pt x="3807" y="10"/>
                  </a:lnTo>
                  <a:lnTo>
                    <a:pt x="3913" y="10"/>
                  </a:lnTo>
                  <a:lnTo>
                    <a:pt x="3743" y="457"/>
                  </a:lnTo>
                  <a:lnTo>
                    <a:pt x="3651" y="457"/>
                  </a:lnTo>
                  <a:close/>
                  <a:moveTo>
                    <a:pt x="3964" y="457"/>
                  </a:moveTo>
                  <a:lnTo>
                    <a:pt x="3964" y="10"/>
                  </a:lnTo>
                  <a:lnTo>
                    <a:pt x="4233" y="10"/>
                  </a:lnTo>
                  <a:lnTo>
                    <a:pt x="4233" y="91"/>
                  </a:lnTo>
                  <a:lnTo>
                    <a:pt x="4061" y="91"/>
                  </a:lnTo>
                  <a:lnTo>
                    <a:pt x="4061" y="183"/>
                  </a:lnTo>
                  <a:lnTo>
                    <a:pt x="4233" y="183"/>
                  </a:lnTo>
                  <a:lnTo>
                    <a:pt x="4233" y="264"/>
                  </a:lnTo>
                  <a:lnTo>
                    <a:pt x="4061" y="264"/>
                  </a:lnTo>
                  <a:lnTo>
                    <a:pt x="4061" y="377"/>
                  </a:lnTo>
                  <a:lnTo>
                    <a:pt x="4233" y="377"/>
                  </a:lnTo>
                  <a:lnTo>
                    <a:pt x="4233" y="457"/>
                  </a:lnTo>
                  <a:lnTo>
                    <a:pt x="3964" y="457"/>
                  </a:lnTo>
                  <a:close/>
                  <a:moveTo>
                    <a:pt x="0" y="1208"/>
                  </a:moveTo>
                  <a:lnTo>
                    <a:pt x="0" y="760"/>
                  </a:lnTo>
                  <a:lnTo>
                    <a:pt x="98" y="760"/>
                  </a:lnTo>
                  <a:lnTo>
                    <a:pt x="98" y="1208"/>
                  </a:lnTo>
                  <a:lnTo>
                    <a:pt x="0" y="1208"/>
                  </a:lnTo>
                  <a:close/>
                  <a:moveTo>
                    <a:pt x="163" y="1208"/>
                  </a:moveTo>
                  <a:lnTo>
                    <a:pt x="233" y="760"/>
                  </a:lnTo>
                  <a:lnTo>
                    <a:pt x="335" y="760"/>
                  </a:lnTo>
                  <a:lnTo>
                    <a:pt x="423" y="1023"/>
                  </a:lnTo>
                  <a:lnTo>
                    <a:pt x="424" y="1025"/>
                  </a:lnTo>
                  <a:lnTo>
                    <a:pt x="425" y="1028"/>
                  </a:lnTo>
                  <a:lnTo>
                    <a:pt x="425" y="1030"/>
                  </a:lnTo>
                  <a:lnTo>
                    <a:pt x="426" y="1033"/>
                  </a:lnTo>
                  <a:lnTo>
                    <a:pt x="427" y="1036"/>
                  </a:lnTo>
                  <a:lnTo>
                    <a:pt x="428" y="1041"/>
                  </a:lnTo>
                  <a:lnTo>
                    <a:pt x="428" y="1044"/>
                  </a:lnTo>
                  <a:lnTo>
                    <a:pt x="429" y="1048"/>
                  </a:lnTo>
                  <a:lnTo>
                    <a:pt x="430" y="1052"/>
                  </a:lnTo>
                  <a:lnTo>
                    <a:pt x="431" y="1056"/>
                  </a:lnTo>
                  <a:lnTo>
                    <a:pt x="431" y="1060"/>
                  </a:lnTo>
                  <a:lnTo>
                    <a:pt x="432" y="1065"/>
                  </a:lnTo>
                  <a:lnTo>
                    <a:pt x="434" y="1069"/>
                  </a:lnTo>
                  <a:lnTo>
                    <a:pt x="434" y="1074"/>
                  </a:lnTo>
                  <a:lnTo>
                    <a:pt x="435" y="1079"/>
                  </a:lnTo>
                  <a:lnTo>
                    <a:pt x="436" y="1084"/>
                  </a:lnTo>
                  <a:lnTo>
                    <a:pt x="436" y="1079"/>
                  </a:lnTo>
                  <a:lnTo>
                    <a:pt x="437" y="1074"/>
                  </a:lnTo>
                  <a:lnTo>
                    <a:pt x="438" y="1069"/>
                  </a:lnTo>
                  <a:lnTo>
                    <a:pt x="438" y="1064"/>
                  </a:lnTo>
                  <a:lnTo>
                    <a:pt x="439" y="1060"/>
                  </a:lnTo>
                  <a:lnTo>
                    <a:pt x="440" y="1056"/>
                  </a:lnTo>
                  <a:lnTo>
                    <a:pt x="441" y="1051"/>
                  </a:lnTo>
                  <a:lnTo>
                    <a:pt x="441" y="1047"/>
                  </a:lnTo>
                  <a:lnTo>
                    <a:pt x="442" y="1043"/>
                  </a:lnTo>
                  <a:lnTo>
                    <a:pt x="443" y="1040"/>
                  </a:lnTo>
                  <a:lnTo>
                    <a:pt x="443" y="1035"/>
                  </a:lnTo>
                  <a:lnTo>
                    <a:pt x="444" y="1032"/>
                  </a:lnTo>
                  <a:lnTo>
                    <a:pt x="445" y="1030"/>
                  </a:lnTo>
                  <a:lnTo>
                    <a:pt x="446" y="1027"/>
                  </a:lnTo>
                  <a:lnTo>
                    <a:pt x="446" y="1025"/>
                  </a:lnTo>
                  <a:lnTo>
                    <a:pt x="447" y="1023"/>
                  </a:lnTo>
                  <a:lnTo>
                    <a:pt x="537" y="760"/>
                  </a:lnTo>
                  <a:lnTo>
                    <a:pt x="638" y="760"/>
                  </a:lnTo>
                  <a:lnTo>
                    <a:pt x="708" y="1208"/>
                  </a:lnTo>
                  <a:lnTo>
                    <a:pt x="615" y="1208"/>
                  </a:lnTo>
                  <a:lnTo>
                    <a:pt x="582" y="938"/>
                  </a:lnTo>
                  <a:lnTo>
                    <a:pt x="581" y="930"/>
                  </a:lnTo>
                  <a:lnTo>
                    <a:pt x="580" y="923"/>
                  </a:lnTo>
                  <a:lnTo>
                    <a:pt x="579" y="917"/>
                  </a:lnTo>
                  <a:lnTo>
                    <a:pt x="579" y="911"/>
                  </a:lnTo>
                  <a:lnTo>
                    <a:pt x="578" y="906"/>
                  </a:lnTo>
                  <a:lnTo>
                    <a:pt x="578" y="901"/>
                  </a:lnTo>
                  <a:lnTo>
                    <a:pt x="577" y="897"/>
                  </a:lnTo>
                  <a:lnTo>
                    <a:pt x="577" y="893"/>
                  </a:lnTo>
                  <a:lnTo>
                    <a:pt x="577" y="889"/>
                  </a:lnTo>
                  <a:lnTo>
                    <a:pt x="576" y="886"/>
                  </a:lnTo>
                  <a:lnTo>
                    <a:pt x="576" y="881"/>
                  </a:lnTo>
                  <a:lnTo>
                    <a:pt x="576" y="877"/>
                  </a:lnTo>
                  <a:lnTo>
                    <a:pt x="576" y="874"/>
                  </a:lnTo>
                  <a:lnTo>
                    <a:pt x="576" y="871"/>
                  </a:lnTo>
                  <a:lnTo>
                    <a:pt x="576" y="867"/>
                  </a:lnTo>
                  <a:lnTo>
                    <a:pt x="576" y="864"/>
                  </a:lnTo>
                  <a:lnTo>
                    <a:pt x="576" y="862"/>
                  </a:lnTo>
                  <a:lnTo>
                    <a:pt x="576" y="861"/>
                  </a:lnTo>
                  <a:lnTo>
                    <a:pt x="576" y="859"/>
                  </a:lnTo>
                  <a:lnTo>
                    <a:pt x="576" y="858"/>
                  </a:lnTo>
                  <a:lnTo>
                    <a:pt x="576" y="857"/>
                  </a:lnTo>
                  <a:lnTo>
                    <a:pt x="576" y="856"/>
                  </a:lnTo>
                  <a:lnTo>
                    <a:pt x="576" y="855"/>
                  </a:lnTo>
                  <a:lnTo>
                    <a:pt x="576" y="854"/>
                  </a:lnTo>
                  <a:lnTo>
                    <a:pt x="576" y="853"/>
                  </a:lnTo>
                  <a:lnTo>
                    <a:pt x="576" y="852"/>
                  </a:lnTo>
                  <a:lnTo>
                    <a:pt x="576" y="851"/>
                  </a:lnTo>
                  <a:lnTo>
                    <a:pt x="576" y="850"/>
                  </a:lnTo>
                  <a:lnTo>
                    <a:pt x="576" y="849"/>
                  </a:lnTo>
                  <a:lnTo>
                    <a:pt x="576" y="848"/>
                  </a:lnTo>
                  <a:lnTo>
                    <a:pt x="574" y="854"/>
                  </a:lnTo>
                  <a:lnTo>
                    <a:pt x="573" y="860"/>
                  </a:lnTo>
                  <a:lnTo>
                    <a:pt x="572" y="866"/>
                  </a:lnTo>
                  <a:lnTo>
                    <a:pt x="571" y="872"/>
                  </a:lnTo>
                  <a:lnTo>
                    <a:pt x="570" y="877"/>
                  </a:lnTo>
                  <a:lnTo>
                    <a:pt x="569" y="882"/>
                  </a:lnTo>
                  <a:lnTo>
                    <a:pt x="568" y="888"/>
                  </a:lnTo>
                  <a:lnTo>
                    <a:pt x="567" y="893"/>
                  </a:lnTo>
                  <a:lnTo>
                    <a:pt x="566" y="898"/>
                  </a:lnTo>
                  <a:lnTo>
                    <a:pt x="565" y="902"/>
                  </a:lnTo>
                  <a:lnTo>
                    <a:pt x="564" y="906"/>
                  </a:lnTo>
                  <a:lnTo>
                    <a:pt x="563" y="909"/>
                  </a:lnTo>
                  <a:lnTo>
                    <a:pt x="562" y="913"/>
                  </a:lnTo>
                  <a:lnTo>
                    <a:pt x="561" y="916"/>
                  </a:lnTo>
                  <a:lnTo>
                    <a:pt x="560" y="919"/>
                  </a:lnTo>
                  <a:lnTo>
                    <a:pt x="559" y="921"/>
                  </a:lnTo>
                  <a:lnTo>
                    <a:pt x="463" y="1208"/>
                  </a:lnTo>
                  <a:lnTo>
                    <a:pt x="407" y="1208"/>
                  </a:lnTo>
                  <a:lnTo>
                    <a:pt x="312" y="921"/>
                  </a:lnTo>
                  <a:lnTo>
                    <a:pt x="311" y="920"/>
                  </a:lnTo>
                  <a:lnTo>
                    <a:pt x="311" y="919"/>
                  </a:lnTo>
                  <a:lnTo>
                    <a:pt x="310" y="917"/>
                  </a:lnTo>
                  <a:lnTo>
                    <a:pt x="310" y="914"/>
                  </a:lnTo>
                  <a:lnTo>
                    <a:pt x="309" y="911"/>
                  </a:lnTo>
                  <a:lnTo>
                    <a:pt x="308" y="908"/>
                  </a:lnTo>
                  <a:lnTo>
                    <a:pt x="307" y="904"/>
                  </a:lnTo>
                  <a:lnTo>
                    <a:pt x="306" y="900"/>
                  </a:lnTo>
                  <a:lnTo>
                    <a:pt x="305" y="895"/>
                  </a:lnTo>
                  <a:lnTo>
                    <a:pt x="304" y="890"/>
                  </a:lnTo>
                  <a:lnTo>
                    <a:pt x="303" y="883"/>
                  </a:lnTo>
                  <a:lnTo>
                    <a:pt x="302" y="877"/>
                  </a:lnTo>
                  <a:lnTo>
                    <a:pt x="300" y="870"/>
                  </a:lnTo>
                  <a:lnTo>
                    <a:pt x="299" y="863"/>
                  </a:lnTo>
                  <a:lnTo>
                    <a:pt x="297" y="856"/>
                  </a:lnTo>
                  <a:lnTo>
                    <a:pt x="295" y="847"/>
                  </a:lnTo>
                  <a:lnTo>
                    <a:pt x="295" y="860"/>
                  </a:lnTo>
                  <a:lnTo>
                    <a:pt x="295" y="868"/>
                  </a:lnTo>
                  <a:lnTo>
                    <a:pt x="295" y="876"/>
                  </a:lnTo>
                  <a:lnTo>
                    <a:pt x="294" y="886"/>
                  </a:lnTo>
                  <a:lnTo>
                    <a:pt x="294" y="895"/>
                  </a:lnTo>
                  <a:lnTo>
                    <a:pt x="293" y="905"/>
                  </a:lnTo>
                  <a:lnTo>
                    <a:pt x="292" y="915"/>
                  </a:lnTo>
                  <a:lnTo>
                    <a:pt x="291" y="925"/>
                  </a:lnTo>
                  <a:lnTo>
                    <a:pt x="289" y="937"/>
                  </a:lnTo>
                  <a:lnTo>
                    <a:pt x="289" y="938"/>
                  </a:lnTo>
                  <a:lnTo>
                    <a:pt x="256" y="1208"/>
                  </a:lnTo>
                  <a:lnTo>
                    <a:pt x="163" y="1208"/>
                  </a:lnTo>
                  <a:close/>
                  <a:moveTo>
                    <a:pt x="870" y="962"/>
                  </a:moveTo>
                  <a:lnTo>
                    <a:pt x="884" y="962"/>
                  </a:lnTo>
                  <a:lnTo>
                    <a:pt x="893" y="962"/>
                  </a:lnTo>
                  <a:lnTo>
                    <a:pt x="902" y="961"/>
                  </a:lnTo>
                  <a:lnTo>
                    <a:pt x="911" y="960"/>
                  </a:lnTo>
                  <a:lnTo>
                    <a:pt x="918" y="958"/>
                  </a:lnTo>
                  <a:lnTo>
                    <a:pt x="925" y="956"/>
                  </a:lnTo>
                  <a:lnTo>
                    <a:pt x="932" y="953"/>
                  </a:lnTo>
                  <a:lnTo>
                    <a:pt x="937" y="950"/>
                  </a:lnTo>
                  <a:lnTo>
                    <a:pt x="942" y="946"/>
                  </a:lnTo>
                  <a:lnTo>
                    <a:pt x="946" y="942"/>
                  </a:lnTo>
                  <a:lnTo>
                    <a:pt x="949" y="937"/>
                  </a:lnTo>
                  <a:lnTo>
                    <a:pt x="952" y="931"/>
                  </a:lnTo>
                  <a:lnTo>
                    <a:pt x="956" y="925"/>
                  </a:lnTo>
                  <a:lnTo>
                    <a:pt x="958" y="918"/>
                  </a:lnTo>
                  <a:lnTo>
                    <a:pt x="959" y="911"/>
                  </a:lnTo>
                  <a:lnTo>
                    <a:pt x="960" y="903"/>
                  </a:lnTo>
                  <a:lnTo>
                    <a:pt x="960" y="894"/>
                  </a:lnTo>
                  <a:lnTo>
                    <a:pt x="960" y="887"/>
                  </a:lnTo>
                  <a:lnTo>
                    <a:pt x="959" y="878"/>
                  </a:lnTo>
                  <a:lnTo>
                    <a:pt x="958" y="872"/>
                  </a:lnTo>
                  <a:lnTo>
                    <a:pt x="956" y="865"/>
                  </a:lnTo>
                  <a:lnTo>
                    <a:pt x="952" y="860"/>
                  </a:lnTo>
                  <a:lnTo>
                    <a:pt x="949" y="855"/>
                  </a:lnTo>
                  <a:lnTo>
                    <a:pt x="946" y="850"/>
                  </a:lnTo>
                  <a:lnTo>
                    <a:pt x="942" y="846"/>
                  </a:lnTo>
                  <a:lnTo>
                    <a:pt x="937" y="843"/>
                  </a:lnTo>
                  <a:lnTo>
                    <a:pt x="932" y="840"/>
                  </a:lnTo>
                  <a:lnTo>
                    <a:pt x="925" y="837"/>
                  </a:lnTo>
                  <a:lnTo>
                    <a:pt x="918" y="835"/>
                  </a:lnTo>
                  <a:lnTo>
                    <a:pt x="911" y="834"/>
                  </a:lnTo>
                  <a:lnTo>
                    <a:pt x="902" y="831"/>
                  </a:lnTo>
                  <a:lnTo>
                    <a:pt x="893" y="831"/>
                  </a:lnTo>
                  <a:lnTo>
                    <a:pt x="884" y="830"/>
                  </a:lnTo>
                  <a:lnTo>
                    <a:pt x="870" y="830"/>
                  </a:lnTo>
                  <a:lnTo>
                    <a:pt x="870" y="962"/>
                  </a:lnTo>
                  <a:close/>
                  <a:moveTo>
                    <a:pt x="771" y="1208"/>
                  </a:moveTo>
                  <a:lnTo>
                    <a:pt x="771" y="760"/>
                  </a:lnTo>
                  <a:lnTo>
                    <a:pt x="884" y="760"/>
                  </a:lnTo>
                  <a:lnTo>
                    <a:pt x="905" y="761"/>
                  </a:lnTo>
                  <a:lnTo>
                    <a:pt x="925" y="762"/>
                  </a:lnTo>
                  <a:lnTo>
                    <a:pt x="944" y="765"/>
                  </a:lnTo>
                  <a:lnTo>
                    <a:pt x="962" y="769"/>
                  </a:lnTo>
                  <a:lnTo>
                    <a:pt x="977" y="773"/>
                  </a:lnTo>
                  <a:lnTo>
                    <a:pt x="992" y="779"/>
                  </a:lnTo>
                  <a:lnTo>
                    <a:pt x="1005" y="786"/>
                  </a:lnTo>
                  <a:lnTo>
                    <a:pt x="1016" y="794"/>
                  </a:lnTo>
                  <a:lnTo>
                    <a:pt x="1027" y="803"/>
                  </a:lnTo>
                  <a:lnTo>
                    <a:pt x="1035" y="813"/>
                  </a:lnTo>
                  <a:lnTo>
                    <a:pt x="1043" y="824"/>
                  </a:lnTo>
                  <a:lnTo>
                    <a:pt x="1048" y="837"/>
                  </a:lnTo>
                  <a:lnTo>
                    <a:pt x="1054" y="850"/>
                  </a:lnTo>
                  <a:lnTo>
                    <a:pt x="1057" y="865"/>
                  </a:lnTo>
                  <a:lnTo>
                    <a:pt x="1059" y="880"/>
                  </a:lnTo>
                  <a:lnTo>
                    <a:pt x="1060" y="898"/>
                  </a:lnTo>
                  <a:lnTo>
                    <a:pt x="1059" y="913"/>
                  </a:lnTo>
                  <a:lnTo>
                    <a:pt x="1057" y="928"/>
                  </a:lnTo>
                  <a:lnTo>
                    <a:pt x="1054" y="943"/>
                  </a:lnTo>
                  <a:lnTo>
                    <a:pt x="1048" y="956"/>
                  </a:lnTo>
                  <a:lnTo>
                    <a:pt x="1042" y="968"/>
                  </a:lnTo>
                  <a:lnTo>
                    <a:pt x="1035" y="979"/>
                  </a:lnTo>
                  <a:lnTo>
                    <a:pt x="1027" y="991"/>
                  </a:lnTo>
                  <a:lnTo>
                    <a:pt x="1016" y="1000"/>
                  </a:lnTo>
                  <a:lnTo>
                    <a:pt x="1005" y="1008"/>
                  </a:lnTo>
                  <a:lnTo>
                    <a:pt x="992" y="1016"/>
                  </a:lnTo>
                  <a:lnTo>
                    <a:pt x="980" y="1022"/>
                  </a:lnTo>
                  <a:lnTo>
                    <a:pt x="965" y="1027"/>
                  </a:lnTo>
                  <a:lnTo>
                    <a:pt x="949" y="1031"/>
                  </a:lnTo>
                  <a:lnTo>
                    <a:pt x="933" y="1034"/>
                  </a:lnTo>
                  <a:lnTo>
                    <a:pt x="915" y="1036"/>
                  </a:lnTo>
                  <a:lnTo>
                    <a:pt x="896" y="1036"/>
                  </a:lnTo>
                  <a:lnTo>
                    <a:pt x="870" y="1036"/>
                  </a:lnTo>
                  <a:lnTo>
                    <a:pt x="870" y="1208"/>
                  </a:lnTo>
                  <a:lnTo>
                    <a:pt x="771" y="1208"/>
                  </a:lnTo>
                  <a:close/>
                  <a:moveTo>
                    <a:pt x="1458" y="1208"/>
                  </a:moveTo>
                  <a:lnTo>
                    <a:pt x="1345" y="1208"/>
                  </a:lnTo>
                  <a:lnTo>
                    <a:pt x="1225" y="999"/>
                  </a:lnTo>
                  <a:lnTo>
                    <a:pt x="1225" y="1208"/>
                  </a:lnTo>
                  <a:lnTo>
                    <a:pt x="1127" y="1208"/>
                  </a:lnTo>
                  <a:lnTo>
                    <a:pt x="1127" y="760"/>
                  </a:lnTo>
                  <a:lnTo>
                    <a:pt x="1267" y="760"/>
                  </a:lnTo>
                  <a:lnTo>
                    <a:pt x="1288" y="761"/>
                  </a:lnTo>
                  <a:lnTo>
                    <a:pt x="1306" y="762"/>
                  </a:lnTo>
                  <a:lnTo>
                    <a:pt x="1324" y="765"/>
                  </a:lnTo>
                  <a:lnTo>
                    <a:pt x="1340" y="768"/>
                  </a:lnTo>
                  <a:lnTo>
                    <a:pt x="1355" y="772"/>
                  </a:lnTo>
                  <a:lnTo>
                    <a:pt x="1369" y="778"/>
                  </a:lnTo>
                  <a:lnTo>
                    <a:pt x="1382" y="785"/>
                  </a:lnTo>
                  <a:lnTo>
                    <a:pt x="1392" y="792"/>
                  </a:lnTo>
                  <a:lnTo>
                    <a:pt x="1401" y="800"/>
                  </a:lnTo>
                  <a:lnTo>
                    <a:pt x="1410" y="810"/>
                  </a:lnTo>
                  <a:lnTo>
                    <a:pt x="1417" y="820"/>
                  </a:lnTo>
                  <a:lnTo>
                    <a:pt x="1423" y="831"/>
                  </a:lnTo>
                  <a:lnTo>
                    <a:pt x="1427" y="844"/>
                  </a:lnTo>
                  <a:lnTo>
                    <a:pt x="1431" y="857"/>
                  </a:lnTo>
                  <a:lnTo>
                    <a:pt x="1433" y="871"/>
                  </a:lnTo>
                  <a:lnTo>
                    <a:pt x="1434" y="888"/>
                  </a:lnTo>
                  <a:lnTo>
                    <a:pt x="1433" y="899"/>
                  </a:lnTo>
                  <a:lnTo>
                    <a:pt x="1432" y="909"/>
                  </a:lnTo>
                  <a:lnTo>
                    <a:pt x="1430" y="920"/>
                  </a:lnTo>
                  <a:lnTo>
                    <a:pt x="1426" y="929"/>
                  </a:lnTo>
                  <a:lnTo>
                    <a:pt x="1422" y="940"/>
                  </a:lnTo>
                  <a:lnTo>
                    <a:pt x="1418" y="949"/>
                  </a:lnTo>
                  <a:lnTo>
                    <a:pt x="1412" y="958"/>
                  </a:lnTo>
                  <a:lnTo>
                    <a:pt x="1406" y="966"/>
                  </a:lnTo>
                  <a:lnTo>
                    <a:pt x="1398" y="973"/>
                  </a:lnTo>
                  <a:lnTo>
                    <a:pt x="1390" y="980"/>
                  </a:lnTo>
                  <a:lnTo>
                    <a:pt x="1382" y="986"/>
                  </a:lnTo>
                  <a:lnTo>
                    <a:pt x="1372" y="992"/>
                  </a:lnTo>
                  <a:lnTo>
                    <a:pt x="1363" y="996"/>
                  </a:lnTo>
                  <a:lnTo>
                    <a:pt x="1353" y="1000"/>
                  </a:lnTo>
                  <a:lnTo>
                    <a:pt x="1343" y="1002"/>
                  </a:lnTo>
                  <a:lnTo>
                    <a:pt x="1331" y="1004"/>
                  </a:lnTo>
                  <a:lnTo>
                    <a:pt x="1458" y="1208"/>
                  </a:lnTo>
                  <a:close/>
                  <a:moveTo>
                    <a:pt x="1225" y="951"/>
                  </a:moveTo>
                  <a:lnTo>
                    <a:pt x="1240" y="951"/>
                  </a:lnTo>
                  <a:lnTo>
                    <a:pt x="1254" y="951"/>
                  </a:lnTo>
                  <a:lnTo>
                    <a:pt x="1267" y="950"/>
                  </a:lnTo>
                  <a:lnTo>
                    <a:pt x="1278" y="949"/>
                  </a:lnTo>
                  <a:lnTo>
                    <a:pt x="1289" y="948"/>
                  </a:lnTo>
                  <a:lnTo>
                    <a:pt x="1298" y="946"/>
                  </a:lnTo>
                  <a:lnTo>
                    <a:pt x="1306" y="944"/>
                  </a:lnTo>
                  <a:lnTo>
                    <a:pt x="1313" y="942"/>
                  </a:lnTo>
                  <a:lnTo>
                    <a:pt x="1318" y="939"/>
                  </a:lnTo>
                  <a:lnTo>
                    <a:pt x="1322" y="934"/>
                  </a:lnTo>
                  <a:lnTo>
                    <a:pt x="1326" y="930"/>
                  </a:lnTo>
                  <a:lnTo>
                    <a:pt x="1329" y="926"/>
                  </a:lnTo>
                  <a:lnTo>
                    <a:pt x="1332" y="921"/>
                  </a:lnTo>
                  <a:lnTo>
                    <a:pt x="1335" y="915"/>
                  </a:lnTo>
                  <a:lnTo>
                    <a:pt x="1336" y="909"/>
                  </a:lnTo>
                  <a:lnTo>
                    <a:pt x="1337" y="902"/>
                  </a:lnTo>
                  <a:lnTo>
                    <a:pt x="1337" y="894"/>
                  </a:lnTo>
                  <a:lnTo>
                    <a:pt x="1337" y="887"/>
                  </a:lnTo>
                  <a:lnTo>
                    <a:pt x="1336" y="878"/>
                  </a:lnTo>
                  <a:lnTo>
                    <a:pt x="1335" y="872"/>
                  </a:lnTo>
                  <a:lnTo>
                    <a:pt x="1332" y="866"/>
                  </a:lnTo>
                  <a:lnTo>
                    <a:pt x="1329" y="860"/>
                  </a:lnTo>
                  <a:lnTo>
                    <a:pt x="1325" y="855"/>
                  </a:lnTo>
                  <a:lnTo>
                    <a:pt x="1321" y="851"/>
                  </a:lnTo>
                  <a:lnTo>
                    <a:pt x="1317" y="847"/>
                  </a:lnTo>
                  <a:lnTo>
                    <a:pt x="1311" y="844"/>
                  </a:lnTo>
                  <a:lnTo>
                    <a:pt x="1304" y="841"/>
                  </a:lnTo>
                  <a:lnTo>
                    <a:pt x="1296" y="839"/>
                  </a:lnTo>
                  <a:lnTo>
                    <a:pt x="1288" y="837"/>
                  </a:lnTo>
                  <a:lnTo>
                    <a:pt x="1277" y="836"/>
                  </a:lnTo>
                  <a:lnTo>
                    <a:pt x="1266" y="835"/>
                  </a:lnTo>
                  <a:lnTo>
                    <a:pt x="1253" y="834"/>
                  </a:lnTo>
                  <a:lnTo>
                    <a:pt x="1240" y="834"/>
                  </a:lnTo>
                  <a:lnTo>
                    <a:pt x="1225" y="834"/>
                  </a:lnTo>
                  <a:lnTo>
                    <a:pt x="1225" y="951"/>
                  </a:lnTo>
                  <a:close/>
                  <a:moveTo>
                    <a:pt x="1984" y="984"/>
                  </a:moveTo>
                  <a:lnTo>
                    <a:pt x="1983" y="997"/>
                  </a:lnTo>
                  <a:lnTo>
                    <a:pt x="1983" y="1008"/>
                  </a:lnTo>
                  <a:lnTo>
                    <a:pt x="1981" y="1020"/>
                  </a:lnTo>
                  <a:lnTo>
                    <a:pt x="1979" y="1031"/>
                  </a:lnTo>
                  <a:lnTo>
                    <a:pt x="1977" y="1043"/>
                  </a:lnTo>
                  <a:lnTo>
                    <a:pt x="1974" y="1054"/>
                  </a:lnTo>
                  <a:lnTo>
                    <a:pt x="1969" y="1065"/>
                  </a:lnTo>
                  <a:lnTo>
                    <a:pt x="1965" y="1075"/>
                  </a:lnTo>
                  <a:lnTo>
                    <a:pt x="1960" y="1086"/>
                  </a:lnTo>
                  <a:lnTo>
                    <a:pt x="1955" y="1097"/>
                  </a:lnTo>
                  <a:lnTo>
                    <a:pt x="1950" y="1106"/>
                  </a:lnTo>
                  <a:lnTo>
                    <a:pt x="1943" y="1116"/>
                  </a:lnTo>
                  <a:lnTo>
                    <a:pt x="1936" y="1125"/>
                  </a:lnTo>
                  <a:lnTo>
                    <a:pt x="1929" y="1133"/>
                  </a:lnTo>
                  <a:lnTo>
                    <a:pt x="1921" y="1143"/>
                  </a:lnTo>
                  <a:lnTo>
                    <a:pt x="1913" y="1151"/>
                  </a:lnTo>
                  <a:lnTo>
                    <a:pt x="1904" y="1159"/>
                  </a:lnTo>
                  <a:lnTo>
                    <a:pt x="1894" y="1166"/>
                  </a:lnTo>
                  <a:lnTo>
                    <a:pt x="1885" y="1173"/>
                  </a:lnTo>
                  <a:lnTo>
                    <a:pt x="1874" y="1180"/>
                  </a:lnTo>
                  <a:lnTo>
                    <a:pt x="1865" y="1186"/>
                  </a:lnTo>
                  <a:lnTo>
                    <a:pt x="1855" y="1191"/>
                  </a:lnTo>
                  <a:lnTo>
                    <a:pt x="1843" y="1197"/>
                  </a:lnTo>
                  <a:lnTo>
                    <a:pt x="1833" y="1202"/>
                  </a:lnTo>
                  <a:lnTo>
                    <a:pt x="1821" y="1206"/>
                  </a:lnTo>
                  <a:lnTo>
                    <a:pt x="1810" y="1209"/>
                  </a:lnTo>
                  <a:lnTo>
                    <a:pt x="1798" y="1212"/>
                  </a:lnTo>
                  <a:lnTo>
                    <a:pt x="1787" y="1215"/>
                  </a:lnTo>
                  <a:lnTo>
                    <a:pt x="1775" y="1217"/>
                  </a:lnTo>
                  <a:lnTo>
                    <a:pt x="1764" y="1218"/>
                  </a:lnTo>
                  <a:lnTo>
                    <a:pt x="1752" y="1219"/>
                  </a:lnTo>
                  <a:lnTo>
                    <a:pt x="1740" y="1219"/>
                  </a:lnTo>
                  <a:lnTo>
                    <a:pt x="1729" y="1219"/>
                  </a:lnTo>
                  <a:lnTo>
                    <a:pt x="1719" y="1218"/>
                  </a:lnTo>
                  <a:lnTo>
                    <a:pt x="1708" y="1217"/>
                  </a:lnTo>
                  <a:lnTo>
                    <a:pt x="1698" y="1216"/>
                  </a:lnTo>
                  <a:lnTo>
                    <a:pt x="1689" y="1214"/>
                  </a:lnTo>
                  <a:lnTo>
                    <a:pt x="1678" y="1212"/>
                  </a:lnTo>
                  <a:lnTo>
                    <a:pt x="1668" y="1209"/>
                  </a:lnTo>
                  <a:lnTo>
                    <a:pt x="1658" y="1206"/>
                  </a:lnTo>
                  <a:lnTo>
                    <a:pt x="1648" y="1202"/>
                  </a:lnTo>
                  <a:lnTo>
                    <a:pt x="1638" y="1198"/>
                  </a:lnTo>
                  <a:lnTo>
                    <a:pt x="1629" y="1194"/>
                  </a:lnTo>
                  <a:lnTo>
                    <a:pt x="1620" y="1188"/>
                  </a:lnTo>
                  <a:lnTo>
                    <a:pt x="1610" y="1183"/>
                  </a:lnTo>
                  <a:lnTo>
                    <a:pt x="1601" y="1177"/>
                  </a:lnTo>
                  <a:lnTo>
                    <a:pt x="1592" y="1172"/>
                  </a:lnTo>
                  <a:lnTo>
                    <a:pt x="1584" y="1165"/>
                  </a:lnTo>
                  <a:lnTo>
                    <a:pt x="1574" y="1157"/>
                  </a:lnTo>
                  <a:lnTo>
                    <a:pt x="1564" y="1148"/>
                  </a:lnTo>
                  <a:lnTo>
                    <a:pt x="1555" y="1138"/>
                  </a:lnTo>
                  <a:lnTo>
                    <a:pt x="1545" y="1128"/>
                  </a:lnTo>
                  <a:lnTo>
                    <a:pt x="1538" y="1118"/>
                  </a:lnTo>
                  <a:lnTo>
                    <a:pt x="1531" y="1108"/>
                  </a:lnTo>
                  <a:lnTo>
                    <a:pt x="1524" y="1097"/>
                  </a:lnTo>
                  <a:lnTo>
                    <a:pt x="1518" y="1085"/>
                  </a:lnTo>
                  <a:lnTo>
                    <a:pt x="1512" y="1073"/>
                  </a:lnTo>
                  <a:lnTo>
                    <a:pt x="1508" y="1061"/>
                  </a:lnTo>
                  <a:lnTo>
                    <a:pt x="1504" y="1049"/>
                  </a:lnTo>
                  <a:lnTo>
                    <a:pt x="1501" y="1036"/>
                  </a:lnTo>
                  <a:lnTo>
                    <a:pt x="1498" y="1024"/>
                  </a:lnTo>
                  <a:lnTo>
                    <a:pt x="1496" y="1011"/>
                  </a:lnTo>
                  <a:lnTo>
                    <a:pt x="1495" y="998"/>
                  </a:lnTo>
                  <a:lnTo>
                    <a:pt x="1495" y="984"/>
                  </a:lnTo>
                  <a:lnTo>
                    <a:pt x="1495" y="973"/>
                  </a:lnTo>
                  <a:lnTo>
                    <a:pt x="1496" y="961"/>
                  </a:lnTo>
                  <a:lnTo>
                    <a:pt x="1497" y="950"/>
                  </a:lnTo>
                  <a:lnTo>
                    <a:pt x="1500" y="938"/>
                  </a:lnTo>
                  <a:lnTo>
                    <a:pt x="1502" y="926"/>
                  </a:lnTo>
                  <a:lnTo>
                    <a:pt x="1505" y="916"/>
                  </a:lnTo>
                  <a:lnTo>
                    <a:pt x="1509" y="905"/>
                  </a:lnTo>
                  <a:lnTo>
                    <a:pt x="1513" y="894"/>
                  </a:lnTo>
                  <a:lnTo>
                    <a:pt x="1518" y="883"/>
                  </a:lnTo>
                  <a:lnTo>
                    <a:pt x="1524" y="873"/>
                  </a:lnTo>
                  <a:lnTo>
                    <a:pt x="1529" y="864"/>
                  </a:lnTo>
                  <a:lnTo>
                    <a:pt x="1535" y="854"/>
                  </a:lnTo>
                  <a:lnTo>
                    <a:pt x="1542" y="845"/>
                  </a:lnTo>
                  <a:lnTo>
                    <a:pt x="1550" y="836"/>
                  </a:lnTo>
                  <a:lnTo>
                    <a:pt x="1558" y="827"/>
                  </a:lnTo>
                  <a:lnTo>
                    <a:pt x="1566" y="819"/>
                  </a:lnTo>
                  <a:lnTo>
                    <a:pt x="1575" y="811"/>
                  </a:lnTo>
                  <a:lnTo>
                    <a:pt x="1584" y="804"/>
                  </a:lnTo>
                  <a:lnTo>
                    <a:pt x="1593" y="797"/>
                  </a:lnTo>
                  <a:lnTo>
                    <a:pt x="1604" y="790"/>
                  </a:lnTo>
                  <a:lnTo>
                    <a:pt x="1613" y="784"/>
                  </a:lnTo>
                  <a:lnTo>
                    <a:pt x="1624" y="778"/>
                  </a:lnTo>
                  <a:lnTo>
                    <a:pt x="1635" y="773"/>
                  </a:lnTo>
                  <a:lnTo>
                    <a:pt x="1646" y="768"/>
                  </a:lnTo>
                  <a:lnTo>
                    <a:pt x="1657" y="764"/>
                  </a:lnTo>
                  <a:lnTo>
                    <a:pt x="1669" y="760"/>
                  </a:lnTo>
                  <a:lnTo>
                    <a:pt x="1680" y="757"/>
                  </a:lnTo>
                  <a:lnTo>
                    <a:pt x="1693" y="755"/>
                  </a:lnTo>
                  <a:lnTo>
                    <a:pt x="1704" y="753"/>
                  </a:lnTo>
                  <a:lnTo>
                    <a:pt x="1716" y="751"/>
                  </a:lnTo>
                  <a:lnTo>
                    <a:pt x="1728" y="751"/>
                  </a:lnTo>
                  <a:lnTo>
                    <a:pt x="1740" y="750"/>
                  </a:lnTo>
                  <a:lnTo>
                    <a:pt x="1752" y="751"/>
                  </a:lnTo>
                  <a:lnTo>
                    <a:pt x="1764" y="751"/>
                  </a:lnTo>
                  <a:lnTo>
                    <a:pt x="1775" y="753"/>
                  </a:lnTo>
                  <a:lnTo>
                    <a:pt x="1787" y="755"/>
                  </a:lnTo>
                  <a:lnTo>
                    <a:pt x="1798" y="757"/>
                  </a:lnTo>
                  <a:lnTo>
                    <a:pt x="1810" y="760"/>
                  </a:lnTo>
                  <a:lnTo>
                    <a:pt x="1821" y="764"/>
                  </a:lnTo>
                  <a:lnTo>
                    <a:pt x="1833" y="768"/>
                  </a:lnTo>
                  <a:lnTo>
                    <a:pt x="1844" y="773"/>
                  </a:lnTo>
                  <a:lnTo>
                    <a:pt x="1855" y="778"/>
                  </a:lnTo>
                  <a:lnTo>
                    <a:pt x="1865" y="784"/>
                  </a:lnTo>
                  <a:lnTo>
                    <a:pt x="1875" y="790"/>
                  </a:lnTo>
                  <a:lnTo>
                    <a:pt x="1885" y="797"/>
                  </a:lnTo>
                  <a:lnTo>
                    <a:pt x="1894" y="804"/>
                  </a:lnTo>
                  <a:lnTo>
                    <a:pt x="1904" y="811"/>
                  </a:lnTo>
                  <a:lnTo>
                    <a:pt x="1913" y="819"/>
                  </a:lnTo>
                  <a:lnTo>
                    <a:pt x="1921" y="827"/>
                  </a:lnTo>
                  <a:lnTo>
                    <a:pt x="1929" y="836"/>
                  </a:lnTo>
                  <a:lnTo>
                    <a:pt x="1936" y="845"/>
                  </a:lnTo>
                  <a:lnTo>
                    <a:pt x="1943" y="854"/>
                  </a:lnTo>
                  <a:lnTo>
                    <a:pt x="1950" y="864"/>
                  </a:lnTo>
                  <a:lnTo>
                    <a:pt x="1956" y="873"/>
                  </a:lnTo>
                  <a:lnTo>
                    <a:pt x="1961" y="883"/>
                  </a:lnTo>
                  <a:lnTo>
                    <a:pt x="1965" y="895"/>
                  </a:lnTo>
                  <a:lnTo>
                    <a:pt x="1969" y="905"/>
                  </a:lnTo>
                  <a:lnTo>
                    <a:pt x="1974" y="916"/>
                  </a:lnTo>
                  <a:lnTo>
                    <a:pt x="1977" y="927"/>
                  </a:lnTo>
                  <a:lnTo>
                    <a:pt x="1979" y="939"/>
                  </a:lnTo>
                  <a:lnTo>
                    <a:pt x="1981" y="950"/>
                  </a:lnTo>
                  <a:lnTo>
                    <a:pt x="1983" y="961"/>
                  </a:lnTo>
                  <a:lnTo>
                    <a:pt x="1983" y="973"/>
                  </a:lnTo>
                  <a:lnTo>
                    <a:pt x="1984" y="984"/>
                  </a:lnTo>
                  <a:close/>
                  <a:moveTo>
                    <a:pt x="1740" y="1134"/>
                  </a:moveTo>
                  <a:lnTo>
                    <a:pt x="1755" y="1133"/>
                  </a:lnTo>
                  <a:lnTo>
                    <a:pt x="1770" y="1131"/>
                  </a:lnTo>
                  <a:lnTo>
                    <a:pt x="1784" y="1128"/>
                  </a:lnTo>
                  <a:lnTo>
                    <a:pt x="1797" y="1123"/>
                  </a:lnTo>
                  <a:lnTo>
                    <a:pt x="1809" y="1117"/>
                  </a:lnTo>
                  <a:lnTo>
                    <a:pt x="1821" y="1110"/>
                  </a:lnTo>
                  <a:lnTo>
                    <a:pt x="1832" y="1102"/>
                  </a:lnTo>
                  <a:lnTo>
                    <a:pt x="1843" y="1092"/>
                  </a:lnTo>
                  <a:lnTo>
                    <a:pt x="1852" y="1080"/>
                  </a:lnTo>
                  <a:lnTo>
                    <a:pt x="1860" y="1069"/>
                  </a:lnTo>
                  <a:lnTo>
                    <a:pt x="1867" y="1057"/>
                  </a:lnTo>
                  <a:lnTo>
                    <a:pt x="1873" y="1044"/>
                  </a:lnTo>
                  <a:lnTo>
                    <a:pt x="1877" y="1030"/>
                  </a:lnTo>
                  <a:lnTo>
                    <a:pt x="1881" y="1015"/>
                  </a:lnTo>
                  <a:lnTo>
                    <a:pt x="1883" y="1001"/>
                  </a:lnTo>
                  <a:lnTo>
                    <a:pt x="1883" y="984"/>
                  </a:lnTo>
                  <a:lnTo>
                    <a:pt x="1883" y="969"/>
                  </a:lnTo>
                  <a:lnTo>
                    <a:pt x="1881" y="954"/>
                  </a:lnTo>
                  <a:lnTo>
                    <a:pt x="1877" y="940"/>
                  </a:lnTo>
                  <a:lnTo>
                    <a:pt x="1872" y="926"/>
                  </a:lnTo>
                  <a:lnTo>
                    <a:pt x="1867" y="913"/>
                  </a:lnTo>
                  <a:lnTo>
                    <a:pt x="1860" y="901"/>
                  </a:lnTo>
                  <a:lnTo>
                    <a:pt x="1851" y="889"/>
                  </a:lnTo>
                  <a:lnTo>
                    <a:pt x="1842" y="878"/>
                  </a:lnTo>
                  <a:lnTo>
                    <a:pt x="1832" y="868"/>
                  </a:lnTo>
                  <a:lnTo>
                    <a:pt x="1820" y="859"/>
                  </a:lnTo>
                  <a:lnTo>
                    <a:pt x="1809" y="852"/>
                  </a:lnTo>
                  <a:lnTo>
                    <a:pt x="1796" y="846"/>
                  </a:lnTo>
                  <a:lnTo>
                    <a:pt x="1782" y="841"/>
                  </a:lnTo>
                  <a:lnTo>
                    <a:pt x="1769" y="838"/>
                  </a:lnTo>
                  <a:lnTo>
                    <a:pt x="1754" y="836"/>
                  </a:lnTo>
                  <a:lnTo>
                    <a:pt x="1740" y="835"/>
                  </a:lnTo>
                  <a:lnTo>
                    <a:pt x="1725" y="836"/>
                  </a:lnTo>
                  <a:lnTo>
                    <a:pt x="1710" y="838"/>
                  </a:lnTo>
                  <a:lnTo>
                    <a:pt x="1696" y="841"/>
                  </a:lnTo>
                  <a:lnTo>
                    <a:pt x="1683" y="846"/>
                  </a:lnTo>
                  <a:lnTo>
                    <a:pt x="1671" y="852"/>
                  </a:lnTo>
                  <a:lnTo>
                    <a:pt x="1658" y="859"/>
                  </a:lnTo>
                  <a:lnTo>
                    <a:pt x="1647" y="868"/>
                  </a:lnTo>
                  <a:lnTo>
                    <a:pt x="1636" y="877"/>
                  </a:lnTo>
                  <a:lnTo>
                    <a:pt x="1627" y="889"/>
                  </a:lnTo>
                  <a:lnTo>
                    <a:pt x="1619" y="901"/>
                  </a:lnTo>
                  <a:lnTo>
                    <a:pt x="1611" y="913"/>
                  </a:lnTo>
                  <a:lnTo>
                    <a:pt x="1606" y="926"/>
                  </a:lnTo>
                  <a:lnTo>
                    <a:pt x="1602" y="940"/>
                  </a:lnTo>
                  <a:lnTo>
                    <a:pt x="1598" y="954"/>
                  </a:lnTo>
                  <a:lnTo>
                    <a:pt x="1597" y="969"/>
                  </a:lnTo>
                  <a:lnTo>
                    <a:pt x="1596" y="984"/>
                  </a:lnTo>
                  <a:lnTo>
                    <a:pt x="1597" y="1001"/>
                  </a:lnTo>
                  <a:lnTo>
                    <a:pt x="1598" y="1016"/>
                  </a:lnTo>
                  <a:lnTo>
                    <a:pt x="1601" y="1030"/>
                  </a:lnTo>
                  <a:lnTo>
                    <a:pt x="1606" y="1044"/>
                  </a:lnTo>
                  <a:lnTo>
                    <a:pt x="1611" y="1057"/>
                  </a:lnTo>
                  <a:lnTo>
                    <a:pt x="1619" y="1069"/>
                  </a:lnTo>
                  <a:lnTo>
                    <a:pt x="1627" y="1081"/>
                  </a:lnTo>
                  <a:lnTo>
                    <a:pt x="1636" y="1092"/>
                  </a:lnTo>
                  <a:lnTo>
                    <a:pt x="1647" y="1102"/>
                  </a:lnTo>
                  <a:lnTo>
                    <a:pt x="1657" y="1110"/>
                  </a:lnTo>
                  <a:lnTo>
                    <a:pt x="1670" y="1118"/>
                  </a:lnTo>
                  <a:lnTo>
                    <a:pt x="1682" y="1123"/>
                  </a:lnTo>
                  <a:lnTo>
                    <a:pt x="1696" y="1128"/>
                  </a:lnTo>
                  <a:lnTo>
                    <a:pt x="1709" y="1131"/>
                  </a:lnTo>
                  <a:lnTo>
                    <a:pt x="1724" y="1133"/>
                  </a:lnTo>
                  <a:lnTo>
                    <a:pt x="1740" y="1134"/>
                  </a:lnTo>
                  <a:close/>
                  <a:moveTo>
                    <a:pt x="2171" y="1208"/>
                  </a:moveTo>
                  <a:lnTo>
                    <a:pt x="2002" y="760"/>
                  </a:lnTo>
                  <a:lnTo>
                    <a:pt x="2110" y="760"/>
                  </a:lnTo>
                  <a:lnTo>
                    <a:pt x="2199" y="1040"/>
                  </a:lnTo>
                  <a:lnTo>
                    <a:pt x="2200" y="1042"/>
                  </a:lnTo>
                  <a:lnTo>
                    <a:pt x="2200" y="1045"/>
                  </a:lnTo>
                  <a:lnTo>
                    <a:pt x="2201" y="1048"/>
                  </a:lnTo>
                  <a:lnTo>
                    <a:pt x="2202" y="1052"/>
                  </a:lnTo>
                  <a:lnTo>
                    <a:pt x="2203" y="1056"/>
                  </a:lnTo>
                  <a:lnTo>
                    <a:pt x="2204" y="1060"/>
                  </a:lnTo>
                  <a:lnTo>
                    <a:pt x="2205" y="1065"/>
                  </a:lnTo>
                  <a:lnTo>
                    <a:pt x="2206" y="1071"/>
                  </a:lnTo>
                  <a:lnTo>
                    <a:pt x="2208" y="1077"/>
                  </a:lnTo>
                  <a:lnTo>
                    <a:pt x="2209" y="1083"/>
                  </a:lnTo>
                  <a:lnTo>
                    <a:pt x="2211" y="1090"/>
                  </a:lnTo>
                  <a:lnTo>
                    <a:pt x="2213" y="1096"/>
                  </a:lnTo>
                  <a:lnTo>
                    <a:pt x="2214" y="1103"/>
                  </a:lnTo>
                  <a:lnTo>
                    <a:pt x="2215" y="1109"/>
                  </a:lnTo>
                  <a:lnTo>
                    <a:pt x="2217" y="1116"/>
                  </a:lnTo>
                  <a:lnTo>
                    <a:pt x="2218" y="1124"/>
                  </a:lnTo>
                  <a:lnTo>
                    <a:pt x="2219" y="1117"/>
                  </a:lnTo>
                  <a:lnTo>
                    <a:pt x="2220" y="1110"/>
                  </a:lnTo>
                  <a:lnTo>
                    <a:pt x="2221" y="1103"/>
                  </a:lnTo>
                  <a:lnTo>
                    <a:pt x="2222" y="1097"/>
                  </a:lnTo>
                  <a:lnTo>
                    <a:pt x="2223" y="1091"/>
                  </a:lnTo>
                  <a:lnTo>
                    <a:pt x="2224" y="1084"/>
                  </a:lnTo>
                  <a:lnTo>
                    <a:pt x="2226" y="1078"/>
                  </a:lnTo>
                  <a:lnTo>
                    <a:pt x="2227" y="1073"/>
                  </a:lnTo>
                  <a:lnTo>
                    <a:pt x="2228" y="1067"/>
                  </a:lnTo>
                  <a:lnTo>
                    <a:pt x="2229" y="1062"/>
                  </a:lnTo>
                  <a:lnTo>
                    <a:pt x="2230" y="1057"/>
                  </a:lnTo>
                  <a:lnTo>
                    <a:pt x="2231" y="1053"/>
                  </a:lnTo>
                  <a:lnTo>
                    <a:pt x="2232" y="1048"/>
                  </a:lnTo>
                  <a:lnTo>
                    <a:pt x="2235" y="1044"/>
                  </a:lnTo>
                  <a:lnTo>
                    <a:pt x="2236" y="1040"/>
                  </a:lnTo>
                  <a:lnTo>
                    <a:pt x="2237" y="1036"/>
                  </a:lnTo>
                  <a:lnTo>
                    <a:pt x="2326" y="760"/>
                  </a:lnTo>
                  <a:lnTo>
                    <a:pt x="2434" y="760"/>
                  </a:lnTo>
                  <a:lnTo>
                    <a:pt x="2264" y="1208"/>
                  </a:lnTo>
                  <a:lnTo>
                    <a:pt x="2171" y="1208"/>
                  </a:lnTo>
                  <a:close/>
                  <a:moveTo>
                    <a:pt x="2483" y="1208"/>
                  </a:moveTo>
                  <a:lnTo>
                    <a:pt x="2483" y="760"/>
                  </a:lnTo>
                  <a:lnTo>
                    <a:pt x="2752" y="760"/>
                  </a:lnTo>
                  <a:lnTo>
                    <a:pt x="2752" y="841"/>
                  </a:lnTo>
                  <a:lnTo>
                    <a:pt x="2581" y="841"/>
                  </a:lnTo>
                  <a:lnTo>
                    <a:pt x="2581" y="933"/>
                  </a:lnTo>
                  <a:lnTo>
                    <a:pt x="2752" y="933"/>
                  </a:lnTo>
                  <a:lnTo>
                    <a:pt x="2752" y="1014"/>
                  </a:lnTo>
                  <a:lnTo>
                    <a:pt x="2581" y="1014"/>
                  </a:lnTo>
                  <a:lnTo>
                    <a:pt x="2581" y="1126"/>
                  </a:lnTo>
                  <a:lnTo>
                    <a:pt x="2752" y="1126"/>
                  </a:lnTo>
                  <a:lnTo>
                    <a:pt x="2752" y="1208"/>
                  </a:lnTo>
                  <a:lnTo>
                    <a:pt x="2483" y="1208"/>
                  </a:lnTo>
                  <a:close/>
                  <a:moveTo>
                    <a:pt x="2809" y="1208"/>
                  </a:moveTo>
                  <a:lnTo>
                    <a:pt x="2879" y="760"/>
                  </a:lnTo>
                  <a:lnTo>
                    <a:pt x="2981" y="760"/>
                  </a:lnTo>
                  <a:lnTo>
                    <a:pt x="3070" y="1023"/>
                  </a:lnTo>
                  <a:lnTo>
                    <a:pt x="3070" y="1025"/>
                  </a:lnTo>
                  <a:lnTo>
                    <a:pt x="3071" y="1028"/>
                  </a:lnTo>
                  <a:lnTo>
                    <a:pt x="3072" y="1030"/>
                  </a:lnTo>
                  <a:lnTo>
                    <a:pt x="3072" y="1033"/>
                  </a:lnTo>
                  <a:lnTo>
                    <a:pt x="3073" y="1036"/>
                  </a:lnTo>
                  <a:lnTo>
                    <a:pt x="3074" y="1041"/>
                  </a:lnTo>
                  <a:lnTo>
                    <a:pt x="3075" y="1044"/>
                  </a:lnTo>
                  <a:lnTo>
                    <a:pt x="3075" y="1048"/>
                  </a:lnTo>
                  <a:lnTo>
                    <a:pt x="3076" y="1052"/>
                  </a:lnTo>
                  <a:lnTo>
                    <a:pt x="3077" y="1056"/>
                  </a:lnTo>
                  <a:lnTo>
                    <a:pt x="3078" y="1060"/>
                  </a:lnTo>
                  <a:lnTo>
                    <a:pt x="3078" y="1065"/>
                  </a:lnTo>
                  <a:lnTo>
                    <a:pt x="3079" y="1069"/>
                  </a:lnTo>
                  <a:lnTo>
                    <a:pt x="3080" y="1074"/>
                  </a:lnTo>
                  <a:lnTo>
                    <a:pt x="3081" y="1079"/>
                  </a:lnTo>
                  <a:lnTo>
                    <a:pt x="3081" y="1084"/>
                  </a:lnTo>
                  <a:lnTo>
                    <a:pt x="3082" y="1079"/>
                  </a:lnTo>
                  <a:lnTo>
                    <a:pt x="3082" y="1074"/>
                  </a:lnTo>
                  <a:lnTo>
                    <a:pt x="3083" y="1069"/>
                  </a:lnTo>
                  <a:lnTo>
                    <a:pt x="3084" y="1064"/>
                  </a:lnTo>
                  <a:lnTo>
                    <a:pt x="3084" y="1060"/>
                  </a:lnTo>
                  <a:lnTo>
                    <a:pt x="3085" y="1056"/>
                  </a:lnTo>
                  <a:lnTo>
                    <a:pt x="3087" y="1051"/>
                  </a:lnTo>
                  <a:lnTo>
                    <a:pt x="3088" y="1047"/>
                  </a:lnTo>
                  <a:lnTo>
                    <a:pt x="3088" y="1043"/>
                  </a:lnTo>
                  <a:lnTo>
                    <a:pt x="3089" y="1040"/>
                  </a:lnTo>
                  <a:lnTo>
                    <a:pt x="3090" y="1035"/>
                  </a:lnTo>
                  <a:lnTo>
                    <a:pt x="3091" y="1032"/>
                  </a:lnTo>
                  <a:lnTo>
                    <a:pt x="3091" y="1030"/>
                  </a:lnTo>
                  <a:lnTo>
                    <a:pt x="3092" y="1027"/>
                  </a:lnTo>
                  <a:lnTo>
                    <a:pt x="3093" y="1025"/>
                  </a:lnTo>
                  <a:lnTo>
                    <a:pt x="3093" y="1023"/>
                  </a:lnTo>
                  <a:lnTo>
                    <a:pt x="3183" y="760"/>
                  </a:lnTo>
                  <a:lnTo>
                    <a:pt x="3284" y="760"/>
                  </a:lnTo>
                  <a:lnTo>
                    <a:pt x="3354" y="1208"/>
                  </a:lnTo>
                  <a:lnTo>
                    <a:pt x="3261" y="1208"/>
                  </a:lnTo>
                  <a:lnTo>
                    <a:pt x="3227" y="938"/>
                  </a:lnTo>
                  <a:lnTo>
                    <a:pt x="3226" y="930"/>
                  </a:lnTo>
                  <a:lnTo>
                    <a:pt x="3225" y="923"/>
                  </a:lnTo>
                  <a:lnTo>
                    <a:pt x="3225" y="917"/>
                  </a:lnTo>
                  <a:lnTo>
                    <a:pt x="3224" y="911"/>
                  </a:lnTo>
                  <a:lnTo>
                    <a:pt x="3223" y="906"/>
                  </a:lnTo>
                  <a:lnTo>
                    <a:pt x="3223" y="901"/>
                  </a:lnTo>
                  <a:lnTo>
                    <a:pt x="3223" y="897"/>
                  </a:lnTo>
                  <a:lnTo>
                    <a:pt x="3222" y="893"/>
                  </a:lnTo>
                  <a:lnTo>
                    <a:pt x="3222" y="889"/>
                  </a:lnTo>
                  <a:lnTo>
                    <a:pt x="3222" y="886"/>
                  </a:lnTo>
                  <a:lnTo>
                    <a:pt x="3222" y="881"/>
                  </a:lnTo>
                  <a:lnTo>
                    <a:pt x="3221" y="877"/>
                  </a:lnTo>
                  <a:lnTo>
                    <a:pt x="3221" y="874"/>
                  </a:lnTo>
                  <a:lnTo>
                    <a:pt x="3221" y="871"/>
                  </a:lnTo>
                  <a:lnTo>
                    <a:pt x="3221" y="867"/>
                  </a:lnTo>
                  <a:lnTo>
                    <a:pt x="3221" y="864"/>
                  </a:lnTo>
                  <a:lnTo>
                    <a:pt x="3221" y="862"/>
                  </a:lnTo>
                  <a:lnTo>
                    <a:pt x="3221" y="861"/>
                  </a:lnTo>
                  <a:lnTo>
                    <a:pt x="3221" y="859"/>
                  </a:lnTo>
                  <a:lnTo>
                    <a:pt x="3221" y="858"/>
                  </a:lnTo>
                  <a:lnTo>
                    <a:pt x="3221" y="857"/>
                  </a:lnTo>
                  <a:lnTo>
                    <a:pt x="3221" y="856"/>
                  </a:lnTo>
                  <a:lnTo>
                    <a:pt x="3221" y="855"/>
                  </a:lnTo>
                  <a:lnTo>
                    <a:pt x="3221" y="854"/>
                  </a:lnTo>
                  <a:lnTo>
                    <a:pt x="3221" y="853"/>
                  </a:lnTo>
                  <a:lnTo>
                    <a:pt x="3221" y="852"/>
                  </a:lnTo>
                  <a:lnTo>
                    <a:pt x="3221" y="851"/>
                  </a:lnTo>
                  <a:lnTo>
                    <a:pt x="3221" y="850"/>
                  </a:lnTo>
                  <a:lnTo>
                    <a:pt x="3222" y="849"/>
                  </a:lnTo>
                  <a:lnTo>
                    <a:pt x="3222" y="848"/>
                  </a:lnTo>
                  <a:lnTo>
                    <a:pt x="3221" y="854"/>
                  </a:lnTo>
                  <a:lnTo>
                    <a:pt x="3219" y="860"/>
                  </a:lnTo>
                  <a:lnTo>
                    <a:pt x="3218" y="866"/>
                  </a:lnTo>
                  <a:lnTo>
                    <a:pt x="3217" y="872"/>
                  </a:lnTo>
                  <a:lnTo>
                    <a:pt x="3216" y="877"/>
                  </a:lnTo>
                  <a:lnTo>
                    <a:pt x="3215" y="882"/>
                  </a:lnTo>
                  <a:lnTo>
                    <a:pt x="3214" y="888"/>
                  </a:lnTo>
                  <a:lnTo>
                    <a:pt x="3213" y="893"/>
                  </a:lnTo>
                  <a:lnTo>
                    <a:pt x="3212" y="898"/>
                  </a:lnTo>
                  <a:lnTo>
                    <a:pt x="3211" y="902"/>
                  </a:lnTo>
                  <a:lnTo>
                    <a:pt x="3210" y="906"/>
                  </a:lnTo>
                  <a:lnTo>
                    <a:pt x="3209" y="909"/>
                  </a:lnTo>
                  <a:lnTo>
                    <a:pt x="3208" y="913"/>
                  </a:lnTo>
                  <a:lnTo>
                    <a:pt x="3208" y="916"/>
                  </a:lnTo>
                  <a:lnTo>
                    <a:pt x="3207" y="919"/>
                  </a:lnTo>
                  <a:lnTo>
                    <a:pt x="3206" y="921"/>
                  </a:lnTo>
                  <a:lnTo>
                    <a:pt x="3108" y="1208"/>
                  </a:lnTo>
                  <a:lnTo>
                    <a:pt x="3053" y="1208"/>
                  </a:lnTo>
                  <a:lnTo>
                    <a:pt x="2958" y="921"/>
                  </a:lnTo>
                  <a:lnTo>
                    <a:pt x="2958" y="920"/>
                  </a:lnTo>
                  <a:lnTo>
                    <a:pt x="2957" y="919"/>
                  </a:lnTo>
                  <a:lnTo>
                    <a:pt x="2957" y="917"/>
                  </a:lnTo>
                  <a:lnTo>
                    <a:pt x="2956" y="914"/>
                  </a:lnTo>
                  <a:lnTo>
                    <a:pt x="2955" y="911"/>
                  </a:lnTo>
                  <a:lnTo>
                    <a:pt x="2955" y="908"/>
                  </a:lnTo>
                  <a:lnTo>
                    <a:pt x="2954" y="904"/>
                  </a:lnTo>
                  <a:lnTo>
                    <a:pt x="2953" y="900"/>
                  </a:lnTo>
                  <a:lnTo>
                    <a:pt x="2952" y="895"/>
                  </a:lnTo>
                  <a:lnTo>
                    <a:pt x="2951" y="890"/>
                  </a:lnTo>
                  <a:lnTo>
                    <a:pt x="2949" y="883"/>
                  </a:lnTo>
                  <a:lnTo>
                    <a:pt x="2948" y="877"/>
                  </a:lnTo>
                  <a:lnTo>
                    <a:pt x="2946" y="870"/>
                  </a:lnTo>
                  <a:lnTo>
                    <a:pt x="2945" y="863"/>
                  </a:lnTo>
                  <a:lnTo>
                    <a:pt x="2942" y="856"/>
                  </a:lnTo>
                  <a:lnTo>
                    <a:pt x="2941" y="847"/>
                  </a:lnTo>
                  <a:lnTo>
                    <a:pt x="2941" y="860"/>
                  </a:lnTo>
                  <a:lnTo>
                    <a:pt x="2940" y="868"/>
                  </a:lnTo>
                  <a:lnTo>
                    <a:pt x="2940" y="876"/>
                  </a:lnTo>
                  <a:lnTo>
                    <a:pt x="2940" y="886"/>
                  </a:lnTo>
                  <a:lnTo>
                    <a:pt x="2939" y="895"/>
                  </a:lnTo>
                  <a:lnTo>
                    <a:pt x="2938" y="905"/>
                  </a:lnTo>
                  <a:lnTo>
                    <a:pt x="2937" y="915"/>
                  </a:lnTo>
                  <a:lnTo>
                    <a:pt x="2936" y="925"/>
                  </a:lnTo>
                  <a:lnTo>
                    <a:pt x="2935" y="937"/>
                  </a:lnTo>
                  <a:lnTo>
                    <a:pt x="2935" y="938"/>
                  </a:lnTo>
                  <a:lnTo>
                    <a:pt x="2902" y="1208"/>
                  </a:lnTo>
                  <a:lnTo>
                    <a:pt x="2809" y="1208"/>
                  </a:lnTo>
                  <a:close/>
                  <a:moveTo>
                    <a:pt x="3417" y="1208"/>
                  </a:moveTo>
                  <a:lnTo>
                    <a:pt x="3417" y="760"/>
                  </a:lnTo>
                  <a:lnTo>
                    <a:pt x="3687" y="760"/>
                  </a:lnTo>
                  <a:lnTo>
                    <a:pt x="3687" y="841"/>
                  </a:lnTo>
                  <a:lnTo>
                    <a:pt x="3515" y="841"/>
                  </a:lnTo>
                  <a:lnTo>
                    <a:pt x="3515" y="933"/>
                  </a:lnTo>
                  <a:lnTo>
                    <a:pt x="3687" y="933"/>
                  </a:lnTo>
                  <a:lnTo>
                    <a:pt x="3687" y="1014"/>
                  </a:lnTo>
                  <a:lnTo>
                    <a:pt x="3515" y="1014"/>
                  </a:lnTo>
                  <a:lnTo>
                    <a:pt x="3515" y="1126"/>
                  </a:lnTo>
                  <a:lnTo>
                    <a:pt x="3687" y="1126"/>
                  </a:lnTo>
                  <a:lnTo>
                    <a:pt x="3687" y="1208"/>
                  </a:lnTo>
                  <a:lnTo>
                    <a:pt x="3417" y="1208"/>
                  </a:lnTo>
                  <a:close/>
                  <a:moveTo>
                    <a:pt x="3783" y="1208"/>
                  </a:moveTo>
                  <a:lnTo>
                    <a:pt x="3783" y="760"/>
                  </a:lnTo>
                  <a:lnTo>
                    <a:pt x="3884" y="760"/>
                  </a:lnTo>
                  <a:lnTo>
                    <a:pt x="4087" y="1020"/>
                  </a:lnTo>
                  <a:lnTo>
                    <a:pt x="4089" y="1023"/>
                  </a:lnTo>
                  <a:lnTo>
                    <a:pt x="4091" y="1026"/>
                  </a:lnTo>
                  <a:lnTo>
                    <a:pt x="4094" y="1030"/>
                  </a:lnTo>
                  <a:lnTo>
                    <a:pt x="4096" y="1033"/>
                  </a:lnTo>
                  <a:lnTo>
                    <a:pt x="4098" y="1037"/>
                  </a:lnTo>
                  <a:lnTo>
                    <a:pt x="4101" y="1042"/>
                  </a:lnTo>
                  <a:lnTo>
                    <a:pt x="4103" y="1047"/>
                  </a:lnTo>
                  <a:lnTo>
                    <a:pt x="4107" y="1052"/>
                  </a:lnTo>
                  <a:lnTo>
                    <a:pt x="4109" y="1057"/>
                  </a:lnTo>
                  <a:lnTo>
                    <a:pt x="4112" y="1062"/>
                  </a:lnTo>
                  <a:lnTo>
                    <a:pt x="4114" y="1067"/>
                  </a:lnTo>
                  <a:lnTo>
                    <a:pt x="4117" y="1073"/>
                  </a:lnTo>
                  <a:lnTo>
                    <a:pt x="4119" y="1079"/>
                  </a:lnTo>
                  <a:lnTo>
                    <a:pt x="4122" y="1085"/>
                  </a:lnTo>
                  <a:lnTo>
                    <a:pt x="4125" y="1092"/>
                  </a:lnTo>
                  <a:lnTo>
                    <a:pt x="4127" y="1099"/>
                  </a:lnTo>
                  <a:lnTo>
                    <a:pt x="4127" y="1094"/>
                  </a:lnTo>
                  <a:lnTo>
                    <a:pt x="4126" y="1088"/>
                  </a:lnTo>
                  <a:lnTo>
                    <a:pt x="4125" y="1083"/>
                  </a:lnTo>
                  <a:lnTo>
                    <a:pt x="4124" y="1079"/>
                  </a:lnTo>
                  <a:lnTo>
                    <a:pt x="4124" y="1074"/>
                  </a:lnTo>
                  <a:lnTo>
                    <a:pt x="4123" y="1069"/>
                  </a:lnTo>
                  <a:lnTo>
                    <a:pt x="4123" y="1064"/>
                  </a:lnTo>
                  <a:lnTo>
                    <a:pt x="4123" y="1059"/>
                  </a:lnTo>
                  <a:lnTo>
                    <a:pt x="4122" y="1054"/>
                  </a:lnTo>
                  <a:lnTo>
                    <a:pt x="4122" y="1049"/>
                  </a:lnTo>
                  <a:lnTo>
                    <a:pt x="4122" y="1044"/>
                  </a:lnTo>
                  <a:lnTo>
                    <a:pt x="4121" y="1037"/>
                  </a:lnTo>
                  <a:lnTo>
                    <a:pt x="4121" y="1031"/>
                  </a:lnTo>
                  <a:lnTo>
                    <a:pt x="4121" y="1024"/>
                  </a:lnTo>
                  <a:lnTo>
                    <a:pt x="4121" y="1018"/>
                  </a:lnTo>
                  <a:lnTo>
                    <a:pt x="4121" y="1010"/>
                  </a:lnTo>
                  <a:lnTo>
                    <a:pt x="4121" y="760"/>
                  </a:lnTo>
                  <a:lnTo>
                    <a:pt x="4215" y="760"/>
                  </a:lnTo>
                  <a:lnTo>
                    <a:pt x="4215" y="1208"/>
                  </a:lnTo>
                  <a:lnTo>
                    <a:pt x="4119" y="1208"/>
                  </a:lnTo>
                  <a:lnTo>
                    <a:pt x="3910" y="943"/>
                  </a:lnTo>
                  <a:lnTo>
                    <a:pt x="3908" y="940"/>
                  </a:lnTo>
                  <a:lnTo>
                    <a:pt x="3906" y="937"/>
                  </a:lnTo>
                  <a:lnTo>
                    <a:pt x="3904" y="932"/>
                  </a:lnTo>
                  <a:lnTo>
                    <a:pt x="3902" y="929"/>
                  </a:lnTo>
                  <a:lnTo>
                    <a:pt x="3899" y="925"/>
                  </a:lnTo>
                  <a:lnTo>
                    <a:pt x="3897" y="921"/>
                  </a:lnTo>
                  <a:lnTo>
                    <a:pt x="3894" y="916"/>
                  </a:lnTo>
                  <a:lnTo>
                    <a:pt x="3891" y="911"/>
                  </a:lnTo>
                  <a:lnTo>
                    <a:pt x="3889" y="906"/>
                  </a:lnTo>
                  <a:lnTo>
                    <a:pt x="3886" y="901"/>
                  </a:lnTo>
                  <a:lnTo>
                    <a:pt x="3883" y="896"/>
                  </a:lnTo>
                  <a:lnTo>
                    <a:pt x="3881" y="890"/>
                  </a:lnTo>
                  <a:lnTo>
                    <a:pt x="3878" y="883"/>
                  </a:lnTo>
                  <a:lnTo>
                    <a:pt x="3875" y="877"/>
                  </a:lnTo>
                  <a:lnTo>
                    <a:pt x="3873" y="870"/>
                  </a:lnTo>
                  <a:lnTo>
                    <a:pt x="3870" y="863"/>
                  </a:lnTo>
                  <a:lnTo>
                    <a:pt x="3871" y="868"/>
                  </a:lnTo>
                  <a:lnTo>
                    <a:pt x="3872" y="873"/>
                  </a:lnTo>
                  <a:lnTo>
                    <a:pt x="3872" y="878"/>
                  </a:lnTo>
                  <a:lnTo>
                    <a:pt x="3873" y="882"/>
                  </a:lnTo>
                  <a:lnTo>
                    <a:pt x="3873" y="888"/>
                  </a:lnTo>
                  <a:lnTo>
                    <a:pt x="3874" y="893"/>
                  </a:lnTo>
                  <a:lnTo>
                    <a:pt x="3874" y="898"/>
                  </a:lnTo>
                  <a:lnTo>
                    <a:pt x="3875" y="903"/>
                  </a:lnTo>
                  <a:lnTo>
                    <a:pt x="3875" y="908"/>
                  </a:lnTo>
                  <a:lnTo>
                    <a:pt x="3875" y="913"/>
                  </a:lnTo>
                  <a:lnTo>
                    <a:pt x="3876" y="919"/>
                  </a:lnTo>
                  <a:lnTo>
                    <a:pt x="3876" y="924"/>
                  </a:lnTo>
                  <a:lnTo>
                    <a:pt x="3876" y="931"/>
                  </a:lnTo>
                  <a:lnTo>
                    <a:pt x="3876" y="938"/>
                  </a:lnTo>
                  <a:lnTo>
                    <a:pt x="3876" y="945"/>
                  </a:lnTo>
                  <a:lnTo>
                    <a:pt x="3876" y="952"/>
                  </a:lnTo>
                  <a:lnTo>
                    <a:pt x="3876" y="1208"/>
                  </a:lnTo>
                  <a:lnTo>
                    <a:pt x="3783" y="1208"/>
                  </a:lnTo>
                  <a:close/>
                  <a:moveTo>
                    <a:pt x="4488" y="842"/>
                  </a:moveTo>
                  <a:lnTo>
                    <a:pt x="4488" y="1208"/>
                  </a:lnTo>
                  <a:lnTo>
                    <a:pt x="4389" y="1208"/>
                  </a:lnTo>
                  <a:lnTo>
                    <a:pt x="4389" y="842"/>
                  </a:lnTo>
                  <a:lnTo>
                    <a:pt x="4278" y="842"/>
                  </a:lnTo>
                  <a:lnTo>
                    <a:pt x="4278" y="760"/>
                  </a:lnTo>
                  <a:lnTo>
                    <a:pt x="4599" y="760"/>
                  </a:lnTo>
                  <a:lnTo>
                    <a:pt x="4599" y="842"/>
                  </a:lnTo>
                  <a:lnTo>
                    <a:pt x="4488" y="842"/>
                  </a:lnTo>
                  <a:close/>
                </a:path>
              </a:pathLst>
            </a:custGeom>
            <a:solidFill>
              <a:srgbClr val="1F1A17"/>
            </a:solidFill>
            <a:ln w="9525">
              <a:noFill/>
              <a:round/>
              <a:headEnd/>
              <a:tailEnd/>
            </a:ln>
          </p:spPr>
          <p:txBody>
            <a:bodyPr/>
            <a:lstStyle/>
            <a:p>
              <a:pPr algn="l" rtl="0"/>
              <a:endParaRPr lang="en-US" sz="1800">
                <a:latin typeface="Verdana" pitchFamily="34" charset="0"/>
              </a:endParaRPr>
            </a:p>
          </p:txBody>
        </p:sp>
      </p:grpSp>
      <p:sp>
        <p:nvSpPr>
          <p:cNvPr id="81" name="Footer Placeholder 80"/>
          <p:cNvSpPr>
            <a:spLocks noGrp="1"/>
          </p:cNvSpPr>
          <p:nvPr>
            <p:ph type="ftr" sz="quarter" idx="11"/>
          </p:nvPr>
        </p:nvSpPr>
        <p:spPr/>
        <p:txBody>
          <a:bodyPr/>
          <a:lstStyle/>
          <a:p>
            <a:r>
              <a:rPr lang="en-US" smtClean="0"/>
              <a:t>irmgn.ir</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pPr>
              <a:lnSpc>
                <a:spcPct val="80000"/>
              </a:lnSpc>
              <a:buFontTx/>
              <a:buNone/>
            </a:pPr>
            <a:r>
              <a:rPr lang="ar-SA" sz="2800">
                <a:cs typeface="B Traffic" pitchFamily="2" charset="-78"/>
              </a:rPr>
              <a:t>1-تعريف كردن اهداف براي يك فعاليت بهسازي .در درجه ؛اهداف ؛آرمانهاي  استراتژيك سازمان هستندمانند بازدهي</a:t>
            </a:r>
            <a:r>
              <a:rPr lang="en-US" sz="2800">
                <a:cs typeface="B Traffic" pitchFamily="2" charset="-78"/>
              </a:rPr>
              <a:t> </a:t>
            </a:r>
            <a:r>
              <a:rPr lang="ar-SA" sz="2800">
                <a:cs typeface="B Traffic" pitchFamily="2" charset="-78"/>
              </a:rPr>
              <a:t>سرمايه و در تراز عملياتي؛يك هدف مي تواند افزايش بازده يك دپارتمان</a:t>
            </a:r>
            <a:r>
              <a:rPr lang="en-US" sz="2800">
                <a:cs typeface="B Traffic" pitchFamily="2" charset="-78"/>
              </a:rPr>
              <a:t> </a:t>
            </a:r>
            <a:r>
              <a:rPr lang="ar-SA" sz="2800">
                <a:cs typeface="B Traffic" pitchFamily="2" charset="-78"/>
              </a:rPr>
              <a:t>توليدي باشد و در سطح يك پروژه ؛ هدف ممكن است كاهش ميزان زيان يا افزايش بازده باشد</a:t>
            </a:r>
            <a:r>
              <a:rPr lang="en-US" sz="2800">
                <a:cs typeface="B Traffic" pitchFamily="2" charset="-78"/>
              </a:rPr>
              <a:t>.</a:t>
            </a:r>
          </a:p>
          <a:p>
            <a:pPr>
              <a:lnSpc>
                <a:spcPct val="80000"/>
              </a:lnSpc>
              <a:buFontTx/>
              <a:buNone/>
            </a:pPr>
            <a:r>
              <a:rPr lang="ar-SA" sz="2800">
                <a:cs typeface="B Traffic" pitchFamily="2" charset="-78"/>
              </a:rPr>
              <a:t/>
            </a:r>
            <a:br>
              <a:rPr lang="ar-SA" sz="2800">
                <a:cs typeface="B Traffic" pitchFamily="2" charset="-78"/>
              </a:rPr>
            </a:br>
            <a:r>
              <a:rPr lang="ar-SA" sz="2800">
                <a:cs typeface="B Traffic" pitchFamily="2" charset="-78"/>
              </a:rPr>
              <a:t>2-در فاز تعريف ، اهداف و مرزهاي پروژه بر اساس دانش مجريان پروژه از اهداف تجاري سازمان ، نيازهاي مشتري و فرايندي كه براي رسيدن به سطح سيگما لازم است بهبود داده شود ، تعيين مي گردد .</a:t>
            </a:r>
            <a:br>
              <a:rPr lang="ar-SA" sz="2800">
                <a:cs typeface="B Traffic" pitchFamily="2" charset="-78"/>
              </a:rPr>
            </a:br>
            <a:r>
              <a:rPr lang="ar-SA" sz="2800">
                <a:cs typeface="B Traffic" pitchFamily="2" charset="-78"/>
              </a:rPr>
              <a:t/>
            </a:r>
            <a:br>
              <a:rPr lang="ar-SA" sz="2800">
                <a:cs typeface="B Traffic" pitchFamily="2" charset="-78"/>
              </a:rPr>
            </a:br>
            <a:endParaRPr lang="en-US" sz="2800">
              <a:cs typeface="B Traffic" pitchFamily="2" charset="-78"/>
            </a:endParaRPr>
          </a:p>
        </p:txBody>
      </p:sp>
      <p:sp>
        <p:nvSpPr>
          <p:cNvPr id="27650" name="Rectangle 2"/>
          <p:cNvSpPr>
            <a:spLocks noGrp="1" noChangeArrowheads="1"/>
          </p:cNvSpPr>
          <p:nvPr>
            <p:ph type="title"/>
          </p:nvPr>
        </p:nvSpPr>
        <p:spPr/>
        <p:txBody>
          <a:bodyPr/>
          <a:lstStyle/>
          <a:p>
            <a:r>
              <a:rPr lang="ar-SA" b="1" dirty="0"/>
              <a:t>فازيك- </a:t>
            </a:r>
            <a:r>
              <a:rPr lang="en-US" b="1" dirty="0"/>
              <a:t>Define</a:t>
            </a:r>
            <a:r>
              <a:rPr lang="ar-SA" b="1" dirty="0"/>
              <a:t> ( تعريف )</a:t>
            </a:r>
            <a:endParaRPr lang="en-US" b="1"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395288" y="836613"/>
            <a:ext cx="8229600" cy="4897437"/>
          </a:xfrm>
        </p:spPr>
        <p:txBody>
          <a:bodyPr>
            <a:normAutofit lnSpcReduction="10000"/>
          </a:bodyPr>
          <a:lstStyle/>
          <a:p>
            <a:pPr>
              <a:lnSpc>
                <a:spcPct val="90000"/>
              </a:lnSpc>
              <a:buFontTx/>
              <a:buNone/>
            </a:pPr>
            <a:r>
              <a:rPr lang="ar-SA" sz="2800">
                <a:cs typeface="B Traffic" pitchFamily="2" charset="-78"/>
              </a:rPr>
              <a:t>ابزارهايي كه اغلب در فاز تعريف استفاده مي شوند عبارتند از :</a:t>
            </a:r>
            <a:br>
              <a:rPr lang="ar-SA" sz="2800">
                <a:cs typeface="B Traffic" pitchFamily="2" charset="-78"/>
              </a:rPr>
            </a:br>
            <a:r>
              <a:rPr lang="ar-SA" sz="2800">
                <a:cs typeface="B Traffic" pitchFamily="2" charset="-78"/>
              </a:rPr>
              <a:t>• منشور پروژه - </a:t>
            </a:r>
            <a:r>
              <a:rPr lang="en-US" sz="2800">
                <a:cs typeface="B Traffic" pitchFamily="2" charset="-78"/>
              </a:rPr>
              <a:t>charter</a:t>
            </a:r>
            <a:r>
              <a:rPr lang="ar-SA" sz="2800">
                <a:cs typeface="B Traffic" pitchFamily="2" charset="-78"/>
              </a:rPr>
              <a:t> : قراردادي است كه بين رهبر سازمان و تيم پروژه در ابتداي پروژه ايجاد مي شود . اجزا منشور پروژه عبارتند از : مورد تجاري ( تاثير مالي ) ، تعريف مشكل ، تعريف اهداف ، محدوده پروژه ، نقش اعضاي تيم ، نقاط عطف و اقلام قابل تحويل پروژه و در نهايت پشتيباني هاي مورد نياز . </a:t>
            </a:r>
            <a:br>
              <a:rPr lang="ar-SA" sz="2800">
                <a:cs typeface="B Traffic" pitchFamily="2" charset="-78"/>
              </a:rPr>
            </a:br>
            <a:r>
              <a:rPr lang="ar-SA" sz="2800">
                <a:cs typeface="B Traffic" pitchFamily="2" charset="-78"/>
              </a:rPr>
              <a:t>• تحليل ذي نفعان : براي كاهش مقاومت در برابر تغييرات هنگام پياده سازي بهبود ها ، لازم است كه خيلي سريع ، ذي نفعان پروژه مشخص شده و برنامه اي براي ارتباط با هر كدام از انها تدوين شود .</a:t>
            </a:r>
            <a:br>
              <a:rPr lang="ar-SA" sz="2800">
                <a:cs typeface="B Traffic" pitchFamily="2" charset="-78"/>
              </a:rPr>
            </a:br>
            <a:r>
              <a:rPr lang="ar-SA" sz="2800">
                <a:cs typeface="B Traffic" pitchFamily="2" charset="-78"/>
              </a:rPr>
              <a:t/>
            </a:r>
            <a:br>
              <a:rPr lang="ar-SA" sz="2800">
                <a:cs typeface="B Traffic" pitchFamily="2" charset="-78"/>
              </a:rPr>
            </a:br>
            <a:endParaRPr lang="en-US" sz="2800">
              <a:cs typeface="B Traffic" pitchFamily="2" charset="-78"/>
            </a:endParaRP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765175"/>
            <a:ext cx="8229600" cy="4464050"/>
          </a:xfrm>
        </p:spPr>
        <p:txBody>
          <a:bodyPr/>
          <a:lstStyle/>
          <a:p>
            <a:pPr>
              <a:lnSpc>
                <a:spcPct val="80000"/>
              </a:lnSpc>
              <a:buFontTx/>
              <a:buNone/>
            </a:pPr>
            <a:r>
              <a:rPr lang="ar-SA">
                <a:cs typeface="B Traffic" pitchFamily="2" charset="-78"/>
              </a:rPr>
              <a:t>• </a:t>
            </a:r>
            <a:r>
              <a:rPr lang="en-US">
                <a:cs typeface="B Traffic" pitchFamily="2" charset="-78"/>
              </a:rPr>
              <a:t>SIPOC</a:t>
            </a:r>
            <a:r>
              <a:rPr lang="ar-SA">
                <a:cs typeface="B Traffic" pitchFamily="2" charset="-78"/>
              </a:rPr>
              <a:t> : نقشه كلي فرايند است كه شامل تامين كنندگان (</a:t>
            </a:r>
            <a:r>
              <a:rPr lang="en-US">
                <a:cs typeface="B Traffic" pitchFamily="2" charset="-78"/>
              </a:rPr>
              <a:t>Supplier</a:t>
            </a:r>
            <a:r>
              <a:rPr lang="ar-SA">
                <a:cs typeface="B Traffic" pitchFamily="2" charset="-78"/>
              </a:rPr>
              <a:t>) ، وروديها (</a:t>
            </a:r>
            <a:r>
              <a:rPr lang="en-US">
                <a:cs typeface="B Traffic" pitchFamily="2" charset="-78"/>
              </a:rPr>
              <a:t>Input</a:t>
            </a:r>
            <a:r>
              <a:rPr lang="ar-SA">
                <a:cs typeface="B Traffic" pitchFamily="2" charset="-78"/>
              </a:rPr>
              <a:t>) ، فرايند (</a:t>
            </a:r>
            <a:r>
              <a:rPr lang="en-US">
                <a:cs typeface="B Traffic" pitchFamily="2" charset="-78"/>
              </a:rPr>
              <a:t>Process</a:t>
            </a:r>
            <a:r>
              <a:rPr lang="ar-SA">
                <a:cs typeface="B Traffic" pitchFamily="2" charset="-78"/>
              </a:rPr>
              <a:t>) ، خروجيها (</a:t>
            </a:r>
            <a:r>
              <a:rPr lang="en-US">
                <a:cs typeface="B Traffic" pitchFamily="2" charset="-78"/>
              </a:rPr>
              <a:t>Outputs</a:t>
            </a:r>
            <a:r>
              <a:rPr lang="ar-SA">
                <a:cs typeface="B Traffic" pitchFamily="2" charset="-78"/>
              </a:rPr>
              <a:t>) و مشتريان (</a:t>
            </a:r>
            <a:r>
              <a:rPr lang="en-US">
                <a:cs typeface="B Traffic" pitchFamily="2" charset="-78"/>
              </a:rPr>
              <a:t>Customers</a:t>
            </a:r>
            <a:r>
              <a:rPr lang="ar-SA">
                <a:cs typeface="B Traffic" pitchFamily="2" charset="-78"/>
              </a:rPr>
              <a:t>) مي باشد . براساس خروجي فرايند در مورد كيفيت قضاوت مي شود . كيفيت خروجي فرايند با تحليل وروديها و متغيرهاي فرايند بهبود داده مي شود .</a:t>
            </a:r>
            <a:br>
              <a:rPr lang="ar-SA">
                <a:cs typeface="B Traffic" pitchFamily="2" charset="-78"/>
              </a:rPr>
            </a:br>
            <a:r>
              <a:rPr lang="ar-SA">
                <a:cs typeface="B Traffic" pitchFamily="2" charset="-78"/>
              </a:rPr>
              <a:t>• صداي مشتري - </a:t>
            </a:r>
            <a:r>
              <a:rPr lang="en-US">
                <a:cs typeface="B Traffic" pitchFamily="2" charset="-78"/>
              </a:rPr>
              <a:t>VOC</a:t>
            </a:r>
            <a:r>
              <a:rPr lang="ar-SA">
                <a:cs typeface="B Traffic" pitchFamily="2" charset="-78"/>
              </a:rPr>
              <a:t> : صداي مشتري (</a:t>
            </a:r>
            <a:r>
              <a:rPr lang="en-US">
                <a:cs typeface="B Traffic" pitchFamily="2" charset="-78"/>
              </a:rPr>
              <a:t>voice of customer</a:t>
            </a:r>
            <a:r>
              <a:rPr lang="ar-SA">
                <a:cs typeface="B Traffic" pitchFamily="2" charset="-78"/>
              </a:rPr>
              <a:t>) ، براي توضيح نيازهاي مشتري و دركي كه مشتري از محصول يا خدمت ارائه شده توسط سازمان دارد به كار مي رود . صداي مشتري براي شناسايي عوامل كليدي اثر گذار در رضايت مشتري مورد استفاده قرار مي گيرد . </a:t>
            </a:r>
            <a:endParaRPr lang="en-US">
              <a:cs typeface="B Traffic" pitchFamily="2" charset="-78"/>
            </a:endParaRP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noFill/>
          <a:ln/>
        </p:spPr>
        <p:txBody>
          <a:bodyPr/>
          <a:lstStyle/>
          <a:p>
            <a:pPr>
              <a:buFontTx/>
              <a:buNone/>
            </a:pPr>
            <a:r>
              <a:rPr lang="ar-SA" sz="2800">
                <a:cs typeface="B Traffic" pitchFamily="2" charset="-78"/>
              </a:rPr>
              <a:t>• نمودار وابستگي : نمودار وابستگي ابزاري است كه اظهارات افراد را در گروههاي مرتبط سازماندهي مي كند .</a:t>
            </a:r>
            <a:br>
              <a:rPr lang="ar-SA" sz="2800">
                <a:cs typeface="B Traffic" pitchFamily="2" charset="-78"/>
              </a:rPr>
            </a:br>
            <a:r>
              <a:rPr lang="ar-SA" sz="2800">
                <a:cs typeface="B Traffic" pitchFamily="2" charset="-78"/>
              </a:rPr>
              <a:t>• مدل ‏كانو : تحليل و درك نوع نيازمنديهاي مشتري .</a:t>
            </a:r>
            <a:br>
              <a:rPr lang="ar-SA" sz="2800">
                <a:cs typeface="B Traffic" pitchFamily="2" charset="-78"/>
              </a:rPr>
            </a:br>
            <a:r>
              <a:rPr lang="ar-SA" sz="2800">
                <a:cs typeface="B Traffic" pitchFamily="2" charset="-78"/>
              </a:rPr>
              <a:t>• بازده كلي ( </a:t>
            </a:r>
            <a:r>
              <a:rPr lang="en-US" sz="2800">
                <a:cs typeface="B Traffic" pitchFamily="2" charset="-78"/>
              </a:rPr>
              <a:t>Rolled Throughput Yield</a:t>
            </a:r>
            <a:r>
              <a:rPr lang="ar-SA" sz="2800">
                <a:cs typeface="B Traffic" pitchFamily="2" charset="-78"/>
              </a:rPr>
              <a:t> ): روشي جهت تعيين بازده فرايند جاري .</a:t>
            </a:r>
            <a:br>
              <a:rPr lang="ar-SA" sz="2800">
                <a:cs typeface="B Traffic" pitchFamily="2" charset="-78"/>
              </a:rPr>
            </a:br>
            <a:r>
              <a:rPr lang="ar-SA" sz="2800">
                <a:cs typeface="B Traffic" pitchFamily="2" charset="-78"/>
              </a:rPr>
              <a:t>• درخت - </a:t>
            </a:r>
            <a:r>
              <a:rPr lang="en-US" sz="2800">
                <a:cs typeface="B Traffic" pitchFamily="2" charset="-78"/>
              </a:rPr>
              <a:t>CTQ</a:t>
            </a:r>
            <a:r>
              <a:rPr lang="ar-SA" sz="2800">
                <a:cs typeface="B Traffic" pitchFamily="2" charset="-78"/>
              </a:rPr>
              <a:t> : مشخصه هاي بحراني كيفيت (</a:t>
            </a:r>
            <a:r>
              <a:rPr lang="en-US" sz="2800">
                <a:cs typeface="B Traffic" pitchFamily="2" charset="-78"/>
              </a:rPr>
              <a:t>Critical To Quality</a:t>
            </a:r>
            <a:r>
              <a:rPr lang="ar-SA" sz="2800">
                <a:cs typeface="B Traffic" pitchFamily="2" charset="-78"/>
              </a:rPr>
              <a:t> ) ابزاري است كه صداي مشتري را به نيازمندي هاي كيفي محصول / خدمت تبديل مي كند </a:t>
            </a:r>
            <a:endParaRPr lang="en-US" sz="2800">
              <a:cs typeface="B Traffic" pitchFamily="2" charset="-78"/>
            </a:endParaRP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57200" y="476250"/>
            <a:ext cx="8229600" cy="5649913"/>
          </a:xfrm>
          <a:noFill/>
          <a:ln/>
        </p:spPr>
        <p:txBody>
          <a:bodyPr>
            <a:normAutofit fontScale="92500" lnSpcReduction="10000"/>
          </a:bodyPr>
          <a:lstStyle/>
          <a:p>
            <a:pPr>
              <a:buFontTx/>
              <a:buNone/>
            </a:pPr>
            <a:r>
              <a:rPr lang="ar-SA" sz="2400">
                <a:cs typeface="B Traffic" pitchFamily="2" charset="-78"/>
              </a:rPr>
              <a:t>در پايان فاز تعريف ، تيم پروژه بايد قادر باشد موارد زير را به حامي پروژه( </a:t>
            </a:r>
            <a:r>
              <a:rPr lang="en-US" sz="2400">
                <a:cs typeface="B Traffic" pitchFamily="2" charset="-78"/>
              </a:rPr>
              <a:t>champion</a:t>
            </a:r>
            <a:r>
              <a:rPr lang="ar-SA" sz="2400">
                <a:cs typeface="B Traffic" pitchFamily="2" charset="-78"/>
              </a:rPr>
              <a:t> ) توضيح دهد :</a:t>
            </a:r>
            <a:br>
              <a:rPr lang="ar-SA" sz="2400">
                <a:cs typeface="B Traffic" pitchFamily="2" charset="-78"/>
              </a:rPr>
            </a:br>
            <a:r>
              <a:rPr lang="ar-SA" sz="2400">
                <a:cs typeface="B Traffic" pitchFamily="2" charset="-78"/>
              </a:rPr>
              <a:t>• چرا اين پروژه مهم است .</a:t>
            </a:r>
            <a:br>
              <a:rPr lang="ar-SA" sz="2400">
                <a:cs typeface="B Traffic" pitchFamily="2" charset="-78"/>
              </a:rPr>
            </a:br>
            <a:r>
              <a:rPr lang="ar-SA" sz="2400">
                <a:cs typeface="B Traffic" pitchFamily="2" charset="-78"/>
              </a:rPr>
              <a:t>• براي اينكه پروژه با موفقيت انجام شود بايد به چه اهداف تجاري ( مالي ) برسد .</a:t>
            </a:r>
            <a:br>
              <a:rPr lang="ar-SA" sz="2400">
                <a:cs typeface="B Traffic" pitchFamily="2" charset="-78"/>
              </a:rPr>
            </a:br>
            <a:r>
              <a:rPr lang="ar-SA" sz="2400">
                <a:cs typeface="B Traffic" pitchFamily="2" charset="-78"/>
              </a:rPr>
              <a:t>• چه افرادي در پروژه مشاركت دارند ( حاميان پروژه- مشاوران – رهبر تيم و اعضا )</a:t>
            </a:r>
            <a:br>
              <a:rPr lang="ar-SA" sz="2400">
                <a:cs typeface="B Traffic" pitchFamily="2" charset="-78"/>
              </a:rPr>
            </a:br>
            <a:r>
              <a:rPr lang="ar-SA" sz="2400">
                <a:cs typeface="B Traffic" pitchFamily="2" charset="-78"/>
              </a:rPr>
              <a:t>• اين پروژه با چه محدوديتهايي ( بودجه ، زمان ، منابع ) مواجه است .</a:t>
            </a:r>
            <a:br>
              <a:rPr lang="ar-SA" sz="2400">
                <a:cs typeface="B Traffic" pitchFamily="2" charset="-78"/>
              </a:rPr>
            </a:br>
            <a:r>
              <a:rPr lang="ar-SA" sz="2400">
                <a:cs typeface="B Traffic" pitchFamily="2" charset="-78"/>
              </a:rPr>
              <a:t>• چه فرايند كليدي در اين پروژه دخيل است ( تامين كنندگان ، ورودي ، خروجيها ومشتريان – </a:t>
            </a:r>
            <a:r>
              <a:rPr lang="en-US" sz="2400">
                <a:cs typeface="B Traffic" pitchFamily="2" charset="-78"/>
              </a:rPr>
              <a:t>SIPOC</a:t>
            </a:r>
            <a:r>
              <a:rPr lang="ar-SA" sz="2400">
                <a:cs typeface="B Traffic" pitchFamily="2" charset="-78"/>
              </a:rPr>
              <a:t> )</a:t>
            </a:r>
            <a:br>
              <a:rPr lang="ar-SA" sz="2400">
                <a:cs typeface="B Traffic" pitchFamily="2" charset="-78"/>
              </a:rPr>
            </a:br>
            <a:r>
              <a:rPr lang="ar-SA" sz="2400">
                <a:cs typeface="B Traffic" pitchFamily="2" charset="-78"/>
              </a:rPr>
              <a:t>• ميزان بازده فرايند جاري چيست .</a:t>
            </a:r>
            <a:br>
              <a:rPr lang="ar-SA" sz="2400">
                <a:cs typeface="B Traffic" pitchFamily="2" charset="-78"/>
              </a:rPr>
            </a:br>
            <a:r>
              <a:rPr lang="ar-SA" sz="2400">
                <a:cs typeface="B Traffic" pitchFamily="2" charset="-78"/>
              </a:rPr>
              <a:t>• نيازمندي هاي مشتري يا مشخصه هاي محصول توليدي يا خدماتي چه چيزهايي هستند . </a:t>
            </a:r>
            <a:br>
              <a:rPr lang="ar-SA" sz="2400">
                <a:cs typeface="B Traffic" pitchFamily="2" charset="-78"/>
              </a:rPr>
            </a:br>
            <a:r>
              <a:rPr lang="ar-SA" sz="2400">
                <a:cs typeface="B Traffic" pitchFamily="2" charset="-78"/>
              </a:rPr>
              <a:t>*** يكي از خطا هايرايج در سازمانها؛ عدم تشخيص عوامل و ريشه هاي اصلي خطاهاست.</a:t>
            </a:r>
            <a:br>
              <a:rPr lang="ar-SA" sz="2400">
                <a:cs typeface="B Traffic" pitchFamily="2" charset="-78"/>
              </a:rPr>
            </a:br>
            <a:r>
              <a:rPr lang="ar-SA" sz="2400">
                <a:cs typeface="B Traffic" pitchFamily="2" charset="-78"/>
              </a:rPr>
              <a:t/>
            </a:r>
            <a:br>
              <a:rPr lang="ar-SA" sz="2400">
                <a:cs typeface="B Traffic" pitchFamily="2" charset="-78"/>
              </a:rPr>
            </a:br>
            <a:endParaRPr lang="en-US" sz="2400">
              <a:cs typeface="B Traffic" pitchFamily="2" charset="-78"/>
            </a:endParaRP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lstStyle/>
          <a:p>
            <a:pPr>
              <a:buFontTx/>
              <a:buNone/>
            </a:pPr>
            <a:r>
              <a:rPr lang="ar-SA" sz="2600" b="1">
                <a:cs typeface="B Traffic" pitchFamily="2" charset="-78"/>
              </a:rPr>
              <a:t>سرانجام حتي هيئت مديره موتورولا به اين جمله اعتراف كردند كه : « كيفيت ما بوي تعفن مي دهد </a:t>
            </a:r>
            <a:r>
              <a:rPr lang="fa-IR" sz="2600" b="1">
                <a:cs typeface="B Traffic" pitchFamily="2" charset="-78"/>
              </a:rPr>
              <a:t>مفهوم بنيادي تفكر ناب،</a:t>
            </a:r>
            <a:r>
              <a:rPr lang="ar-SA" sz="2600" b="1">
                <a:cs typeface="B Traffic" pitchFamily="2" charset="-78"/>
              </a:rPr>
              <a:t>در ريشه كن كردن اتلاف و آفرينش ارزش در سازمان  نهفته است تفكر ناب نگرشي است براي افزايش بهره وري وارزش آفريني مستمر و حداقل كردن هزينه ها و اتلافات ؛به اين ترتيب مي توان دروازه ورود به سرزمين سيگماهارا ؛رفع عيوب ؛اتلافات و خطاهاي مشهوداز طريق روشهاي سريع ؛نظير مفا هيم و متد لوژي شش سيگما اين امكان را به سازمانها مي دهد كه با بهره گيري از اين متدلوژي ؛خطاي فرايندها رابه حداقل رساند.</a:t>
            </a:r>
          </a:p>
          <a:p>
            <a:pPr>
              <a:buFontTx/>
              <a:buNone/>
            </a:pPr>
            <a:endParaRPr lang="en-US" sz="2600"/>
          </a:p>
        </p:txBody>
      </p:sp>
      <p:sp>
        <p:nvSpPr>
          <p:cNvPr id="10242" name="Rectangle 2"/>
          <p:cNvSpPr>
            <a:spLocks noGrp="1" noChangeArrowheads="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noFill/>
          <a:ln/>
        </p:spPr>
        <p:txBody>
          <a:bodyPr>
            <a:normAutofit fontScale="92500"/>
          </a:bodyPr>
          <a:lstStyle/>
          <a:p>
            <a:pPr>
              <a:buFontTx/>
              <a:buNone/>
            </a:pPr>
            <a:r>
              <a:rPr lang="ar-SA" sz="2800">
                <a:cs typeface="B Traffic" pitchFamily="2" charset="-78"/>
              </a:rPr>
              <a:t>در فاز اندازه گيري ، هدف اين است كه با ايجاديك سيستم استاندارد اندازه گيري قابل اطمينان جهت  درك واقعي از مشكلات و شرايط فرايند موجود ، مكان يا منابع مشكلات (با توجه به اهداف تعيين شده در مرحله قبل) به دقت مشخص گردد اين فعاليت موجب خواهد شد دامنه علل بالقوه ايي كه بايد در فاز تحليل ( فاز 3 ) بر انها تمركز كرد كوچك تر شود بخش مهم فاز اندازه گيري محاسبه قابليت پايه فرايند است و قابليت فرايند ، معياري است كه به طور خلاصه ميزان تغييرات مربوط به مشكلات مورد نظر مشتري در فرايند را بيان مي كند . </a:t>
            </a:r>
            <a:br>
              <a:rPr lang="ar-SA" sz="2800">
                <a:cs typeface="B Traffic" pitchFamily="2" charset="-78"/>
              </a:rPr>
            </a:br>
            <a:r>
              <a:rPr lang="ar-SA" sz="2800">
                <a:cs typeface="B Traffic" pitchFamily="2" charset="-78"/>
              </a:rPr>
              <a:t/>
            </a:r>
            <a:br>
              <a:rPr lang="ar-SA" sz="2800">
                <a:cs typeface="B Traffic" pitchFamily="2" charset="-78"/>
              </a:rPr>
            </a:br>
            <a:endParaRPr lang="en-US" sz="2800">
              <a:cs typeface="B Traffic" pitchFamily="2" charset="-78"/>
            </a:endParaRPr>
          </a:p>
        </p:txBody>
      </p:sp>
      <p:sp>
        <p:nvSpPr>
          <p:cNvPr id="34818" name="Rectangle 2"/>
          <p:cNvSpPr>
            <a:spLocks noGrp="1" noChangeArrowheads="1"/>
          </p:cNvSpPr>
          <p:nvPr>
            <p:ph type="title"/>
          </p:nvPr>
        </p:nvSpPr>
        <p:spPr/>
        <p:txBody>
          <a:bodyPr/>
          <a:lstStyle/>
          <a:p>
            <a:r>
              <a:rPr lang="ar-SA" b="1" dirty="0"/>
              <a:t>فاز دو – </a:t>
            </a:r>
            <a:r>
              <a:rPr lang="en-US" b="1" dirty="0"/>
              <a:t>Measure</a:t>
            </a:r>
            <a:r>
              <a:rPr lang="ar-SA" b="1" dirty="0"/>
              <a:t> ( اندازه گيري)</a:t>
            </a:r>
            <a:endParaRPr lang="en-US" b="1"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457200" y="1341438"/>
            <a:ext cx="8229600" cy="5183187"/>
          </a:xfrm>
          <a:noFill/>
          <a:ln/>
        </p:spPr>
        <p:txBody>
          <a:bodyPr>
            <a:normAutofit lnSpcReduction="10000"/>
          </a:bodyPr>
          <a:lstStyle/>
          <a:p>
            <a:pPr>
              <a:buFontTx/>
              <a:buNone/>
            </a:pPr>
            <a:r>
              <a:rPr lang="ar-SA" sz="2600">
                <a:cs typeface="B Traffic" pitchFamily="2" charset="-78"/>
              </a:rPr>
              <a:t>1- برنامه جمع آوري داده ها ، 2- فرم هاي جمع آوري داده ها ، نمودارهاي كنترل ،3 - نمودارهاي فراواني ، 4- گيج </a:t>
            </a:r>
            <a:r>
              <a:rPr lang="en-US" sz="2600">
                <a:cs typeface="B Traffic" pitchFamily="2" charset="-78"/>
              </a:rPr>
              <a:t>R7R </a:t>
            </a:r>
            <a:r>
              <a:rPr lang="ar-SA" sz="2600">
                <a:cs typeface="B Traffic" pitchFamily="2" charset="-78"/>
              </a:rPr>
              <a:t>، </a:t>
            </a:r>
            <a:r>
              <a:rPr lang="en-US" sz="2600">
                <a:cs typeface="B Traffic" pitchFamily="2" charset="-78"/>
              </a:rPr>
              <a:t>5</a:t>
            </a:r>
            <a:r>
              <a:rPr lang="ar-SA" sz="2600">
                <a:cs typeface="B Traffic" pitchFamily="2" charset="-78"/>
              </a:rPr>
              <a:t>- نمودارهاي پارتو ، 6- ماتريس اولويت بندي ، 7- </a:t>
            </a:r>
            <a:r>
              <a:rPr lang="en-US" sz="2600">
                <a:cs typeface="B Traffic" pitchFamily="2" charset="-78"/>
              </a:rPr>
              <a:t>FMEA </a:t>
            </a:r>
            <a:r>
              <a:rPr lang="ar-SA" sz="2600">
                <a:cs typeface="B Traffic" pitchFamily="2" charset="-78"/>
              </a:rPr>
              <a:t> (تجزيه و تحليل عوامل شكست)</a:t>
            </a:r>
            <a:r>
              <a:rPr lang="fa-IR" sz="2600">
                <a:cs typeface="B Traffic" pitchFamily="2" charset="-78"/>
              </a:rPr>
              <a:t>؛ </a:t>
            </a:r>
            <a:r>
              <a:rPr lang="en-US" sz="2600">
                <a:cs typeface="B Traffic" pitchFamily="2" charset="-78"/>
              </a:rPr>
              <a:t> 8</a:t>
            </a:r>
            <a:r>
              <a:rPr lang="ar-SA" sz="2600">
                <a:cs typeface="B Traffic" pitchFamily="2" charset="-78"/>
              </a:rPr>
              <a:t>- قابليت فرايند ،9- سيگماي فرايند ، 10- نمونه گيري ، 11- طبقه بندي و 12- نمودارهاي سري هاي زماني ( </a:t>
            </a:r>
            <a:r>
              <a:rPr lang="en-US" sz="2600">
                <a:cs typeface="B Traffic" pitchFamily="2" charset="-78"/>
              </a:rPr>
              <a:t>run chart</a:t>
            </a:r>
            <a:r>
              <a:rPr lang="ar-SA" sz="2600">
                <a:cs typeface="B Traffic" pitchFamily="2" charset="-78"/>
              </a:rPr>
              <a:t> ) </a:t>
            </a:r>
            <a:br>
              <a:rPr lang="ar-SA" sz="2600">
                <a:cs typeface="B Traffic" pitchFamily="2" charset="-78"/>
              </a:rPr>
            </a:br>
            <a:r>
              <a:rPr lang="ar-SA" sz="2600">
                <a:cs typeface="B Traffic" pitchFamily="2" charset="-78"/>
              </a:rPr>
              <a:t/>
            </a:r>
            <a:br>
              <a:rPr lang="ar-SA" sz="2600">
                <a:cs typeface="B Traffic" pitchFamily="2" charset="-78"/>
              </a:rPr>
            </a:br>
            <a:r>
              <a:rPr lang="ar-SA" sz="2600">
                <a:cs typeface="B Traffic" pitchFamily="2" charset="-78"/>
              </a:rPr>
              <a:t>در پايان فاز اندازه گيري ، تيم پروژه بايد قادر باشد موارد زير را به حامي پروژه( </a:t>
            </a:r>
            <a:r>
              <a:rPr lang="en-US" sz="2600">
                <a:cs typeface="B Traffic" pitchFamily="2" charset="-78"/>
              </a:rPr>
              <a:t>champion</a:t>
            </a:r>
            <a:r>
              <a:rPr lang="ar-SA" sz="2600">
                <a:cs typeface="B Traffic" pitchFamily="2" charset="-78"/>
              </a:rPr>
              <a:t> ) توضيح دهد :</a:t>
            </a:r>
            <a:br>
              <a:rPr lang="ar-SA" sz="2600">
                <a:cs typeface="B Traffic" pitchFamily="2" charset="-78"/>
              </a:rPr>
            </a:br>
            <a:r>
              <a:rPr lang="ar-SA" sz="2600">
                <a:cs typeface="B Traffic" pitchFamily="2" charset="-78"/>
              </a:rPr>
              <a:t>• مشكل يا مشكلات اصلي بطور مشخص چه چيزهايي هستند . </a:t>
            </a:r>
            <a:br>
              <a:rPr lang="ar-SA" sz="2600">
                <a:cs typeface="B Traffic" pitchFamily="2" charset="-78"/>
              </a:rPr>
            </a:br>
            <a:r>
              <a:rPr lang="ar-SA" sz="2600">
                <a:cs typeface="B Traffic" pitchFamily="2" charset="-78"/>
              </a:rPr>
              <a:t>• داده ها چه الگوئي را نشان داده اند .</a:t>
            </a:r>
            <a:br>
              <a:rPr lang="ar-SA" sz="2600">
                <a:cs typeface="B Traffic" pitchFamily="2" charset="-78"/>
              </a:rPr>
            </a:br>
            <a:r>
              <a:rPr lang="ar-SA" sz="2600">
                <a:cs typeface="B Traffic" pitchFamily="2" charset="-78"/>
              </a:rPr>
              <a:t>• قابليت فعلي فرايند چيست . </a:t>
            </a:r>
            <a:br>
              <a:rPr lang="ar-SA" sz="2600">
                <a:cs typeface="B Traffic" pitchFamily="2" charset="-78"/>
              </a:rPr>
            </a:br>
            <a:r>
              <a:rPr lang="ar-SA" sz="2600">
                <a:cs typeface="B Traffic" pitchFamily="2" charset="-78"/>
              </a:rPr>
              <a:t/>
            </a:r>
            <a:br>
              <a:rPr lang="ar-SA" sz="2600">
                <a:cs typeface="B Traffic" pitchFamily="2" charset="-78"/>
              </a:rPr>
            </a:br>
            <a:endParaRPr lang="en-US" sz="2600">
              <a:cs typeface="B Traffic" pitchFamily="2" charset="-78"/>
            </a:endParaRPr>
          </a:p>
        </p:txBody>
      </p:sp>
      <p:sp>
        <p:nvSpPr>
          <p:cNvPr id="35842" name="Rectangle 2"/>
          <p:cNvSpPr>
            <a:spLocks noGrp="1" noChangeArrowheads="1"/>
          </p:cNvSpPr>
          <p:nvPr>
            <p:ph type="title"/>
          </p:nvPr>
        </p:nvSpPr>
        <p:spPr/>
        <p:txBody>
          <a:bodyPr/>
          <a:lstStyle/>
          <a:p>
            <a:r>
              <a:rPr lang="ar-SA" sz="4000" dirty="0"/>
              <a:t>ابزار هاي مورد استفاده در فاز اندازه گيري : </a:t>
            </a:r>
            <a:endParaRPr lang="en-US" sz="4000"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noFill/>
          <a:ln/>
        </p:spPr>
        <p:txBody>
          <a:bodyPr/>
          <a:lstStyle/>
          <a:p>
            <a:pPr>
              <a:buFontTx/>
              <a:buNone/>
            </a:pPr>
            <a:r>
              <a:rPr lang="ar-SA" sz="2800">
                <a:cs typeface="B Traffic" pitchFamily="2" charset="-78"/>
              </a:rPr>
              <a:t>براي تشخيص راههايي در جهت حذف فضاهاي خالي ميان كارايي جاري سيستم و اهداف خواسته شده مي باشدكه در اين</a:t>
            </a:r>
            <a:br>
              <a:rPr lang="ar-SA" sz="2800">
                <a:cs typeface="B Traffic" pitchFamily="2" charset="-78"/>
              </a:rPr>
            </a:br>
            <a:r>
              <a:rPr lang="ar-SA" sz="2800">
                <a:cs typeface="B Traffic" pitchFamily="2" charset="-78"/>
              </a:rPr>
              <a:t>فاز ، تئوري هايي در مورد علل ريشه اي ايجاد شده و با استفاده از داده ها سنجيده مي شوند و در نهايت علل ريشه اي مشكلات شناسايي مي شوند . علل شناسايي شده ، پايه اي را براي ارائه راه حل ها در فاز بعدي ( فاز بهبود ) شكل مي دهند .</a:t>
            </a:r>
            <a:br>
              <a:rPr lang="ar-SA" sz="2800">
                <a:cs typeface="B Traffic" pitchFamily="2" charset="-78"/>
              </a:rPr>
            </a:br>
            <a:r>
              <a:rPr lang="ar-SA" sz="2800">
                <a:cs typeface="B Traffic" pitchFamily="2" charset="-78"/>
              </a:rPr>
              <a:t/>
            </a:r>
            <a:br>
              <a:rPr lang="ar-SA" sz="2800">
                <a:cs typeface="B Traffic" pitchFamily="2" charset="-78"/>
              </a:rPr>
            </a:br>
            <a:endParaRPr lang="en-US" sz="2800">
              <a:cs typeface="B Traffic" pitchFamily="2" charset="-78"/>
            </a:endParaRPr>
          </a:p>
        </p:txBody>
      </p:sp>
      <p:sp>
        <p:nvSpPr>
          <p:cNvPr id="36866" name="Rectangle 2"/>
          <p:cNvSpPr>
            <a:spLocks noGrp="1" noChangeArrowheads="1"/>
          </p:cNvSpPr>
          <p:nvPr>
            <p:ph type="title"/>
          </p:nvPr>
        </p:nvSpPr>
        <p:spPr/>
        <p:txBody>
          <a:bodyPr/>
          <a:lstStyle/>
          <a:p>
            <a:r>
              <a:rPr lang="ar-SA" b="1" dirty="0"/>
              <a:t>فاز سه – </a:t>
            </a:r>
            <a:r>
              <a:rPr lang="en-US" b="1" dirty="0"/>
              <a:t>Analyze</a:t>
            </a:r>
            <a:r>
              <a:rPr lang="ar-SA" b="1" dirty="0"/>
              <a:t> ( تحليل)</a:t>
            </a:r>
            <a:r>
              <a:rPr lang="en-US" dirty="0"/>
              <a:t> </a:t>
            </a:r>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68313" y="1268413"/>
            <a:ext cx="8229600" cy="5257800"/>
          </a:xfrm>
          <a:noFill/>
          <a:ln/>
        </p:spPr>
        <p:txBody>
          <a:bodyPr/>
          <a:lstStyle/>
          <a:p>
            <a:pPr>
              <a:buFontTx/>
              <a:buNone/>
            </a:pPr>
            <a:r>
              <a:rPr lang="ar-SA" sz="2400">
                <a:cs typeface="B Traffic" pitchFamily="2" charset="-78"/>
              </a:rPr>
              <a:t>1- نمودار وابستگي ،2- طوفان فكري ،3- نمودارهاي علت و معلول ،4- نمودارهاي كنترل ، 5- فرم هاي جمع آوري داده ، 6- برنامه جمع آوري داده ،7- طراحي آزمايشهاي خطا</a:t>
            </a:r>
            <a:r>
              <a:rPr lang="en-US" sz="2400">
                <a:cs typeface="B Traffic" pitchFamily="2" charset="-78"/>
              </a:rPr>
              <a:t>(DOE ) </a:t>
            </a:r>
            <a:r>
              <a:rPr lang="ar-SA" sz="2400">
                <a:cs typeface="B Traffic" pitchFamily="2" charset="-78"/>
              </a:rPr>
              <a:t>، </a:t>
            </a:r>
            <a:r>
              <a:rPr lang="en-US" sz="2400">
                <a:cs typeface="B Traffic" pitchFamily="2" charset="-78"/>
              </a:rPr>
              <a:t>8</a:t>
            </a:r>
            <a:r>
              <a:rPr lang="ar-SA" sz="2400">
                <a:cs typeface="B Traffic" pitchFamily="2" charset="-78"/>
              </a:rPr>
              <a:t>-نمودارهاي جريان ( فلوچارت ها ) ، 9- نمودار هاي فراواني ، 10- آزمون هاي فرض ،11- نمودار پارتو ، 12- تحليل رگرسيون ،13- متدولوژي سطح پاسخ ، 14- نمونه گيري ،15- نمودارهاي پراكنش ، 16- نمودارهاي فراواني طبقه بندي شده .</a:t>
            </a:r>
            <a:br>
              <a:rPr lang="ar-SA" sz="2400">
                <a:cs typeface="B Traffic" pitchFamily="2" charset="-78"/>
              </a:rPr>
            </a:br>
            <a:r>
              <a:rPr lang="ar-SA" sz="2400">
                <a:cs typeface="B Traffic" pitchFamily="2" charset="-78"/>
              </a:rPr>
              <a:t>در پايان فاز تحليل ، تيم پروژه بايستي قادر باشد ضمن بيان عللي كه در فاز بعدي ( بهبود ) بر آنها تمركز خواهند كرد در مورد موارد زير نيز بايد به حامي پروژه( </a:t>
            </a:r>
            <a:r>
              <a:rPr lang="en-US" sz="2400">
                <a:cs typeface="B Traffic" pitchFamily="2" charset="-78"/>
              </a:rPr>
              <a:t>champion</a:t>
            </a:r>
            <a:r>
              <a:rPr lang="ar-SA" sz="2400">
                <a:cs typeface="B Traffic" pitchFamily="2" charset="-78"/>
              </a:rPr>
              <a:t> ) پاسخ گو باشد : </a:t>
            </a:r>
            <a:br>
              <a:rPr lang="ar-SA" sz="2400">
                <a:cs typeface="B Traffic" pitchFamily="2" charset="-78"/>
              </a:rPr>
            </a:br>
            <a:r>
              <a:rPr lang="ar-SA" sz="2400">
                <a:cs typeface="B Traffic" pitchFamily="2" charset="-78"/>
              </a:rPr>
              <a:t>• چه علل بالقوه اي شناسايي شده است .</a:t>
            </a:r>
            <a:br>
              <a:rPr lang="ar-SA" sz="2400">
                <a:cs typeface="B Traffic" pitchFamily="2" charset="-78"/>
              </a:rPr>
            </a:br>
            <a:r>
              <a:rPr lang="ar-SA" sz="2400">
                <a:cs typeface="B Traffic" pitchFamily="2" charset="-78"/>
              </a:rPr>
              <a:t>• بر روي چه عللي سرمايه گذاري صورت خواهد گرفت و چرا .</a:t>
            </a:r>
            <a:br>
              <a:rPr lang="ar-SA" sz="2400">
                <a:cs typeface="B Traffic" pitchFamily="2" charset="-78"/>
              </a:rPr>
            </a:br>
            <a:r>
              <a:rPr lang="ar-SA" sz="2400">
                <a:cs typeface="B Traffic" pitchFamily="2" charset="-78"/>
              </a:rPr>
              <a:t>• براي بررسي و تاييد آن علل چه داده هايي جمع آوري شده است .</a:t>
            </a:r>
            <a:br>
              <a:rPr lang="ar-SA" sz="2400">
                <a:cs typeface="B Traffic" pitchFamily="2" charset="-78"/>
              </a:rPr>
            </a:br>
            <a:r>
              <a:rPr lang="ar-SA" sz="2400">
                <a:cs typeface="B Traffic" pitchFamily="2" charset="-78"/>
              </a:rPr>
              <a:t>• داده ها چطور تفسير شده است .</a:t>
            </a:r>
            <a:endParaRPr lang="en-US" sz="2400">
              <a:cs typeface="B Traffic" pitchFamily="2" charset="-78"/>
            </a:endParaRPr>
          </a:p>
        </p:txBody>
      </p:sp>
      <p:sp>
        <p:nvSpPr>
          <p:cNvPr id="37890" name="Rectangle 2"/>
          <p:cNvSpPr>
            <a:spLocks noGrp="1" noChangeArrowheads="1"/>
          </p:cNvSpPr>
          <p:nvPr>
            <p:ph type="title"/>
          </p:nvPr>
        </p:nvSpPr>
        <p:spPr>
          <a:xfrm>
            <a:off x="457200" y="274638"/>
            <a:ext cx="8229600" cy="922337"/>
          </a:xfrm>
        </p:spPr>
        <p:txBody>
          <a:bodyPr/>
          <a:lstStyle/>
          <a:p>
            <a:r>
              <a:rPr lang="ar-SA"/>
              <a:t>ابزارهاي مورد استفاده در فاز تحليل :</a:t>
            </a:r>
            <a:endParaRPr lang="en-US"/>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noFill/>
          <a:ln/>
        </p:spPr>
        <p:txBody>
          <a:bodyPr/>
          <a:lstStyle/>
          <a:p>
            <a:pPr>
              <a:buFontTx/>
              <a:buNone/>
            </a:pPr>
            <a:r>
              <a:rPr lang="fa-IR" sz="2800">
                <a:cs typeface="B Traffic" pitchFamily="2" charset="-78"/>
              </a:rPr>
              <a:t>يعني خلاق بودن در جهت يافتن راههاي جديدبراي انجام بهتر ؛ ارزان ترو سريعتر كارها</a:t>
            </a:r>
            <a:r>
              <a:rPr lang="ar-SA" sz="2800">
                <a:cs typeface="B Traffic" pitchFamily="2" charset="-78"/>
              </a:rPr>
              <a:t/>
            </a:r>
            <a:br>
              <a:rPr lang="ar-SA" sz="2800">
                <a:cs typeface="B Traffic" pitchFamily="2" charset="-78"/>
              </a:rPr>
            </a:br>
            <a:r>
              <a:rPr lang="ar-SA" sz="2800">
                <a:cs typeface="B Traffic" pitchFamily="2" charset="-78"/>
              </a:rPr>
              <a:t>در فاز بهبود براي عللي كه در فاز قبل بررسي بررسي شد ، راه حل هايي ارائه مي گردد ، اين راه حل ها پياده سازي شده و در نهايت نتايج آنها ارزيابي مي گردند . در اين مرحله بايستي با استفاده از داده ها نشان داده شود كه راه حل هاي ارائه شده ، مشكلات را حل كرده ، و منجر به بهبود شده اند .</a:t>
            </a:r>
            <a:br>
              <a:rPr lang="ar-SA" sz="2800">
                <a:cs typeface="B Traffic" pitchFamily="2" charset="-78"/>
              </a:rPr>
            </a:br>
            <a:r>
              <a:rPr lang="ar-SA" sz="2800">
                <a:cs typeface="B Traffic" pitchFamily="2" charset="-78"/>
              </a:rPr>
              <a:t/>
            </a:r>
            <a:br>
              <a:rPr lang="ar-SA" sz="2800">
                <a:cs typeface="B Traffic" pitchFamily="2" charset="-78"/>
              </a:rPr>
            </a:br>
            <a:endParaRPr lang="en-US" sz="2800">
              <a:cs typeface="B Traffic" pitchFamily="2" charset="-78"/>
            </a:endParaRPr>
          </a:p>
        </p:txBody>
      </p:sp>
      <p:sp>
        <p:nvSpPr>
          <p:cNvPr id="38914" name="Rectangle 2"/>
          <p:cNvSpPr>
            <a:spLocks noGrp="1" noChangeArrowheads="1"/>
          </p:cNvSpPr>
          <p:nvPr>
            <p:ph type="title"/>
          </p:nvPr>
        </p:nvSpPr>
        <p:spPr/>
        <p:txBody>
          <a:bodyPr/>
          <a:lstStyle/>
          <a:p>
            <a:r>
              <a:rPr lang="ar-SA" b="1" dirty="0"/>
              <a:t>فاز چهار - </a:t>
            </a:r>
            <a:r>
              <a:rPr lang="en-US" b="1" dirty="0"/>
              <a:t>Improve </a:t>
            </a:r>
            <a:r>
              <a:rPr lang="ar-SA" b="1" dirty="0"/>
              <a:t>( بهبود )</a:t>
            </a:r>
            <a:endParaRPr lang="en-US" b="1"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1600200"/>
            <a:ext cx="8229600" cy="4997450"/>
          </a:xfrm>
          <a:noFill/>
          <a:ln/>
        </p:spPr>
        <p:txBody>
          <a:bodyPr>
            <a:normAutofit fontScale="92500" lnSpcReduction="10000"/>
          </a:bodyPr>
          <a:lstStyle/>
          <a:p>
            <a:pPr>
              <a:buFontTx/>
              <a:buNone/>
            </a:pPr>
            <a:r>
              <a:rPr lang="ar-SA" sz="2600">
                <a:cs typeface="B Traffic" pitchFamily="2" charset="-78"/>
              </a:rPr>
              <a:t>1- طوفان فكري ، 2- اجماع ( توافق عمومي) ، 3- تكنيك هاي خلاقيت ، 4- جمع آوري داده ها ، 5- طرح آزمايشات ، 6- نمودارهاي جريان ، 7- </a:t>
            </a:r>
            <a:r>
              <a:rPr lang="en-US" sz="2600">
                <a:cs typeface="B Traffic" pitchFamily="2" charset="-78"/>
              </a:rPr>
              <a:t>FMEA</a:t>
            </a:r>
            <a:r>
              <a:rPr lang="ar-SA" sz="2600">
                <a:cs typeface="B Traffic" pitchFamily="2" charset="-78"/>
              </a:rPr>
              <a:t>(تجزيه و تحليل عوامل شكست) ، 8- آزمون هاي فرض ،9- ابزارهاي برنامه ريزي ، 10- تحليل ذي نفعان .</a:t>
            </a:r>
            <a:br>
              <a:rPr lang="ar-SA" sz="2600">
                <a:cs typeface="B Traffic" pitchFamily="2" charset="-78"/>
              </a:rPr>
            </a:br>
            <a:r>
              <a:rPr lang="ar-SA" sz="2600">
                <a:cs typeface="B Traffic" pitchFamily="2" charset="-78"/>
              </a:rPr>
              <a:t>در انتهاي فاز بهبود ، تيم پروژه بايد قادر باشد در خصوص موارد زير به حامي پروژه( </a:t>
            </a:r>
            <a:r>
              <a:rPr lang="en-US" sz="2600">
                <a:cs typeface="B Traffic" pitchFamily="2" charset="-78"/>
              </a:rPr>
              <a:t>champion</a:t>
            </a:r>
            <a:r>
              <a:rPr lang="ar-SA" sz="2600">
                <a:cs typeface="B Traffic" pitchFamily="2" charset="-78"/>
              </a:rPr>
              <a:t> ) توضيح دهد :</a:t>
            </a:r>
            <a:br>
              <a:rPr lang="ar-SA" sz="2600">
                <a:cs typeface="B Traffic" pitchFamily="2" charset="-78"/>
              </a:rPr>
            </a:br>
            <a:r>
              <a:rPr lang="ar-SA" sz="2600">
                <a:cs typeface="B Traffic" pitchFamily="2" charset="-78"/>
              </a:rPr>
              <a:t>• چه راه حل هايي شناسايي شده است </a:t>
            </a:r>
            <a:br>
              <a:rPr lang="ar-SA" sz="2600">
                <a:cs typeface="B Traffic" pitchFamily="2" charset="-78"/>
              </a:rPr>
            </a:br>
            <a:r>
              <a:rPr lang="ar-SA" sz="2600">
                <a:cs typeface="B Traffic" pitchFamily="2" charset="-78"/>
              </a:rPr>
              <a:t>• در انتخاب يك راه حل چه معيارهايي بكار برده شده است </a:t>
            </a:r>
            <a:br>
              <a:rPr lang="ar-SA" sz="2600">
                <a:cs typeface="B Traffic" pitchFamily="2" charset="-78"/>
              </a:rPr>
            </a:br>
            <a:r>
              <a:rPr lang="ar-SA" sz="2600">
                <a:cs typeface="B Traffic" pitchFamily="2" charset="-78"/>
              </a:rPr>
              <a:t>• راه حل هاي مختلف با استفاده از آن معيار ها چگونه امتياز دهي شده است .</a:t>
            </a:r>
            <a:br>
              <a:rPr lang="ar-SA" sz="2600">
                <a:cs typeface="B Traffic" pitchFamily="2" charset="-78"/>
              </a:rPr>
            </a:br>
            <a:r>
              <a:rPr lang="ar-SA" sz="2600">
                <a:cs typeface="B Traffic" pitchFamily="2" charset="-78"/>
              </a:rPr>
              <a:t>• نحوه برنامه ريزي هاي انجام شده براي پياده سازي راه حل ها چگونه است .</a:t>
            </a:r>
            <a:br>
              <a:rPr lang="ar-SA" sz="2600">
                <a:cs typeface="B Traffic" pitchFamily="2" charset="-78"/>
              </a:rPr>
            </a:br>
            <a:r>
              <a:rPr lang="ar-SA" sz="2600">
                <a:cs typeface="B Traffic" pitchFamily="2" charset="-78"/>
              </a:rPr>
              <a:t/>
            </a:r>
            <a:br>
              <a:rPr lang="ar-SA" sz="2600">
                <a:cs typeface="B Traffic" pitchFamily="2" charset="-78"/>
              </a:rPr>
            </a:br>
            <a:endParaRPr lang="en-US" sz="2600">
              <a:cs typeface="B Traffic" pitchFamily="2" charset="-78"/>
            </a:endParaRPr>
          </a:p>
        </p:txBody>
      </p:sp>
      <p:sp>
        <p:nvSpPr>
          <p:cNvPr id="39938" name="Rectangle 2"/>
          <p:cNvSpPr>
            <a:spLocks noGrp="1" noChangeArrowheads="1"/>
          </p:cNvSpPr>
          <p:nvPr>
            <p:ph type="title"/>
          </p:nvPr>
        </p:nvSpPr>
        <p:spPr/>
        <p:txBody>
          <a:bodyPr/>
          <a:lstStyle/>
          <a:p>
            <a:r>
              <a:rPr lang="ar-SA" dirty="0"/>
              <a:t>ابزارهاي مورد استفاده در فاز بهبود :</a:t>
            </a:r>
            <a:endParaRPr lang="en-US"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noFill/>
          <a:ln/>
        </p:spPr>
        <p:txBody>
          <a:bodyPr>
            <a:normAutofit/>
          </a:bodyPr>
          <a:lstStyle/>
          <a:p>
            <a:pPr>
              <a:buFontTx/>
              <a:buNone/>
            </a:pPr>
            <a:r>
              <a:rPr lang="ar-SA" sz="2400">
                <a:cs typeface="B Traffic" pitchFamily="2" charset="-78"/>
              </a:rPr>
              <a:t>كنترل را مي توان مر حله بعدي در تداوم و تثبيت بهبود دانست يعني رسمي كردن پيشرفت با استفاده از اصلاح كردن پاداش ها ؛ سياست ها ؛ رويه ها ؛ برنامه ريزي منابع توليد (</a:t>
            </a:r>
            <a:r>
              <a:rPr lang="en-US" sz="2400">
                <a:cs typeface="B Traffic" pitchFamily="2" charset="-78"/>
              </a:rPr>
              <a:t>MRP</a:t>
            </a:r>
            <a:r>
              <a:rPr lang="fa-IR" sz="2400">
                <a:cs typeface="B Traffic" pitchFamily="2" charset="-78"/>
              </a:rPr>
              <a:t> )؛بودجه ها ؛ آموزش هاي عملياتي و ديگر سيستم هاي مديريت</a:t>
            </a:r>
            <a:r>
              <a:rPr lang="ar-SA" sz="2400">
                <a:cs typeface="B Traffic" pitchFamily="2" charset="-78"/>
              </a:rPr>
              <a:t/>
            </a:r>
            <a:br>
              <a:rPr lang="ar-SA" sz="2400">
                <a:cs typeface="B Traffic" pitchFamily="2" charset="-78"/>
              </a:rPr>
            </a:br>
            <a:r>
              <a:rPr lang="ar-SA" sz="2400">
                <a:cs typeface="B Traffic" pitchFamily="2" charset="-78"/>
              </a:rPr>
              <a:t>در طول فاز بهبود راه حل به طور آزمايشي اجرا شده است و برنامه ريزي هاي لازم براي اجراي راه حل به طور كامل انجام شده است . ارائه راه حل براي يك مشكل تنها بطور موقتي مشكل را برطرف مي سازد . كاري كه در فاز 5 يعني فاز كنترل انجام مي شود ، حصول اطمينان از حل مشكل و در نهايت اينكه روش هاي جديد به مرور زمان بهبود داده مي شوند . </a:t>
            </a:r>
            <a:br>
              <a:rPr lang="ar-SA" sz="2400">
                <a:cs typeface="B Traffic" pitchFamily="2" charset="-78"/>
              </a:rPr>
            </a:br>
            <a:r>
              <a:rPr lang="ar-SA" sz="2400">
                <a:cs typeface="B Traffic" pitchFamily="2" charset="-78"/>
              </a:rPr>
              <a:t/>
            </a:r>
            <a:br>
              <a:rPr lang="ar-SA" sz="2400">
                <a:cs typeface="B Traffic" pitchFamily="2" charset="-78"/>
              </a:rPr>
            </a:br>
            <a:endParaRPr lang="en-US" sz="2400">
              <a:cs typeface="B Traffic" pitchFamily="2" charset="-78"/>
            </a:endParaRPr>
          </a:p>
        </p:txBody>
      </p:sp>
      <p:sp>
        <p:nvSpPr>
          <p:cNvPr id="40962" name="Rectangle 2"/>
          <p:cNvSpPr>
            <a:spLocks noGrp="1" noChangeArrowheads="1"/>
          </p:cNvSpPr>
          <p:nvPr>
            <p:ph type="title"/>
          </p:nvPr>
        </p:nvSpPr>
        <p:spPr/>
        <p:txBody>
          <a:bodyPr/>
          <a:lstStyle/>
          <a:p>
            <a:r>
              <a:rPr lang="ar-SA" b="1" dirty="0"/>
              <a:t>فاز پنج - </a:t>
            </a:r>
            <a:r>
              <a:rPr lang="en-US" b="1" dirty="0"/>
              <a:t>Control</a:t>
            </a:r>
            <a:r>
              <a:rPr lang="ar-SA" b="1" dirty="0"/>
              <a:t> ( كنترل )</a:t>
            </a:r>
            <a:r>
              <a:rPr lang="en-US" dirty="0"/>
              <a:t> </a:t>
            </a:r>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noFill/>
          <a:ln/>
        </p:spPr>
        <p:txBody>
          <a:bodyPr/>
          <a:lstStyle/>
          <a:p>
            <a:pPr>
              <a:buFontTx/>
              <a:buNone/>
            </a:pPr>
            <a:r>
              <a:rPr lang="ar-SA" sz="2400">
                <a:cs typeface="B Traffic" pitchFamily="2" charset="-78"/>
              </a:rPr>
              <a:t>- نمودارهاي كنترل ، 2- جمع آوري داده ، 3- نمودارهاي جريان ، 4- نمودارهاي فراواني ، 5- نمودارهاي پارتو ، 6- نمودارهاي كنترل كيفيت فرايند ، 7- استانداردسازي .(مثل ايزو 9000)</a:t>
            </a:r>
            <a:endParaRPr lang="en-US" sz="2400">
              <a:cs typeface="B Traffic" pitchFamily="2" charset="-78"/>
            </a:endParaRPr>
          </a:p>
        </p:txBody>
      </p:sp>
      <p:sp>
        <p:nvSpPr>
          <p:cNvPr id="41986" name="Rectangle 2"/>
          <p:cNvSpPr>
            <a:spLocks noGrp="1" noChangeArrowheads="1"/>
          </p:cNvSpPr>
          <p:nvPr>
            <p:ph type="title"/>
          </p:nvPr>
        </p:nvSpPr>
        <p:spPr/>
        <p:txBody>
          <a:bodyPr/>
          <a:lstStyle/>
          <a:p>
            <a:r>
              <a:rPr lang="ar-SA" dirty="0"/>
              <a:t>ابزارهاي مورد استفاده در فاز كنترل :</a:t>
            </a:r>
            <a:r>
              <a:rPr lang="en-US" dirty="0"/>
              <a:t> </a:t>
            </a:r>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2" name="Picture 4"/>
          <p:cNvPicPr>
            <a:picLocks noGrp="1" noChangeAspect="1" noChangeArrowheads="1"/>
          </p:cNvPicPr>
          <p:nvPr>
            <p:ph idx="1"/>
          </p:nvPr>
        </p:nvPicPr>
        <p:blipFill>
          <a:blip r:embed="rId2"/>
          <a:srcRect/>
          <a:stretch>
            <a:fillRect/>
          </a:stretch>
        </p:blipFill>
        <p:spPr>
          <a:xfrm>
            <a:off x="684213" y="765175"/>
            <a:ext cx="7416800" cy="4954588"/>
          </a:xfrm>
          <a:noFill/>
          <a:ln/>
        </p:spPr>
      </p:pic>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46084" name="Picture 4"/>
          <p:cNvPicPr>
            <a:picLocks noChangeAspect="1" noChangeArrowheads="1"/>
          </p:cNvPicPr>
          <p:nvPr/>
        </p:nvPicPr>
        <p:blipFill>
          <a:blip r:embed="rId2"/>
          <a:srcRect/>
          <a:stretch>
            <a:fillRect/>
          </a:stretch>
        </p:blipFill>
        <p:spPr bwMode="auto">
          <a:xfrm>
            <a:off x="755650" y="908050"/>
            <a:ext cx="7704138" cy="5086350"/>
          </a:xfrm>
          <a:prstGeom prst="rect">
            <a:avLst/>
          </a:prstGeom>
          <a:noFill/>
        </p:spPr>
      </p:pic>
      <p:sp>
        <p:nvSpPr>
          <p:cNvPr id="46086" name="Rectangle 6"/>
          <p:cNvSpPr>
            <a:spLocks noChangeArrowheads="1"/>
          </p:cNvSpPr>
          <p:nvPr/>
        </p:nvSpPr>
        <p:spPr bwMode="auto">
          <a:xfrm>
            <a:off x="0" y="4705350"/>
            <a:ext cx="9144000" cy="0"/>
          </a:xfrm>
          <a:prstGeom prst="rect">
            <a:avLst/>
          </a:prstGeom>
          <a:noFill/>
          <a:ln w="9525">
            <a:noFill/>
            <a:miter lim="800000"/>
            <a:headEnd/>
            <a:tailEnd/>
          </a:ln>
          <a:effectLst/>
        </p:spPr>
        <p:txBody>
          <a:bodyPr wrap="none" anchor="ctr">
            <a:spAutoFit/>
          </a:bodyPr>
          <a:lstStyle/>
          <a:p>
            <a:endParaRPr lang="en-US" sz="1800"/>
          </a:p>
        </p:txBody>
      </p:sp>
      <p:sp>
        <p:nvSpPr>
          <p:cNvPr id="5" name="Footer Placeholder 4"/>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lstStyle/>
          <a:p>
            <a:pPr>
              <a:buFontTx/>
              <a:buNone/>
            </a:pPr>
            <a:r>
              <a:rPr lang="ar-SA" sz="2600" b="1">
                <a:cs typeface="B Traffic" pitchFamily="2" charset="-78"/>
              </a:rPr>
              <a:t>سرانجام در نيمه هاي سال 1980 ، موتورولا تصميم به افزايش جدي كيفيت گرفت</a:t>
            </a:r>
            <a:r>
              <a:rPr lang="en-US" sz="2600" b="1">
                <a:cs typeface="B Traffic" pitchFamily="2" charset="-78"/>
              </a:rPr>
              <a:t> . Bob Galvin </a:t>
            </a:r>
            <a:r>
              <a:rPr lang="ar-SA" sz="2600" b="1">
                <a:cs typeface="B Traffic" pitchFamily="2" charset="-78"/>
              </a:rPr>
              <a:t>رئيس هيئت مديره در آن زمان ، شروع به حركت در مسير كيفيتي كه به 6 سيگما معروف بود ، كرد . امروزه ، موتورولا بعنوان مظهر كيفيت و سوددهي در جهان شناخته شده است . بعد از اينكه موتورولا جايزه ملي كيفيت</a:t>
            </a:r>
            <a:r>
              <a:rPr lang="en-US" sz="2600" b="1">
                <a:cs typeface="B Traffic" pitchFamily="2" charset="-78"/>
              </a:rPr>
              <a:t> Malcolm Baldrige </a:t>
            </a:r>
            <a:r>
              <a:rPr lang="ar-SA" sz="2600" b="1">
                <a:cs typeface="B Traffic" pitchFamily="2" charset="-78"/>
              </a:rPr>
              <a:t>را در 1988 دريافت كرد ، رمز موفقيت آنها به يك شاخه عمومي علم تبديل شد و انقلاب 6 سيگما در جريان افتاد كه امروز اين بحث از هميشه داغ تر است.</a:t>
            </a:r>
            <a:endParaRPr lang="en-US" sz="2600" b="1">
              <a:cs typeface="B Traffic" pitchFamily="2" charset="-78"/>
            </a:endParaRPr>
          </a:p>
          <a:p>
            <a:pPr>
              <a:buFontTx/>
              <a:buNone/>
            </a:pPr>
            <a:endParaRPr lang="en-US" sz="2600"/>
          </a:p>
        </p:txBody>
      </p:sp>
      <p:sp>
        <p:nvSpPr>
          <p:cNvPr id="4098" name="Rectangle 2"/>
          <p:cNvSpPr>
            <a:spLocks noGrp="1" noChangeArrowheads="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619" name="Group 323"/>
          <p:cNvGraphicFramePr>
            <a:graphicFrameLocks noGrp="1"/>
          </p:cNvGraphicFramePr>
          <p:nvPr>
            <p:ph/>
          </p:nvPr>
        </p:nvGraphicFramePr>
        <p:xfrm>
          <a:off x="457200" y="274638"/>
          <a:ext cx="8229600" cy="6249990"/>
        </p:xfrm>
        <a:graphic>
          <a:graphicData uri="http://schemas.openxmlformats.org/drawingml/2006/table">
            <a:tbl>
              <a:tblPr rtl="1"/>
              <a:tblGrid>
                <a:gridCol w="3251200"/>
                <a:gridCol w="3959225"/>
                <a:gridCol w="1019175"/>
              </a:tblGrid>
              <a:tr h="503238">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تفكر ناب </a:t>
                      </a:r>
                      <a:r>
                        <a:rPr kumimoji="0" lang="en-US"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Lean thinking </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FDFD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شش سيگما   </a:t>
                      </a:r>
                      <a:r>
                        <a:rPr kumimoji="0" lang="en-US" sz="1800" b="1" i="0" u="none" strike="noStrike" cap="none" normalizeH="0" baseline="0" smtClean="0">
                          <a:ln>
                            <a:noFill/>
                          </a:ln>
                          <a:solidFill>
                            <a:srgbClr val="000000"/>
                          </a:solidFill>
                          <a:effectLst/>
                          <a:latin typeface="Arial"/>
                          <a:ea typeface="Times New Roman" pitchFamily="18" charset="0"/>
                          <a:cs typeface="B Traffic" pitchFamily="2" charset="-78"/>
                        </a:rPr>
                        <a:t> </a:t>
                      </a:r>
                      <a:r>
                        <a:rPr kumimoji="0" lang="en-US"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SIX SIGMA</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FDFDF"/>
                    </a:solid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روش</a:t>
                      </a:r>
                      <a:endParaRPr kumimoji="0" lang="fa-IR" sz="1800" b="0" i="0" u="none" strike="noStrike" cap="none" normalizeH="0" baseline="0" smtClean="0">
                        <a:ln>
                          <a:noFill/>
                        </a:ln>
                        <a:solidFill>
                          <a:schemeClr val="tx1"/>
                        </a:solidFill>
                        <a:effectLst/>
                        <a:latin typeface="Arial" charset="0"/>
                        <a:ea typeface="Times New Roman" pitchFamily="18"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BEBEB"/>
                    </a:solidFill>
                  </a:tcPr>
                </a:tc>
              </a:tr>
              <a:tr h="83661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حذف اتلافات</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Remove waste</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كاهش خطا ها</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Reduce variation</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تئوري</a:t>
                      </a:r>
                      <a:endParaRPr kumimoji="0" lang="fa-IR" sz="1800" b="0" i="0" u="none" strike="noStrike" cap="none" normalizeH="0" baseline="0" smtClean="0">
                        <a:ln>
                          <a:noFill/>
                        </a:ln>
                        <a:solidFill>
                          <a:schemeClr val="tx1"/>
                        </a:solidFill>
                        <a:effectLst/>
                        <a:latin typeface="Arial" charset="0"/>
                        <a:ea typeface="Times New Roman" pitchFamily="18"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6D6D6"/>
                    </a:solidFill>
                  </a:tcPr>
                </a:tc>
              </a:tr>
              <a:tr h="246221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1.        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تعيين ارزش</a:t>
                      </a: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(identify value) </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2.         </a:t>
                      </a:r>
                      <a:r>
                        <a:rPr kumimoji="0" lang="fa-IR" sz="1800" b="0" i="0" u="none" strike="noStrike" cap="none" normalizeH="0" baseline="0" smtClean="0">
                          <a:ln>
                            <a:noFill/>
                          </a:ln>
                          <a:solidFill>
                            <a:srgbClr val="000000"/>
                          </a:solidFill>
                          <a:effectLst/>
                          <a:latin typeface="Tahoma" pitchFamily="34" charset="0"/>
                          <a:cs typeface="B Traffic" pitchFamily="2" charset="-78"/>
                        </a:rPr>
                        <a:t>شناسايي جريان ارزش</a:t>
                      </a:r>
                      <a:r>
                        <a:rPr kumimoji="0" lang="en-US" sz="1800" b="0" i="0" u="none" strike="noStrike" cap="none" normalizeH="0" baseline="0" smtClean="0">
                          <a:ln>
                            <a:noFill/>
                          </a:ln>
                          <a:solidFill>
                            <a:srgbClr val="000000"/>
                          </a:solidFill>
                          <a:effectLst/>
                          <a:latin typeface="Tahoma" pitchFamily="34" charset="0"/>
                          <a:cs typeface="B Traffic" pitchFamily="2" charset="-78"/>
                        </a:rPr>
                        <a:t>(identify value stream)</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3.        </a:t>
                      </a:r>
                      <a:r>
                        <a:rPr kumimoji="0" lang="fa-IR" sz="1800" b="0" i="0" u="none" strike="noStrike" cap="none" normalizeH="0" baseline="0" smtClean="0">
                          <a:ln>
                            <a:noFill/>
                          </a:ln>
                          <a:solidFill>
                            <a:srgbClr val="000000"/>
                          </a:solidFill>
                          <a:effectLst/>
                          <a:latin typeface="Tahoma" pitchFamily="34" charset="0"/>
                          <a:cs typeface="B Traffic" pitchFamily="2" charset="-78"/>
                        </a:rPr>
                        <a:t>ايجاد حركت </a:t>
                      </a:r>
                      <a:r>
                        <a:rPr kumimoji="0" lang="en-US" sz="1800" b="0" i="0" u="none" strike="noStrike" cap="none" normalizeH="0" baseline="0" smtClean="0">
                          <a:ln>
                            <a:noFill/>
                          </a:ln>
                          <a:solidFill>
                            <a:srgbClr val="000000"/>
                          </a:solidFill>
                          <a:effectLst/>
                          <a:latin typeface="Arial"/>
                          <a:cs typeface="B Traffic" pitchFamily="2" charset="-78"/>
                        </a:rPr>
                        <a:t>  </a:t>
                      </a:r>
                      <a:r>
                        <a:rPr kumimoji="0" lang="en-US" sz="1800" b="0" i="0" u="none" strike="noStrike" cap="none" normalizeH="0" baseline="0" smtClean="0">
                          <a:ln>
                            <a:noFill/>
                          </a:ln>
                          <a:solidFill>
                            <a:srgbClr val="000000"/>
                          </a:solidFill>
                          <a:effectLst/>
                          <a:latin typeface="Tahoma" pitchFamily="34" charset="0"/>
                          <a:cs typeface="B Traffic" pitchFamily="2" charset="-78"/>
                        </a:rPr>
                        <a:t>(flow)</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4.        </a:t>
                      </a:r>
                      <a:r>
                        <a:rPr kumimoji="0" lang="fa-IR" sz="1800" b="0" i="0" u="none" strike="noStrike" cap="none" normalizeH="0" baseline="0" smtClean="0">
                          <a:ln>
                            <a:noFill/>
                          </a:ln>
                          <a:solidFill>
                            <a:srgbClr val="000000"/>
                          </a:solidFill>
                          <a:effectLst/>
                          <a:latin typeface="Tahoma" pitchFamily="34" charset="0"/>
                          <a:cs typeface="B Traffic" pitchFamily="2" charset="-78"/>
                        </a:rPr>
                        <a:t>ايجاد سيستم كششي </a:t>
                      </a:r>
                      <a:r>
                        <a:rPr kumimoji="0" lang="en-US" sz="1800" b="0" i="0" u="none" strike="noStrike" cap="none" normalizeH="0" baseline="0" smtClean="0">
                          <a:ln>
                            <a:noFill/>
                          </a:ln>
                          <a:solidFill>
                            <a:srgbClr val="000000"/>
                          </a:solidFill>
                          <a:effectLst/>
                          <a:latin typeface="Tahoma" pitchFamily="34" charset="0"/>
                          <a:cs typeface="B Traffic" pitchFamily="2" charset="-78"/>
                        </a:rPr>
                        <a:t>(pull)</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5.        </a:t>
                      </a:r>
                      <a:r>
                        <a:rPr kumimoji="0" lang="fa-IR" sz="1800" b="0" i="0" u="none" strike="noStrike" cap="none" normalizeH="0" baseline="0" smtClean="0">
                          <a:ln>
                            <a:noFill/>
                          </a:ln>
                          <a:solidFill>
                            <a:srgbClr val="000000"/>
                          </a:solidFill>
                          <a:effectLst/>
                          <a:latin typeface="Tahoma" pitchFamily="34" charset="0"/>
                          <a:cs typeface="B Traffic" pitchFamily="2" charset="-78"/>
                        </a:rPr>
                        <a:t>تعقيب كمال </a:t>
                      </a:r>
                      <a:r>
                        <a:rPr kumimoji="0" lang="en-US" sz="1800" b="0" i="0" u="none" strike="noStrike" cap="none" normalizeH="0" baseline="0" smtClean="0">
                          <a:ln>
                            <a:noFill/>
                          </a:ln>
                          <a:solidFill>
                            <a:srgbClr val="000000"/>
                          </a:solidFill>
                          <a:effectLst/>
                          <a:latin typeface="Tahoma" pitchFamily="34" charset="0"/>
                          <a:cs typeface="B Traffic" pitchFamily="2" charset="-78"/>
                        </a:rPr>
                        <a:t>(perfection)</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1.        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فاز تعريف</a:t>
                      </a: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(define)</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2.         </a:t>
                      </a:r>
                      <a:r>
                        <a:rPr kumimoji="0" lang="fa-IR" sz="1800" b="0" i="0" u="none" strike="noStrike" cap="none" normalizeH="0" baseline="0" smtClean="0">
                          <a:ln>
                            <a:noFill/>
                          </a:ln>
                          <a:solidFill>
                            <a:srgbClr val="000000"/>
                          </a:solidFill>
                          <a:effectLst/>
                          <a:latin typeface="Tahoma" pitchFamily="34" charset="0"/>
                          <a:cs typeface="B Traffic" pitchFamily="2" charset="-78"/>
                        </a:rPr>
                        <a:t>فاز اندازه گيري </a:t>
                      </a:r>
                      <a:r>
                        <a:rPr kumimoji="0" lang="en-US" sz="1800" b="0" i="0" u="none" strike="noStrike" cap="none" normalizeH="0" baseline="0" smtClean="0">
                          <a:ln>
                            <a:noFill/>
                          </a:ln>
                          <a:solidFill>
                            <a:srgbClr val="000000"/>
                          </a:solidFill>
                          <a:effectLst/>
                          <a:latin typeface="Tahoma" pitchFamily="34" charset="0"/>
                          <a:cs typeface="B Traffic" pitchFamily="2" charset="-78"/>
                        </a:rPr>
                        <a:t>(measure)</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3.        </a:t>
                      </a:r>
                      <a:r>
                        <a:rPr kumimoji="0" lang="fa-IR" sz="1800" b="0" i="0" u="none" strike="noStrike" cap="none" normalizeH="0" baseline="0" smtClean="0">
                          <a:ln>
                            <a:noFill/>
                          </a:ln>
                          <a:solidFill>
                            <a:srgbClr val="000000"/>
                          </a:solidFill>
                          <a:effectLst/>
                          <a:latin typeface="Tahoma" pitchFamily="34" charset="0"/>
                          <a:cs typeface="B Traffic" pitchFamily="2" charset="-78"/>
                        </a:rPr>
                        <a:t>فاز تجزيه و تحليل </a:t>
                      </a:r>
                      <a:r>
                        <a:rPr kumimoji="0" lang="en-US" sz="1800" b="0" i="0" u="none" strike="noStrike" cap="none" normalizeH="0" baseline="0" smtClean="0">
                          <a:ln>
                            <a:noFill/>
                          </a:ln>
                          <a:solidFill>
                            <a:srgbClr val="000000"/>
                          </a:solidFill>
                          <a:effectLst/>
                          <a:latin typeface="Tahoma" pitchFamily="34" charset="0"/>
                          <a:cs typeface="B Traffic" pitchFamily="2" charset="-78"/>
                        </a:rPr>
                        <a:t>(analyze)</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4.        </a:t>
                      </a:r>
                      <a:r>
                        <a:rPr kumimoji="0" lang="fa-IR" sz="1800" b="0" i="0" u="none" strike="noStrike" cap="none" normalizeH="0" baseline="0" smtClean="0">
                          <a:ln>
                            <a:noFill/>
                          </a:ln>
                          <a:solidFill>
                            <a:srgbClr val="000000"/>
                          </a:solidFill>
                          <a:effectLst/>
                          <a:latin typeface="Tahoma" pitchFamily="34" charset="0"/>
                          <a:cs typeface="B Traffic" pitchFamily="2" charset="-78"/>
                        </a:rPr>
                        <a:t>فاز بهبود </a:t>
                      </a:r>
                      <a:r>
                        <a:rPr kumimoji="0" lang="en-US" sz="1800" b="0" i="0" u="none" strike="noStrike" cap="none" normalizeH="0" baseline="0" smtClean="0">
                          <a:ln>
                            <a:noFill/>
                          </a:ln>
                          <a:solidFill>
                            <a:srgbClr val="000000"/>
                          </a:solidFill>
                          <a:effectLst/>
                          <a:latin typeface="Tahoma" pitchFamily="34" charset="0"/>
                          <a:cs typeface="B Traffic" pitchFamily="2" charset="-78"/>
                        </a:rPr>
                        <a:t>(improve)</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5.        </a:t>
                      </a:r>
                      <a:r>
                        <a:rPr kumimoji="0" lang="fa-IR" sz="1800" b="0" i="0" u="none" strike="noStrike" cap="none" normalizeH="0" baseline="0" smtClean="0">
                          <a:ln>
                            <a:noFill/>
                          </a:ln>
                          <a:solidFill>
                            <a:srgbClr val="000000"/>
                          </a:solidFill>
                          <a:effectLst/>
                          <a:latin typeface="Tahoma" pitchFamily="34" charset="0"/>
                          <a:cs typeface="B Traffic" pitchFamily="2" charset="-78"/>
                        </a:rPr>
                        <a:t>فاز كنترل </a:t>
                      </a:r>
                      <a:r>
                        <a:rPr kumimoji="0" lang="en-US" sz="1800" b="0" i="0" u="none" strike="noStrike" cap="none" normalizeH="0" baseline="0" smtClean="0">
                          <a:ln>
                            <a:noFill/>
                          </a:ln>
                          <a:solidFill>
                            <a:srgbClr val="000000"/>
                          </a:solidFill>
                          <a:effectLst/>
                          <a:latin typeface="Tahoma" pitchFamily="34" charset="0"/>
                          <a:cs typeface="B Traffic" pitchFamily="2" charset="-78"/>
                        </a:rPr>
                        <a:t>(control)</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فازهاي اجرائي</a:t>
                      </a: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ar-SA"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6D6D6"/>
                    </a:solidFill>
                  </a:tcPr>
                </a:tc>
              </a:tr>
              <a:tr h="7921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تمركز بر جريان</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Flow focused</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تمركز بر مشكلات</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Problem</a:t>
                      </a:r>
                      <a:r>
                        <a:rPr kumimoji="0" lang="en-US" sz="1800" b="0" i="0" u="none" strike="noStrike" cap="none" normalizeH="0" baseline="0" smtClean="0">
                          <a:ln>
                            <a:noFill/>
                          </a:ln>
                          <a:solidFill>
                            <a:srgbClr val="000000"/>
                          </a:solidFill>
                          <a:effectLst/>
                          <a:latin typeface="Arial"/>
                          <a:ea typeface="Times New Roman" pitchFamily="18" charset="0"/>
                          <a:cs typeface="B Traffic" pitchFamily="2" charset="-78"/>
                        </a:rPr>
                        <a:t> </a:t>
                      </a: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focused</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تمركز</a:t>
                      </a: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ar-SA"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6D6D6"/>
                    </a:solidFill>
                  </a:tcPr>
                </a:tc>
              </a:tr>
              <a:tr h="1655763">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حذف اتلافات ، كارائي كسب وكار را بهبود مي بخشد .</a:t>
                      </a:r>
                      <a:b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b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ايجاد چندين بهبود كوچك در نهايت بهبود بزرگي را تحقق خواهد بخشيد </a:t>
                      </a:r>
                      <a:endParaRPr kumimoji="0" lang="ar-SA" sz="1800" b="0" i="0" u="none" strike="noStrike" cap="none" normalizeH="0" baseline="0" smtClean="0">
                        <a:ln>
                          <a:noFill/>
                        </a:ln>
                        <a:solidFill>
                          <a:schemeClr val="tx1"/>
                        </a:solidFill>
                        <a:effectLst/>
                        <a:latin typeface="Arial" charset="0"/>
                        <a:ea typeface="Times New Roman" pitchFamily="18"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وجود مسئله ( مشكل ) محرز است</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خطاها قابل اندازه گيري و سنجش است .</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          </a:t>
                      </a:r>
                      <a:r>
                        <a:rPr kumimoji="0" lang="fa-IR" sz="1800" b="0" i="0" u="none" strike="noStrike" cap="none" normalizeH="0" baseline="0" smtClean="0">
                          <a:ln>
                            <a:noFill/>
                          </a:ln>
                          <a:solidFill>
                            <a:srgbClr val="000000"/>
                          </a:solidFill>
                          <a:effectLst/>
                          <a:latin typeface="Tahoma" pitchFamily="34" charset="0"/>
                          <a:cs typeface="B Traffic" pitchFamily="2" charset="-78"/>
                        </a:rPr>
                        <a:t>خروجي سيستم بهبود مي يابد اگر خطا ها در تمام فرايند ها كاهش يافته باشند</a:t>
                      </a:r>
                      <a:endParaRPr kumimoji="0" lang="fa-IR"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فرضيات</a:t>
                      </a: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ar-SA"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6D6D6"/>
                    </a:solidFill>
                  </a:tcPr>
                </a:tc>
              </a:tr>
            </a:tbl>
          </a:graphicData>
        </a:graphic>
      </p:graphicFrame>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412" name="Group 68"/>
          <p:cNvGraphicFramePr>
            <a:graphicFrameLocks noGrp="1"/>
          </p:cNvGraphicFramePr>
          <p:nvPr>
            <p:ph/>
          </p:nvPr>
        </p:nvGraphicFramePr>
        <p:xfrm>
          <a:off x="457200" y="274638"/>
          <a:ext cx="8229600" cy="5268913"/>
        </p:xfrm>
        <a:graphic>
          <a:graphicData uri="http://schemas.openxmlformats.org/drawingml/2006/table">
            <a:tbl>
              <a:tblPr rtl="1"/>
              <a:tblGrid>
                <a:gridCol w="3683000"/>
                <a:gridCol w="3095625"/>
                <a:gridCol w="1450975"/>
              </a:tblGrid>
              <a:tr h="15700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كاهش زمان جريان ( افزايش سرعت فرايند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Reduce flow time</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يكسان شدن خروجي فرايند ها</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Uniform process output</a:t>
                      </a:r>
                      <a:endParaRPr kumimoji="0" lang="en-US"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نتايج اوليه</a:t>
                      </a: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ar-SA"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6D6D6"/>
                    </a:solidFill>
                  </a:tcPr>
                </a:tc>
              </a:tr>
              <a:tr h="230505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1.        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كاهش خطا ها</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2.        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يكسان شدن خروجي پروسس ها</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3.        </a:t>
                      </a:r>
                      <a:r>
                        <a:rPr kumimoji="0" lang="fa-IR" sz="1800" b="0" i="0" u="none" strike="noStrike" cap="none" normalizeH="0" baseline="0" smtClean="0">
                          <a:ln>
                            <a:noFill/>
                          </a:ln>
                          <a:solidFill>
                            <a:srgbClr val="000000"/>
                          </a:solidFill>
                          <a:effectLst/>
                          <a:latin typeface="Tahoma" pitchFamily="34" charset="0"/>
                          <a:cs typeface="B Traffic" pitchFamily="2" charset="-78"/>
                        </a:rPr>
                        <a:t>كاهش سطح موجودي ها </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4.        </a:t>
                      </a:r>
                      <a:r>
                        <a:rPr kumimoji="0" lang="fa-IR" sz="1800" b="0" i="0" u="none" strike="noStrike" cap="none" normalizeH="0" baseline="0" smtClean="0">
                          <a:ln>
                            <a:noFill/>
                          </a:ln>
                          <a:solidFill>
                            <a:srgbClr val="000000"/>
                          </a:solidFill>
                          <a:effectLst/>
                          <a:latin typeface="Tahoma" pitchFamily="34" charset="0"/>
                          <a:cs typeface="B Traffic" pitchFamily="2" charset="-78"/>
                        </a:rPr>
                        <a:t>ايجاد سيستم حسابداري نوين</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5.        </a:t>
                      </a:r>
                      <a:r>
                        <a:rPr kumimoji="0" lang="fa-IR" sz="1800" b="0" i="0" u="none" strike="noStrike" cap="none" normalizeH="0" baseline="0" smtClean="0">
                          <a:ln>
                            <a:noFill/>
                          </a:ln>
                          <a:solidFill>
                            <a:srgbClr val="000000"/>
                          </a:solidFill>
                          <a:effectLst/>
                          <a:latin typeface="Tahoma" pitchFamily="34" charset="0"/>
                          <a:cs typeface="B Traffic" pitchFamily="2" charset="-78"/>
                        </a:rPr>
                        <a:t>ارتقا</a:t>
                      </a:r>
                      <a:r>
                        <a:rPr kumimoji="0" lang="fa-IR" sz="1800" b="0" i="0" u="none" strike="noStrike" cap="none" normalizeH="0" baseline="0" smtClean="0">
                          <a:ln>
                            <a:noFill/>
                          </a:ln>
                          <a:solidFill>
                            <a:srgbClr val="000000"/>
                          </a:solidFill>
                          <a:effectLst/>
                          <a:latin typeface="Tahoma" pitchFamily="34" charset="0"/>
                          <a:cs typeface="Zar" pitchFamily="2" charset="-78"/>
                        </a:rPr>
                        <a:t>‍</a:t>
                      </a:r>
                      <a:r>
                        <a:rPr kumimoji="0" lang="fa-IR" sz="1800" b="0" i="0" u="none" strike="noStrike" cap="none" normalizeH="0" baseline="0" smtClean="0">
                          <a:ln>
                            <a:noFill/>
                          </a:ln>
                          <a:solidFill>
                            <a:srgbClr val="000000"/>
                          </a:solidFill>
                          <a:effectLst/>
                          <a:latin typeface="Tahoma" pitchFamily="34" charset="0"/>
                          <a:cs typeface="B Traffic" pitchFamily="2" charset="-78"/>
                        </a:rPr>
                        <a:t>ء كيفيت</a:t>
                      </a:r>
                      <a:endParaRPr kumimoji="0" lang="fa-IR"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1.        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كاهش اتلافات</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2.         </a:t>
                      </a: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افزايش توان عملياتي</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3.        </a:t>
                      </a:r>
                      <a:r>
                        <a:rPr kumimoji="0" lang="fa-IR" sz="1800" b="0" i="0" u="none" strike="noStrike" cap="none" normalizeH="0" baseline="0" smtClean="0">
                          <a:ln>
                            <a:noFill/>
                          </a:ln>
                          <a:solidFill>
                            <a:srgbClr val="000000"/>
                          </a:solidFill>
                          <a:effectLst/>
                          <a:latin typeface="Tahoma" pitchFamily="34" charset="0"/>
                          <a:cs typeface="B Traffic" pitchFamily="2" charset="-78"/>
                        </a:rPr>
                        <a:t>كاهش سطح موجودي ها</a:t>
                      </a:r>
                      <a:endParaRPr kumimoji="0" lang="en-US" sz="1800" b="0" i="0" u="none" strike="noStrike" cap="none" normalizeH="0" baseline="0" smtClean="0">
                        <a:ln>
                          <a:noFill/>
                        </a:ln>
                        <a:solidFill>
                          <a:schemeClr val="tx1"/>
                        </a:solidFill>
                        <a:effectLst/>
                        <a:latin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cs typeface="B Traffic" pitchFamily="2" charset="-78"/>
                        </a:rPr>
                        <a:t>4.        </a:t>
                      </a:r>
                      <a:r>
                        <a:rPr kumimoji="0" lang="fa-IR" sz="1800" b="0" i="0" u="none" strike="noStrike" cap="none" normalizeH="0" baseline="0" smtClean="0">
                          <a:ln>
                            <a:noFill/>
                          </a:ln>
                          <a:solidFill>
                            <a:srgbClr val="000000"/>
                          </a:solidFill>
                          <a:effectLst/>
                          <a:latin typeface="Tahoma" pitchFamily="34" charset="0"/>
                          <a:cs typeface="B Traffic" pitchFamily="2" charset="-78"/>
                        </a:rPr>
                        <a:t>ارتقاء كيفيت</a:t>
                      </a:r>
                      <a:endParaRPr kumimoji="0" lang="fa-IR"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نتايج ثانويه</a:t>
                      </a: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ar-SA"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6D6D6"/>
                    </a:solidFill>
                  </a:tcPr>
                </a:tc>
              </a:tr>
              <a:tr h="13938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تكنيك هاي اماري واندازه گيري كاربرد چنداني ندارد</a:t>
                      </a:r>
                      <a:endParaRPr kumimoji="0" lang="fa-IR" sz="1800" b="0" i="0" u="none" strike="noStrike" cap="none" normalizeH="0" baseline="0" smtClean="0">
                        <a:ln>
                          <a:noFill/>
                        </a:ln>
                        <a:solidFill>
                          <a:schemeClr val="tx1"/>
                        </a:solidFill>
                        <a:effectLst/>
                        <a:latin typeface="Arial" charset="0"/>
                        <a:ea typeface="Times New Roman" pitchFamily="18"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بهبود يافتن فرايندها بطور مستقل</a:t>
                      </a:r>
                      <a:endParaRPr kumimoji="0" lang="fa-IR" sz="1800" b="0" i="0" u="none" strike="noStrike" cap="none" normalizeH="0" baseline="0" smtClean="0">
                        <a:ln>
                          <a:noFill/>
                        </a:ln>
                        <a:solidFill>
                          <a:schemeClr val="tx1"/>
                        </a:solidFill>
                        <a:effectLst/>
                        <a:latin typeface="Arial" charset="0"/>
                        <a:ea typeface="Times New Roman" pitchFamily="18"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نقاط ضعف</a:t>
                      </a: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en-US" sz="1800" b="0" i="0" u="none" strike="noStrike" cap="none" normalizeH="0" baseline="0" smtClean="0">
                        <a:ln>
                          <a:noFill/>
                        </a:ln>
                        <a:solidFill>
                          <a:schemeClr val="tx1"/>
                        </a:solidFill>
                        <a:effectLst/>
                        <a:latin typeface="Times New Roman" pitchFamily="18" charset="0"/>
                        <a:ea typeface="Times New Roman" pitchFamily="18" charset="0"/>
                        <a:cs typeface="B Traffic" pitchFamily="2" charset="-78"/>
                      </a:endParaRPr>
                    </a:p>
                    <a:p>
                      <a:pPr marL="342900" marR="0" lvl="0" indent="-34290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0000"/>
                          </a:solidFill>
                          <a:effectLst/>
                          <a:latin typeface="Tahoma" pitchFamily="34" charset="0"/>
                          <a:ea typeface="Times New Roman" pitchFamily="18" charset="0"/>
                          <a:cs typeface="B Traffic" pitchFamily="2" charset="-78"/>
                        </a:rPr>
                        <a:t> </a:t>
                      </a:r>
                      <a:endParaRPr kumimoji="0" lang="ar-SA" sz="1800" b="0" i="0" u="none" strike="noStrike" cap="none" normalizeH="0" baseline="0" smtClean="0">
                        <a:ln>
                          <a:noFill/>
                        </a:ln>
                        <a:solidFill>
                          <a:schemeClr val="tx1"/>
                        </a:solidFill>
                        <a:effectLst/>
                        <a:latin typeface="Arial" charset="0"/>
                        <a:cs typeface="B Traffic" pitchFamily="2" charset="-78"/>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D6D6D6"/>
                    </a:solidFill>
                  </a:tcPr>
                </a:tc>
              </a:tr>
            </a:tbl>
          </a:graphicData>
        </a:graphic>
      </p:graphicFrame>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457200" y="1196975"/>
            <a:ext cx="8229600" cy="4929188"/>
          </a:xfrm>
        </p:spPr>
        <p:txBody>
          <a:bodyPr/>
          <a:lstStyle/>
          <a:p>
            <a:pPr>
              <a:lnSpc>
                <a:spcPct val="90000"/>
              </a:lnSpc>
              <a:buFontTx/>
              <a:buNone/>
            </a:pPr>
            <a:r>
              <a:rPr lang="en-US" sz="2600">
                <a:cs typeface="B Traffic" pitchFamily="2" charset="-78"/>
              </a:rPr>
              <a:t>EXECUTIVES - (1</a:t>
            </a:r>
            <a:r>
              <a:rPr lang="ar-SA" sz="2600">
                <a:cs typeface="B Traffic" pitchFamily="2" charset="-78"/>
              </a:rPr>
              <a:t>مديران</a:t>
            </a:r>
            <a:r>
              <a:rPr lang="ar-SA" sz="2600"/>
              <a:t>‌</a:t>
            </a:r>
            <a:r>
              <a:rPr lang="ar-SA" sz="2600">
                <a:cs typeface="B Traffic" pitchFamily="2" charset="-78"/>
              </a:rPr>
              <a:t> ارشد): مدير يا مديران</a:t>
            </a:r>
            <a:r>
              <a:rPr lang="ar-SA" sz="2600"/>
              <a:t>‌</a:t>
            </a:r>
            <a:r>
              <a:rPr lang="ar-SA" sz="2600">
                <a:cs typeface="B Traffic" pitchFamily="2" charset="-78"/>
              </a:rPr>
              <a:t> ارشدي</a:t>
            </a:r>
            <a:r>
              <a:rPr lang="ar-SA" sz="2600"/>
              <a:t>‌</a:t>
            </a:r>
            <a:r>
              <a:rPr lang="ar-SA" sz="2600">
                <a:cs typeface="B Traffic" pitchFamily="2" charset="-78"/>
              </a:rPr>
              <a:t> كه</a:t>
            </a:r>
            <a:r>
              <a:rPr lang="ar-SA" sz="2600"/>
              <a:t>‌</a:t>
            </a:r>
            <a:r>
              <a:rPr lang="ar-SA" sz="2600">
                <a:cs typeface="B Traffic" pitchFamily="2" charset="-78"/>
              </a:rPr>
              <a:t> نيروي</a:t>
            </a:r>
            <a:r>
              <a:rPr lang="ar-SA" sz="2600"/>
              <a:t>‌</a:t>
            </a:r>
            <a:r>
              <a:rPr lang="ar-SA" sz="2600">
                <a:cs typeface="B Traffic" pitchFamily="2" charset="-78"/>
              </a:rPr>
              <a:t> رويكرد به</a:t>
            </a:r>
            <a:r>
              <a:rPr lang="ar-SA" sz="2600"/>
              <a:t>‌</a:t>
            </a:r>
            <a:r>
              <a:rPr lang="ar-SA" sz="2600">
                <a:cs typeface="B Traffic" pitchFamily="2" charset="-78"/>
              </a:rPr>
              <a:t> 6 سيگما را در سازمان</a:t>
            </a:r>
            <a:r>
              <a:rPr lang="ar-SA" sz="2600"/>
              <a:t>‌</a:t>
            </a:r>
            <a:r>
              <a:rPr lang="ar-SA" sz="2600">
                <a:cs typeface="B Traffic" pitchFamily="2" charset="-78"/>
              </a:rPr>
              <a:t> جاري</a:t>
            </a:r>
            <a:r>
              <a:rPr lang="ar-SA" sz="2600"/>
              <a:t>‌</a:t>
            </a:r>
            <a:r>
              <a:rPr lang="ar-SA" sz="2600">
                <a:cs typeface="B Traffic" pitchFamily="2" charset="-78"/>
              </a:rPr>
              <a:t> مي</a:t>
            </a:r>
            <a:r>
              <a:rPr lang="ar-SA" sz="2600"/>
              <a:t>‌</a:t>
            </a:r>
            <a:r>
              <a:rPr lang="ar-SA" sz="2600">
                <a:cs typeface="B Traffic" pitchFamily="2" charset="-78"/>
              </a:rPr>
              <a:t>كنند و نسبت</a:t>
            </a:r>
            <a:r>
              <a:rPr lang="ar-SA" sz="2600"/>
              <a:t>‌</a:t>
            </a:r>
            <a:r>
              <a:rPr lang="ar-SA" sz="2600">
                <a:cs typeface="B Traffic" pitchFamily="2" charset="-78"/>
              </a:rPr>
              <a:t> به</a:t>
            </a:r>
            <a:r>
              <a:rPr lang="ar-SA" sz="2600"/>
              <a:t>‌</a:t>
            </a:r>
            <a:r>
              <a:rPr lang="ar-SA" sz="2600">
                <a:cs typeface="B Traffic" pitchFamily="2" charset="-78"/>
              </a:rPr>
              <a:t> اجراي</a:t>
            </a:r>
            <a:r>
              <a:rPr lang="ar-SA" sz="2600"/>
              <a:t>‌</a:t>
            </a:r>
            <a:r>
              <a:rPr lang="ar-SA" sz="2600">
                <a:cs typeface="B Traffic" pitchFamily="2" charset="-78"/>
              </a:rPr>
              <a:t> آن</a:t>
            </a:r>
            <a:r>
              <a:rPr lang="ar-SA" sz="2600"/>
              <a:t>‌</a:t>
            </a:r>
            <a:r>
              <a:rPr lang="ar-SA" sz="2600">
                <a:cs typeface="B Traffic" pitchFamily="2" charset="-78"/>
              </a:rPr>
              <a:t> متعهد و پاسخگو هستند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en-US" sz="2600">
                <a:cs typeface="B Traffic" pitchFamily="2" charset="-78"/>
              </a:rPr>
              <a:t> CHAMPIONS - (2</a:t>
            </a:r>
            <a:r>
              <a:rPr lang="ar-SA" sz="2600">
                <a:cs typeface="B Traffic" pitchFamily="2" charset="-78"/>
              </a:rPr>
              <a:t>قهرمانان): افرادي</a:t>
            </a:r>
            <a:r>
              <a:rPr lang="ar-SA" sz="2600"/>
              <a:t>‌</a:t>
            </a:r>
            <a:r>
              <a:rPr lang="ar-SA" sz="2600">
                <a:cs typeface="B Traffic" pitchFamily="2" charset="-78"/>
              </a:rPr>
              <a:t> كه</a:t>
            </a:r>
            <a:r>
              <a:rPr lang="ar-SA" sz="2600"/>
              <a:t>‌</a:t>
            </a:r>
            <a:r>
              <a:rPr lang="ar-SA" sz="2600">
                <a:cs typeface="B Traffic" pitchFamily="2" charset="-78"/>
              </a:rPr>
              <a:t> وظيفه</a:t>
            </a:r>
            <a:r>
              <a:rPr lang="ar-SA" sz="2600"/>
              <a:t>‌</a:t>
            </a:r>
            <a:r>
              <a:rPr lang="ar-SA" sz="2600">
                <a:cs typeface="B Traffic" pitchFamily="2" charset="-78"/>
              </a:rPr>
              <a:t> تهييج</a:t>
            </a:r>
            <a:r>
              <a:rPr lang="ar-SA" sz="2600"/>
              <a:t>‌</a:t>
            </a:r>
            <a:r>
              <a:rPr lang="ar-SA" sz="2600">
                <a:cs typeface="B Traffic" pitchFamily="2" charset="-78"/>
              </a:rPr>
              <a:t> و معرفي</a:t>
            </a:r>
            <a:r>
              <a:rPr lang="ar-SA" sz="2600"/>
              <a:t>‌</a:t>
            </a:r>
            <a:r>
              <a:rPr lang="ar-SA" sz="2600">
                <a:cs typeface="B Traffic" pitchFamily="2" charset="-78"/>
              </a:rPr>
              <a:t> فلسفي</a:t>
            </a:r>
            <a:r>
              <a:rPr lang="ar-SA" sz="2600"/>
              <a:t>‌</a:t>
            </a:r>
            <a:r>
              <a:rPr lang="ar-SA" sz="2600">
                <a:cs typeface="B Traffic" pitchFamily="2" charset="-78"/>
              </a:rPr>
              <a:t> و فرهنگي</a:t>
            </a:r>
            <a:r>
              <a:rPr lang="ar-SA" sz="2600"/>
              <a:t>‌</a:t>
            </a:r>
            <a:r>
              <a:rPr lang="ar-SA" sz="2600">
                <a:cs typeface="B Traffic" pitchFamily="2" charset="-78"/>
              </a:rPr>
              <a:t> 6 سيگما را به</a:t>
            </a:r>
            <a:r>
              <a:rPr lang="ar-SA" sz="2600"/>
              <a:t>‌</a:t>
            </a:r>
            <a:r>
              <a:rPr lang="ar-SA" sz="2600">
                <a:cs typeface="B Traffic" pitchFamily="2" charset="-78"/>
              </a:rPr>
              <a:t>عهده</a:t>
            </a:r>
            <a:r>
              <a:rPr lang="ar-SA" sz="2600"/>
              <a:t>‌</a:t>
            </a:r>
            <a:r>
              <a:rPr lang="ar-SA" sz="2600">
                <a:cs typeface="B Traffic" pitchFamily="2" charset="-78"/>
              </a:rPr>
              <a:t> دارند و راهبران</a:t>
            </a:r>
            <a:r>
              <a:rPr lang="ar-SA" sz="2600"/>
              <a:t>‌</a:t>
            </a:r>
            <a:r>
              <a:rPr lang="ar-SA" sz="2600">
                <a:cs typeface="B Traffic" pitchFamily="2" charset="-78"/>
              </a:rPr>
              <a:t> فكري</a:t>
            </a:r>
            <a:r>
              <a:rPr lang="ar-SA" sz="2600"/>
              <a:t>‌</a:t>
            </a:r>
            <a:r>
              <a:rPr lang="ar-SA" sz="2600">
                <a:cs typeface="B Traffic" pitchFamily="2" charset="-78"/>
              </a:rPr>
              <a:t> و روحي</a:t>
            </a:r>
            <a:r>
              <a:rPr lang="ar-SA" sz="2600"/>
              <a:t>‌</a:t>
            </a:r>
            <a:r>
              <a:rPr lang="ar-SA" sz="2600">
                <a:cs typeface="B Traffic" pitchFamily="2" charset="-78"/>
              </a:rPr>
              <a:t> ايجاد و بسط</a:t>
            </a:r>
            <a:r>
              <a:rPr lang="ar-SA" sz="2600"/>
              <a:t>‌</a:t>
            </a:r>
            <a:r>
              <a:rPr lang="ar-SA" sz="2600">
                <a:cs typeface="B Traffic" pitchFamily="2" charset="-78"/>
              </a:rPr>
              <a:t> اين</a:t>
            </a:r>
            <a:r>
              <a:rPr lang="ar-SA" sz="2600"/>
              <a:t>‌</a:t>
            </a:r>
            <a:r>
              <a:rPr lang="ar-SA" sz="2600">
                <a:cs typeface="B Traffic" pitchFamily="2" charset="-78"/>
              </a:rPr>
              <a:t> روش</a:t>
            </a:r>
            <a:r>
              <a:rPr lang="ar-SA" sz="2600"/>
              <a:t>‌</a:t>
            </a:r>
            <a:r>
              <a:rPr lang="ar-SA" sz="2600">
                <a:cs typeface="B Traffic" pitchFamily="2" charset="-78"/>
              </a:rPr>
              <a:t>شناسي</a:t>
            </a:r>
            <a:r>
              <a:rPr lang="ar-SA" sz="2600"/>
              <a:t>‌</a:t>
            </a:r>
            <a:r>
              <a:rPr lang="ar-SA" sz="2600">
                <a:cs typeface="B Traffic" pitchFamily="2" charset="-78"/>
              </a:rPr>
              <a:t> هستند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en-US" sz="2600">
                <a:cs typeface="B Traffic" pitchFamily="2" charset="-78"/>
              </a:rPr>
              <a:t> MASTER BLACK BELTS - (3 </a:t>
            </a:r>
            <a:r>
              <a:rPr lang="ar-SA" sz="2600">
                <a:cs typeface="B Traffic" pitchFamily="2" charset="-78"/>
              </a:rPr>
              <a:t>مديران</a:t>
            </a:r>
            <a:r>
              <a:rPr lang="ar-SA" sz="2600"/>
              <a:t>‌</a:t>
            </a:r>
            <a:r>
              <a:rPr lang="ar-SA" sz="2600">
                <a:cs typeface="B Traffic" pitchFamily="2" charset="-78"/>
              </a:rPr>
              <a:t> كمربند مشكي</a:t>
            </a:r>
            <a:r>
              <a:rPr lang="ar-SA" sz="2600"/>
              <a:t>‌</a:t>
            </a:r>
            <a:r>
              <a:rPr lang="ar-SA" sz="2600">
                <a:cs typeface="B Traffic" pitchFamily="2" charset="-78"/>
              </a:rPr>
              <a:t>ها</a:t>
            </a:r>
            <a:r>
              <a:rPr lang="en-US" sz="2600">
                <a:cs typeface="B Traffic" pitchFamily="2" charset="-78"/>
              </a:rPr>
              <a:t>): </a:t>
            </a:r>
            <a:r>
              <a:rPr lang="ar-SA" sz="2600">
                <a:cs typeface="B Traffic" pitchFamily="2" charset="-78"/>
              </a:rPr>
              <a:t>افرادي</a:t>
            </a:r>
            <a:r>
              <a:rPr lang="ar-SA" sz="2600"/>
              <a:t>‌</a:t>
            </a:r>
            <a:r>
              <a:rPr lang="ar-SA" sz="2600">
                <a:cs typeface="B Traffic" pitchFamily="2" charset="-78"/>
              </a:rPr>
              <a:t> كه</a:t>
            </a:r>
            <a:r>
              <a:rPr lang="ar-SA" sz="2600"/>
              <a:t>‌</a:t>
            </a:r>
            <a:r>
              <a:rPr lang="ar-SA" sz="2600">
                <a:cs typeface="B Traffic" pitchFamily="2" charset="-78"/>
              </a:rPr>
              <a:t> پروژه</a:t>
            </a:r>
            <a:r>
              <a:rPr lang="ar-SA" sz="2600"/>
              <a:t>‌</a:t>
            </a:r>
            <a:r>
              <a:rPr lang="ar-SA" sz="2600">
                <a:cs typeface="B Traffic" pitchFamily="2" charset="-78"/>
              </a:rPr>
              <a:t>هاي</a:t>
            </a:r>
            <a:r>
              <a:rPr lang="ar-SA" sz="2600"/>
              <a:t>‌</a:t>
            </a:r>
            <a:r>
              <a:rPr lang="ar-SA" sz="2600">
                <a:cs typeface="B Traffic" pitchFamily="2" charset="-78"/>
              </a:rPr>
              <a:t> جامع</a:t>
            </a:r>
            <a:r>
              <a:rPr lang="ar-SA" sz="2600"/>
              <a:t>‌</a:t>
            </a:r>
            <a:r>
              <a:rPr lang="ar-SA" sz="2600">
                <a:cs typeface="B Traffic" pitchFamily="2" charset="-78"/>
              </a:rPr>
              <a:t> 6 سيگما را مديريت</a:t>
            </a:r>
            <a:r>
              <a:rPr lang="ar-SA" sz="2600"/>
              <a:t>‌</a:t>
            </a:r>
            <a:r>
              <a:rPr lang="ar-SA" sz="2600">
                <a:cs typeface="B Traffic" pitchFamily="2" charset="-78"/>
              </a:rPr>
              <a:t> و هدايت</a:t>
            </a:r>
            <a:r>
              <a:rPr lang="ar-SA" sz="2600"/>
              <a:t>‌</a:t>
            </a:r>
            <a:r>
              <a:rPr lang="ar-SA" sz="2600">
                <a:cs typeface="B Traffic" pitchFamily="2" charset="-78"/>
              </a:rPr>
              <a:t> مي</a:t>
            </a:r>
            <a:r>
              <a:rPr lang="ar-SA" sz="2600"/>
              <a:t>‌</a:t>
            </a:r>
            <a:r>
              <a:rPr lang="ar-SA" sz="2600">
                <a:cs typeface="B Traffic" pitchFamily="2" charset="-78"/>
              </a:rPr>
              <a:t>كنند</a:t>
            </a:r>
            <a:r>
              <a:rPr lang="en-US" sz="2600">
                <a:cs typeface="B Traffic" pitchFamily="2" charset="-78"/>
              </a:rPr>
              <a:t>.</a:t>
            </a:r>
          </a:p>
        </p:txBody>
      </p:sp>
      <p:sp>
        <p:nvSpPr>
          <p:cNvPr id="45058" name="Rectangle 2"/>
          <p:cNvSpPr>
            <a:spLocks noGrp="1" noChangeArrowheads="1"/>
          </p:cNvSpPr>
          <p:nvPr>
            <p:ph type="title"/>
          </p:nvPr>
        </p:nvSpPr>
        <p:spPr>
          <a:xfrm>
            <a:off x="468313" y="333375"/>
            <a:ext cx="8207375" cy="1862138"/>
          </a:xfrm>
          <a:noFill/>
          <a:ln/>
        </p:spPr>
        <p:txBody>
          <a:bodyPr anchor="t"/>
          <a:lstStyle/>
          <a:p>
            <a:pPr marL="342900" indent="-342900" algn="r">
              <a:lnSpc>
                <a:spcPct val="90000"/>
              </a:lnSpc>
              <a:spcBef>
                <a:spcPct val="20000"/>
              </a:spcBef>
            </a:pPr>
            <a:r>
              <a:rPr lang="ar-SA" sz="2400" dirty="0">
                <a:solidFill>
                  <a:schemeClr val="tx1"/>
                </a:solidFill>
                <a:cs typeface="B Traffic" pitchFamily="2" charset="-78"/>
              </a:rPr>
              <a:t>. مستندات</a:t>
            </a:r>
            <a:r>
              <a:rPr lang="ar-SA" sz="2400" dirty="0">
                <a:solidFill>
                  <a:schemeClr val="tx1"/>
                </a:solidFill>
              </a:rPr>
              <a:t>‌</a:t>
            </a:r>
            <a:r>
              <a:rPr lang="ar-SA" sz="2400" dirty="0">
                <a:solidFill>
                  <a:schemeClr val="tx1"/>
                </a:solidFill>
                <a:cs typeface="B Traffic" pitchFamily="2" charset="-78"/>
              </a:rPr>
              <a:t> جديد علمي</a:t>
            </a:r>
            <a:r>
              <a:rPr lang="ar-SA" sz="2400" dirty="0">
                <a:solidFill>
                  <a:schemeClr val="tx1"/>
                </a:solidFill>
              </a:rPr>
              <a:t>‌</a:t>
            </a:r>
            <a:r>
              <a:rPr lang="ar-SA" sz="2400" dirty="0">
                <a:solidFill>
                  <a:schemeClr val="tx1"/>
                </a:solidFill>
                <a:cs typeface="B Traffic" pitchFamily="2" charset="-78"/>
              </a:rPr>
              <a:t> موجود در زمينه</a:t>
            </a:r>
            <a:r>
              <a:rPr lang="ar-SA" sz="2400" dirty="0">
                <a:solidFill>
                  <a:schemeClr val="tx1"/>
                </a:solidFill>
              </a:rPr>
              <a:t>‌</a:t>
            </a:r>
            <a:r>
              <a:rPr lang="ar-SA" sz="2400" dirty="0">
                <a:solidFill>
                  <a:schemeClr val="tx1"/>
                </a:solidFill>
                <a:cs typeface="B Traffic" pitchFamily="2" charset="-78"/>
              </a:rPr>
              <a:t> 6 سيگما بر روي</a:t>
            </a:r>
            <a:r>
              <a:rPr lang="ar-SA" sz="2400" dirty="0">
                <a:solidFill>
                  <a:schemeClr val="tx1"/>
                </a:solidFill>
              </a:rPr>
              <a:t>‌</a:t>
            </a:r>
            <a:r>
              <a:rPr lang="ar-SA" sz="2400" dirty="0">
                <a:solidFill>
                  <a:schemeClr val="tx1"/>
                </a:solidFill>
                <a:cs typeface="B Traffic" pitchFamily="2" charset="-78"/>
              </a:rPr>
              <a:t> اين</a:t>
            </a:r>
            <a:r>
              <a:rPr lang="ar-SA" sz="2400" dirty="0">
                <a:solidFill>
                  <a:schemeClr val="tx1"/>
                </a:solidFill>
              </a:rPr>
              <a:t>‌</a:t>
            </a:r>
            <a:r>
              <a:rPr lang="ar-SA" sz="2400" dirty="0">
                <a:solidFill>
                  <a:schemeClr val="tx1"/>
                </a:solidFill>
                <a:cs typeface="B Traffic" pitchFamily="2" charset="-78"/>
              </a:rPr>
              <a:t> ساختار به</a:t>
            </a:r>
            <a:r>
              <a:rPr lang="ar-SA" sz="2400" dirty="0">
                <a:solidFill>
                  <a:schemeClr val="tx1"/>
                </a:solidFill>
              </a:rPr>
              <a:t>‌</a:t>
            </a:r>
            <a:r>
              <a:rPr lang="ar-SA" sz="2400" dirty="0">
                <a:solidFill>
                  <a:schemeClr val="tx1"/>
                </a:solidFill>
                <a:cs typeface="B Traffic" pitchFamily="2" charset="-78"/>
              </a:rPr>
              <a:t> صورت</a:t>
            </a:r>
            <a:r>
              <a:rPr lang="ar-SA" sz="2400" dirty="0">
                <a:solidFill>
                  <a:schemeClr val="tx1"/>
                </a:solidFill>
              </a:rPr>
              <a:t>‌</a:t>
            </a:r>
            <a:r>
              <a:rPr lang="ar-SA" sz="2400" dirty="0">
                <a:solidFill>
                  <a:schemeClr val="tx1"/>
                </a:solidFill>
                <a:cs typeface="B Traffic" pitchFamily="2" charset="-78"/>
              </a:rPr>
              <a:t> كلي</a:t>
            </a:r>
            <a:r>
              <a:rPr lang="ar-SA" sz="2400" dirty="0">
                <a:solidFill>
                  <a:schemeClr val="tx1"/>
                </a:solidFill>
              </a:rPr>
              <a:t>‌</a:t>
            </a:r>
            <a:r>
              <a:rPr lang="ar-SA" sz="2400" dirty="0">
                <a:solidFill>
                  <a:schemeClr val="tx1"/>
                </a:solidFill>
                <a:cs typeface="B Traffic" pitchFamily="2" charset="-78"/>
              </a:rPr>
              <a:t> اتفاق</a:t>
            </a:r>
            <a:r>
              <a:rPr lang="ar-SA" sz="2400" dirty="0">
                <a:solidFill>
                  <a:schemeClr val="tx1"/>
                </a:solidFill>
              </a:rPr>
              <a:t>‌</a:t>
            </a:r>
            <a:r>
              <a:rPr lang="ar-SA" sz="2400" dirty="0">
                <a:solidFill>
                  <a:schemeClr val="tx1"/>
                </a:solidFill>
                <a:cs typeface="B Traffic" pitchFamily="2" charset="-78"/>
              </a:rPr>
              <a:t>نظر دارند. اين</a:t>
            </a:r>
            <a:r>
              <a:rPr lang="ar-SA" sz="2400" dirty="0">
                <a:solidFill>
                  <a:schemeClr val="tx1"/>
                </a:solidFill>
              </a:rPr>
              <a:t>‌</a:t>
            </a:r>
            <a:r>
              <a:rPr lang="ar-SA" sz="2400" dirty="0">
                <a:solidFill>
                  <a:schemeClr val="tx1"/>
                </a:solidFill>
                <a:cs typeface="B Traffic" pitchFamily="2" charset="-78"/>
              </a:rPr>
              <a:t> شش</a:t>
            </a:r>
            <a:r>
              <a:rPr lang="ar-SA" sz="2400" dirty="0">
                <a:solidFill>
                  <a:schemeClr val="tx1"/>
                </a:solidFill>
              </a:rPr>
              <a:t>‌</a:t>
            </a:r>
            <a:r>
              <a:rPr lang="ar-SA" sz="2400" dirty="0">
                <a:solidFill>
                  <a:schemeClr val="tx1"/>
                </a:solidFill>
                <a:cs typeface="B Traffic" pitchFamily="2" charset="-78"/>
              </a:rPr>
              <a:t> گروه</a:t>
            </a:r>
            <a:r>
              <a:rPr lang="ar-SA" sz="2400" dirty="0">
                <a:solidFill>
                  <a:schemeClr val="tx1"/>
                </a:solidFill>
              </a:rPr>
              <a:t>‌</a:t>
            </a:r>
            <a:r>
              <a:rPr lang="ar-SA" sz="2400" dirty="0">
                <a:solidFill>
                  <a:schemeClr val="tx1"/>
                </a:solidFill>
                <a:cs typeface="B Traffic" pitchFamily="2" charset="-78"/>
              </a:rPr>
              <a:t> عبارتند از</a:t>
            </a:r>
            <a:r>
              <a:rPr lang="en-US" sz="2400" dirty="0">
                <a:solidFill>
                  <a:schemeClr val="tx1"/>
                </a:solidFill>
                <a:cs typeface="B Traffic" pitchFamily="2" charset="-78"/>
              </a:rPr>
              <a:t>:</a:t>
            </a:r>
            <a:br>
              <a:rPr lang="en-US" sz="2400" dirty="0">
                <a:solidFill>
                  <a:schemeClr val="tx1"/>
                </a:solidFill>
                <a:cs typeface="B Traffic" pitchFamily="2" charset="-78"/>
              </a:rPr>
            </a:br>
            <a:r>
              <a:rPr lang="en-US" sz="2400" dirty="0">
                <a:solidFill>
                  <a:schemeClr val="tx1"/>
                </a:solidFill>
                <a:cs typeface="B Traffic" pitchFamily="2" charset="-78"/>
              </a:rPr>
              <a:t/>
            </a:r>
            <a:br>
              <a:rPr lang="en-US" sz="2400" dirty="0">
                <a:solidFill>
                  <a:schemeClr val="tx1"/>
                </a:solidFill>
                <a:cs typeface="B Traffic" pitchFamily="2" charset="-78"/>
              </a:rPr>
            </a:br>
            <a:endParaRPr lang="en-US" sz="2400" dirty="0">
              <a:solidFill>
                <a:schemeClr val="tx1"/>
              </a:solidFill>
              <a:cs typeface="B Traffic" pitchFamily="2" charset="-78"/>
            </a:endParaRPr>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468313" y="765175"/>
            <a:ext cx="8207375" cy="5327650"/>
          </a:xfrm>
          <a:noFill/>
          <a:ln/>
        </p:spPr>
        <p:txBody>
          <a:bodyPr/>
          <a:lstStyle/>
          <a:p>
            <a:pPr>
              <a:lnSpc>
                <a:spcPct val="90000"/>
              </a:lnSpc>
              <a:buFontTx/>
              <a:buNone/>
            </a:pPr>
            <a:r>
              <a:rPr lang="en-US" sz="2800">
                <a:cs typeface="B Traffic" pitchFamily="2" charset="-78"/>
              </a:rPr>
              <a:t>BLACK BELTS - (4</a:t>
            </a:r>
            <a:r>
              <a:rPr lang="ar-SA" sz="2800">
                <a:cs typeface="B Traffic" pitchFamily="2" charset="-78"/>
              </a:rPr>
              <a:t>كمربندمشكي</a:t>
            </a:r>
            <a:r>
              <a:rPr lang="ar-SA" sz="2800"/>
              <a:t>‌</a:t>
            </a:r>
            <a:r>
              <a:rPr lang="ar-SA" sz="2800">
                <a:cs typeface="B Traffic" pitchFamily="2" charset="-78"/>
              </a:rPr>
              <a:t>ها): افرادي</a:t>
            </a:r>
            <a:r>
              <a:rPr lang="ar-SA" sz="2800"/>
              <a:t>‌</a:t>
            </a:r>
            <a:r>
              <a:rPr lang="ar-SA" sz="2800">
                <a:cs typeface="B Traffic" pitchFamily="2" charset="-78"/>
              </a:rPr>
              <a:t> كه</a:t>
            </a:r>
            <a:r>
              <a:rPr lang="ar-SA" sz="2800"/>
              <a:t>‌</a:t>
            </a:r>
            <a:r>
              <a:rPr lang="ar-SA" sz="2800">
                <a:cs typeface="B Traffic" pitchFamily="2" charset="-78"/>
              </a:rPr>
              <a:t> مديريت</a:t>
            </a:r>
            <a:r>
              <a:rPr lang="ar-SA" sz="2800"/>
              <a:t>‌</a:t>
            </a:r>
            <a:r>
              <a:rPr lang="ar-SA" sz="2800">
                <a:cs typeface="B Traffic" pitchFamily="2" charset="-78"/>
              </a:rPr>
              <a:t> اجراي</a:t>
            </a:r>
            <a:r>
              <a:rPr lang="ar-SA" sz="2800"/>
              <a:t>‌</a:t>
            </a:r>
            <a:r>
              <a:rPr lang="ar-SA" sz="2800">
                <a:cs typeface="B Traffic" pitchFamily="2" charset="-78"/>
              </a:rPr>
              <a:t> پروژه</a:t>
            </a:r>
            <a:r>
              <a:rPr lang="ar-SA" sz="2800"/>
              <a:t>‌</a:t>
            </a:r>
            <a:r>
              <a:rPr lang="ar-SA" sz="2800">
                <a:cs typeface="B Traffic" pitchFamily="2" charset="-78"/>
              </a:rPr>
              <a:t>هاي</a:t>
            </a:r>
            <a:r>
              <a:rPr lang="ar-SA" sz="2800"/>
              <a:t>‌</a:t>
            </a:r>
            <a:r>
              <a:rPr lang="ar-SA" sz="2800">
                <a:cs typeface="B Traffic" pitchFamily="2" charset="-78"/>
              </a:rPr>
              <a:t> 6سيگما را به</a:t>
            </a:r>
            <a:r>
              <a:rPr lang="ar-SA" sz="2800"/>
              <a:t>‌</a:t>
            </a:r>
            <a:r>
              <a:rPr lang="ar-SA" sz="2800">
                <a:cs typeface="B Traffic" pitchFamily="2" charset="-78"/>
              </a:rPr>
              <a:t> عهده</a:t>
            </a:r>
            <a:r>
              <a:rPr lang="ar-SA" sz="2800"/>
              <a:t>‌</a:t>
            </a:r>
            <a:r>
              <a:rPr lang="ar-SA" sz="2800">
                <a:cs typeface="B Traffic" pitchFamily="2" charset="-78"/>
              </a:rPr>
              <a:t> داشته</a:t>
            </a:r>
            <a:r>
              <a:rPr lang="ar-SA" sz="2800"/>
              <a:t>‌</a:t>
            </a:r>
            <a:r>
              <a:rPr lang="ar-SA" sz="2800">
                <a:cs typeface="B Traffic" pitchFamily="2" charset="-78"/>
              </a:rPr>
              <a:t> و برنامه</a:t>
            </a:r>
            <a:r>
              <a:rPr lang="ar-SA" sz="2800"/>
              <a:t>‌</a:t>
            </a:r>
            <a:r>
              <a:rPr lang="ar-SA" sz="2800">
                <a:cs typeface="B Traffic" pitchFamily="2" charset="-78"/>
              </a:rPr>
              <a:t>هاي</a:t>
            </a:r>
            <a:r>
              <a:rPr lang="ar-SA" sz="2800"/>
              <a:t>‌</a:t>
            </a:r>
            <a:r>
              <a:rPr lang="ar-SA" sz="2800">
                <a:cs typeface="B Traffic" pitchFamily="2" charset="-78"/>
              </a:rPr>
              <a:t> آموزشي</a:t>
            </a:r>
            <a:r>
              <a:rPr lang="ar-SA" sz="2800"/>
              <a:t>‌</a:t>
            </a:r>
            <a:r>
              <a:rPr lang="ar-SA" sz="2800">
                <a:cs typeface="B Traffic" pitchFamily="2" charset="-78"/>
              </a:rPr>
              <a:t> معرفي</a:t>
            </a:r>
            <a:r>
              <a:rPr lang="ar-SA" sz="2800"/>
              <a:t>‌</a:t>
            </a:r>
            <a:r>
              <a:rPr lang="ar-SA" sz="2800">
                <a:cs typeface="B Traffic" pitchFamily="2" charset="-78"/>
              </a:rPr>
              <a:t> رويكرد و ابزارهاي</a:t>
            </a:r>
            <a:r>
              <a:rPr lang="ar-SA" sz="2800"/>
              <a:t>‌</a:t>
            </a:r>
            <a:r>
              <a:rPr lang="ar-SA" sz="2800">
                <a:cs typeface="B Traffic" pitchFamily="2" charset="-78"/>
              </a:rPr>
              <a:t> آن</a:t>
            </a:r>
            <a:r>
              <a:rPr lang="ar-SA" sz="2800"/>
              <a:t>‌</a:t>
            </a:r>
            <a:r>
              <a:rPr lang="ar-SA" sz="2800">
                <a:cs typeface="B Traffic" pitchFamily="2" charset="-78"/>
              </a:rPr>
              <a:t> را تدوين</a:t>
            </a:r>
            <a:r>
              <a:rPr lang="ar-SA" sz="2800"/>
              <a:t>‌</a:t>
            </a:r>
            <a:r>
              <a:rPr lang="ar-SA" sz="2800">
                <a:cs typeface="B Traffic" pitchFamily="2" charset="-78"/>
              </a:rPr>
              <a:t> و اجرا مي</a:t>
            </a:r>
            <a:r>
              <a:rPr lang="ar-SA" sz="2800"/>
              <a:t>‌</a:t>
            </a:r>
            <a:r>
              <a:rPr lang="ar-SA" sz="2800">
                <a:cs typeface="B Traffic" pitchFamily="2" charset="-78"/>
              </a:rPr>
              <a:t>كنند</a:t>
            </a:r>
            <a:r>
              <a:rPr lang="en-US" sz="2800">
                <a:cs typeface="B Traffic" pitchFamily="2" charset="-78"/>
              </a:rPr>
              <a:t>.</a:t>
            </a:r>
            <a:br>
              <a:rPr lang="en-US" sz="2800">
                <a:cs typeface="B Traffic" pitchFamily="2" charset="-78"/>
              </a:rPr>
            </a:br>
            <a:r>
              <a:rPr lang="en-US" sz="2800">
                <a:cs typeface="B Traffic" pitchFamily="2" charset="-78"/>
              </a:rPr>
              <a:t/>
            </a:r>
            <a:br>
              <a:rPr lang="en-US" sz="2800">
                <a:cs typeface="B Traffic" pitchFamily="2" charset="-78"/>
              </a:rPr>
            </a:br>
            <a:r>
              <a:rPr lang="en-US" sz="2800">
                <a:cs typeface="B Traffic" pitchFamily="2" charset="-78"/>
              </a:rPr>
              <a:t> GREEN BELTS - (5</a:t>
            </a:r>
            <a:r>
              <a:rPr lang="ar-SA" sz="2800">
                <a:cs typeface="B Traffic" pitchFamily="2" charset="-78"/>
              </a:rPr>
              <a:t>كمربند سبزها): افرادي</a:t>
            </a:r>
            <a:r>
              <a:rPr lang="ar-SA" sz="2800"/>
              <a:t>‌</a:t>
            </a:r>
            <a:r>
              <a:rPr lang="ar-SA" sz="2800">
                <a:cs typeface="B Traffic" pitchFamily="2" charset="-78"/>
              </a:rPr>
              <a:t> كه</a:t>
            </a:r>
            <a:r>
              <a:rPr lang="ar-SA" sz="2800"/>
              <a:t>‌</a:t>
            </a:r>
            <a:r>
              <a:rPr lang="ar-SA" sz="2800">
                <a:cs typeface="B Traffic" pitchFamily="2" charset="-78"/>
              </a:rPr>
              <a:t> هدايت</a:t>
            </a:r>
            <a:r>
              <a:rPr lang="ar-SA" sz="2800"/>
              <a:t>‌</a:t>
            </a:r>
            <a:r>
              <a:rPr lang="ar-SA" sz="2800">
                <a:cs typeface="B Traffic" pitchFamily="2" charset="-78"/>
              </a:rPr>
              <a:t> اجزأ پروژه</a:t>
            </a:r>
            <a:r>
              <a:rPr lang="ar-SA" sz="2800"/>
              <a:t>‌</a:t>
            </a:r>
            <a:r>
              <a:rPr lang="ar-SA" sz="2800">
                <a:cs typeface="B Traffic" pitchFamily="2" charset="-78"/>
              </a:rPr>
              <a:t>هاي</a:t>
            </a:r>
            <a:r>
              <a:rPr lang="ar-SA" sz="2800"/>
              <a:t>‌</a:t>
            </a:r>
            <a:r>
              <a:rPr lang="ar-SA" sz="2800">
                <a:cs typeface="B Traffic" pitchFamily="2" charset="-78"/>
              </a:rPr>
              <a:t> 6سيگما و استفاده</a:t>
            </a:r>
            <a:r>
              <a:rPr lang="ar-SA" sz="2800"/>
              <a:t>‌</a:t>
            </a:r>
            <a:r>
              <a:rPr lang="ar-SA" sz="2800">
                <a:cs typeface="B Traffic" pitchFamily="2" charset="-78"/>
              </a:rPr>
              <a:t> از ابزارهاي</a:t>
            </a:r>
            <a:r>
              <a:rPr lang="ar-SA" sz="2800"/>
              <a:t>‌</a:t>
            </a:r>
            <a:r>
              <a:rPr lang="ar-SA" sz="2800">
                <a:cs typeface="B Traffic" pitchFamily="2" charset="-78"/>
              </a:rPr>
              <a:t> اصلي</a:t>
            </a:r>
            <a:r>
              <a:rPr lang="ar-SA" sz="2800"/>
              <a:t>‌</a:t>
            </a:r>
            <a:r>
              <a:rPr lang="ar-SA" sz="2800">
                <a:cs typeface="B Traffic" pitchFamily="2" charset="-78"/>
              </a:rPr>
              <a:t> بهبود به</a:t>
            </a:r>
            <a:r>
              <a:rPr lang="ar-SA" sz="2800"/>
              <a:t>‌</a:t>
            </a:r>
            <a:r>
              <a:rPr lang="ar-SA" sz="2800">
                <a:cs typeface="B Traffic" pitchFamily="2" charset="-78"/>
              </a:rPr>
              <a:t> عهده</a:t>
            </a:r>
            <a:r>
              <a:rPr lang="ar-SA" sz="2800"/>
              <a:t>‌</a:t>
            </a:r>
            <a:r>
              <a:rPr lang="ar-SA" sz="2800">
                <a:cs typeface="B Traffic" pitchFamily="2" charset="-78"/>
              </a:rPr>
              <a:t> آنهاست</a:t>
            </a:r>
            <a:r>
              <a:rPr lang="en-US" sz="2800">
                <a:cs typeface="B Traffic" pitchFamily="2" charset="-78"/>
              </a:rPr>
              <a:t>.</a:t>
            </a:r>
            <a:br>
              <a:rPr lang="en-US" sz="2800">
                <a:cs typeface="B Traffic" pitchFamily="2" charset="-78"/>
              </a:rPr>
            </a:br>
            <a:r>
              <a:rPr lang="en-US" sz="2800">
                <a:cs typeface="B Traffic" pitchFamily="2" charset="-78"/>
              </a:rPr>
              <a:t/>
            </a:r>
            <a:br>
              <a:rPr lang="en-US" sz="2800">
                <a:cs typeface="B Traffic" pitchFamily="2" charset="-78"/>
              </a:rPr>
            </a:br>
            <a:r>
              <a:rPr lang="en-US" sz="2800">
                <a:cs typeface="B Traffic" pitchFamily="2" charset="-78"/>
              </a:rPr>
              <a:t> TEAM MEMBRS - (6</a:t>
            </a:r>
            <a:r>
              <a:rPr lang="ar-SA" sz="2800">
                <a:cs typeface="B Traffic" pitchFamily="2" charset="-78"/>
              </a:rPr>
              <a:t>تيم</a:t>
            </a:r>
            <a:r>
              <a:rPr lang="ar-SA" sz="2800"/>
              <a:t>‌</a:t>
            </a:r>
            <a:r>
              <a:rPr lang="ar-SA" sz="2800">
                <a:cs typeface="B Traffic" pitchFamily="2" charset="-78"/>
              </a:rPr>
              <a:t> اجرايي): افرادي</a:t>
            </a:r>
            <a:r>
              <a:rPr lang="ar-SA" sz="2800"/>
              <a:t>‌</a:t>
            </a:r>
            <a:r>
              <a:rPr lang="ar-SA" sz="2800">
                <a:cs typeface="B Traffic" pitchFamily="2" charset="-78"/>
              </a:rPr>
              <a:t> كه</a:t>
            </a:r>
            <a:r>
              <a:rPr lang="ar-SA" sz="2800"/>
              <a:t>‌</a:t>
            </a:r>
            <a:r>
              <a:rPr lang="ar-SA" sz="2800">
                <a:cs typeface="B Traffic" pitchFamily="2" charset="-78"/>
              </a:rPr>
              <a:t> برنامه</a:t>
            </a:r>
            <a:r>
              <a:rPr lang="ar-SA" sz="2800"/>
              <a:t>‌</a:t>
            </a:r>
            <a:r>
              <a:rPr lang="ar-SA" sz="2800">
                <a:cs typeface="B Traffic" pitchFamily="2" charset="-78"/>
              </a:rPr>
              <a:t>هاي</a:t>
            </a:r>
            <a:r>
              <a:rPr lang="ar-SA" sz="2800"/>
              <a:t>‌</a:t>
            </a:r>
            <a:r>
              <a:rPr lang="ar-SA" sz="2800">
                <a:cs typeface="B Traffic" pitchFamily="2" charset="-78"/>
              </a:rPr>
              <a:t> مشخص</a:t>
            </a:r>
            <a:r>
              <a:rPr lang="ar-SA" sz="2800"/>
              <a:t>‌</a:t>
            </a:r>
            <a:r>
              <a:rPr lang="ar-SA" sz="2800">
                <a:cs typeface="B Traffic" pitchFamily="2" charset="-78"/>
              </a:rPr>
              <a:t> تعريف</a:t>
            </a:r>
            <a:r>
              <a:rPr lang="ar-SA" sz="2800"/>
              <a:t>‌</a:t>
            </a:r>
            <a:r>
              <a:rPr lang="ar-SA" sz="2800">
                <a:cs typeface="B Traffic" pitchFamily="2" charset="-78"/>
              </a:rPr>
              <a:t> شده</a:t>
            </a:r>
            <a:r>
              <a:rPr lang="ar-SA" sz="2800"/>
              <a:t>‌</a:t>
            </a:r>
            <a:r>
              <a:rPr lang="ar-SA" sz="2800">
                <a:cs typeface="B Traffic" pitchFamily="2" charset="-78"/>
              </a:rPr>
              <a:t> بهبود را به</a:t>
            </a:r>
            <a:r>
              <a:rPr lang="ar-SA" sz="2800"/>
              <a:t>‌</a:t>
            </a:r>
            <a:r>
              <a:rPr lang="ar-SA" sz="2800">
                <a:cs typeface="B Traffic" pitchFamily="2" charset="-78"/>
              </a:rPr>
              <a:t> صورت</a:t>
            </a:r>
            <a:r>
              <a:rPr lang="ar-SA" sz="2800"/>
              <a:t>‌</a:t>
            </a:r>
            <a:r>
              <a:rPr lang="ar-SA" sz="2800">
                <a:cs typeface="B Traffic" pitchFamily="2" charset="-78"/>
              </a:rPr>
              <a:t> عملياتي</a:t>
            </a:r>
            <a:r>
              <a:rPr lang="ar-SA" sz="2800"/>
              <a:t>‌</a:t>
            </a:r>
            <a:r>
              <a:rPr lang="ar-SA" sz="2800">
                <a:cs typeface="B Traffic" pitchFamily="2" charset="-78"/>
              </a:rPr>
              <a:t> اجرا يا نظارت</a:t>
            </a:r>
            <a:r>
              <a:rPr lang="ar-SA" sz="2800"/>
              <a:t>‌</a:t>
            </a:r>
            <a:r>
              <a:rPr lang="ar-SA" sz="2800">
                <a:cs typeface="B Traffic" pitchFamily="2" charset="-78"/>
              </a:rPr>
              <a:t> بر اجرا مي</a:t>
            </a:r>
            <a:r>
              <a:rPr lang="ar-SA" sz="2800"/>
              <a:t>‌</a:t>
            </a:r>
            <a:r>
              <a:rPr lang="ar-SA" sz="2800">
                <a:cs typeface="B Traffic" pitchFamily="2" charset="-78"/>
              </a:rPr>
              <a:t>كنند</a:t>
            </a:r>
            <a:endParaRPr lang="en-US" sz="2800">
              <a:cs typeface="B Traffic" pitchFamily="2" charset="-78"/>
            </a:endParaRP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457200" y="549275"/>
            <a:ext cx="8229600" cy="6048375"/>
          </a:xfrm>
          <a:noFill/>
          <a:ln/>
        </p:spPr>
        <p:txBody>
          <a:bodyPr/>
          <a:lstStyle/>
          <a:p>
            <a:pPr>
              <a:buFontTx/>
              <a:buNone/>
            </a:pPr>
            <a:r>
              <a:rPr lang="ar-SA" sz="2000">
                <a:cs typeface="B Traffic" pitchFamily="2" charset="-78"/>
              </a:rPr>
              <a:t>شش</a:t>
            </a:r>
            <a:r>
              <a:rPr lang="ar-SA" sz="2000"/>
              <a:t>‌</a:t>
            </a:r>
            <a:r>
              <a:rPr lang="ar-SA" sz="2000">
                <a:cs typeface="B Traffic" pitchFamily="2" charset="-78"/>
              </a:rPr>
              <a:t> گروه</a:t>
            </a:r>
            <a:r>
              <a:rPr lang="ar-SA" sz="2000"/>
              <a:t>‌</a:t>
            </a:r>
            <a:r>
              <a:rPr lang="ar-SA" sz="2000">
                <a:cs typeface="B Traffic" pitchFamily="2" charset="-78"/>
              </a:rPr>
              <a:t> مشخص</a:t>
            </a:r>
            <a:r>
              <a:rPr lang="ar-SA" sz="2000"/>
              <a:t>‌</a:t>
            </a:r>
            <a:r>
              <a:rPr lang="ar-SA" sz="2000">
                <a:cs typeface="B Traffic" pitchFamily="2" charset="-78"/>
              </a:rPr>
              <a:t> از افراد (1 تا 6</a:t>
            </a:r>
            <a:r>
              <a:rPr lang="en-US" sz="2000">
                <a:cs typeface="B Traffic" pitchFamily="2" charset="-78"/>
              </a:rPr>
              <a:t>) </a:t>
            </a:r>
            <a:r>
              <a:rPr lang="ar-SA" sz="2000">
                <a:cs typeface="B Traffic" pitchFamily="2" charset="-78"/>
              </a:rPr>
              <a:t>در يك</a:t>
            </a:r>
            <a:r>
              <a:rPr lang="ar-SA" sz="2000"/>
              <a:t>‌</a:t>
            </a:r>
            <a:r>
              <a:rPr lang="ar-SA" sz="2000">
                <a:cs typeface="B Traffic" pitchFamily="2" charset="-78"/>
              </a:rPr>
              <a:t> طيف</a:t>
            </a:r>
            <a:r>
              <a:rPr lang="ar-SA" sz="2000"/>
              <a:t>‌</a:t>
            </a:r>
            <a:r>
              <a:rPr lang="ar-SA" sz="2000">
                <a:cs typeface="B Traffic" pitchFamily="2" charset="-78"/>
              </a:rPr>
              <a:t> پيوسته</a:t>
            </a:r>
            <a:r>
              <a:rPr lang="ar-SA" sz="2000"/>
              <a:t>‌</a:t>
            </a:r>
            <a:r>
              <a:rPr lang="ar-SA" sz="2000">
                <a:cs typeface="B Traffic" pitchFamily="2" charset="-78"/>
              </a:rPr>
              <a:t> جنبه</a:t>
            </a:r>
            <a:r>
              <a:rPr lang="ar-SA" sz="2000"/>
              <a:t>‌</a:t>
            </a:r>
            <a:r>
              <a:rPr lang="ar-SA" sz="2000">
                <a:cs typeface="B Traffic" pitchFamily="2" charset="-78"/>
              </a:rPr>
              <a:t>هاي</a:t>
            </a:r>
            <a:r>
              <a:rPr lang="ar-SA" sz="2000"/>
              <a:t>‌</a:t>
            </a:r>
            <a:r>
              <a:rPr lang="ar-SA" sz="2000">
                <a:cs typeface="B Traffic" pitchFamily="2" charset="-78"/>
              </a:rPr>
              <a:t> مختلف</a:t>
            </a:r>
            <a:r>
              <a:rPr lang="ar-SA" sz="2000"/>
              <a:t>‌</a:t>
            </a:r>
            <a:r>
              <a:rPr lang="ar-SA" sz="2000">
                <a:cs typeface="B Traffic" pitchFamily="2" charset="-78"/>
              </a:rPr>
              <a:t> 6سيگما را مورد توجه</a:t>
            </a:r>
            <a:r>
              <a:rPr lang="ar-SA" sz="2000"/>
              <a:t>‌</a:t>
            </a:r>
            <a:r>
              <a:rPr lang="ar-SA" sz="2000">
                <a:cs typeface="B Traffic" pitchFamily="2" charset="-78"/>
              </a:rPr>
              <a:t> قرار مي</a:t>
            </a:r>
            <a:r>
              <a:rPr lang="ar-SA" sz="2000"/>
              <a:t>‌</a:t>
            </a:r>
            <a:r>
              <a:rPr lang="ar-SA" sz="2000">
                <a:cs typeface="B Traffic" pitchFamily="2" charset="-78"/>
              </a:rPr>
              <a:t>دهند. اين</a:t>
            </a:r>
            <a:r>
              <a:rPr lang="ar-SA" sz="2000"/>
              <a:t>‌</a:t>
            </a:r>
            <a:r>
              <a:rPr lang="ar-SA" sz="2000">
                <a:cs typeface="B Traffic" pitchFamily="2" charset="-78"/>
              </a:rPr>
              <a:t> جنبه</a:t>
            </a:r>
            <a:r>
              <a:rPr lang="ar-SA" sz="2000"/>
              <a:t>‌</a:t>
            </a:r>
            <a:r>
              <a:rPr lang="ar-SA" sz="2000">
                <a:cs typeface="B Traffic" pitchFamily="2" charset="-78"/>
              </a:rPr>
              <a:t>ها را مي</a:t>
            </a:r>
            <a:r>
              <a:rPr lang="ar-SA" sz="2000"/>
              <a:t>‌</a:t>
            </a:r>
            <a:r>
              <a:rPr lang="ar-SA" sz="2000">
                <a:cs typeface="B Traffic" pitchFamily="2" charset="-78"/>
              </a:rPr>
              <a:t>توان</a:t>
            </a:r>
            <a:r>
              <a:rPr lang="ar-SA" sz="2000"/>
              <a:t>‌</a:t>
            </a:r>
            <a:r>
              <a:rPr lang="ar-SA" sz="2000">
                <a:cs typeface="B Traffic" pitchFamily="2" charset="-78"/>
              </a:rPr>
              <a:t> به</a:t>
            </a:r>
            <a:r>
              <a:rPr lang="ar-SA" sz="2000"/>
              <a:t>‌</a:t>
            </a:r>
            <a:r>
              <a:rPr lang="ar-SA" sz="2000">
                <a:cs typeface="B Traffic" pitchFamily="2" charset="-78"/>
              </a:rPr>
              <a:t> صورت</a:t>
            </a:r>
            <a:r>
              <a:rPr lang="ar-SA" sz="2000"/>
              <a:t>‌</a:t>
            </a:r>
            <a:r>
              <a:rPr lang="ar-SA" sz="2000">
                <a:cs typeface="B Traffic" pitchFamily="2" charset="-78"/>
              </a:rPr>
              <a:t> زير خلاصه</a:t>
            </a:r>
            <a:r>
              <a:rPr lang="ar-SA" sz="2000"/>
              <a:t>‌</a:t>
            </a:r>
            <a:r>
              <a:rPr lang="ar-SA" sz="2000">
                <a:cs typeface="B Traffic" pitchFamily="2" charset="-78"/>
              </a:rPr>
              <a:t> كرد.</a:t>
            </a:r>
            <a:endParaRPr lang="en-US" sz="2000">
              <a:cs typeface="B Traffic" pitchFamily="2" charset="-78"/>
            </a:endParaRPr>
          </a:p>
          <a:p>
            <a:pPr algn="ctr">
              <a:buFontTx/>
              <a:buNone/>
            </a:pPr>
            <a:r>
              <a:rPr lang="ar-SA" sz="2000">
                <a:cs typeface="B Traffic" pitchFamily="2" charset="-78"/>
              </a:rPr>
              <a:t> </a:t>
            </a:r>
            <a:r>
              <a:rPr lang="en-US" sz="2000">
                <a:cs typeface="B Traffic" pitchFamily="2" charset="-78"/>
              </a:rPr>
              <a:t/>
            </a:r>
            <a:br>
              <a:rPr lang="en-US" sz="2000">
                <a:cs typeface="B Traffic" pitchFamily="2" charset="-78"/>
              </a:rPr>
            </a:br>
            <a:r>
              <a:rPr lang="ar-SA" sz="2000">
                <a:cs typeface="B Traffic" pitchFamily="2" charset="-78"/>
              </a:rPr>
              <a:t>شكل</a:t>
            </a:r>
            <a:r>
              <a:rPr lang="ar-SA" sz="2000"/>
              <a:t>‌</a:t>
            </a:r>
            <a:r>
              <a:rPr lang="ar-SA" sz="2000">
                <a:cs typeface="B Traffic" pitchFamily="2" charset="-78"/>
              </a:rPr>
              <a:t> 2 - جنبه</a:t>
            </a:r>
            <a:r>
              <a:rPr lang="ar-SA" sz="2000"/>
              <a:t>‌</a:t>
            </a:r>
            <a:r>
              <a:rPr lang="ar-SA" sz="2000">
                <a:cs typeface="B Traffic" pitchFamily="2" charset="-78"/>
              </a:rPr>
              <a:t>هاي</a:t>
            </a:r>
            <a:r>
              <a:rPr lang="ar-SA" sz="2000"/>
              <a:t>‌</a:t>
            </a:r>
            <a:r>
              <a:rPr lang="ar-SA" sz="2000">
                <a:cs typeface="B Traffic" pitchFamily="2" charset="-78"/>
              </a:rPr>
              <a:t> مختلف</a:t>
            </a:r>
            <a:r>
              <a:rPr lang="ar-SA" sz="2000"/>
              <a:t>‌</a:t>
            </a:r>
            <a:r>
              <a:rPr lang="ar-SA" sz="2000">
                <a:cs typeface="B Traffic" pitchFamily="2" charset="-78"/>
              </a:rPr>
              <a:t> 6 سيگما</a:t>
            </a:r>
            <a:endParaRPr lang="en-US" sz="2000">
              <a:cs typeface="B Traffic" pitchFamily="2" charset="-78"/>
            </a:endParaRPr>
          </a:p>
          <a:p>
            <a:pPr>
              <a:buFontTx/>
              <a:buNone/>
            </a:pPr>
            <a:r>
              <a:rPr lang="en-US" sz="2000">
                <a:cs typeface="B Traffic" pitchFamily="2" charset="-78"/>
              </a:rPr>
              <a:t/>
            </a:r>
            <a:br>
              <a:rPr lang="en-US" sz="2000">
                <a:cs typeface="B Traffic" pitchFamily="2" charset="-78"/>
              </a:rPr>
            </a:br>
            <a:endParaRPr lang="en-US" sz="2000">
              <a:cs typeface="B Traffic" pitchFamily="2" charset="-78"/>
            </a:endParaRPr>
          </a:p>
        </p:txBody>
      </p:sp>
      <p:pic>
        <p:nvPicPr>
          <p:cNvPr id="52228" name="Picture 4" descr="F:\حسابداري مديريت\شش سیگما ، گزاره‌ نوین‌ و اثربخش‌ مدیریت‌ كیفیت_files\5.jpg"/>
          <p:cNvPicPr>
            <a:picLocks noChangeAspect="1" noChangeArrowheads="1"/>
          </p:cNvPicPr>
          <p:nvPr/>
        </p:nvPicPr>
        <p:blipFill>
          <a:blip r:embed="rId2" r:link="rId3"/>
          <a:srcRect/>
          <a:stretch>
            <a:fillRect/>
          </a:stretch>
        </p:blipFill>
        <p:spPr bwMode="auto">
          <a:xfrm>
            <a:off x="2484438" y="2205038"/>
            <a:ext cx="4229100" cy="3638550"/>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468313" y="1341438"/>
            <a:ext cx="8351837" cy="5327650"/>
          </a:xfrm>
          <a:noFill/>
          <a:ln/>
        </p:spPr>
        <p:txBody>
          <a:bodyPr/>
          <a:lstStyle/>
          <a:p>
            <a:pPr>
              <a:lnSpc>
                <a:spcPct val="90000"/>
              </a:lnSpc>
              <a:buFontTx/>
              <a:buNone/>
            </a:pPr>
            <a:r>
              <a:rPr lang="ar-SA" sz="2600">
                <a:cs typeface="B Traffic" pitchFamily="2" charset="-78"/>
              </a:rPr>
              <a:t>اجراي موفق شش سيگما بستگي به ارتباط مفاهيم زير دارد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en-US" sz="2600">
                <a:cs typeface="B Traffic" pitchFamily="2" charset="-78"/>
              </a:rPr>
              <a:t>· </a:t>
            </a:r>
            <a:r>
              <a:rPr lang="ar-SA" sz="2600">
                <a:cs typeface="B Traffic" pitchFamily="2" charset="-78"/>
              </a:rPr>
              <a:t>تعهد بسيار مشهود مديريت با نگرش بالا به پايين. كاركنان بايد راهبري و هدايت فعالي را در طول اجراي پروژه ها از سوي مديريت ارشد سازمان شاهد باشند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en-US" sz="2600">
                <a:cs typeface="B Traffic" pitchFamily="2" charset="-78"/>
              </a:rPr>
              <a:t>· </a:t>
            </a:r>
            <a:r>
              <a:rPr lang="ar-SA" sz="2600">
                <a:cs typeface="B Traffic" pitchFamily="2" charset="-78"/>
              </a:rPr>
              <a:t>يك سيستم اندازه گيري براي رديابي و دنبال كردن پيشرفت. اين امر يك نصور ملموس از تلاش هاي سازمان را ايجاد مي نمايد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en-US" sz="2600">
                <a:cs typeface="B Traffic" pitchFamily="2" charset="-78"/>
              </a:rPr>
              <a:t>· </a:t>
            </a:r>
            <a:r>
              <a:rPr lang="ar-SA" sz="2600">
                <a:cs typeface="B Traffic" pitchFamily="2" charset="-78"/>
              </a:rPr>
              <a:t>الگوبرداري داخلي/خارجي از محصولات، خدمات و فرآيند هاي سازمان. اين اطلاعات زمانيكه سازمان شروع به بحث و درك راجع به موقعيت واقعي بازار فروش نمود،منجر به بروز تحولي بسيار چشمگير مي شود. اين تجربه منجر به شكل گرفتن سازمان بر اساس فلسفه حل مسئله مي شود</a:t>
            </a:r>
            <a:r>
              <a:rPr lang="en-US" sz="2600">
                <a:cs typeface="B Traffic" pitchFamily="2" charset="-78"/>
              </a:rPr>
              <a:t>.</a:t>
            </a:r>
          </a:p>
        </p:txBody>
      </p:sp>
      <p:sp>
        <p:nvSpPr>
          <p:cNvPr id="54274" name="Rectangle 2"/>
          <p:cNvSpPr>
            <a:spLocks noGrp="1" noChangeArrowheads="1"/>
          </p:cNvSpPr>
          <p:nvPr>
            <p:ph type="title"/>
          </p:nvPr>
        </p:nvSpPr>
        <p:spPr/>
        <p:txBody>
          <a:bodyPr/>
          <a:lstStyle/>
          <a:p>
            <a:r>
              <a:rPr lang="ar-SA" dirty="0"/>
              <a:t>نتيجه (موفقيت شش سيگما</a:t>
            </a:r>
            <a:r>
              <a:rPr lang="en-US" dirty="0"/>
              <a:t>(</a:t>
            </a:r>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457200" y="836613"/>
            <a:ext cx="8229600" cy="5289550"/>
          </a:xfrm>
          <a:noFill/>
          <a:ln/>
        </p:spPr>
        <p:txBody>
          <a:bodyPr/>
          <a:lstStyle/>
          <a:p>
            <a:pPr>
              <a:lnSpc>
                <a:spcPct val="90000"/>
              </a:lnSpc>
              <a:buFontTx/>
              <a:buNone/>
            </a:pPr>
            <a:r>
              <a:rPr lang="en-US" sz="2600">
                <a:cs typeface="B Traffic" pitchFamily="2" charset="-78"/>
              </a:rPr>
              <a:t/>
            </a:r>
            <a:br>
              <a:rPr lang="en-US" sz="2600">
                <a:cs typeface="B Traffic" pitchFamily="2" charset="-78"/>
              </a:rPr>
            </a:br>
            <a:r>
              <a:rPr lang="en-US" sz="2600">
                <a:cs typeface="B Traffic" pitchFamily="2" charset="-78"/>
              </a:rPr>
              <a:t> </a:t>
            </a:r>
            <a:r>
              <a:rPr lang="ar-SA" sz="2600">
                <a:cs typeface="B Traffic" pitchFamily="2" charset="-78"/>
              </a:rPr>
              <a:t>گسترده كردن اهداف براي تمركزافرادبرتغيير فرآيند ها به طوريكه كارها انجام گردد. اين امر منجر به ايجاد نرخ نمايي در بهبهود مي شود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en-US" sz="2600">
                <a:cs typeface="B Traffic" pitchFamily="2" charset="-78"/>
              </a:rPr>
              <a:t>· </a:t>
            </a:r>
            <a:r>
              <a:rPr lang="ar-SA" sz="2600">
                <a:cs typeface="B Traffic" pitchFamily="2" charset="-78"/>
              </a:rPr>
              <a:t>آموزش كليه سطوح سازمان : بدون آموزش هاي لازم افراد نمي توانند نگرش و فلسفه بهبود را كاملا درك نمايند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en-US" sz="2600">
                <a:cs typeface="B Traffic" pitchFamily="2" charset="-78"/>
              </a:rPr>
              <a:t>· </a:t>
            </a:r>
            <a:r>
              <a:rPr lang="ar-SA" sz="2600">
                <a:cs typeface="B Traffic" pitchFamily="2" charset="-78"/>
              </a:rPr>
              <a:t>نمونه هاي موفق براي نشان دادن اينكه متدولوژي شش سيگما چگونه ايجاد مي شود و نتيجه مي دهد</a:t>
            </a:r>
            <a:r>
              <a:rPr lang="en-US" sz="2600">
                <a:cs typeface="B Traffic" pitchFamily="2" charset="-78"/>
              </a:rPr>
              <a:t>.</a:t>
            </a:r>
            <a:br>
              <a:rPr lang="en-US" sz="2600">
                <a:cs typeface="B Traffic" pitchFamily="2" charset="-78"/>
              </a:rPr>
            </a:br>
            <a:r>
              <a:rPr lang="en-US" sz="2600">
                <a:cs typeface="B Traffic" pitchFamily="2" charset="-78"/>
              </a:rPr>
              <a:t/>
            </a:r>
            <a:br>
              <a:rPr lang="en-US" sz="2600">
                <a:cs typeface="B Traffic" pitchFamily="2" charset="-78"/>
              </a:rPr>
            </a:br>
            <a:r>
              <a:rPr lang="ar-SA" sz="2600">
                <a:cs typeface="B Traffic" pitchFamily="2" charset="-78"/>
              </a:rPr>
              <a:t>وجود راهبر</a:t>
            </a:r>
            <a:r>
              <a:rPr lang="en-US" sz="2600">
                <a:cs typeface="B Traffic" pitchFamily="2" charset="-78"/>
              </a:rPr>
              <a:t>((Champion</a:t>
            </a:r>
            <a:r>
              <a:rPr lang="ar-SA" sz="2600">
                <a:cs typeface="B Traffic" pitchFamily="2" charset="-78"/>
              </a:rPr>
              <a:t>و كمربند سياه</a:t>
            </a:r>
            <a:r>
              <a:rPr lang="en-US" sz="2600">
                <a:cs typeface="B Traffic" pitchFamily="2" charset="-78"/>
              </a:rPr>
              <a:t> Black) Belt) </a:t>
            </a:r>
            <a:r>
              <a:rPr lang="ar-SA" sz="2600">
                <a:cs typeface="B Traffic" pitchFamily="2" charset="-78"/>
              </a:rPr>
              <a:t>براي حمايت شروع پروژه و تهيه برنامه ريزي لازم، آموزش و مشورت در كليه سطوح سلزمان</a:t>
            </a:r>
            <a:endParaRPr lang="en-US" sz="2600">
              <a:cs typeface="B Traffic" pitchFamily="2" charset="-78"/>
            </a:endParaRPr>
          </a:p>
          <a:p>
            <a:pPr>
              <a:lnSpc>
                <a:spcPct val="90000"/>
              </a:lnSpc>
              <a:buFontTx/>
              <a:buNone/>
            </a:pPr>
            <a:endParaRPr lang="en-US" sz="2600">
              <a:cs typeface="B Traffic" pitchFamily="2" charset="-78"/>
            </a:endParaRPr>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68313" y="1125538"/>
            <a:ext cx="8207375" cy="5029200"/>
          </a:xfrm>
        </p:spPr>
        <p:txBody>
          <a:bodyPr/>
          <a:lstStyle/>
          <a:p>
            <a:pPr>
              <a:lnSpc>
                <a:spcPct val="80000"/>
              </a:lnSpc>
            </a:pPr>
            <a:r>
              <a:rPr lang="ar-SA" sz="2800">
                <a:cs typeface="B Traffic" pitchFamily="2" charset="-78"/>
              </a:rPr>
              <a:t>مديريت كيفيت بامفاهيم كلاسيك  خود نمي توانست جوابگوي نياز آنها باشد .آنها به جاي تاكيد برفعاليتهاتاكيد بر نتايج؛به جاي تغييرات كند تغييرا ت پله اي؛به جاي برخي تناقضات كه در افزايش كيفيت يا كاهش هزينه؛ به صورت همزمان رسيدن به هر دو وبه جاي تفكر  بر خطاي صفر ؛كاهش مشخص عملياتي و قابل سنجش خطا تا سطح3.4دريك ميليمن فرصت را خواستاربودند.</a:t>
            </a:r>
          </a:p>
          <a:p>
            <a:pPr>
              <a:lnSpc>
                <a:spcPct val="80000"/>
              </a:lnSpc>
            </a:pPr>
            <a:r>
              <a:rPr lang="ar-SA" sz="2800">
                <a:cs typeface="B Traffic" pitchFamily="2" charset="-78"/>
              </a:rPr>
              <a:t>6سيگما را مي توان "گزاره نوين واثر بخش مديريت كيفيت "در پاسخ به اين خواسته ها و نيازهاي سازمانها دانست .</a:t>
            </a:r>
          </a:p>
          <a:p>
            <a:pPr>
              <a:lnSpc>
                <a:spcPct val="80000"/>
              </a:lnSpc>
            </a:pPr>
            <a:r>
              <a:rPr lang="ar-SA" sz="2800">
                <a:cs typeface="B Traffic" pitchFamily="2" charset="-78"/>
              </a:rPr>
              <a:t>در اوايل دهه نود دريافتند كه 6سيگما يعني رسيدن به سطح خطاي 3.4در يك ميليون فرصت ؛يك ضرورت است و نه يك انتخاب .</a:t>
            </a:r>
          </a:p>
        </p:txBody>
      </p:sp>
      <p:sp>
        <p:nvSpPr>
          <p:cNvPr id="5122" name="Rectangle 2"/>
          <p:cNvSpPr>
            <a:spLocks noGrp="1" noChangeArrowheads="1"/>
          </p:cNvSpPr>
          <p:nvPr>
            <p:ph type="title"/>
          </p:nvPr>
        </p:nvSpPr>
        <p:spPr>
          <a:xfrm>
            <a:off x="250825" y="0"/>
            <a:ext cx="8229600" cy="1143000"/>
          </a:xfrm>
        </p:spPr>
        <p:txBody>
          <a:bodyPr/>
          <a:lstStyle/>
          <a:p>
            <a:r>
              <a:rPr lang="en-US"/>
              <a:t> . </a:t>
            </a:r>
            <a:r>
              <a:rPr lang="ar-SA"/>
              <a:t>بخش دوم</a:t>
            </a:r>
            <a:endParaRPr lang="en-US"/>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250825" y="476250"/>
            <a:ext cx="8435975" cy="5649913"/>
          </a:xfrm>
        </p:spPr>
        <p:txBody>
          <a:bodyPr/>
          <a:lstStyle/>
          <a:p>
            <a:pPr>
              <a:lnSpc>
                <a:spcPct val="80000"/>
              </a:lnSpc>
            </a:pPr>
            <a:r>
              <a:rPr lang="ar-SA">
                <a:cs typeface="B Traffic" pitchFamily="2" charset="-78"/>
              </a:rPr>
              <a:t>رويكردي كه صنايع برتر دنيا بر گزيده اند ؛مديريت كيفيت با تفكرات انديشمنداني چون ادوارد دمينگ در دهه پنجاه قرن گذشته تحول شگرف در دنياي كسب و كار ايجاد كرد.مفاهيم و الگوهاي كنترل كيفيت </a:t>
            </a:r>
            <a:r>
              <a:rPr lang="en-US">
                <a:cs typeface="B Traffic" pitchFamily="2" charset="-78"/>
              </a:rPr>
              <a:t>QC </a:t>
            </a:r>
            <a:r>
              <a:rPr lang="fa-IR">
                <a:cs typeface="B Traffic" pitchFamily="2" charset="-78"/>
              </a:rPr>
              <a:t>؛كنترل كيفيت جامع </a:t>
            </a:r>
            <a:r>
              <a:rPr lang="en-US">
                <a:cs typeface="B Traffic" pitchFamily="2" charset="-78"/>
              </a:rPr>
              <a:t>TQC</a:t>
            </a:r>
            <a:r>
              <a:rPr lang="fa-IR">
                <a:cs typeface="B Traffic" pitchFamily="2" charset="-78"/>
              </a:rPr>
              <a:t>؛مديريت كيفيت جامع</a:t>
            </a:r>
            <a:r>
              <a:rPr lang="en-US">
                <a:cs typeface="B Traffic" pitchFamily="2" charset="-78"/>
              </a:rPr>
              <a:t>TQM</a:t>
            </a:r>
            <a:r>
              <a:rPr lang="fa-IR">
                <a:cs typeface="B Traffic" pitchFamily="2" charset="-78"/>
              </a:rPr>
              <a:t>؛را مي توان مراحل استحاله و تكامل موضوع كيفيت دانست كه در دهه هاي 50 تا 80(وحتي تا امروز)ادامه داشته است.آنچه را كه كمپاني موتورولادردهه هشتاد به آن پرداخت مي توان يك نوع مهندسي مجدد در مديريت كيفيت جامع دانستكه در نهايت به طرح روش شناسي 6سيگما منجرگرديد.اين روش تاكيدبر حصول نتايج به شكل بسياراثربخش تر به رويكرد هاي كلاسيك مديريت كيفيت جامع دارد.</a:t>
            </a:r>
            <a:endParaRPr lang="en-US">
              <a:cs typeface="B Traffic" pitchFamily="2" charset="-78"/>
            </a:endParaRPr>
          </a:p>
          <a:p>
            <a:pPr>
              <a:lnSpc>
                <a:spcPct val="80000"/>
              </a:lnSpc>
              <a:buFontTx/>
              <a:buNone/>
            </a:pPr>
            <a:endParaRPr lang="en-US"/>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lstStyle/>
          <a:p>
            <a:pPr>
              <a:lnSpc>
                <a:spcPct val="90000"/>
              </a:lnSpc>
              <a:buFontTx/>
              <a:buNone/>
            </a:pPr>
            <a:r>
              <a:rPr lang="ar-SA" sz="2800">
                <a:cs typeface="B Traffic" pitchFamily="2" charset="-78"/>
              </a:rPr>
              <a:t>اغلب سازمان ها بمنظور افزايش بهره وري و نهايتا دستيابي به مزيت رقابتي جهت ماندگاري پايدار در عرصه تجارت جهاني ، بخش وسيعي از تمركز و توجه خود را به رفع مسائل ، مشكلات و نقاط ضعف موجود در سيستم ها و فرايندهاي خود مي نمايند . كه رويكردي است منطقي ، ابزارهاي حل مسئله سازمان ها را در اين راه ياري مي نمايند . تنوع ابعاد و ماهيت مسائل و موانعي كه سازمان با انها روبروست ، ايجاب مي كند كه مديران سازمانها از ابزارهاي مختلفي جهت رفع موانع موجود استفاده نمايند . ابزارهايي كه هرچند بكارگيري هر كدام از آنها در نهايت موجب بهبود در سازمان و فرايندهاي ان خواهند شد اما رويكرد و كانون توجه شان متفاوت است . </a:t>
            </a:r>
            <a:endParaRPr lang="en-US" sz="2800">
              <a:cs typeface="B Traffic" pitchFamily="2" charset="-78"/>
            </a:endParaRPr>
          </a:p>
        </p:txBody>
      </p:sp>
      <p:sp>
        <p:nvSpPr>
          <p:cNvPr id="6146" name="Rectangle 2"/>
          <p:cNvSpPr>
            <a:spLocks noGrp="1" noChangeArrowheads="1"/>
          </p:cNvSpPr>
          <p:nvPr>
            <p:ph type="title"/>
          </p:nvPr>
        </p:nvSpPr>
        <p:spPr/>
        <p:txBody>
          <a:bodyPr/>
          <a:lstStyle/>
          <a:p>
            <a:r>
              <a:rPr lang="ar-SA" dirty="0"/>
              <a:t>مقدمه</a:t>
            </a:r>
            <a:endParaRPr lang="en-US"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250825" y="620713"/>
            <a:ext cx="8435975" cy="5505450"/>
          </a:xfrm>
        </p:spPr>
        <p:txBody>
          <a:bodyPr/>
          <a:lstStyle/>
          <a:p>
            <a:pPr>
              <a:lnSpc>
                <a:spcPct val="90000"/>
              </a:lnSpc>
              <a:buFontTx/>
              <a:buNone/>
            </a:pPr>
            <a:r>
              <a:rPr lang="ar-SA">
                <a:cs typeface="B Traffic" pitchFamily="2" charset="-78"/>
              </a:rPr>
              <a:t>سازمانها بايستي درك درستي از مسائل و مشكلات خود داشته باشند همچنين از ماهيت و شيوه عملكرد ابزارهاي حل مسئله نيز اطلاع داشته باشند . تا با انتخاب و بكارگيري صحيح اين ابزارها ، بتوانند به طور اثر بخشي به رفع مشكلات و ايجاد بهبود مستمر در سازمان اقدام ورزند . در اين بين سه ابزار حل مسئله ، شش سيگما ( </a:t>
            </a:r>
            <a:r>
              <a:rPr lang="en-US">
                <a:cs typeface="B Traffic" pitchFamily="2" charset="-78"/>
              </a:rPr>
              <a:t>six sigma</a:t>
            </a:r>
            <a:r>
              <a:rPr lang="ar-SA">
                <a:cs typeface="B Traffic" pitchFamily="2" charset="-78"/>
              </a:rPr>
              <a:t>) ، تفكر ناب(</a:t>
            </a:r>
            <a:r>
              <a:rPr lang="en-US">
                <a:cs typeface="B Traffic" pitchFamily="2" charset="-78"/>
              </a:rPr>
              <a:t>lean thinking</a:t>
            </a:r>
            <a:r>
              <a:rPr lang="ar-SA">
                <a:cs typeface="B Traffic" pitchFamily="2" charset="-78"/>
              </a:rPr>
              <a:t> ) و</a:t>
            </a:r>
            <a:r>
              <a:rPr lang="fa-IR">
                <a:cs typeface="B Traffic" pitchFamily="2" charset="-78"/>
              </a:rPr>
              <a:t>مديريت كيفيت جامع </a:t>
            </a:r>
            <a:r>
              <a:rPr lang="en-US">
                <a:cs typeface="B Traffic" pitchFamily="2" charset="-78"/>
              </a:rPr>
              <a:t>TQM</a:t>
            </a:r>
            <a:r>
              <a:rPr lang="ar-SA">
                <a:cs typeface="B Traffic" pitchFamily="2" charset="-78"/>
              </a:rPr>
              <a:t> موضوع مورد نظر مقاله حاضر مي باشد . مادر اين گفتار قصد داريم ضمن مقايسه توصيفي بين اين سه ابزار و بيان وجه تشابه ،كانون توجه و شيوه عملكرد انها به جايگاه و تعامل اين مفاهيم نسبت به يكديگر نيز بپردازيم</a:t>
            </a:r>
            <a:endParaRPr lang="en-US">
              <a:cs typeface="B Traffic" pitchFamily="2" charset="-78"/>
            </a:endParaRPr>
          </a:p>
          <a:p>
            <a:pPr>
              <a:lnSpc>
                <a:spcPct val="90000"/>
              </a:lnSpc>
            </a:pPr>
            <a:endParaRPr lang="en-US"/>
          </a:p>
        </p:txBody>
      </p:sp>
      <p:sp>
        <p:nvSpPr>
          <p:cNvPr id="3" name="Footer Placeholder 2"/>
          <p:cNvSpPr>
            <a:spLocks noGrp="1"/>
          </p:cNvSpPr>
          <p:nvPr>
            <p:ph type="ftr" sz="quarter" idx="11"/>
          </p:nvPr>
        </p:nvSpPr>
        <p:spPr/>
        <p:txBody>
          <a:bodyPr/>
          <a:lstStyle/>
          <a:p>
            <a:r>
              <a:rPr lang="en-US" smtClean="0"/>
              <a:t>irmgn.ir</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a:buFontTx/>
              <a:buNone/>
            </a:pPr>
            <a:r>
              <a:rPr lang="ar-SA">
                <a:cs typeface="B Traffic" pitchFamily="2" charset="-78"/>
              </a:rPr>
              <a:t>سيگما(</a:t>
            </a:r>
            <a:r>
              <a:rPr lang="en-US"/>
              <a:t>σ</a:t>
            </a:r>
            <a:r>
              <a:rPr lang="ar-SA">
                <a:cs typeface="B Traffic" pitchFamily="2" charset="-78"/>
              </a:rPr>
              <a:t> ) يكي از حروف الفباي يوناني و از شاخصهاي مهم پراكندگي به نام انحراف معيار و در واقع مقياسي براي سنجش انحراف است. سيگما بيانگر آن است كه يك فرآيند چه اندازه از حالت مطلوب خود منحرف شده است، </a:t>
            </a:r>
            <a:endParaRPr lang="en-US">
              <a:cs typeface="B Traffic" pitchFamily="2" charset="-78"/>
            </a:endParaRPr>
          </a:p>
        </p:txBody>
      </p:sp>
      <p:sp>
        <p:nvSpPr>
          <p:cNvPr id="7170" name="Rectangle 2"/>
          <p:cNvSpPr>
            <a:spLocks noGrp="1" noChangeArrowheads="1"/>
          </p:cNvSpPr>
          <p:nvPr>
            <p:ph type="title"/>
          </p:nvPr>
        </p:nvSpPr>
        <p:spPr/>
        <p:txBody>
          <a:bodyPr/>
          <a:lstStyle/>
          <a:p>
            <a:r>
              <a:rPr lang="en-US" dirty="0"/>
              <a:t> </a:t>
            </a:r>
            <a:r>
              <a:rPr lang="ar-SA" b="1" dirty="0"/>
              <a:t>- شش سيگما( </a:t>
            </a:r>
            <a:r>
              <a:rPr lang="en-US" b="1" dirty="0"/>
              <a:t>Six Sigma</a:t>
            </a:r>
            <a:r>
              <a:rPr lang="ar-SA" b="1" dirty="0"/>
              <a:t> )</a:t>
            </a:r>
            <a:r>
              <a:rPr lang="ar-SA" dirty="0"/>
              <a:t> </a:t>
            </a:r>
            <a:endParaRPr lang="en-US" dirty="0"/>
          </a:p>
        </p:txBody>
      </p:sp>
      <p:sp>
        <p:nvSpPr>
          <p:cNvPr id="4" name="Footer Placeholder 3"/>
          <p:cNvSpPr>
            <a:spLocks noGrp="1"/>
          </p:cNvSpPr>
          <p:nvPr>
            <p:ph type="ftr" sz="quarter" idx="11"/>
          </p:nvPr>
        </p:nvSpPr>
        <p:spPr/>
        <p:txBody>
          <a:bodyPr/>
          <a:lstStyle/>
          <a:p>
            <a:r>
              <a:rPr lang="en-US" smtClean="0"/>
              <a:t>irmgn.ir</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DataKala_ROSHAN_3</Template>
  <TotalTime>104</TotalTime>
  <Words>2518</Words>
  <Application>Microsoft Office PowerPoint</Application>
  <PresentationFormat>On-screen Show (4:3)</PresentationFormat>
  <Paragraphs>202</Paragraphs>
  <Slides>46</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46</vt:i4>
      </vt:variant>
    </vt:vector>
  </HeadingPairs>
  <TitlesOfParts>
    <vt:vector size="47" baseType="lpstr">
      <vt:lpstr>Concourse</vt:lpstr>
      <vt:lpstr>معرفی شش سيگما( Six Sigma ) </vt:lpstr>
      <vt:lpstr>چكيده:  بخش اول</vt:lpstr>
      <vt:lpstr>Slide 3</vt:lpstr>
      <vt:lpstr>Slide 4</vt:lpstr>
      <vt:lpstr> . بخش دوم</vt:lpstr>
      <vt:lpstr>Slide 6</vt:lpstr>
      <vt:lpstr>مقدمه</vt:lpstr>
      <vt:lpstr>Slide 8</vt:lpstr>
      <vt:lpstr> - شش سيگما( Six Sigma ) </vt:lpstr>
      <vt:lpstr>Slide 10</vt:lpstr>
      <vt:lpstr>تعريف ( Six Sigma ) :  </vt:lpstr>
      <vt:lpstr>Slide 12</vt:lpstr>
      <vt:lpstr>Slide 13</vt:lpstr>
      <vt:lpstr> . اهداف نهايي(Six Sigma) </vt:lpstr>
      <vt:lpstr>سيگماي فرايند</vt:lpstr>
      <vt:lpstr>Defect Per Million Opportunitis) DPMO جدول ذيل ، مقادير خطا را بر حسب واحد بيان مي دارد : </vt:lpstr>
      <vt:lpstr>Slide 17</vt:lpstr>
      <vt:lpstr>Slide 18</vt:lpstr>
      <vt:lpstr>Slide 19</vt:lpstr>
      <vt:lpstr>Slide 20</vt:lpstr>
      <vt:lpstr>چرخه DMAIC</vt:lpstr>
      <vt:lpstr>Slide 22</vt:lpstr>
      <vt:lpstr>«شكل 3- چرخهDMAIC - D(Define) M(Measure) A(Analyze) I(Improve) C(Control)»</vt:lpstr>
      <vt:lpstr>Slide 24</vt:lpstr>
      <vt:lpstr>فازيك- Define ( تعريف )</vt:lpstr>
      <vt:lpstr>Slide 26</vt:lpstr>
      <vt:lpstr>Slide 27</vt:lpstr>
      <vt:lpstr>Slide 28</vt:lpstr>
      <vt:lpstr>Slide 29</vt:lpstr>
      <vt:lpstr>فاز دو – Measure ( اندازه گيري)</vt:lpstr>
      <vt:lpstr>ابزار هاي مورد استفاده در فاز اندازه گيري : </vt:lpstr>
      <vt:lpstr>فاز سه – Analyze ( تحليل) </vt:lpstr>
      <vt:lpstr>ابزارهاي مورد استفاده در فاز تحليل :</vt:lpstr>
      <vt:lpstr>فاز چهار - Improve ( بهبود )</vt:lpstr>
      <vt:lpstr>ابزارهاي مورد استفاده در فاز بهبود :</vt:lpstr>
      <vt:lpstr>فاز پنج - Control ( كنترل ) </vt:lpstr>
      <vt:lpstr>ابزارهاي مورد استفاده در فاز كنترل : </vt:lpstr>
      <vt:lpstr>Slide 38</vt:lpstr>
      <vt:lpstr>Slide 39</vt:lpstr>
      <vt:lpstr>Slide 40</vt:lpstr>
      <vt:lpstr>Slide 41</vt:lpstr>
      <vt:lpstr>. مستندات‌ جديد علمي‌ موجود در زمينه‌ 6 سيگما بر روي‌ اين‌ ساختار به‌ صورت‌ كلي‌ اتفاق‌نظر دارند. اين‌ شش‌ گروه‌ عبارتند از:  </vt:lpstr>
      <vt:lpstr>Slide 43</vt:lpstr>
      <vt:lpstr>Slide 44</vt:lpstr>
      <vt:lpstr>نتيجه (موفقيت شش سيگما(</vt:lpstr>
      <vt:lpstr>Slide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شش سيگما( Six Sigma )</dc:title>
  <dc:creator>Administrator</dc:creator>
  <cp:lastModifiedBy>Administrator</cp:lastModifiedBy>
  <cp:revision>15</cp:revision>
  <dcterms:created xsi:type="dcterms:W3CDTF">2008-12-08T06:54:49Z</dcterms:created>
  <dcterms:modified xsi:type="dcterms:W3CDTF">2016-03-25T13:43:24Z</dcterms:modified>
</cp:coreProperties>
</file>