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4"/>
  </p:notesMasterIdLst>
  <p:handoutMasterIdLst>
    <p:handoutMasterId r:id="rId95"/>
  </p:handoutMasterIdLst>
  <p:sldIdLst>
    <p:sldId id="754" r:id="rId2"/>
    <p:sldId id="815" r:id="rId3"/>
    <p:sldId id="816" r:id="rId4"/>
    <p:sldId id="817" r:id="rId5"/>
    <p:sldId id="818" r:id="rId6"/>
    <p:sldId id="819" r:id="rId7"/>
    <p:sldId id="820" r:id="rId8"/>
    <p:sldId id="821" r:id="rId9"/>
    <p:sldId id="822" r:id="rId10"/>
    <p:sldId id="823" r:id="rId11"/>
    <p:sldId id="824" r:id="rId12"/>
    <p:sldId id="825" r:id="rId13"/>
    <p:sldId id="826" r:id="rId14"/>
    <p:sldId id="827" r:id="rId15"/>
    <p:sldId id="828" r:id="rId16"/>
    <p:sldId id="829" r:id="rId17"/>
    <p:sldId id="830" r:id="rId18"/>
    <p:sldId id="831" r:id="rId19"/>
    <p:sldId id="832" r:id="rId20"/>
    <p:sldId id="833" r:id="rId21"/>
    <p:sldId id="834" r:id="rId22"/>
    <p:sldId id="835" r:id="rId23"/>
    <p:sldId id="836" r:id="rId24"/>
    <p:sldId id="837" r:id="rId25"/>
    <p:sldId id="838" r:id="rId26"/>
    <p:sldId id="839" r:id="rId27"/>
    <p:sldId id="840" r:id="rId28"/>
    <p:sldId id="841" r:id="rId29"/>
    <p:sldId id="842" r:id="rId30"/>
    <p:sldId id="843" r:id="rId31"/>
    <p:sldId id="844" r:id="rId32"/>
    <p:sldId id="845" r:id="rId33"/>
    <p:sldId id="846" r:id="rId34"/>
    <p:sldId id="847" r:id="rId35"/>
    <p:sldId id="848" r:id="rId36"/>
    <p:sldId id="849" r:id="rId37"/>
    <p:sldId id="850" r:id="rId38"/>
    <p:sldId id="851" r:id="rId39"/>
    <p:sldId id="852" r:id="rId40"/>
    <p:sldId id="853" r:id="rId41"/>
    <p:sldId id="854" r:id="rId42"/>
    <p:sldId id="855" r:id="rId43"/>
    <p:sldId id="856" r:id="rId44"/>
    <p:sldId id="857" r:id="rId45"/>
    <p:sldId id="858" r:id="rId46"/>
    <p:sldId id="859" r:id="rId47"/>
    <p:sldId id="860" r:id="rId48"/>
    <p:sldId id="861" r:id="rId49"/>
    <p:sldId id="862" r:id="rId50"/>
    <p:sldId id="863" r:id="rId51"/>
    <p:sldId id="864" r:id="rId52"/>
    <p:sldId id="865" r:id="rId53"/>
    <p:sldId id="866" r:id="rId54"/>
    <p:sldId id="867" r:id="rId55"/>
    <p:sldId id="868" r:id="rId56"/>
    <p:sldId id="869" r:id="rId57"/>
    <p:sldId id="870" r:id="rId58"/>
    <p:sldId id="871" r:id="rId59"/>
    <p:sldId id="872" r:id="rId60"/>
    <p:sldId id="873" r:id="rId61"/>
    <p:sldId id="874" r:id="rId62"/>
    <p:sldId id="875" r:id="rId63"/>
    <p:sldId id="876" r:id="rId64"/>
    <p:sldId id="877" r:id="rId65"/>
    <p:sldId id="878" r:id="rId66"/>
    <p:sldId id="879" r:id="rId67"/>
    <p:sldId id="880" r:id="rId68"/>
    <p:sldId id="881" r:id="rId69"/>
    <p:sldId id="882" r:id="rId70"/>
    <p:sldId id="883" r:id="rId71"/>
    <p:sldId id="884" r:id="rId72"/>
    <p:sldId id="885" r:id="rId73"/>
    <p:sldId id="886" r:id="rId74"/>
    <p:sldId id="887" r:id="rId75"/>
    <p:sldId id="888" r:id="rId76"/>
    <p:sldId id="889" r:id="rId77"/>
    <p:sldId id="890" r:id="rId78"/>
    <p:sldId id="891" r:id="rId79"/>
    <p:sldId id="892" r:id="rId80"/>
    <p:sldId id="893" r:id="rId81"/>
    <p:sldId id="894" r:id="rId82"/>
    <p:sldId id="895" r:id="rId83"/>
    <p:sldId id="896" r:id="rId84"/>
    <p:sldId id="897" r:id="rId85"/>
    <p:sldId id="898" r:id="rId86"/>
    <p:sldId id="899" r:id="rId87"/>
    <p:sldId id="900" r:id="rId88"/>
    <p:sldId id="901" r:id="rId89"/>
    <p:sldId id="902" r:id="rId90"/>
    <p:sldId id="903" r:id="rId91"/>
    <p:sldId id="904" r:id="rId92"/>
    <p:sldId id="905" r:id="rId93"/>
  </p:sldIdLst>
  <p:sldSz cx="9144000" cy="6858000" type="screen4x3"/>
  <p:notesSz cx="9309100" cy="70532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553" autoAdjust="0"/>
    <p:restoredTop sz="94660"/>
  </p:normalViewPr>
  <p:slideViewPr>
    <p:cSldViewPr>
      <p:cViewPr>
        <p:scale>
          <a:sx n="60" d="100"/>
          <a:sy n="60" d="100"/>
        </p:scale>
        <p:origin x="-149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75157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155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1"/>
          <a:lstStyle>
            <a:lvl1pPr algn="l">
              <a:defRPr sz="1200"/>
            </a:lvl1pPr>
          </a:lstStyle>
          <a:p>
            <a:fld id="{52A5FAA1-6503-4C50-A413-FEADD4C2BAE2}" type="datetimeFigureOut">
              <a:rPr lang="fa-IR" smtClean="0"/>
              <a:pPr/>
              <a:t>1437/06/08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275157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1" anchor="b"/>
          <a:lstStyle>
            <a:lvl1pPr algn="r">
              <a:defRPr sz="1200"/>
            </a:lvl1pPr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155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1" anchor="b"/>
          <a:lstStyle>
            <a:lvl1pPr algn="l">
              <a:defRPr sz="1200"/>
            </a:lvl1pPr>
          </a:lstStyle>
          <a:p>
            <a:fld id="{B85AE6BE-4D65-4F27-AB3A-2298681B09B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019871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75263" y="0"/>
            <a:ext cx="4033837" cy="352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4033837" cy="35242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BDC0C70-C941-46BF-89FE-EB1A2B4A3A51}" type="datetimeFigureOut">
              <a:rPr lang="fa-IR" smtClean="0"/>
              <a:pPr/>
              <a:t>1437/06/08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0838" y="528638"/>
            <a:ext cx="3527425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49625"/>
            <a:ext cx="7448550" cy="31750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275263" y="6699250"/>
            <a:ext cx="4033837" cy="352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6699250"/>
            <a:ext cx="4033837" cy="35242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EB52954-9421-4951-8896-B345E8DDAD7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41676611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52954-9421-4951-8896-B345E8DDAD77}" type="slidenum">
              <a:rPr lang="fa-IR" smtClean="0"/>
              <a:pPr/>
              <a:t>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9641E3BA-1129-4841-981F-145AC3F10717}" type="slidenum">
              <a:rPr lang="en-US" altLang="en-US" sz="1200">
                <a:latin typeface="Times New Roman" pitchFamily="18" charset="0"/>
              </a:rPr>
              <a:pPr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FAD868B-F7C5-496A-A0F2-E771B9EF8302}" type="slidenum">
              <a:rPr lang="en-US" altLang="en-US" sz="1200">
                <a:latin typeface="Times New Roman" pitchFamily="18" charset="0"/>
              </a:rPr>
              <a:pPr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1977404-9683-41CF-A6F0-C89B3B8D66C5}" type="slidenum">
              <a:rPr lang="en-US" altLang="en-US" sz="1200">
                <a:latin typeface="Times New Roman" pitchFamily="18" charset="0"/>
              </a:rPr>
              <a:pPr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C39AD3F-BA5D-42D7-A51C-0BC17C4684BF}" type="slidenum">
              <a:rPr lang="en-US" altLang="en-US" sz="1200">
                <a:latin typeface="Times New Roman" pitchFamily="18" charset="0"/>
              </a:rPr>
              <a:pPr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FB163A6-E00E-4E27-8213-898D36D5F5B2}" type="slidenum">
              <a:rPr lang="en-US" altLang="en-US" sz="1200">
                <a:latin typeface="Times New Roman" pitchFamily="18" charset="0"/>
              </a:rPr>
              <a:pPr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C5089DA-4159-4002-A281-91522997AAF2}" type="slidenum">
              <a:rPr lang="en-US" altLang="en-US" sz="1200">
                <a:latin typeface="Times New Roman" pitchFamily="18" charset="0"/>
              </a:rPr>
              <a:pPr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0ABA1C2-5EFC-472A-B78D-61150978F1AE}" type="slidenum">
              <a:rPr lang="en-US" altLang="en-US" sz="1200">
                <a:latin typeface="Times New Roman" pitchFamily="18" charset="0"/>
              </a:rPr>
              <a:pPr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9DC35EF-F1D6-4162-A379-DDC4ECEC01A6}" type="slidenum">
              <a:rPr lang="en-US" altLang="en-US" sz="1200">
                <a:latin typeface="Times New Roman" pitchFamily="18" charset="0"/>
              </a:rPr>
              <a:pPr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C276A4D4-757A-4395-8CD2-B1D88C1CACED}" type="slidenum">
              <a:rPr lang="en-US" altLang="en-US" sz="1200">
                <a:latin typeface="Times New Roman" pitchFamily="18" charset="0"/>
              </a:rPr>
              <a:pPr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5EA491B-66D7-47ED-8799-7129441E6CFA}" type="slidenum">
              <a:rPr lang="en-US" altLang="en-US" sz="1200">
                <a:latin typeface="Times New Roman" pitchFamily="18" charset="0"/>
              </a:rPr>
              <a:pPr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D8F04D8-2DD9-4323-9DFE-18D2ADEF7579}" type="slidenum">
              <a:rPr lang="en-US" altLang="en-US" sz="1200">
                <a:latin typeface="Times New Roman" pitchFamily="18" charset="0"/>
              </a:rPr>
              <a:pPr/>
              <a:t>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890E073-36FB-41F7-95A4-EC98276759AA}" type="slidenum">
              <a:rPr lang="en-US" altLang="en-US" sz="1200">
                <a:latin typeface="Times New Roman" pitchFamily="18" charset="0"/>
              </a:rPr>
              <a:pPr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003573B-94DE-4B5B-9758-9FBB1200205D}" type="slidenum">
              <a:rPr lang="en-US" altLang="en-US" sz="1200">
                <a:latin typeface="Times New Roman" pitchFamily="18" charset="0"/>
              </a:rPr>
              <a:pPr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435A13C-123D-4D3D-AB03-6DF8B37AA6EB}" type="slidenum">
              <a:rPr lang="en-US" altLang="en-US" sz="1200">
                <a:latin typeface="Times New Roman" pitchFamily="18" charset="0"/>
              </a:rPr>
              <a:pPr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AE063F6-3382-414D-9DA3-89B4B070860A}" type="slidenum">
              <a:rPr lang="en-US" altLang="en-US" sz="1200">
                <a:latin typeface="Times New Roman" pitchFamily="18" charset="0"/>
              </a:rPr>
              <a:pPr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3F436BE-BA64-4932-9CAA-7E0E3478AB24}" type="slidenum">
              <a:rPr lang="en-US" altLang="en-US" sz="1200">
                <a:latin typeface="Times New Roman" pitchFamily="18" charset="0"/>
              </a:rPr>
              <a:pPr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CDAA886-16B7-4667-8FC1-4A0725827F84}" type="slidenum">
              <a:rPr lang="en-US" altLang="en-US" sz="1200">
                <a:latin typeface="Times New Roman" pitchFamily="18" charset="0"/>
              </a:rPr>
              <a:pPr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636EFBB6-98E7-4DC8-A278-CD5175060BF4}" type="slidenum">
              <a:rPr lang="en-US" altLang="en-US" sz="1200">
                <a:latin typeface="Times New Roman" pitchFamily="18" charset="0"/>
              </a:rPr>
              <a:pPr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373DF0B-1AE5-4A11-B5D5-470438FF62B3}" type="slidenum">
              <a:rPr lang="en-US" altLang="en-US" sz="1200">
                <a:latin typeface="Times New Roman" pitchFamily="18" charset="0"/>
              </a:rPr>
              <a:pPr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E930ED6-DFD1-4871-83D5-8776C275195E}" type="slidenum">
              <a:rPr lang="en-US" altLang="en-US" sz="1200">
                <a:latin typeface="Times New Roman" pitchFamily="18" charset="0"/>
              </a:rPr>
              <a:pPr/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0E226D6-58CB-47E5-BA4B-98DEC6D2168B}" type="slidenum">
              <a:rPr lang="en-US" altLang="en-US" sz="1200">
                <a:latin typeface="Times New Roman" pitchFamily="18" charset="0"/>
              </a:rPr>
              <a:pPr/>
              <a:t>31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8712A1B-4E87-4285-ABA1-A97AAEE19DF9}" type="slidenum">
              <a:rPr lang="en-US" altLang="en-US" sz="1200">
                <a:latin typeface="Times New Roman" pitchFamily="18" charset="0"/>
              </a:rPr>
              <a:pPr/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74C3D4F-D540-4ACA-98F7-B4B257282E12}" type="slidenum">
              <a:rPr lang="en-US" altLang="en-US" sz="1200">
                <a:latin typeface="Times New Roman" pitchFamily="18" charset="0"/>
              </a:rPr>
              <a:pPr/>
              <a:t>32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641F5997-86D8-4136-9700-193B989A3191}" type="slidenum">
              <a:rPr lang="en-US" altLang="en-US" sz="1200">
                <a:latin typeface="Times New Roman" pitchFamily="18" charset="0"/>
              </a:rPr>
              <a:pPr/>
              <a:t>33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DC2D13F-9A7D-491D-9061-F3C634CA50D1}" type="slidenum">
              <a:rPr lang="en-US" altLang="en-US" sz="1200">
                <a:latin typeface="Times New Roman" pitchFamily="18" charset="0"/>
              </a:rPr>
              <a:pPr/>
              <a:t>34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FA969FE0-C25E-47AA-A5C9-18595E128358}" type="slidenum">
              <a:rPr lang="en-US" altLang="en-US" sz="1200">
                <a:latin typeface="Times New Roman" pitchFamily="18" charset="0"/>
              </a:rPr>
              <a:pPr/>
              <a:t>35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8725AF4-88D3-4640-9EA4-AAB35C5C4616}" type="slidenum">
              <a:rPr lang="en-US" altLang="en-US" sz="1200">
                <a:latin typeface="Times New Roman" pitchFamily="18" charset="0"/>
              </a:rPr>
              <a:pPr/>
              <a:t>36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8B3B701-C07A-4997-BA1B-6A38AE18D03F}" type="slidenum">
              <a:rPr lang="en-US" altLang="en-US" sz="1200">
                <a:latin typeface="Times New Roman" pitchFamily="18" charset="0"/>
              </a:rPr>
              <a:pPr/>
              <a:t>37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A0C7B1F-3299-4A2A-8D60-530DDE361097}" type="slidenum">
              <a:rPr lang="en-US" altLang="en-US" sz="1200">
                <a:latin typeface="Times New Roman" pitchFamily="18" charset="0"/>
              </a:rPr>
              <a:pPr/>
              <a:t>38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3B190C68-714A-46E3-954E-3C3BB10A17EB}" type="slidenum">
              <a:rPr lang="en-US" altLang="en-US" sz="1200">
                <a:latin typeface="Times New Roman" pitchFamily="18" charset="0"/>
              </a:rPr>
              <a:pPr/>
              <a:t>39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690C6270-D640-4C92-A5FD-18CBBBA277DA}" type="slidenum">
              <a:rPr lang="en-US" altLang="en-US" sz="1200">
                <a:latin typeface="Times New Roman" pitchFamily="18" charset="0"/>
              </a:rPr>
              <a:pPr/>
              <a:t>40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4FD3555D-AB85-49AD-BA7F-DB0FC73FDEB4}" type="slidenum">
              <a:rPr lang="en-US" altLang="en-US" sz="1200">
                <a:latin typeface="Times New Roman" pitchFamily="18" charset="0"/>
              </a:rPr>
              <a:pPr/>
              <a:t>41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C45792AB-0970-4B5D-AA29-E96DD041E02D}" type="slidenum">
              <a:rPr lang="en-US" altLang="en-US" sz="1200">
                <a:latin typeface="Times New Roman" pitchFamily="18" charset="0"/>
              </a:rPr>
              <a:pPr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8413C73-5FAD-4200-A250-D738871BD28E}" type="slidenum">
              <a:rPr lang="en-US" altLang="en-US" sz="1200">
                <a:latin typeface="Times New Roman" pitchFamily="18" charset="0"/>
              </a:rPr>
              <a:pPr/>
              <a:t>42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468E551-2921-4E00-8CF4-91332C69BC1F}" type="slidenum">
              <a:rPr lang="en-US" altLang="en-US" sz="1200">
                <a:latin typeface="Times New Roman" pitchFamily="18" charset="0"/>
              </a:rPr>
              <a:pPr/>
              <a:t>43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0887018-F441-4F0C-BC6F-668A9EE80162}" type="slidenum">
              <a:rPr lang="en-US" altLang="en-US" sz="1200">
                <a:latin typeface="Times New Roman" pitchFamily="18" charset="0"/>
              </a:rPr>
              <a:pPr/>
              <a:t>44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66552C3-A01E-4D0A-BBA1-1EC664112233}" type="slidenum">
              <a:rPr lang="en-US" altLang="en-US" sz="1200">
                <a:latin typeface="Times New Roman" pitchFamily="18" charset="0"/>
              </a:rPr>
              <a:pPr/>
              <a:t>45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F7ED763-A866-4660-8E4F-B6F9D107623F}" type="slidenum">
              <a:rPr lang="en-US" altLang="en-US" sz="1200">
                <a:latin typeface="Times New Roman" pitchFamily="18" charset="0"/>
              </a:rPr>
              <a:pPr/>
              <a:t>46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F5C016D-8D15-4498-A038-CE2C968A6AC1}" type="slidenum">
              <a:rPr lang="en-US" altLang="en-US" sz="1200">
                <a:latin typeface="Times New Roman" pitchFamily="18" charset="0"/>
              </a:rPr>
              <a:pPr/>
              <a:t>47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F2C38EA-5D3C-4016-B695-19B6A5CE667B}" type="slidenum">
              <a:rPr lang="en-US" altLang="en-US" sz="1200">
                <a:latin typeface="Times New Roman" pitchFamily="18" charset="0"/>
              </a:rPr>
              <a:pPr/>
              <a:t>48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C00BD22-2A19-4B54-99AF-E05FEEE4C6E9}" type="slidenum">
              <a:rPr lang="en-US" altLang="en-US" sz="1200">
                <a:latin typeface="Times New Roman" pitchFamily="18" charset="0"/>
              </a:rPr>
              <a:pPr/>
              <a:t>49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D4E3730-859D-4A11-A4AD-07AC7B6BFD9E}" type="slidenum">
              <a:rPr lang="en-US" altLang="en-US" sz="1200">
                <a:latin typeface="Times New Roman" pitchFamily="18" charset="0"/>
              </a:rPr>
              <a:pPr/>
              <a:t>50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3BBE44D-148C-41DD-ACC0-272318A3CF98}" type="slidenum">
              <a:rPr lang="en-US" altLang="en-US" sz="1200">
                <a:latin typeface="Times New Roman" pitchFamily="18" charset="0"/>
              </a:rPr>
              <a:pPr/>
              <a:t>51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49BF983-3231-417E-A757-F36D2076D4E2}" type="slidenum">
              <a:rPr lang="en-US" altLang="en-US" sz="1200">
                <a:latin typeface="Times New Roman" pitchFamily="18" charset="0"/>
              </a:rPr>
              <a:pPr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698D7B1-8402-47F1-BE29-725D3AC9E320}" type="slidenum">
              <a:rPr lang="en-US" altLang="en-US" sz="1200">
                <a:latin typeface="Times New Roman" pitchFamily="18" charset="0"/>
              </a:rPr>
              <a:pPr/>
              <a:t>52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E7C6832-692D-4D40-BF2D-947ACE391C21}" type="slidenum">
              <a:rPr lang="en-US" altLang="en-US" sz="1200">
                <a:latin typeface="Times New Roman" pitchFamily="18" charset="0"/>
              </a:rPr>
              <a:pPr/>
              <a:t>53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03205D6-1268-4422-A30B-33CD79868844}" type="slidenum">
              <a:rPr lang="en-US" altLang="en-US" sz="1200">
                <a:latin typeface="Times New Roman" pitchFamily="18" charset="0"/>
              </a:rPr>
              <a:pPr/>
              <a:t>54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FB016F1-C719-4915-8708-0F83B1B588ED}" type="slidenum">
              <a:rPr lang="en-US" altLang="en-US" sz="1200">
                <a:latin typeface="Times New Roman" pitchFamily="18" charset="0"/>
              </a:rPr>
              <a:pPr/>
              <a:t>55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3C100E4A-4FF2-4761-8296-2A26693F7FF1}" type="slidenum">
              <a:rPr lang="en-US" altLang="en-US" sz="1200">
                <a:latin typeface="Times New Roman" pitchFamily="18" charset="0"/>
              </a:rPr>
              <a:pPr/>
              <a:t>56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79735CC-B3F5-472F-B4BE-4FDFDC95BE0B}" type="slidenum">
              <a:rPr lang="en-US" altLang="en-US" sz="1200">
                <a:latin typeface="Times New Roman" pitchFamily="18" charset="0"/>
              </a:rPr>
              <a:pPr/>
              <a:t>57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A1272D1-09F2-41EF-9624-4DF1351617BA}" type="slidenum">
              <a:rPr lang="en-US" altLang="en-US" sz="1200">
                <a:latin typeface="Times New Roman" pitchFamily="18" charset="0"/>
              </a:rPr>
              <a:pPr/>
              <a:t>58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3012FE1B-3D21-4A14-95F1-D1C47D95BEE2}" type="slidenum">
              <a:rPr lang="en-US" altLang="en-US" sz="1200">
                <a:latin typeface="Times New Roman" pitchFamily="18" charset="0"/>
              </a:rPr>
              <a:pPr/>
              <a:t>59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977548F5-12B4-4932-815C-5BC7C1DA88D9}" type="slidenum">
              <a:rPr lang="en-US" altLang="en-US" sz="1200">
                <a:latin typeface="Times New Roman" pitchFamily="18" charset="0"/>
              </a:rPr>
              <a:pPr/>
              <a:t>60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9774C4B-D73D-4573-82FB-488D709390A3}" type="slidenum">
              <a:rPr lang="en-US" altLang="en-US" sz="1200">
                <a:latin typeface="Times New Roman" pitchFamily="18" charset="0"/>
              </a:rPr>
              <a:pPr/>
              <a:t>61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8D570D1-4C90-43A7-8A67-7D461F8A0A63}" type="slidenum">
              <a:rPr lang="en-US" altLang="en-US" sz="1200">
                <a:latin typeface="Times New Roman" pitchFamily="18" charset="0"/>
              </a:rPr>
              <a:pPr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3967BC8-E057-4036-919D-48A558E73472}" type="slidenum">
              <a:rPr lang="en-US" altLang="en-US" sz="1200">
                <a:latin typeface="Times New Roman" pitchFamily="18" charset="0"/>
              </a:rPr>
              <a:pPr/>
              <a:t>62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FE986EB-5830-45BD-8CCA-A28EA8A3B21E}" type="slidenum">
              <a:rPr lang="en-US" altLang="en-US" sz="1200">
                <a:latin typeface="Times New Roman" pitchFamily="18" charset="0"/>
              </a:rPr>
              <a:pPr/>
              <a:t>63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4E335F37-2A04-480F-AC84-4F9798D12042}" type="slidenum">
              <a:rPr lang="en-US" altLang="en-US" sz="1200">
                <a:latin typeface="Times New Roman" pitchFamily="18" charset="0"/>
              </a:rPr>
              <a:pPr/>
              <a:t>64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4FE5D55-0657-4F55-9AD1-9368262982F9}" type="slidenum">
              <a:rPr lang="en-US" altLang="en-US" sz="1200">
                <a:latin typeface="Times New Roman" pitchFamily="18" charset="0"/>
              </a:rPr>
              <a:pPr/>
              <a:t>65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410CE3C1-147C-42FD-B938-0AC492A1E206}" type="slidenum">
              <a:rPr lang="en-US" altLang="en-US" sz="1200">
                <a:latin typeface="Times New Roman" pitchFamily="18" charset="0"/>
              </a:rPr>
              <a:pPr/>
              <a:t>66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C388409-6A38-45DD-BA1F-A8F9B2883DED}" type="slidenum">
              <a:rPr lang="en-US" altLang="en-US" sz="1200">
                <a:latin typeface="Times New Roman" pitchFamily="18" charset="0"/>
              </a:rPr>
              <a:pPr/>
              <a:t>67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1B534E9-4210-4E02-B1B3-6CF2C3B03FF1}" type="slidenum">
              <a:rPr lang="en-US" altLang="en-US" sz="1200">
                <a:latin typeface="Times New Roman" pitchFamily="18" charset="0"/>
              </a:rPr>
              <a:pPr/>
              <a:t>68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AAA31EB-1F1F-4E02-9B7D-66D2E187654A}" type="slidenum">
              <a:rPr lang="en-US" altLang="en-US" sz="1200">
                <a:latin typeface="Times New Roman" pitchFamily="18" charset="0"/>
              </a:rPr>
              <a:pPr/>
              <a:t>69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71DF848-B25B-4611-AD12-5115E5B72C3B}" type="slidenum">
              <a:rPr lang="en-US" altLang="en-US" sz="1200">
                <a:latin typeface="Times New Roman" pitchFamily="18" charset="0"/>
              </a:rPr>
              <a:pPr/>
              <a:t>70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6199765C-2C0B-4FD5-B5A6-BE7863A107A0}" type="slidenum">
              <a:rPr lang="en-US" altLang="en-US" sz="1200">
                <a:latin typeface="Times New Roman" pitchFamily="18" charset="0"/>
              </a:rPr>
              <a:pPr/>
              <a:t>71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EFD04845-1187-4A51-879C-6AA1A760DE71}" type="slidenum">
              <a:rPr lang="en-US" altLang="en-US" sz="1200">
                <a:latin typeface="Times New Roman" pitchFamily="18" charset="0"/>
              </a:rPr>
              <a:pPr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4BBD69E-6860-4A75-A8E9-4F3A14CB568E}" type="slidenum">
              <a:rPr lang="en-US" altLang="en-US" sz="1200">
                <a:latin typeface="Times New Roman" pitchFamily="18" charset="0"/>
              </a:rPr>
              <a:pPr/>
              <a:t>72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E7D0948-740B-47A0-9FF8-E8A58CAD32A2}" type="slidenum">
              <a:rPr lang="en-US" altLang="en-US" sz="1200">
                <a:latin typeface="Times New Roman" pitchFamily="18" charset="0"/>
              </a:rPr>
              <a:pPr/>
              <a:t>73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04B2576-947B-4ACB-8898-CDEDC99BF908}" type="slidenum">
              <a:rPr lang="en-US" altLang="en-US" sz="1200">
                <a:latin typeface="Times New Roman" pitchFamily="18" charset="0"/>
              </a:rPr>
              <a:pPr/>
              <a:t>74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D8C31631-DA3A-43CD-BEAC-75B6F30745AA}" type="slidenum">
              <a:rPr lang="en-US" altLang="en-US" sz="1200">
                <a:latin typeface="Times New Roman" pitchFamily="18" charset="0"/>
              </a:rPr>
              <a:pPr/>
              <a:t>75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5BEC499-B999-466F-87EC-DE353028B92D}" type="slidenum">
              <a:rPr lang="en-US" altLang="en-US" sz="1200">
                <a:latin typeface="Times New Roman" pitchFamily="18" charset="0"/>
              </a:rPr>
              <a:pPr/>
              <a:t>76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687381B-FAF9-4E76-8272-B634EB77CCB3}" type="slidenum">
              <a:rPr lang="en-US" altLang="en-US" sz="1200">
                <a:latin typeface="Times New Roman" pitchFamily="18" charset="0"/>
              </a:rPr>
              <a:pPr/>
              <a:t>77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113AAF7-F71D-4354-A2AE-3111ECFBFDC1}" type="slidenum">
              <a:rPr lang="en-US" altLang="en-US" sz="1200">
                <a:latin typeface="Times New Roman" pitchFamily="18" charset="0"/>
              </a:rPr>
              <a:pPr/>
              <a:t>78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5FB184B-79FF-4294-8B40-D4E2911680AF}" type="slidenum">
              <a:rPr lang="en-US" altLang="en-US" sz="1200">
                <a:latin typeface="Times New Roman" pitchFamily="18" charset="0"/>
              </a:rPr>
              <a:pPr/>
              <a:t>79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A56BC4E-5CD5-43B1-A10B-2BBA8928FDFC}" type="slidenum">
              <a:rPr lang="en-US" altLang="en-US" sz="1200">
                <a:latin typeface="Times New Roman" pitchFamily="18" charset="0"/>
              </a:rPr>
              <a:pPr/>
              <a:t>80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736AB04F-5EA6-47A4-8D18-63D8E67C801F}" type="slidenum">
              <a:rPr lang="en-US" altLang="en-US" sz="1200">
                <a:latin typeface="Times New Roman" pitchFamily="18" charset="0"/>
              </a:rPr>
              <a:pPr/>
              <a:t>81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CE0734D-1F97-464F-9BF7-3E0BCE4B7696}" type="slidenum">
              <a:rPr lang="en-US" altLang="en-US" sz="1200">
                <a:latin typeface="Times New Roman" pitchFamily="18" charset="0"/>
              </a:rPr>
              <a:pPr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2AD8C5C7-9BD0-47E4-9839-A35644D56A59}" type="slidenum">
              <a:rPr lang="en-US" altLang="en-US" sz="1200">
                <a:latin typeface="Times New Roman" pitchFamily="18" charset="0"/>
              </a:rPr>
              <a:pPr/>
              <a:t>82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A84C6747-DA94-4EA1-A515-DCCB21A7E94B}" type="slidenum">
              <a:rPr lang="en-US" altLang="en-US" sz="1200">
                <a:latin typeface="Times New Roman" pitchFamily="18" charset="0"/>
              </a:rPr>
              <a:pPr/>
              <a:t>83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8FAD3B2C-B534-4CA2-AFFB-0ED8154EB386}" type="slidenum">
              <a:rPr lang="en-US" altLang="en-US" sz="1200">
                <a:latin typeface="Times New Roman" pitchFamily="18" charset="0"/>
              </a:rPr>
              <a:pPr/>
              <a:t>84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9200F1B-12A1-4955-A3EA-AAEA0466548A}" type="slidenum">
              <a:rPr lang="en-US" altLang="en-US" sz="1200">
                <a:latin typeface="Times New Roman" pitchFamily="18" charset="0"/>
              </a:rPr>
              <a:pPr/>
              <a:t>85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CF9CF79D-BCAB-4ECF-892C-31ACE68C81AB}" type="slidenum">
              <a:rPr lang="en-US" altLang="en-US" sz="1200">
                <a:latin typeface="Times New Roman" pitchFamily="18" charset="0"/>
              </a:rPr>
              <a:pPr/>
              <a:t>86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BCC36E81-C206-4B3F-8211-7B90CE04DBAE}" type="slidenum">
              <a:rPr lang="en-US" altLang="en-US" sz="1200">
                <a:latin typeface="Times New Roman" pitchFamily="18" charset="0"/>
              </a:rPr>
              <a:pPr/>
              <a:t>87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5FAA534F-7573-44C8-ADAF-BFA7F87301D6}" type="slidenum">
              <a:rPr lang="en-US" altLang="en-US" sz="1200">
                <a:latin typeface="Times New Roman" pitchFamily="18" charset="0"/>
              </a:rPr>
              <a:pPr/>
              <a:t>88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09BD767A-43FC-460C-AB67-F0587DA81126}" type="slidenum">
              <a:rPr lang="en-US" altLang="en-US" sz="1200">
                <a:latin typeface="Times New Roman" pitchFamily="18" charset="0"/>
              </a:rPr>
              <a:pPr/>
              <a:t>89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F7126D7C-F8B3-4291-B464-B7EEDF26F6B8}" type="slidenum">
              <a:rPr lang="en-US" altLang="en-US" sz="1200">
                <a:latin typeface="Times New Roman" pitchFamily="18" charset="0"/>
              </a:rPr>
              <a:pPr/>
              <a:t>90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AD19115-3B31-4A15-98C1-58F409B414D2}" type="slidenum">
              <a:rPr lang="en-US" altLang="en-US" sz="1200">
                <a:latin typeface="Times New Roman" pitchFamily="18" charset="0"/>
              </a:rPr>
              <a:pPr/>
              <a:t>91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FB23588B-3CFD-488F-BB73-46E523AA9044}" type="slidenum">
              <a:rPr lang="en-US" altLang="en-US" sz="1200">
                <a:latin typeface="Times New Roman" pitchFamily="18" charset="0"/>
              </a:rPr>
              <a:pPr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defTabSz="90328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fld id="{1E3450AE-2A2C-4596-8E7E-0CED1DDA78FC}" type="slidenum">
              <a:rPr lang="en-US" altLang="en-US" sz="1200">
                <a:latin typeface="Times New Roman" pitchFamily="18" charset="0"/>
              </a:rPr>
              <a:pPr/>
              <a:t>92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2425" y="528638"/>
            <a:ext cx="3525838" cy="2644775"/>
          </a:xfrm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18" y="3349841"/>
            <a:ext cx="6827264" cy="3174198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B11EDF-8FFB-4919-8FA4-3245D7D36B39}" type="datetime8">
              <a:rPr lang="fa-IR" smtClean="0"/>
              <a:t>16/مارس/17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F4836A-7EC0-4560-B424-01B3A9B035DC}" type="datetime8">
              <a:rPr lang="fa-IR" smtClean="0"/>
              <a:t>16/مارس/17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0535D-AE51-4E2B-B0CA-DE513CA0BEF7}" type="datetime8">
              <a:rPr lang="fa-IR" smtClean="0"/>
              <a:t>16/مارس/17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60960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8912" y="1981200"/>
            <a:ext cx="358444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169664" y="1981200"/>
            <a:ext cx="3584448" cy="4114800"/>
          </a:xfrm>
        </p:spPr>
        <p:txBody>
          <a:bodyPr/>
          <a:lstStyle/>
          <a:p>
            <a:pPr lvl="0"/>
            <a:endParaRPr lang="fa-IR" noProof="0" smtClean="0"/>
          </a:p>
        </p:txBody>
      </p:sp>
    </p:spTree>
    <p:extLst>
      <p:ext uri="{BB962C8B-B14F-4D97-AF65-F5344CB8AC3E}">
        <p14:creationId xmlns:p14="http://schemas.microsoft.com/office/powerpoint/2010/main" xmlns="" val="59519048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2095C-7C59-4410-95DC-073388758E82}" type="datetime8">
              <a:rPr lang="fa-IR" smtClean="0"/>
              <a:t>16/مارس/17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9D49B-BDD9-46C9-9317-0311E851AF72}" type="datetime8">
              <a:rPr lang="fa-IR" smtClean="0"/>
              <a:t>16/مارس/17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6B53C-383A-4CF7-9E12-E7F128546C13}" type="datetime8">
              <a:rPr lang="fa-IR" smtClean="0"/>
              <a:t>16/مارس/17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8BE8B-207A-4252-B7F5-23CF791709FE}" type="datetime8">
              <a:rPr lang="fa-IR" smtClean="0"/>
              <a:t>16/مارس/17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23313-4061-4328-B777-0C72D2B29E36}" type="datetime8">
              <a:rPr lang="fa-IR" smtClean="0"/>
              <a:t>16/مارس/17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584D8-8737-447B-BCDA-021787D2132D}" type="datetime8">
              <a:rPr lang="fa-IR" smtClean="0"/>
              <a:t>16/مارس/17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B0DBD0-7D38-4912-AA4F-A107F4CBD358}" type="datetime8">
              <a:rPr lang="fa-IR" smtClean="0"/>
              <a:t>16/مارس/17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E592F1-5128-410A-B3C5-707B5764CB7B}" type="datetime8">
              <a:rPr lang="fa-IR" smtClean="0"/>
              <a:t>16/مارس/17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78F398-239F-462E-A83F-8FA503A9B69C}" type="datetime8">
              <a:rPr lang="fa-IR" smtClean="0"/>
              <a:t>16/مارس/17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9EEDFE-938E-4C20-A3EC-73DF07E1431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3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4.bin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5.bin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9" name="Rectangle 24"/>
          <p:cNvSpPr txBox="1">
            <a:spLocks noChangeArrowheads="1"/>
          </p:cNvSpPr>
          <p:nvPr/>
        </p:nvSpPr>
        <p:spPr>
          <a:xfrm>
            <a:off x="457200" y="1481329"/>
            <a:ext cx="8229600" cy="3243816"/>
          </a:xfrm>
          <a:prstGeom prst="rect">
            <a:avLst/>
          </a:prstGeom>
          <a:noFill/>
        </p:spPr>
        <p:txBody>
          <a:bodyPr vert="horz" lIns="45720" rIns="45720">
            <a:normAutofit/>
          </a:bodyPr>
          <a:lstStyle>
            <a:lvl1pPr marL="0" marR="64008" indent="0" algn="r" rtl="1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800" b="1" smtClean="0">
                <a:cs typeface="Traffic" pitchFamily="2" charset="-78"/>
              </a:rPr>
              <a:t>ADVANCED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800" b="1" smtClean="0">
                <a:cs typeface="Traffic" pitchFamily="2" charset="-78"/>
              </a:rPr>
              <a:t>PRODUCT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800" b="1" smtClean="0">
                <a:cs typeface="Traffic" pitchFamily="2" charset="-78"/>
              </a:rPr>
              <a:t>QUALITY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800" b="1" smtClean="0">
                <a:cs typeface="Traffic" pitchFamily="2" charset="-78"/>
              </a:rPr>
              <a:t>PLANNING</a:t>
            </a:r>
            <a:endParaRPr lang="en-US" sz="4800" b="1" dirty="0" smtClean="0">
              <a:cs typeface="Traffic" pitchFamily="2" charset="-78"/>
            </a:endParaRPr>
          </a:p>
        </p:txBody>
      </p:sp>
      <p:sp>
        <p:nvSpPr>
          <p:cNvPr id="10" name="Rectangle 23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anchor="b">
            <a:normAutofit fontScale="7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1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10600" smtClean="0">
                <a:solidFill>
                  <a:srgbClr val="FF0000"/>
                </a:solidFill>
                <a:cs typeface="Traffic" pitchFamily="2" charset="-78"/>
              </a:rPr>
              <a:t>APQP</a:t>
            </a:r>
            <a:endParaRPr lang="en-US" sz="10600" dirty="0" smtClean="0">
              <a:solidFill>
                <a:srgbClr val="FF0000"/>
              </a:solidFill>
              <a:cs typeface="Traffic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irmgn.ir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35098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1572768" y="457200"/>
            <a:ext cx="6071616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>
              <a:defRPr/>
            </a:pPr>
            <a:r>
              <a:rPr lang="ar-SA" sz="2900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تعريف</a:t>
            </a:r>
            <a:r>
              <a:rPr lang="en-US" sz="2900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APQP</a:t>
            </a:r>
            <a:endParaRPr lang="en-US" sz="2900" b="1">
              <a:solidFill>
                <a:srgbClr val="FF3300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02336" y="1600200"/>
            <a:ext cx="727862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>
              <a:buFontTx/>
              <a:buChar char="•"/>
            </a:pPr>
            <a:r>
              <a:rPr lang="en-US" sz="1900" b="1">
                <a:solidFill>
                  <a:srgbClr val="6600FF"/>
                </a:solidFill>
              </a:rPr>
              <a:t> </a:t>
            </a:r>
            <a:r>
              <a:rPr lang="en-US" sz="1900">
                <a:solidFill>
                  <a:srgbClr val="6600FF"/>
                </a:solidFill>
              </a:rPr>
              <a:t>A P Q P</a:t>
            </a:r>
            <a:r>
              <a:rPr lang="en-US" sz="1900" b="1">
                <a:solidFill>
                  <a:srgbClr val="6600FF"/>
                </a:solidFill>
              </a:rPr>
              <a:t> </a:t>
            </a:r>
            <a:r>
              <a:rPr lang="ar-SA" altLang="ar-SA" sz="1900" b="1">
                <a:solidFill>
                  <a:srgbClr val="6600FF"/>
                </a:solidFill>
              </a:rPr>
              <a:t>روشي است قانونمند كه با استفاده از فنون مختلف سعي در كسب كيفيت در فرايند طرح و توليد دارد</a:t>
            </a:r>
            <a:r>
              <a:rPr lang="en-US" altLang="ar-SA" sz="1900" b="1">
                <a:solidFill>
                  <a:srgbClr val="6600FF"/>
                </a:solidFill>
              </a:rPr>
              <a:t>.</a:t>
            </a:r>
            <a:endParaRPr lang="en-US" sz="1900" b="1">
              <a:solidFill>
                <a:srgbClr val="6600FF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733800"/>
            <a:ext cx="764438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>
              <a:buFontTx/>
              <a:buChar char="•"/>
            </a:pPr>
            <a:r>
              <a:rPr lang="en-US" sz="1900" b="1">
                <a:solidFill>
                  <a:srgbClr val="6600FF"/>
                </a:solidFill>
              </a:rPr>
              <a:t> </a:t>
            </a:r>
            <a:r>
              <a:rPr lang="en-US" sz="1900">
                <a:solidFill>
                  <a:srgbClr val="6600FF"/>
                </a:solidFill>
              </a:rPr>
              <a:t>A P Q P</a:t>
            </a:r>
            <a:r>
              <a:rPr lang="en-US" sz="1900" b="1">
                <a:solidFill>
                  <a:srgbClr val="6600FF"/>
                </a:solidFill>
              </a:rPr>
              <a:t> </a:t>
            </a:r>
            <a:r>
              <a:rPr lang="ar-SA" altLang="ar-SA" sz="1900" b="1">
                <a:solidFill>
                  <a:srgbClr val="6600FF"/>
                </a:solidFill>
              </a:rPr>
              <a:t>روشي است قانونمند و رسمي براي أيجاد مراحلي كه رضايت مشتري را در بطن فرايند طرح وتوليد ضمانت مي كند</a:t>
            </a:r>
            <a:r>
              <a:rPr lang="en-US" altLang="ar-SA" sz="1900" b="1">
                <a:solidFill>
                  <a:srgbClr val="6600FF"/>
                </a:solidFill>
              </a:rPr>
              <a:t> .</a:t>
            </a:r>
            <a:endParaRPr lang="en-US" sz="1900" b="1">
              <a:solidFill>
                <a:srgbClr val="66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51425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02336" y="4648200"/>
            <a:ext cx="748284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>
              <a:buFontTx/>
              <a:buChar char="•"/>
            </a:pPr>
            <a:r>
              <a:rPr lang="en-US" sz="1900" b="1">
                <a:solidFill>
                  <a:srgbClr val="6600FF"/>
                </a:solidFill>
              </a:rPr>
              <a:t> A P Q P </a:t>
            </a:r>
            <a:r>
              <a:rPr lang="ar-SA" altLang="ar-SA" sz="1900" b="1">
                <a:solidFill>
                  <a:srgbClr val="6600FF"/>
                </a:solidFill>
              </a:rPr>
              <a:t>تلاشي است براي حصول اطمينان از ارتباط در درون شركت و بين شركت و مشتريان</a:t>
            </a:r>
            <a:endParaRPr lang="en-US" sz="1900" b="1">
              <a:solidFill>
                <a:srgbClr val="6600FF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1000" y="1905000"/>
            <a:ext cx="1371600" cy="1219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600" b="1">
                <a:latin typeface="Times New Roman" pitchFamily="18" charset="0"/>
              </a:rPr>
              <a:t>APQP</a:t>
            </a:r>
          </a:p>
          <a:p>
            <a:pPr algn="ctr" rtl="1"/>
            <a:r>
              <a:rPr lang="ar-SA" sz="2600" b="1">
                <a:latin typeface="Times New Roman" pitchFamily="18" charset="0"/>
              </a:rPr>
              <a:t>تلاشي</a:t>
            </a:r>
            <a:r>
              <a:rPr lang="en-US" sz="26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600" b="1">
                <a:latin typeface="Times New Roman" pitchFamily="18" charset="0"/>
              </a:rPr>
              <a:t>است</a:t>
            </a:r>
            <a:endParaRPr lang="en-US" sz="2600" b="1">
              <a:latin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86200" y="685800"/>
            <a:ext cx="16764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600" b="1">
                <a:latin typeface="Times New Roman" pitchFamily="18" charset="0"/>
              </a:rPr>
              <a:t>أيجادراهي</a:t>
            </a:r>
            <a:r>
              <a:rPr lang="en-US" sz="26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600" b="1">
                <a:latin typeface="Times New Roman" pitchFamily="18" charset="0"/>
              </a:rPr>
              <a:t>مشترك</a:t>
            </a:r>
            <a:endParaRPr lang="en-US" sz="2600" b="1">
              <a:latin typeface="Times New Roman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10000" y="3429000"/>
            <a:ext cx="1600200" cy="9906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600" b="1">
                <a:latin typeface="Times New Roman" pitchFamily="18" charset="0"/>
              </a:rPr>
              <a:t>هماهنگي</a:t>
            </a:r>
            <a:r>
              <a:rPr lang="en-US" sz="26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600" b="1">
                <a:latin typeface="Times New Roman" pitchFamily="18" charset="0"/>
              </a:rPr>
              <a:t>فعاليتها</a:t>
            </a:r>
            <a:endParaRPr lang="en-US" sz="2600" b="1">
              <a:latin typeface="Times New Roman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400800" y="2133600"/>
            <a:ext cx="1447800" cy="10668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600" b="1">
                <a:latin typeface="Times New Roman" pitchFamily="18" charset="0"/>
              </a:rPr>
              <a:t>بهبود</a:t>
            </a:r>
            <a:r>
              <a:rPr lang="en-US" sz="26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600" b="1">
                <a:latin typeface="Times New Roman" pitchFamily="18" charset="0"/>
              </a:rPr>
              <a:t>محصول</a:t>
            </a:r>
            <a:endParaRPr lang="en-US" sz="2600" b="1">
              <a:latin typeface="Times New Roman" pitchFamily="18" charset="0"/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 rot="-1329796">
            <a:off x="2057400" y="1371600"/>
            <a:ext cx="1434084" cy="685800"/>
          </a:xfrm>
          <a:prstGeom prst="rightArrow">
            <a:avLst>
              <a:gd name="adj1" fmla="val 50000"/>
              <a:gd name="adj2" fmla="val 544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rot="1378271">
            <a:off x="1918717" y="3124200"/>
            <a:ext cx="1434084" cy="685800"/>
          </a:xfrm>
          <a:prstGeom prst="rightArrow">
            <a:avLst>
              <a:gd name="adj1" fmla="val 50000"/>
              <a:gd name="adj2" fmla="val 544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937760" y="2286000"/>
            <a:ext cx="1434084" cy="685800"/>
          </a:xfrm>
          <a:custGeom>
            <a:avLst/>
            <a:gdLst>
              <a:gd name="T0" fmla="*/ 1120379 w 21600"/>
              <a:gd name="T1" fmla="*/ 0 h 21600"/>
              <a:gd name="T2" fmla="*/ 0 w 21600"/>
              <a:gd name="T3" fmla="*/ 342900 h 21600"/>
              <a:gd name="T4" fmla="*/ 1120379 w 21600"/>
              <a:gd name="T5" fmla="*/ 685800 h 21600"/>
              <a:gd name="T6" fmla="*/ 1493838 w 21600"/>
              <a:gd name="T7" fmla="*/ 342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9953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533400"/>
            <a:ext cx="74096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روش ساخت يافته أي كه قدمهاي مورد نياز براي رسيدن به </a:t>
            </a:r>
            <a:r>
              <a:rPr lang="ar-SA" altLang="ar-SA" sz="3300" b="1">
                <a:solidFill>
                  <a:srgbClr val="FF6600"/>
                </a:solidFill>
                <a:latin typeface="Times New Roman" pitchFamily="18" charset="0"/>
              </a:rPr>
              <a:t>رضايت مشتري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را تعريف مي كنند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2438400"/>
            <a:ext cx="7476744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هدف </a:t>
            </a:r>
            <a:r>
              <a:rPr lang="ar-SA" altLang="ar-SA" sz="3300" b="1">
                <a:solidFill>
                  <a:srgbClr val="FF6600"/>
                </a:solidFill>
                <a:latin typeface="Times New Roman" pitchFamily="18" charset="0"/>
              </a:rPr>
              <a:t>آسان نمودن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ارتباطات افراد درگير است و اطمينان مي دهد كه تمام قدمهاي مورد نياز به موقع تكميل شده است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4077072"/>
            <a:ext cx="7883652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 b="1" dirty="0">
                <a:solidFill>
                  <a:srgbClr val="FF6600"/>
                </a:solidFill>
                <a:latin typeface="Times New Roman" pitchFamily="18" charset="0"/>
              </a:rPr>
              <a:t>موثر بودن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APQP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بستگي به تعهد و پشتيباني مديريت ارشد سازمان دارد كه اطمينان دهد رضايت مشتري فراهم شده است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31250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133088" y="228600"/>
            <a:ext cx="32186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/>
            <a:r>
              <a:rPr lang="en-US" sz="4100" b="1">
                <a:solidFill>
                  <a:srgbClr val="FF3300"/>
                </a:solidFill>
              </a:rPr>
              <a:t> A P Q P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572768" y="1371601"/>
            <a:ext cx="6099048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b="1">
                <a:solidFill>
                  <a:srgbClr val="6600FF"/>
                </a:solidFill>
                <a:latin typeface="Times New Roman" pitchFamily="18" charset="0"/>
              </a:rPr>
              <a:t>اطلا عات عمومي است</a:t>
            </a:r>
            <a:r>
              <a:rPr lang="en-US" altLang="ar-SA" sz="3300" b="1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b="1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972312" y="2057401"/>
            <a:ext cx="6672072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تلاش ميكند كه شما را راهنمايي كند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280160" y="2743201"/>
            <a:ext cx="6345936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به صنعت يا توليد كننده خاصي تاكيد ندارد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51857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304800" y="609600"/>
            <a:ext cx="3200400" cy="1524000"/>
          </a:xfrm>
          <a:prstGeom prst="flowChartAlternateProcess">
            <a:avLst/>
          </a:prstGeom>
          <a:solidFill>
            <a:srgbClr val="33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سعي نكنيد دستورالعملي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شبيه نظامنامه مرجع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APQP </a:t>
            </a:r>
            <a:r>
              <a:rPr lang="ar-SA" sz="2800">
                <a:latin typeface="Times New Roman" pitchFamily="18" charset="0"/>
              </a:rPr>
              <a:t>بنوسيد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670048" y="4724400"/>
            <a:ext cx="3962400" cy="1524000"/>
          </a:xfrm>
          <a:prstGeom prst="flowChartAlternateProcess">
            <a:avLst/>
          </a:prstGeom>
          <a:solidFill>
            <a:srgbClr val="33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به كاري كه مي كنيد توجه كنيد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و آن را با فرايند مرجع</a:t>
            </a:r>
            <a:r>
              <a:rPr lang="en-US" sz="2800">
                <a:latin typeface="Times New Roman" pitchFamily="18" charset="0"/>
              </a:rPr>
              <a:t> APQP</a:t>
            </a:r>
          </a:p>
          <a:p>
            <a:pPr algn="ctr" rtl="1"/>
            <a:r>
              <a:rPr lang="ar-SA" sz="2800">
                <a:latin typeface="Times New Roman" pitchFamily="18" charset="0"/>
              </a:rPr>
              <a:t>مرتبط نماييد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4498848" y="381000"/>
            <a:ext cx="3352800" cy="1828800"/>
          </a:xfrm>
          <a:prstGeom prst="flowChartAlternateProcess">
            <a:avLst/>
          </a:prstGeom>
          <a:solidFill>
            <a:srgbClr val="33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آنچه را كه سيستم انجام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مي دهد را در فازهاي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معرفي شده در</a:t>
            </a:r>
            <a:r>
              <a:rPr lang="en-US" sz="2800">
                <a:latin typeface="Times New Roman" pitchFamily="18" charset="0"/>
              </a:rPr>
              <a:t> APQP</a:t>
            </a:r>
          </a:p>
          <a:p>
            <a:pPr algn="ctr" rtl="1"/>
            <a:r>
              <a:rPr lang="ar-SA" sz="2800">
                <a:latin typeface="Times New Roman" pitchFamily="18" charset="0"/>
              </a:rPr>
              <a:t>نمايش دهيد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81400" y="3200400"/>
            <a:ext cx="18288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اصول اوليه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5390322">
            <a:off x="4272820" y="4045744"/>
            <a:ext cx="595312" cy="762000"/>
          </a:xfrm>
          <a:custGeom>
            <a:avLst/>
            <a:gdLst>
              <a:gd name="T0" fmla="*/ 446484 w 21600"/>
              <a:gd name="T1" fmla="*/ 0 h 21600"/>
              <a:gd name="T2" fmla="*/ 0 w 21600"/>
              <a:gd name="T3" fmla="*/ 396875 h 21600"/>
              <a:gd name="T4" fmla="*/ 446484 w 21600"/>
              <a:gd name="T5" fmla="*/ 793750 h 21600"/>
              <a:gd name="T6" fmla="*/ 595312 w 21600"/>
              <a:gd name="T7" fmla="*/ 3968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rot="-2932148">
            <a:off x="4883944" y="2355057"/>
            <a:ext cx="976313" cy="685800"/>
          </a:xfrm>
          <a:custGeom>
            <a:avLst/>
            <a:gdLst>
              <a:gd name="T0" fmla="*/ 732235 w 21600"/>
              <a:gd name="T1" fmla="*/ 0 h 21600"/>
              <a:gd name="T2" fmla="*/ 0 w 21600"/>
              <a:gd name="T3" fmla="*/ 357188 h 21600"/>
              <a:gd name="T4" fmla="*/ 732235 w 21600"/>
              <a:gd name="T5" fmla="*/ 714375 h 21600"/>
              <a:gd name="T6" fmla="*/ 976313 w 21600"/>
              <a:gd name="T7" fmla="*/ 3571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 rot="-8468634">
            <a:off x="2909317" y="2286000"/>
            <a:ext cx="976884" cy="762000"/>
          </a:xfrm>
          <a:custGeom>
            <a:avLst/>
            <a:gdLst>
              <a:gd name="T0" fmla="*/ 763190 w 21600"/>
              <a:gd name="T1" fmla="*/ 0 h 21600"/>
              <a:gd name="T2" fmla="*/ 0 w 21600"/>
              <a:gd name="T3" fmla="*/ 381000 h 21600"/>
              <a:gd name="T4" fmla="*/ 763190 w 21600"/>
              <a:gd name="T5" fmla="*/ 762000 h 21600"/>
              <a:gd name="T6" fmla="*/ 1017587 w 21600"/>
              <a:gd name="T7" fmla="*/ 3810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254496" y="2819400"/>
            <a:ext cx="1752600" cy="1219200"/>
          </a:xfrm>
          <a:prstGeom prst="cloudCallout">
            <a:avLst>
              <a:gd name="adj1" fmla="val -128986"/>
              <a:gd name="adj2" fmla="val 2890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ساده گرايي</a:t>
            </a:r>
            <a:endParaRPr lang="en-US" b="1"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214507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40480" y="457200"/>
            <a:ext cx="4242816" cy="18288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>
                <a:latin typeface="Times New Roman" pitchFamily="18" charset="0"/>
              </a:rPr>
              <a:t>تبديل صداي مشتريان به طرحي</a:t>
            </a:r>
            <a:endParaRPr lang="en-US" sz="2200">
              <a:latin typeface="Times New Roman" pitchFamily="18" charset="0"/>
            </a:endParaRPr>
          </a:p>
          <a:p>
            <a:pPr algn="ctr" rtl="1"/>
            <a:r>
              <a:rPr lang="ar-SA" sz="2200">
                <a:latin typeface="Times New Roman" pitchFamily="18" charset="0"/>
              </a:rPr>
              <a:t>كه نه تنها قادر به ارضاي نياز</a:t>
            </a:r>
            <a:endParaRPr lang="en-US" sz="2200">
              <a:latin typeface="Times New Roman" pitchFamily="18" charset="0"/>
            </a:endParaRPr>
          </a:p>
          <a:p>
            <a:pPr algn="ctr" rtl="1"/>
            <a:r>
              <a:rPr lang="ar-SA" sz="2200">
                <a:latin typeface="Times New Roman" pitchFamily="18" charset="0"/>
              </a:rPr>
              <a:t>فعلي آنها باشد بلكه سبب</a:t>
            </a:r>
            <a:endParaRPr lang="en-US" sz="2200">
              <a:latin typeface="Times New Roman" pitchFamily="18" charset="0"/>
            </a:endParaRPr>
          </a:p>
          <a:p>
            <a:pPr algn="ctr" rtl="1"/>
            <a:r>
              <a:rPr lang="ar-SA" sz="2200">
                <a:latin typeface="Times New Roman" pitchFamily="18" charset="0"/>
              </a:rPr>
              <a:t>خشنودي بيش از حد آنان گردد</a:t>
            </a:r>
            <a:r>
              <a:rPr lang="en-US" sz="2200">
                <a:latin typeface="Times New Roman" pitchFamily="18" charset="0"/>
              </a:rPr>
              <a:t>.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09728" y="457200"/>
            <a:ext cx="3657600" cy="167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>
                <a:latin typeface="Times New Roman" pitchFamily="18" charset="0"/>
              </a:rPr>
              <a:t>أيجاد ابزارها و فرايندهايي</a:t>
            </a:r>
            <a:r>
              <a:rPr lang="en-US" sz="22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>
                <a:latin typeface="Times New Roman" pitchFamily="18" charset="0"/>
              </a:rPr>
              <a:t>كه قادر به توليد چنين</a:t>
            </a:r>
            <a:r>
              <a:rPr lang="en-US" sz="22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>
                <a:latin typeface="Times New Roman" pitchFamily="18" charset="0"/>
              </a:rPr>
              <a:t>محصولي گردد</a:t>
            </a:r>
            <a:r>
              <a:rPr lang="en-US" sz="2200">
                <a:latin typeface="Times New Roman" pitchFamily="18" charset="0"/>
              </a:rPr>
              <a:t>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498848" y="4191000"/>
            <a:ext cx="3511296" cy="1905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200">
                <a:latin typeface="Times New Roman" pitchFamily="18" charset="0"/>
              </a:rPr>
              <a:t>APQP </a:t>
            </a:r>
            <a:r>
              <a:rPr lang="ar-SA" sz="2200">
                <a:latin typeface="Times New Roman" pitchFamily="18" charset="0"/>
              </a:rPr>
              <a:t>بايد </a:t>
            </a:r>
            <a:r>
              <a:rPr lang="fa-IR" sz="2200">
                <a:latin typeface="Times New Roman" pitchFamily="18" charset="0"/>
              </a:rPr>
              <a:t>ب</a:t>
            </a:r>
            <a:r>
              <a:rPr lang="ar-SA" sz="2200">
                <a:latin typeface="Times New Roman" pitchFamily="18" charset="0"/>
              </a:rPr>
              <a:t>تواند</a:t>
            </a:r>
            <a:r>
              <a:rPr lang="fa-IR" sz="2200">
                <a:latin typeface="Times New Roman" pitchFamily="18" charset="0"/>
              </a:rPr>
              <a:t> </a:t>
            </a:r>
            <a:r>
              <a:rPr lang="ar-SA" sz="2200">
                <a:latin typeface="Times New Roman" pitchFamily="18" charset="0"/>
              </a:rPr>
              <a:t>توليدات</a:t>
            </a:r>
            <a:r>
              <a:rPr lang="en-US" sz="22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>
                <a:latin typeface="Times New Roman" pitchFamily="18" charset="0"/>
              </a:rPr>
              <a:t>و خدمات را در كوتاه ترين</a:t>
            </a:r>
            <a:endParaRPr lang="en-US" sz="2200">
              <a:latin typeface="Times New Roman" pitchFamily="18" charset="0"/>
            </a:endParaRPr>
          </a:p>
          <a:p>
            <a:pPr algn="ctr" rtl="1"/>
            <a:r>
              <a:rPr lang="ar-SA" sz="2200">
                <a:latin typeface="Times New Roman" pitchFamily="18" charset="0"/>
              </a:rPr>
              <a:t>زمان جهت دستيابي به</a:t>
            </a:r>
            <a:r>
              <a:rPr lang="en-US" sz="22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>
                <a:latin typeface="Times New Roman" pitchFamily="18" charset="0"/>
              </a:rPr>
              <a:t>رضايت مشتريان عرضه</a:t>
            </a:r>
            <a:r>
              <a:rPr lang="en-US" sz="22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>
                <a:latin typeface="Times New Roman" pitchFamily="18" charset="0"/>
              </a:rPr>
              <a:t>نمايد</a:t>
            </a:r>
            <a:r>
              <a:rPr lang="en-US" sz="2200">
                <a:latin typeface="Times New Roman" pitchFamily="18" charset="0"/>
              </a:rPr>
              <a:t>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429000" y="3124200"/>
            <a:ext cx="20574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اهداف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900" b="1">
                <a:latin typeface="Times New Roman" pitchFamily="18" charset="0"/>
              </a:rPr>
              <a:t>APQP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-2526599">
            <a:off x="4724400" y="2362200"/>
            <a:ext cx="762000" cy="685800"/>
          </a:xfrm>
          <a:prstGeom prst="rightArrow">
            <a:avLst>
              <a:gd name="adj1" fmla="val 50000"/>
              <a:gd name="adj2" fmla="val 28935"/>
            </a:avLst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-7661927">
            <a:off x="2778252" y="2247900"/>
            <a:ext cx="762000" cy="685800"/>
          </a:xfrm>
          <a:prstGeom prst="rightArrow">
            <a:avLst>
              <a:gd name="adj1" fmla="val 50000"/>
              <a:gd name="adj2" fmla="val 26667"/>
            </a:avLst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rot="8058009">
            <a:off x="2924556" y="3695700"/>
            <a:ext cx="762000" cy="685800"/>
          </a:xfrm>
          <a:prstGeom prst="rightArrow">
            <a:avLst>
              <a:gd name="adj1" fmla="val 50000"/>
              <a:gd name="adj2" fmla="val 26667"/>
            </a:avLst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 rot="2767181">
            <a:off x="5411724" y="3695700"/>
            <a:ext cx="762000" cy="685800"/>
          </a:xfrm>
          <a:prstGeom prst="rightArrow">
            <a:avLst>
              <a:gd name="adj1" fmla="val 50000"/>
              <a:gd name="adj2" fmla="val 26667"/>
            </a:avLst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56032" y="4267200"/>
            <a:ext cx="3803904" cy="1981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200" dirty="0">
                <a:latin typeface="Times New Roman" pitchFamily="18" charset="0"/>
              </a:rPr>
              <a:t>APQP </a:t>
            </a:r>
            <a:r>
              <a:rPr lang="ar-SA" altLang="ar-SA" sz="2200" dirty="0">
                <a:latin typeface="Times New Roman" pitchFamily="18" charset="0"/>
              </a:rPr>
              <a:t>بايد بتواند سود</a:t>
            </a:r>
            <a:endParaRPr lang="en-US" sz="2200" dirty="0">
              <a:latin typeface="Times New Roman" pitchFamily="18" charset="0"/>
            </a:endParaRPr>
          </a:p>
          <a:p>
            <a:pPr algn="ctr" rtl="1"/>
            <a:r>
              <a:rPr lang="ar-SA" altLang="ar-SA" sz="2200" dirty="0">
                <a:latin typeface="Times New Roman" pitchFamily="18" charset="0"/>
              </a:rPr>
              <a:t>آوري و منافع توليدكننده را</a:t>
            </a:r>
            <a:r>
              <a:rPr lang="en-US" altLang="ar-SA" sz="2200" dirty="0">
                <a:latin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</a:endParaRPr>
          </a:p>
          <a:p>
            <a:pPr algn="ctr" rtl="1"/>
            <a:r>
              <a:rPr lang="ar-SA" altLang="ar-SA" sz="2200" dirty="0">
                <a:latin typeface="Times New Roman" pitchFamily="18" charset="0"/>
              </a:rPr>
              <a:t>تامين نمايد</a:t>
            </a:r>
            <a:r>
              <a:rPr lang="fa-IR" altLang="ar-SA" sz="2200" dirty="0">
                <a:latin typeface="Times New Roman" pitchFamily="18" charset="0"/>
              </a:rPr>
              <a:t> </a:t>
            </a:r>
            <a:r>
              <a:rPr lang="ar-SA" altLang="ar-SA" sz="2200" dirty="0">
                <a:latin typeface="Times New Roman" pitchFamily="18" charset="0"/>
              </a:rPr>
              <a:t>و افزايش</a:t>
            </a:r>
            <a:endParaRPr lang="en-US" sz="2200" dirty="0">
              <a:latin typeface="Times New Roman" pitchFamily="18" charset="0"/>
            </a:endParaRPr>
          </a:p>
          <a:p>
            <a:pPr algn="ctr" rtl="1"/>
            <a:r>
              <a:rPr lang="en-US" altLang="ar-SA" sz="2200" dirty="0">
                <a:latin typeface="Times New Roman" pitchFamily="18" charset="0"/>
              </a:rPr>
              <a:t> </a:t>
            </a:r>
            <a:r>
              <a:rPr lang="ar-SA" altLang="ar-SA" sz="2200" dirty="0">
                <a:latin typeface="Times New Roman" pitchFamily="18" charset="0"/>
              </a:rPr>
              <a:t>رقابت پذيري</a:t>
            </a:r>
            <a:r>
              <a:rPr lang="en-US" altLang="ar-SA" sz="2200" dirty="0">
                <a:latin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82155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2895600"/>
            <a:ext cx="22098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مراحل دستيابي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APQP</a:t>
            </a:r>
          </a:p>
        </p:txBody>
      </p:sp>
      <p:sp>
        <p:nvSpPr>
          <p:cNvPr id="17411" name="AutoShape 3"/>
          <p:cNvSpPr>
            <a:spLocks/>
          </p:cNvSpPr>
          <p:nvPr/>
        </p:nvSpPr>
        <p:spPr bwMode="auto">
          <a:xfrm>
            <a:off x="4267200" y="457200"/>
            <a:ext cx="3276600" cy="984250"/>
          </a:xfrm>
          <a:prstGeom prst="accentBorderCallout1">
            <a:avLst>
              <a:gd name="adj1" fmla="val 14287"/>
              <a:gd name="adj2" fmla="val -2324"/>
              <a:gd name="adj3" fmla="val 267458"/>
              <a:gd name="adj4" fmla="val -53102"/>
            </a:avLst>
          </a:prstGeom>
          <a:solidFill>
            <a:srgbClr val="CCFF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800">
                <a:latin typeface="Times New Roman" pitchFamily="18" charset="0"/>
              </a:rPr>
              <a:t>راهنمايي پرسنل براي كسب رضايت مشتريان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7412" name="AutoShape 4"/>
          <p:cNvSpPr>
            <a:spLocks/>
          </p:cNvSpPr>
          <p:nvPr/>
        </p:nvSpPr>
        <p:spPr bwMode="auto">
          <a:xfrm>
            <a:off x="4340352" y="1931988"/>
            <a:ext cx="3276600" cy="984250"/>
          </a:xfrm>
          <a:prstGeom prst="accentBorderCallout1">
            <a:avLst>
              <a:gd name="adj1" fmla="val 11611"/>
              <a:gd name="adj2" fmla="val -2231"/>
              <a:gd name="adj3" fmla="val 111611"/>
              <a:gd name="adj4" fmla="val -54324"/>
            </a:avLst>
          </a:prstGeom>
          <a:solidFill>
            <a:srgbClr val="CCFF99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800">
                <a:latin typeface="Times New Roman" pitchFamily="18" charset="0"/>
              </a:rPr>
              <a:t>تشويق شناسايي و انجام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به موقع تغييرات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7413" name="AutoShape 5"/>
          <p:cNvSpPr>
            <a:spLocks/>
          </p:cNvSpPr>
          <p:nvPr/>
        </p:nvSpPr>
        <p:spPr bwMode="auto">
          <a:xfrm>
            <a:off x="4276344" y="3151188"/>
            <a:ext cx="3276600" cy="984250"/>
          </a:xfrm>
          <a:prstGeom prst="accentBorderCallout1">
            <a:avLst>
              <a:gd name="adj1" fmla="val 11611"/>
              <a:gd name="adj2" fmla="val -2231"/>
              <a:gd name="adj3" fmla="val -9676"/>
              <a:gd name="adj4" fmla="val -54093"/>
            </a:avLst>
          </a:prstGeom>
          <a:solidFill>
            <a:srgbClr val="CCFF99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800">
                <a:latin typeface="Times New Roman" pitchFamily="18" charset="0"/>
              </a:rPr>
              <a:t>اطمينان از انجام صحيح و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بموقع مراحل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4203192" y="4371975"/>
            <a:ext cx="3276600" cy="1411288"/>
          </a:xfrm>
          <a:prstGeom prst="accentBorderCallout1">
            <a:avLst>
              <a:gd name="adj1" fmla="val 8097"/>
              <a:gd name="adj2" fmla="val -2231"/>
              <a:gd name="adj3" fmla="val -95500"/>
              <a:gd name="adj4" fmla="val -51347"/>
            </a:avLst>
          </a:prstGeom>
          <a:solidFill>
            <a:srgbClr val="CCFF99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800">
                <a:latin typeface="Times New Roman" pitchFamily="18" charset="0"/>
              </a:rPr>
              <a:t>أيجاد تسهيلات ارتباطي</a:t>
            </a:r>
            <a:r>
              <a:rPr lang="en-US" sz="28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800">
                <a:latin typeface="Times New Roman" pitchFamily="18" charset="0"/>
              </a:rPr>
              <a:t>براي أيجاد بهبود كيفيت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با كمترين هزينه</a:t>
            </a:r>
            <a:endParaRPr lang="en-US" sz="2800"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787521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ChangeArrowheads="1"/>
          </p:cNvSpPr>
          <p:nvPr/>
        </p:nvSpPr>
        <p:spPr bwMode="auto">
          <a:xfrm>
            <a:off x="0" y="6477000"/>
            <a:ext cx="91440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altLang="ar-SA" sz="4500">
                <a:solidFill>
                  <a:srgbClr val="FFFF00"/>
                </a:solidFill>
                <a:latin typeface="Times New Roman" pitchFamily="18" charset="0"/>
                <a:cs typeface="Traffic" pitchFamily="2" charset="-78"/>
              </a:rPr>
              <a:t>.</a:t>
            </a:r>
            <a:endParaRPr lang="en-US" sz="4500">
              <a:solidFill>
                <a:srgbClr val="FFFF00"/>
              </a:solidFill>
              <a:latin typeface="Times New Roman" pitchFamily="18" charset="0"/>
              <a:cs typeface="Traffic" pitchFamily="2" charset="-78"/>
            </a:endParaRPr>
          </a:p>
        </p:txBody>
      </p:sp>
      <p:pic>
        <p:nvPicPr>
          <p:cNvPr id="18435" name="Picture 11" descr="P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6362"/>
            <a:ext cx="7790688" cy="598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08162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83296" cy="6858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357628" y="304800"/>
            <a:ext cx="1010412" cy="7620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تاييد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برنامه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062472" y="1752600"/>
            <a:ext cx="1751076" cy="533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200" b="1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ar-SA" sz="2200" b="1">
                <a:solidFill>
                  <a:schemeClr val="bg1"/>
                </a:solidFill>
                <a:latin typeface="Times New Roman" pitchFamily="18" charset="0"/>
              </a:rPr>
              <a:t>برنامه ريزي</a:t>
            </a:r>
            <a:endParaRPr lang="en-US" sz="22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928361" y="3810000"/>
            <a:ext cx="1278636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solidFill>
                  <a:srgbClr val="008000"/>
                </a:solidFill>
                <a:latin typeface="Times New Roman" pitchFamily="18" charset="0"/>
              </a:rPr>
              <a:t>توليد</a:t>
            </a:r>
            <a:endParaRPr lang="en-US" sz="22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347217" y="4419600"/>
            <a:ext cx="6332220" cy="6096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ارزيابي  بازخورد  و  اقدامات  اصلاحي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876301" y="4495801"/>
            <a:ext cx="862584" cy="485775"/>
          </a:xfrm>
          <a:custGeom>
            <a:avLst/>
            <a:gdLst>
              <a:gd name="T0" fmla="*/ 673894 w 21600"/>
              <a:gd name="T1" fmla="*/ 0 h 21600"/>
              <a:gd name="T2" fmla="*/ 0 w 21600"/>
              <a:gd name="T3" fmla="*/ 242888 h 21600"/>
              <a:gd name="T4" fmla="*/ 673894 w 21600"/>
              <a:gd name="T5" fmla="*/ 485775 h 21600"/>
              <a:gd name="T6" fmla="*/ 898525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7146037" y="4343400"/>
            <a:ext cx="862584" cy="685800"/>
          </a:xfrm>
          <a:custGeom>
            <a:avLst/>
            <a:gdLst>
              <a:gd name="T0" fmla="*/ 673894 w 21600"/>
              <a:gd name="T1" fmla="*/ 0 h 21600"/>
              <a:gd name="T2" fmla="*/ 0 w 21600"/>
              <a:gd name="T3" fmla="*/ 342900 h 21600"/>
              <a:gd name="T4" fmla="*/ 673894 w 21600"/>
              <a:gd name="T5" fmla="*/ 685800 h 21600"/>
              <a:gd name="T6" fmla="*/ 898525 w 21600"/>
              <a:gd name="T7" fmla="*/ 342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7543800" y="1752600"/>
            <a:ext cx="539496" cy="457200"/>
          </a:xfrm>
          <a:custGeom>
            <a:avLst/>
            <a:gdLst>
              <a:gd name="T0" fmla="*/ 421481 w 21600"/>
              <a:gd name="T1" fmla="*/ 0 h 21600"/>
              <a:gd name="T2" fmla="*/ 0 w 21600"/>
              <a:gd name="T3" fmla="*/ 228600 h 21600"/>
              <a:gd name="T4" fmla="*/ 421481 w 21600"/>
              <a:gd name="T5" fmla="*/ 457200 h 21600"/>
              <a:gd name="T6" fmla="*/ 5619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2590800"/>
            <a:ext cx="2560320" cy="381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solidFill>
                  <a:srgbClr val="0000FF"/>
                </a:solidFill>
                <a:latin typeface="Times New Roman" pitchFamily="18" charset="0"/>
              </a:rPr>
              <a:t>طراحي و بهبود</a:t>
            </a:r>
            <a:endParaRPr lang="en-US" sz="2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300984" y="1143000"/>
            <a:ext cx="1616964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نمونه اوليه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4244340" y="1752600"/>
            <a:ext cx="1077468" cy="533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آزمايشي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368040" y="3352800"/>
            <a:ext cx="2097024" cy="533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1800" b="1">
                <a:latin typeface="Times New Roman" pitchFamily="18" charset="0"/>
              </a:rPr>
              <a:t>تاييد فرايند و محصول</a:t>
            </a:r>
            <a:endParaRPr lang="en-US" sz="1800" b="1">
              <a:latin typeface="Times New Roman" pitchFamily="18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694432" y="2819400"/>
            <a:ext cx="208788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فرايند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694433" y="2209800"/>
            <a:ext cx="1144524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محصول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213104" y="1752600"/>
            <a:ext cx="2087880" cy="533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200" b="1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ar-SA" sz="2200" b="1">
                <a:solidFill>
                  <a:schemeClr val="bg1"/>
                </a:solidFill>
                <a:latin typeface="Times New Roman" pitchFamily="18" charset="0"/>
              </a:rPr>
              <a:t>برنامه ريزي</a:t>
            </a:r>
            <a:endParaRPr lang="en-US" sz="22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876301" y="1752600"/>
            <a:ext cx="537972" cy="457200"/>
          </a:xfrm>
          <a:custGeom>
            <a:avLst/>
            <a:gdLst>
              <a:gd name="T0" fmla="*/ 420290 w 21600"/>
              <a:gd name="T1" fmla="*/ 0 h 21600"/>
              <a:gd name="T2" fmla="*/ 0 w 21600"/>
              <a:gd name="T3" fmla="*/ 228600 h 21600"/>
              <a:gd name="T4" fmla="*/ 420290 w 21600"/>
              <a:gd name="T5" fmla="*/ 457200 h 21600"/>
              <a:gd name="T6" fmla="*/ 560387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1091184" y="0"/>
            <a:ext cx="1139952" cy="11430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تاييداوليه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مفهوم</a:t>
            </a:r>
            <a:r>
              <a:rPr lang="en-US" b="1">
                <a:latin typeface="Times New Roman" pitchFamily="18" charset="0"/>
              </a:rPr>
              <a:t> 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2360676" y="5181600"/>
            <a:ext cx="1292352" cy="1676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طراحي</a:t>
            </a:r>
            <a:r>
              <a:rPr lang="en-US" sz="22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 b="1">
                <a:latin typeface="Times New Roman" pitchFamily="18" charset="0"/>
              </a:rPr>
              <a:t>محصول</a:t>
            </a:r>
            <a:endParaRPr lang="en-US" sz="2200" b="1">
              <a:latin typeface="Times New Roman" pitchFamily="18" charset="0"/>
            </a:endParaRPr>
          </a:p>
          <a:p>
            <a:pPr algn="ctr" rtl="1"/>
            <a:r>
              <a:rPr lang="ar-SA" sz="2200" b="1">
                <a:latin typeface="Times New Roman" pitchFamily="18" charset="0"/>
              </a:rPr>
              <a:t>و بهبود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3704844" y="5181600"/>
            <a:ext cx="1213104" cy="1676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طراحي</a:t>
            </a:r>
            <a:r>
              <a:rPr lang="en-US" sz="22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 b="1">
                <a:latin typeface="Times New Roman" pitchFamily="18" charset="0"/>
              </a:rPr>
              <a:t>فرايند</a:t>
            </a:r>
            <a:endParaRPr lang="en-US" sz="2200" b="1">
              <a:latin typeface="Times New Roman" pitchFamily="18" charset="0"/>
            </a:endParaRPr>
          </a:p>
          <a:p>
            <a:pPr algn="ctr" rtl="1"/>
            <a:r>
              <a:rPr lang="ar-SA" sz="2200" b="1">
                <a:latin typeface="Times New Roman" pitchFamily="18" charset="0"/>
              </a:rPr>
              <a:t>و بهبود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5011652" y="5181600"/>
            <a:ext cx="1144524" cy="1600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 dirty="0">
                <a:latin typeface="Times New Roman" pitchFamily="18" charset="0"/>
              </a:rPr>
              <a:t>تاييد</a:t>
            </a:r>
            <a:endParaRPr lang="en-US" sz="2200" b="1" dirty="0">
              <a:latin typeface="Times New Roman" pitchFamily="18" charset="0"/>
            </a:endParaRPr>
          </a:p>
          <a:p>
            <a:pPr algn="ctr" rtl="1"/>
            <a:r>
              <a:rPr lang="ar-SA" sz="2200" b="1" dirty="0">
                <a:latin typeface="Times New Roman" pitchFamily="18" charset="0"/>
              </a:rPr>
              <a:t>محصول</a:t>
            </a:r>
            <a:endParaRPr lang="en-US" sz="2200" b="1" dirty="0">
              <a:latin typeface="Times New Roman" pitchFamily="18" charset="0"/>
            </a:endParaRPr>
          </a:p>
          <a:p>
            <a:pPr algn="ctr" rtl="1"/>
            <a:r>
              <a:rPr lang="ar-SA" sz="2200" b="1" dirty="0">
                <a:latin typeface="Times New Roman" pitchFamily="18" charset="0"/>
              </a:rPr>
              <a:t>و فرايند</a:t>
            </a:r>
            <a:endParaRPr lang="en-US" sz="2200" b="1" dirty="0">
              <a:latin typeface="Times New Roman" pitchFamily="18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5591556" y="2819400"/>
            <a:ext cx="1077468" cy="533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آغاز توليد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7072885" y="3962400"/>
            <a:ext cx="539496" cy="457200"/>
          </a:xfrm>
          <a:custGeom>
            <a:avLst/>
            <a:gdLst>
              <a:gd name="T0" fmla="*/ 421481 w 21600"/>
              <a:gd name="T1" fmla="*/ 0 h 21600"/>
              <a:gd name="T2" fmla="*/ 0 w 21600"/>
              <a:gd name="T3" fmla="*/ 228600 h 21600"/>
              <a:gd name="T4" fmla="*/ 421481 w 21600"/>
              <a:gd name="T5" fmla="*/ 457200 h 21600"/>
              <a:gd name="T6" fmla="*/ 5619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2154936" y="3352800"/>
            <a:ext cx="1213104" cy="53340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endParaRPr lang="en-US" sz="2200" b="1">
              <a:latin typeface="Times New Roman" pitchFamily="18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6370320" y="5410200"/>
            <a:ext cx="1421892" cy="99060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endParaRPr lang="en-US" sz="2200" b="1">
              <a:latin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1213105" y="5181600"/>
            <a:ext cx="1010412" cy="16764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 dirty="0">
                <a:latin typeface="Times New Roman" pitchFamily="18" charset="0"/>
              </a:rPr>
              <a:t>طرح و</a:t>
            </a:r>
            <a:r>
              <a:rPr lang="en-US" sz="2200" b="1" dirty="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200" b="1" dirty="0">
                <a:latin typeface="Times New Roman" pitchFamily="18" charset="0"/>
              </a:rPr>
              <a:t>تعريف</a:t>
            </a:r>
            <a:endParaRPr lang="en-US" sz="2200" b="1" dirty="0">
              <a:latin typeface="Times New Roman" pitchFamily="18" charset="0"/>
            </a:endParaRPr>
          </a:p>
          <a:p>
            <a:pPr algn="ctr" rtl="1"/>
            <a:r>
              <a:rPr lang="ar-SA" sz="2200" b="1" dirty="0">
                <a:latin typeface="Times New Roman" pitchFamily="18" charset="0"/>
              </a:rPr>
              <a:t>برنامه</a:t>
            </a:r>
            <a:endParaRPr lang="en-US" sz="2200" b="1" dirty="0">
              <a:latin typeface="Times New Roman" pitchFamily="18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23803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381001"/>
            <a:ext cx="759714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مزاياي</a:t>
            </a:r>
            <a:r>
              <a:rPr lang="en-US" sz="4500" b="1">
                <a:solidFill>
                  <a:srgbClr val="FF3300"/>
                </a:solidFill>
                <a:latin typeface="Times New Roman" pitchFamily="18" charset="0"/>
              </a:rPr>
              <a:t> A P Q P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6032" y="1414463"/>
            <a:ext cx="7461504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حصول اطمينان از برنامه ريزي سريع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هدايت منابع بسوي مشتري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تعيين تغييرات مورد نياز در فرايند در كمترين زمان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فراهم كردن محصول با كيفيت در زمان تعيين شده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 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وكمترين هزينه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پرداختن سريع به مشكلات بالقوه در طراحي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,توليد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166066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29184" y="1143000"/>
            <a:ext cx="768096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8F8F8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ar-SA" sz="2900" b="1">
                <a:solidFill>
                  <a:srgbClr val="FF6600"/>
                </a:solidFill>
              </a:rPr>
              <a:t>هدفي ثابت و پيوسته را جهت بهبود بيشتر در محصولات و خدمات به وجود آوريد تا </a:t>
            </a:r>
            <a:r>
              <a:rPr lang="en-US" sz="2900" b="1">
                <a:solidFill>
                  <a:srgbClr val="FF6600"/>
                </a:solidFill>
              </a:rPr>
              <a:t/>
            </a:r>
            <a:br>
              <a:rPr lang="en-US" sz="2900" b="1">
                <a:solidFill>
                  <a:srgbClr val="FF6600"/>
                </a:solidFill>
              </a:rPr>
            </a:br>
            <a:r>
              <a:rPr lang="en-US" sz="2900" b="1">
                <a:solidFill>
                  <a:srgbClr val="FF6600"/>
                </a:solidFill>
              </a:rPr>
              <a:t/>
            </a:r>
            <a:br>
              <a:rPr lang="en-US" sz="2900" b="1">
                <a:solidFill>
                  <a:srgbClr val="FF6600"/>
                </a:solidFill>
              </a:rPr>
            </a:br>
            <a:r>
              <a:rPr lang="ar-SA" sz="2900" b="1">
                <a:solidFill>
                  <a:srgbClr val="FF6600"/>
                </a:solidFill>
              </a:rPr>
              <a:t>رقابت پذير</a:t>
            </a:r>
            <a:r>
              <a:rPr lang="en-US" sz="2900" b="1">
                <a:solidFill>
                  <a:srgbClr val="FF6600"/>
                </a:solidFill>
              </a:rPr>
              <a:t/>
            </a:r>
            <a:br>
              <a:rPr lang="en-US" sz="2900" b="1">
                <a:solidFill>
                  <a:srgbClr val="FF6600"/>
                </a:solidFill>
              </a:rPr>
            </a:br>
            <a:r>
              <a:rPr lang="ar-SA" sz="2900" b="1">
                <a:solidFill>
                  <a:srgbClr val="FF6600"/>
                </a:solidFill>
              </a:rPr>
              <a:t> پابرجا</a:t>
            </a:r>
            <a:r>
              <a:rPr lang="en-US" sz="2900" b="1">
                <a:solidFill>
                  <a:srgbClr val="FF6600"/>
                </a:solidFill>
              </a:rPr>
              <a:t/>
            </a:r>
            <a:br>
              <a:rPr lang="en-US" sz="2900" b="1">
                <a:solidFill>
                  <a:srgbClr val="FF6600"/>
                </a:solidFill>
              </a:rPr>
            </a:br>
            <a:r>
              <a:rPr lang="ar-SA" sz="2900" b="1">
                <a:solidFill>
                  <a:srgbClr val="FF6600"/>
                </a:solidFill>
              </a:rPr>
              <a:t> و باعث أيجاد كار بيشتر شويد.</a:t>
            </a:r>
            <a:r>
              <a:rPr lang="en-US" sz="2900" b="1">
                <a:solidFill>
                  <a:schemeClr val="accent2"/>
                </a:solidFill>
              </a:rPr>
              <a:t/>
            </a:r>
            <a:br>
              <a:rPr lang="en-US" sz="2900" b="1">
                <a:solidFill>
                  <a:schemeClr val="accent2"/>
                </a:solidFill>
              </a:rPr>
            </a:br>
            <a:r>
              <a:rPr lang="en-US" sz="2900" b="1">
                <a:solidFill>
                  <a:schemeClr val="accent2"/>
                </a:solidFill>
              </a:rPr>
              <a:t>                                           </a:t>
            </a:r>
            <a:r>
              <a:rPr lang="ar-SA" sz="2900" b="1">
                <a:solidFill>
                  <a:schemeClr val="accent2"/>
                </a:solidFill>
              </a:rPr>
              <a:t> </a:t>
            </a:r>
            <a:r>
              <a:rPr lang="en-US" sz="2900" b="1">
                <a:solidFill>
                  <a:schemeClr val="accent2"/>
                </a:solidFill>
              </a:rPr>
              <a:t>        </a:t>
            </a:r>
            <a:r>
              <a:rPr lang="ar-SA" sz="2900" b="1">
                <a:solidFill>
                  <a:schemeClr val="accent2"/>
                </a:solidFill>
              </a:rPr>
              <a:t>دكتر دمينگ</a:t>
            </a:r>
            <a:endParaRPr lang="en-US" sz="2900" b="1">
              <a:solidFill>
                <a:schemeClr val="accent2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200400" y="4419601"/>
          <a:ext cx="2743200" cy="1787525"/>
        </p:xfrm>
        <a:graphic>
          <a:graphicData uri="http://schemas.openxmlformats.org/presentationml/2006/ole">
            <p:oleObj spid="_x0000_s5123" name="Clip" r:id="rId4" imgW="1783533" imgH="1788059" progId="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irmgn.ir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515646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74952" y="1371601"/>
            <a:ext cx="714146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كاهش هزينه هاي طرح وتوليد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كاهش زمان طرح و توليد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افزايش مسايل أيمني در محصولات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تامين شرايط محيطي و معيارهاي مربوطه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اطمينان از كيفيت بالا در داخل طرح و توليد محصول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1000" y="381001"/>
            <a:ext cx="759714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مزاياي</a:t>
            </a:r>
            <a:r>
              <a:rPr lang="en-US" sz="4500" b="1">
                <a:solidFill>
                  <a:srgbClr val="FF3300"/>
                </a:solidFill>
                <a:latin typeface="Times New Roman" pitchFamily="18" charset="0"/>
              </a:rPr>
              <a:t> A P Q 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576700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77952" y="381001"/>
            <a:ext cx="728014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نتايج فقدان</a:t>
            </a:r>
            <a:r>
              <a:rPr lang="fa-IR" altLang="ar-SA" sz="4500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4500" b="1">
                <a:solidFill>
                  <a:srgbClr val="FF3300"/>
                </a:solidFill>
                <a:latin typeface="Times New Roman" pitchFamily="18" charset="0"/>
              </a:rPr>
              <a:t> A P Q P</a:t>
            </a:r>
            <a:r>
              <a:rPr lang="fa-IR" sz="4500" b="1">
                <a:solidFill>
                  <a:srgbClr val="FF3300"/>
                </a:solidFill>
                <a:latin typeface="Times New Roman" pitchFamily="18" charset="0"/>
              </a:rPr>
              <a:t>  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83464" y="1600200"/>
            <a:ext cx="736092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3500">
                <a:solidFill>
                  <a:schemeClr val="accent2"/>
                </a:solidFill>
                <a:latin typeface="Times New Roman" pitchFamily="18" charset="0"/>
              </a:rPr>
              <a:t>عملكرد ضعيف محصول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/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3500">
                <a:solidFill>
                  <a:schemeClr val="accent2"/>
                </a:solidFill>
                <a:latin typeface="Times New Roman" pitchFamily="18" charset="0"/>
              </a:rPr>
              <a:t>افزايش دوره تكوين محصول و ارائه به بازار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3500">
                <a:solidFill>
                  <a:schemeClr val="accent2"/>
                </a:solidFill>
                <a:latin typeface="Times New Roman" pitchFamily="18" charset="0"/>
              </a:rPr>
              <a:t>افزايش هزينه هاي طرح و توليد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3500">
                <a:solidFill>
                  <a:schemeClr val="accent2"/>
                </a:solidFill>
                <a:latin typeface="Times New Roman" pitchFamily="18" charset="0"/>
              </a:rPr>
              <a:t>افزايش تغييرات پيش بيني نشده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  <a:p>
            <a:pPr rtl="1"/>
            <a:r>
              <a:rPr lang="en-US" altLang="ar-SA" sz="350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endParaRPr lang="en-US" sz="350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11755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349250"/>
            <a:ext cx="486460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3600" b="1">
                <a:solidFill>
                  <a:srgbClr val="FF3300"/>
                </a:solidFill>
                <a:latin typeface="Times New Roman" pitchFamily="18" charset="0"/>
              </a:rPr>
              <a:t>سياست گذاري در</a:t>
            </a:r>
            <a:r>
              <a:rPr lang="en-US" sz="3600" b="1">
                <a:solidFill>
                  <a:srgbClr val="FF3300"/>
                </a:solidFill>
                <a:latin typeface="Times New Roman" pitchFamily="18" charset="0"/>
              </a:rPr>
              <a:t> TQM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600200" y="1143001"/>
            <a:ext cx="3581400" cy="54927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000">
                <a:latin typeface="Times New Roman" pitchFamily="18" charset="0"/>
              </a:rPr>
              <a:t>تدوين رسالت سازمان</a:t>
            </a:r>
            <a:endParaRPr lang="en-US" sz="3000"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514600" y="2057401"/>
            <a:ext cx="3581400" cy="54927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000">
                <a:latin typeface="Times New Roman" pitchFamily="18" charset="0"/>
              </a:rPr>
              <a:t>تدوين اهداف بلند مدت</a:t>
            </a:r>
            <a:endParaRPr lang="en-US" sz="3000">
              <a:latin typeface="Times New Roman" pitchFamily="18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352800" y="3200401"/>
            <a:ext cx="3581400" cy="54927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000">
                <a:latin typeface="Times New Roman" pitchFamily="18" charset="0"/>
              </a:rPr>
              <a:t>تدوين اهداف كوتاه مدت</a:t>
            </a:r>
            <a:endParaRPr lang="en-US" sz="3000">
              <a:latin typeface="Times New Roman" pitchFamily="18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657600" y="4175126"/>
            <a:ext cx="4419600" cy="100647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000">
                <a:latin typeface="Times New Roman" pitchFamily="18" charset="0"/>
              </a:rPr>
              <a:t>تعيين مشخصه هاي كليدي و تنظيم جداول اجرايي</a:t>
            </a:r>
            <a:endParaRPr lang="en-US" sz="3000">
              <a:latin typeface="Times New Roman" pitchFamily="18" charset="0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4937760" y="0"/>
            <a:ext cx="2926080" cy="12192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>
                <a:latin typeface="Times New Roman" pitchFamily="18" charset="0"/>
              </a:rPr>
              <a:t>تجزيه و تحليل بازار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ar-SA">
                <a:latin typeface="Times New Roman" pitchFamily="18" charset="0"/>
              </a:rPr>
              <a:t>تع</a:t>
            </a:r>
            <a:r>
              <a:rPr lang="fa-IR">
                <a:latin typeface="Times New Roman" pitchFamily="18" charset="0"/>
              </a:rPr>
              <a:t>ی</a:t>
            </a:r>
            <a:r>
              <a:rPr lang="ar-SA">
                <a:latin typeface="Times New Roman" pitchFamily="18" charset="0"/>
              </a:rPr>
              <a:t>ين موقعيت سازمان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ar-SA">
                <a:latin typeface="Times New Roman" pitchFamily="18" charset="0"/>
              </a:rPr>
              <a:t>فرصتها و تهديدها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0" y="2057400"/>
            <a:ext cx="2133600" cy="9144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>
                <a:latin typeface="Times New Roman" pitchFamily="18" charset="0"/>
              </a:rPr>
              <a:t>تعيين ديدگاه</a:t>
            </a:r>
            <a:r>
              <a:rPr lang="en-US">
                <a:latin typeface="Times New Roman" pitchFamily="18" charset="0"/>
              </a:rPr>
              <a:t> </a:t>
            </a:r>
          </a:p>
          <a:p>
            <a:pPr algn="ctr" rtl="1"/>
            <a:r>
              <a:rPr lang="ar-SA">
                <a:latin typeface="Times New Roman" pitchFamily="18" charset="0"/>
              </a:rPr>
              <a:t>ارزشهاو اعتقادات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2438400" y="4724400"/>
            <a:ext cx="11430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V="1">
            <a:off x="1219200" y="3285728"/>
            <a:ext cx="2209800" cy="1295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609600" y="1143001"/>
            <a:ext cx="813816" cy="866775"/>
          </a:xfrm>
          <a:custGeom>
            <a:avLst/>
            <a:gdLst>
              <a:gd name="T0" fmla="*/ 593643 w 21600"/>
              <a:gd name="T1" fmla="*/ 0 h 21600"/>
              <a:gd name="T2" fmla="*/ 593643 w 21600"/>
              <a:gd name="T3" fmla="*/ 487882 h 21600"/>
              <a:gd name="T4" fmla="*/ 127041 w 21600"/>
              <a:gd name="T5" fmla="*/ 866775 h 21600"/>
              <a:gd name="T6" fmla="*/ 847725 w 21600"/>
              <a:gd name="T7" fmla="*/ 24394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 rot="5639634">
            <a:off x="6198584" y="2107216"/>
            <a:ext cx="814388" cy="867156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508434 h 21600"/>
              <a:gd name="T4" fmla="*/ 122045 w 21600"/>
              <a:gd name="T5" fmla="*/ 903288 h 21600"/>
              <a:gd name="T6" fmla="*/ 814388 w 21600"/>
              <a:gd name="T7" fmla="*/ 25421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 rot="5639634">
            <a:off x="5284184" y="1116616"/>
            <a:ext cx="814388" cy="867156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508434 h 21600"/>
              <a:gd name="T4" fmla="*/ 122045 w 21600"/>
              <a:gd name="T5" fmla="*/ 903288 h 21600"/>
              <a:gd name="T6" fmla="*/ 814388 w 21600"/>
              <a:gd name="T7" fmla="*/ 25421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 rot="5639634">
            <a:off x="7112984" y="3174016"/>
            <a:ext cx="814388" cy="867156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508434 h 21600"/>
              <a:gd name="T4" fmla="*/ 122045 w 21600"/>
              <a:gd name="T5" fmla="*/ 903288 h 21600"/>
              <a:gd name="T6" fmla="*/ 814388 w 21600"/>
              <a:gd name="T7" fmla="*/ 25421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 rot="5639634">
            <a:off x="8027384" y="4545616"/>
            <a:ext cx="814388" cy="867156"/>
          </a:xfrm>
          <a:custGeom>
            <a:avLst/>
            <a:gdLst>
              <a:gd name="T0" fmla="*/ 570298 w 21600"/>
              <a:gd name="T1" fmla="*/ 0 h 21600"/>
              <a:gd name="T2" fmla="*/ 570298 w 21600"/>
              <a:gd name="T3" fmla="*/ 508434 h 21600"/>
              <a:gd name="T4" fmla="*/ 122045 w 21600"/>
              <a:gd name="T5" fmla="*/ 903288 h 21600"/>
              <a:gd name="T6" fmla="*/ 814388 w 21600"/>
              <a:gd name="T7" fmla="*/ 25421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0" y="4509120"/>
            <a:ext cx="2362200" cy="12192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dirty="0">
                <a:latin typeface="Times New Roman" pitchFamily="18" charset="0"/>
              </a:rPr>
              <a:t>تجزيه و تحليل نياز و</a:t>
            </a:r>
            <a:endParaRPr lang="en-US" dirty="0">
              <a:latin typeface="Times New Roman" pitchFamily="18" charset="0"/>
            </a:endParaRPr>
          </a:p>
          <a:p>
            <a:pPr algn="ctr"/>
            <a:r>
              <a:rPr lang="ar-SA" dirty="0">
                <a:latin typeface="Times New Roman" pitchFamily="18" charset="0"/>
              </a:rPr>
              <a:t>درجه رضايتمندي</a:t>
            </a:r>
            <a:endParaRPr lang="en-US" dirty="0">
              <a:latin typeface="Times New Roman" pitchFamily="18" charset="0"/>
            </a:endParaRPr>
          </a:p>
          <a:p>
            <a:pPr algn="ctr"/>
            <a:r>
              <a:rPr lang="ar-SA" dirty="0">
                <a:latin typeface="Times New Roman" pitchFamily="18" charset="0"/>
              </a:rPr>
              <a:t>مشتريان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648200" y="5486401"/>
            <a:ext cx="4114800" cy="100647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000" dirty="0">
                <a:latin typeface="Times New Roman" pitchFamily="18" charset="0"/>
              </a:rPr>
              <a:t>تدوين رسالت و اهداف</a:t>
            </a:r>
            <a:endParaRPr lang="en-US" sz="3000" dirty="0">
              <a:latin typeface="Times New Roman" pitchFamily="18" charset="0"/>
            </a:endParaRPr>
          </a:p>
          <a:p>
            <a:pPr algn="ctr" rtl="1"/>
            <a:r>
              <a:rPr lang="ar-SA" sz="3000" dirty="0">
                <a:latin typeface="Times New Roman" pitchFamily="18" charset="0"/>
              </a:rPr>
              <a:t>اجرايي نظارت و ارزيابي</a:t>
            </a:r>
            <a:endParaRPr lang="en-US" sz="3000" dirty="0">
              <a:latin typeface="Times New Roman" pitchFamily="18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38870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-182880" y="288926"/>
            <a:ext cx="87630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sz="3500" b="1">
                <a:solidFill>
                  <a:srgbClr val="FF3300"/>
                </a:solidFill>
                <a:latin typeface="Times New Roman" pitchFamily="18" charset="0"/>
              </a:rPr>
              <a:t>APQP </a:t>
            </a:r>
            <a:r>
              <a:rPr lang="ar-SA" altLang="ar-SA" sz="3500" b="1">
                <a:solidFill>
                  <a:srgbClr val="FF3300"/>
                </a:solidFill>
                <a:latin typeface="Times New Roman" pitchFamily="18" charset="0"/>
              </a:rPr>
              <a:t>به جهت توازن ميان انتظارات مشتريان</a:t>
            </a:r>
            <a:endParaRPr lang="en-US" sz="3500" b="1">
              <a:solidFill>
                <a:srgbClr val="FF3300"/>
              </a:solidFill>
              <a:latin typeface="Times New Roman" pitchFamily="18" charset="0"/>
            </a:endParaRPr>
          </a:p>
          <a:p>
            <a:pPr algn="ctr" rtl="1"/>
            <a:r>
              <a:rPr lang="ar-SA" altLang="ar-SA" sz="3500" b="1">
                <a:solidFill>
                  <a:srgbClr val="FF3300"/>
                </a:solidFill>
                <a:latin typeface="Times New Roman" pitchFamily="18" charset="0"/>
              </a:rPr>
              <a:t>و استفاده از فنون مورد نياز</a:t>
            </a:r>
            <a:endParaRPr lang="en-US" sz="3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 rot="1334668">
            <a:off x="548640" y="1524000"/>
            <a:ext cx="3352800" cy="16764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rtl="1"/>
            <a:r>
              <a:rPr lang="en-US" sz="2800">
                <a:latin typeface="Times New Roman" pitchFamily="18" charset="0"/>
              </a:rPr>
              <a:t>- </a:t>
            </a:r>
            <a:r>
              <a:rPr lang="ar-SA" sz="2800">
                <a:latin typeface="Times New Roman" pitchFamily="18" charset="0"/>
              </a:rPr>
              <a:t>كاهش هزينه ها</a:t>
            </a:r>
            <a:endParaRPr lang="en-US" sz="2800">
              <a:latin typeface="Times New Roman" pitchFamily="18" charset="0"/>
            </a:endParaRPr>
          </a:p>
          <a:p>
            <a:pPr rtl="1"/>
            <a:r>
              <a:rPr lang="en-US" sz="2800">
                <a:latin typeface="Times New Roman" pitchFamily="18" charset="0"/>
              </a:rPr>
              <a:t>- </a:t>
            </a:r>
            <a:r>
              <a:rPr lang="ar-SA" sz="2800">
                <a:latin typeface="Times New Roman" pitchFamily="18" charset="0"/>
              </a:rPr>
              <a:t>كاهش زمان طرح و توليد</a:t>
            </a:r>
            <a:endParaRPr lang="en-US" sz="2800">
              <a:latin typeface="Times New Roman" pitchFamily="18" charset="0"/>
            </a:endParaRPr>
          </a:p>
          <a:p>
            <a:pPr rtl="1"/>
            <a:r>
              <a:rPr lang="en-US" sz="2800">
                <a:latin typeface="Times New Roman" pitchFamily="18" charset="0"/>
              </a:rPr>
              <a:t>- </a:t>
            </a:r>
            <a:r>
              <a:rPr lang="ar-SA" sz="2800">
                <a:latin typeface="Times New Roman" pitchFamily="18" charset="0"/>
              </a:rPr>
              <a:t>كيفيت مورد نظر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 rot="1326191">
            <a:off x="5157216" y="3352800"/>
            <a:ext cx="2926080" cy="1676400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rtl="1"/>
            <a:r>
              <a:rPr lang="en-US" sz="2800">
                <a:latin typeface="Times New Roman" pitchFamily="18" charset="0"/>
              </a:rPr>
              <a:t>- SPC </a:t>
            </a:r>
          </a:p>
          <a:p>
            <a:pPr rtl="1"/>
            <a:r>
              <a:rPr lang="en-US" sz="2800">
                <a:latin typeface="Times New Roman" pitchFamily="18" charset="0"/>
              </a:rPr>
              <a:t>- </a:t>
            </a:r>
            <a:r>
              <a:rPr lang="ar-SA" sz="2800">
                <a:latin typeface="Times New Roman" pitchFamily="18" charset="0"/>
              </a:rPr>
              <a:t>امكان سنجي</a:t>
            </a:r>
            <a:endParaRPr lang="en-US" sz="2800">
              <a:latin typeface="Times New Roman" pitchFamily="18" charset="0"/>
            </a:endParaRPr>
          </a:p>
          <a:p>
            <a:pPr rtl="1"/>
            <a:r>
              <a:rPr lang="en-US" sz="2800">
                <a:latin typeface="Times New Roman" pitchFamily="18" charset="0"/>
              </a:rPr>
              <a:t>- </a:t>
            </a:r>
            <a:r>
              <a:rPr lang="ar-SA" sz="2800">
                <a:latin typeface="Times New Roman" pitchFamily="18" charset="0"/>
              </a:rPr>
              <a:t>ساير ابزارهاي كيفي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3810000" y="4343400"/>
            <a:ext cx="1600200" cy="762000"/>
          </a:xfrm>
          <a:prstGeom prst="flowChartExtra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APQP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33600" y="3276600"/>
            <a:ext cx="5638800" cy="2286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09538" y="3886200"/>
          <a:ext cx="3657600" cy="2209800"/>
        </p:xfrm>
        <a:graphic>
          <a:graphicData uri="http://schemas.openxmlformats.org/presentationml/2006/ole">
            <p:oleObj spid="_x0000_s4102" name="Clip" r:id="rId5" imgW="4762500" imgH="3505200" progId="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097895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257800" y="1447800"/>
            <a:ext cx="2667000" cy="990600"/>
          </a:xfrm>
          <a:prstGeom prst="foldedCorner">
            <a:avLst>
              <a:gd name="adj" fmla="val 3405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تفاوت در برنامه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و توليد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257800" y="2743200"/>
            <a:ext cx="2667000" cy="914400"/>
          </a:xfrm>
          <a:prstGeom prst="foldedCorner">
            <a:avLst>
              <a:gd name="adj" fmla="val 3405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پيچيدگي محصول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257800" y="4038600"/>
            <a:ext cx="2667000" cy="914400"/>
          </a:xfrm>
          <a:prstGeom prst="foldedCorner">
            <a:avLst>
              <a:gd name="adj" fmla="val 3405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محصولات جديد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5181600" y="228600"/>
            <a:ext cx="2667000" cy="914400"/>
          </a:xfrm>
          <a:prstGeom prst="foldedCorner">
            <a:avLst>
              <a:gd name="adj" fmla="val 3405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اصلاح محصول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04800" y="2667000"/>
            <a:ext cx="2590800" cy="1143000"/>
          </a:xfrm>
          <a:prstGeom prst="foldedCorner">
            <a:avLst>
              <a:gd name="adj" fmla="val 34051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هر</a:t>
            </a:r>
            <a:r>
              <a:rPr lang="en-US" sz="2800">
                <a:latin typeface="Times New Roman" pitchFamily="18" charset="0"/>
              </a:rPr>
              <a:t> APQP </a:t>
            </a:r>
            <a:r>
              <a:rPr lang="ar-SA" sz="2800">
                <a:latin typeface="Times New Roman" pitchFamily="18" charset="0"/>
              </a:rPr>
              <a:t>منحصر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به فرد است بدليل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 rot="-2274298">
            <a:off x="2590800" y="1295400"/>
            <a:ext cx="1905000" cy="457200"/>
          </a:xfrm>
          <a:custGeom>
            <a:avLst/>
            <a:gdLst>
              <a:gd name="T0" fmla="*/ 1488281 w 21600"/>
              <a:gd name="T1" fmla="*/ 0 h 21600"/>
              <a:gd name="T2" fmla="*/ 0 w 21600"/>
              <a:gd name="T3" fmla="*/ 228600 h 21600"/>
              <a:gd name="T4" fmla="*/ 1488281 w 21600"/>
              <a:gd name="T5" fmla="*/ 457200 h 21600"/>
              <a:gd name="T6" fmla="*/ 19843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 rot="-1068081">
            <a:off x="3048000" y="2057400"/>
            <a:ext cx="1905000" cy="457200"/>
          </a:xfrm>
          <a:custGeom>
            <a:avLst/>
            <a:gdLst>
              <a:gd name="T0" fmla="*/ 1488281 w 21600"/>
              <a:gd name="T1" fmla="*/ 0 h 21600"/>
              <a:gd name="T2" fmla="*/ 0 w 21600"/>
              <a:gd name="T3" fmla="*/ 228600 h 21600"/>
              <a:gd name="T4" fmla="*/ 1488281 w 21600"/>
              <a:gd name="T5" fmla="*/ 457200 h 21600"/>
              <a:gd name="T6" fmla="*/ 19843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3124201" y="2971800"/>
            <a:ext cx="1662684" cy="533400"/>
          </a:xfrm>
          <a:custGeom>
            <a:avLst/>
            <a:gdLst>
              <a:gd name="T0" fmla="*/ 1298972 w 21600"/>
              <a:gd name="T1" fmla="*/ 0 h 21600"/>
              <a:gd name="T2" fmla="*/ 0 w 21600"/>
              <a:gd name="T3" fmla="*/ 266700 h 21600"/>
              <a:gd name="T4" fmla="*/ 1298972 w 21600"/>
              <a:gd name="T5" fmla="*/ 533400 h 21600"/>
              <a:gd name="T6" fmla="*/ 1731963 w 21600"/>
              <a:gd name="T7" fmla="*/ 266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 rot="1027406">
            <a:off x="2895600" y="3886200"/>
            <a:ext cx="1905000" cy="457200"/>
          </a:xfrm>
          <a:custGeom>
            <a:avLst/>
            <a:gdLst>
              <a:gd name="T0" fmla="*/ 1488281 w 21600"/>
              <a:gd name="T1" fmla="*/ 0 h 21600"/>
              <a:gd name="T2" fmla="*/ 0 w 21600"/>
              <a:gd name="T3" fmla="*/ 228600 h 21600"/>
              <a:gd name="T4" fmla="*/ 1488281 w 21600"/>
              <a:gd name="T5" fmla="*/ 457200 h 21600"/>
              <a:gd name="T6" fmla="*/ 19843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 rot="1826534">
            <a:off x="2667000" y="4800600"/>
            <a:ext cx="1905000" cy="457200"/>
          </a:xfrm>
          <a:custGeom>
            <a:avLst/>
            <a:gdLst>
              <a:gd name="T0" fmla="*/ 1488281 w 21600"/>
              <a:gd name="T1" fmla="*/ 0 h 21600"/>
              <a:gd name="T2" fmla="*/ 0 w 21600"/>
              <a:gd name="T3" fmla="*/ 228600 h 21600"/>
              <a:gd name="T4" fmla="*/ 1488281 w 21600"/>
              <a:gd name="T5" fmla="*/ 457200 h 21600"/>
              <a:gd name="T6" fmla="*/ 1984375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0" y="0"/>
          <a:ext cx="2033016" cy="2590800"/>
        </p:xfrm>
        <a:graphic>
          <a:graphicData uri="http://schemas.openxmlformats.org/presentationml/2006/ole">
            <p:oleObj spid="_x0000_s10244" name="Clip" r:id="rId4" imgW="2033588" imgH="3390900" progId="">
              <p:embed/>
            </p:oleObj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5105400" y="5181600"/>
            <a:ext cx="2895600" cy="1447800"/>
          </a:xfrm>
          <a:prstGeom prst="foldedCorner">
            <a:avLst>
              <a:gd name="adj" fmla="val 3405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endParaRPr lang="en-US" sz="2600" dirty="0">
              <a:latin typeface="Times New Roman" pitchFamily="18" charset="0"/>
            </a:endParaRPr>
          </a:p>
          <a:p>
            <a:pPr algn="ctr" rtl="1"/>
            <a:r>
              <a:rPr lang="ar-SA" sz="2600" dirty="0">
                <a:latin typeface="Times New Roman" pitchFamily="18" charset="0"/>
              </a:rPr>
              <a:t>زمانبندي فعاليتها بستگي</a:t>
            </a:r>
            <a:endParaRPr lang="en-US" sz="2600" dirty="0">
              <a:latin typeface="Times New Roman" pitchFamily="18" charset="0"/>
            </a:endParaRPr>
          </a:p>
          <a:p>
            <a:pPr algn="ctr" rtl="1"/>
            <a:r>
              <a:rPr lang="ar-SA" sz="2600" dirty="0">
                <a:latin typeface="Times New Roman" pitchFamily="18" charset="0"/>
              </a:rPr>
              <a:t>به نيازها وانتظارات</a:t>
            </a:r>
            <a:r>
              <a:rPr lang="en-US" sz="2600" dirty="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600" dirty="0">
                <a:latin typeface="Times New Roman" pitchFamily="18" charset="0"/>
              </a:rPr>
              <a:t>مشتري دارد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7917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295400" y="381000"/>
            <a:ext cx="7162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3300">
                <a:solidFill>
                  <a:srgbClr val="FF3300"/>
                </a:solidFill>
              </a:rPr>
              <a:t>كاربرد</a:t>
            </a:r>
            <a:r>
              <a:rPr lang="en-US" sz="3300">
                <a:solidFill>
                  <a:srgbClr val="FF3300"/>
                </a:solidFill>
              </a:rPr>
              <a:t> APQP</a:t>
            </a:r>
            <a:endParaRPr lang="en-US" sz="3300" b="1">
              <a:solidFill>
                <a:srgbClr val="FF3300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43000" y="1981200"/>
            <a:ext cx="6400800" cy="2667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0" y="2209800"/>
            <a:ext cx="5562600" cy="6858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/>
            <a:r>
              <a:rPr lang="ar-SA" sz="2300" b="1">
                <a:latin typeface="Times New Roman" pitchFamily="18" charset="0"/>
              </a:rPr>
              <a:t>محصولات جديد</a:t>
            </a:r>
            <a:r>
              <a:rPr lang="ar-SA" sz="2200" b="1">
                <a:latin typeface="Times New Roman" pitchFamily="18" charset="0"/>
              </a:rPr>
              <a:t>          </a:t>
            </a:r>
            <a:r>
              <a:rPr lang="ar-SA" sz="2300" b="1">
                <a:latin typeface="Times New Roman" pitchFamily="18" charset="0"/>
              </a:rPr>
              <a:t>تغير يافته</a:t>
            </a:r>
            <a:r>
              <a:rPr lang="ar-SA" sz="2200" b="1">
                <a:latin typeface="Times New Roman" pitchFamily="18" charset="0"/>
              </a:rPr>
              <a:t>     توليد مجدد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7086600" y="34290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1219200" y="3429000"/>
            <a:ext cx="586740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 flipV="1">
            <a:off x="1066800" y="3810000"/>
            <a:ext cx="6019800" cy="68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5715000" y="3581400"/>
            <a:ext cx="0" cy="762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3962400" y="37338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019800" y="3733800"/>
            <a:ext cx="914400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زياد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419600" y="3733800"/>
            <a:ext cx="914400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متوسط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895600" y="3733800"/>
            <a:ext cx="762000" cy="3048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كم</a:t>
            </a:r>
            <a:endParaRPr lang="en-US" b="1">
              <a:latin typeface="Times New Roman" pitchFamily="18" charset="0"/>
            </a:endParaRPr>
          </a:p>
        </p:txBody>
      </p:sp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3505200" y="4648200"/>
          <a:ext cx="2819400" cy="2209800"/>
        </p:xfrm>
        <a:graphic>
          <a:graphicData uri="http://schemas.openxmlformats.org/presentationml/2006/ole">
            <p:oleObj spid="_x0000_s11268" name="Clip" r:id="rId4" imgW="2212063" imgH="2723584" progId="">
              <p:embed/>
            </p:oleObj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99185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429000" y="3124200"/>
            <a:ext cx="2133600" cy="990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2900" b="1">
                <a:solidFill>
                  <a:srgbClr val="FF3300"/>
                </a:solidFill>
              </a:rPr>
              <a:t>رمز موفقيت</a:t>
            </a:r>
            <a:r>
              <a:rPr lang="en-US" sz="2900" b="1">
                <a:solidFill>
                  <a:srgbClr val="FF3300"/>
                </a:solidFill>
              </a:rPr>
              <a:t> </a:t>
            </a:r>
            <a:r>
              <a:rPr lang="en-US" sz="3200" b="1">
                <a:solidFill>
                  <a:srgbClr val="FF3300"/>
                </a:solidFill>
              </a:rPr>
              <a:t>APQP</a:t>
            </a:r>
            <a:endParaRPr lang="en-US" sz="4400" b="1">
              <a:solidFill>
                <a:srgbClr val="FF3300"/>
              </a:solidFill>
            </a:endParaRP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381000" y="1219200"/>
            <a:ext cx="2209800" cy="2209800"/>
          </a:xfrm>
          <a:prstGeom prst="flowChartConnector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آگاهي دادن و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توجيه مديران در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ابتداي مراحل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مختلف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888736" y="990600"/>
            <a:ext cx="2209800" cy="2209800"/>
          </a:xfrm>
          <a:prstGeom prst="flowChartConnector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تهيه دستوركار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براي انجام به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تكنيكهاي تضمين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كيفبت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182112" y="228600"/>
            <a:ext cx="2209800" cy="2209800"/>
          </a:xfrm>
          <a:prstGeom prst="flowChartConnector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درك  ومرحله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بندي مهندسي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طرح و توليد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5376672" y="4038600"/>
            <a:ext cx="2514600" cy="2286000"/>
          </a:xfrm>
          <a:prstGeom prst="flowChartConnector">
            <a:avLst/>
          </a:prstGeom>
          <a:solidFill>
            <a:srgbClr val="CC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b="1">
                <a:latin typeface="Times New Roman" pitchFamily="18" charset="0"/>
              </a:rPr>
              <a:t>  </a:t>
            </a:r>
            <a:r>
              <a:rPr lang="ar-SA" b="1">
                <a:latin typeface="Times New Roman" pitchFamily="18" charset="0"/>
              </a:rPr>
              <a:t>تدوين برنامه هاي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آموزشي در جهت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en-US" b="1">
                <a:latin typeface="Times New Roman" pitchFamily="18" charset="0"/>
              </a:rPr>
              <a:t>  </a:t>
            </a:r>
            <a:r>
              <a:rPr lang="ar-SA" b="1">
                <a:latin typeface="Times New Roman" pitchFamily="18" charset="0"/>
              </a:rPr>
              <a:t>استفاده از فنون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APQP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1658738">
            <a:off x="4518660" y="4170364"/>
            <a:ext cx="937260" cy="714375"/>
          </a:xfrm>
          <a:prstGeom prst="notchedRightArrow">
            <a:avLst>
              <a:gd name="adj1" fmla="val 50000"/>
              <a:gd name="adj2" fmla="val 34167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 rot="-8938910">
            <a:off x="2368296" y="3041650"/>
            <a:ext cx="976884" cy="685800"/>
          </a:xfrm>
          <a:prstGeom prst="notchedRightArrow">
            <a:avLst>
              <a:gd name="adj1" fmla="val 50000"/>
              <a:gd name="adj2" fmla="val 37095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 rot="8886068">
            <a:off x="3055620" y="4246564"/>
            <a:ext cx="937260" cy="714375"/>
          </a:xfrm>
          <a:prstGeom prst="notchedRightArrow">
            <a:avLst>
              <a:gd name="adj1" fmla="val 50000"/>
              <a:gd name="adj2" fmla="val 34167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 rot="-1838405">
            <a:off x="5562600" y="3048000"/>
            <a:ext cx="976884" cy="685800"/>
          </a:xfrm>
          <a:prstGeom prst="notchedRightArrow">
            <a:avLst>
              <a:gd name="adj1" fmla="val 50000"/>
              <a:gd name="adj2" fmla="val 37095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 rot="-5413150">
            <a:off x="3989832" y="2438400"/>
            <a:ext cx="533400" cy="6858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914400" y="4038600"/>
            <a:ext cx="2209800" cy="2209800"/>
          </a:xfrm>
          <a:prstGeom prst="flowChartConnector">
            <a:avLst/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تهيه امكانات لازم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جهت بكارگيري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فنون</a:t>
            </a:r>
            <a:r>
              <a:rPr lang="en-US" b="1">
                <a:latin typeface="Times New Roman" pitchFamily="18" charset="0"/>
              </a:rPr>
              <a:t> APQP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29825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2306177" y="2265363"/>
            <a:ext cx="3627916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مراحل اجرايي</a:t>
            </a:r>
            <a:endParaRPr lang="en-US" sz="8100" b="1">
              <a:solidFill>
                <a:srgbClr val="FF0000"/>
              </a:solidFill>
              <a:latin typeface="Times New Roman" pitchFamily="18" charset="0"/>
              <a:cs typeface="Traffic" pitchFamily="2" charset="-78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8493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00400" y="304800"/>
            <a:ext cx="2895600" cy="68580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>
                <a:latin typeface="Times New Roman" pitchFamily="18" charset="0"/>
              </a:rPr>
              <a:t>مراحل</a:t>
            </a:r>
            <a:r>
              <a:rPr lang="en-US" sz="3500">
                <a:latin typeface="Times New Roman" pitchFamily="18" charset="0"/>
              </a:rPr>
              <a:t> APQP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219200" y="1447800"/>
            <a:ext cx="4038600" cy="7620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طرحريزي و تعريف برنامه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96896" y="2362200"/>
            <a:ext cx="40386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طراحي و توسعه محصول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43000" y="3276600"/>
            <a:ext cx="4038600" cy="7620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طراحي و توسعه فرايند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670048" y="4191000"/>
            <a:ext cx="4038600" cy="7620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 sz="2800" b="1">
                <a:latin typeface="Times New Roman" pitchFamily="18" charset="0"/>
              </a:rPr>
              <a:t>   صحه گذاری</a:t>
            </a:r>
            <a:r>
              <a:rPr lang="ar-SA" sz="2800" b="1">
                <a:latin typeface="Times New Roman" pitchFamily="18" charset="0"/>
              </a:rPr>
              <a:t> فرايند و محصول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6096001" y="685800"/>
            <a:ext cx="809244" cy="1143000"/>
          </a:xfrm>
          <a:prstGeom prst="curvedLeftArrow">
            <a:avLst>
              <a:gd name="adj1" fmla="val 27119"/>
              <a:gd name="adj2" fmla="val 54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381000" y="1752600"/>
            <a:ext cx="733044" cy="1143000"/>
          </a:xfrm>
          <a:prstGeom prst="curvedRightArrow">
            <a:avLst>
              <a:gd name="adj1" fmla="val 29938"/>
              <a:gd name="adj2" fmla="val 59875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6766561" y="2590800"/>
            <a:ext cx="809244" cy="1143000"/>
          </a:xfrm>
          <a:prstGeom prst="curvedLeftArrow">
            <a:avLst>
              <a:gd name="adj1" fmla="val 27119"/>
              <a:gd name="adj2" fmla="val 54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304800" y="3505200"/>
            <a:ext cx="733044" cy="1143000"/>
          </a:xfrm>
          <a:prstGeom prst="curvedRightArrow">
            <a:avLst>
              <a:gd name="adj1" fmla="val 29938"/>
              <a:gd name="adj2" fmla="val 59875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6912864" y="4267200"/>
            <a:ext cx="838200" cy="1447800"/>
          </a:xfrm>
          <a:prstGeom prst="curvedLeftArrow">
            <a:avLst>
              <a:gd name="adj1" fmla="val 33164"/>
              <a:gd name="adj2" fmla="val 6632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066800" y="5181600"/>
            <a:ext cx="5715000" cy="7620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300" dirty="0">
                <a:latin typeface="Times New Roman" pitchFamily="18" charset="0"/>
              </a:rPr>
              <a:t>بازخورد ,ارزيابي و اقدامات اصلاحي</a:t>
            </a:r>
            <a:endParaRPr lang="en-US" sz="3300" dirty="0">
              <a:latin typeface="Times New Roman" pitchFamily="18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3130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" y="228601"/>
            <a:ext cx="754684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طرحريزي </a:t>
            </a:r>
            <a:r>
              <a:rPr lang="fa-IR" altLang="ar-SA" sz="4500" b="1">
                <a:solidFill>
                  <a:srgbClr val="FF3300"/>
                </a:solidFill>
                <a:latin typeface="Times New Roman" pitchFamily="18" charset="0"/>
              </a:rPr>
              <a:t>(</a:t>
            </a:r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 برنامه ريزي</a:t>
            </a:r>
            <a:r>
              <a:rPr lang="fa-IR" altLang="ar-SA" sz="4500" b="1">
                <a:solidFill>
                  <a:srgbClr val="FF3300"/>
                </a:solidFill>
                <a:latin typeface="Times New Roman" pitchFamily="18" charset="0"/>
              </a:rPr>
              <a:t> )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371601"/>
            <a:ext cx="7805928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در أين قسمت نحوه مشخص كردن انتظارات و نيازمندي هاي مشتري شرح داده ميشود.</a:t>
            </a:r>
            <a:endParaRPr lang="fa-IR" altLang="ar-SA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در طرح ريزي و تعريف برنامه كيفيتي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انجام همه فعاليتها ازنقطه نظرمشتري( استفاده كننده نهايي ) ضروري است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 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56032" y="4038600"/>
            <a:ext cx="760780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دستيابي به نياز مشتري نياز به بررسي هاي بازار يابي دارد . أين عوامل مي تواند طي فاز بسط عملكرد كيفيت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( 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QFD)</a:t>
            </a:r>
          </a:p>
          <a:p>
            <a:pPr rtl="1"/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به نيازهاي مهندسي و ساير تبديل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31796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CCCC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algn="ctr"/>
            <a:r>
              <a:rPr lang="en-AU" sz="4000" smtClean="0">
                <a:solidFill>
                  <a:srgbClr val="FF6600"/>
                </a:solidFill>
              </a:rPr>
              <a:t>CROSS FUNCTIONAL TEAM</a:t>
            </a:r>
          </a:p>
        </p:txBody>
      </p:sp>
      <p:pic>
        <p:nvPicPr>
          <p:cNvPr id="4099" name="Picture 3" descr="15702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9800"/>
            <a:ext cx="4672584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692400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a-IR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1758696" y="2692401"/>
            <a:ext cx="5626608" cy="1463675"/>
            <a:chOff x="0" y="0"/>
            <a:chExt cx="3544" cy="922"/>
          </a:xfrm>
        </p:grpSpPr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35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fa-IR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969" cy="9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 rtl="1"/>
              <a:r>
                <a:rPr lang="en-US">
                  <a:latin typeface="Times New Roman" pitchFamily="18" charset="0"/>
                </a:rPr>
                <a:t>  </a:t>
              </a:r>
              <a:r>
                <a:rPr lang="en-US" sz="9000">
                  <a:latin typeface="Times New Roman" pitchFamily="18" charset="0"/>
                </a:rPr>
                <a:t> </a:t>
              </a:r>
              <a:r>
                <a:rPr lang="en-US">
                  <a:latin typeface="Times New Roman" pitchFamily="18" charset="0"/>
                </a:rPr>
                <a:t>                  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6165304"/>
            <a:ext cx="1152128" cy="720080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19940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636264" y="2667001"/>
            <a:ext cx="2764536" cy="955675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altLang="ar-SA" sz="2800">
                <a:solidFill>
                  <a:schemeClr val="accent2"/>
                </a:solidFill>
                <a:latin typeface="Times New Roman" pitchFamily="18" charset="0"/>
              </a:rPr>
              <a:t>راههاي دستيابي به</a:t>
            </a:r>
            <a:endParaRPr lang="en-US" sz="2800">
              <a:solidFill>
                <a:schemeClr val="accent2"/>
              </a:solidFill>
              <a:latin typeface="Times New Roman" pitchFamily="18" charset="0"/>
            </a:endParaRPr>
          </a:p>
          <a:p>
            <a:pPr algn="ctr" rtl="1"/>
            <a:r>
              <a:rPr lang="en-US" altLang="ar-SA" sz="28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2800">
                <a:solidFill>
                  <a:schemeClr val="accent2"/>
                </a:solidFill>
                <a:latin typeface="Times New Roman" pitchFamily="18" charset="0"/>
              </a:rPr>
              <a:t>نيازهاي مشتري</a:t>
            </a:r>
            <a:endParaRPr lang="en-US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304800" y="533400"/>
            <a:ext cx="2971800" cy="1752600"/>
          </a:xfrm>
          <a:prstGeom prst="cloudCallout">
            <a:avLst>
              <a:gd name="adj1" fmla="val 60685"/>
              <a:gd name="adj2" fmla="val 6847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درخواستهاي خريد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و استعلامها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02336" y="3352800"/>
            <a:ext cx="2743200" cy="1752600"/>
          </a:xfrm>
          <a:prstGeom prst="cloudCallout">
            <a:avLst>
              <a:gd name="adj1" fmla="val 63000"/>
              <a:gd name="adj2" fmla="val -61505"/>
            </a:avLst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استفاده از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QFD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2304288" y="4572000"/>
            <a:ext cx="3200400" cy="1752600"/>
          </a:xfrm>
          <a:prstGeom prst="cloudCallout">
            <a:avLst>
              <a:gd name="adj1" fmla="val 17144"/>
              <a:gd name="adj2" fmla="val -95019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اطلاعات مربوط به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خدمات پس از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فروش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864608" y="228600"/>
            <a:ext cx="2971800" cy="1752600"/>
          </a:xfrm>
          <a:prstGeom prst="cloudCallout">
            <a:avLst>
              <a:gd name="adj1" fmla="val -69870"/>
              <a:gd name="adj2" fmla="val 8913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مصاحبه و ارتباطات</a:t>
            </a:r>
            <a:r>
              <a:rPr lang="en-US" sz="2800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800">
                <a:latin typeface="Times New Roman" pitchFamily="18" charset="0"/>
              </a:rPr>
              <a:t>كلامي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5449824" y="3810000"/>
            <a:ext cx="2895600" cy="1752600"/>
          </a:xfrm>
          <a:prstGeom prst="cloudCallout">
            <a:avLst>
              <a:gd name="adj1" fmla="val -36421"/>
              <a:gd name="adj2" fmla="val -64491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شكايات مشتريان</a:t>
            </a:r>
            <a:endParaRPr lang="en-US" sz="2800"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6313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381001"/>
            <a:ext cx="7888224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4500">
                <a:solidFill>
                  <a:srgbClr val="FF3300"/>
                </a:solidFill>
                <a:latin typeface="Times New Roman" pitchFamily="18" charset="0"/>
              </a:rPr>
              <a:t>نمونه هايي از ابزارهاي مرحله اول</a:t>
            </a:r>
            <a:r>
              <a:rPr lang="en-US" sz="4500">
                <a:solidFill>
                  <a:srgbClr val="FF33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33400" y="1905000"/>
            <a:ext cx="7184136" cy="361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شناسايي و تعيين مراحل كلي طرح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شناسايي نيازهاي مشتري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تعيين منابع مورد نياز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تهيه ليست مشتريان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استفاده از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QFD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مرور طرح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امكان سنجي اوليه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070888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2"/>
          <p:cNvSpPr>
            <a:spLocks noChangeArrowheads="1"/>
          </p:cNvSpPr>
          <p:nvPr/>
        </p:nvSpPr>
        <p:spPr bwMode="auto">
          <a:xfrm>
            <a:off x="3505200" y="304800"/>
            <a:ext cx="2514600" cy="12192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ورودي هاي فاز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اول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5669280" y="2057400"/>
            <a:ext cx="2514600" cy="12954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طرح تجارت و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استراتژي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بازار يابي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304800" y="1447800"/>
            <a:ext cx="2514600" cy="1219200"/>
          </a:xfrm>
          <a:prstGeom prst="ellipse">
            <a:avLst/>
          </a:prstGeom>
          <a:solidFill>
            <a:srgbClr val="CC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صداي مشتري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533400" y="3352800"/>
            <a:ext cx="25146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الگو برداري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از بهترينها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816352" y="4800600"/>
            <a:ext cx="2514600" cy="1219200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ساير ورودي هاي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مشتري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4937760" y="3581400"/>
            <a:ext cx="2514600" cy="1219200"/>
          </a:xfrm>
          <a:prstGeom prst="ellipse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مطالعه قابليت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فرايند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 rot="3459510">
            <a:off x="2911602" y="1125411"/>
            <a:ext cx="457200" cy="794004"/>
          </a:xfrm>
          <a:prstGeom prst="downArrow">
            <a:avLst>
              <a:gd name="adj1" fmla="val 50000"/>
              <a:gd name="adj2" fmla="val 45226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 rot="-2929907">
            <a:off x="6019229" y="1371601"/>
            <a:ext cx="485775" cy="762000"/>
          </a:xfrm>
          <a:prstGeom prst="downArrow">
            <a:avLst>
              <a:gd name="adj1" fmla="val 50000"/>
              <a:gd name="adj2" fmla="val 408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 rot="1941038">
            <a:off x="3124201" y="1752600"/>
            <a:ext cx="486156" cy="1752600"/>
          </a:xfrm>
          <a:prstGeom prst="downArrow">
            <a:avLst>
              <a:gd name="adj1" fmla="val 50000"/>
              <a:gd name="adj2" fmla="val 8652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267200" y="1905000"/>
            <a:ext cx="562356" cy="2895600"/>
          </a:xfrm>
          <a:prstGeom prst="downArrow">
            <a:avLst>
              <a:gd name="adj1" fmla="val 50000"/>
              <a:gd name="adj2" fmla="val 12357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 rot="-700172">
            <a:off x="5157216" y="1600200"/>
            <a:ext cx="484632" cy="1981200"/>
          </a:xfrm>
          <a:prstGeom prst="downArrow">
            <a:avLst>
              <a:gd name="adj1" fmla="val 50000"/>
              <a:gd name="adj2" fmla="val 98113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099092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195316" y="76200"/>
            <a:ext cx="2668524" cy="838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500" b="1" i="1">
                <a:latin typeface="Times New Roman" pitchFamily="18" charset="0"/>
              </a:rPr>
              <a:t> </a:t>
            </a:r>
            <a:r>
              <a:rPr lang="ar-SA" sz="2500" b="1" i="1">
                <a:latin typeface="Times New Roman" pitchFamily="18" charset="0"/>
              </a:rPr>
              <a:t>تعين برنامه زمانبندي</a:t>
            </a:r>
            <a:r>
              <a:rPr lang="en-US" sz="2500" b="1" i="1">
                <a:latin typeface="Times New Roman" pitchFamily="18" charset="0"/>
              </a:rPr>
              <a:t> </a:t>
            </a:r>
          </a:p>
          <a:p>
            <a:pPr algn="ctr"/>
            <a:r>
              <a:rPr lang="ar-SA" sz="2500" b="1" i="1">
                <a:latin typeface="Times New Roman" pitchFamily="18" charset="0"/>
              </a:rPr>
              <a:t>كليه فعاليتها و مراحل</a:t>
            </a:r>
            <a:endParaRPr lang="en-US" sz="2500" b="1" i="1"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195316" y="1066800"/>
            <a:ext cx="2668524" cy="7620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 i="1">
                <a:latin typeface="Times New Roman" pitchFamily="18" charset="0"/>
              </a:rPr>
              <a:t>تكميل فرم پيشنهاد</a:t>
            </a:r>
            <a:endParaRPr lang="en-US" b="1" i="1">
              <a:latin typeface="Times New Roman" pitchFamily="18" charset="0"/>
            </a:endParaRPr>
          </a:p>
          <a:p>
            <a:pPr algn="ctr"/>
            <a:r>
              <a:rPr lang="en-US" b="1" i="1">
                <a:latin typeface="Times New Roman" pitchFamily="18" charset="0"/>
              </a:rPr>
              <a:t> </a:t>
            </a:r>
            <a:r>
              <a:rPr lang="ar-SA" b="1" i="1">
                <a:latin typeface="Times New Roman" pitchFamily="18" charset="0"/>
              </a:rPr>
              <a:t>محصول</a:t>
            </a:r>
            <a:endParaRPr lang="en-US" b="1" i="1">
              <a:latin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195316" y="1981200"/>
            <a:ext cx="2668524" cy="8382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امكان سنجي فني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مهندسي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125213" y="2895600"/>
            <a:ext cx="2738628" cy="114300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تعيين مشخصات خاص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مورد نظر مشتري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و نحوه تامين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125213" y="4191000"/>
            <a:ext cx="2738628" cy="12192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تعيين گروه چند وظيفه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أي بعنوان مجري و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تعيين منابع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125213" y="5562600"/>
            <a:ext cx="2738628" cy="9906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 dirty="0">
                <a:latin typeface="Times New Roman" pitchFamily="18" charset="0"/>
              </a:rPr>
              <a:t>تاييد طرح پس از تعيين</a:t>
            </a:r>
            <a:r>
              <a:rPr lang="en-US" b="1" dirty="0">
                <a:latin typeface="Times New Roman" pitchFamily="18" charset="0"/>
              </a:rPr>
              <a:t> </a:t>
            </a:r>
          </a:p>
          <a:p>
            <a:pPr algn="ctr"/>
            <a:r>
              <a:rPr lang="ar-SA" b="1" dirty="0">
                <a:latin typeface="Times New Roman" pitchFamily="18" charset="0"/>
              </a:rPr>
              <a:t>امكان پذيري تامين نظر</a:t>
            </a:r>
            <a:endParaRPr lang="en-US" b="1" dirty="0">
              <a:latin typeface="Times New Roman" pitchFamily="18" charset="0"/>
            </a:endParaRPr>
          </a:p>
          <a:p>
            <a:pPr algn="ctr"/>
            <a:r>
              <a:rPr lang="en-US" b="1" dirty="0">
                <a:latin typeface="Times New Roman" pitchFamily="18" charset="0"/>
              </a:rPr>
              <a:t> </a:t>
            </a:r>
            <a:r>
              <a:rPr lang="ar-SA" b="1" dirty="0">
                <a:latin typeface="Times New Roman" pitchFamily="18" charset="0"/>
              </a:rPr>
              <a:t>مشتري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152400"/>
            <a:ext cx="2878836" cy="11430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تهيه ليست خواست هاي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/>
            <a:r>
              <a:rPr lang="ar-SA" b="1">
                <a:latin typeface="Times New Roman" pitchFamily="18" charset="0"/>
              </a:rPr>
              <a:t>مشتري كه امكان تغيير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دارد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70105" y="1447800"/>
            <a:ext cx="2668524" cy="7620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بسط عملكرد كيفيت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en-US" b="1">
                <a:latin typeface="Times New Roman" pitchFamily="18" charset="0"/>
              </a:rPr>
              <a:t>(QFD)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0105" y="2438400"/>
            <a:ext cx="2668524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تهيه و تاييد برنامه طرح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70105" y="3505200"/>
            <a:ext cx="2668524" cy="9144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امكان پذيري مقدماتي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/>
            <a:r>
              <a:rPr lang="ar-SA" b="1">
                <a:latin typeface="Times New Roman" pitchFamily="18" charset="0"/>
              </a:rPr>
              <a:t>طرح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0105" y="4572000"/>
            <a:ext cx="2668524" cy="8382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تجزيه و تحليل هزينه ها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70105" y="5715000"/>
            <a:ext cx="2668524" cy="914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امكان سنجي مقدماتي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توليد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>
            <a:off x="4352544" y="1143000"/>
            <a:ext cx="448056" cy="5410200"/>
          </a:xfrm>
          <a:prstGeom prst="downArrow">
            <a:avLst>
              <a:gd name="adj1" fmla="val 50000"/>
              <a:gd name="adj2" fmla="val 28979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3089149" y="1219200"/>
            <a:ext cx="448056" cy="5105400"/>
          </a:xfrm>
          <a:prstGeom prst="upArrow">
            <a:avLst>
              <a:gd name="adj1" fmla="val 50000"/>
              <a:gd name="adj2" fmla="val 27346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 rot="-5400000">
            <a:off x="2837689" y="2761476"/>
            <a:ext cx="2438400" cy="55399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000" b="1">
                <a:latin typeface="Times New Roman" pitchFamily="18" charset="0"/>
              </a:rPr>
              <a:t>مراحل فاز اول</a:t>
            </a:r>
            <a:r>
              <a:rPr lang="en-US" sz="300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767588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" y="457201"/>
            <a:ext cx="681532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en-US" sz="35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تعيين برنامه زمانبندي كليه فعاليتها و مراحل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447800"/>
            <a:ext cx="77906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بررسي زمان نياز مشتري  توسط مسئول طرح به جهت اطمينان از انجام  به موقع عمليات به تفكيك مراحل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62000" y="3429000"/>
            <a:ext cx="6687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تكميل فرم پيشنهاد محصول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82880" y="4114801"/>
            <a:ext cx="7790688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أين فرم توسط مدير طرح تكميل مي گرددو شامل تمامي نيازهاي تصريح شده و تلويحي مشتريان مي باشد . توسط أين فرم پيشنهاد طرح محصول جديد و يا توليد مجدد محصول مي باشد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3136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981456" y="533400"/>
            <a:ext cx="680923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امكان سنجي فني مهندسي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447800"/>
            <a:ext cx="77906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أين گام يعني اطمينان از أينكه فرايندهاي توليد و ساير برنامه ها درمقاطع زماني از پيش تعيين شده با توجه به نظر مشتري و مقوله كيفيت با هزينه و قيمت مناسب  تامين مي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56032" y="3505200"/>
            <a:ext cx="77541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/>
            <a:r>
              <a:rPr lang="ar-SA" sz="3100" b="1" i="1">
                <a:solidFill>
                  <a:srgbClr val="FF3300"/>
                </a:solidFill>
                <a:latin typeface="Times New Roman" pitchFamily="18" charset="0"/>
              </a:rPr>
              <a:t>تعيين مشخصات خاص مورد نظر مشتري</a:t>
            </a:r>
            <a:r>
              <a:rPr lang="fa-IR" sz="31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100" b="1" i="1">
                <a:solidFill>
                  <a:srgbClr val="FF3300"/>
                </a:solidFill>
                <a:latin typeface="Times New Roman" pitchFamily="18" charset="0"/>
              </a:rPr>
              <a:t>و نحوه تامين</a:t>
            </a:r>
            <a:endParaRPr lang="en-US" sz="31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495800"/>
            <a:ext cx="77906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تمامي مشخصات خاص مورد نظر مشتري و همچنين روشهاي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تامين آن در أين قسمت تعيين مي گردد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353347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52400"/>
            <a:ext cx="7552944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200" b="1" i="1">
                <a:solidFill>
                  <a:srgbClr val="FF3300"/>
                </a:solidFill>
                <a:latin typeface="Times New Roman" pitchFamily="18" charset="0"/>
              </a:rPr>
              <a:t>تعيين گروه چند وظيفه أي بعنوان مجري </a:t>
            </a:r>
            <a:endParaRPr lang="fa-IR" sz="3200" b="1" i="1">
              <a:solidFill>
                <a:srgbClr val="FF3300"/>
              </a:solidFill>
              <a:latin typeface="Times New Roman" pitchFamily="18" charset="0"/>
            </a:endParaRPr>
          </a:p>
          <a:p>
            <a:pPr algn="ctr" rtl="1"/>
            <a:r>
              <a:rPr lang="ar-SA" sz="3200" b="1" i="1">
                <a:solidFill>
                  <a:srgbClr val="FF3300"/>
                </a:solidFill>
                <a:latin typeface="Times New Roman" pitchFamily="18" charset="0"/>
              </a:rPr>
              <a:t>وتعيين منابع</a:t>
            </a:r>
            <a:r>
              <a:rPr lang="en-US" sz="3200" b="1" i="1">
                <a:solidFill>
                  <a:srgbClr val="FF3300"/>
                </a:solidFill>
                <a:latin typeface="Times New Roman" pitchFamily="18" charset="0"/>
              </a:rPr>
              <a:t>(</a:t>
            </a:r>
            <a:r>
              <a:rPr lang="en-US" altLang="en-US" sz="3200" b="1" i="1">
                <a:solidFill>
                  <a:srgbClr val="FF3300"/>
                </a:solidFill>
                <a:latin typeface="Times New Roman" pitchFamily="18" charset="0"/>
              </a:rPr>
              <a:t>CFT</a:t>
            </a:r>
            <a:r>
              <a:rPr lang="en-US" sz="3200" b="1" i="1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09728" y="3505200"/>
            <a:ext cx="8010144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/>
            <a:r>
              <a:rPr lang="ar-SA" sz="3100" b="1" i="1">
                <a:solidFill>
                  <a:srgbClr val="FF3300"/>
                </a:solidFill>
                <a:latin typeface="Times New Roman" pitchFamily="18" charset="0"/>
              </a:rPr>
              <a:t>تاييد طرح پس از تعيين امكان پذيري تامين</a:t>
            </a:r>
            <a:r>
              <a:rPr lang="fa-IR" sz="31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100" b="1" i="1">
                <a:solidFill>
                  <a:srgbClr val="FF3300"/>
                </a:solidFill>
                <a:latin typeface="Times New Roman" pitchFamily="18" charset="0"/>
              </a:rPr>
              <a:t>نظر مشتري</a:t>
            </a:r>
            <a:endParaRPr lang="en-US" sz="31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29184" y="1295401"/>
            <a:ext cx="7534656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تعيين يك گروه چند تخصصي براي اجراي برنامه طرح و توليد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 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كه شامل واحد هاي توليد , كيفيت, خريد و فروش ومشتريان مي باشدو تعيين منابع مورد نياز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267201"/>
            <a:ext cx="786384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در بسياري از شركتها طرح پيشنهادي جهت تاييد مشتري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ارسال مي گردد. أين پيشنهاد شامل قيمت , نقشه اوليه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محصول , امكان سنجي اوليه و برنامه زمانبندي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                                                                                                       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03772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33400" y="0"/>
            <a:ext cx="733044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 i="1">
                <a:solidFill>
                  <a:srgbClr val="FF3300"/>
                </a:solidFill>
                <a:latin typeface="Times New Roman" pitchFamily="18" charset="0"/>
              </a:rPr>
              <a:t>تهيه ليست خواست هاي مشتري كه امكان تغييردارد</a:t>
            </a:r>
            <a:endParaRPr lang="en-US" sz="28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57200" y="3657600"/>
            <a:ext cx="73334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بسط عملكرد كيفيت</a:t>
            </a:r>
            <a:r>
              <a:rPr lang="en-US" sz="4000" b="1" i="1">
                <a:solidFill>
                  <a:srgbClr val="FF3300"/>
                </a:solidFill>
                <a:latin typeface="Times New Roman" pitchFamily="18" charset="0"/>
              </a:rPr>
              <a:t> (QFD)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1752600"/>
            <a:ext cx="7936992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مدير طرح مي بايست ليستي ازخواسته ها و نيازهاي مشتريان را مدون نمايد. أين نيازها ممكن است در طول انجام طرح تغيير يابد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800600"/>
            <a:ext cx="7936992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در اين قسمت به روشهاي مختلف مي بايست صداي مشتريان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جمع آوري گردد و در ماتريس خانه كيفيت ثبت گردد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2983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060704" y="457200"/>
            <a:ext cx="654100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تهيه و تاييد برنامه طرح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762000" y="2957513"/>
            <a:ext cx="70286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ارزيابي مقدماتي طرح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1433513"/>
            <a:ext cx="8010144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تهيه برنامه مقدماتي طرح و انجام يكسري آزمايشات به منظور تعيين صلاحيت ابزار , اطمينان از عملكرد قطعات توليدي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3962401"/>
            <a:ext cx="801014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2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200">
                <a:solidFill>
                  <a:srgbClr val="6600FF"/>
                </a:solidFill>
                <a:latin typeface="Times New Roman" pitchFamily="18" charset="0"/>
              </a:rPr>
              <a:t>أين ارزيابي در مورد اجزا و قطعات</a:t>
            </a:r>
            <a:r>
              <a:rPr lang="en-US" sz="32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200">
                <a:solidFill>
                  <a:srgbClr val="6600FF"/>
                </a:solidFill>
                <a:latin typeface="Times New Roman" pitchFamily="18" charset="0"/>
              </a:rPr>
              <a:t>يك سيستم و بر اساس نقشه</a:t>
            </a:r>
            <a:r>
              <a:rPr lang="en-US" sz="32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200">
                <a:solidFill>
                  <a:srgbClr val="6600FF"/>
                </a:solidFill>
                <a:latin typeface="Times New Roman" pitchFamily="18" charset="0"/>
              </a:rPr>
              <a:t>هاي اوليه است . أين ارزيابي در تمامي طول دوره فرايند</a:t>
            </a:r>
            <a:r>
              <a:rPr lang="en-US" sz="3200">
                <a:solidFill>
                  <a:srgbClr val="6600FF"/>
                </a:solidFill>
                <a:latin typeface="Times New Roman" pitchFamily="18" charset="0"/>
              </a:rPr>
              <a:t> APQP  </a:t>
            </a:r>
            <a:r>
              <a:rPr lang="ar-SA" sz="3200">
                <a:solidFill>
                  <a:srgbClr val="6600FF"/>
                </a:solidFill>
                <a:latin typeface="Times New Roman" pitchFamily="18" charset="0"/>
              </a:rPr>
              <a:t>ادامه مي يابد</a:t>
            </a:r>
            <a:r>
              <a:rPr lang="en-US" sz="32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  <a:p>
            <a:pPr rtl="1">
              <a:buFontTx/>
              <a:buChar char="•"/>
            </a:pPr>
            <a:endParaRPr lang="en-US" sz="32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771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143001" y="381000"/>
            <a:ext cx="577748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تجزيه و تحليل هزينه ها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066800" y="3429000"/>
            <a:ext cx="657758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امكان سنجي مقدماتي توليد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1066800"/>
            <a:ext cx="793699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در أين قسمت برآورد هزينه ها و امكان پذيري طرح ابزار انجام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مي گردد . استراتژي تهيه ابزارو گزينش بهترين روش كه تامين  كننده نظر مشتري باشد از موارد أين مرحله مي باشد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191000"/>
            <a:ext cx="77906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به منظور اطمينان از وجود توانايي ها و امكانات توليدي با توجه به اطلاعات و مشخصات فني و كسب اطمينان از توليد محصول با قابليت بالا أين امكان سنجي مطرح مي گردد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0010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0"/>
          <p:cNvSpPr>
            <a:spLocks noChangeShapeType="1"/>
          </p:cNvSpPr>
          <p:nvPr/>
        </p:nvSpPr>
        <p:spPr bwMode="auto">
          <a:xfrm flipV="1">
            <a:off x="1740408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123" name="Line 9"/>
          <p:cNvSpPr>
            <a:spLocks noChangeShapeType="1"/>
          </p:cNvSpPr>
          <p:nvPr/>
        </p:nvSpPr>
        <p:spPr bwMode="auto">
          <a:xfrm flipH="1" flipV="1">
            <a:off x="2881885" y="1616076"/>
            <a:ext cx="7620" cy="3641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865376" y="304800"/>
            <a:ext cx="5120640" cy="6096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algn="ctr"/>
            <a:r>
              <a:rPr lang="ar-SA" sz="4500" smtClean="0">
                <a:solidFill>
                  <a:srgbClr val="FF3300"/>
                </a:solidFill>
                <a:cs typeface="B Nazanin" pitchFamily="2" charset="-78"/>
              </a:rPr>
              <a:t>طرح ريزي</a:t>
            </a:r>
            <a:endParaRPr lang="en-US" sz="3200" smtClean="0">
              <a:solidFill>
                <a:srgbClr val="FF3300"/>
              </a:solidFill>
              <a:cs typeface="B Nazanin" pitchFamily="2" charset="-78"/>
            </a:endParaRPr>
          </a:p>
        </p:txBody>
      </p:sp>
      <p:sp>
        <p:nvSpPr>
          <p:cNvPr id="5125" name="Freeform 4"/>
          <p:cNvSpPr>
            <a:spLocks/>
          </p:cNvSpPr>
          <p:nvPr/>
        </p:nvSpPr>
        <p:spPr bwMode="auto">
          <a:xfrm>
            <a:off x="1130808" y="1997075"/>
            <a:ext cx="2133600" cy="534988"/>
          </a:xfrm>
          <a:custGeom>
            <a:avLst/>
            <a:gdLst>
              <a:gd name="T0" fmla="*/ 254916 w 1456"/>
              <a:gd name="T1" fmla="*/ 0 h 337"/>
              <a:gd name="T2" fmla="*/ 2220974 w 1456"/>
              <a:gd name="T3" fmla="*/ 0 h 337"/>
              <a:gd name="T4" fmla="*/ 2220974 w 1456"/>
              <a:gd name="T5" fmla="*/ 533400 h 337"/>
              <a:gd name="T6" fmla="*/ 83954 w 1456"/>
              <a:gd name="T7" fmla="*/ 533400 h 337"/>
              <a:gd name="T8" fmla="*/ 340397 w 1456"/>
              <a:gd name="T9" fmla="*/ 381000 h 337"/>
              <a:gd name="T10" fmla="*/ 0 w 1456"/>
              <a:gd name="T11" fmla="*/ 304800 h 337"/>
              <a:gd name="T12" fmla="*/ 254916 w 1456"/>
              <a:gd name="T13" fmla="*/ 228600 h 337"/>
              <a:gd name="T14" fmla="*/ 83954 w 1456"/>
              <a:gd name="T15" fmla="*/ 152400 h 337"/>
              <a:gd name="T16" fmla="*/ 254916 w 1456"/>
              <a:gd name="T17" fmla="*/ 0 h 3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56" h="337">
                <a:moveTo>
                  <a:pt x="167" y="0"/>
                </a:moveTo>
                <a:lnTo>
                  <a:pt x="1455" y="0"/>
                </a:lnTo>
                <a:lnTo>
                  <a:pt x="1455" y="336"/>
                </a:lnTo>
                <a:lnTo>
                  <a:pt x="55" y="336"/>
                </a:lnTo>
                <a:lnTo>
                  <a:pt x="223" y="240"/>
                </a:lnTo>
                <a:lnTo>
                  <a:pt x="0" y="192"/>
                </a:lnTo>
                <a:lnTo>
                  <a:pt x="167" y="144"/>
                </a:lnTo>
                <a:lnTo>
                  <a:pt x="55" y="96"/>
                </a:lnTo>
                <a:lnTo>
                  <a:pt x="167" y="0"/>
                </a:lnTo>
              </a:path>
            </a:pathLst>
          </a:custGeom>
          <a:solidFill>
            <a:srgbClr val="FFFF99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7132321" y="1616076"/>
            <a:ext cx="16764" cy="3717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5800344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 flipV="1">
            <a:off x="4329684" y="1616076"/>
            <a:ext cx="22860" cy="3641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62187" name="Rectangle 11"/>
          <p:cNvSpPr>
            <a:spLocks noChangeArrowheads="1"/>
          </p:cNvSpPr>
          <p:nvPr/>
        </p:nvSpPr>
        <p:spPr bwMode="auto">
          <a:xfrm>
            <a:off x="586602" y="1143000"/>
            <a:ext cx="1676677" cy="523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Concept</a:t>
            </a:r>
          </a:p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Initiation/Approval</a:t>
            </a:r>
          </a:p>
        </p:txBody>
      </p:sp>
      <p:sp>
        <p:nvSpPr>
          <p:cNvPr id="562188" name="Rectangle 12"/>
          <p:cNvSpPr>
            <a:spLocks noChangeArrowheads="1"/>
          </p:cNvSpPr>
          <p:nvPr/>
        </p:nvSpPr>
        <p:spPr bwMode="auto">
          <a:xfrm>
            <a:off x="2434283" y="1143000"/>
            <a:ext cx="910442" cy="523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Program</a:t>
            </a:r>
          </a:p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Approval</a:t>
            </a:r>
          </a:p>
        </p:txBody>
      </p:sp>
      <p:sp>
        <p:nvSpPr>
          <p:cNvPr id="562189" name="Rectangle 13"/>
          <p:cNvSpPr>
            <a:spLocks noChangeArrowheads="1"/>
          </p:cNvSpPr>
          <p:nvPr/>
        </p:nvSpPr>
        <p:spPr bwMode="auto">
          <a:xfrm>
            <a:off x="3910329" y="1333501"/>
            <a:ext cx="939296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Prototype</a:t>
            </a:r>
          </a:p>
        </p:txBody>
      </p:sp>
      <p:sp>
        <p:nvSpPr>
          <p:cNvPr id="562190" name="Rectangle 14"/>
          <p:cNvSpPr>
            <a:spLocks noChangeArrowheads="1"/>
          </p:cNvSpPr>
          <p:nvPr/>
        </p:nvSpPr>
        <p:spPr bwMode="auto">
          <a:xfrm>
            <a:off x="5573594" y="1333501"/>
            <a:ext cx="543418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Pilot</a:t>
            </a:r>
          </a:p>
        </p:txBody>
      </p:sp>
      <p:sp>
        <p:nvSpPr>
          <p:cNvPr id="562191" name="Rectangle 15"/>
          <p:cNvSpPr>
            <a:spLocks noChangeArrowheads="1"/>
          </p:cNvSpPr>
          <p:nvPr/>
        </p:nvSpPr>
        <p:spPr bwMode="auto">
          <a:xfrm>
            <a:off x="6811490" y="1333501"/>
            <a:ext cx="774251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Launch</a:t>
            </a:r>
          </a:p>
        </p:txBody>
      </p:sp>
      <p:sp>
        <p:nvSpPr>
          <p:cNvPr id="5134" name="Rectangle 25"/>
          <p:cNvSpPr>
            <a:spLocks noChangeArrowheads="1"/>
          </p:cNvSpPr>
          <p:nvPr/>
        </p:nvSpPr>
        <p:spPr bwMode="auto">
          <a:xfrm>
            <a:off x="1645920" y="2057400"/>
            <a:ext cx="11430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>
                <a:latin typeface="Times New Roman" pitchFamily="18" charset="0"/>
              </a:rPr>
              <a:t>طرحريزي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35" name="Rectangle 26"/>
          <p:cNvSpPr>
            <a:spLocks noChangeArrowheads="1"/>
          </p:cNvSpPr>
          <p:nvPr/>
        </p:nvSpPr>
        <p:spPr bwMode="auto">
          <a:xfrm>
            <a:off x="621792" y="5257800"/>
            <a:ext cx="150876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600">
                <a:latin typeface="Times New Roman" pitchFamily="18" charset="0"/>
              </a:rPr>
              <a:t>طرح ريزي</a:t>
            </a:r>
            <a:endParaRPr lang="en-US" sz="2600">
              <a:latin typeface="Times New Roman" pitchFamily="18" charset="0"/>
            </a:endParaRPr>
          </a:p>
        </p:txBody>
      </p:sp>
      <p:sp>
        <p:nvSpPr>
          <p:cNvPr id="5136" name="Rectangle 27"/>
          <p:cNvSpPr>
            <a:spLocks noChangeArrowheads="1"/>
          </p:cNvSpPr>
          <p:nvPr/>
        </p:nvSpPr>
        <p:spPr bwMode="auto">
          <a:xfrm>
            <a:off x="2377440" y="5257800"/>
            <a:ext cx="12954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1800" b="1">
                <a:latin typeface="Times New Roman" pitchFamily="18" charset="0"/>
              </a:rPr>
              <a:t>طراحي و توسعه</a:t>
            </a:r>
            <a:endParaRPr lang="en-US" sz="1800" b="1">
              <a:latin typeface="Times New Roman" pitchFamily="18" charset="0"/>
            </a:endParaRPr>
          </a:p>
          <a:p>
            <a:pPr algn="ctr"/>
            <a:r>
              <a:rPr lang="en-US" sz="1800" b="1">
                <a:latin typeface="Times New Roman" pitchFamily="18" charset="0"/>
              </a:rPr>
              <a:t> </a:t>
            </a:r>
            <a:r>
              <a:rPr lang="ar-SA" sz="1800" b="1">
                <a:latin typeface="Times New Roman" pitchFamily="18" charset="0"/>
              </a:rPr>
              <a:t>محصول</a:t>
            </a:r>
            <a:endParaRPr lang="en-US" sz="1800" b="1">
              <a:latin typeface="Times New Roman" pitchFamily="18" charset="0"/>
            </a:endParaRPr>
          </a:p>
        </p:txBody>
      </p:sp>
      <p:sp>
        <p:nvSpPr>
          <p:cNvPr id="5137" name="Rectangle 28"/>
          <p:cNvSpPr>
            <a:spLocks noChangeArrowheads="1"/>
          </p:cNvSpPr>
          <p:nvPr/>
        </p:nvSpPr>
        <p:spPr bwMode="auto">
          <a:xfrm>
            <a:off x="3840480" y="5257800"/>
            <a:ext cx="12954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1800" b="1">
                <a:latin typeface="Times New Roman" pitchFamily="18" charset="0"/>
              </a:rPr>
              <a:t>طراحي و توسعه</a:t>
            </a:r>
            <a:endParaRPr lang="en-US" sz="1800" b="1">
              <a:latin typeface="Times New Roman" pitchFamily="18" charset="0"/>
            </a:endParaRPr>
          </a:p>
          <a:p>
            <a:pPr algn="ctr"/>
            <a:r>
              <a:rPr lang="en-US" sz="1800" b="1">
                <a:latin typeface="Times New Roman" pitchFamily="18" charset="0"/>
              </a:rPr>
              <a:t> </a:t>
            </a:r>
            <a:r>
              <a:rPr lang="ar-SA" sz="1800" b="1">
                <a:latin typeface="Times New Roman" pitchFamily="18" charset="0"/>
              </a:rPr>
              <a:t>فرايند</a:t>
            </a:r>
            <a:endParaRPr lang="en-US" sz="1800" b="1">
              <a:latin typeface="Times New Roman" pitchFamily="18" charset="0"/>
            </a:endParaRPr>
          </a:p>
        </p:txBody>
      </p:sp>
      <p:sp>
        <p:nvSpPr>
          <p:cNvPr id="5138" name="Rectangle 29"/>
          <p:cNvSpPr>
            <a:spLocks noChangeArrowheads="1"/>
          </p:cNvSpPr>
          <p:nvPr/>
        </p:nvSpPr>
        <p:spPr bwMode="auto">
          <a:xfrm>
            <a:off x="5376672" y="5334000"/>
            <a:ext cx="13716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000" b="1">
                <a:latin typeface="Times New Roman" pitchFamily="18" charset="0"/>
              </a:rPr>
              <a:t>تصديق محصول</a:t>
            </a:r>
            <a:endParaRPr lang="en-US" sz="2000" b="1">
              <a:latin typeface="Times New Roman" pitchFamily="18" charset="0"/>
            </a:endParaRPr>
          </a:p>
          <a:p>
            <a:pPr algn="ctr"/>
            <a:r>
              <a:rPr lang="ar-SA" sz="2000" b="1">
                <a:latin typeface="Times New Roman" pitchFamily="18" charset="0"/>
              </a:rPr>
              <a:t>و فرايند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5139" name="Rectangle 30"/>
          <p:cNvSpPr>
            <a:spLocks noChangeArrowheads="1"/>
          </p:cNvSpPr>
          <p:nvPr/>
        </p:nvSpPr>
        <p:spPr bwMode="auto">
          <a:xfrm>
            <a:off x="6912864" y="5334000"/>
            <a:ext cx="14478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000" b="1">
                <a:latin typeface="Times New Roman" pitchFamily="18" charset="0"/>
              </a:rPr>
              <a:t>بازخورد پايش</a:t>
            </a:r>
            <a:endParaRPr lang="en-US" sz="2000" b="1">
              <a:latin typeface="Times New Roman" pitchFamily="18" charset="0"/>
            </a:endParaRPr>
          </a:p>
          <a:p>
            <a:pPr algn="ctr"/>
            <a:r>
              <a:rPr lang="ar-SA" sz="2000" b="1">
                <a:latin typeface="Times New Roman" pitchFamily="18" charset="0"/>
              </a:rPr>
              <a:t>و اقدام اصلاحي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5140" name="Freeform 5"/>
          <p:cNvSpPr>
            <a:spLocks/>
          </p:cNvSpPr>
          <p:nvPr/>
        </p:nvSpPr>
        <p:spPr bwMode="auto">
          <a:xfrm>
            <a:off x="454152" y="4435475"/>
            <a:ext cx="7848600" cy="458788"/>
          </a:xfrm>
          <a:custGeom>
            <a:avLst/>
            <a:gdLst>
              <a:gd name="T0" fmla="*/ 8174098 w 5355"/>
              <a:gd name="T1" fmla="*/ 0 h 289"/>
              <a:gd name="T2" fmla="*/ 8094708 w 5355"/>
              <a:gd name="T3" fmla="*/ 76200 h 289"/>
              <a:gd name="T4" fmla="*/ 8174098 w 5355"/>
              <a:gd name="T5" fmla="*/ 228600 h 289"/>
              <a:gd name="T6" fmla="*/ 8015319 w 5355"/>
              <a:gd name="T7" fmla="*/ 228600 h 289"/>
              <a:gd name="T8" fmla="*/ 8094708 w 5355"/>
              <a:gd name="T9" fmla="*/ 304800 h 289"/>
              <a:gd name="T10" fmla="*/ 8094708 w 5355"/>
              <a:gd name="T11" fmla="*/ 457200 h 289"/>
              <a:gd name="T12" fmla="*/ 0 w 5355"/>
              <a:gd name="T13" fmla="*/ 457200 h 289"/>
              <a:gd name="T14" fmla="*/ 157253 w 5355"/>
              <a:gd name="T15" fmla="*/ 381000 h 289"/>
              <a:gd name="T16" fmla="*/ 0 w 5355"/>
              <a:gd name="T17" fmla="*/ 304800 h 289"/>
              <a:gd name="T18" fmla="*/ 157253 w 5355"/>
              <a:gd name="T19" fmla="*/ 304800 h 289"/>
              <a:gd name="T20" fmla="*/ 0 w 5355"/>
              <a:gd name="T21" fmla="*/ 152400 h 289"/>
              <a:gd name="T22" fmla="*/ 157253 w 5355"/>
              <a:gd name="T23" fmla="*/ 76200 h 289"/>
              <a:gd name="T24" fmla="*/ 0 w 5355"/>
              <a:gd name="T25" fmla="*/ 0 h 289"/>
              <a:gd name="T26" fmla="*/ 8174098 w 5355"/>
              <a:gd name="T27" fmla="*/ 0 h 28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355" h="289">
                <a:moveTo>
                  <a:pt x="5354" y="0"/>
                </a:moveTo>
                <a:lnTo>
                  <a:pt x="5302" y="48"/>
                </a:lnTo>
                <a:lnTo>
                  <a:pt x="5354" y="144"/>
                </a:lnTo>
                <a:lnTo>
                  <a:pt x="5250" y="144"/>
                </a:lnTo>
                <a:lnTo>
                  <a:pt x="5302" y="192"/>
                </a:lnTo>
                <a:lnTo>
                  <a:pt x="5302" y="288"/>
                </a:lnTo>
                <a:lnTo>
                  <a:pt x="0" y="288"/>
                </a:lnTo>
                <a:lnTo>
                  <a:pt x="103" y="240"/>
                </a:lnTo>
                <a:lnTo>
                  <a:pt x="0" y="192"/>
                </a:lnTo>
                <a:lnTo>
                  <a:pt x="103" y="192"/>
                </a:lnTo>
                <a:lnTo>
                  <a:pt x="0" y="96"/>
                </a:lnTo>
                <a:lnTo>
                  <a:pt x="103" y="48"/>
                </a:lnTo>
                <a:lnTo>
                  <a:pt x="0" y="0"/>
                </a:lnTo>
                <a:lnTo>
                  <a:pt x="5354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5141" name="Rectangle 19"/>
          <p:cNvSpPr>
            <a:spLocks noChangeArrowheads="1"/>
          </p:cNvSpPr>
          <p:nvPr/>
        </p:nvSpPr>
        <p:spPr bwMode="auto">
          <a:xfrm>
            <a:off x="1965403" y="4533901"/>
            <a:ext cx="454207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800" b="1">
                <a:solidFill>
                  <a:srgbClr val="FF6600"/>
                </a:solidFill>
                <a:latin typeface="Times New Roman" pitchFamily="18" charset="0"/>
              </a:rPr>
              <a:t>Feedback Assessment and Corrective Action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6165304"/>
            <a:ext cx="115212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018156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1207008" y="1828800"/>
            <a:ext cx="5823204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ar-SA" sz="7400" b="1">
                <a:solidFill>
                  <a:srgbClr val="FF0000"/>
                </a:solidFill>
                <a:latin typeface="Times New Roman" pitchFamily="18" charset="0"/>
              </a:rPr>
              <a:t>فاز دوم :</a:t>
            </a:r>
            <a:r>
              <a:rPr lang="en-US" sz="7400" b="1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7400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ar-SA" sz="7400" b="1">
                <a:solidFill>
                  <a:srgbClr val="FF0000"/>
                </a:solidFill>
                <a:latin typeface="Times New Roman" pitchFamily="18" charset="0"/>
              </a:rPr>
              <a:t>طراحي و توسعه محصول</a:t>
            </a:r>
            <a:endParaRPr lang="en-US" sz="7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37371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1000" y="228601"/>
            <a:ext cx="763219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4000" b="1">
                <a:solidFill>
                  <a:srgbClr val="FF3300"/>
                </a:solidFill>
                <a:latin typeface="Times New Roman" pitchFamily="18" charset="0"/>
              </a:rPr>
              <a:t>فاز دوم :  طراحي وتوسعه محصول</a:t>
            </a:r>
            <a:r>
              <a:rPr lang="en-US" sz="4000" b="1">
                <a:solidFill>
                  <a:srgbClr val="FF3300"/>
                </a:solidFill>
                <a:latin typeface="Times New Roman" pitchFamily="18" charset="0"/>
              </a:rPr>
              <a:t>      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04800" y="1295401"/>
            <a:ext cx="7632192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گروهي كه مسئوليت طرحريزي كيفي محصول را دارند مي بايست تمامي عوامل موثر در طراحي را جهت اطمينان از أينكه محصول نهايي با صداي مشتري هماهنگ است در نظر بگيرند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04800" y="4191000"/>
            <a:ext cx="7632192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حتي اگر طراحي به عهده مشتري است باز هم عوامل موثر در آن مي بايست در نظر گرفته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07174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04800" y="381001"/>
            <a:ext cx="7312152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ابزار هاي مرحله دوم</a:t>
            </a:r>
            <a:r>
              <a:rPr lang="en-US" altLang="ar-SA" sz="4500" b="1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768096" y="1219201"/>
            <a:ext cx="6891528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تهيه برنامه  طرح محصول جديد و يا طرح بهبود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تهيه جدول مسئوليتها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تعيين و تحليل هزينه هاي طرح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بررسي الزامات قانوني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تهيه نقشه محصول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تهيه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)BOM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ليست مواد</a:t>
            </a:r>
            <a:r>
              <a:rPr lang="fa-IR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(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FMEA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طراحي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تاييد طرح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119519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57200" y="2667000"/>
            <a:ext cx="1981200" cy="101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altLang="ar-SA" sz="3000" b="1" i="1">
                <a:solidFill>
                  <a:schemeClr val="accent2"/>
                </a:solidFill>
                <a:latin typeface="Times New Roman" pitchFamily="18" charset="0"/>
              </a:rPr>
              <a:t>خروجي هاي</a:t>
            </a:r>
            <a:endParaRPr lang="en-US" sz="3000" b="1" i="1">
              <a:solidFill>
                <a:schemeClr val="accent2"/>
              </a:solidFill>
              <a:latin typeface="Times New Roman" pitchFamily="18" charset="0"/>
            </a:endParaRPr>
          </a:p>
          <a:p>
            <a:pPr algn="ctr" rtl="1"/>
            <a:r>
              <a:rPr lang="en-US" altLang="ar-SA" sz="30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ar-SA" altLang="ar-SA" sz="3000" b="1" i="1">
                <a:solidFill>
                  <a:schemeClr val="accent2"/>
                </a:solidFill>
                <a:latin typeface="Times New Roman" pitchFamily="18" charset="0"/>
              </a:rPr>
              <a:t>فاز دوم</a:t>
            </a:r>
            <a:endParaRPr lang="en-US" sz="30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5059" name="AutoShape 3"/>
          <p:cNvSpPr>
            <a:spLocks/>
          </p:cNvSpPr>
          <p:nvPr/>
        </p:nvSpPr>
        <p:spPr bwMode="auto">
          <a:xfrm>
            <a:off x="5181600" y="3176"/>
            <a:ext cx="1676400" cy="369332"/>
          </a:xfrm>
          <a:prstGeom prst="accentBorderCallout2">
            <a:avLst>
              <a:gd name="adj1" fmla="val 24491"/>
              <a:gd name="adj2" fmla="val -4546"/>
              <a:gd name="adj3" fmla="val 24491"/>
              <a:gd name="adj4" fmla="val -38634"/>
              <a:gd name="adj5" fmla="val 632315"/>
              <a:gd name="adj6" fmla="val -162218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b="1">
                <a:latin typeface="Times New Roman" pitchFamily="18" charset="0"/>
              </a:rPr>
              <a:t>DFMEA</a:t>
            </a:r>
          </a:p>
        </p:txBody>
      </p:sp>
      <p:sp>
        <p:nvSpPr>
          <p:cNvPr id="45060" name="AutoShape 4"/>
          <p:cNvSpPr>
            <a:spLocks/>
          </p:cNvSpPr>
          <p:nvPr/>
        </p:nvSpPr>
        <p:spPr bwMode="auto">
          <a:xfrm>
            <a:off x="5181600" y="622301"/>
            <a:ext cx="1676400" cy="369332"/>
          </a:xfrm>
          <a:prstGeom prst="accentBorderCallout2">
            <a:avLst>
              <a:gd name="adj1" fmla="val 13741"/>
              <a:gd name="adj2" fmla="val -4546"/>
              <a:gd name="adj3" fmla="val 13741"/>
              <a:gd name="adj4" fmla="val -39111"/>
              <a:gd name="adj5" fmla="val 307444"/>
              <a:gd name="adj6" fmla="val -165056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b="1">
                <a:latin typeface="Times New Roman" pitchFamily="18" charset="0"/>
              </a:rPr>
              <a:t>DFA- DFM</a:t>
            </a:r>
          </a:p>
        </p:txBody>
      </p:sp>
      <p:sp>
        <p:nvSpPr>
          <p:cNvPr id="45061" name="AutoShape 5"/>
          <p:cNvSpPr>
            <a:spLocks/>
          </p:cNvSpPr>
          <p:nvPr/>
        </p:nvSpPr>
        <p:spPr bwMode="auto">
          <a:xfrm>
            <a:off x="5181600" y="1682750"/>
            <a:ext cx="1676400" cy="646331"/>
          </a:xfrm>
          <a:prstGeom prst="accentBorderCallout2">
            <a:avLst>
              <a:gd name="adj1" fmla="val 13741"/>
              <a:gd name="adj2" fmla="val -4546"/>
              <a:gd name="adj3" fmla="val 13741"/>
              <a:gd name="adj4" fmla="val -38731"/>
              <a:gd name="adj5" fmla="val 193704"/>
              <a:gd name="adj6" fmla="val -162407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b="1">
                <a:latin typeface="Times New Roman" pitchFamily="18" charset="0"/>
              </a:rPr>
              <a:t>صحه گذاري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طراحي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2" name="AutoShape 6"/>
          <p:cNvSpPr>
            <a:spLocks/>
          </p:cNvSpPr>
          <p:nvPr/>
        </p:nvSpPr>
        <p:spPr bwMode="auto">
          <a:xfrm>
            <a:off x="4352544" y="4044950"/>
            <a:ext cx="2048256" cy="646331"/>
          </a:xfrm>
          <a:prstGeom prst="accentBorderCallout2">
            <a:avLst>
              <a:gd name="adj1" fmla="val 13741"/>
              <a:gd name="adj2" fmla="val -3569"/>
              <a:gd name="adj3" fmla="val 13741"/>
              <a:gd name="adj4" fmla="val -22546"/>
              <a:gd name="adj5" fmla="val -94083"/>
              <a:gd name="adj6" fmla="val -91667"/>
            </a:avLst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b="1">
                <a:latin typeface="Times New Roman" pitchFamily="18" charset="0"/>
              </a:rPr>
              <a:t>مشخصات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طراحي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3" name="AutoShape 7"/>
          <p:cNvSpPr>
            <a:spLocks/>
          </p:cNvSpPr>
          <p:nvPr/>
        </p:nvSpPr>
        <p:spPr bwMode="auto">
          <a:xfrm>
            <a:off x="5105400" y="5949951"/>
            <a:ext cx="1752600" cy="369332"/>
          </a:xfrm>
          <a:prstGeom prst="accentBorderCallout2">
            <a:avLst>
              <a:gd name="adj1" fmla="val 13741"/>
              <a:gd name="adj2" fmla="val -4347"/>
              <a:gd name="adj3" fmla="val 13741"/>
              <a:gd name="adj4" fmla="val -36051"/>
              <a:gd name="adj5" fmla="val -302671"/>
              <a:gd name="adj6" fmla="val -150727"/>
            </a:avLst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b="1">
                <a:latin typeface="Times New Roman" pitchFamily="18" charset="0"/>
              </a:rPr>
              <a:t>مشخصات مواد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4" name="AutoShape 8"/>
          <p:cNvSpPr>
            <a:spLocks/>
          </p:cNvSpPr>
          <p:nvPr/>
        </p:nvSpPr>
        <p:spPr bwMode="auto">
          <a:xfrm>
            <a:off x="5105400" y="5035551"/>
            <a:ext cx="1828800" cy="771525"/>
          </a:xfrm>
          <a:prstGeom prst="accentBorderCallout2">
            <a:avLst>
              <a:gd name="adj1" fmla="val 9551"/>
              <a:gd name="adj2" fmla="val -4167"/>
              <a:gd name="adj3" fmla="val 9551"/>
              <a:gd name="adj4" fmla="val -34375"/>
              <a:gd name="adj5" fmla="val -213926"/>
              <a:gd name="adj6" fmla="val -143662"/>
            </a:avLst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200" b="1">
                <a:latin typeface="Times New Roman" pitchFamily="18" charset="0"/>
              </a:rPr>
              <a:t>ساخت قطعات</a:t>
            </a:r>
            <a:endParaRPr lang="en-US" sz="2200" b="1">
              <a:latin typeface="Times New Roman" pitchFamily="18" charset="0"/>
            </a:endParaRPr>
          </a:p>
          <a:p>
            <a:pPr algn="ctr" rtl="1"/>
            <a:r>
              <a:rPr lang="ar-SA" sz="2200" b="1">
                <a:latin typeface="Times New Roman" pitchFamily="18" charset="0"/>
              </a:rPr>
              <a:t>نمونه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596128" y="2667000"/>
            <a:ext cx="2487168" cy="7620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ليست مشخصات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به روز شده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73952" y="3505200"/>
            <a:ext cx="2133600" cy="9144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تغييرات مشخصات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و نقشه ها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457200" y="304800"/>
            <a:ext cx="1905000" cy="914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طرح كنترل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ساخت نمونه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2438400" y="3048000"/>
            <a:ext cx="3084576" cy="228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 flipV="1">
            <a:off x="2438400" y="3200400"/>
            <a:ext cx="4035552" cy="609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V="1">
            <a:off x="1447800" y="1219200"/>
            <a:ext cx="0" cy="1447800"/>
          </a:xfrm>
          <a:prstGeom prst="line">
            <a:avLst/>
          </a:prstGeom>
          <a:noFill/>
          <a:ln w="952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1447800" y="3657600"/>
            <a:ext cx="0" cy="1828800"/>
          </a:xfrm>
          <a:prstGeom prst="line">
            <a:avLst/>
          </a:prstGeom>
          <a:noFill/>
          <a:ln w="952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609600" y="5486400"/>
            <a:ext cx="1600200" cy="7620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بازنگري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طراحي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12068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0" y="3200400"/>
            <a:ext cx="1828800" cy="1143000"/>
          </a:xfrm>
          <a:prstGeom prst="wedgeEllipseCallout">
            <a:avLst>
              <a:gd name="adj1" fmla="val 161981"/>
              <a:gd name="adj2" fmla="val -81806"/>
            </a:avLst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آزمون جهت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تاييد طرح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6629400" y="990600"/>
            <a:ext cx="2133600" cy="914400"/>
          </a:xfrm>
          <a:prstGeom prst="wedgeEllipseCallout">
            <a:avLst>
              <a:gd name="adj1" fmla="val -90329"/>
              <a:gd name="adj2" fmla="val 130208"/>
            </a:avLst>
          </a:prstGeom>
          <a:solidFill>
            <a:srgbClr val="CCCC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تهيه جدول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en-US" sz="2300" b="1">
                <a:latin typeface="Times New Roman" pitchFamily="18" charset="0"/>
              </a:rPr>
              <a:t> </a:t>
            </a:r>
            <a:r>
              <a:rPr lang="ar-SA" sz="2300" b="1">
                <a:latin typeface="Times New Roman" pitchFamily="18" charset="0"/>
              </a:rPr>
              <a:t>مسئوليتها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7010400" y="1981200"/>
            <a:ext cx="2133600" cy="1066800"/>
          </a:xfrm>
          <a:prstGeom prst="wedgeEllipseCallout">
            <a:avLst>
              <a:gd name="adj1" fmla="val -111236"/>
              <a:gd name="adj2" fmla="val 45537"/>
            </a:avLst>
          </a:prstGeom>
          <a:solidFill>
            <a:srgbClr val="FF7C80"/>
          </a:solidFill>
          <a:ln w="9525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تعيين هزينه هاي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طرح وتوجيه آن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934200" y="3124200"/>
            <a:ext cx="2209800" cy="1295400"/>
          </a:xfrm>
          <a:prstGeom prst="wedgeEllipseCallout">
            <a:avLst>
              <a:gd name="adj1" fmla="val -107685"/>
              <a:gd name="adj2" fmla="val -20468"/>
            </a:avLst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تهيه برنامه</a:t>
            </a:r>
            <a:r>
              <a:rPr lang="en-US" sz="23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300" b="1">
                <a:latin typeface="Times New Roman" pitchFamily="18" charset="0"/>
              </a:rPr>
              <a:t>ملاقات وفعاليتهاي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en-US" sz="2300" b="1">
                <a:latin typeface="Times New Roman" pitchFamily="18" charset="0"/>
              </a:rPr>
              <a:t> </a:t>
            </a:r>
            <a:r>
              <a:rPr lang="ar-SA" sz="2300" b="1">
                <a:latin typeface="Times New Roman" pitchFamily="18" charset="0"/>
              </a:rPr>
              <a:t>گروه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6858000" y="4495800"/>
            <a:ext cx="2286000" cy="1143000"/>
          </a:xfrm>
          <a:prstGeom prst="wedgeEllipseCallout">
            <a:avLst>
              <a:gd name="adj1" fmla="val -119583"/>
              <a:gd name="adj2" fmla="val -132778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ساخت پيش نمونه</a:t>
            </a:r>
            <a:r>
              <a:rPr lang="en-US" sz="23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300" b="1">
                <a:latin typeface="Times New Roman" pitchFamily="18" charset="0"/>
              </a:rPr>
              <a:t>وارزيابي آن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6019800" y="5562600"/>
            <a:ext cx="2209800" cy="1295400"/>
          </a:xfrm>
          <a:prstGeom prst="wedgeEllipseCallout">
            <a:avLst>
              <a:gd name="adj1" fmla="val -108694"/>
              <a:gd name="adj2" fmla="val -20759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300" b="1">
                <a:latin typeface="Times New Roman" pitchFamily="18" charset="0"/>
              </a:rPr>
              <a:t>خريد مواد و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en-US" sz="2300" b="1">
                <a:latin typeface="Times New Roman" pitchFamily="18" charset="0"/>
              </a:rPr>
              <a:t> </a:t>
            </a:r>
            <a:r>
              <a:rPr lang="ar-SA" sz="2300" b="1">
                <a:latin typeface="Times New Roman" pitchFamily="18" charset="0"/>
              </a:rPr>
              <a:t>ابزاربراي ساخت</a:t>
            </a:r>
            <a:r>
              <a:rPr lang="en-US" sz="23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300" b="1">
                <a:latin typeface="Times New Roman" pitchFamily="18" charset="0"/>
              </a:rPr>
              <a:t>نمونه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3657600" y="5638800"/>
            <a:ext cx="2209800" cy="1219200"/>
          </a:xfrm>
          <a:prstGeom prst="wedgeEllipseCallout">
            <a:avLst>
              <a:gd name="adj1" fmla="val -22269"/>
              <a:gd name="adj2" fmla="val -217708"/>
            </a:avLst>
          </a:prstGeom>
          <a:solidFill>
            <a:srgbClr val="FF505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300" b="1">
                <a:latin typeface="Times New Roman" pitchFamily="18" charset="0"/>
              </a:rPr>
              <a:t>بررسي موارد</a:t>
            </a:r>
            <a:r>
              <a:rPr lang="en-US" sz="2300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sz="2300" b="1">
                <a:latin typeface="Times New Roman" pitchFamily="18" charset="0"/>
              </a:rPr>
              <a:t>قانوني مربوط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en-US" sz="2300" b="1">
                <a:latin typeface="Times New Roman" pitchFamily="18" charset="0"/>
              </a:rPr>
              <a:t> </a:t>
            </a:r>
            <a:r>
              <a:rPr lang="ar-SA" sz="2300" b="1">
                <a:latin typeface="Times New Roman" pitchFamily="18" charset="0"/>
              </a:rPr>
              <a:t>به طرح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1524000" y="5715000"/>
            <a:ext cx="2133600" cy="1143000"/>
          </a:xfrm>
          <a:prstGeom prst="wedgeEllipseCallout">
            <a:avLst>
              <a:gd name="adj1" fmla="val 63764"/>
              <a:gd name="adj2" fmla="val -266806"/>
            </a:avLst>
          </a:prstGeom>
          <a:solidFill>
            <a:srgbClr val="FF9966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تهيه نقشه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en-US" sz="2300" b="1">
                <a:latin typeface="Times New Roman" pitchFamily="18" charset="0"/>
              </a:rPr>
              <a:t> </a:t>
            </a:r>
            <a:r>
              <a:rPr lang="ar-SA" sz="2300" b="1">
                <a:latin typeface="Times New Roman" pitchFamily="18" charset="0"/>
              </a:rPr>
              <a:t>محصول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5638800" y="0"/>
            <a:ext cx="2057400" cy="990600"/>
          </a:xfrm>
          <a:prstGeom prst="wedgeEllipseCallout">
            <a:avLst>
              <a:gd name="adj1" fmla="val -84106"/>
              <a:gd name="adj2" fmla="val 209134"/>
            </a:avLst>
          </a:prstGeom>
          <a:solidFill>
            <a:srgbClr val="99FFCC"/>
          </a:solidFill>
          <a:ln w="9525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بازنگري برنامه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زمانبندي</a:t>
            </a:r>
            <a:endParaRPr lang="en-US" sz="2300">
              <a:latin typeface="Times New Roman" pitchFamily="18" charset="0"/>
            </a:endParaRP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0" y="1981200"/>
            <a:ext cx="1828800" cy="990600"/>
          </a:xfrm>
          <a:prstGeom prst="wedgeEllipseCallout">
            <a:avLst>
              <a:gd name="adj1" fmla="val 163282"/>
              <a:gd name="adj2" fmla="val 17949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300" b="1">
                <a:latin typeface="Times New Roman" pitchFamily="18" charset="0"/>
              </a:rPr>
              <a:t>انجام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en-US" sz="2300" b="1">
                <a:latin typeface="Times New Roman" pitchFamily="18" charset="0"/>
              </a:rPr>
              <a:t> DFMEA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962400" y="2590800"/>
            <a:ext cx="1752600" cy="914400"/>
          </a:xfrm>
          <a:prstGeom prst="rect">
            <a:avLst/>
          </a:pr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مراحل فاز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دوم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6094" name="AutoShape 15"/>
          <p:cNvSpPr>
            <a:spLocks noChangeArrowheads="1"/>
          </p:cNvSpPr>
          <p:nvPr/>
        </p:nvSpPr>
        <p:spPr bwMode="auto">
          <a:xfrm>
            <a:off x="0" y="685800"/>
            <a:ext cx="2209800" cy="990600"/>
          </a:xfrm>
          <a:prstGeom prst="wedgeEllipseCallout">
            <a:avLst>
              <a:gd name="adj1" fmla="val 156324"/>
              <a:gd name="adj2" fmla="val 137819"/>
            </a:avLst>
          </a:prstGeom>
          <a:solidFill>
            <a:srgbClr val="99FFCC"/>
          </a:solidFill>
          <a:ln w="9525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200" b="1">
                <a:latin typeface="Times New Roman" pitchFamily="18" charset="0"/>
              </a:rPr>
              <a:t>تعيين مشخصات</a:t>
            </a:r>
            <a:endParaRPr lang="en-US" sz="2200" b="1">
              <a:latin typeface="Times New Roman" pitchFamily="18" charset="0"/>
            </a:endParaRPr>
          </a:p>
          <a:p>
            <a:pPr algn="ctr" rtl="1"/>
            <a:r>
              <a:rPr lang="ar-SA" sz="2200" b="1">
                <a:latin typeface="Times New Roman" pitchFamily="18" charset="0"/>
              </a:rPr>
              <a:t>عملكردي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46095" name="AutoShape 16"/>
          <p:cNvSpPr>
            <a:spLocks noChangeArrowheads="1"/>
          </p:cNvSpPr>
          <p:nvPr/>
        </p:nvSpPr>
        <p:spPr bwMode="auto">
          <a:xfrm>
            <a:off x="1981200" y="0"/>
            <a:ext cx="2286000" cy="990600"/>
          </a:xfrm>
          <a:prstGeom prst="wedgeEllipseCallout">
            <a:avLst>
              <a:gd name="adj1" fmla="val 79028"/>
              <a:gd name="adj2" fmla="val 210736"/>
            </a:avLst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300" b="1">
                <a:latin typeface="Times New Roman" pitchFamily="18" charset="0"/>
              </a:rPr>
              <a:t>بازنگري مجدد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ar-SA" sz="2300" b="1">
                <a:latin typeface="Times New Roman" pitchFamily="18" charset="0"/>
              </a:rPr>
              <a:t>امكانپذيري طرح</a:t>
            </a:r>
            <a:endParaRPr lang="en-US" sz="2300" b="1">
              <a:latin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0" y="4572000"/>
            <a:ext cx="2209800" cy="1295400"/>
          </a:xfrm>
          <a:prstGeom prst="wedgeEllipseCallout">
            <a:avLst>
              <a:gd name="adj1" fmla="val 132616"/>
              <a:gd name="adj2" fmla="val -168630"/>
            </a:avLst>
          </a:prstGeom>
          <a:solidFill>
            <a:srgbClr val="CCEC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 dirty="0">
                <a:latin typeface="Times New Roman" pitchFamily="18" charset="0"/>
              </a:rPr>
              <a:t>تهيه ليست مواد</a:t>
            </a:r>
            <a:endParaRPr lang="en-US" sz="2300" b="1" dirty="0">
              <a:latin typeface="Times New Roman" pitchFamily="18" charset="0"/>
            </a:endParaRPr>
          </a:p>
          <a:p>
            <a:pPr algn="ctr"/>
            <a:r>
              <a:rPr lang="ar-SA" sz="2300" b="1" dirty="0">
                <a:latin typeface="Times New Roman" pitchFamily="18" charset="0"/>
              </a:rPr>
              <a:t>ونقشه هاي</a:t>
            </a:r>
            <a:r>
              <a:rPr lang="en-US" sz="2300" b="1" dirty="0">
                <a:latin typeface="Times New Roman" pitchFamily="18" charset="0"/>
              </a:rPr>
              <a:t> </a:t>
            </a:r>
          </a:p>
          <a:p>
            <a:pPr algn="ctr"/>
            <a:r>
              <a:rPr lang="ar-SA" sz="2300" b="1" dirty="0">
                <a:latin typeface="Times New Roman" pitchFamily="18" charset="0"/>
              </a:rPr>
              <a:t>مربوطه</a:t>
            </a:r>
            <a:r>
              <a:rPr lang="en-US" sz="23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68226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1295400"/>
            <a:ext cx="7571232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مدير طرح در أين مرحله برنامه طرح محصول و تامين آن رابه منظور اطمينان از انجام بهنگام فعاليتها ارزيابي مي كند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2743200" y="304800"/>
            <a:ext cx="4111752" cy="990600"/>
          </a:xfrm>
          <a:prstGeom prst="wedgeEllipseCallout">
            <a:avLst>
              <a:gd name="adj1" fmla="val 33912"/>
              <a:gd name="adj2" fmla="val 641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99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بازنگري برنامه زمانبندي</a:t>
            </a:r>
            <a:endParaRPr lang="en-US" sz="35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2816352" y="3505200"/>
            <a:ext cx="4242816" cy="838200"/>
          </a:xfrm>
          <a:prstGeom prst="wedgeEllipseCallout">
            <a:avLst>
              <a:gd name="adj1" fmla="val 16273"/>
              <a:gd name="adj2" fmla="val -13390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CC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CC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تهيه جدول مسئوليتها</a:t>
            </a:r>
            <a:endParaRPr lang="en-US" sz="35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" y="4343400"/>
            <a:ext cx="7831836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مدير طرح تمامي فعاليتهاي اجراي طرح را و فردي كه مسئول انجام آن مي باشد را معين مي نمايد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08193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987552" y="228600"/>
            <a:ext cx="6949440" cy="1066800"/>
          </a:xfrm>
          <a:prstGeom prst="wedgeEllipseCallout">
            <a:avLst>
              <a:gd name="adj1" fmla="val 18069"/>
              <a:gd name="adj2" fmla="val 3303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تهيه برنامه ملاقات و فعاليتهاي</a:t>
            </a:r>
            <a:r>
              <a:rPr lang="en-US" sz="35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گروه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1000" y="1828800"/>
            <a:ext cx="74096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مدير طرح مي بايست جلسات و نشستها ي بين افراد و گروههاي كاري را برنامه ريزي نمايد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1752600" y="3048000"/>
            <a:ext cx="5745480" cy="1143000"/>
          </a:xfrm>
          <a:prstGeom prst="wedgeEllipseCallout">
            <a:avLst>
              <a:gd name="adj1" fmla="val 11116"/>
              <a:gd name="adj2" fmla="val -611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ساخت پيش نمونه وارزيابي آن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1000" y="4419600"/>
            <a:ext cx="7409688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ساخت نمونه اصلي و بررسي آن توسط مهندسين طراح نماينده مشتري و مهندسين ساخت ابزار و توليد ا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ز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اهم فعاليتها مي باشد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59739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1676400" y="304800"/>
            <a:ext cx="5410200" cy="1066800"/>
          </a:xfrm>
          <a:prstGeom prst="wedgeEllipseCallout">
            <a:avLst>
              <a:gd name="adj1" fmla="val 5574"/>
              <a:gd name="adj2" fmla="val 474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خريد مواد و ابزاربراي ساخت نمونه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2057400" y="3276600"/>
            <a:ext cx="5486400" cy="990600"/>
          </a:xfrm>
          <a:prstGeom prst="wedgeEllipseCallout">
            <a:avLst>
              <a:gd name="adj1" fmla="val -9662"/>
              <a:gd name="adj2" fmla="val -1858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505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بررسي موارد قانوني مربوط به طرح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56032" y="1371600"/>
            <a:ext cx="7409688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پس از تاييد همه جانبه نمونه درخواستهاي خريد مواد و ابزار براي ساخت نمونه اوليه مورد تاييد قرار مي گيرد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5488" y="4267200"/>
            <a:ext cx="717804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در صورت وجود هر گونه شرايط و يا ضوابط قانوني كه بنحوي بر طرح اثر مي گذارد  مورد بررسي قرار مي گيرد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3557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2667000" y="228600"/>
            <a:ext cx="4172712" cy="838200"/>
          </a:xfrm>
          <a:prstGeom prst="wedgeEllipseCallout">
            <a:avLst>
              <a:gd name="adj1" fmla="val 1204"/>
              <a:gd name="adj2" fmla="val 541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99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تهيه نقشه محصول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1426464" y="3429000"/>
            <a:ext cx="6364224" cy="914400"/>
          </a:xfrm>
          <a:prstGeom prst="wedgeEllipseCallout">
            <a:avLst>
              <a:gd name="adj1" fmla="val -2009"/>
              <a:gd name="adj2" fmla="val 2899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 sz="3500" b="1" i="1">
                <a:solidFill>
                  <a:srgbClr val="FF3300"/>
                </a:solidFill>
                <a:latin typeface="Times New Roman" pitchFamily="18" charset="0"/>
              </a:rPr>
              <a:t>    </a:t>
            </a:r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تهيه ليست مواد</a:t>
            </a:r>
            <a:r>
              <a:rPr lang="fa-IR" sz="35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و</a:t>
            </a:r>
            <a:r>
              <a:rPr lang="fa-IR" sz="3500" b="1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نقشه هاي مربوط</a:t>
            </a:r>
            <a:r>
              <a:rPr lang="fa-IR" sz="3500" b="1" i="1">
                <a:solidFill>
                  <a:srgbClr val="FF3300"/>
                </a:solidFill>
                <a:latin typeface="Times New Roman" pitchFamily="18" charset="0"/>
              </a:rPr>
              <a:t>    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81000" y="1371601"/>
            <a:ext cx="7409688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نقشه ها مي بايست شامل مشخصات محصول  باشد و نقشه ها  به منظور تعيين ابعاد و اطمينان از أينكه بنحوي مشخص شده اند كه خط توليد را با مشكلات كمتري مواجه مي كند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4648200"/>
            <a:ext cx="7409688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مسئول طرح موظف است ليست مواد را براي تمام طرح ها تهيه نمايد كه شامل مواد , قطعه و … را مشخص نمايد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93727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2514600" y="304800"/>
            <a:ext cx="3858768" cy="990600"/>
          </a:xfrm>
          <a:prstGeom prst="wedgeEllipseCallout">
            <a:avLst>
              <a:gd name="adj1" fmla="val -3870"/>
              <a:gd name="adj2" fmla="val 2612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99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تعيين مشخصات عملكردي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2057400"/>
            <a:ext cx="7717536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مسئول طرح مشخصات عملكردي محصول را روي نقشه ها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مشخص ومشخصات مهم محصول از نظر مشتري را مشخص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مي نمايد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9153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1"/>
          <p:cNvSpPr>
            <a:spLocks noChangeShapeType="1"/>
          </p:cNvSpPr>
          <p:nvPr/>
        </p:nvSpPr>
        <p:spPr bwMode="auto">
          <a:xfrm flipV="1">
            <a:off x="6947916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7" name="Line 12"/>
          <p:cNvSpPr>
            <a:spLocks noChangeShapeType="1"/>
          </p:cNvSpPr>
          <p:nvPr/>
        </p:nvSpPr>
        <p:spPr bwMode="auto">
          <a:xfrm flipV="1">
            <a:off x="5119116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8" name="Line 13"/>
          <p:cNvSpPr>
            <a:spLocks noChangeShapeType="1"/>
          </p:cNvSpPr>
          <p:nvPr/>
        </p:nvSpPr>
        <p:spPr bwMode="auto">
          <a:xfrm flipV="1">
            <a:off x="4128516" y="1616075"/>
            <a:ext cx="0" cy="396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49" name="Line 14"/>
          <p:cNvSpPr>
            <a:spLocks noChangeShapeType="1"/>
          </p:cNvSpPr>
          <p:nvPr/>
        </p:nvSpPr>
        <p:spPr bwMode="auto">
          <a:xfrm flipV="1">
            <a:off x="2680716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50" name="Line 15"/>
          <p:cNvSpPr>
            <a:spLocks noChangeShapeType="1"/>
          </p:cNvSpPr>
          <p:nvPr/>
        </p:nvSpPr>
        <p:spPr bwMode="auto">
          <a:xfrm flipV="1">
            <a:off x="1537716" y="1616075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85432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algn="ctr"/>
            <a:r>
              <a:rPr lang="ar-SA" sz="2100" smtClean="0">
                <a:solidFill>
                  <a:srgbClr val="FF3300"/>
                </a:solidFill>
                <a:cs typeface="B Nazanin" pitchFamily="2" charset="-78"/>
              </a:rPr>
              <a:t>نمودار زمانبندي</a:t>
            </a:r>
            <a:r>
              <a:rPr lang="en-US" sz="2100" smtClean="0">
                <a:solidFill>
                  <a:srgbClr val="FF3300"/>
                </a:solidFill>
                <a:cs typeface="B Nazanin" pitchFamily="2" charset="-78"/>
              </a:rPr>
              <a:t> APQP</a:t>
            </a:r>
          </a:p>
        </p:txBody>
      </p:sp>
      <p:sp>
        <p:nvSpPr>
          <p:cNvPr id="6152" name="Freeform 4"/>
          <p:cNvSpPr>
            <a:spLocks/>
          </p:cNvSpPr>
          <p:nvPr/>
        </p:nvSpPr>
        <p:spPr bwMode="auto">
          <a:xfrm>
            <a:off x="928117" y="1997075"/>
            <a:ext cx="2135124" cy="534988"/>
          </a:xfrm>
          <a:custGeom>
            <a:avLst/>
            <a:gdLst>
              <a:gd name="T0" fmla="*/ 255098 w 1456"/>
              <a:gd name="T1" fmla="*/ 0 h 337"/>
              <a:gd name="T2" fmla="*/ 2222559 w 1456"/>
              <a:gd name="T3" fmla="*/ 0 h 337"/>
              <a:gd name="T4" fmla="*/ 2222559 w 1456"/>
              <a:gd name="T5" fmla="*/ 533400 h 337"/>
              <a:gd name="T6" fmla="*/ 84014 w 1456"/>
              <a:gd name="T7" fmla="*/ 533400 h 337"/>
              <a:gd name="T8" fmla="*/ 340640 w 1456"/>
              <a:gd name="T9" fmla="*/ 381000 h 337"/>
              <a:gd name="T10" fmla="*/ 0 w 1456"/>
              <a:gd name="T11" fmla="*/ 304800 h 337"/>
              <a:gd name="T12" fmla="*/ 255098 w 1456"/>
              <a:gd name="T13" fmla="*/ 228600 h 337"/>
              <a:gd name="T14" fmla="*/ 84014 w 1456"/>
              <a:gd name="T15" fmla="*/ 152400 h 337"/>
              <a:gd name="T16" fmla="*/ 255098 w 1456"/>
              <a:gd name="T17" fmla="*/ 0 h 3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56" h="337">
                <a:moveTo>
                  <a:pt x="167" y="0"/>
                </a:moveTo>
                <a:lnTo>
                  <a:pt x="1455" y="0"/>
                </a:lnTo>
                <a:lnTo>
                  <a:pt x="1455" y="336"/>
                </a:lnTo>
                <a:lnTo>
                  <a:pt x="55" y="336"/>
                </a:lnTo>
                <a:lnTo>
                  <a:pt x="223" y="240"/>
                </a:lnTo>
                <a:lnTo>
                  <a:pt x="0" y="192"/>
                </a:lnTo>
                <a:lnTo>
                  <a:pt x="167" y="144"/>
                </a:lnTo>
                <a:lnTo>
                  <a:pt x="55" y="96"/>
                </a:lnTo>
                <a:lnTo>
                  <a:pt x="167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53" name="Freeform 5"/>
          <p:cNvSpPr>
            <a:spLocks/>
          </p:cNvSpPr>
          <p:nvPr/>
        </p:nvSpPr>
        <p:spPr bwMode="auto">
          <a:xfrm>
            <a:off x="1994916" y="2530475"/>
            <a:ext cx="2668524" cy="458788"/>
          </a:xfrm>
          <a:custGeom>
            <a:avLst/>
            <a:gdLst>
              <a:gd name="T0" fmla="*/ 0 w 1820"/>
              <a:gd name="T1" fmla="*/ 0 h 289"/>
              <a:gd name="T2" fmla="*/ 2222242 w 1820"/>
              <a:gd name="T3" fmla="*/ 0 h 289"/>
              <a:gd name="T4" fmla="*/ 2778185 w 1820"/>
              <a:gd name="T5" fmla="*/ 457200 h 289"/>
              <a:gd name="T6" fmla="*/ 0 w 1820"/>
              <a:gd name="T7" fmla="*/ 457200 h 289"/>
              <a:gd name="T8" fmla="*/ 0 w 1820"/>
              <a:gd name="T9" fmla="*/ 0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20" h="289">
                <a:moveTo>
                  <a:pt x="0" y="0"/>
                </a:moveTo>
                <a:lnTo>
                  <a:pt x="1455" y="0"/>
                </a:lnTo>
                <a:lnTo>
                  <a:pt x="1819" y="288"/>
                </a:lnTo>
                <a:lnTo>
                  <a:pt x="0" y="288"/>
                </a:lnTo>
                <a:lnTo>
                  <a:pt x="0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54" name="Freeform 6"/>
          <p:cNvSpPr>
            <a:spLocks/>
          </p:cNvSpPr>
          <p:nvPr/>
        </p:nvSpPr>
        <p:spPr bwMode="auto">
          <a:xfrm>
            <a:off x="1994917" y="2987675"/>
            <a:ext cx="3811524" cy="458788"/>
          </a:xfrm>
          <a:custGeom>
            <a:avLst/>
            <a:gdLst>
              <a:gd name="T0" fmla="*/ 0 w 2600"/>
              <a:gd name="T1" fmla="*/ 0 h 289"/>
              <a:gd name="T2" fmla="*/ 3174743 w 2600"/>
              <a:gd name="T3" fmla="*/ 0 h 289"/>
              <a:gd name="T4" fmla="*/ 3968810 w 2600"/>
              <a:gd name="T5" fmla="*/ 457200 h 289"/>
              <a:gd name="T6" fmla="*/ 0 w 2600"/>
              <a:gd name="T7" fmla="*/ 457200 h 289"/>
              <a:gd name="T8" fmla="*/ 0 w 2600"/>
              <a:gd name="T9" fmla="*/ 0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00" h="289">
                <a:moveTo>
                  <a:pt x="0" y="0"/>
                </a:moveTo>
                <a:lnTo>
                  <a:pt x="2079" y="0"/>
                </a:lnTo>
                <a:lnTo>
                  <a:pt x="2599" y="288"/>
                </a:lnTo>
                <a:lnTo>
                  <a:pt x="0" y="288"/>
                </a:lnTo>
                <a:lnTo>
                  <a:pt x="0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55" name="Freeform 7"/>
          <p:cNvSpPr>
            <a:spLocks/>
          </p:cNvSpPr>
          <p:nvPr/>
        </p:nvSpPr>
        <p:spPr bwMode="auto">
          <a:xfrm>
            <a:off x="3976116" y="3444875"/>
            <a:ext cx="2973324" cy="458788"/>
          </a:xfrm>
          <a:custGeom>
            <a:avLst/>
            <a:gdLst>
              <a:gd name="T0" fmla="*/ 0 w 2028"/>
              <a:gd name="T1" fmla="*/ 0 h 289"/>
              <a:gd name="T2" fmla="*/ 2475631 w 2028"/>
              <a:gd name="T3" fmla="*/ 0 h 289"/>
              <a:gd name="T4" fmla="*/ 3095685 w 2028"/>
              <a:gd name="T5" fmla="*/ 457200 h 289"/>
              <a:gd name="T6" fmla="*/ 0 w 2028"/>
              <a:gd name="T7" fmla="*/ 457200 h 289"/>
              <a:gd name="T8" fmla="*/ 0 w 2028"/>
              <a:gd name="T9" fmla="*/ 0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28" h="289">
                <a:moveTo>
                  <a:pt x="0" y="0"/>
                </a:moveTo>
                <a:lnTo>
                  <a:pt x="1621" y="0"/>
                </a:lnTo>
                <a:lnTo>
                  <a:pt x="2027" y="288"/>
                </a:lnTo>
                <a:lnTo>
                  <a:pt x="0" y="288"/>
                </a:lnTo>
                <a:lnTo>
                  <a:pt x="0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56" name="Freeform 8"/>
          <p:cNvSpPr>
            <a:spLocks/>
          </p:cNvSpPr>
          <p:nvPr/>
        </p:nvSpPr>
        <p:spPr bwMode="auto">
          <a:xfrm>
            <a:off x="6947917" y="2149475"/>
            <a:ext cx="1600200" cy="534988"/>
          </a:xfrm>
          <a:custGeom>
            <a:avLst/>
            <a:gdLst>
              <a:gd name="T0" fmla="*/ 1473017 w 1092"/>
              <a:gd name="T1" fmla="*/ 0 h 337"/>
              <a:gd name="T2" fmla="*/ 0 w 1092"/>
              <a:gd name="T3" fmla="*/ 0 h 337"/>
              <a:gd name="T4" fmla="*/ 0 w 1092"/>
              <a:gd name="T5" fmla="*/ 533400 h 337"/>
              <a:gd name="T6" fmla="*/ 1601238 w 1092"/>
              <a:gd name="T7" fmla="*/ 533400 h 337"/>
              <a:gd name="T8" fmla="*/ 1408906 w 1092"/>
              <a:gd name="T9" fmla="*/ 381000 h 337"/>
              <a:gd name="T10" fmla="*/ 1665349 w 1092"/>
              <a:gd name="T11" fmla="*/ 304800 h 337"/>
              <a:gd name="T12" fmla="*/ 1473017 w 1092"/>
              <a:gd name="T13" fmla="*/ 228600 h 337"/>
              <a:gd name="T14" fmla="*/ 1601238 w 1092"/>
              <a:gd name="T15" fmla="*/ 152400 h 337"/>
              <a:gd name="T16" fmla="*/ 1473017 w 1092"/>
              <a:gd name="T17" fmla="*/ 0 h 3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92" h="337">
                <a:moveTo>
                  <a:pt x="965" y="0"/>
                </a:moveTo>
                <a:lnTo>
                  <a:pt x="0" y="0"/>
                </a:lnTo>
                <a:lnTo>
                  <a:pt x="0" y="336"/>
                </a:lnTo>
                <a:lnTo>
                  <a:pt x="1049" y="336"/>
                </a:lnTo>
                <a:lnTo>
                  <a:pt x="923" y="240"/>
                </a:lnTo>
                <a:lnTo>
                  <a:pt x="1091" y="192"/>
                </a:lnTo>
                <a:lnTo>
                  <a:pt x="965" y="144"/>
                </a:lnTo>
                <a:lnTo>
                  <a:pt x="1049" y="96"/>
                </a:lnTo>
                <a:lnTo>
                  <a:pt x="965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57" name="Freeform 9"/>
          <p:cNvSpPr>
            <a:spLocks/>
          </p:cNvSpPr>
          <p:nvPr/>
        </p:nvSpPr>
        <p:spPr bwMode="auto">
          <a:xfrm>
            <a:off x="6109716" y="3902075"/>
            <a:ext cx="2668524" cy="534988"/>
          </a:xfrm>
          <a:custGeom>
            <a:avLst/>
            <a:gdLst>
              <a:gd name="T0" fmla="*/ 0 w 1820"/>
              <a:gd name="T1" fmla="*/ 0 h 337"/>
              <a:gd name="T2" fmla="*/ 2778185 w 1820"/>
              <a:gd name="T3" fmla="*/ 0 h 337"/>
              <a:gd name="T4" fmla="*/ 2698764 w 1820"/>
              <a:gd name="T5" fmla="*/ 88900 h 337"/>
              <a:gd name="T6" fmla="*/ 2778185 w 1820"/>
              <a:gd name="T7" fmla="*/ 177800 h 337"/>
              <a:gd name="T8" fmla="*/ 2698764 w 1820"/>
              <a:gd name="T9" fmla="*/ 266700 h 337"/>
              <a:gd name="T10" fmla="*/ 2778185 w 1820"/>
              <a:gd name="T11" fmla="*/ 355600 h 337"/>
              <a:gd name="T12" fmla="*/ 2698764 w 1820"/>
              <a:gd name="T13" fmla="*/ 444500 h 337"/>
              <a:gd name="T14" fmla="*/ 2698764 w 1820"/>
              <a:gd name="T15" fmla="*/ 533400 h 337"/>
              <a:gd name="T16" fmla="*/ 633835 w 1820"/>
              <a:gd name="T17" fmla="*/ 533400 h 337"/>
              <a:gd name="T18" fmla="*/ 0 w 1820"/>
              <a:gd name="T19" fmla="*/ 0 h 3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20" h="337">
                <a:moveTo>
                  <a:pt x="0" y="0"/>
                </a:moveTo>
                <a:lnTo>
                  <a:pt x="1819" y="0"/>
                </a:lnTo>
                <a:lnTo>
                  <a:pt x="1767" y="56"/>
                </a:lnTo>
                <a:lnTo>
                  <a:pt x="1819" y="112"/>
                </a:lnTo>
                <a:lnTo>
                  <a:pt x="1767" y="168"/>
                </a:lnTo>
                <a:lnTo>
                  <a:pt x="1819" y="224"/>
                </a:lnTo>
                <a:lnTo>
                  <a:pt x="1767" y="280"/>
                </a:lnTo>
                <a:lnTo>
                  <a:pt x="1767" y="336"/>
                </a:lnTo>
                <a:lnTo>
                  <a:pt x="415" y="336"/>
                </a:lnTo>
                <a:lnTo>
                  <a:pt x="0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378896" name="Rectangle 16"/>
          <p:cNvSpPr>
            <a:spLocks noChangeArrowheads="1"/>
          </p:cNvSpPr>
          <p:nvPr/>
        </p:nvSpPr>
        <p:spPr bwMode="auto">
          <a:xfrm>
            <a:off x="245071" y="1143000"/>
            <a:ext cx="1990931" cy="523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Concept</a:t>
            </a:r>
          </a:p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Initiation/Approval</a:t>
            </a:r>
          </a:p>
        </p:txBody>
      </p:sp>
      <p:sp>
        <p:nvSpPr>
          <p:cNvPr id="378897" name="Rectangle 17"/>
          <p:cNvSpPr>
            <a:spLocks noChangeArrowheads="1"/>
          </p:cNvSpPr>
          <p:nvPr/>
        </p:nvSpPr>
        <p:spPr bwMode="auto">
          <a:xfrm>
            <a:off x="2162710" y="1181100"/>
            <a:ext cx="1045159" cy="523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</a:t>
            </a:r>
          </a:p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Approval</a:t>
            </a:r>
          </a:p>
        </p:txBody>
      </p:sp>
      <p:sp>
        <p:nvSpPr>
          <p:cNvPr id="378898" name="Rectangle 18"/>
          <p:cNvSpPr>
            <a:spLocks noChangeArrowheads="1"/>
          </p:cNvSpPr>
          <p:nvPr/>
        </p:nvSpPr>
        <p:spPr bwMode="auto">
          <a:xfrm>
            <a:off x="3572879" y="1333501"/>
            <a:ext cx="1118896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Prototype</a:t>
            </a:r>
          </a:p>
        </p:txBody>
      </p:sp>
      <p:sp>
        <p:nvSpPr>
          <p:cNvPr id="378899" name="Rectangle 19"/>
          <p:cNvSpPr>
            <a:spLocks noChangeArrowheads="1"/>
          </p:cNvSpPr>
          <p:nvPr/>
        </p:nvSpPr>
        <p:spPr bwMode="auto">
          <a:xfrm>
            <a:off x="4802444" y="1333501"/>
            <a:ext cx="636393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Pilot</a:t>
            </a:r>
          </a:p>
        </p:txBody>
      </p:sp>
      <p:sp>
        <p:nvSpPr>
          <p:cNvPr id="378900" name="Rectangle 20"/>
          <p:cNvSpPr>
            <a:spLocks noChangeArrowheads="1"/>
          </p:cNvSpPr>
          <p:nvPr/>
        </p:nvSpPr>
        <p:spPr bwMode="auto">
          <a:xfrm>
            <a:off x="6506774" y="1333501"/>
            <a:ext cx="894476" cy="308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1">
              <a:defRPr/>
            </a:pPr>
            <a:r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Launch</a:t>
            </a:r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1262494" y="2095500"/>
            <a:ext cx="1038746" cy="308419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Planning</a:t>
            </a:r>
          </a:p>
        </p:txBody>
      </p:sp>
      <p:sp>
        <p:nvSpPr>
          <p:cNvPr id="6164" name="Rectangle 24"/>
          <p:cNvSpPr>
            <a:spLocks noChangeArrowheads="1"/>
          </p:cNvSpPr>
          <p:nvPr/>
        </p:nvSpPr>
        <p:spPr bwMode="auto">
          <a:xfrm>
            <a:off x="1836620" y="2628900"/>
            <a:ext cx="250068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Product Design and Dev.</a:t>
            </a:r>
          </a:p>
        </p:txBody>
      </p:sp>
      <p:sp>
        <p:nvSpPr>
          <p:cNvPr id="6165" name="Rectangle 26"/>
          <p:cNvSpPr>
            <a:spLocks noChangeArrowheads="1"/>
          </p:cNvSpPr>
          <p:nvPr/>
        </p:nvSpPr>
        <p:spPr bwMode="auto">
          <a:xfrm>
            <a:off x="2041906" y="3009900"/>
            <a:ext cx="328295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Process Design and Development</a:t>
            </a:r>
          </a:p>
        </p:txBody>
      </p:sp>
      <p:sp>
        <p:nvSpPr>
          <p:cNvPr id="6166" name="Rectangle 28"/>
          <p:cNvSpPr>
            <a:spLocks noChangeArrowheads="1"/>
          </p:cNvSpPr>
          <p:nvPr/>
        </p:nvSpPr>
        <p:spPr bwMode="auto">
          <a:xfrm>
            <a:off x="3503962" y="3467100"/>
            <a:ext cx="3148298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Product and Process Validation</a:t>
            </a:r>
          </a:p>
        </p:txBody>
      </p:sp>
      <p:sp>
        <p:nvSpPr>
          <p:cNvPr id="6167" name="Rectangle 30"/>
          <p:cNvSpPr>
            <a:spLocks noChangeArrowheads="1"/>
          </p:cNvSpPr>
          <p:nvPr/>
        </p:nvSpPr>
        <p:spPr bwMode="auto">
          <a:xfrm>
            <a:off x="6885164" y="4000500"/>
            <a:ext cx="1242328" cy="308419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Production</a:t>
            </a:r>
          </a:p>
        </p:txBody>
      </p:sp>
      <p:sp>
        <p:nvSpPr>
          <p:cNvPr id="6168" name="Rectangle 31"/>
          <p:cNvSpPr>
            <a:spLocks noChangeArrowheads="1"/>
          </p:cNvSpPr>
          <p:nvPr/>
        </p:nvSpPr>
        <p:spPr bwMode="auto">
          <a:xfrm>
            <a:off x="6825094" y="2247900"/>
            <a:ext cx="1038746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Planning</a:t>
            </a:r>
          </a:p>
        </p:txBody>
      </p:sp>
      <p:sp>
        <p:nvSpPr>
          <p:cNvPr id="6169" name="Rectangle 39"/>
          <p:cNvSpPr>
            <a:spLocks noChangeArrowheads="1"/>
          </p:cNvSpPr>
          <p:nvPr/>
        </p:nvSpPr>
        <p:spPr bwMode="auto">
          <a:xfrm>
            <a:off x="621792" y="5334000"/>
            <a:ext cx="11430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600">
                <a:latin typeface="Times New Roman" pitchFamily="18" charset="0"/>
              </a:rPr>
              <a:t>طرح ريزي</a:t>
            </a:r>
            <a:endParaRPr lang="en-US" sz="2600">
              <a:latin typeface="Times New Roman" pitchFamily="18" charset="0"/>
            </a:endParaRPr>
          </a:p>
        </p:txBody>
      </p:sp>
      <p:sp>
        <p:nvSpPr>
          <p:cNvPr id="6170" name="Rectangle 40"/>
          <p:cNvSpPr>
            <a:spLocks noChangeArrowheads="1"/>
          </p:cNvSpPr>
          <p:nvPr/>
        </p:nvSpPr>
        <p:spPr bwMode="auto">
          <a:xfrm>
            <a:off x="2011680" y="5334000"/>
            <a:ext cx="14478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1800" b="1">
                <a:latin typeface="Times New Roman" pitchFamily="18" charset="0"/>
              </a:rPr>
              <a:t>طراحي و توسعه</a:t>
            </a:r>
            <a:endParaRPr lang="en-US" sz="1800" b="1">
              <a:latin typeface="Times New Roman" pitchFamily="18" charset="0"/>
            </a:endParaRPr>
          </a:p>
          <a:p>
            <a:pPr algn="ctr"/>
            <a:r>
              <a:rPr lang="en-US" sz="1800" b="1">
                <a:latin typeface="Times New Roman" pitchFamily="18" charset="0"/>
              </a:rPr>
              <a:t> </a:t>
            </a:r>
            <a:r>
              <a:rPr lang="ar-SA" sz="1800" b="1">
                <a:latin typeface="Times New Roman" pitchFamily="18" charset="0"/>
              </a:rPr>
              <a:t>محصول</a:t>
            </a:r>
            <a:endParaRPr lang="en-US" sz="1800" b="1">
              <a:latin typeface="Times New Roman" pitchFamily="18" charset="0"/>
            </a:endParaRPr>
          </a:p>
        </p:txBody>
      </p:sp>
      <p:sp>
        <p:nvSpPr>
          <p:cNvPr id="6171" name="Rectangle 41"/>
          <p:cNvSpPr>
            <a:spLocks noChangeArrowheads="1"/>
          </p:cNvSpPr>
          <p:nvPr/>
        </p:nvSpPr>
        <p:spPr bwMode="auto">
          <a:xfrm>
            <a:off x="3547872" y="5334000"/>
            <a:ext cx="12954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1800" b="1">
                <a:latin typeface="Times New Roman" pitchFamily="18" charset="0"/>
              </a:rPr>
              <a:t>طراحي و توسعه</a:t>
            </a:r>
            <a:endParaRPr lang="en-US" sz="1800" b="1">
              <a:latin typeface="Times New Roman" pitchFamily="18" charset="0"/>
            </a:endParaRPr>
          </a:p>
          <a:p>
            <a:pPr algn="ctr"/>
            <a:r>
              <a:rPr lang="en-US" sz="1800" b="1">
                <a:latin typeface="Times New Roman" pitchFamily="18" charset="0"/>
              </a:rPr>
              <a:t> </a:t>
            </a:r>
            <a:r>
              <a:rPr lang="ar-SA" sz="1800" b="1">
                <a:latin typeface="Times New Roman" pitchFamily="18" charset="0"/>
              </a:rPr>
              <a:t>فرايند</a:t>
            </a:r>
            <a:endParaRPr lang="en-US" sz="1800" b="1">
              <a:latin typeface="Times New Roman" pitchFamily="18" charset="0"/>
            </a:endParaRPr>
          </a:p>
        </p:txBody>
      </p:sp>
      <p:sp>
        <p:nvSpPr>
          <p:cNvPr id="6172" name="Rectangle 42"/>
          <p:cNvSpPr>
            <a:spLocks noChangeArrowheads="1"/>
          </p:cNvSpPr>
          <p:nvPr/>
        </p:nvSpPr>
        <p:spPr bwMode="auto">
          <a:xfrm>
            <a:off x="5010912" y="5334000"/>
            <a:ext cx="14478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000" b="1">
                <a:latin typeface="Times New Roman" pitchFamily="18" charset="0"/>
              </a:rPr>
              <a:t>تصديق محصول</a:t>
            </a:r>
            <a:endParaRPr lang="en-US" sz="2000" b="1">
              <a:latin typeface="Times New Roman" pitchFamily="18" charset="0"/>
            </a:endParaRPr>
          </a:p>
          <a:p>
            <a:pPr algn="ctr"/>
            <a:r>
              <a:rPr lang="ar-SA" sz="2000" b="1">
                <a:latin typeface="Times New Roman" pitchFamily="18" charset="0"/>
              </a:rPr>
              <a:t>و فرايند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6173" name="Rectangle 43"/>
          <p:cNvSpPr>
            <a:spLocks noChangeArrowheads="1"/>
          </p:cNvSpPr>
          <p:nvPr/>
        </p:nvSpPr>
        <p:spPr bwMode="auto">
          <a:xfrm>
            <a:off x="6620256" y="5334000"/>
            <a:ext cx="16002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000" b="1">
                <a:latin typeface="Times New Roman" pitchFamily="18" charset="0"/>
              </a:rPr>
              <a:t>ارزیابی بازخور</a:t>
            </a:r>
            <a:endParaRPr lang="en-US" sz="2000" b="1">
              <a:latin typeface="Times New Roman" pitchFamily="18" charset="0"/>
            </a:endParaRPr>
          </a:p>
          <a:p>
            <a:pPr algn="ctr"/>
            <a:r>
              <a:rPr lang="ar-SA" sz="2000" b="1">
                <a:latin typeface="Times New Roman" pitchFamily="18" charset="0"/>
              </a:rPr>
              <a:t>و اقدام اصلاحي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6174" name="Freeform 10"/>
          <p:cNvSpPr>
            <a:spLocks/>
          </p:cNvSpPr>
          <p:nvPr/>
        </p:nvSpPr>
        <p:spPr bwMode="auto">
          <a:xfrm>
            <a:off x="851916" y="4435475"/>
            <a:ext cx="7850124" cy="458788"/>
          </a:xfrm>
          <a:custGeom>
            <a:avLst/>
            <a:gdLst>
              <a:gd name="T0" fmla="*/ 8175685 w 5355"/>
              <a:gd name="T1" fmla="*/ 0 h 289"/>
              <a:gd name="T2" fmla="*/ 8096280 w 5355"/>
              <a:gd name="T3" fmla="*/ 76200 h 289"/>
              <a:gd name="T4" fmla="*/ 8175685 w 5355"/>
              <a:gd name="T5" fmla="*/ 228600 h 289"/>
              <a:gd name="T6" fmla="*/ 8016875 w 5355"/>
              <a:gd name="T7" fmla="*/ 228600 h 289"/>
              <a:gd name="T8" fmla="*/ 8096280 w 5355"/>
              <a:gd name="T9" fmla="*/ 304800 h 289"/>
              <a:gd name="T10" fmla="*/ 8096280 w 5355"/>
              <a:gd name="T11" fmla="*/ 457200 h 289"/>
              <a:gd name="T12" fmla="*/ 0 w 5355"/>
              <a:gd name="T13" fmla="*/ 457200 h 289"/>
              <a:gd name="T14" fmla="*/ 157283 w 5355"/>
              <a:gd name="T15" fmla="*/ 381000 h 289"/>
              <a:gd name="T16" fmla="*/ 0 w 5355"/>
              <a:gd name="T17" fmla="*/ 304800 h 289"/>
              <a:gd name="T18" fmla="*/ 157283 w 5355"/>
              <a:gd name="T19" fmla="*/ 304800 h 289"/>
              <a:gd name="T20" fmla="*/ 0 w 5355"/>
              <a:gd name="T21" fmla="*/ 152400 h 289"/>
              <a:gd name="T22" fmla="*/ 157283 w 5355"/>
              <a:gd name="T23" fmla="*/ 76200 h 289"/>
              <a:gd name="T24" fmla="*/ 0 w 5355"/>
              <a:gd name="T25" fmla="*/ 0 h 289"/>
              <a:gd name="T26" fmla="*/ 8175685 w 5355"/>
              <a:gd name="T27" fmla="*/ 0 h 28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355" h="289">
                <a:moveTo>
                  <a:pt x="5354" y="0"/>
                </a:moveTo>
                <a:lnTo>
                  <a:pt x="5302" y="48"/>
                </a:lnTo>
                <a:lnTo>
                  <a:pt x="5354" y="144"/>
                </a:lnTo>
                <a:lnTo>
                  <a:pt x="5250" y="144"/>
                </a:lnTo>
                <a:lnTo>
                  <a:pt x="5302" y="192"/>
                </a:lnTo>
                <a:lnTo>
                  <a:pt x="5302" y="288"/>
                </a:lnTo>
                <a:lnTo>
                  <a:pt x="0" y="288"/>
                </a:lnTo>
                <a:lnTo>
                  <a:pt x="103" y="240"/>
                </a:lnTo>
                <a:lnTo>
                  <a:pt x="0" y="192"/>
                </a:lnTo>
                <a:lnTo>
                  <a:pt x="103" y="192"/>
                </a:lnTo>
                <a:lnTo>
                  <a:pt x="0" y="96"/>
                </a:lnTo>
                <a:lnTo>
                  <a:pt x="103" y="48"/>
                </a:lnTo>
                <a:lnTo>
                  <a:pt x="0" y="0"/>
                </a:lnTo>
                <a:lnTo>
                  <a:pt x="5354" y="0"/>
                </a:lnTo>
              </a:path>
            </a:pathLst>
          </a:custGeom>
          <a:solidFill>
            <a:srgbClr val="FFFF66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6175" name="Rectangle 33"/>
          <p:cNvSpPr>
            <a:spLocks noChangeArrowheads="1"/>
          </p:cNvSpPr>
          <p:nvPr/>
        </p:nvSpPr>
        <p:spPr bwMode="auto">
          <a:xfrm>
            <a:off x="2405320" y="4533900"/>
            <a:ext cx="4320093" cy="308419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rtl="1"/>
            <a:r>
              <a:rPr lang="en-US" sz="1400" b="1">
                <a:solidFill>
                  <a:srgbClr val="6600FF"/>
                </a:solidFill>
              </a:rPr>
              <a:t>Feedback Assessment and Corrective Action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6165304"/>
            <a:ext cx="115212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4224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987553" y="1676400"/>
            <a:ext cx="5417820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8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فاز سوم :</a:t>
            </a:r>
            <a:r>
              <a:rPr lang="en-US" sz="8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/>
            </a:r>
            <a:br>
              <a:rPr lang="en-US" sz="8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</a:br>
            <a:r>
              <a:rPr lang="ar-SA" sz="8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طراحي و توسعه فرايند</a:t>
            </a:r>
            <a:endParaRPr lang="en-US" sz="8100" b="1">
              <a:solidFill>
                <a:srgbClr val="FF0000"/>
              </a:solidFill>
              <a:latin typeface="Times New Roman" pitchFamily="18" charset="0"/>
              <a:cs typeface="Traffic" pitchFamily="2" charset="-78"/>
            </a:endParaRP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39906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" y="685800"/>
            <a:ext cx="7984236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200" b="1">
                <a:solidFill>
                  <a:srgbClr val="FF3300"/>
                </a:solidFill>
                <a:latin typeface="Times New Roman" pitchFamily="18" charset="0"/>
              </a:rPr>
              <a:t>فاز سوم : طراحي و توسعه فرايند</a:t>
            </a:r>
            <a:endParaRPr lang="en-US" sz="42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1676400"/>
            <a:ext cx="7717536" cy="361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أين بخش پيرامون خصوصيات عمده توسعه يك سيستم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ساخت و توليد و طرحهاي كيفيت  مرتبط جهت  نيل به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م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حصولات با كيفيت مي باشد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سيستم مذكور بايستي از پوشش دادن انتظارات ونيازمندي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هاي مشتري اطمينان حاصل نمايد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024909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209800" y="381001"/>
            <a:ext cx="4572000" cy="6254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3500" b="1">
                <a:solidFill>
                  <a:schemeClr val="accent2"/>
                </a:solidFill>
                <a:latin typeface="Times New Roman" pitchFamily="18" charset="0"/>
              </a:rPr>
              <a:t>ابزار هاي مرحله سوم</a:t>
            </a:r>
            <a:endParaRPr lang="en-US" sz="35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56032" y="2209800"/>
            <a:ext cx="3352800" cy="6858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طرح براي توليد و مونتاژ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56032" y="4038600"/>
            <a:ext cx="3352800" cy="914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تجزيه و تحليل  طرحهاي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صنعتي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5230368" y="1905000"/>
            <a:ext cx="2822448" cy="9906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تهيه نمودارهاي جريان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فرايند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334000" y="4267200"/>
            <a:ext cx="2676144" cy="6858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800">
                <a:latin typeface="Times New Roman" pitchFamily="18" charset="0"/>
              </a:rPr>
              <a:t>FMEA </a:t>
            </a:r>
            <a:r>
              <a:rPr lang="ar-SA" altLang="ar-SA" sz="2800">
                <a:latin typeface="Times New Roman" pitchFamily="18" charset="0"/>
              </a:rPr>
              <a:t>فرايند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743200" y="5638800"/>
            <a:ext cx="3352800" cy="6858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>
                <a:latin typeface="Times New Roman" pitchFamily="18" charset="0"/>
              </a:rPr>
              <a:t>تعيين و تاييد مشخصات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 rot="-10776050">
            <a:off x="3657600" y="4264025"/>
            <a:ext cx="1446276" cy="1143000"/>
          </a:xfrm>
          <a:custGeom>
            <a:avLst/>
            <a:gdLst>
              <a:gd name="T0" fmla="*/ 753269 w 21600"/>
              <a:gd name="T1" fmla="*/ 0 h 21600"/>
              <a:gd name="T2" fmla="*/ 0 w 21600"/>
              <a:gd name="T3" fmla="*/ 816451 h 21600"/>
              <a:gd name="T4" fmla="*/ 753269 w 21600"/>
              <a:gd name="T5" fmla="*/ 979699 h 21600"/>
              <a:gd name="T6" fmla="*/ 1506538 w 21600"/>
              <a:gd name="T7" fmla="*/ 81645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3733800" y="2209800"/>
            <a:ext cx="1447800" cy="609600"/>
          </a:xfrm>
          <a:prstGeom prst="leftRightArrow">
            <a:avLst>
              <a:gd name="adj1" fmla="val 50000"/>
              <a:gd name="adj2" fmla="val 49479"/>
            </a:avLst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4419600" y="990600"/>
            <a:ext cx="0" cy="1371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4419600" y="2667000"/>
            <a:ext cx="0" cy="1828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0037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838200" y="304800"/>
            <a:ext cx="636727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تهيه نمودارهاي جريان فرايند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066800" y="3048000"/>
            <a:ext cx="621182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تعيين و تاييد مشخصات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1676400"/>
            <a:ext cx="77906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بوسيله أين نمودار مي توان مراحل گوناگون فرايند را به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صورت ترسيمي نمايش داد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4114800"/>
            <a:ext cx="786384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مشخصات عملكردي مهم محصول را روي نقشه براي مسئولين تعيين  مي كند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0658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94944" y="685800"/>
            <a:ext cx="709574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4000" b="1" i="1">
                <a:solidFill>
                  <a:srgbClr val="FF3300"/>
                </a:solidFill>
                <a:latin typeface="Times New Roman" pitchFamily="18" charset="0"/>
              </a:rPr>
              <a:t>تجزيه و تحليل  طراحي آزمايشات</a:t>
            </a:r>
            <a:endParaRPr lang="en-US" sz="40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060704" y="4191000"/>
            <a:ext cx="672998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800" b="1" i="1">
                <a:solidFill>
                  <a:srgbClr val="FF3300"/>
                </a:solidFill>
                <a:latin typeface="Times New Roman" pitchFamily="18" charset="0"/>
              </a:rPr>
              <a:t>طرح براي توليد و مونتاژ</a:t>
            </a:r>
            <a:endParaRPr lang="en-US" sz="38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1676401"/>
            <a:ext cx="7790688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ابزاري است براي بوجود آوردن توانايي شناسايي منابع انحراف و بكار گرفتن تغييراتي در طرح و فرايندهاي توليد بمنظور نظارت بر اجراي طرح و توليد محصولات در شرايط خاص با كمترين نوسان و انحراف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5488" y="4876800"/>
            <a:ext cx="7315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روشي است كه مشكلات توليد و مونتاژ را بصورت كمي ارايه مي دهد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549683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04800" y="304801"/>
            <a:ext cx="755446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000" b="1">
                <a:solidFill>
                  <a:srgbClr val="FF6600"/>
                </a:solidFill>
                <a:latin typeface="Times New Roman" pitchFamily="18" charset="0"/>
              </a:rPr>
              <a:t>خروجي هاي فاز سوم</a:t>
            </a:r>
            <a:r>
              <a:rPr lang="en-US" altLang="ar-SA" sz="4000" b="1">
                <a:solidFill>
                  <a:srgbClr val="FF6600"/>
                </a:solidFill>
                <a:latin typeface="Times New Roman" pitchFamily="18" charset="0"/>
              </a:rPr>
              <a:t> :</a:t>
            </a:r>
            <a:endParaRPr lang="en-US" sz="4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14400" y="914400"/>
            <a:ext cx="7022592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استاندارد بسته بندي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بازنگري سي</a:t>
            </a:r>
            <a:r>
              <a:rPr lang="fa-IR" altLang="ar-SA" sz="3300" dirty="0">
                <a:solidFill>
                  <a:srgbClr val="6600FF"/>
                </a:solidFill>
                <a:latin typeface="Times New Roman" pitchFamily="18" charset="0"/>
              </a:rPr>
              <a:t>س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تم كيفيت فرايند و محصول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چيدمان كارخانه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نمودار جريان فرايند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ماتريس مشخصات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PFMEA</a:t>
            </a: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طرح كنترل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Pre - Launch</a:t>
            </a: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دستورالعملهاي كاري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طرح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MSA</a:t>
            </a: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طرح مطالعه قابليت فرايند قبل از توليد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سري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پشتيباني مديريت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3839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29184" y="1447800"/>
            <a:ext cx="764438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به روزآوري ليست ابزار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به روزآوري نمودار جريان فرايند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به روزآوري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PFMEA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مشخص نمودن تجهيزات و ابزار و گيجهاي داخل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سازمان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سفارشات تجهيزات و ابزار و گيجهاي كنترلي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تحويل ابزار اندازه گيري به موقع براي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MSA</a:t>
            </a:r>
          </a:p>
          <a:p>
            <a:pPr rtl="1">
              <a:buFontTx/>
              <a:buChar char="•"/>
            </a:pP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تحويل تجهيزات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04800" y="441326"/>
            <a:ext cx="755446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000" b="1">
                <a:solidFill>
                  <a:srgbClr val="FF6600"/>
                </a:solidFill>
                <a:latin typeface="Times New Roman" pitchFamily="18" charset="0"/>
              </a:rPr>
              <a:t>خروجي هاي فاز سوم</a:t>
            </a:r>
            <a:r>
              <a:rPr lang="en-US" altLang="ar-SA" sz="4000" b="1">
                <a:solidFill>
                  <a:srgbClr val="FF6600"/>
                </a:solidFill>
                <a:latin typeface="Times New Roman" pitchFamily="18" charset="0"/>
              </a:rPr>
              <a:t> :</a:t>
            </a:r>
            <a:endParaRPr lang="en-US" sz="4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60798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5105400" y="0"/>
            <a:ext cx="1905000" cy="1295400"/>
          </a:xfrm>
          <a:prstGeom prst="star32">
            <a:avLst>
              <a:gd name="adj" fmla="val 37500"/>
            </a:avLst>
          </a:prstGeom>
          <a:solidFill>
            <a:srgbClr val="99FFCC"/>
          </a:solidFill>
          <a:ln w="9525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طرح قابليت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توليد و مونتاژ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6035040" y="990600"/>
            <a:ext cx="2286000" cy="1219200"/>
          </a:xfrm>
          <a:prstGeom prst="star32">
            <a:avLst>
              <a:gd name="adj" fmla="val 37500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تعيين آموزشهاي</a:t>
            </a:r>
            <a:r>
              <a:rPr lang="en-US" sz="2100" b="1">
                <a:latin typeface="Times New Roman" pitchFamily="18" charset="0"/>
              </a:rPr>
              <a:t> </a:t>
            </a:r>
          </a:p>
          <a:p>
            <a:pPr algn="ctr"/>
            <a:r>
              <a:rPr lang="ar-SA" sz="2100" b="1">
                <a:latin typeface="Times New Roman" pitchFamily="18" charset="0"/>
              </a:rPr>
              <a:t>اعضاي گروه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5961888" y="2438400"/>
            <a:ext cx="2362200" cy="1219200"/>
          </a:xfrm>
          <a:prstGeom prst="star32">
            <a:avLst>
              <a:gd name="adj" fmla="val 37500"/>
            </a:avLst>
          </a:prstGeom>
          <a:solidFill>
            <a:srgbClr val="FF7C80"/>
          </a:solidFill>
          <a:ln w="9525">
            <a:solidFill>
              <a:srgbClr val="FF7C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ترسيم نمودارهاي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جريان فرايند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6254496" y="3733800"/>
            <a:ext cx="1981200" cy="1524000"/>
          </a:xfrm>
          <a:prstGeom prst="star32">
            <a:avLst>
              <a:gd name="adj" fmla="val 37500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300" b="1">
                <a:latin typeface="Times New Roman" pitchFamily="18" charset="0"/>
              </a:rPr>
              <a:t>PFMEA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5157216" y="4953000"/>
            <a:ext cx="2133600" cy="1524000"/>
          </a:xfrm>
          <a:prstGeom prst="star32">
            <a:avLst>
              <a:gd name="adj" fmla="val 37500"/>
            </a:avLst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برنامه انجام</a:t>
            </a:r>
            <a:r>
              <a:rPr lang="en-US" sz="2100" b="1">
                <a:latin typeface="Times New Roman" pitchFamily="18" charset="0"/>
              </a:rPr>
              <a:t> </a:t>
            </a:r>
          </a:p>
          <a:p>
            <a:pPr algn="ctr"/>
            <a:r>
              <a:rPr lang="ar-SA" sz="2100" b="1">
                <a:latin typeface="Times New Roman" pitchFamily="18" charset="0"/>
              </a:rPr>
              <a:t>آز</a:t>
            </a:r>
            <a:r>
              <a:rPr lang="fa-IR" sz="2100" b="1">
                <a:latin typeface="Times New Roman" pitchFamily="18" charset="0"/>
              </a:rPr>
              <a:t>م</a:t>
            </a:r>
            <a:r>
              <a:rPr lang="ar-SA" sz="2100" b="1">
                <a:latin typeface="Times New Roman" pitchFamily="18" charset="0"/>
              </a:rPr>
              <a:t>ونهاي تاييد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محصول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2816352" y="4724400"/>
            <a:ext cx="2362200" cy="1447800"/>
          </a:xfrm>
          <a:prstGeom prst="star32">
            <a:avLst>
              <a:gd name="adj" fmla="val 37500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تدوين شيوه هاي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كنترلي واندازه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گيري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2667000" y="0"/>
            <a:ext cx="2057400" cy="1371600"/>
          </a:xfrm>
          <a:prstGeom prst="star32">
            <a:avLst>
              <a:gd name="adj" fmla="val 375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200" b="1">
                <a:latin typeface="Times New Roman" pitchFamily="18" charset="0"/>
              </a:rPr>
              <a:t>انجام آزمون</a:t>
            </a:r>
            <a:endParaRPr lang="en-US" sz="2200" b="1">
              <a:latin typeface="Times New Roman" pitchFamily="18" charset="0"/>
            </a:endParaRPr>
          </a:p>
          <a:p>
            <a:pPr algn="ctr"/>
            <a:r>
              <a:rPr lang="ar-SA" sz="2200" b="1">
                <a:latin typeface="Times New Roman" pitchFamily="18" charset="0"/>
              </a:rPr>
              <a:t>تاييد طرح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484362" name="AutoShape 10"/>
          <p:cNvSpPr>
            <a:spLocks noChangeArrowheads="1"/>
          </p:cNvSpPr>
          <p:nvPr/>
        </p:nvSpPr>
        <p:spPr bwMode="auto">
          <a:xfrm>
            <a:off x="2962656" y="1981200"/>
            <a:ext cx="2590800" cy="2057400"/>
          </a:xfrm>
          <a:prstGeom prst="star5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ar-SA" sz="2200" b="1">
                <a:latin typeface="Times New Roman" pitchFamily="18" charset="0"/>
              </a:rPr>
              <a:t>مراحل</a:t>
            </a:r>
            <a:endParaRPr lang="en-US" sz="2200" b="1">
              <a:latin typeface="Times New Roman" pitchFamily="18" charset="0"/>
            </a:endParaRPr>
          </a:p>
          <a:p>
            <a:pPr algn="ctr">
              <a:defRPr/>
            </a:pPr>
            <a:r>
              <a:rPr lang="ar-SA" sz="2200" b="1">
                <a:latin typeface="Times New Roman" pitchFamily="18" charset="0"/>
              </a:rPr>
              <a:t>فاز</a:t>
            </a:r>
            <a:endParaRPr lang="en-US" sz="2200" b="1">
              <a:latin typeface="Times New Roman" pitchFamily="18" charset="0"/>
            </a:endParaRPr>
          </a:p>
          <a:p>
            <a:pPr algn="ctr">
              <a:defRPr/>
            </a:pPr>
            <a:r>
              <a:rPr lang="ar-SA" sz="2200" b="1">
                <a:latin typeface="Times New Roman" pitchFamily="18" charset="0"/>
              </a:rPr>
              <a:t>سوم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329184" y="1981200"/>
            <a:ext cx="2133600" cy="1295400"/>
          </a:xfrm>
          <a:prstGeom prst="star32">
            <a:avLst>
              <a:gd name="adj" fmla="val 37500"/>
            </a:avLst>
          </a:prstGeom>
          <a:solidFill>
            <a:srgbClr val="FFCC00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خريد ابزارهاي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مورد نظر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0" y="3429000"/>
            <a:ext cx="2209800" cy="1371600"/>
          </a:xfrm>
          <a:prstGeom prst="star32">
            <a:avLst>
              <a:gd name="adj" fmla="val 37500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برنامه نظارت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بر توليد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694944" y="609600"/>
            <a:ext cx="2133600" cy="1295400"/>
          </a:xfrm>
          <a:prstGeom prst="star32">
            <a:avLst>
              <a:gd name="adj" fmla="val 37500"/>
            </a:avLst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ارزيابي روشهاي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اندازه گيري</a:t>
            </a:r>
            <a:endParaRPr lang="en-US" sz="2100" b="1"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841248" y="4876800"/>
            <a:ext cx="1981200" cy="1371600"/>
          </a:xfrm>
          <a:prstGeom prst="star32">
            <a:avLst>
              <a:gd name="adj" fmla="val 37500"/>
            </a:avLst>
          </a:prstGeom>
          <a:solidFill>
            <a:srgbClr val="FF99CC"/>
          </a:solidFill>
          <a:ln w="9525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100" b="1">
                <a:latin typeface="Times New Roman" pitchFamily="18" charset="0"/>
              </a:rPr>
              <a:t>خريد ابزارهاي</a:t>
            </a:r>
            <a:endParaRPr lang="en-US" sz="2100" b="1">
              <a:latin typeface="Times New Roman" pitchFamily="18" charset="0"/>
            </a:endParaRPr>
          </a:p>
          <a:p>
            <a:pPr algn="ctr"/>
            <a:r>
              <a:rPr lang="ar-SA" sz="2100" b="1">
                <a:latin typeface="Times New Roman" pitchFamily="18" charset="0"/>
              </a:rPr>
              <a:t>مورد نظر</a:t>
            </a:r>
            <a:endParaRPr lang="en-US" sz="2100" b="1">
              <a:latin typeface="Times New Roman" pitchFamily="18" charset="0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06230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2362200" y="381000"/>
            <a:ext cx="4032504" cy="9144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99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طرح قابليت توليد و مونتاژ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1981200" y="3429000"/>
            <a:ext cx="5370576" cy="12192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تعيين آموزشهاي اعضاي گروه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02336" y="1066800"/>
            <a:ext cx="741883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روشي است كه مشكلات توليد و مونتاژ را بصورت كمي ارائه  مي كند . تعيين  قطعاتي كه  به زمان زياد  و  يا كم  نياز دارد كمك به يافتن يك طرح بهينه و مونتاژ ساده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تر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29184" y="4572001"/>
            <a:ext cx="742035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تعيين آموزشهاي لازم با توجه به زمان قابل برنامه ريزي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23628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1828800" y="304800"/>
            <a:ext cx="5303520" cy="11430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7C8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7C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ترسيم نمودارهاي جريان فرايند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28601" y="1905000"/>
            <a:ext cx="735634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روشي است كه به كمك آن مي توان مراحل گوناگون فرايند  را به نمايش كشيد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1066800" y="3048000"/>
            <a:ext cx="6650736" cy="11430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تدوين شيوه هاي كنترلي واندازه گيري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419600"/>
            <a:ext cx="786384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در أين قسمت روشهاي كنترلي متناسب با خصوصيات محصول و همچنين ابزارهاي مربوطه تعيين مي گردد</a:t>
            </a:r>
            <a:endParaRPr lang="en-US" alt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62523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04800" y="15240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2900" b="1">
                <a:solidFill>
                  <a:srgbClr val="FF3300"/>
                </a:solidFill>
              </a:rPr>
              <a:t>نقش كيفيت در مديريت كيفيت</a:t>
            </a:r>
            <a:endParaRPr lang="en-US" sz="2900" b="1">
              <a:solidFill>
                <a:srgbClr val="FF33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425696" y="2057400"/>
            <a:ext cx="336499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ar-SA" sz="2900" b="1">
                <a:solidFill>
                  <a:srgbClr val="FF3300"/>
                </a:solidFill>
              </a:rPr>
              <a:t>الف : برنامه كيفيت</a:t>
            </a:r>
            <a:endParaRPr lang="en-US" sz="2900" b="1">
              <a:solidFill>
                <a:srgbClr val="FF33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35808" y="2895600"/>
            <a:ext cx="4352544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900" b="1">
                <a:solidFill>
                  <a:schemeClr val="accent2"/>
                </a:solidFill>
              </a:rPr>
              <a:t> </a:t>
            </a:r>
            <a:r>
              <a:rPr lang="ar-SA" sz="1900" b="1">
                <a:solidFill>
                  <a:schemeClr val="accent2"/>
                </a:solidFill>
              </a:rPr>
              <a:t>شناخت مشتري </a:t>
            </a: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ar-SA" sz="1900" b="1">
                <a:solidFill>
                  <a:schemeClr val="accent2"/>
                </a:solidFill>
              </a:rPr>
              <a:t> تعيين نيازهاي مشتري</a:t>
            </a: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en-US" sz="1900" b="1">
                <a:solidFill>
                  <a:schemeClr val="accent2"/>
                </a:solidFill>
              </a:rPr>
              <a:t> </a:t>
            </a:r>
            <a:r>
              <a:rPr lang="ar-SA" sz="1900" b="1">
                <a:solidFill>
                  <a:schemeClr val="accent2"/>
                </a:solidFill>
              </a:rPr>
              <a:t>تعيين خصوصيات مهم و مورد نظر مشتري</a:t>
            </a: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en-US" sz="1900" b="1">
                <a:solidFill>
                  <a:schemeClr val="accent2"/>
                </a:solidFill>
              </a:rPr>
              <a:t/>
            </a:r>
            <a:br>
              <a:rPr lang="en-US" sz="1900" b="1">
                <a:solidFill>
                  <a:schemeClr val="accent2"/>
                </a:solidFill>
              </a:rPr>
            </a:br>
            <a:r>
              <a:rPr lang="en-US" sz="1900" b="1">
                <a:solidFill>
                  <a:schemeClr val="accent2"/>
                </a:solidFill>
              </a:rPr>
              <a:t> </a:t>
            </a:r>
            <a:r>
              <a:rPr lang="ar-SA" sz="1900" b="1">
                <a:solidFill>
                  <a:schemeClr val="accent2"/>
                </a:solidFill>
              </a:rPr>
              <a:t>أيجاد فرايندهايي براي طراحي و ساخت محصول</a:t>
            </a:r>
            <a:endParaRPr lang="en-US" sz="1900" b="1">
              <a:solidFill>
                <a:schemeClr val="accent2"/>
              </a:solidFill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0" y="1676400"/>
          <a:ext cx="2188464" cy="2820988"/>
        </p:xfrm>
        <a:graphic>
          <a:graphicData uri="http://schemas.openxmlformats.org/presentationml/2006/ole">
            <p:oleObj spid="_x0000_s6148" name="Clip" r:id="rId4" imgW="1717141" imgH="2212063" progId="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irmgn.ir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900843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1752600" y="228600"/>
            <a:ext cx="4872228" cy="10668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برنامه نظارت بر توليد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475488" y="1143001"/>
            <a:ext cx="7339584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برنامه ديگري است جهت نظارت بر ساخت نمونه كه با استفاده از آن ابعاد مواد و آزمونهاي عملكردي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كه مي بايس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ت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اندازه گيري شود برنامه ريزي مي گردد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2133600" y="3124200"/>
            <a:ext cx="4779264" cy="1295400"/>
          </a:xfrm>
          <a:prstGeom prst="star32">
            <a:avLst>
              <a:gd name="adj" fmla="val 37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CCE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3500" b="1" i="1">
                <a:solidFill>
                  <a:srgbClr val="FF3300"/>
                </a:solidFill>
                <a:latin typeface="Times New Roman" pitchFamily="18" charset="0"/>
              </a:rPr>
              <a:t>ارزيابي روشهاي اندازه گيري</a:t>
            </a:r>
            <a:endParaRPr lang="en-US" sz="35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02336" y="4343400"/>
            <a:ext cx="7339584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أين ارزيابي شامل شيوه هاي اندازه گيري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, كاليبراسيون وتكرار پذيري و تكثير پذيري و ……. مي باشد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alt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596978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ChangeArrowheads="1"/>
          </p:cNvSpPr>
          <p:nvPr/>
        </p:nvSpPr>
        <p:spPr bwMode="auto">
          <a:xfrm>
            <a:off x="841248" y="1371601"/>
            <a:ext cx="6550152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67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فاز چهارم :</a:t>
            </a:r>
            <a:r>
              <a:rPr lang="en-US" sz="67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/>
            </a:r>
            <a:br>
              <a:rPr lang="en-US" sz="67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</a:br>
            <a:r>
              <a:rPr lang="fa-IR" sz="67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صحه گذاری</a:t>
            </a:r>
            <a:r>
              <a:rPr lang="ar-SA" sz="67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 فرايند و محصول</a:t>
            </a:r>
            <a:endParaRPr lang="en-US" sz="6700" b="1">
              <a:solidFill>
                <a:srgbClr val="FF0000"/>
              </a:solidFill>
              <a:latin typeface="Times New Roman" pitchFamily="18" charset="0"/>
              <a:cs typeface="Traffic" pitchFamily="2" charset="-78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594282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381001"/>
            <a:ext cx="793699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800" b="1">
                <a:solidFill>
                  <a:srgbClr val="FF3300"/>
                </a:solidFill>
                <a:latin typeface="Times New Roman" pitchFamily="18" charset="0"/>
              </a:rPr>
              <a:t>فاز چهارم :  </a:t>
            </a:r>
            <a:r>
              <a:rPr lang="fa-IR" sz="3800" b="1">
                <a:solidFill>
                  <a:srgbClr val="FF3300"/>
                </a:solidFill>
                <a:latin typeface="Times New Roman" pitchFamily="18" charset="0"/>
              </a:rPr>
              <a:t>صحه گذاری</a:t>
            </a:r>
            <a:r>
              <a:rPr lang="ar-SA" sz="3800" b="1">
                <a:solidFill>
                  <a:srgbClr val="FF3300"/>
                </a:solidFill>
                <a:latin typeface="Times New Roman" pitchFamily="18" charset="0"/>
              </a:rPr>
              <a:t> فرايند و محصول</a:t>
            </a:r>
            <a:r>
              <a:rPr lang="en-US" sz="3800" b="1">
                <a:solidFill>
                  <a:srgbClr val="FF3300"/>
                </a:solidFill>
                <a:latin typeface="Times New Roman" pitchFamily="18" charset="0"/>
              </a:rPr>
              <a:t>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8600" y="1371600"/>
            <a:ext cx="763524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در أين مرحله فرايند ساخت و توليد به جهت اطمينان از نقش كالا درارضاي نياز مشتري 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صحه گذاری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مي شود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آزمونهاي تاييد طرح تاييدي است براي أينكه محصو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ل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طبق طرح تدوين شده عمل مي كند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آزمونهاي تاييد فرايند شامل تاييدي است به جهت اطمينان از  أينكه نمونه هاي توليد شده نشان أين هستند كه ابزارها و فرايند قادرند محصولي با مشخصات تعيين شده توليد نمايد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4475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685800" y="1066800"/>
            <a:ext cx="7031736" cy="21145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گروه طرحريزي كيفي محصول ميبايست تاييد نمايد كه</a:t>
            </a:r>
            <a:r>
              <a:rPr lang="fa-IR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طرح كنترل و نمودار جريان فرايند به صورت متوالي انجام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و محصولات نيازمندي هاي مشتري را پوشش مي دهند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485034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2"/>
          <p:cNvSpPr>
            <a:spLocks noChangeArrowheads="1"/>
          </p:cNvSpPr>
          <p:nvPr/>
        </p:nvSpPr>
        <p:spPr bwMode="auto">
          <a:xfrm>
            <a:off x="3505200" y="304800"/>
            <a:ext cx="2514600" cy="12192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ابزارهاي مرحله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چهارم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3" name="Oval 3"/>
          <p:cNvSpPr>
            <a:spLocks noChangeArrowheads="1"/>
          </p:cNvSpPr>
          <p:nvPr/>
        </p:nvSpPr>
        <p:spPr bwMode="auto">
          <a:xfrm>
            <a:off x="5742432" y="1828800"/>
            <a:ext cx="2560320" cy="1371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بررسي اوليه طرح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ابزار توليد و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ar-SA" b="1">
                <a:latin typeface="Times New Roman" pitchFamily="18" charset="0"/>
              </a:rPr>
              <a:t>كنترل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304800" y="1295400"/>
            <a:ext cx="2514600" cy="1371600"/>
          </a:xfrm>
          <a:prstGeom prst="ellipse">
            <a:avLst/>
          </a:prstGeom>
          <a:solidFill>
            <a:srgbClr val="CC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شبيه سازي جهت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آزمونهاي فني قبل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بررسي نمونه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1060704" y="3352800"/>
            <a:ext cx="25146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تاييدابزار و</a:t>
            </a:r>
            <a:endParaRPr lang="en-US" b="1">
              <a:latin typeface="Times New Roman" pitchFamily="18" charset="0"/>
            </a:endParaRPr>
          </a:p>
          <a:p>
            <a:pPr algn="ctr" rtl="1"/>
            <a:r>
              <a:rPr lang="en-US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فرايند</a:t>
            </a:r>
            <a:r>
              <a:rPr lang="fa-IR" b="1">
                <a:latin typeface="Times New Roman" pitchFamily="18" charset="0"/>
              </a:rPr>
              <a:t> </a:t>
            </a:r>
            <a:r>
              <a:rPr lang="ar-SA" b="1">
                <a:latin typeface="Times New Roman" pitchFamily="18" charset="0"/>
              </a:rPr>
              <a:t>توليد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3182112" y="4800600"/>
            <a:ext cx="2514600" cy="1219200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ساخت ابزار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5376672" y="3581400"/>
            <a:ext cx="2514600" cy="1219200"/>
          </a:xfrm>
          <a:prstGeom prst="ellipse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تدوين فرايند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 rtl="1"/>
            <a:r>
              <a:rPr lang="ar-SA" b="1">
                <a:latin typeface="Times New Roman" pitchFamily="18" charset="0"/>
              </a:rPr>
              <a:t>هاي كنترل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6568" name="AutoShape 8"/>
          <p:cNvSpPr>
            <a:spLocks noChangeArrowheads="1"/>
          </p:cNvSpPr>
          <p:nvPr/>
        </p:nvSpPr>
        <p:spPr bwMode="auto">
          <a:xfrm rot="3459510">
            <a:off x="2911602" y="1125411"/>
            <a:ext cx="457200" cy="794004"/>
          </a:xfrm>
          <a:prstGeom prst="downArrow">
            <a:avLst>
              <a:gd name="adj1" fmla="val 50000"/>
              <a:gd name="adj2" fmla="val 45226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6569" name="AutoShape 9"/>
          <p:cNvSpPr>
            <a:spLocks noChangeArrowheads="1"/>
          </p:cNvSpPr>
          <p:nvPr/>
        </p:nvSpPr>
        <p:spPr bwMode="auto">
          <a:xfrm rot="-2929907">
            <a:off x="5661089" y="1233488"/>
            <a:ext cx="485775" cy="762000"/>
          </a:xfrm>
          <a:prstGeom prst="downArrow">
            <a:avLst>
              <a:gd name="adj1" fmla="val 50000"/>
              <a:gd name="adj2" fmla="val 408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6570" name="AutoShape 10"/>
          <p:cNvSpPr>
            <a:spLocks noChangeArrowheads="1"/>
          </p:cNvSpPr>
          <p:nvPr/>
        </p:nvSpPr>
        <p:spPr bwMode="auto">
          <a:xfrm rot="1941038">
            <a:off x="3124201" y="1752600"/>
            <a:ext cx="486156" cy="1752600"/>
          </a:xfrm>
          <a:prstGeom prst="downArrow">
            <a:avLst>
              <a:gd name="adj1" fmla="val 50000"/>
              <a:gd name="adj2" fmla="val 8652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6571" name="AutoShape 11"/>
          <p:cNvSpPr>
            <a:spLocks noChangeArrowheads="1"/>
          </p:cNvSpPr>
          <p:nvPr/>
        </p:nvSpPr>
        <p:spPr bwMode="auto">
          <a:xfrm>
            <a:off x="4267200" y="1905000"/>
            <a:ext cx="562356" cy="2895600"/>
          </a:xfrm>
          <a:prstGeom prst="downArrow">
            <a:avLst>
              <a:gd name="adj1" fmla="val 50000"/>
              <a:gd name="adj2" fmla="val 12357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6572" name="AutoShape 12"/>
          <p:cNvSpPr>
            <a:spLocks noChangeArrowheads="1"/>
          </p:cNvSpPr>
          <p:nvPr/>
        </p:nvSpPr>
        <p:spPr bwMode="auto">
          <a:xfrm rot="-1457512">
            <a:off x="5303520" y="1676400"/>
            <a:ext cx="484632" cy="1981200"/>
          </a:xfrm>
          <a:prstGeom prst="downArrow">
            <a:avLst>
              <a:gd name="adj1" fmla="val 50000"/>
              <a:gd name="adj2" fmla="val 98113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09568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533400" y="45720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توليد آزمايشي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0" y="2133600"/>
            <a:ext cx="2438400" cy="1447800"/>
          </a:xfrm>
          <a:prstGeom prst="star16">
            <a:avLst>
              <a:gd name="adj" fmla="val 37500"/>
            </a:avLst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ارزيابي سيستم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اندازه گيري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304800" y="403860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مطالعه قابليت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فرايند اوليه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2304288" y="495300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تاييد قطعات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توليدي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596128" y="106680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صحه گذاري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/>
            <a:r>
              <a:rPr lang="ar-SA" b="1">
                <a:latin typeface="Times New Roman" pitchFamily="18" charset="0"/>
              </a:rPr>
              <a:t>توليدات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3657600" y="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ارزيابي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/>
            <a:r>
              <a:rPr lang="ar-SA" b="1">
                <a:latin typeface="Times New Roman" pitchFamily="18" charset="0"/>
              </a:rPr>
              <a:t>بسته بندي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92" name="AutoShape 8"/>
          <p:cNvSpPr>
            <a:spLocks noChangeArrowheads="1"/>
          </p:cNvSpPr>
          <p:nvPr/>
        </p:nvSpPr>
        <p:spPr bwMode="auto">
          <a:xfrm>
            <a:off x="5084064" y="4953000"/>
            <a:ext cx="2438400" cy="1371600"/>
          </a:xfrm>
          <a:prstGeom prst="star16">
            <a:avLst>
              <a:gd name="adj" fmla="val 37500"/>
            </a:avLst>
          </a:prstGeom>
          <a:solidFill>
            <a:srgbClr val="FF99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طرح كنترل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توليد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93" name="AutoShape 9"/>
          <p:cNvSpPr>
            <a:spLocks noChangeArrowheads="1"/>
          </p:cNvSpPr>
          <p:nvPr/>
        </p:nvSpPr>
        <p:spPr bwMode="auto">
          <a:xfrm>
            <a:off x="5742432" y="3124200"/>
            <a:ext cx="2590800" cy="1447800"/>
          </a:xfrm>
          <a:prstGeom prst="star16">
            <a:avLst>
              <a:gd name="adj" fmla="val 37500"/>
            </a:avLst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تاييد طرحريزي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ar-SA" b="1">
                <a:latin typeface="Times New Roman" pitchFamily="18" charset="0"/>
              </a:rPr>
              <a:t>وحمايت مديريت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7594" name="AutoShape 10"/>
          <p:cNvSpPr>
            <a:spLocks noChangeArrowheads="1"/>
          </p:cNvSpPr>
          <p:nvPr/>
        </p:nvSpPr>
        <p:spPr bwMode="auto">
          <a:xfrm>
            <a:off x="3401568" y="3048000"/>
            <a:ext cx="1905000" cy="9144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خروجي فاز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algn="ctr"/>
            <a:r>
              <a:rPr lang="ar-SA" b="1">
                <a:latin typeface="Times New Roman" pitchFamily="18" charset="0"/>
              </a:rPr>
              <a:t>چهارم</a:t>
            </a:r>
            <a:endParaRPr lang="en-US">
              <a:latin typeface="Times New Roman" pitchFamily="18" charset="0"/>
            </a:endParaRPr>
          </a:p>
        </p:txBody>
      </p:sp>
      <p:cxnSp>
        <p:nvCxnSpPr>
          <p:cNvPr id="67595" name="AutoShape 11"/>
          <p:cNvCxnSpPr>
            <a:cxnSpLocks noChangeShapeType="1"/>
            <a:stCxn id="67594" idx="0"/>
          </p:cNvCxnSpPr>
          <p:nvPr/>
        </p:nvCxnSpPr>
        <p:spPr bwMode="auto">
          <a:xfrm rot="-5400000">
            <a:off x="4386834" y="1948434"/>
            <a:ext cx="1066800" cy="1132332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596" name="AutoShape 12"/>
          <p:cNvCxnSpPr>
            <a:cxnSpLocks noChangeShapeType="1"/>
            <a:stCxn id="67594" idx="0"/>
            <a:endCxn id="67593" idx="3"/>
          </p:cNvCxnSpPr>
          <p:nvPr/>
        </p:nvCxnSpPr>
        <p:spPr bwMode="auto">
          <a:xfrm rot="5400000" flipV="1">
            <a:off x="4648200" y="2753868"/>
            <a:ext cx="800100" cy="1388364"/>
          </a:xfrm>
          <a:prstGeom prst="curvedConnector4">
            <a:avLst>
              <a:gd name="adj1" fmla="val -28569"/>
              <a:gd name="adj2" fmla="val 84301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597" name="AutoShape 13"/>
          <p:cNvCxnSpPr>
            <a:cxnSpLocks noChangeShapeType="1"/>
            <a:stCxn id="67594" idx="2"/>
            <a:endCxn id="67592" idx="3"/>
          </p:cNvCxnSpPr>
          <p:nvPr/>
        </p:nvCxnSpPr>
        <p:spPr bwMode="auto">
          <a:xfrm rot="16200000" flipH="1">
            <a:off x="4833366" y="3483102"/>
            <a:ext cx="990600" cy="1949196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598" name="AutoShape 14"/>
          <p:cNvCxnSpPr>
            <a:cxnSpLocks noChangeShapeType="1"/>
            <a:stCxn id="67594" idx="2"/>
            <a:endCxn id="67589" idx="3"/>
          </p:cNvCxnSpPr>
          <p:nvPr/>
        </p:nvCxnSpPr>
        <p:spPr bwMode="auto">
          <a:xfrm rot="5400000">
            <a:off x="3443478" y="4042410"/>
            <a:ext cx="990600" cy="83058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599" name="AutoShape 15"/>
          <p:cNvCxnSpPr>
            <a:cxnSpLocks noChangeShapeType="1"/>
            <a:stCxn id="67594" idx="1"/>
            <a:endCxn id="67588" idx="3"/>
          </p:cNvCxnSpPr>
          <p:nvPr/>
        </p:nvCxnSpPr>
        <p:spPr bwMode="auto">
          <a:xfrm rot="10800000" flipV="1">
            <a:off x="1524000" y="3505200"/>
            <a:ext cx="1877568" cy="533400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600" name="AutoShape 16"/>
          <p:cNvCxnSpPr>
            <a:cxnSpLocks noChangeShapeType="1"/>
            <a:stCxn id="67594" idx="0"/>
            <a:endCxn id="67586" idx="3"/>
          </p:cNvCxnSpPr>
          <p:nvPr/>
        </p:nvCxnSpPr>
        <p:spPr bwMode="auto">
          <a:xfrm rot="5400000" flipH="1">
            <a:off x="2710435" y="1404366"/>
            <a:ext cx="1905000" cy="1382268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601" name="AutoShape 17"/>
          <p:cNvCxnSpPr>
            <a:cxnSpLocks noChangeShapeType="1"/>
            <a:stCxn id="67594" idx="1"/>
            <a:endCxn id="67587" idx="3"/>
          </p:cNvCxnSpPr>
          <p:nvPr/>
        </p:nvCxnSpPr>
        <p:spPr bwMode="auto">
          <a:xfrm rot="10800000">
            <a:off x="1219200" y="2133600"/>
            <a:ext cx="2182368" cy="1371600"/>
          </a:xfrm>
          <a:prstGeom prst="curvedConnector4">
            <a:avLst>
              <a:gd name="adj1" fmla="val 22065"/>
              <a:gd name="adj2" fmla="val 116667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602" name="AutoShape 18"/>
          <p:cNvCxnSpPr>
            <a:cxnSpLocks noChangeShapeType="1"/>
            <a:stCxn id="67594" idx="0"/>
            <a:endCxn id="67591" idx="3"/>
          </p:cNvCxnSpPr>
          <p:nvPr/>
        </p:nvCxnSpPr>
        <p:spPr bwMode="auto">
          <a:xfrm rot="-5400000">
            <a:off x="3777234" y="1948434"/>
            <a:ext cx="1676400" cy="522732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66926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3401568" y="5715000"/>
            <a:ext cx="2286000" cy="838200"/>
          </a:xfrm>
          <a:prstGeom prst="flowChartTerminator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بازنگري نهايي</a:t>
            </a:r>
            <a:r>
              <a:rPr lang="en-US" sz="2300" b="1">
                <a:latin typeface="Times New Roman" pitchFamily="18" charset="0"/>
              </a:rPr>
              <a:t> </a:t>
            </a:r>
          </a:p>
          <a:p>
            <a:pPr algn="ctr"/>
            <a:r>
              <a:rPr lang="ar-SA" sz="2300" b="1">
                <a:latin typeface="Times New Roman" pitchFamily="18" charset="0"/>
              </a:rPr>
              <a:t>ابزار توليد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5596128" y="381000"/>
            <a:ext cx="2267712" cy="1066800"/>
          </a:xfrm>
          <a:prstGeom prst="flowChartTerminator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300" b="1">
                <a:latin typeface="Times New Roman" pitchFamily="18" charset="0"/>
              </a:rPr>
              <a:t>مرور اوليه طرح</a:t>
            </a:r>
            <a:endParaRPr lang="en-US" sz="2300" b="1">
              <a:latin typeface="Times New Roman" pitchFamily="18" charset="0"/>
            </a:endParaRPr>
          </a:p>
          <a:p>
            <a:pPr algn="ctr" rtl="1"/>
            <a:r>
              <a:rPr lang="ar-SA" sz="2300" b="1">
                <a:latin typeface="Times New Roman" pitchFamily="18" charset="0"/>
              </a:rPr>
              <a:t>ابزار ساخت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553200" y="2590800"/>
            <a:ext cx="2590800" cy="1066800"/>
          </a:xfrm>
          <a:prstGeom prst="flowChartTerminator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بازنگري نظارت برتوليد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آزمايشي و انبوه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5303520" y="4724400"/>
            <a:ext cx="2286000" cy="838200"/>
          </a:xfrm>
          <a:prstGeom prst="flowChartTerminator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>
                <a:latin typeface="Times New Roman" pitchFamily="18" charset="0"/>
              </a:rPr>
              <a:t>طرح ابزار توليد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8615" name="AutoShape 7"/>
          <p:cNvSpPr>
            <a:spLocks noChangeArrowheads="1"/>
          </p:cNvSpPr>
          <p:nvPr/>
        </p:nvSpPr>
        <p:spPr bwMode="auto">
          <a:xfrm>
            <a:off x="0" y="2819400"/>
            <a:ext cx="2743200" cy="838200"/>
          </a:xfrm>
          <a:prstGeom prst="flowChartTerminator">
            <a:avLst/>
          </a:prstGeom>
          <a:solidFill>
            <a:srgbClr val="FF7C8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برطرف كردن اشكال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و تاييد ابزار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68616" name="AutoShape 8"/>
          <p:cNvSpPr>
            <a:spLocks noChangeArrowheads="1"/>
          </p:cNvSpPr>
          <p:nvPr/>
        </p:nvSpPr>
        <p:spPr bwMode="auto">
          <a:xfrm>
            <a:off x="3505200" y="2743200"/>
            <a:ext cx="2286000" cy="914400"/>
          </a:xfrm>
          <a:prstGeom prst="flowChartTerminator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b="1" i="1">
                <a:latin typeface="Times New Roman" pitchFamily="18" charset="0"/>
              </a:rPr>
              <a:t>مراحل فاز چهارم</a:t>
            </a:r>
            <a:endParaRPr lang="en-US" b="1" i="1">
              <a:latin typeface="Times New Roman" pitchFamily="18" charset="0"/>
            </a:endParaRPr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auto">
          <a:xfrm>
            <a:off x="609600" y="609600"/>
            <a:ext cx="2590800" cy="838200"/>
          </a:xfrm>
          <a:prstGeom prst="flowChartTerminator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مدارك تاييد قطعات</a:t>
            </a:r>
            <a:endParaRPr lang="en-US" sz="2300" b="1">
              <a:latin typeface="Times New Roman" pitchFamily="18" charset="0"/>
            </a:endParaRPr>
          </a:p>
          <a:p>
            <a:pPr algn="ctr"/>
            <a:r>
              <a:rPr lang="ar-SA" sz="2300" b="1">
                <a:latin typeface="Times New Roman" pitchFamily="18" charset="0"/>
              </a:rPr>
              <a:t>توليد انبوه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auto">
          <a:xfrm>
            <a:off x="2895600" y="3048001"/>
            <a:ext cx="533400" cy="485775"/>
          </a:xfrm>
          <a:prstGeom prst="leftArrow">
            <a:avLst>
              <a:gd name="adj1" fmla="val 50000"/>
              <a:gd name="adj2" fmla="val 2859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19" name="AutoShape 11"/>
          <p:cNvSpPr>
            <a:spLocks noChangeArrowheads="1"/>
          </p:cNvSpPr>
          <p:nvPr/>
        </p:nvSpPr>
        <p:spPr bwMode="auto">
          <a:xfrm>
            <a:off x="5867401" y="2895601"/>
            <a:ext cx="595884" cy="485775"/>
          </a:xfrm>
          <a:prstGeom prst="rightArrow">
            <a:avLst>
              <a:gd name="adj1" fmla="val 50000"/>
              <a:gd name="adj2" fmla="val 3194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20" name="AutoShape 12"/>
          <p:cNvSpPr>
            <a:spLocks noChangeArrowheads="1"/>
          </p:cNvSpPr>
          <p:nvPr/>
        </p:nvSpPr>
        <p:spPr bwMode="auto">
          <a:xfrm>
            <a:off x="4133089" y="4114800"/>
            <a:ext cx="486156" cy="1524000"/>
          </a:xfrm>
          <a:prstGeom prst="downArrow">
            <a:avLst>
              <a:gd name="adj1" fmla="val 0"/>
              <a:gd name="adj2" fmla="val 30094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 rot="2632393">
            <a:off x="2743201" y="3810000"/>
            <a:ext cx="486156" cy="1524000"/>
          </a:xfrm>
          <a:prstGeom prst="downArrow">
            <a:avLst>
              <a:gd name="adj1" fmla="val 0"/>
              <a:gd name="adj2" fmla="val 30094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22" name="AutoShape 14"/>
          <p:cNvSpPr>
            <a:spLocks noChangeArrowheads="1"/>
          </p:cNvSpPr>
          <p:nvPr/>
        </p:nvSpPr>
        <p:spPr bwMode="auto">
          <a:xfrm rot="-1825102">
            <a:off x="5715001" y="3581400"/>
            <a:ext cx="486156" cy="1143000"/>
          </a:xfrm>
          <a:prstGeom prst="downArrow">
            <a:avLst>
              <a:gd name="adj1" fmla="val 0"/>
              <a:gd name="adj2" fmla="val 22570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23" name="AutoShape 15"/>
          <p:cNvSpPr>
            <a:spLocks noChangeArrowheads="1"/>
          </p:cNvSpPr>
          <p:nvPr/>
        </p:nvSpPr>
        <p:spPr bwMode="auto">
          <a:xfrm rot="-7999734">
            <a:off x="5319712" y="1157288"/>
            <a:ext cx="485775" cy="1524000"/>
          </a:xfrm>
          <a:prstGeom prst="downArrow">
            <a:avLst>
              <a:gd name="adj1" fmla="val 0"/>
              <a:gd name="adj2" fmla="val 32679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 rot="8505856">
            <a:off x="3124200" y="1371600"/>
            <a:ext cx="409956" cy="1219200"/>
          </a:xfrm>
          <a:prstGeom prst="downArrow">
            <a:avLst>
              <a:gd name="adj1" fmla="val 0"/>
              <a:gd name="adj2" fmla="val 28550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381000" y="5257800"/>
            <a:ext cx="2286000" cy="914400"/>
          </a:xfrm>
          <a:prstGeom prst="flowChartTerminator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300" b="1">
                <a:latin typeface="Times New Roman" pitchFamily="18" charset="0"/>
              </a:rPr>
              <a:t>ساخت ابزار توليد</a:t>
            </a:r>
            <a:endParaRPr lang="en-US" sz="2300" b="1">
              <a:latin typeface="Times New Roman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7832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2533367" y="1676400"/>
            <a:ext cx="3190297" cy="29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rtl="1"/>
            <a:r>
              <a:rPr lang="ar-SA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فاز پنجم :</a:t>
            </a:r>
            <a:r>
              <a:rPr lang="en-US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/>
            </a:r>
            <a:br>
              <a:rPr lang="en-US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</a:br>
            <a:r>
              <a:rPr lang="fa-IR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ارزيابی بازخور</a:t>
            </a:r>
          </a:p>
          <a:p>
            <a:pPr algn="ctr" rtl="1"/>
            <a:r>
              <a:rPr lang="fa-IR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 و اقدام</a:t>
            </a:r>
            <a:r>
              <a:rPr lang="ar-SA" sz="6100" b="1">
                <a:solidFill>
                  <a:srgbClr val="FF0000"/>
                </a:solidFill>
                <a:latin typeface="Times New Roman" pitchFamily="18" charset="0"/>
                <a:cs typeface="Traffic" pitchFamily="2" charset="-78"/>
              </a:rPr>
              <a:t> اصلاحي</a:t>
            </a:r>
            <a:endParaRPr lang="en-US" sz="6100" b="1">
              <a:solidFill>
                <a:srgbClr val="FF0000"/>
              </a:solidFill>
              <a:latin typeface="Times New Roman" pitchFamily="18" charset="0"/>
              <a:cs typeface="Traffic" pitchFamily="2" charset="-78"/>
            </a:endParaRPr>
          </a:p>
        </p:txBody>
      </p:sp>
      <p:sp>
        <p:nvSpPr>
          <p:cNvPr id="69635" name="Text Box 4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78495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04800" y="304801"/>
            <a:ext cx="7341108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3800" b="1">
                <a:solidFill>
                  <a:srgbClr val="FF3300"/>
                </a:solidFill>
                <a:latin typeface="Times New Roman" pitchFamily="18" charset="0"/>
              </a:rPr>
              <a:t>فاز پنجم:  </a:t>
            </a:r>
            <a:r>
              <a:rPr lang="fa-IR" sz="3800" b="1">
                <a:solidFill>
                  <a:srgbClr val="FF3300"/>
                </a:solidFill>
                <a:latin typeface="Times New Roman" pitchFamily="18" charset="0"/>
              </a:rPr>
              <a:t>ارزيابی بازخور و اقدام </a:t>
            </a:r>
            <a:r>
              <a:rPr lang="ar-SA" sz="3800" b="1">
                <a:solidFill>
                  <a:srgbClr val="FF3300"/>
                </a:solidFill>
                <a:latin typeface="Times New Roman" pitchFamily="18" charset="0"/>
              </a:rPr>
              <a:t>صلاحي</a:t>
            </a:r>
            <a:r>
              <a:rPr lang="en-US" sz="3800" b="1">
                <a:solidFill>
                  <a:srgbClr val="FF3300"/>
                </a:solidFill>
                <a:latin typeface="Times New Roman" pitchFamily="18" charset="0"/>
              </a:rPr>
              <a:t>       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1752601"/>
            <a:ext cx="793699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أين فاز با كنترل و نظارت بر فرايندهاي توليد همراه است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3124200"/>
            <a:ext cx="7936992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نتايج حاصل از كنترلهاي آماري فرايند</a:t>
            </a:r>
            <a:r>
              <a:rPr lang="fa-IR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و قابليت تك تك فعاليت ها از روشهاي تامين خواسته مشتري مي باشد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495800"/>
            <a:ext cx="7936992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مشكلات مي بايست توسط ابزارهاي كيفي مانند نمودار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پارتو ونمودار علت و معلول مشخص و ريشه يابي گردد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3330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3581400"/>
            <a:ext cx="7982712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FF3300"/>
                </a:solidFill>
                <a:latin typeface="Times New Roman" pitchFamily="18" charset="0"/>
              </a:rPr>
              <a:t>در أين فاز بايد نتايج توليد پيوسته به منظور بررسي اختلافات توليدات بانيازمندي هاي مشتري مقايسه گردد</a:t>
            </a:r>
            <a:r>
              <a:rPr lang="en-US" sz="330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457201"/>
            <a:ext cx="7717536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اثر بخشي فرايند طرحريزي كيفيت بايستي طي</a:t>
            </a:r>
            <a:r>
              <a:rPr lang="fa-IR" sz="3300">
                <a:solidFill>
                  <a:srgbClr val="6600FF"/>
                </a:solidFill>
                <a:latin typeface="Times New Roman" pitchFamily="18" charset="0"/>
              </a:rPr>
              <a:t> این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مرحله برآورد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 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تلاش براي بهبود واقعي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عملكرد تحويل و خدمت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81563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328416" y="762000"/>
            <a:ext cx="438912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ar-SA" sz="3700" b="1">
                <a:solidFill>
                  <a:srgbClr val="FF3300"/>
                </a:solidFill>
              </a:rPr>
              <a:t>ب : كنترل كيفيت</a:t>
            </a:r>
            <a:endParaRPr lang="en-US" sz="3700" b="1">
              <a:solidFill>
                <a:srgbClr val="FF3300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35808" y="2133600"/>
            <a:ext cx="493776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 b="1">
                <a:solidFill>
                  <a:schemeClr val="accent2"/>
                </a:solidFill>
              </a:rPr>
              <a:t>- </a:t>
            </a:r>
            <a:r>
              <a:rPr lang="ar-SA" sz="2000" b="1">
                <a:solidFill>
                  <a:schemeClr val="accent2"/>
                </a:solidFill>
              </a:rPr>
              <a:t>ارزيابي واقعي فعاليتها با عملكردها</a:t>
            </a:r>
            <a:r>
              <a:rPr lang="en-US" sz="2000" b="1">
                <a:solidFill>
                  <a:schemeClr val="accent2"/>
                </a:solidFill>
              </a:rPr>
              <a:t/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/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- </a:t>
            </a:r>
            <a:r>
              <a:rPr lang="ar-SA" sz="2000" b="1">
                <a:solidFill>
                  <a:schemeClr val="accent2"/>
                </a:solidFill>
              </a:rPr>
              <a:t>مقايسه عملكرد با اهداف واقعي</a:t>
            </a:r>
            <a:r>
              <a:rPr lang="en-US" sz="2000" b="1">
                <a:solidFill>
                  <a:schemeClr val="accent2"/>
                </a:solidFill>
              </a:rPr>
              <a:t/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/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1">
                <a:solidFill>
                  <a:schemeClr val="accent2"/>
                </a:solidFill>
              </a:rPr>
              <a:t> - </a:t>
            </a:r>
            <a:r>
              <a:rPr lang="ar-SA" sz="2000" b="1">
                <a:solidFill>
                  <a:schemeClr val="accent2"/>
                </a:solidFill>
              </a:rPr>
              <a:t>انجام اقدامات اصلاحي</a:t>
            </a:r>
            <a:endParaRPr lang="en-US" sz="2000" b="1">
              <a:solidFill>
                <a:schemeClr val="accent2"/>
              </a:solidFill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685800" y="2438400"/>
          <a:ext cx="1395984" cy="2659063"/>
        </p:xfrm>
        <a:graphic>
          <a:graphicData uri="http://schemas.openxmlformats.org/presentationml/2006/ole">
            <p:oleObj spid="_x0000_s7172" name="Clip" r:id="rId4" imgW="1395413" imgH="2659063" progId="">
              <p:embed/>
            </p:oleObj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938528" y="381000"/>
            <a:ext cx="4754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09121554226     </a:t>
            </a:r>
            <a:r>
              <a:rPr lang="fa-IR"/>
              <a:t>گروه مشاورین کارآفرین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33556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3352800" y="685800"/>
            <a:ext cx="2971800" cy="914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خروجيهاي مرحله</a:t>
            </a:r>
            <a:endParaRPr lang="en-US" sz="2800">
              <a:latin typeface="Times New Roman" pitchFamily="18" charset="0"/>
            </a:endParaRPr>
          </a:p>
          <a:p>
            <a:pPr algn="ctr"/>
            <a:r>
              <a:rPr lang="ar-SA" sz="2800">
                <a:latin typeface="Times New Roman" pitchFamily="18" charset="0"/>
              </a:rPr>
              <a:t>پنجم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522976" y="2971800"/>
            <a:ext cx="2340864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كاهش انحرافات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914400" y="2971800"/>
            <a:ext cx="2971800" cy="914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ارائه خدمات و تحويل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3352800" y="5029200"/>
            <a:ext cx="2971800" cy="914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رضايت مشتري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2710" name="AutoShape 6"/>
          <p:cNvSpPr>
            <a:spLocks noChangeArrowheads="1"/>
          </p:cNvSpPr>
          <p:nvPr/>
        </p:nvSpPr>
        <p:spPr bwMode="auto">
          <a:xfrm>
            <a:off x="4419600" y="1752600"/>
            <a:ext cx="562356" cy="3048000"/>
          </a:xfrm>
          <a:prstGeom prst="downArrow">
            <a:avLst>
              <a:gd name="adj1" fmla="val 50000"/>
              <a:gd name="adj2" fmla="val 130081"/>
            </a:avLst>
          </a:pr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3966973" y="3200401"/>
            <a:ext cx="1519428" cy="485775"/>
          </a:xfrm>
          <a:prstGeom prst="leftRightArrow">
            <a:avLst>
              <a:gd name="adj1" fmla="val 50000"/>
              <a:gd name="adj2" fmla="val 65163"/>
            </a:avLst>
          </a:pr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49199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124200" y="2971800"/>
            <a:ext cx="2231136" cy="83820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3000">
                <a:latin typeface="Times New Roman" pitchFamily="18" charset="0"/>
              </a:rPr>
              <a:t>مراحل فاز پنجم</a:t>
            </a:r>
            <a:endParaRPr lang="en-US" sz="3000">
              <a:latin typeface="Times New Roman" pitchFamily="18" charset="0"/>
            </a:endParaRP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5303520" y="685800"/>
            <a:ext cx="2414016" cy="838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كنترل آماري فرايند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457200" y="838200"/>
            <a:ext cx="2293620" cy="8382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800">
                <a:latin typeface="Times New Roman" pitchFamily="18" charset="0"/>
              </a:rPr>
              <a:t>ارزيابي رضايت</a:t>
            </a:r>
            <a:endParaRPr lang="en-US" sz="2800">
              <a:latin typeface="Times New Roman" pitchFamily="18" charset="0"/>
            </a:endParaRPr>
          </a:p>
          <a:p>
            <a:pPr algn="ctr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مشتري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5029200" y="1524000"/>
            <a:ext cx="1301496" cy="14478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4876800" y="3810000"/>
            <a:ext cx="1549908" cy="15240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 flipH="1">
            <a:off x="1828800" y="3810000"/>
            <a:ext cx="1982724" cy="14478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H="1" flipV="1">
            <a:off x="2057401" y="1752600"/>
            <a:ext cx="1735836" cy="12192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5334000"/>
            <a:ext cx="2231136" cy="8382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800" dirty="0">
                <a:latin typeface="Times New Roman" pitchFamily="18" charset="0"/>
              </a:rPr>
              <a:t>روشهاي حل مساله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596128" y="5410200"/>
            <a:ext cx="2273808" cy="8382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800" dirty="0">
                <a:latin typeface="Times New Roman" pitchFamily="18" charset="0"/>
              </a:rPr>
              <a:t>نمودار پارتو و</a:t>
            </a:r>
            <a:endParaRPr lang="en-US" sz="2800" dirty="0">
              <a:latin typeface="Times New Roman" pitchFamily="18" charset="0"/>
            </a:endParaRPr>
          </a:p>
          <a:p>
            <a:pPr algn="ctr"/>
            <a:r>
              <a:rPr lang="ar-SA" sz="2800" dirty="0">
                <a:latin typeface="Times New Roman" pitchFamily="18" charset="0"/>
              </a:rPr>
              <a:t>استخوان ماهي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425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548640" y="381001"/>
            <a:ext cx="6839712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نيازمنديها</a:t>
            </a:r>
            <a:r>
              <a:rPr lang="en-US" altLang="ar-SA" sz="3000" b="1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82880" y="838201"/>
            <a:ext cx="768096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سازماندهي يك گروه چند تخصصي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اولين مسئوليت تامين كننده مشخص كردن گروهي است كه با طرحريزي كيفيت محصول ارتباط دارند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تعريف محدوده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ارتباطات گروه به گروه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آموزش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درگيري هاي كاري مشتريان و تامين كننده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طرح هاي كيفيت شامل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: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نمونه اوليه  پيش توليد و توليد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2336" y="5256213"/>
            <a:ext cx="7351776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تحليلهاي مناسب شامل تكنيكهاي تجزيه تحليل كمي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طرح زمانبندي كيفي محصول</a:t>
            </a: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          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62977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402336" y="304800"/>
            <a:ext cx="802233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900" b="1">
                <a:solidFill>
                  <a:srgbClr val="FF3300"/>
                </a:solidFill>
                <a:latin typeface="Times New Roman" pitchFamily="18" charset="0"/>
              </a:rPr>
              <a:t>سازماندهي تيم</a:t>
            </a:r>
            <a:r>
              <a:rPr lang="en-US" altLang="ar-SA" sz="4900" b="1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9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987552" y="914400"/>
            <a:ext cx="6879336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مهندسين ( بعنوان رهبر تيم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)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تضمين كيفيت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تداركات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مهندسين توليد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كنترل مواد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فروش و بازار يابي و غيره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3504" y="3962401"/>
            <a:ext cx="7260336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مشاركت مناسب در مرحله أي كه در حال انجام است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800" dirty="0">
                <a:solidFill>
                  <a:srgbClr val="6600FF"/>
                </a:solidFill>
                <a:latin typeface="Times New Roman" pitchFamily="18" charset="0"/>
              </a:rPr>
              <a:t>منابع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 : تيم مي بايست نيازها را تعريف نمايد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تيم بايد شامل مشتري يا پيمانكاران فرعي باشد كه هميشه امكان پذير نيست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74601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609600" y="304801"/>
            <a:ext cx="6963156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000" b="1">
                <a:solidFill>
                  <a:srgbClr val="FF3300"/>
                </a:solidFill>
                <a:latin typeface="Times New Roman" pitchFamily="18" charset="0"/>
              </a:rPr>
              <a:t>تعريف محدوده</a:t>
            </a:r>
            <a:r>
              <a:rPr lang="en-US" altLang="ar-SA" sz="4000" b="1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0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1371601"/>
            <a:ext cx="7936992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اعضاي تيم و فعاليتها را انتخاب نماييد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وظايف و مسئوليت ها را مشخص نماييد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خواستها و انتظارات مشتريان داخلي و خارجي مي بايست تعيين گردد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امكان سنجي اوليه را انجام دهيد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زمانبندي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, هزينه ها و محدوديتها را تعيين نماييد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روشها و فرايند مستند سازي را مشخص نماييد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 </a:t>
            </a:r>
          </a:p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7652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457200" y="381001"/>
            <a:ext cx="697992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000" b="1">
                <a:solidFill>
                  <a:srgbClr val="FF3300"/>
                </a:solidFill>
                <a:latin typeface="Times New Roman" pitchFamily="18" charset="0"/>
              </a:rPr>
              <a:t>ارتباط تيم با تيم</a:t>
            </a:r>
            <a:endParaRPr lang="en-US" sz="40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1143001"/>
            <a:ext cx="783336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با استفاده از فرايند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APQP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مديريت نماييد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درك أين مورد كه چگونه به عنوان يك تيم كار  كنيم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بايد روي تقسيم وقت تيم متمركز شد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تيمهاي مشتري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تيمهاي داخلي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تيمهاي پيمانكاران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تيمهاي فرعي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اعتقاد به أين روش مي بايست در بين پيمانكاران تشويق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22307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609600" y="304801"/>
            <a:ext cx="6809232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آموزش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762000" y="1524001"/>
            <a:ext cx="6809232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نيازها و خواسته هاي مشتريان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كار كردن در قالب تيم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مهارت هاي فرايندهاي گروهي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نيازمنديهاي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APQP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4876800"/>
            <a:ext cx="7438644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 dirty="0">
                <a:solidFill>
                  <a:srgbClr val="FF3300"/>
                </a:solidFill>
                <a:latin typeface="Times New Roman" pitchFamily="18" charset="0"/>
              </a:rPr>
              <a:t>تيم</a:t>
            </a:r>
            <a:r>
              <a:rPr lang="en-US" sz="3300" dirty="0">
                <a:solidFill>
                  <a:srgbClr val="FF3300"/>
                </a:solidFill>
                <a:latin typeface="Times New Roman" pitchFamily="18" charset="0"/>
              </a:rPr>
              <a:t> APQP </a:t>
            </a:r>
            <a:r>
              <a:rPr lang="ar-SA" sz="3300" dirty="0">
                <a:solidFill>
                  <a:srgbClr val="FF3300"/>
                </a:solidFill>
                <a:latin typeface="Times New Roman" pitchFamily="18" charset="0"/>
              </a:rPr>
              <a:t>بايد تا حدي كه زمان اجازه مي دهد</a:t>
            </a:r>
            <a:r>
              <a:rPr lang="fa-IR" sz="33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FF3300"/>
                </a:solidFill>
                <a:latin typeface="Times New Roman" pitchFamily="18" charset="0"/>
              </a:rPr>
              <a:t>در دوره هاي مختلف شركت نمايند</a:t>
            </a:r>
            <a:r>
              <a:rPr lang="en-US" sz="3300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76287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09601" y="304801"/>
            <a:ext cx="709422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>
                <a:solidFill>
                  <a:srgbClr val="FF3300"/>
                </a:solidFill>
                <a:latin typeface="Times New Roman" pitchFamily="18" charset="0"/>
              </a:rPr>
              <a:t>طرحهاي كنترل</a:t>
            </a:r>
            <a:r>
              <a:rPr lang="en-US" altLang="ar-SA" sz="4500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5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04800" y="1279526"/>
            <a:ext cx="7412736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طرح كنترل يك  توضيح  مكتوب  سيستم  براي  قطعات و فرايند مي باشد .</a:t>
            </a:r>
            <a:endParaRPr lang="fa-IR" altLang="ar-SA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در حقيقت طرح كنترل شامل اقداماتي براي هر مرحله از بخش در يافت  مواد و حين  فرايند و محصولات ساخته شده بوده كه بصورت دوره أي به جهت اطمينان از أينكه خروجي  تمام  فرايندها  تحت كنترل مي  باشند تدوين مي گردد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8236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609600" y="304801"/>
            <a:ext cx="721156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altLang="ar-SA" sz="4500" b="1">
                <a:solidFill>
                  <a:srgbClr val="FF3300"/>
                </a:solidFill>
                <a:latin typeface="Times New Roman" pitchFamily="18" charset="0"/>
              </a:rPr>
              <a:t>متدولوژي طرح كنترل</a:t>
            </a:r>
            <a:r>
              <a:rPr lang="en-US" altLang="ar-SA" sz="4500" b="1">
                <a:solidFill>
                  <a:srgbClr val="FF3300"/>
                </a:solidFill>
                <a:latin typeface="Times New Roman" pitchFamily="18" charset="0"/>
              </a:rPr>
              <a:t> :</a:t>
            </a:r>
            <a:endParaRPr lang="en-US" sz="45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04800" y="1828801"/>
            <a:ext cx="7485888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كمك در ساخت محصول بر اساس نياز مشتري </a:t>
            </a:r>
            <a:endParaRPr lang="fa-IR" altLang="ar-SA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در بر گيرنده خلاصه أي مكتوب از سيستم مورد استفاده در حداقل كردن اختلافات محصول و فرايند </a:t>
            </a:r>
            <a:endParaRPr lang="fa-IR" altLang="ar-SA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أين مستندات مي بايست در تمام طول عمر محصول نگهداري واستفاده شود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05479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621792" y="2590800"/>
            <a:ext cx="7357872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 b="1">
                <a:solidFill>
                  <a:srgbClr val="FF99FF"/>
                </a:solidFill>
                <a:latin typeface="Times New Roman" pitchFamily="18" charset="0"/>
              </a:rPr>
              <a:t>مرحله پيش توليد</a:t>
            </a:r>
            <a:r>
              <a:rPr lang="en-US" altLang="ar-SA" sz="33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altLang="ar-SA" sz="3300" b="1">
                <a:solidFill>
                  <a:srgbClr val="FF99FF"/>
                </a:solidFill>
                <a:latin typeface="Times New Roman" pitchFamily="18" charset="0"/>
              </a:rPr>
              <a:t>:</a:t>
            </a:r>
            <a:endParaRPr lang="en-US" sz="3300" b="1">
              <a:solidFill>
                <a:srgbClr val="FF99FF"/>
              </a:solidFill>
              <a:latin typeface="Times New Roman" pitchFamily="18" charset="0"/>
            </a:endParaRPr>
          </a:p>
          <a:p>
            <a:pPr rtl="1"/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در مرحله بين ساخت نمونه اوليه و قبل از توليد مي بايست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به روز شود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914400" y="457201"/>
            <a:ext cx="6986016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 b="1">
                <a:solidFill>
                  <a:srgbClr val="FF3300"/>
                </a:solidFill>
                <a:latin typeface="Times New Roman" pitchFamily="18" charset="0"/>
              </a:rPr>
              <a:t>براي فرايندهاي كليدي</a:t>
            </a:r>
            <a:endParaRPr lang="en-US" sz="3300">
              <a:solidFill>
                <a:srgbClr val="FF3300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altLang="ar-SA" sz="3300">
                <a:solidFill>
                  <a:srgbClr val="FF99FF"/>
                </a:solidFill>
                <a:latin typeface="Times New Roman" pitchFamily="18" charset="0"/>
              </a:rPr>
              <a:t> </a:t>
            </a:r>
            <a:r>
              <a:rPr lang="ar-SA" altLang="ar-SA" sz="3300" b="1">
                <a:solidFill>
                  <a:srgbClr val="FF99FF"/>
                </a:solidFill>
                <a:latin typeface="Times New Roman" pitchFamily="18" charset="0"/>
              </a:rPr>
              <a:t>براي نمونه اوليه كه شامل</a:t>
            </a:r>
            <a:r>
              <a:rPr lang="en-US" altLang="ar-SA" sz="3300" b="1">
                <a:solidFill>
                  <a:srgbClr val="FF99FF"/>
                </a:solidFill>
                <a:latin typeface="Times New Roman" pitchFamily="18" charset="0"/>
              </a:rPr>
              <a:t> :</a:t>
            </a:r>
            <a:r>
              <a:rPr lang="en-US" altLang="ar-SA" sz="3300">
                <a:solidFill>
                  <a:srgbClr val="FF99FF"/>
                </a:solidFill>
                <a:latin typeface="Times New Roman" pitchFamily="18" charset="0"/>
              </a:rPr>
              <a:t> </a:t>
            </a:r>
            <a:endParaRPr lang="en-US" sz="3300">
              <a:solidFill>
                <a:srgbClr val="FF99FF"/>
              </a:solidFill>
              <a:latin typeface="Times New Roman" pitchFamily="18" charset="0"/>
            </a:endParaRPr>
          </a:p>
          <a:p>
            <a:pPr rtl="1"/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در مراحل ساخت و اندازه گيري هاي ابعادي و آزمونهاي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كارايي مواد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2336" y="4114801"/>
            <a:ext cx="7633716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 b="1" dirty="0">
                <a:solidFill>
                  <a:srgbClr val="FF99FF"/>
                </a:solidFill>
                <a:latin typeface="Times New Roman" pitchFamily="18" charset="0"/>
              </a:rPr>
              <a:t>مرحله توليد</a:t>
            </a:r>
            <a:r>
              <a:rPr lang="en-US" altLang="ar-SA" sz="3300" b="1" dirty="0">
                <a:solidFill>
                  <a:srgbClr val="FF99FF"/>
                </a:solidFill>
                <a:latin typeface="Times New Roman" pitchFamily="18" charset="0"/>
              </a:rPr>
              <a:t> :</a:t>
            </a:r>
            <a:endParaRPr lang="en-US" sz="3300" b="1" dirty="0">
              <a:solidFill>
                <a:srgbClr val="FF99FF"/>
              </a:solidFill>
              <a:latin typeface="Times New Roman" pitchFamily="18" charset="0"/>
            </a:endParaRPr>
          </a:p>
          <a:p>
            <a:pPr rtl="1"/>
            <a:r>
              <a:rPr lang="en-US" altLang="ar-SA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altLang="ar-SA" sz="3300" dirty="0">
                <a:solidFill>
                  <a:srgbClr val="6600FF"/>
                </a:solidFill>
                <a:latin typeface="Times New Roman" pitchFamily="18" charset="0"/>
              </a:rPr>
              <a:t>محيط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, كنترلهاي فرايند سيستمهاي اندازه گيري و آزمون بكا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ر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رفته 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،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طرحهاي واكنشي , طرحهاي نمونه گيري و نيازمندي ها</a:t>
            </a:r>
            <a:r>
              <a:rPr lang="fa-IR" sz="3300" dirty="0">
                <a:solidFill>
                  <a:srgbClr val="6600FF"/>
                </a:solidFill>
                <a:latin typeface="Times New Roman" pitchFamily="18" charset="0"/>
              </a:rPr>
              <a:t>ي</a:t>
            </a:r>
            <a:r>
              <a:rPr lang="en-US" sz="33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dirty="0">
                <a:solidFill>
                  <a:srgbClr val="6600FF"/>
                </a:solidFill>
                <a:latin typeface="Times New Roman" pitchFamily="18" charset="0"/>
              </a:rPr>
              <a:t>آماري</a:t>
            </a:r>
            <a:endParaRPr lang="en-US" sz="33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985368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377440" y="457200"/>
            <a:ext cx="477316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/>
            <a:r>
              <a:rPr lang="ar-SA" sz="2500" b="1">
                <a:solidFill>
                  <a:srgbClr val="FF3300"/>
                </a:solidFill>
              </a:rPr>
              <a:t>ج: بهبود كيفيت</a:t>
            </a:r>
            <a:endParaRPr lang="en-US" sz="2500" b="1">
              <a:solidFill>
                <a:srgbClr val="FF3300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48640" y="1600200"/>
            <a:ext cx="719328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rtl="1"/>
            <a:r>
              <a:rPr lang="ar-SA" sz="2000" b="1">
                <a:solidFill>
                  <a:schemeClr val="accent2"/>
                </a:solidFill>
              </a:rPr>
              <a:t>هدف بهينه سازيهايي است كه به منظور رضايت</a:t>
            </a:r>
            <a:r>
              <a:rPr lang="en-US" sz="2000" b="1">
                <a:solidFill>
                  <a:schemeClr val="accent2"/>
                </a:solidFill>
              </a:rPr>
              <a:t> </a:t>
            </a:r>
            <a:r>
              <a:rPr lang="ar-SA" sz="2000" b="1">
                <a:solidFill>
                  <a:schemeClr val="accent2"/>
                </a:solidFill>
              </a:rPr>
              <a:t>مشتري مي بايست انجام گيرد</a:t>
            </a:r>
            <a:r>
              <a:rPr lang="en-US" sz="2000" b="1">
                <a:solidFill>
                  <a:schemeClr val="accent2"/>
                </a:solidFill>
              </a:rPr>
              <a:t>.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33577817"/>
              </p:ext>
            </p:extLst>
          </p:nvPr>
        </p:nvGraphicFramePr>
        <p:xfrm>
          <a:off x="3200400" y="2780928"/>
          <a:ext cx="3276600" cy="2971800"/>
        </p:xfrm>
        <a:graphic>
          <a:graphicData uri="http://schemas.openxmlformats.org/presentationml/2006/ole">
            <p:oleObj spid="_x0000_s8196" name="Clip" r:id="rId4" imgW="1827886" imgH="1827886" progId="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80361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402336" y="485775"/>
            <a:ext cx="7504176" cy="361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 b="1">
                <a:solidFill>
                  <a:srgbClr val="FF3300"/>
                </a:solidFill>
                <a:latin typeface="Times New Roman" pitchFamily="18" charset="0"/>
              </a:rPr>
              <a:t>طرح كنترل در مرحله توليد بصورت مبسوط  بازنگري مي شودكه شامل</a:t>
            </a:r>
            <a:r>
              <a:rPr lang="en-US" altLang="ar-SA" sz="3300" b="1">
                <a:solidFill>
                  <a:srgbClr val="FF3300"/>
                </a:solidFill>
                <a:latin typeface="Times New Roman" pitchFamily="18" charset="0"/>
              </a:rPr>
              <a:t>:</a:t>
            </a:r>
            <a:endParaRPr lang="en-US" sz="3300" b="1">
              <a:solidFill>
                <a:srgbClr val="FF3300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كنترلهاي فرايند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سيستمهاي اندازه گيري و آزمون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برنامه هاي واكنشي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طرحهاي نمونه گيري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نيازمندي هاي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SPC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6033" y="4114801"/>
            <a:ext cx="7685532" cy="161131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تامين كننده بايستي طرح هاي كنترل را در تمامي سطوح سيستم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, زير سيستم اجزا و يا مواد در صورتي كه براي محصول تامين شده مناسب باشد را توسعه دهد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28876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0" y="304800"/>
            <a:ext cx="7717536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طرح كنترل براي موادي مانند فلز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،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پلاستيك </a:t>
            </a:r>
            <a:r>
              <a:rPr lang="fa-IR" altLang="ar-SA" sz="3300">
                <a:solidFill>
                  <a:srgbClr val="6600FF"/>
                </a:solidFill>
                <a:latin typeface="Times New Roman" pitchFamily="18" charset="0"/>
              </a:rPr>
              <a:t>،</a:t>
            </a: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رزين و رنگ همانند فرايند هاي توليد قطعات  را در بر</a:t>
            </a:r>
            <a:endParaRPr lang="fa-IR" altLang="ar-SA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/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 مي گيرد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0" y="1981200"/>
            <a:ext cx="7790688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طرحهاي كنترل براي محصولات جديد و يا اصلاح شده ميتواند  بر مبناي محصولات خوب و يا فرايندهاي قابل و مناسب باشد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56032" y="3733800"/>
            <a:ext cx="7531608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ar-SA" altLang="ar-SA" sz="3300">
                <a:solidFill>
                  <a:srgbClr val="6600FF"/>
                </a:solidFill>
                <a:latin typeface="Times New Roman" pitchFamily="18" charset="0"/>
              </a:rPr>
              <a:t>طرحهاي كنترل جديد در مواقعي كه محصولات يا فرايند ها بطور كلي با محصولات كنوني تفاوت داشته باشند مورد نياز است</a:t>
            </a:r>
            <a:r>
              <a:rPr lang="en-US" altLang="ar-SA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61849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533400"/>
            <a:ext cx="7790688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/>
            <a:r>
              <a:rPr lang="ar-SA" altLang="ar-SA" sz="3300" b="1">
                <a:solidFill>
                  <a:srgbClr val="FF3300"/>
                </a:solidFill>
                <a:latin typeface="Times New Roman" pitchFamily="18" charset="0"/>
              </a:rPr>
              <a:t>طرح كنترل بايد سه مرحله مشخص را پوشش دهد</a:t>
            </a:r>
            <a:r>
              <a:rPr lang="en-US" altLang="ar-SA" sz="3300" b="1">
                <a:solidFill>
                  <a:srgbClr val="FF3300"/>
                </a:solidFill>
                <a:latin typeface="Times New Roman" pitchFamily="18" charset="0"/>
              </a:rPr>
              <a:t>:</a:t>
            </a:r>
            <a:r>
              <a:rPr lang="en-US" sz="3300" b="1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نمونه اوليه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: تشريحي از اندازه گيري هاي ابعادي و آزمونهاي مواد و عملكرد كه طي ساخت نمونه اوليه بوجود مي آيد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 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لازم بذكر است طرحهاي كنترل براي نمونه اوليه ممكن است مورد نياز تامين كنندگان نباشد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نمونه هاي قبل از توليد</a:t>
            </a:r>
            <a:r>
              <a:rPr lang="en-US" sz="3300" b="1">
                <a:solidFill>
                  <a:srgbClr val="6600FF"/>
                </a:solidFill>
                <a:latin typeface="Times New Roman" pitchFamily="18" charset="0"/>
              </a:rPr>
              <a:t> :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تشريحي از اندازه گيري هاي ابعادي و آزمونهاي مواد و عملكرد كه بعد از ساخت نمونه اوليه و قبل از توليد انبوه  به وقوع مي پيوندد را شامل مي شود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  <a:p>
            <a:pPr rtl="1"/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                           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810861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329184" y="381000"/>
            <a:ext cx="7187184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توليد :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يك مدرك مبسوط از ويژگيهاي فرايند توليد, كنترلهاي  فرايند , آزمونها و سيستمهاي اندازه گيري كه طي توليد انبوه اتفاق مي افتد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557784" y="2057400"/>
            <a:ext cx="7187184" cy="274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2900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2900" i="1">
                <a:solidFill>
                  <a:srgbClr val="FF3300"/>
                </a:solidFill>
                <a:latin typeface="Times New Roman" pitchFamily="18" charset="0"/>
              </a:rPr>
              <a:t>تامين كنندگان بايد تيمهاي چند تخصصي را به منظور أيجاد طرح كنترل  و تاييدبوسيله مشتري و پرسنل كيفيت را تشكيل دهد مگر أينكه أين نياز به تاييد توسط مشتري صرفنظر شده باشد</a:t>
            </a:r>
            <a:r>
              <a:rPr lang="en-US" sz="2900" i="1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rtl="1"/>
            <a:r>
              <a:rPr lang="en-US" sz="2900" i="1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ar-SA" sz="2900" i="1">
                <a:solidFill>
                  <a:srgbClr val="FF3300"/>
                </a:solidFill>
                <a:latin typeface="Times New Roman" pitchFamily="18" charset="0"/>
              </a:rPr>
              <a:t>در بعضي از مواقع مشتري يك تيم چند تخصصي را براي توسعه طرح كنترل تشكيل مي دهد</a:t>
            </a:r>
            <a:r>
              <a:rPr lang="en-US" sz="2900" i="1">
                <a:solidFill>
                  <a:srgbClr val="FF3300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48640" y="4876801"/>
            <a:ext cx="7187184" cy="14255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2900" dirty="0">
                <a:solidFill>
                  <a:srgbClr val="6600FF"/>
                </a:solidFill>
                <a:latin typeface="Times New Roman" pitchFamily="18" charset="0"/>
              </a:rPr>
              <a:t>در فرايند</a:t>
            </a: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 APQP </a:t>
            </a:r>
            <a:r>
              <a:rPr lang="ar-SA" sz="2900" dirty="0">
                <a:solidFill>
                  <a:srgbClr val="6600FF"/>
                </a:solidFill>
                <a:latin typeface="Times New Roman" pitchFamily="18" charset="0"/>
              </a:rPr>
              <a:t>تامين كننده مي بايست از فرايند ورود مواد تا حمل و انبار  را در أين فرايند لحاظ كند</a:t>
            </a: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. </a:t>
            </a:r>
          </a:p>
          <a:p>
            <a:pPr rtl="1">
              <a:buFontTx/>
              <a:buChar char="•"/>
            </a:pPr>
            <a:r>
              <a:rPr lang="ar-SA" sz="2900" dirty="0">
                <a:solidFill>
                  <a:srgbClr val="6600FF"/>
                </a:solidFill>
                <a:latin typeface="Times New Roman" pitchFamily="18" charset="0"/>
              </a:rPr>
              <a:t>أين فرايندها بايد داراي</a:t>
            </a: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 FMEA </a:t>
            </a:r>
            <a:r>
              <a:rPr lang="ar-SA" sz="2900" dirty="0">
                <a:solidFill>
                  <a:srgbClr val="6600FF"/>
                </a:solidFill>
                <a:latin typeface="Times New Roman" pitchFamily="18" charset="0"/>
              </a:rPr>
              <a:t>و</a:t>
            </a: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 APQP </a:t>
            </a:r>
            <a:r>
              <a:rPr lang="ar-SA" sz="2900" dirty="0">
                <a:solidFill>
                  <a:srgbClr val="6600FF"/>
                </a:solidFill>
                <a:latin typeface="Times New Roman" pitchFamily="18" charset="0"/>
              </a:rPr>
              <a:t>باشند</a:t>
            </a:r>
            <a:r>
              <a:rPr lang="en-US" sz="29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686779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85800" y="457201"/>
            <a:ext cx="732434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buFontTx/>
              <a:buChar char="•"/>
            </a:pPr>
            <a:r>
              <a:rPr lang="en-US" sz="4000" b="1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ar-SA" sz="4000" b="1">
                <a:solidFill>
                  <a:srgbClr val="FF6600"/>
                </a:solidFill>
                <a:latin typeface="Times New Roman" pitchFamily="18" charset="0"/>
              </a:rPr>
              <a:t>طرح كنترل استفاده مي شود براي</a:t>
            </a:r>
            <a:r>
              <a:rPr lang="en-US" sz="4000" b="1">
                <a:solidFill>
                  <a:srgbClr val="FF66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475488" y="1219200"/>
            <a:ext cx="7324344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در ابتدا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 : براي مستند سازي و ارتباط اوليه كنترل فرايند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2286000"/>
            <a:ext cx="7918704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بعدها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: راهنمايي براي كنترل فرايندها و اطمينان از كيفيت محصول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475488" y="3429000"/>
            <a:ext cx="7324344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 b="1">
                <a:solidFill>
                  <a:srgbClr val="6600FF"/>
                </a:solidFill>
                <a:latin typeface="Times New Roman" pitchFamily="18" charset="0"/>
              </a:rPr>
              <a:t>در نهايت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 : مستندات زنده أي است كه منعكس كننده روشهاي جاري كنترل و سيستمهاي اندازه گيري مورد استفاده است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85650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28600" y="609601"/>
            <a:ext cx="7031736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4500" b="1">
                <a:solidFill>
                  <a:srgbClr val="FF6600"/>
                </a:solidFill>
                <a:latin typeface="Times New Roman" pitchFamily="18" charset="0"/>
              </a:rPr>
              <a:t>تصديق طراحي</a:t>
            </a:r>
            <a:r>
              <a:rPr lang="en-US" sz="4500" b="1">
                <a:solidFill>
                  <a:srgbClr val="FF66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475488" y="1600200"/>
            <a:ext cx="7031736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روشهاي بازرسي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روشهاي آزمون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اطمينان از أينكه تمام خروجيهاي طراحي نيازمندي هاي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ورودي به طراحي را برآورده ساخته اند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319082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6032" y="1066801"/>
            <a:ext cx="740664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تصميم گيري براي ساخت يا خريد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بازرسي قطعات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مونتاژ نمونه ها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طراحي چيدمان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آزمون تاييد نمونه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طراحي مجدد در صورت نياز و بازنگري طراحي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به روز كردن</a:t>
            </a: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DFMEA</a:t>
            </a:r>
          </a:p>
          <a:p>
            <a:pPr rtl="1">
              <a:buFontTx/>
              <a:buChar char="•"/>
            </a:pPr>
            <a:r>
              <a:rPr lang="en-US" sz="330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ar-SA" sz="3300">
                <a:solidFill>
                  <a:srgbClr val="6600FF"/>
                </a:solidFill>
                <a:latin typeface="Times New Roman" pitchFamily="18" charset="0"/>
              </a:rPr>
              <a:t>تدوين گزارش</a:t>
            </a:r>
            <a:endParaRPr lang="en-US" sz="3300">
              <a:solidFill>
                <a:srgbClr val="6600FF"/>
              </a:solidFill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25690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796132" y="2286000"/>
            <a:ext cx="692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B Nazanin" pitchFamily="2" charset="-78"/>
              </a:defRPr>
            </a:lvl9pPr>
          </a:lstStyle>
          <a:p>
            <a:pPr rtl="1"/>
            <a:r>
              <a:rPr lang="ar-SA" b="1">
                <a:solidFill>
                  <a:schemeClr val="accent2"/>
                </a:solidFill>
                <a:latin typeface="Times New Roman" pitchFamily="18" charset="0"/>
                <a:cs typeface="Nazanin" pitchFamily="2" charset="-78"/>
              </a:rPr>
              <a:t>مشتري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5644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4781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8156448" cy="688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3717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7744" y="0"/>
            <a:ext cx="83210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2245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7200" y="533400"/>
            <a:ext cx="1371600" cy="9144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>
                <a:latin typeface="Times New Roman" pitchFamily="18" charset="0"/>
              </a:rPr>
              <a:t>كرايسلر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57600" y="5638800"/>
            <a:ext cx="1447800" cy="9144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800" b="1">
                <a:latin typeface="Times New Roman" pitchFamily="18" charset="0"/>
              </a:rPr>
              <a:t>فورد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473952" y="914400"/>
            <a:ext cx="1447800" cy="914400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sz="2700" b="1">
                <a:latin typeface="Times New Roman" pitchFamily="18" charset="0"/>
              </a:rPr>
              <a:t>جنرال</a:t>
            </a:r>
            <a:endParaRPr lang="en-US" sz="2700" b="1">
              <a:latin typeface="Times New Roman" pitchFamily="18" charset="0"/>
            </a:endParaRPr>
          </a:p>
          <a:p>
            <a:pPr algn="ctr" rtl="1"/>
            <a:r>
              <a:rPr lang="en-US" sz="2700" b="1">
                <a:latin typeface="Times New Roman" pitchFamily="18" charset="0"/>
              </a:rPr>
              <a:t> </a:t>
            </a:r>
            <a:r>
              <a:rPr lang="ar-SA" sz="2700" b="1">
                <a:latin typeface="Times New Roman" pitchFamily="18" charset="0"/>
              </a:rPr>
              <a:t>موتورز</a:t>
            </a:r>
            <a:endParaRPr lang="en-US" sz="2700" b="1">
              <a:latin typeface="Times New Roman" pitchFamily="18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0" y="2819400"/>
            <a:ext cx="4495800" cy="9144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 sz="2800">
                <a:latin typeface="Times New Roman" pitchFamily="18" charset="0"/>
              </a:rPr>
              <a:t> </a:t>
            </a:r>
            <a:r>
              <a:rPr lang="ar-SA" sz="2800">
                <a:latin typeface="Times New Roman" pitchFamily="18" charset="0"/>
              </a:rPr>
              <a:t>يك سيستم و فرايند تعريف شده</a:t>
            </a:r>
            <a:endParaRPr lang="en-US" sz="2800">
              <a:latin typeface="Times New Roman" pitchFamily="18" charset="0"/>
            </a:endParaRPr>
          </a:p>
          <a:p>
            <a:pPr algn="ctr" rtl="1"/>
            <a:r>
              <a:rPr lang="ar-SA" sz="2800">
                <a:latin typeface="Times New Roman" pitchFamily="18" charset="0"/>
              </a:rPr>
              <a:t>براي بهبود محصول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114800" y="4038601"/>
            <a:ext cx="685800" cy="1433513"/>
          </a:xfrm>
          <a:prstGeom prst="downArrow">
            <a:avLst>
              <a:gd name="adj1" fmla="val 50000"/>
              <a:gd name="adj2" fmla="val 50167"/>
            </a:avLst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rot="-8210120">
            <a:off x="5522976" y="1371601"/>
            <a:ext cx="685800" cy="1433513"/>
          </a:xfrm>
          <a:prstGeom prst="downArrow">
            <a:avLst>
              <a:gd name="adj1" fmla="val 50000"/>
              <a:gd name="adj2" fmla="val 50167"/>
            </a:avLst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 rot="7902490">
            <a:off x="2050542" y="1378458"/>
            <a:ext cx="685800" cy="1434084"/>
          </a:xfrm>
          <a:prstGeom prst="downArrow">
            <a:avLst>
              <a:gd name="adj1" fmla="val 50000"/>
              <a:gd name="adj2" fmla="val 54456"/>
            </a:avLst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304288" y="381001"/>
            <a:ext cx="4020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en-US" sz="4000" b="1">
                <a:solidFill>
                  <a:srgbClr val="FF6600"/>
                </a:solidFill>
              </a:rPr>
              <a:t>A P Q P</a:t>
            </a:r>
            <a:r>
              <a:rPr lang="en-US" sz="4000" b="1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ar-SA" altLang="ar-SA" sz="4000" b="1">
                <a:solidFill>
                  <a:srgbClr val="FF6600"/>
                </a:solidFill>
                <a:latin typeface="Times New Roman" pitchFamily="18" charset="0"/>
              </a:rPr>
              <a:t>چيست ؟</a:t>
            </a:r>
            <a:endParaRPr lang="en-US" sz="4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304801" y="2286000"/>
          <a:ext cx="1857756" cy="3995738"/>
        </p:xfrm>
        <a:graphic>
          <a:graphicData uri="http://schemas.openxmlformats.org/presentationml/2006/ole">
            <p:oleObj spid="_x0000_s9220" name="Clip" r:id="rId4" imgW="1857375" imgH="3995738" progId="">
              <p:embed/>
            </p:oleObj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201816"/>
            <a:ext cx="1656184" cy="1656184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2049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83296" cy="669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169501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5644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570960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5644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40400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1883</TotalTime>
  <Words>4213</Words>
  <Application>Microsoft Office PowerPoint</Application>
  <PresentationFormat>On-screen Show (4:3)</PresentationFormat>
  <Paragraphs>947</Paragraphs>
  <Slides>92</Slides>
  <Notes>90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4" baseType="lpstr">
      <vt:lpstr>Concourse</vt:lpstr>
      <vt:lpstr>Clip</vt:lpstr>
      <vt:lpstr>Slide 1</vt:lpstr>
      <vt:lpstr>Slide 2</vt:lpstr>
      <vt:lpstr>CROSS FUNCTIONAL TEAM</vt:lpstr>
      <vt:lpstr>طرح ريزي</vt:lpstr>
      <vt:lpstr>نمودار زمانبندي APQP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156</cp:revision>
  <cp:lastPrinted>2014-10-15T13:38:33Z</cp:lastPrinted>
  <dcterms:created xsi:type="dcterms:W3CDTF">2014-03-22T08:36:21Z</dcterms:created>
  <dcterms:modified xsi:type="dcterms:W3CDTF">2016-03-17T15:15:17Z</dcterms:modified>
</cp:coreProperties>
</file>