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handoutMasterIdLst>
    <p:handoutMasterId r:id="rId19"/>
  </p:handoutMasterIdLst>
  <p:sldIdLst>
    <p:sldId id="531" r:id="rId2"/>
    <p:sldId id="532" r:id="rId3"/>
    <p:sldId id="549" r:id="rId4"/>
    <p:sldId id="533" r:id="rId5"/>
    <p:sldId id="534" r:id="rId6"/>
    <p:sldId id="535" r:id="rId7"/>
    <p:sldId id="541" r:id="rId8"/>
    <p:sldId id="537" r:id="rId9"/>
    <p:sldId id="544" r:id="rId10"/>
    <p:sldId id="545" r:id="rId11"/>
    <p:sldId id="538" r:id="rId12"/>
    <p:sldId id="542" r:id="rId13"/>
    <p:sldId id="546" r:id="rId14"/>
    <p:sldId id="539" r:id="rId15"/>
    <p:sldId id="547" r:id="rId16"/>
    <p:sldId id="548" r:id="rId17"/>
  </p:sldIdLst>
  <p:sldSz cx="6858000" cy="9144000" type="screen4x3"/>
  <p:notesSz cx="7010400" cy="92964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1434" autoAdjust="0"/>
    <p:restoredTop sz="94660"/>
  </p:normalViewPr>
  <p:slideViewPr>
    <p:cSldViewPr>
      <p:cViewPr>
        <p:scale>
          <a:sx n="66" d="100"/>
          <a:sy n="66" d="100"/>
        </p:scale>
        <p:origin x="-1862" y="8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D6CC594-FCBB-4838-8FFA-6FB3FDD81903}" type="datetimeFigureOut">
              <a:rPr lang="en-US" smtClean="0"/>
              <a:t>3/17/2016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B31633E-AD7A-409E-A4CA-97C199F16EE9}"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971925" y="0"/>
            <a:ext cx="3038475" cy="46513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3038475" cy="465138"/>
          </a:xfrm>
          <a:prstGeom prst="rect">
            <a:avLst/>
          </a:prstGeom>
        </p:spPr>
        <p:txBody>
          <a:bodyPr vert="horz" lIns="91440" tIns="45720" rIns="91440" bIns="45720" rtlCol="1"/>
          <a:lstStyle>
            <a:lvl1pPr algn="l">
              <a:defRPr sz="1200"/>
            </a:lvl1pPr>
          </a:lstStyle>
          <a:p>
            <a:fld id="{4A793892-CD11-4480-9005-7908A2709C1F}" type="datetimeFigureOut">
              <a:rPr lang="fa-IR" smtClean="0"/>
              <a:pPr/>
              <a:t>1437/06/08</a:t>
            </a:fld>
            <a:endParaRPr lang="fa-IR"/>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971925" y="8829675"/>
            <a:ext cx="3038475" cy="465138"/>
          </a:xfrm>
          <a:prstGeom prst="rect">
            <a:avLst/>
          </a:prstGeom>
        </p:spPr>
        <p:txBody>
          <a:bodyPr vert="horz" lIns="91440" tIns="45720" rIns="91440" bIns="45720" rtlCol="1" anchor="b"/>
          <a:lstStyle>
            <a:lvl1pPr algn="r">
              <a:defRPr sz="1200"/>
            </a:lvl1pPr>
          </a:lstStyle>
          <a:p>
            <a:r>
              <a:rPr lang="en-US" smtClean="0"/>
              <a:t>© irmgn.ir</a:t>
            </a:r>
            <a:endParaRPr lang="fa-IR"/>
          </a:p>
        </p:txBody>
      </p:sp>
      <p:sp>
        <p:nvSpPr>
          <p:cNvPr id="7" name="Slide Number Placeholder 6"/>
          <p:cNvSpPr>
            <a:spLocks noGrp="1"/>
          </p:cNvSpPr>
          <p:nvPr>
            <p:ph type="sldNum" sz="quarter" idx="5"/>
          </p:nvPr>
        </p:nvSpPr>
        <p:spPr>
          <a:xfrm>
            <a:off x="1588" y="8829675"/>
            <a:ext cx="3038475" cy="465138"/>
          </a:xfrm>
          <a:prstGeom prst="rect">
            <a:avLst/>
          </a:prstGeom>
        </p:spPr>
        <p:txBody>
          <a:bodyPr vert="horz" lIns="91440" tIns="45720" rIns="91440" bIns="45720" rtlCol="1" anchor="b"/>
          <a:lstStyle>
            <a:lvl1pPr algn="l">
              <a:defRPr sz="1200"/>
            </a:lvl1pPr>
          </a:lstStyle>
          <a:p>
            <a:fld id="{F511B7F2-2377-4F3C-96BC-2B00AD6C2545}" type="slidenum">
              <a:rPr lang="fa-IR" smtClean="0"/>
              <a:pPr/>
              <a:t>‹#›</a:t>
            </a:fld>
            <a:endParaRPr lang="fa-IR"/>
          </a:p>
        </p:txBody>
      </p:sp>
    </p:spTree>
    <p:extLst>
      <p:ext uri="{BB962C8B-B14F-4D97-AF65-F5344CB8AC3E}">
        <p14:creationId xmlns:p14="http://schemas.microsoft.com/office/powerpoint/2010/main" xmlns="" val="4164610334"/>
      </p:ext>
    </p:extLst>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511B7F2-2377-4F3C-96BC-2B00AD6C2545}" type="slidenum">
              <a:rPr lang="fa-IR" smtClean="0"/>
              <a:pPr/>
              <a:t>1</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F511B7F2-2377-4F3C-96BC-2B00AD6C2545}" type="slidenum">
              <a:rPr lang="fa-IR" smtClean="0"/>
              <a:pPr/>
              <a:t>9</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0"/>
            <a:ext cx="5829300" cy="1960033"/>
          </a:xfrm>
        </p:spPr>
        <p:txBody>
          <a:bodyPr/>
          <a:lstStyle/>
          <a:p>
            <a:r>
              <a:rPr lang="en-US" smtClean="0"/>
              <a:t>Click to edit Master title style</a:t>
            </a:r>
            <a:endParaRPr lang="fa-I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78A4ADDB-D0D6-447B-A5B6-68B5176B5D97}"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B488E7D-8E03-422A-9AC7-B8C70319FBED}"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8"/>
            <a:ext cx="1543050" cy="7802033"/>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342900" y="366188"/>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79326DB-86EC-47A2-9A9B-C85D51C6359A}"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815573C-59A8-4240-8278-C19490EBDA10}"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541735" y="387562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EEE968-31E1-4433-B701-CF08604E871B}" type="datetime8">
              <a:rPr lang="fa-IR" smtClean="0"/>
              <a:t>16/مارس/17</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34290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348615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C514323-7F6C-4774-BE5F-258D8F7E4ED7}"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3483771"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1"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664555F-7A2D-4A69-BA99-70E7A6E74CE1}" type="datetime8">
              <a:rPr lang="fa-IR" smtClean="0"/>
              <a:t>16/مارس/17</a:t>
            </a:fld>
            <a:endParaRPr lang="fa-IR"/>
          </a:p>
        </p:txBody>
      </p:sp>
      <p:sp>
        <p:nvSpPr>
          <p:cNvPr id="8" name="Footer Placeholder 7"/>
          <p:cNvSpPr>
            <a:spLocks noGrp="1"/>
          </p:cNvSpPr>
          <p:nvPr>
            <p:ph type="ftr" sz="quarter" idx="11"/>
          </p:nvPr>
        </p:nvSpPr>
        <p:spPr/>
        <p:txBody>
          <a:bodyPr/>
          <a:lstStyle/>
          <a:p>
            <a:r>
              <a:rPr lang="en-US" smtClean="0"/>
              <a:t>© irmgn.ir</a:t>
            </a:r>
            <a:endParaRPr lang="fa-IR"/>
          </a:p>
        </p:txBody>
      </p:sp>
      <p:sp>
        <p:nvSpPr>
          <p:cNvPr id="9" name="Slide Number Placeholder 8"/>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15C401C5-3F3E-4213-879C-C5ED3BFD53B3}" type="datetime8">
              <a:rPr lang="fa-IR" smtClean="0"/>
              <a:t>16/مارس/17</a:t>
            </a:fld>
            <a:endParaRPr lang="fa-IR"/>
          </a:p>
        </p:txBody>
      </p:sp>
      <p:sp>
        <p:nvSpPr>
          <p:cNvPr id="4" name="Footer Placeholder 3"/>
          <p:cNvSpPr>
            <a:spLocks noGrp="1"/>
          </p:cNvSpPr>
          <p:nvPr>
            <p:ph type="ftr" sz="quarter" idx="11"/>
          </p:nvPr>
        </p:nvSpPr>
        <p:spPr/>
        <p:txBody>
          <a:bodyPr/>
          <a:lstStyle/>
          <a:p>
            <a:r>
              <a:rPr lang="en-US" smtClean="0"/>
              <a:t>© irmgn.ir</a:t>
            </a:r>
            <a:endParaRPr lang="fa-IR"/>
          </a:p>
        </p:txBody>
      </p:sp>
      <p:sp>
        <p:nvSpPr>
          <p:cNvPr id="5" name="Slide Number Placeholder 4"/>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0EA3D3-6E9D-4EF9-ADBE-AB3EC35C7F4E}" type="datetime8">
              <a:rPr lang="fa-IR" smtClean="0"/>
              <a:t>16/مارس/17</a:t>
            </a:fld>
            <a:endParaRPr lang="fa-IR"/>
          </a:p>
        </p:txBody>
      </p:sp>
      <p:sp>
        <p:nvSpPr>
          <p:cNvPr id="3" name="Footer Placeholder 2"/>
          <p:cNvSpPr>
            <a:spLocks noGrp="1"/>
          </p:cNvSpPr>
          <p:nvPr>
            <p:ph type="ftr" sz="quarter" idx="11"/>
          </p:nvPr>
        </p:nvSpPr>
        <p:spPr/>
        <p:txBody>
          <a:bodyPr/>
          <a:lstStyle/>
          <a:p>
            <a:r>
              <a:rPr lang="en-US" smtClean="0"/>
              <a:t>© irmgn.ir</a:t>
            </a:r>
            <a:endParaRPr lang="fa-IR"/>
          </a:p>
        </p:txBody>
      </p:sp>
      <p:sp>
        <p:nvSpPr>
          <p:cNvPr id="4" name="Slide Number Placeholder 3"/>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2681289" y="364070"/>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342902" y="1913470"/>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CD12D-F64F-4A37-8B42-F2F3047BF63B}"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C7ACBC-4CC7-4C52-976B-03E5DAACA20D}" type="datetime8">
              <a:rPr lang="fa-IR" smtClean="0"/>
              <a:t>16/مارس/17</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27B4516A-4661-4A18-93C6-7BB0EC9B2096}"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342900" y="2133604"/>
            <a:ext cx="6172200" cy="6034617"/>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4914900" y="8475137"/>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21AC68E9-BC43-468B-ABF6-C44BCB3AB15C}" type="datetime8">
              <a:rPr lang="fa-IR" smtClean="0"/>
              <a:t>16/مارس/17</a:t>
            </a:fld>
            <a:endParaRPr lang="fa-IR"/>
          </a:p>
        </p:txBody>
      </p:sp>
      <p:sp>
        <p:nvSpPr>
          <p:cNvPr id="5" name="Footer Placeholder 4"/>
          <p:cNvSpPr>
            <a:spLocks noGrp="1"/>
          </p:cNvSpPr>
          <p:nvPr>
            <p:ph type="ftr" sz="quarter" idx="3"/>
          </p:nvPr>
        </p:nvSpPr>
        <p:spPr>
          <a:xfrm>
            <a:off x="2343150" y="8475137"/>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smtClean="0"/>
              <a:t>© irmgn.ir</a:t>
            </a:r>
            <a:endParaRPr lang="fa-IR"/>
          </a:p>
        </p:txBody>
      </p:sp>
      <p:sp>
        <p:nvSpPr>
          <p:cNvPr id="6" name="Slide Number Placeholder 5"/>
          <p:cNvSpPr>
            <a:spLocks noGrp="1"/>
          </p:cNvSpPr>
          <p:nvPr>
            <p:ph type="sldNum" sz="quarter" idx="4"/>
          </p:nvPr>
        </p:nvSpPr>
        <p:spPr>
          <a:xfrm>
            <a:off x="342900" y="8475137"/>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27B4516A-4661-4A18-93C6-7BB0EC9B209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modiran.com/" TargetMode="External"/><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emodir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modiran.com/"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emodiran.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modiran.com/"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9" y="2000233"/>
            <a:ext cx="5329236" cy="2000266"/>
          </a:xfrm>
        </p:spPr>
        <p:txBody>
          <a:bodyPr>
            <a:noAutofit/>
          </a:bodyPr>
          <a:lstStyle/>
          <a:p>
            <a:r>
              <a:rPr lang="fa-IR" sz="3600" dirty="0" smtClean="0">
                <a:cs typeface="B Jadid" pitchFamily="2" charset="-78"/>
              </a:rPr>
              <a:t>آشنائي بامکاتب و</a:t>
            </a:r>
            <a:br>
              <a:rPr lang="fa-IR" sz="3600" dirty="0" smtClean="0">
                <a:cs typeface="B Jadid" pitchFamily="2" charset="-78"/>
              </a:rPr>
            </a:br>
            <a:r>
              <a:rPr lang="fa-IR" sz="3600" dirty="0" smtClean="0">
                <a:cs typeface="B Jadid" pitchFamily="2" charset="-78"/>
              </a:rPr>
              <a:t> تئوريهاي مديريت</a:t>
            </a:r>
            <a:br>
              <a:rPr lang="fa-IR" sz="3600" dirty="0" smtClean="0">
                <a:cs typeface="B Jadid" pitchFamily="2" charset="-78"/>
              </a:rPr>
            </a:br>
            <a:r>
              <a:rPr lang="fa-IR" sz="1100" dirty="0" smtClean="0">
                <a:cs typeface="B Jadid" pitchFamily="2" charset="-78"/>
              </a:rPr>
              <a:t/>
            </a:r>
            <a:br>
              <a:rPr lang="fa-IR" sz="1100" dirty="0" smtClean="0">
                <a:cs typeface="B Jadid" pitchFamily="2" charset="-78"/>
              </a:rPr>
            </a:br>
            <a:r>
              <a:rPr lang="fa-IR" sz="2000" dirty="0" smtClean="0">
                <a:solidFill>
                  <a:srgbClr val="C00000"/>
                </a:solidFill>
                <a:cs typeface="B Jadid" pitchFamily="2" charset="-78"/>
              </a:rPr>
              <a:t>(کلاسيک ها, نئوکلاسيک ها, سيستمي , اقتضائي و ...)</a:t>
            </a:r>
            <a:endParaRPr lang="fa-IR" sz="2000" dirty="0">
              <a:solidFill>
                <a:srgbClr val="C00000"/>
              </a:solidFill>
              <a:cs typeface="B Jadid" pitchFamily="2" charset="-78"/>
            </a:endParaRPr>
          </a:p>
        </p:txBody>
      </p:sp>
      <p:sp>
        <p:nvSpPr>
          <p:cNvPr id="6" name="Rectangle 5"/>
          <p:cNvSpPr/>
          <p:nvPr/>
        </p:nvSpPr>
        <p:spPr>
          <a:xfrm>
            <a:off x="1500174" y="785788"/>
            <a:ext cx="4786322" cy="369332"/>
          </a:xfrm>
          <a:prstGeom prst="rect">
            <a:avLst/>
          </a:prstGeom>
        </p:spPr>
        <p:txBody>
          <a:bodyPr wrap="square">
            <a:spAutoFit/>
          </a:bodyPr>
          <a:lstStyle/>
          <a:p>
            <a:r>
              <a:rPr lang="fa-IR" dirty="0" smtClean="0">
                <a:solidFill>
                  <a:schemeClr val="tx1">
                    <a:lumMod val="95000"/>
                    <a:lumOff val="5000"/>
                  </a:schemeClr>
                </a:solidFill>
                <a:cs typeface="B Titr" pitchFamily="2" charset="-78"/>
              </a:rPr>
              <a:t>موضوع تحقيق درس تئوريهاي مديريت پيشرفته :</a:t>
            </a:r>
            <a:endParaRPr lang="fa-IR" dirty="0">
              <a:solidFill>
                <a:schemeClr val="tx1">
                  <a:lumMod val="95000"/>
                  <a:lumOff val="5000"/>
                </a:schemeClr>
              </a:solidFill>
              <a:cs typeface="B Titr" pitchFamily="2" charset="-78"/>
            </a:endParaRPr>
          </a:p>
        </p:txBody>
      </p:sp>
      <p:sp>
        <p:nvSpPr>
          <p:cNvPr id="8" name="Rectangle 7"/>
          <p:cNvSpPr/>
          <p:nvPr/>
        </p:nvSpPr>
        <p:spPr>
          <a:xfrm>
            <a:off x="428604" y="7143768"/>
            <a:ext cx="3429000" cy="369332"/>
          </a:xfrm>
          <a:prstGeom prst="rect">
            <a:avLst/>
          </a:prstGeom>
        </p:spPr>
        <p:txBody>
          <a:bodyPr>
            <a:spAutoFit/>
          </a:bodyPr>
          <a:lstStyle/>
          <a:p>
            <a:r>
              <a:rPr lang="fa-IR" dirty="0" smtClean="0">
                <a:solidFill>
                  <a:schemeClr val="tx1">
                    <a:lumMod val="95000"/>
                    <a:lumOff val="5000"/>
                  </a:schemeClr>
                </a:solidFill>
                <a:cs typeface="B Titr" pitchFamily="2" charset="-78"/>
              </a:rPr>
              <a:t>:</a:t>
            </a:r>
            <a:endParaRPr lang="fa-IR" dirty="0">
              <a:solidFill>
                <a:schemeClr val="tx1">
                  <a:lumMod val="95000"/>
                  <a:lumOff val="5000"/>
                </a:schemeClr>
              </a:solidFill>
              <a:cs typeface="B Titr" pitchFamily="2" charset="-78"/>
            </a:endParaRPr>
          </a:p>
        </p:txBody>
      </p:sp>
      <p:sp>
        <p:nvSpPr>
          <p:cNvPr id="7" name="Title 1"/>
          <p:cNvSpPr txBox="1">
            <a:spLocks/>
          </p:cNvSpPr>
          <p:nvPr/>
        </p:nvSpPr>
        <p:spPr>
          <a:xfrm>
            <a:off x="2571744" y="5072066"/>
            <a:ext cx="3811177" cy="1214447"/>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000" b="0" i="0" u="none" strike="noStrike" kern="1200" cap="none" spc="0" normalizeH="0" baseline="0" noProof="0" dirty="0">
              <a:ln>
                <a:noFill/>
              </a:ln>
              <a:solidFill>
                <a:schemeClr val="bg2">
                  <a:lumMod val="50000"/>
                </a:schemeClr>
              </a:solidFill>
              <a:effectLst/>
              <a:uLnTx/>
              <a:uFillTx/>
              <a:latin typeface="+mj-lt"/>
              <a:ea typeface="+mj-ea"/>
              <a:cs typeface="B Jadid" pitchFamily="2" charset="-78"/>
            </a:endParaRPr>
          </a:p>
        </p:txBody>
      </p:sp>
      <p:sp>
        <p:nvSpPr>
          <p:cNvPr id="9" name="Footer Placeholder 8"/>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66" y="346992"/>
            <a:ext cx="6072230" cy="1938992"/>
          </a:xfrm>
          <a:prstGeom prst="rect">
            <a:avLst/>
          </a:prstGeom>
          <a:solidFill>
            <a:schemeClr val="tx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Arial" pitchFamily="34" charset="0"/>
                <a:cs typeface="B Zar" pitchFamily="2" charset="-78"/>
              </a:rPr>
              <a:t>ايمگارت </a:t>
            </a:r>
            <a:r>
              <a:rPr kumimoji="0" lang="fa-IR" sz="1400" b="0" i="0" u="none" strike="noStrike" cap="none" normalizeH="0" baseline="0" dirty="0" smtClean="0">
                <a:ln>
                  <a:noFill/>
                </a:ln>
                <a:solidFill>
                  <a:schemeClr val="tx1"/>
                </a:solidFill>
                <a:effectLst/>
                <a:latin typeface="Arial" pitchFamily="34" charset="0"/>
                <a:cs typeface="B Titr" pitchFamily="2" charset="-78"/>
              </a:rPr>
              <a:t>مشتركات سيستمها </a:t>
            </a:r>
            <a:r>
              <a:rPr kumimoji="0" lang="fa-IR" sz="1400" b="0" i="0" u="none" strike="noStrike" cap="none" normalizeH="0" baseline="0" dirty="0" smtClean="0">
                <a:ln>
                  <a:noFill/>
                </a:ln>
                <a:solidFill>
                  <a:schemeClr val="tx1"/>
                </a:solidFill>
                <a:effectLst/>
                <a:latin typeface="Arial" pitchFamily="34" charset="0"/>
                <a:cs typeface="B Zar" pitchFamily="2" charset="-78"/>
              </a:rPr>
              <a:t>را به صورت زير مدون كرده است .</a:t>
            </a:r>
          </a:p>
          <a:p>
            <a:pPr marL="0" marR="0" lvl="0" indent="0" algn="just" defTabSz="914400" eaLnBrk="1" fontAlgn="base" latinLnBrk="0" hangingPunct="1">
              <a:lnSpc>
                <a:spcPct val="100000"/>
              </a:lnSpc>
              <a:spcBef>
                <a:spcPct val="0"/>
              </a:spcBef>
              <a:spcAft>
                <a:spcPct val="0"/>
              </a:spcAft>
              <a:buClrTx/>
              <a:buSzTx/>
              <a:buFontTx/>
              <a:buNone/>
              <a:tabLst/>
            </a:pPr>
            <a:endParaRPr kumimoji="0" lang="fa-IR" sz="8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just" defTabSz="91440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imes New Roman" pitchFamily="18" charset="0"/>
                <a:cs typeface="B Zar" pitchFamily="2" charset="-78"/>
              </a:rPr>
              <a:t>1.</a:t>
            </a:r>
            <a:r>
              <a:rPr kumimoji="0" lang="fa-IR" sz="1400" b="0" i="0" u="none" strike="noStrike" cap="none" normalizeH="0" baseline="0" dirty="0" smtClean="0">
                <a:ln>
                  <a:noFill/>
                </a:ln>
                <a:solidFill>
                  <a:schemeClr val="tx1"/>
                </a:solidFill>
                <a:effectLst/>
                <a:latin typeface="Arial"/>
                <a:cs typeface="B Zar" pitchFamily="2" charset="-78"/>
              </a:rPr>
              <a:t>       </a:t>
            </a:r>
            <a:r>
              <a:rPr kumimoji="0" lang="fa-IR" sz="1400" b="0" i="0" u="none" strike="noStrike" cap="none" normalizeH="0" baseline="0" dirty="0" smtClean="0">
                <a:ln>
                  <a:noFill/>
                </a:ln>
                <a:solidFill>
                  <a:schemeClr val="tx1"/>
                </a:solidFill>
                <a:effectLst/>
                <a:latin typeface="Arial" pitchFamily="34" charset="0"/>
                <a:cs typeface="B Zar" pitchFamily="2" charset="-78"/>
              </a:rPr>
              <a:t>سيستمها همگي در زمان ومكان وجود دارند.</a:t>
            </a:r>
          </a:p>
          <a:p>
            <a:pPr marL="0" marR="0" lvl="0" indent="0" algn="just" defTabSz="91440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imes New Roman" pitchFamily="18" charset="0"/>
                <a:cs typeface="B Zar" pitchFamily="2" charset="-78"/>
              </a:rPr>
              <a:t>2.</a:t>
            </a:r>
            <a:r>
              <a:rPr kumimoji="0" lang="fa-IR" sz="1400" b="0" i="0" u="none" strike="noStrike" cap="none" normalizeH="0" baseline="0" dirty="0" smtClean="0">
                <a:ln>
                  <a:noFill/>
                </a:ln>
                <a:solidFill>
                  <a:schemeClr val="tx1"/>
                </a:solidFill>
                <a:effectLst/>
                <a:latin typeface="Arial"/>
                <a:cs typeface="B Zar" pitchFamily="2" charset="-78"/>
              </a:rPr>
              <a:t>       </a:t>
            </a:r>
            <a:r>
              <a:rPr kumimoji="0" lang="fa-IR" sz="1400" b="0" i="0" u="none" strike="noStrike" cap="none" normalizeH="0" baseline="0" dirty="0" smtClean="0">
                <a:ln>
                  <a:noFill/>
                </a:ln>
                <a:solidFill>
                  <a:schemeClr val="tx1"/>
                </a:solidFill>
                <a:effectLst/>
                <a:latin typeface="Arial" pitchFamily="34" charset="0"/>
                <a:cs typeface="B Zar" pitchFamily="2" charset="-78"/>
              </a:rPr>
              <a:t>سيستمها همگي به سمت موقعيت تصادفي وبي نظمي كه سرانجام آن آنتروپي  وايستائي است ميل دارند.</a:t>
            </a:r>
          </a:p>
          <a:p>
            <a:pPr marL="0" marR="0" lvl="0" indent="0" algn="just" defTabSz="91440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imes New Roman" pitchFamily="18" charset="0"/>
                <a:cs typeface="B Zar" pitchFamily="2" charset="-78"/>
              </a:rPr>
              <a:t>3.</a:t>
            </a:r>
            <a:r>
              <a:rPr kumimoji="0" lang="fa-IR" sz="1400" b="0" i="0" u="none" strike="noStrike" cap="none" normalizeH="0" baseline="0" dirty="0" smtClean="0">
                <a:ln>
                  <a:noFill/>
                </a:ln>
                <a:solidFill>
                  <a:schemeClr val="tx1"/>
                </a:solidFill>
                <a:effectLst/>
                <a:latin typeface="Arial"/>
                <a:cs typeface="B Zar" pitchFamily="2" charset="-78"/>
              </a:rPr>
              <a:t>       </a:t>
            </a:r>
            <a:r>
              <a:rPr kumimoji="0" lang="fa-IR" sz="1400" b="0" i="0" u="none" strike="noStrike" cap="none" normalizeH="0" baseline="0" dirty="0" smtClean="0">
                <a:ln>
                  <a:noFill/>
                </a:ln>
                <a:solidFill>
                  <a:schemeClr val="tx1"/>
                </a:solidFill>
                <a:effectLst/>
                <a:latin typeface="Arial" pitchFamily="34" charset="0"/>
                <a:cs typeface="B Zar" pitchFamily="2" charset="-78"/>
              </a:rPr>
              <a:t>مرزي فرضي عناصر دروني همه ي سيستمها را از عناصر خارج سيستم محسوب مي شود.</a:t>
            </a:r>
          </a:p>
          <a:p>
            <a:pPr marL="0" marR="0" lvl="0" indent="0" algn="just" defTabSz="91440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imes New Roman" pitchFamily="18" charset="0"/>
                <a:cs typeface="B Zar" pitchFamily="2" charset="-78"/>
              </a:rPr>
              <a:t>4.</a:t>
            </a:r>
            <a:r>
              <a:rPr kumimoji="0" lang="fa-IR" sz="1400" b="0" i="0" u="none" strike="noStrike" cap="none" normalizeH="0" baseline="0" dirty="0" smtClean="0">
                <a:ln>
                  <a:noFill/>
                </a:ln>
                <a:solidFill>
                  <a:schemeClr val="tx1"/>
                </a:solidFill>
                <a:effectLst/>
                <a:latin typeface="Arial"/>
                <a:cs typeface="B Zar" pitchFamily="2" charset="-78"/>
              </a:rPr>
              <a:t>       </a:t>
            </a:r>
            <a:r>
              <a:rPr kumimoji="0" lang="fa-IR" sz="1400" b="0" i="0" u="none" strike="noStrike" cap="none" normalizeH="0" baseline="0" dirty="0" smtClean="0">
                <a:ln>
                  <a:noFill/>
                </a:ln>
                <a:solidFill>
                  <a:schemeClr val="tx1"/>
                </a:solidFill>
                <a:effectLst/>
                <a:latin typeface="Arial" pitchFamily="34" charset="0"/>
                <a:cs typeface="B Zar" pitchFamily="2" charset="-78"/>
              </a:rPr>
              <a:t>همه ي سيستمها داراي محيطي هستند كه عناصر آن عناصر خارج سيستم محسوب مي شوند.</a:t>
            </a:r>
          </a:p>
          <a:p>
            <a:pPr marL="0" marR="0" lvl="0" indent="0" algn="just" defTabSz="91440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imes New Roman" pitchFamily="18" charset="0"/>
                <a:cs typeface="B Zar" pitchFamily="2" charset="-78"/>
              </a:rPr>
              <a:t>5.</a:t>
            </a:r>
            <a:r>
              <a:rPr kumimoji="0" lang="fa-IR" sz="1400" b="0" i="0" u="none" strike="noStrike" cap="none" normalizeH="0" baseline="0" dirty="0" smtClean="0">
                <a:ln>
                  <a:noFill/>
                </a:ln>
                <a:solidFill>
                  <a:schemeClr val="tx1"/>
                </a:solidFill>
                <a:effectLst/>
                <a:latin typeface="Arial"/>
                <a:cs typeface="B Zar" pitchFamily="2" charset="-78"/>
              </a:rPr>
              <a:t>       </a:t>
            </a:r>
            <a:r>
              <a:rPr kumimoji="0" lang="fa-IR" sz="1400" b="0" i="0" u="none" strike="noStrike" cap="none" normalizeH="0" baseline="0" dirty="0" smtClean="0">
                <a:ln>
                  <a:noFill/>
                </a:ln>
                <a:solidFill>
                  <a:schemeClr val="tx1"/>
                </a:solidFill>
                <a:effectLst/>
                <a:latin typeface="Arial" pitchFamily="34" charset="0"/>
                <a:cs typeface="B Zar" pitchFamily="2" charset="-78"/>
              </a:rPr>
              <a:t>همه ي سيستمها عواملي دارند كه بر ساخت وعملكرد سيستم اثر مي گذارند.</a:t>
            </a:r>
          </a:p>
          <a:p>
            <a:pPr marL="0" marR="0" lvl="0" indent="0" algn="just" defTabSz="91440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imes New Roman" pitchFamily="18" charset="0"/>
                <a:cs typeface="B Zar" pitchFamily="2" charset="-78"/>
              </a:rPr>
              <a:t>6.</a:t>
            </a:r>
            <a:r>
              <a:rPr kumimoji="0" lang="fa-IR" sz="1400" b="0" i="0" u="none" strike="noStrike" cap="none" normalizeH="0" baseline="0" dirty="0" smtClean="0">
                <a:ln>
                  <a:noFill/>
                </a:ln>
                <a:solidFill>
                  <a:schemeClr val="tx1"/>
                </a:solidFill>
                <a:effectLst/>
                <a:latin typeface="Arial"/>
                <a:cs typeface="B Zar" pitchFamily="2" charset="-78"/>
              </a:rPr>
              <a:t>       </a:t>
            </a:r>
            <a:r>
              <a:rPr kumimoji="0" lang="fa-IR" sz="1400" b="0" i="0" u="none" strike="noStrike" cap="none" normalizeH="0" baseline="0" dirty="0" smtClean="0">
                <a:ln>
                  <a:noFill/>
                </a:ln>
                <a:solidFill>
                  <a:schemeClr val="tx1"/>
                </a:solidFill>
                <a:effectLst/>
                <a:latin typeface="Arial" pitchFamily="34" charset="0"/>
                <a:cs typeface="B Zar" pitchFamily="2" charset="-78"/>
              </a:rPr>
              <a:t>عوامل درون سيستمي را متغير وعوامل درون محط آن را پارامتر مي خوانند.</a:t>
            </a:r>
          </a:p>
          <a:p>
            <a:pPr marL="0" marR="0" lvl="0" indent="0" algn="just" defTabSz="91440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imes New Roman" pitchFamily="18" charset="0"/>
                <a:cs typeface="B Zar" pitchFamily="2" charset="-78"/>
              </a:rPr>
              <a:t>7.</a:t>
            </a:r>
            <a:r>
              <a:rPr kumimoji="0" lang="fa-IR" sz="1400" b="0" i="0" u="none" strike="noStrike" cap="none" normalizeH="0" baseline="0" dirty="0" smtClean="0">
                <a:ln>
                  <a:noFill/>
                </a:ln>
                <a:solidFill>
                  <a:schemeClr val="tx1"/>
                </a:solidFill>
                <a:effectLst/>
                <a:latin typeface="Arial"/>
                <a:cs typeface="B Zar" pitchFamily="2" charset="-78"/>
              </a:rPr>
              <a:t>       </a:t>
            </a:r>
            <a:r>
              <a:rPr kumimoji="0" lang="fa-IR" sz="1400" b="0" i="0" u="none" strike="noStrike" cap="none" normalizeH="0" baseline="0" dirty="0" smtClean="0">
                <a:ln>
                  <a:noFill/>
                </a:ln>
                <a:solidFill>
                  <a:schemeClr val="tx1"/>
                </a:solidFill>
                <a:effectLst/>
                <a:latin typeface="Arial" pitchFamily="34" charset="0"/>
                <a:cs typeface="B Zar" pitchFamily="2" charset="-78"/>
              </a:rPr>
              <a:t>باستثناي كوچكترين سيستم بقيه سيستمها زير سيستم مي باشد</a:t>
            </a:r>
          </a:p>
        </p:txBody>
      </p:sp>
      <p:sp>
        <p:nvSpPr>
          <p:cNvPr id="1026" name="Rectangle 2"/>
          <p:cNvSpPr>
            <a:spLocks noChangeArrowheads="1"/>
          </p:cNvSpPr>
          <p:nvPr/>
        </p:nvSpPr>
        <p:spPr bwMode="auto">
          <a:xfrm>
            <a:off x="357166" y="2357422"/>
            <a:ext cx="6072230" cy="64786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fa-IR" sz="1400" b="1" i="0" strike="noStrike" cap="none" normalizeH="0" baseline="0" dirty="0" smtClean="0">
                <a:ln>
                  <a:noFill/>
                </a:ln>
                <a:solidFill>
                  <a:schemeClr val="accent6">
                    <a:lumMod val="50000"/>
                  </a:schemeClr>
                </a:solidFill>
                <a:effectLst/>
                <a:latin typeface="Arial" pitchFamily="34" charset="0"/>
                <a:cs typeface="B Titr" pitchFamily="2" charset="-78"/>
              </a:rPr>
              <a:t>ويژگي  يك سيستم : </a:t>
            </a:r>
          </a:p>
          <a:p>
            <a:pPr marL="0" marR="0" lvl="0" indent="0" algn="just" defTabSz="914400" eaLnBrk="1" fontAlgn="base" latinLnBrk="0" hangingPunct="1">
              <a:lnSpc>
                <a:spcPct val="100000"/>
              </a:lnSpc>
              <a:spcBef>
                <a:spcPct val="0"/>
              </a:spcBef>
              <a:spcAft>
                <a:spcPct val="0"/>
              </a:spcAft>
              <a:buClrTx/>
              <a:buSzTx/>
              <a:buFontTx/>
              <a:buNone/>
              <a:tabLst/>
            </a:pPr>
            <a:endParaRPr kumimoji="0" lang="fa-IR" sz="9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just" defTabSz="914400" eaLnBrk="0" fontAlgn="base" latinLnBrk="0" hangingPunct="0">
              <a:lnSpc>
                <a:spcPct val="100000"/>
              </a:lnSpc>
              <a:spcBef>
                <a:spcPct val="0"/>
              </a:spcBef>
              <a:spcAft>
                <a:spcPct val="0"/>
              </a:spcAft>
              <a:buClrTx/>
              <a:buSzTx/>
              <a:buFontTx/>
              <a:buAutoNum type="arabicPeriod"/>
              <a:tabLst/>
            </a:pPr>
            <a:r>
              <a:rPr kumimoji="0" lang="ar-SA" sz="1400" b="1" i="0" u="none" strike="noStrike" cap="none" normalizeH="0" baseline="0" dirty="0" smtClean="0">
                <a:ln>
                  <a:noFill/>
                </a:ln>
                <a:solidFill>
                  <a:schemeClr val="tx1"/>
                </a:solidFill>
                <a:effectLst/>
                <a:latin typeface="Arial" pitchFamily="34" charset="0"/>
                <a:cs typeface="B Titr" pitchFamily="2" charset="-78"/>
              </a:rPr>
              <a:t>حد ومرز</a:t>
            </a:r>
            <a:r>
              <a:rPr kumimoji="0" lang="ar-SA" sz="1400" b="0" i="0" u="none" strike="noStrike" cap="none" normalizeH="0" baseline="0" dirty="0" smtClean="0">
                <a:ln>
                  <a:noFill/>
                </a:ln>
                <a:solidFill>
                  <a:schemeClr val="tx1"/>
                </a:solidFill>
                <a:effectLst/>
                <a:latin typeface="Arial" pitchFamily="34" charset="0"/>
                <a:cs typeface="B Zar" pitchFamily="2" charset="-78"/>
              </a:rPr>
              <a:t>:</a:t>
            </a:r>
            <a:r>
              <a:rPr kumimoji="0" lang="fa-IR" sz="1400" b="0" i="0" u="none" strike="noStrike" cap="none" normalizeH="0" baseline="0" dirty="0" smtClean="0">
                <a:ln>
                  <a:noFill/>
                </a:ln>
                <a:solidFill>
                  <a:schemeClr val="tx1"/>
                </a:solidFill>
                <a:effectLst/>
                <a:latin typeface="Arial" pitchFamily="34" charset="0"/>
                <a:cs typeface="B Zar" pitchFamily="2" charset="-78"/>
              </a:rPr>
              <a:t> </a:t>
            </a:r>
            <a:r>
              <a:rPr kumimoji="0" lang="ar-SA" sz="1400" b="0" i="0" u="none" strike="noStrike" cap="none" normalizeH="0" baseline="0" dirty="0" smtClean="0">
                <a:ln>
                  <a:noFill/>
                </a:ln>
                <a:solidFill>
                  <a:schemeClr val="tx1"/>
                </a:solidFill>
                <a:effectLst/>
                <a:latin typeface="Arial" pitchFamily="34" charset="0"/>
                <a:cs typeface="B Zar" pitchFamily="2" charset="-78"/>
              </a:rPr>
              <a:t>سيستم را از پيرامونش جدا و در عين حال آنرا با محيط مرتبط مي سازد.نقاطي كه فراتراز آن ويژگي هاي خاص سيستم ديگر قابل تشخيص نيست. بر اساس اين نفوذ پذيري حد و مرز است كه سيستمها را به باز و بسته تقسيم مي كنند.</a:t>
            </a:r>
          </a:p>
          <a:p>
            <a:pPr marL="0" marR="0" lvl="0" indent="0" algn="just" defTabSz="914400" eaLnBrk="0" fontAlgn="base" latinLnBrk="0" hangingPunct="0">
              <a:lnSpc>
                <a:spcPct val="100000"/>
              </a:lnSpc>
              <a:spcBef>
                <a:spcPct val="0"/>
              </a:spcBef>
              <a:spcAft>
                <a:spcPct val="0"/>
              </a:spcAft>
              <a:buClrTx/>
              <a:buSzTx/>
              <a:buFontTx/>
              <a:buAutoNum type="arabicPeriod" startAt="2"/>
              <a:tabLst/>
            </a:pPr>
            <a:r>
              <a:rPr kumimoji="0" lang="ar-SA" sz="1400" b="1" i="0" u="none" strike="noStrike" cap="none" normalizeH="0" baseline="0" dirty="0" smtClean="0">
                <a:ln>
                  <a:noFill/>
                </a:ln>
                <a:solidFill>
                  <a:schemeClr val="tx1"/>
                </a:solidFill>
                <a:effectLst/>
                <a:latin typeface="Arial" pitchFamily="34" charset="0"/>
                <a:cs typeface="B Titr" pitchFamily="2" charset="-78"/>
              </a:rPr>
              <a:t>درونداد</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 عناصري كه وارد سيستم مي شوندكه 3 نوع مي تواند باشد. زنجيره اي ،تصادفي،بازخورد.</a:t>
            </a:r>
          </a:p>
          <a:p>
            <a:pPr marL="0" marR="0" lvl="0" indent="0" algn="just" defTabSz="914400" eaLnBrk="0" fontAlgn="base" latinLnBrk="0" hangingPunct="0">
              <a:lnSpc>
                <a:spcPct val="100000"/>
              </a:lnSpc>
              <a:spcBef>
                <a:spcPct val="0"/>
              </a:spcBef>
              <a:spcAft>
                <a:spcPct val="0"/>
              </a:spcAft>
              <a:buClrTx/>
              <a:buSzTx/>
              <a:buFontTx/>
              <a:buAutoNum type="arabicPeriod" startAt="3"/>
              <a:tabLst/>
            </a:pPr>
            <a:r>
              <a:rPr kumimoji="0" lang="ar-SA" sz="1400" b="1" i="0" u="none" strike="noStrike" cap="none" normalizeH="0" baseline="0" dirty="0" smtClean="0">
                <a:ln>
                  <a:noFill/>
                </a:ln>
                <a:solidFill>
                  <a:schemeClr val="tx1"/>
                </a:solidFill>
                <a:effectLst/>
                <a:latin typeface="Arial" pitchFamily="34" charset="0"/>
                <a:cs typeface="B Titr" pitchFamily="2" charset="-78"/>
              </a:rPr>
              <a:t>فرايند</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جريان عمليات يك سيستم كه بر روي درونداد صورت مي گيرد و بر ارزش و سودمندي آنها افزوده مي شود.</a:t>
            </a:r>
          </a:p>
          <a:p>
            <a:pPr marL="0" marR="0" lvl="0" indent="0" algn="just" defTabSz="914400" eaLnBrk="0" fontAlgn="base" latinLnBrk="0" hangingPunct="0">
              <a:lnSpc>
                <a:spcPct val="100000"/>
              </a:lnSpc>
              <a:spcBef>
                <a:spcPct val="0"/>
              </a:spcBef>
              <a:spcAft>
                <a:spcPct val="0"/>
              </a:spcAft>
              <a:buClrTx/>
              <a:buSzTx/>
              <a:buFontTx/>
              <a:buAutoNum type="arabicPeriod" startAt="4"/>
              <a:tabLst/>
            </a:pPr>
            <a:r>
              <a:rPr kumimoji="0" lang="ar-SA" sz="1400" b="1" i="0" u="none" strike="noStrike" cap="none" normalizeH="0" baseline="0" dirty="0" smtClean="0">
                <a:ln>
                  <a:noFill/>
                </a:ln>
                <a:solidFill>
                  <a:schemeClr val="tx1"/>
                </a:solidFill>
                <a:effectLst/>
                <a:latin typeface="Arial" pitchFamily="34" charset="0"/>
                <a:cs typeface="B Titr" pitchFamily="2" charset="-78"/>
              </a:rPr>
              <a:t>برونداد</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چيزهاي كه يك سيستم به محيط خود يا سيستمهاي مجاور خود صادر مي كند. آنچه كه يك سيستم با هدف قبلي (طبق انتظار)و يا اتفاقي(غير منتظره)توليد مي كند. </a:t>
            </a:r>
          </a:p>
          <a:p>
            <a:pPr marL="0" marR="0" lvl="0" indent="0" algn="just" defTabSz="914400" eaLnBrk="0" fontAlgn="base" latinLnBrk="0" hangingPunct="0">
              <a:lnSpc>
                <a:spcPct val="100000"/>
              </a:lnSpc>
              <a:spcBef>
                <a:spcPct val="0"/>
              </a:spcBef>
              <a:spcAft>
                <a:spcPct val="0"/>
              </a:spcAft>
              <a:buClrTx/>
              <a:buSzTx/>
              <a:buFontTx/>
              <a:buAutoNum type="arabicPeriod" startAt="5"/>
              <a:tabLst/>
            </a:pPr>
            <a:r>
              <a:rPr kumimoji="0" lang="ar-SA" sz="1400" b="1" i="0" u="none" strike="noStrike" cap="none" normalizeH="0" baseline="0" dirty="0" smtClean="0">
                <a:ln>
                  <a:noFill/>
                </a:ln>
                <a:solidFill>
                  <a:schemeClr val="tx1"/>
                </a:solidFill>
                <a:effectLst/>
                <a:latin typeface="Arial" pitchFamily="34" charset="0"/>
                <a:cs typeface="B Titr" pitchFamily="2" charset="-78"/>
              </a:rPr>
              <a:t>بازخورد</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كسب اطلاعات لازم در باره عملكرد خود .به دو صورت مثبت ومنفي است كه منفي از اطلاعاتي حاكي ميشود كه تفاوت و انحرافي از هدف سيستم وجود دارد كه  نياز به تصحيح دارد وسيستم را در راستاي اهداف ومواضع پيشين نگه مي دارد.بازخورد مثبت نشان دهنده اين است كه انحرافي در برونداد نيست وپيشنهاد ي براي تغيير وتوسعه سازمان تلقي ميشود.</a:t>
            </a:r>
          </a:p>
          <a:p>
            <a:pPr marL="0" marR="0" lvl="0" indent="0" algn="just" defTabSz="914400" eaLnBrk="0" fontAlgn="base" latinLnBrk="0" hangingPunct="0">
              <a:lnSpc>
                <a:spcPct val="100000"/>
              </a:lnSpc>
              <a:spcBef>
                <a:spcPct val="0"/>
              </a:spcBef>
              <a:spcAft>
                <a:spcPct val="0"/>
              </a:spcAft>
              <a:buClrTx/>
              <a:buSzTx/>
              <a:buFontTx/>
              <a:buAutoNum type="arabicPeriod" startAt="6"/>
              <a:tabLst/>
            </a:pPr>
            <a:r>
              <a:rPr kumimoji="0" lang="ar-SA" sz="1400" b="1" i="0" u="none" strike="noStrike" cap="none" normalizeH="0" baseline="0" dirty="0" smtClean="0">
                <a:ln>
                  <a:noFill/>
                </a:ln>
                <a:solidFill>
                  <a:schemeClr val="tx1"/>
                </a:solidFill>
                <a:effectLst/>
                <a:latin typeface="Arial" pitchFamily="34" charset="0"/>
                <a:cs typeface="B Titr" pitchFamily="2" charset="-78"/>
              </a:rPr>
              <a:t>چرخه فعاليت</a:t>
            </a:r>
            <a:r>
              <a:rPr kumimoji="0" lang="fa-IR" sz="1400" b="1" i="0" u="none" strike="noStrike" cap="none" normalizeH="0" baseline="0" dirty="0" smtClean="0">
                <a:ln>
                  <a:noFill/>
                </a:ln>
                <a:solidFill>
                  <a:schemeClr val="tx1"/>
                </a:solidFill>
                <a:effectLst/>
                <a:latin typeface="Arial" pitchFamily="34" charset="0"/>
                <a:cs typeface="B Titr" pitchFamily="2" charset="-78"/>
              </a:rPr>
              <a:t> </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بروندادهاي سيستم به محيط زمينه تكرار فعاليت سيستم را فراهم ميكند و الگوي فعاليت  سيستم چرخشي است</a:t>
            </a:r>
            <a:r>
              <a:rPr kumimoji="0" lang="fa-IR" sz="1400" b="0" i="0" u="none" strike="noStrike" cap="none" normalizeH="0" baseline="0" dirty="0" smtClean="0">
                <a:ln>
                  <a:noFill/>
                </a:ln>
                <a:solidFill>
                  <a:schemeClr val="tx1"/>
                </a:solidFill>
                <a:effectLst/>
                <a:latin typeface="Arial" pitchFamily="34" charset="0"/>
                <a:cs typeface="B Zar" pitchFamily="2" charset="-78"/>
              </a:rPr>
              <a:t>.</a:t>
            </a:r>
            <a:endParaRPr kumimoji="0" lang="ar-SA" sz="14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just" defTabSz="914400" eaLnBrk="0" fontAlgn="base" latinLnBrk="0" hangingPunct="0">
              <a:lnSpc>
                <a:spcPct val="100000"/>
              </a:lnSpc>
              <a:spcBef>
                <a:spcPct val="0"/>
              </a:spcBef>
              <a:spcAft>
                <a:spcPct val="0"/>
              </a:spcAft>
              <a:buClrTx/>
              <a:buSzTx/>
              <a:buFontTx/>
              <a:buAutoNum type="arabicPeriod" startAt="7"/>
              <a:tabLst/>
            </a:pPr>
            <a:r>
              <a:rPr kumimoji="0" lang="ar-SA" sz="1400" b="1" i="0" u="none" strike="noStrike" cap="none" normalizeH="0" baseline="0" dirty="0" smtClean="0">
                <a:ln>
                  <a:noFill/>
                </a:ln>
                <a:solidFill>
                  <a:schemeClr val="tx1"/>
                </a:solidFill>
                <a:effectLst/>
                <a:latin typeface="Arial" pitchFamily="34" charset="0"/>
                <a:cs typeface="B Titr" pitchFamily="2" charset="-78"/>
              </a:rPr>
              <a:t>آنتروپي</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قانون عمومي طبيعت است كه سيستمها بر اثر گذشت زمان ميل به بي نظمي و فروپاشي دارندوهر شكل سازمانداري به سوي بي سازماني حركت مي كند. سيستمها براي مقابله با آن واكنش هاي را نشان مي دهند تا زنده بمانند و آنگاه  آنتروپي  منفي مطرح مي شود. </a:t>
            </a:r>
          </a:p>
          <a:p>
            <a:pPr marL="0" marR="0" lvl="0" indent="0" algn="just" defTabSz="914400" eaLnBrk="0" fontAlgn="base" latinLnBrk="0" hangingPunct="0">
              <a:lnSpc>
                <a:spcPct val="100000"/>
              </a:lnSpc>
              <a:spcBef>
                <a:spcPct val="0"/>
              </a:spcBef>
              <a:spcAft>
                <a:spcPct val="0"/>
              </a:spcAft>
              <a:buClrTx/>
              <a:buSzTx/>
              <a:buFontTx/>
              <a:buAutoNum type="arabicPeriod" startAt="8"/>
              <a:tabLst/>
            </a:pPr>
            <a:r>
              <a:rPr kumimoji="0" lang="ar-SA" sz="1400" b="1" i="0" u="none" strike="noStrike" cap="none" normalizeH="0" baseline="0" dirty="0" smtClean="0">
                <a:ln>
                  <a:noFill/>
                </a:ln>
                <a:solidFill>
                  <a:schemeClr val="tx1"/>
                </a:solidFill>
                <a:effectLst/>
                <a:latin typeface="Arial" pitchFamily="34" charset="0"/>
                <a:cs typeface="B Titr" pitchFamily="2" charset="-78"/>
              </a:rPr>
              <a:t>كدگزاري</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به مكانيسم گزينش دروندادها كه براي سيستم معنا دارد .يعني سيستم هر دروندادي را نمي پذيرد. </a:t>
            </a:r>
          </a:p>
          <a:p>
            <a:pPr marL="0" marR="0" lvl="0" indent="0" algn="just" defTabSz="914400" eaLnBrk="0" fontAlgn="base" latinLnBrk="0" hangingPunct="0">
              <a:lnSpc>
                <a:spcPct val="100000"/>
              </a:lnSpc>
              <a:spcBef>
                <a:spcPct val="0"/>
              </a:spcBef>
              <a:spcAft>
                <a:spcPct val="0"/>
              </a:spcAft>
              <a:buClrTx/>
              <a:buSzTx/>
              <a:buFontTx/>
              <a:buAutoNum type="arabicPeriod" startAt="9"/>
              <a:tabLst/>
            </a:pPr>
            <a:r>
              <a:rPr kumimoji="0" lang="ar-SA" sz="1400" b="1" i="0" u="none" strike="noStrike" cap="none" normalizeH="0" baseline="0" dirty="0" smtClean="0">
                <a:ln>
                  <a:noFill/>
                </a:ln>
                <a:solidFill>
                  <a:schemeClr val="tx1"/>
                </a:solidFill>
                <a:effectLst/>
                <a:latin typeface="Arial" pitchFamily="34" charset="0"/>
                <a:cs typeface="B Titr" pitchFamily="2" charset="-78"/>
              </a:rPr>
              <a:t>محيط</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همه چيزهايي كه خارج از حدود سيستم قرار دارد .محيط سيستم به تعريف آن سيستم بستگي دارد</a:t>
            </a:r>
            <a:r>
              <a:rPr kumimoji="0" lang="fa-IR" sz="1400" b="0" i="0" u="none" strike="noStrike" cap="none" normalizeH="0" baseline="0" dirty="0" smtClean="0">
                <a:ln>
                  <a:noFill/>
                </a:ln>
                <a:solidFill>
                  <a:schemeClr val="tx1"/>
                </a:solidFill>
                <a:effectLst/>
                <a:latin typeface="Arial" pitchFamily="34" charset="0"/>
                <a:cs typeface="B Zar" pitchFamily="2" charset="-78"/>
              </a:rPr>
              <a:t>.</a:t>
            </a:r>
            <a:endParaRPr kumimoji="0" lang="ar-SA" sz="14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just" defTabSz="914400"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Times New Roman" pitchFamily="18" charset="0"/>
                <a:cs typeface="B Zar" pitchFamily="2" charset="-78"/>
              </a:rPr>
              <a:t>10.</a:t>
            </a:r>
            <a:r>
              <a:rPr kumimoji="0" lang="ar-SA" sz="1400" b="0" i="0" u="none" strike="noStrike" cap="none" normalizeH="0" baseline="0" dirty="0" smtClean="0">
                <a:ln>
                  <a:noFill/>
                </a:ln>
                <a:solidFill>
                  <a:schemeClr val="tx1"/>
                </a:solidFill>
                <a:effectLst/>
                <a:latin typeface="Arial"/>
                <a:cs typeface="B Zar" pitchFamily="2" charset="-78"/>
              </a:rPr>
              <a:t>  </a:t>
            </a:r>
            <a:r>
              <a:rPr kumimoji="0" lang="ar-SA" sz="1400" b="1" i="0" u="none" strike="noStrike" cap="none" normalizeH="0" baseline="0" dirty="0" smtClean="0">
                <a:ln>
                  <a:noFill/>
                </a:ln>
                <a:solidFill>
                  <a:schemeClr val="tx1"/>
                </a:solidFill>
                <a:effectLst/>
                <a:latin typeface="Arial" pitchFamily="34" charset="0"/>
                <a:cs typeface="B Titr" pitchFamily="2" charset="-78"/>
              </a:rPr>
              <a:t>همپاياني وچند پاياني</a:t>
            </a:r>
            <a:r>
              <a:rPr kumimoji="0" lang="fa-IR" sz="1400" b="1" i="0" u="none" strike="noStrike" cap="none" normalizeH="0" baseline="0" dirty="0" smtClean="0">
                <a:ln>
                  <a:noFill/>
                </a:ln>
                <a:solidFill>
                  <a:schemeClr val="tx1"/>
                </a:solidFill>
                <a:effectLst/>
                <a:latin typeface="Arial" pitchFamily="34" charset="0"/>
                <a:cs typeface="B Titr" pitchFamily="2" charset="-78"/>
              </a:rPr>
              <a:t> </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با شرايط متفاوت اوليه به نتايج يكسان رسيدن(همپاياني)وبا شرايط اوليه يكسان به نتايج متفاوت رسيدن(چند پاياني).اين دو مفهوم مي رساند كه سيستمها لزوما ً از يك عامل جبري پيروي نمي كند ورفتار آنها تابع علتهاي مختلف است. </a:t>
            </a:r>
          </a:p>
          <a:p>
            <a:pPr marL="0" marR="0" lvl="0" indent="0" algn="just" defTabSz="914400"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Times New Roman" pitchFamily="18" charset="0"/>
                <a:cs typeface="B Zar" pitchFamily="2" charset="-78"/>
              </a:rPr>
              <a:t>11.</a:t>
            </a:r>
            <a:r>
              <a:rPr kumimoji="0" lang="ar-SA" sz="1400" b="0" i="0" u="none" strike="noStrike" cap="none" normalizeH="0" baseline="0" dirty="0" smtClean="0">
                <a:ln>
                  <a:noFill/>
                </a:ln>
                <a:solidFill>
                  <a:schemeClr val="tx1"/>
                </a:solidFill>
                <a:effectLst/>
                <a:latin typeface="Arial"/>
                <a:cs typeface="B Zar" pitchFamily="2" charset="-78"/>
              </a:rPr>
              <a:t>  </a:t>
            </a:r>
            <a:r>
              <a:rPr kumimoji="0" lang="ar-SA" sz="1400" b="1" i="0" u="none" strike="noStrike" cap="none" normalizeH="0" baseline="0" dirty="0" smtClean="0">
                <a:ln>
                  <a:noFill/>
                </a:ln>
                <a:solidFill>
                  <a:schemeClr val="tx1"/>
                </a:solidFill>
                <a:effectLst/>
                <a:latin typeface="Arial" pitchFamily="34" charset="0"/>
                <a:cs typeface="B Titr" pitchFamily="2" charset="-78"/>
              </a:rPr>
              <a:t>متغيرهاو پارامترها</a:t>
            </a:r>
            <a:r>
              <a:rPr kumimoji="0" lang="fa-IR" sz="1400" b="1" i="0" u="none" strike="noStrike" cap="none" normalizeH="0" baseline="0" dirty="0" smtClean="0">
                <a:ln>
                  <a:noFill/>
                </a:ln>
                <a:solidFill>
                  <a:schemeClr val="tx1"/>
                </a:solidFill>
                <a:effectLst/>
                <a:latin typeface="Arial" pitchFamily="34" charset="0"/>
                <a:cs typeface="B Titr" pitchFamily="2" charset="-78"/>
              </a:rPr>
              <a:t> </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ساختار وكاركرد سستم تحت تاثير عوامل دروني و بيروني قرار مي گيرند.به عوامل درون سيستم متغير وعوامل بيرون سيستم پارامتر گويند</a:t>
            </a:r>
            <a:r>
              <a:rPr kumimoji="0" lang="fa-IR" sz="1400" b="0" i="0" u="none" strike="noStrike" cap="none" normalizeH="0" baseline="0" dirty="0" smtClean="0">
                <a:ln>
                  <a:noFill/>
                </a:ln>
                <a:solidFill>
                  <a:schemeClr val="tx1"/>
                </a:solidFill>
                <a:effectLst/>
                <a:latin typeface="Arial" pitchFamily="34" charset="0"/>
                <a:cs typeface="B Zar" pitchFamily="2" charset="-78"/>
              </a:rPr>
              <a:t>.</a:t>
            </a:r>
            <a:endParaRPr kumimoji="0" lang="ar-SA" sz="14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just" defTabSz="914400"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Times New Roman" pitchFamily="18" charset="0"/>
                <a:cs typeface="B Zar" pitchFamily="2" charset="-78"/>
              </a:rPr>
              <a:t>12.</a:t>
            </a:r>
            <a:r>
              <a:rPr kumimoji="0" lang="ar-SA" sz="1400" b="0" i="0" u="none" strike="noStrike" cap="none" normalizeH="0" baseline="0" dirty="0" smtClean="0">
                <a:ln>
                  <a:noFill/>
                </a:ln>
                <a:solidFill>
                  <a:schemeClr val="tx1"/>
                </a:solidFill>
                <a:effectLst/>
                <a:latin typeface="Arial"/>
                <a:cs typeface="B Zar" pitchFamily="2" charset="-78"/>
              </a:rPr>
              <a:t>  </a:t>
            </a:r>
            <a:r>
              <a:rPr kumimoji="0" lang="ar-SA" sz="1400" b="1" i="0" u="none" strike="noStrike" cap="none" normalizeH="0" baseline="0" dirty="0" smtClean="0">
                <a:ln>
                  <a:noFill/>
                </a:ln>
                <a:solidFill>
                  <a:schemeClr val="tx1"/>
                </a:solidFill>
                <a:effectLst/>
                <a:latin typeface="Arial" pitchFamily="34" charset="0"/>
                <a:cs typeface="B Titr" pitchFamily="2" charset="-78"/>
              </a:rPr>
              <a:t>يكپارچگي وهماهنگي</a:t>
            </a:r>
            <a:r>
              <a:rPr kumimoji="0" lang="fa-IR" sz="1400" b="1" i="0" u="none" strike="noStrike" cap="none" normalizeH="0" baseline="0" dirty="0" smtClean="0">
                <a:ln>
                  <a:noFill/>
                </a:ln>
                <a:solidFill>
                  <a:schemeClr val="tx1"/>
                </a:solidFill>
                <a:effectLst/>
                <a:latin typeface="Arial" pitchFamily="34" charset="0"/>
                <a:cs typeface="B Titr" pitchFamily="2" charset="-78"/>
              </a:rPr>
              <a:t> </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درنتيجه </a:t>
            </a:r>
            <a:r>
              <a:rPr kumimoji="0" lang="ar-SA" sz="1400" b="1" i="0" u="none" strike="noStrike" cap="none" normalizeH="0" baseline="0" dirty="0" smtClean="0">
                <a:ln>
                  <a:noFill/>
                </a:ln>
                <a:solidFill>
                  <a:schemeClr val="tx1"/>
                </a:solidFill>
                <a:effectLst/>
                <a:latin typeface="Arial" pitchFamily="34" charset="0"/>
                <a:cs typeface="B Zar" pitchFamily="2" charset="-78"/>
              </a:rPr>
              <a:t> </a:t>
            </a:r>
            <a:r>
              <a:rPr kumimoji="0" lang="ar-SA" sz="1400" b="0" i="0" u="none" strike="noStrike" cap="none" normalizeH="0" baseline="0" dirty="0" smtClean="0">
                <a:ln>
                  <a:noFill/>
                </a:ln>
                <a:solidFill>
                  <a:schemeClr val="tx1"/>
                </a:solidFill>
                <a:effectLst/>
                <a:latin typeface="Arial" pitchFamily="34" charset="0"/>
                <a:cs typeface="B Zar" pitchFamily="2" charset="-78"/>
              </a:rPr>
              <a:t>تفكيك و تخصصي شدن كاركرد ها ،فراگردهاي نياز است كه فعاليت ها را يكپارچه وهماهنگ سازد </a:t>
            </a:r>
            <a:r>
              <a:rPr kumimoji="0" lang="fa-IR" sz="1400" b="0" i="0" u="none" strike="noStrike" cap="none" normalizeH="0" baseline="0" dirty="0" smtClean="0">
                <a:ln>
                  <a:noFill/>
                </a:ln>
                <a:solidFill>
                  <a:schemeClr val="tx1"/>
                </a:solidFill>
                <a:effectLst/>
                <a:latin typeface="Arial" pitchFamily="34" charset="0"/>
                <a:cs typeface="B Zar" pitchFamily="2" charset="-78"/>
              </a:rPr>
              <a:t>.</a:t>
            </a:r>
            <a:endParaRPr kumimoji="0" lang="ar-SA" sz="14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just" defTabSz="91440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Times New Roman" pitchFamily="18" charset="0"/>
                <a:cs typeface="B Zar" pitchFamily="2" charset="-78"/>
              </a:rPr>
              <a:t>13.</a:t>
            </a:r>
            <a:r>
              <a:rPr kumimoji="0" lang="ar-SA" sz="1400" b="1" i="0" u="none" strike="noStrike" cap="none" normalizeH="0" baseline="0" dirty="0" smtClean="0">
                <a:ln>
                  <a:noFill/>
                </a:ln>
                <a:solidFill>
                  <a:schemeClr val="tx1"/>
                </a:solidFill>
                <a:effectLst/>
                <a:latin typeface="Arial"/>
                <a:cs typeface="B Zar" pitchFamily="2" charset="-78"/>
              </a:rPr>
              <a:t>  </a:t>
            </a:r>
            <a:r>
              <a:rPr kumimoji="0" lang="ar-SA" sz="1400" b="1" i="0" u="none" strike="noStrike" cap="none" normalizeH="0" baseline="0" dirty="0" smtClean="0">
                <a:ln>
                  <a:noFill/>
                </a:ln>
                <a:solidFill>
                  <a:schemeClr val="tx1"/>
                </a:solidFill>
                <a:effectLst/>
                <a:latin typeface="Arial" pitchFamily="34" charset="0"/>
                <a:cs typeface="B Titr" pitchFamily="2" charset="-78"/>
              </a:rPr>
              <a:t>حالت پابرجاوتعادل پويا</a:t>
            </a:r>
            <a:r>
              <a:rPr kumimoji="0" lang="fa-IR" sz="1400" b="1" i="0" u="none" strike="noStrike" cap="none" normalizeH="0" baseline="0" dirty="0" smtClean="0">
                <a:ln>
                  <a:noFill/>
                </a:ln>
                <a:solidFill>
                  <a:schemeClr val="tx1"/>
                </a:solidFill>
                <a:effectLst/>
                <a:latin typeface="Arial" pitchFamily="34" charset="0"/>
                <a:cs typeface="B Titr" pitchFamily="2" charset="-78"/>
              </a:rPr>
              <a:t> </a:t>
            </a:r>
            <a:r>
              <a:rPr kumimoji="0" lang="ar-SA" sz="1400" b="1" i="0" u="none" strike="noStrike" cap="none" normalizeH="0" baseline="0" dirty="0" smtClean="0">
                <a:ln>
                  <a:noFill/>
                </a:ln>
                <a:solidFill>
                  <a:schemeClr val="tx1"/>
                </a:solidFill>
                <a:effectLst/>
                <a:latin typeface="Arial" pitchFamily="34" charset="0"/>
                <a:cs typeface="B Zar" pitchFamily="2" charset="-78"/>
              </a:rPr>
              <a:t>:</a:t>
            </a:r>
            <a:r>
              <a:rPr kumimoji="0" lang="ar-SA" sz="1400" b="0" i="0" u="none" strike="noStrike" cap="none" normalizeH="0" baseline="0" dirty="0" smtClean="0">
                <a:ln>
                  <a:noFill/>
                </a:ln>
                <a:solidFill>
                  <a:schemeClr val="tx1"/>
                </a:solidFill>
                <a:effectLst/>
                <a:latin typeface="Arial" pitchFamily="34" charset="0"/>
                <a:cs typeface="B Zar" pitchFamily="2" charset="-78"/>
              </a:rPr>
              <a:t>حفظ نسبت مبادلات انرژي ومواد با محيط وروابط ميان اجزاي خود سيستم كه در امتداد يك پيوستار حفظ ميشودحالت پابرجا گفته ميشود.رشد وتوسعه و تكامل سيستم كه تعادل پويا است.</a:t>
            </a: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857760" y="142845"/>
            <a:ext cx="1714512" cy="428628"/>
          </a:xfrm>
        </p:spPr>
        <p:txBody>
          <a:bodyPr>
            <a:normAutofit/>
          </a:bodyPr>
          <a:lstStyle/>
          <a:p>
            <a:pPr algn="r"/>
            <a:r>
              <a:rPr lang="fa-IR" sz="2000" b="1" dirty="0">
                <a:solidFill>
                  <a:schemeClr val="bg2">
                    <a:lumMod val="50000"/>
                  </a:schemeClr>
                </a:solidFill>
                <a:cs typeface="B Nazanin" pitchFamily="2" charset="-78"/>
              </a:rPr>
              <a:t>نظريه</a:t>
            </a:r>
            <a:r>
              <a:rPr lang="fa-IR" sz="2000" b="1" dirty="0">
                <a:solidFill>
                  <a:schemeClr val="bg2">
                    <a:lumMod val="50000"/>
                  </a:schemeClr>
                </a:solidFill>
              </a:rPr>
              <a:t>‌</a:t>
            </a:r>
            <a:r>
              <a:rPr lang="fa-IR" sz="2000" b="1" dirty="0">
                <a:solidFill>
                  <a:schemeClr val="bg2">
                    <a:lumMod val="50000"/>
                  </a:schemeClr>
                </a:solidFill>
                <a:cs typeface="B Nazanin" pitchFamily="2" charset="-78"/>
              </a:rPr>
              <a:t>ي سيستمي</a:t>
            </a:r>
            <a:endParaRPr lang="en-US" sz="2000" b="1" dirty="0">
              <a:solidFill>
                <a:schemeClr val="bg2">
                  <a:lumMod val="50000"/>
                </a:schemeClr>
              </a:solidFill>
              <a:cs typeface="B Nazanin" pitchFamily="2" charset="-78"/>
            </a:endParaRPr>
          </a:p>
        </p:txBody>
      </p:sp>
      <p:pic>
        <p:nvPicPr>
          <p:cNvPr id="6" name="Picture 3" descr="nemodar2-4"/>
          <p:cNvPicPr>
            <a:picLocks noGrp="1" noChangeAspect="1" noChangeArrowheads="1"/>
          </p:cNvPicPr>
          <p:nvPr>
            <p:ph idx="1"/>
          </p:nvPr>
        </p:nvPicPr>
        <p:blipFill>
          <a:blip r:embed="rId2"/>
          <a:srcRect/>
          <a:stretch>
            <a:fillRect/>
          </a:stretch>
        </p:blipFill>
        <p:spPr>
          <a:xfrm>
            <a:off x="285728" y="357158"/>
            <a:ext cx="2428892" cy="2143140"/>
          </a:xfrm>
          <a:noFill/>
          <a:ln/>
        </p:spPr>
      </p:pic>
      <p:sp>
        <p:nvSpPr>
          <p:cNvPr id="10" name="Rectangle 9"/>
          <p:cNvSpPr/>
          <p:nvPr/>
        </p:nvSpPr>
        <p:spPr>
          <a:xfrm>
            <a:off x="2714620" y="500034"/>
            <a:ext cx="3857652" cy="1815882"/>
          </a:xfrm>
          <a:prstGeom prst="rect">
            <a:avLst/>
          </a:prstGeom>
        </p:spPr>
        <p:txBody>
          <a:bodyPr wrap="square">
            <a:spAutoFit/>
          </a:bodyPr>
          <a:lstStyle/>
          <a:p>
            <a:pPr algn="just"/>
            <a:r>
              <a:rPr lang="fa-IR" sz="1400" dirty="0" smtClean="0">
                <a:cs typeface="B Zar" pitchFamily="2" charset="-78"/>
              </a:rPr>
              <a:t>نگرش سيستمي بهترين طريق براي وحدت بخشيدن به مفاهيم و نظريه‌هاي</a:t>
            </a:r>
            <a:r>
              <a:rPr lang="fa-IR" sz="1400" dirty="0" smtClean="0">
                <a:cs typeface="B Zar" pitchFamily="2" charset="-78"/>
                <a:hlinkClick r:id="rId3"/>
              </a:rPr>
              <a:t> </a:t>
            </a:r>
            <a:r>
              <a:rPr lang="fa-IR" sz="1400" dirty="0" smtClean="0">
                <a:cs typeface="B Zar" pitchFamily="2" charset="-78"/>
              </a:rPr>
              <a:t>مديريت و دستيابي به نظريه‌اي جامع است. در اين نگرش سازمانها به مثابه سيستم‌هايي كه اجزاي آنها در تعامل با يكديگر و محيط هستند، تلقي مي‌شد و بر متناسب ساختن ساختار سازماني با محيط خاص سازمان تاكيد مي‌شد </a:t>
            </a:r>
            <a:r>
              <a:rPr lang="fa-IR" sz="1400" dirty="0" smtClean="0">
                <a:solidFill>
                  <a:srgbClr val="0070C0"/>
                </a:solidFill>
                <a:cs typeface="B Zar" pitchFamily="2" charset="-78"/>
              </a:rPr>
              <a:t>اگر مكتب كلاسيك ها را تز و نئو كلاسيك ها را در مقابل آن آنتي تز بدانيم از تقابل تز و آنتي تز پديده سومي به نام سنتز بوجود آمد كه مديريت سيستمي بود . سيستم مفهوم جديدي نيست ريشه آن در نظام آفرينش است</a:t>
            </a:r>
            <a:endParaRPr lang="fa-IR" sz="1400" dirty="0">
              <a:solidFill>
                <a:srgbClr val="0070C0"/>
              </a:solidFill>
            </a:endParaRPr>
          </a:p>
        </p:txBody>
      </p:sp>
      <p:sp>
        <p:nvSpPr>
          <p:cNvPr id="11" name="Rectangle 10"/>
          <p:cNvSpPr/>
          <p:nvPr/>
        </p:nvSpPr>
        <p:spPr>
          <a:xfrm>
            <a:off x="357166" y="2428860"/>
            <a:ext cx="6143668" cy="2154436"/>
          </a:xfrm>
          <a:prstGeom prst="rect">
            <a:avLst/>
          </a:prstGeom>
          <a:solidFill>
            <a:schemeClr val="accent3">
              <a:lumMod val="20000"/>
              <a:lumOff val="80000"/>
            </a:schemeClr>
          </a:solidFill>
        </p:spPr>
        <p:txBody>
          <a:bodyPr wrap="square">
            <a:spAutoFit/>
          </a:bodyPr>
          <a:lstStyle/>
          <a:p>
            <a:pPr algn="just"/>
            <a:r>
              <a:rPr lang="fa-IR" sz="1400" dirty="0" smtClean="0">
                <a:cs typeface="B Titr" pitchFamily="2" charset="-78"/>
              </a:rPr>
              <a:t>اجزای سیستم: </a:t>
            </a:r>
          </a:p>
          <a:p>
            <a:pPr algn="just"/>
            <a:r>
              <a:rPr lang="fa-IR" sz="1600" dirty="0" smtClean="0">
                <a:solidFill>
                  <a:srgbClr val="FF0000"/>
                </a:solidFill>
                <a:cs typeface="B Zar" pitchFamily="2" charset="-78"/>
              </a:rPr>
              <a:t>1 ـ ورودي </a:t>
            </a:r>
            <a:r>
              <a:rPr lang="fa-IR" sz="1400" dirty="0" smtClean="0">
                <a:cs typeface="B Zar" pitchFamily="2" charset="-78"/>
              </a:rPr>
              <a:t>(</a:t>
            </a:r>
            <a:r>
              <a:rPr lang="en-US" sz="1400" dirty="0" smtClean="0">
                <a:cs typeface="B Zar" pitchFamily="2" charset="-78"/>
              </a:rPr>
              <a:t>In Put </a:t>
            </a:r>
            <a:r>
              <a:rPr lang="fa-IR" sz="1400" dirty="0" smtClean="0">
                <a:cs typeface="B Zar" pitchFamily="2" charset="-78"/>
              </a:rPr>
              <a:t>) : آنچه به هر سيستمي به عنوان ماده اوليه وارد مي شود كه مي تواند منابع مادي ، انساني ، انرژي و اطلاعات مي باشد . </a:t>
            </a:r>
            <a:r>
              <a:rPr lang="fa-IR" sz="1600" dirty="0" smtClean="0">
                <a:solidFill>
                  <a:srgbClr val="FF0000"/>
                </a:solidFill>
                <a:cs typeface="B Zar" pitchFamily="2" charset="-78"/>
              </a:rPr>
              <a:t>2 ـ فرآيند </a:t>
            </a:r>
            <a:r>
              <a:rPr lang="fa-IR" sz="1400" dirty="0" smtClean="0">
                <a:cs typeface="B Zar" pitchFamily="2" charset="-78"/>
              </a:rPr>
              <a:t>( </a:t>
            </a:r>
            <a:r>
              <a:rPr lang="en-US" sz="1400" dirty="0" smtClean="0">
                <a:cs typeface="B Zar" pitchFamily="2" charset="-78"/>
              </a:rPr>
              <a:t>Process </a:t>
            </a:r>
            <a:r>
              <a:rPr lang="fa-IR" sz="1400" dirty="0" smtClean="0">
                <a:cs typeface="B Zar" pitchFamily="2" charset="-78"/>
              </a:rPr>
              <a:t> ) : جريان پيوسته و مستمري است كه مجموعه فعاليت ها و عملياتي كه در يك سيستم انجام مي گيرد را شامل مي شود </a:t>
            </a:r>
            <a:r>
              <a:rPr lang="fa-IR" sz="1600" dirty="0" smtClean="0">
                <a:solidFill>
                  <a:srgbClr val="FF0000"/>
                </a:solidFill>
                <a:cs typeface="B Zar" pitchFamily="2" charset="-78"/>
              </a:rPr>
              <a:t>. 3 ـ خروجي </a:t>
            </a:r>
            <a:r>
              <a:rPr lang="fa-IR" sz="1400" dirty="0" smtClean="0">
                <a:cs typeface="B Zar" pitchFamily="2" charset="-78"/>
              </a:rPr>
              <a:t>(</a:t>
            </a:r>
            <a:r>
              <a:rPr lang="en-US" sz="1400" dirty="0" smtClean="0">
                <a:cs typeface="B Zar" pitchFamily="2" charset="-78"/>
              </a:rPr>
              <a:t>Out Put </a:t>
            </a:r>
            <a:r>
              <a:rPr lang="fa-IR" sz="1400" dirty="0" smtClean="0">
                <a:cs typeface="B Zar" pitchFamily="2" charset="-78"/>
              </a:rPr>
              <a:t>) : مجموعه عملياتي كه بر روي ورودي هاي سيستم انجام مي گيرد و باعث خارج شدن منابع مادي ، انساني ، انرژي و اطلاعات مي گردد . (خروجي نتيجه عملكرد فرآيند بر روي ورودي هاي سيستم است. ) </a:t>
            </a:r>
            <a:r>
              <a:rPr lang="fa-IR" sz="1600" dirty="0" smtClean="0">
                <a:solidFill>
                  <a:srgbClr val="FF0000"/>
                </a:solidFill>
                <a:cs typeface="B Zar" pitchFamily="2" charset="-78"/>
              </a:rPr>
              <a:t>4 ـ بازخورد </a:t>
            </a:r>
            <a:r>
              <a:rPr lang="fa-IR" sz="1400" dirty="0" smtClean="0">
                <a:cs typeface="B Zar" pitchFamily="2" charset="-78"/>
              </a:rPr>
              <a:t>(</a:t>
            </a:r>
            <a:r>
              <a:rPr lang="en-US" sz="1400" dirty="0" smtClean="0">
                <a:cs typeface="B Zar" pitchFamily="2" charset="-78"/>
              </a:rPr>
              <a:t>Feed Back </a:t>
            </a:r>
            <a:r>
              <a:rPr lang="fa-IR" sz="1400" dirty="0" smtClean="0">
                <a:cs typeface="B Zar" pitchFamily="2" charset="-78"/>
              </a:rPr>
              <a:t>) :رابطه اي كه بين ورودي ، خروجي و فرآيند جهت كنترل و اصلاح كار سيستم بر اساس نيازها و مقتضيات محيطي بوجود مي آيد. لذا بازخورد عامل اساسي در كنترل سيستم است . (اطلاعات لازم براي بازخورد ممكن است از عوامل داخلي يا خارجي باشند . ) </a:t>
            </a:r>
            <a:endParaRPr lang="fa-IR" sz="1400" dirty="0"/>
          </a:p>
        </p:txBody>
      </p:sp>
      <p:sp>
        <p:nvSpPr>
          <p:cNvPr id="12" name="Rectangle 11"/>
          <p:cNvSpPr/>
          <p:nvPr/>
        </p:nvSpPr>
        <p:spPr>
          <a:xfrm>
            <a:off x="357166" y="4566068"/>
            <a:ext cx="6143644" cy="3077766"/>
          </a:xfrm>
          <a:prstGeom prst="rect">
            <a:avLst/>
          </a:prstGeom>
        </p:spPr>
        <p:txBody>
          <a:bodyPr wrap="square">
            <a:spAutoFit/>
          </a:bodyPr>
          <a:lstStyle/>
          <a:p>
            <a:pPr algn="just"/>
            <a:r>
              <a:rPr lang="fa-IR" sz="1600" dirty="0" smtClean="0">
                <a:solidFill>
                  <a:srgbClr val="0070C0"/>
                </a:solidFill>
                <a:cs typeface="B Titr" pitchFamily="2" charset="-78"/>
              </a:rPr>
              <a:t>انواع سیستم </a:t>
            </a:r>
            <a:r>
              <a:rPr lang="fa-IR" sz="1600" dirty="0" smtClean="0">
                <a:cs typeface="B Titr" pitchFamily="2" charset="-78"/>
              </a:rPr>
              <a:t>:</a:t>
            </a:r>
          </a:p>
          <a:p>
            <a:pPr indent="20638" algn="just"/>
            <a:r>
              <a:rPr lang="fa-IR" sz="1400" dirty="0" smtClean="0">
                <a:solidFill>
                  <a:srgbClr val="C00000"/>
                </a:solidFill>
                <a:cs typeface="B Titr" pitchFamily="2" charset="-78"/>
              </a:rPr>
              <a:t>1ـ ساده و پيچيده : </a:t>
            </a:r>
            <a:r>
              <a:rPr lang="fa-IR" sz="1400" dirty="0" smtClean="0">
                <a:cs typeface="B Zar" pitchFamily="2" charset="-78"/>
              </a:rPr>
              <a:t>به ميزان تعادل و ارتباط سيستم با محيط بستگي دارد . هر مقدار تعامل سيستم با محيط بيشتر باشد سيستم پيچيده تر است (</a:t>
            </a:r>
            <a:r>
              <a:rPr lang="fa-IR" sz="1200" dirty="0" smtClean="0">
                <a:solidFill>
                  <a:schemeClr val="accent5">
                    <a:lumMod val="75000"/>
                  </a:schemeClr>
                </a:solidFill>
                <a:cs typeface="B Zar" pitchFamily="2" charset="-78"/>
              </a:rPr>
              <a:t>از نظر بولدينگ : 1 ـ سيستم هاي استاتيك : مانند نقشه جغرافيا ، نمودار درجه حرارت 2 ـ سيستم هاي ديناميك : مانند دينام دوچرخه ، چرخ نخريسي ، دوچرخه 3 ـ سيستم هاي سايبرناتيك: مانند ترموستات ماشين ، دزدگير ماشين كامپيوتر 4 ـ سيستم سلولي : سلول يا موجوداتي مانند آميب كه تك سلولي هستند. 5 ـ سيستم گياهي 6 ـ سيستم جانوري 7 ـ سيستم انسان 8 ـ سيستم اجتماعي 9 ـ سيستم ماورالطبيعه </a:t>
            </a:r>
            <a:r>
              <a:rPr lang="fa-IR" sz="1400" dirty="0" smtClean="0">
                <a:cs typeface="B Zar" pitchFamily="2" charset="-78"/>
              </a:rPr>
              <a:t>)</a:t>
            </a:r>
            <a:endParaRPr lang="fa-IR" sz="1400" dirty="0" smtClean="0">
              <a:solidFill>
                <a:srgbClr val="C00000"/>
              </a:solidFill>
              <a:cs typeface="B Titr" pitchFamily="2" charset="-78"/>
            </a:endParaRPr>
          </a:p>
          <a:p>
            <a:pPr indent="20638" algn="just"/>
            <a:r>
              <a:rPr lang="fa-IR" sz="1400" dirty="0" smtClean="0">
                <a:solidFill>
                  <a:srgbClr val="C00000"/>
                </a:solidFill>
                <a:cs typeface="B Titr" pitchFamily="2" charset="-78"/>
              </a:rPr>
              <a:t>2 ـ قطعي و احتمالي : </a:t>
            </a:r>
            <a:r>
              <a:rPr lang="fa-IR" sz="1400" dirty="0" smtClean="0">
                <a:cs typeface="B Zar" pitchFamily="2" charset="-78"/>
              </a:rPr>
              <a:t>اگر نتايج كار سيستم قابل پيش بيني باشد سيستم قطعي است و اگر آن قابل پيش بيني نباشد احتمالي است . </a:t>
            </a:r>
            <a:endParaRPr lang="fa-IR" sz="1400" dirty="0" smtClean="0">
              <a:solidFill>
                <a:srgbClr val="C00000"/>
              </a:solidFill>
              <a:cs typeface="B Titr" pitchFamily="2" charset="-78"/>
            </a:endParaRPr>
          </a:p>
          <a:p>
            <a:pPr indent="20638" algn="just"/>
            <a:r>
              <a:rPr lang="fa-IR" sz="1400" dirty="0" smtClean="0">
                <a:solidFill>
                  <a:srgbClr val="C00000"/>
                </a:solidFill>
                <a:cs typeface="B Titr" pitchFamily="2" charset="-78"/>
              </a:rPr>
              <a:t>3 ـ طبيعي و مصنوعي : </a:t>
            </a:r>
            <a:r>
              <a:rPr lang="fa-IR" sz="1400" dirty="0" smtClean="0">
                <a:cs typeface="B Zar" pitchFamily="2" charset="-78"/>
              </a:rPr>
              <a:t>سيستمي كه نتيجه عملكرد آگاهانه و برنامه ريزي انسان باشد مصنوعي در غير اين صورت طبيعي است </a:t>
            </a:r>
            <a:r>
              <a:rPr lang="fa-IR" sz="1200" dirty="0" smtClean="0">
                <a:solidFill>
                  <a:schemeClr val="accent5">
                    <a:lumMod val="75000"/>
                  </a:schemeClr>
                </a:solidFill>
                <a:cs typeface="B Zar" pitchFamily="2" charset="-78"/>
              </a:rPr>
              <a:t>( انواع سيستم هاي طبيعي : 1 ـ دون ارگانيك : سيستم هاي فيزيكي 2 ـ ارگانيك: سيستم هاي زيستي 3 ـ فوق ارگانيك : نظام هاي اجتماعي</a:t>
            </a:r>
            <a:r>
              <a:rPr lang="fa-IR" sz="1400" dirty="0" smtClean="0">
                <a:cs typeface="B Zar" pitchFamily="2" charset="-78"/>
              </a:rPr>
              <a:t>) </a:t>
            </a:r>
            <a:endParaRPr lang="fa-IR" sz="1400" dirty="0" smtClean="0">
              <a:solidFill>
                <a:srgbClr val="C00000"/>
              </a:solidFill>
              <a:cs typeface="B Titr" pitchFamily="2" charset="-78"/>
            </a:endParaRPr>
          </a:p>
          <a:p>
            <a:pPr marL="342900" indent="-342900" algn="just"/>
            <a:r>
              <a:rPr lang="fa-IR" sz="1400" dirty="0" smtClean="0">
                <a:solidFill>
                  <a:srgbClr val="C00000"/>
                </a:solidFill>
                <a:cs typeface="B Titr" pitchFamily="2" charset="-78"/>
              </a:rPr>
              <a:t>4 ـ باز و بسته : </a:t>
            </a:r>
            <a:r>
              <a:rPr lang="fa-IR" sz="1400" dirty="0" smtClean="0">
                <a:cs typeface="B Zar" pitchFamily="2" charset="-78"/>
              </a:rPr>
              <a:t>اگر سيستم با محيط خودش به تعادل رسيده باشد بسته است در غير اين صورت سيستم باز است .</a:t>
            </a:r>
            <a:endParaRPr lang="fa-IR" sz="1400" dirty="0" smtClean="0">
              <a:solidFill>
                <a:srgbClr val="C00000"/>
              </a:solidFill>
              <a:cs typeface="B Titr" pitchFamily="2" charset="-78"/>
            </a:endParaRPr>
          </a:p>
          <a:p>
            <a:pPr indent="20638" algn="just"/>
            <a:r>
              <a:rPr lang="fa-IR" sz="1400" dirty="0" smtClean="0">
                <a:solidFill>
                  <a:srgbClr val="C00000"/>
                </a:solidFill>
                <a:cs typeface="B Titr" pitchFamily="2" charset="-78"/>
              </a:rPr>
              <a:t>5 ـ اصلي و فرعي : </a:t>
            </a:r>
            <a:r>
              <a:rPr lang="fa-IR" sz="1400" dirty="0" smtClean="0">
                <a:cs typeface="B Zar" pitchFamily="2" charset="-78"/>
              </a:rPr>
              <a:t>هر سيستم نسبت به سيستم هاي زير مجموعه خودش اصلي حساب مي شود و نسبت به سيستم هاي فرادست خودش فرعي است .</a:t>
            </a:r>
            <a:r>
              <a:rPr lang="fa-IR" sz="1400" dirty="0" smtClean="0">
                <a:solidFill>
                  <a:srgbClr val="C00000"/>
                </a:solidFill>
                <a:cs typeface="B Titr" pitchFamily="2" charset="-78"/>
              </a:rPr>
              <a:t> </a:t>
            </a:r>
            <a:endParaRPr lang="fa-IR" sz="1400" dirty="0">
              <a:solidFill>
                <a:srgbClr val="C00000"/>
              </a:solidFill>
              <a:cs typeface="B Titr" pitchFamily="2" charset="-78"/>
            </a:endParaRPr>
          </a:p>
        </p:txBody>
      </p:sp>
      <p:sp>
        <p:nvSpPr>
          <p:cNvPr id="13" name="Rectangle 12"/>
          <p:cNvSpPr/>
          <p:nvPr/>
        </p:nvSpPr>
        <p:spPr>
          <a:xfrm>
            <a:off x="357166" y="7572396"/>
            <a:ext cx="6143644" cy="1384995"/>
          </a:xfrm>
          <a:prstGeom prst="rect">
            <a:avLst/>
          </a:prstGeom>
          <a:solidFill>
            <a:schemeClr val="accent5">
              <a:lumMod val="20000"/>
              <a:lumOff val="80000"/>
            </a:schemeClr>
          </a:solidFill>
        </p:spPr>
        <p:txBody>
          <a:bodyPr wrap="square">
            <a:spAutoFit/>
          </a:bodyPr>
          <a:lstStyle/>
          <a:p>
            <a:pPr algn="just"/>
            <a:r>
              <a:rPr lang="fa-IR" sz="1400" dirty="0" smtClean="0">
                <a:cs typeface="B Titr" pitchFamily="2" charset="-78"/>
              </a:rPr>
              <a:t>ده فرمان سیستمی </a:t>
            </a:r>
            <a:r>
              <a:rPr lang="fa-IR" sz="1400" dirty="0" smtClean="0">
                <a:cs typeface="B Zar" pitchFamily="2" charset="-78"/>
              </a:rPr>
              <a:t>: 1 ـ براي حفظ ثبات در سيستم بايد تنوع را از بين نبريم . 2 ـ حلقه هاي تنظيم كننده سيستم را نبايد گشود . 3 ـ بايد با بكار بستن روش عدم تمركز دوباره تعادل ايجاد كرد . 4 ـ بايد در سيستم به دنبال نقاط موثر و حساس گشت . 5 ـ براي هر سيستم بايد محدوديت هايي بوجود آورد . 6 ـ ايجاد جدايي براي تباين و اختلاف براي ايجاد وحدت . 7 ـ براي تكامل در سيستم بايد به درون سيستم رخنه كرد . 8 ـ بايد تعيين هدف هاي كلي را بر برنامه ريزي جزئي ترجيح داد . 9 ـ در سيستم بايد بتوان از انرژي فرماندهي به خوبي بهره گرفت . (فرماندهي = رهبري) 10 ـ بايد هميشه در سيستم مهلتي براي دريافت پاسخ هاي ضروري داده شود . </a:t>
            </a:r>
            <a:endParaRPr lang="fa-IR" sz="1400" dirty="0"/>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85728" y="357158"/>
            <a:ext cx="6215106" cy="4278094"/>
          </a:xfrm>
          <a:prstGeom prst="rect">
            <a:avLst/>
          </a:prstGeom>
        </p:spPr>
        <p:txBody>
          <a:bodyPr wrap="square">
            <a:spAutoFit/>
          </a:bodyPr>
          <a:lstStyle/>
          <a:p>
            <a:pPr algn="just"/>
            <a:r>
              <a:rPr lang="fa-IR" sz="1600" dirty="0" smtClean="0">
                <a:solidFill>
                  <a:srgbClr val="0070C0"/>
                </a:solidFill>
                <a:cs typeface="B Titr" pitchFamily="2" charset="-78"/>
              </a:rPr>
              <a:t>مفروضات مدیریت سیستمی </a:t>
            </a:r>
            <a:r>
              <a:rPr lang="fa-IR" sz="1600" dirty="0" smtClean="0">
                <a:solidFill>
                  <a:srgbClr val="0070C0"/>
                </a:solidFill>
                <a:cs typeface="B Zar" pitchFamily="2" charset="-78"/>
              </a:rPr>
              <a:t>: </a:t>
            </a:r>
          </a:p>
          <a:p>
            <a:pPr algn="just"/>
            <a:r>
              <a:rPr lang="fa-IR" sz="1400" dirty="0" smtClean="0">
                <a:cs typeface="B Zar" pitchFamily="2" charset="-78"/>
              </a:rPr>
              <a:t>1 ـ </a:t>
            </a:r>
            <a:r>
              <a:rPr lang="fa-IR" sz="1600" dirty="0" smtClean="0">
                <a:solidFill>
                  <a:srgbClr val="FF0000"/>
                </a:solidFill>
                <a:cs typeface="B Zar" pitchFamily="2" charset="-78"/>
              </a:rPr>
              <a:t>نظم</a:t>
            </a:r>
            <a:r>
              <a:rPr lang="fa-IR" sz="1600" dirty="0" smtClean="0">
                <a:cs typeface="B Zar" pitchFamily="2" charset="-78"/>
              </a:rPr>
              <a:t> </a:t>
            </a:r>
            <a:r>
              <a:rPr lang="fa-IR" sz="1400" dirty="0" smtClean="0">
                <a:cs typeface="B Zar" pitchFamily="2" charset="-78"/>
              </a:rPr>
              <a:t>: تعادل بين آنتروپي منفي و آنتروپي مثبت</a:t>
            </a:r>
          </a:p>
          <a:p>
            <a:pPr algn="just"/>
            <a:r>
              <a:rPr lang="fa-IR" sz="1400" dirty="0" smtClean="0">
                <a:cs typeface="B Zar" pitchFamily="2" charset="-78"/>
              </a:rPr>
              <a:t>2 ـ </a:t>
            </a:r>
            <a:r>
              <a:rPr lang="fa-IR" sz="1600" dirty="0" smtClean="0">
                <a:solidFill>
                  <a:srgbClr val="FF0000"/>
                </a:solidFill>
                <a:cs typeface="B Zar" pitchFamily="2" charset="-78"/>
              </a:rPr>
              <a:t>تعادل</a:t>
            </a:r>
            <a:r>
              <a:rPr lang="fa-IR" sz="1600" dirty="0" smtClean="0">
                <a:cs typeface="B Zar" pitchFamily="2" charset="-78"/>
              </a:rPr>
              <a:t> </a:t>
            </a:r>
            <a:r>
              <a:rPr lang="fa-IR" sz="1400" dirty="0" smtClean="0">
                <a:cs typeface="B Zar" pitchFamily="2" charset="-78"/>
              </a:rPr>
              <a:t>: رابطه منظم بين اجزاء يك سيستم </a:t>
            </a:r>
          </a:p>
          <a:p>
            <a:pPr algn="just"/>
            <a:r>
              <a:rPr lang="fa-IR" sz="1400" dirty="0" smtClean="0">
                <a:cs typeface="B Zar" pitchFamily="2" charset="-78"/>
              </a:rPr>
              <a:t>3 ـ </a:t>
            </a:r>
            <a:r>
              <a:rPr lang="fa-IR" sz="1600" dirty="0" smtClean="0">
                <a:solidFill>
                  <a:srgbClr val="FF0000"/>
                </a:solidFill>
                <a:cs typeface="B Zar" pitchFamily="2" charset="-78"/>
              </a:rPr>
              <a:t>نوآوري</a:t>
            </a:r>
            <a:r>
              <a:rPr lang="fa-IR" sz="1600" dirty="0" smtClean="0">
                <a:cs typeface="B Zar" pitchFamily="2" charset="-78"/>
              </a:rPr>
              <a:t> </a:t>
            </a:r>
            <a:r>
              <a:rPr lang="fa-IR" sz="1400" dirty="0" smtClean="0">
                <a:cs typeface="B Zar" pitchFamily="2" charset="-78"/>
              </a:rPr>
              <a:t>: تحولاتي كه سيستم را به سمت رشد و تكامل سوق مي دهد.</a:t>
            </a:r>
          </a:p>
          <a:p>
            <a:pPr algn="just"/>
            <a:r>
              <a:rPr lang="fa-IR" sz="1400" dirty="0" smtClean="0">
                <a:cs typeface="B Zar" pitchFamily="2" charset="-78"/>
              </a:rPr>
              <a:t>4 ـ </a:t>
            </a:r>
            <a:r>
              <a:rPr lang="fa-IR" sz="1600" dirty="0" smtClean="0">
                <a:solidFill>
                  <a:srgbClr val="FF0000"/>
                </a:solidFill>
                <a:cs typeface="B Zar" pitchFamily="2" charset="-78"/>
              </a:rPr>
              <a:t>تخصص گرايي </a:t>
            </a:r>
            <a:r>
              <a:rPr lang="fa-IR" sz="1400" dirty="0" smtClean="0">
                <a:cs typeface="B Zar" pitchFamily="2" charset="-78"/>
              </a:rPr>
              <a:t>: در سيستم هاي باز به دليل تغييراتي كه محيط دارد اگر سيستم بخواهد حيات خود را حفظ كند لازم است به سمت تخصص گرايي حركت كند .</a:t>
            </a:r>
          </a:p>
          <a:p>
            <a:pPr algn="just"/>
            <a:r>
              <a:rPr lang="fa-IR" sz="1400" dirty="0" smtClean="0">
                <a:cs typeface="B Zar" pitchFamily="2" charset="-78"/>
              </a:rPr>
              <a:t>5 ـ </a:t>
            </a:r>
            <a:r>
              <a:rPr lang="fa-IR" sz="1600" dirty="0" smtClean="0">
                <a:solidFill>
                  <a:srgbClr val="FF0000"/>
                </a:solidFill>
                <a:cs typeface="B Zar" pitchFamily="2" charset="-78"/>
              </a:rPr>
              <a:t>استمرار و مداومت </a:t>
            </a:r>
            <a:r>
              <a:rPr lang="fa-IR" sz="1400" dirty="0" smtClean="0">
                <a:cs typeface="B Zar" pitchFamily="2" charset="-78"/>
              </a:rPr>
              <a:t>: براي استمرار كار سيستم مي بايست سيستم براي بقاي خود از محيط داده بگيرد و ستاده به محيط بدهد و اين عمل چرخش وار انجام پذيرد .</a:t>
            </a:r>
          </a:p>
          <a:p>
            <a:pPr algn="just"/>
            <a:r>
              <a:rPr lang="fa-IR" sz="1400" dirty="0" smtClean="0">
                <a:cs typeface="B Zar" pitchFamily="2" charset="-78"/>
              </a:rPr>
              <a:t>6 ـ </a:t>
            </a:r>
            <a:r>
              <a:rPr lang="fa-IR" sz="1600" dirty="0" smtClean="0">
                <a:solidFill>
                  <a:srgbClr val="FF0000"/>
                </a:solidFill>
                <a:cs typeface="B Zar" pitchFamily="2" charset="-78"/>
              </a:rPr>
              <a:t>تركيب و هماهنگي </a:t>
            </a:r>
            <a:r>
              <a:rPr lang="fa-IR" sz="1400" dirty="0" smtClean="0">
                <a:cs typeface="B Zar" pitchFamily="2" charset="-78"/>
              </a:rPr>
              <a:t>: براي اينكه سيستم وحدت و انسجام خود را حفظ كند ، تركيب اجزاء و هماهنگي بين آنها لازم و ضروري است .</a:t>
            </a:r>
          </a:p>
          <a:p>
            <a:pPr algn="just"/>
            <a:r>
              <a:rPr lang="fa-IR" sz="1400" dirty="0" smtClean="0">
                <a:cs typeface="B Zar" pitchFamily="2" charset="-78"/>
              </a:rPr>
              <a:t>7 ـ </a:t>
            </a:r>
            <a:r>
              <a:rPr lang="fa-IR" sz="1600" dirty="0" smtClean="0">
                <a:solidFill>
                  <a:srgbClr val="FF0000"/>
                </a:solidFill>
                <a:cs typeface="B Zar" pitchFamily="2" charset="-78"/>
              </a:rPr>
              <a:t>توسعه و تكامل </a:t>
            </a:r>
            <a:r>
              <a:rPr lang="fa-IR" sz="1400" dirty="0" smtClean="0">
                <a:cs typeface="B Zar" pitchFamily="2" charset="-78"/>
              </a:rPr>
              <a:t>: هر سيستمي بايد به شكوفايي خود و حركت خود به سمت كمال توجه كند در غير اين صورت روند تغييرات در نظام هستي او را نابود خواهد كرد . </a:t>
            </a:r>
          </a:p>
          <a:p>
            <a:pPr algn="just"/>
            <a:r>
              <a:rPr lang="fa-IR" sz="1400" dirty="0" smtClean="0">
                <a:cs typeface="B Zar" pitchFamily="2" charset="-78"/>
              </a:rPr>
              <a:t>8 ـ </a:t>
            </a:r>
            <a:r>
              <a:rPr lang="fa-IR" sz="1600" dirty="0" smtClean="0">
                <a:solidFill>
                  <a:srgbClr val="FF0000"/>
                </a:solidFill>
                <a:cs typeface="B Zar" pitchFamily="2" charset="-78"/>
              </a:rPr>
              <a:t>انطباق با محيط و تغيير پذيري </a:t>
            </a:r>
            <a:r>
              <a:rPr lang="fa-IR" sz="1400" dirty="0" smtClean="0">
                <a:cs typeface="B Zar" pitchFamily="2" charset="-78"/>
              </a:rPr>
              <a:t>: لازم است كه هر سيستم هميشه خود را با وضعيت محيطي تطبيق دهد و تغييراتي را كه در محيط انجام مي پذيرد پذيرا باشد در غير اين صورت تغييرات منجر به افزايش روند اضمحلال او مي گردد .</a:t>
            </a:r>
          </a:p>
          <a:p>
            <a:pPr algn="just"/>
            <a:r>
              <a:rPr lang="fa-IR" sz="1400" dirty="0" smtClean="0">
                <a:cs typeface="B Zar" pitchFamily="2" charset="-78"/>
              </a:rPr>
              <a:t>9 ـ </a:t>
            </a:r>
            <a:r>
              <a:rPr lang="fa-IR" sz="1600" dirty="0" smtClean="0">
                <a:solidFill>
                  <a:srgbClr val="FF0000"/>
                </a:solidFill>
                <a:cs typeface="B Zar" pitchFamily="2" charset="-78"/>
              </a:rPr>
              <a:t>اطلاعات و ارتباطات </a:t>
            </a:r>
            <a:r>
              <a:rPr lang="fa-IR" sz="1400" dirty="0" smtClean="0">
                <a:cs typeface="B Zar" pitchFamily="2" charset="-78"/>
              </a:rPr>
              <a:t>: در دنياي سيستمي اطلاعات ابزار ارتباط است و ارتباط وسيله اي براي نظم و هماهنگي است لذا مديريت سيستم بايد به روز آمد بودن اطلاعات خود توجه كند تا در جهت تغييرات آتي خود را آماده كند (داده ها : اطلاعات خام و نپرورده كه قابل استفاده نيست . اطلاعات : داده هاي پردازش شده و قابل استفاده است ). </a:t>
            </a:r>
            <a:endParaRPr lang="fa-IR" sz="1400" dirty="0"/>
          </a:p>
        </p:txBody>
      </p:sp>
      <p:sp>
        <p:nvSpPr>
          <p:cNvPr id="15" name="Rectangle 14"/>
          <p:cNvSpPr/>
          <p:nvPr/>
        </p:nvSpPr>
        <p:spPr>
          <a:xfrm>
            <a:off x="285728" y="4714876"/>
            <a:ext cx="6215106" cy="830997"/>
          </a:xfrm>
          <a:prstGeom prst="rect">
            <a:avLst/>
          </a:prstGeom>
          <a:solidFill>
            <a:schemeClr val="accent6">
              <a:lumMod val="20000"/>
              <a:lumOff val="80000"/>
            </a:schemeClr>
          </a:solidFill>
        </p:spPr>
        <p:txBody>
          <a:bodyPr wrap="square">
            <a:spAutoFit/>
          </a:bodyPr>
          <a:lstStyle/>
          <a:p>
            <a:pPr algn="just"/>
            <a:r>
              <a:rPr lang="fa-IR" sz="1600" dirty="0" smtClean="0">
                <a:solidFill>
                  <a:schemeClr val="accent5">
                    <a:lumMod val="75000"/>
                  </a:schemeClr>
                </a:solidFill>
                <a:cs typeface="B Titr" pitchFamily="2" charset="-78"/>
              </a:rPr>
              <a:t>تنگنای مدیریت سیستمی</a:t>
            </a:r>
            <a:r>
              <a:rPr lang="fa-IR" sz="1600" dirty="0" smtClean="0">
                <a:solidFill>
                  <a:schemeClr val="accent5">
                    <a:lumMod val="75000"/>
                  </a:schemeClr>
                </a:solidFill>
                <a:cs typeface="B Zar" pitchFamily="2" charset="-78"/>
              </a:rPr>
              <a:t>: 1 ـ تشخيص مرزهاي بين سيستم و محيط كار مشكلي است . 2 ـ سيستم هميشه تحت تأثير نيروهاي متعددي است كه ممكن است با هم مغاير باشند . 3 ـ هميشه نيروهايي از خارج سيستم تأثير گذارند كه در اختيار سيستم نمي باشند .</a:t>
            </a:r>
            <a:endParaRPr lang="fa-IR" sz="1600" dirty="0">
              <a:solidFill>
                <a:schemeClr val="accent5">
                  <a:lumMod val="75000"/>
                </a:schemeClr>
              </a:solidFill>
            </a:endParaRPr>
          </a:p>
        </p:txBody>
      </p:sp>
      <p:sp>
        <p:nvSpPr>
          <p:cNvPr id="16" name="Rectangle 15"/>
          <p:cNvSpPr/>
          <p:nvPr/>
        </p:nvSpPr>
        <p:spPr>
          <a:xfrm>
            <a:off x="285728" y="5773175"/>
            <a:ext cx="6215082" cy="584775"/>
          </a:xfrm>
          <a:prstGeom prst="rect">
            <a:avLst/>
          </a:prstGeom>
          <a:solidFill>
            <a:schemeClr val="bg2">
              <a:lumMod val="90000"/>
            </a:schemeClr>
          </a:solidFill>
        </p:spPr>
        <p:txBody>
          <a:bodyPr wrap="square">
            <a:spAutoFit/>
          </a:bodyPr>
          <a:lstStyle/>
          <a:p>
            <a:pPr algn="just"/>
            <a:r>
              <a:rPr lang="fa-IR" sz="1600" dirty="0" smtClean="0">
                <a:solidFill>
                  <a:srgbClr val="C00000"/>
                </a:solidFill>
                <a:cs typeface="B Titr" pitchFamily="2" charset="-78"/>
              </a:rPr>
              <a:t>عوامل سرنوشت ساز سیستم</a:t>
            </a:r>
            <a:r>
              <a:rPr lang="fa-IR" sz="1600" dirty="0" smtClean="0">
                <a:solidFill>
                  <a:srgbClr val="C00000"/>
                </a:solidFill>
                <a:cs typeface="B Zar" pitchFamily="2" charset="-78"/>
              </a:rPr>
              <a:t>: 1 ـ آنتروپي منفي : جرياني كه روند اضمحلال و نابودي را در سيستم كند مي كند . 2 ـ آنتروپي مثبت : جرياني كه روند اضمحلال و نابودي را در سيستم تند مي كند . </a:t>
            </a:r>
          </a:p>
        </p:txBody>
      </p:sp>
      <p:sp>
        <p:nvSpPr>
          <p:cNvPr id="17" name="Rectangle 16"/>
          <p:cNvSpPr/>
          <p:nvPr/>
        </p:nvSpPr>
        <p:spPr>
          <a:xfrm>
            <a:off x="285728" y="6572264"/>
            <a:ext cx="6215082" cy="830997"/>
          </a:xfrm>
          <a:prstGeom prst="rect">
            <a:avLst/>
          </a:prstGeom>
          <a:solidFill>
            <a:schemeClr val="tx2">
              <a:lumMod val="20000"/>
              <a:lumOff val="80000"/>
            </a:schemeClr>
          </a:solidFill>
        </p:spPr>
        <p:txBody>
          <a:bodyPr wrap="square">
            <a:spAutoFit/>
          </a:bodyPr>
          <a:lstStyle/>
          <a:p>
            <a:pPr algn="just"/>
            <a:r>
              <a:rPr lang="fa-IR" sz="1600" dirty="0" smtClean="0">
                <a:solidFill>
                  <a:srgbClr val="7030A0"/>
                </a:solidFill>
                <a:cs typeface="B Titr" pitchFamily="2" charset="-78"/>
              </a:rPr>
              <a:t>ويژگي هاي بلوغ در يك سيستم </a:t>
            </a:r>
            <a:r>
              <a:rPr lang="fa-IR" sz="1600" dirty="0" smtClean="0">
                <a:solidFill>
                  <a:srgbClr val="7030A0"/>
                </a:solidFill>
                <a:cs typeface="B Zar" pitchFamily="2" charset="-78"/>
              </a:rPr>
              <a:t>: 1 ـ هزينه و درآمد در سطح نتيجه گيري درستي باشد . 2 ـ خلاقيت ، رضايت اعضاء ، دوام بلوغ و دوران بلوغ را بالا مي برد . 3 ـ شفاف بودن اهداف ، برنامه ها ، خط مشي ها وجود داشته باشند . 4 ـ تغييرات در راستاي اهداف باشد .</a:t>
            </a:r>
            <a:endParaRPr lang="fa-IR" sz="1600" dirty="0">
              <a:solidFill>
                <a:srgbClr val="7030A0"/>
              </a:solidFill>
            </a:endParaRPr>
          </a:p>
        </p:txBody>
      </p:sp>
      <p:sp>
        <p:nvSpPr>
          <p:cNvPr id="18" name="Rectangle 17"/>
          <p:cNvSpPr/>
          <p:nvPr/>
        </p:nvSpPr>
        <p:spPr>
          <a:xfrm>
            <a:off x="285728" y="7473285"/>
            <a:ext cx="6215082" cy="1384995"/>
          </a:xfrm>
          <a:prstGeom prst="rect">
            <a:avLst/>
          </a:prstGeom>
        </p:spPr>
        <p:txBody>
          <a:bodyPr wrap="square">
            <a:spAutoFit/>
          </a:bodyPr>
          <a:lstStyle/>
          <a:p>
            <a:pPr algn="just"/>
            <a:r>
              <a:rPr lang="fa-IR" sz="1400" dirty="0" smtClean="0">
                <a:cs typeface="B Zar" pitchFamily="2" charset="-78"/>
              </a:rPr>
              <a:t>كاربرد تئوري سيستم ها منجر به پيدايش مهندسي سيستم ، تحقيق در عمليات ، بودجه بندي در مديريت ، برنامه ريزي شبكه اي و ساير روش هايي كه از مدل هاي رياضيات استفاده مي كردند شد و امروزه در حل مسائل مديريت و تصميم گيري مديريت نقش فوق العاده اي را ايفا مي كند . تجزیه فراگرد مدیریت: 1 ـ چه بايد كرد ؟ 2 ـ كار چگونه انجام شود ؟ 3 ـ كار چگونه تقسيم شود ؟ 4 ـ چه كساني كار را انجام داده خواهد شد ؟ 5 ـ كار با چه وسايلي انجام داده خواهد شد ؟ 6 ـ كار چه وقت و در چه مدت انجام خواهد شد ؟ 7 ـ كار با چه كيفيتي بايد انجام شود ؟ 8 ـ در شرايط موجود كار با چه كيفيتي عملاً انجام داده مي شود </a:t>
            </a:r>
            <a:endParaRPr lang="fa-IR" sz="1400" dirty="0"/>
          </a:p>
        </p:txBody>
      </p:sp>
      <p:sp>
        <p:nvSpPr>
          <p:cNvPr id="7" name="Footer Placeholder 6"/>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786322" y="214282"/>
            <a:ext cx="1714512" cy="500066"/>
          </a:xfrm>
        </p:spPr>
        <p:txBody>
          <a:bodyPr>
            <a:normAutofit/>
          </a:bodyPr>
          <a:lstStyle/>
          <a:p>
            <a:pPr algn="r"/>
            <a:r>
              <a:rPr lang="fa-IR" sz="2000" b="1" dirty="0">
                <a:solidFill>
                  <a:schemeClr val="bg2">
                    <a:lumMod val="50000"/>
                  </a:schemeClr>
                </a:solidFill>
                <a:cs typeface="B Nazanin" pitchFamily="2" charset="-78"/>
              </a:rPr>
              <a:t>نظريه</a:t>
            </a:r>
            <a:r>
              <a:rPr lang="fa-IR" sz="2000" b="1" dirty="0">
                <a:solidFill>
                  <a:schemeClr val="bg2">
                    <a:lumMod val="50000"/>
                  </a:schemeClr>
                </a:solidFill>
              </a:rPr>
              <a:t>‌</a:t>
            </a:r>
            <a:r>
              <a:rPr lang="fa-IR" sz="2000" b="1" dirty="0">
                <a:solidFill>
                  <a:schemeClr val="bg2">
                    <a:lumMod val="50000"/>
                  </a:schemeClr>
                </a:solidFill>
                <a:cs typeface="B Nazanin" pitchFamily="2" charset="-78"/>
              </a:rPr>
              <a:t>ي اقتضايي</a:t>
            </a:r>
            <a:endParaRPr lang="en-US" sz="2000" b="1" dirty="0">
              <a:solidFill>
                <a:schemeClr val="bg2">
                  <a:lumMod val="50000"/>
                </a:schemeClr>
              </a:solidFill>
              <a:cs typeface="B Nazanin" pitchFamily="2" charset="-78"/>
            </a:endParaRPr>
          </a:p>
        </p:txBody>
      </p:sp>
      <p:sp>
        <p:nvSpPr>
          <p:cNvPr id="9" name="Rectangle 8"/>
          <p:cNvSpPr/>
          <p:nvPr/>
        </p:nvSpPr>
        <p:spPr>
          <a:xfrm>
            <a:off x="285728" y="714348"/>
            <a:ext cx="6215082" cy="1384995"/>
          </a:xfrm>
          <a:prstGeom prst="rect">
            <a:avLst/>
          </a:prstGeom>
        </p:spPr>
        <p:txBody>
          <a:bodyPr wrap="square">
            <a:spAutoFit/>
          </a:bodyPr>
          <a:lstStyle/>
          <a:p>
            <a:pPr algn="just"/>
            <a:r>
              <a:rPr lang="fa-IR" sz="1400" dirty="0" smtClean="0">
                <a:cs typeface="B Zar" pitchFamily="2" charset="-78"/>
              </a:rPr>
              <a:t>تئوري مكتب اقتضاء توسط دانشمند معروف آقاي فيدلر بنيان گذاشته شد . تئوري اقتضاء ياري گرفتن از تئوري سيستم باز به وجود آمد و توانست شكاف موجود بين تئوري و عمل را حل كند . تئوري مديريت اقتضاء حد واسط بين تئوري سيستم و مكاتب سنتي است و مانند تئوري سيستم ها بايد ديد كلان مسائل را مورد توجه قرار مي دهد و عوامل داخلي سيستم ها را به عنوان سيستم هاي فرعي مورد توجه قرار مي دهد ولي در سطح خرد و به شكل مؤثر عمل مي كند عوامل دروني سازمان را با استفاده از مكاتب سنتي مي پذيرد و سعي مي كند كه با تفكر سيستمي اقتضائي عمل كند . </a:t>
            </a:r>
          </a:p>
        </p:txBody>
      </p:sp>
      <p:sp>
        <p:nvSpPr>
          <p:cNvPr id="10" name="Rectangle 9"/>
          <p:cNvSpPr/>
          <p:nvPr/>
        </p:nvSpPr>
        <p:spPr>
          <a:xfrm>
            <a:off x="285728" y="2071670"/>
            <a:ext cx="6215106" cy="2092881"/>
          </a:xfrm>
          <a:prstGeom prst="rect">
            <a:avLst/>
          </a:prstGeom>
        </p:spPr>
        <p:txBody>
          <a:bodyPr wrap="square">
            <a:spAutoFit/>
          </a:bodyPr>
          <a:lstStyle/>
          <a:p>
            <a:pPr algn="just"/>
            <a:r>
              <a:rPr lang="fa-IR" sz="1400" dirty="0" smtClean="0">
                <a:cs typeface="B Titr" pitchFamily="2" charset="-78"/>
              </a:rPr>
              <a:t>مفروضات مدیریت اقتضاء  </a:t>
            </a:r>
            <a:r>
              <a:rPr lang="fa-IR" sz="1400" dirty="0" smtClean="0">
                <a:cs typeface="B Zar" pitchFamily="2" charset="-78"/>
              </a:rPr>
              <a:t>:</a:t>
            </a:r>
          </a:p>
          <a:p>
            <a:pPr algn="just"/>
            <a:r>
              <a:rPr lang="fa-IR" sz="1400" dirty="0" smtClean="0">
                <a:cs typeface="B Zar" pitchFamily="2" charset="-78"/>
              </a:rPr>
              <a:t>1 ـ متغيرهاي محيطي : </a:t>
            </a:r>
            <a:r>
              <a:rPr lang="fa-IR" sz="1400" dirty="0" smtClean="0">
                <a:solidFill>
                  <a:srgbClr val="7030A0"/>
                </a:solidFill>
                <a:cs typeface="B Zar" pitchFamily="2" charset="-78"/>
              </a:rPr>
              <a:t>به دو گروه عام  و خاص تقسيم مي شوند (</a:t>
            </a:r>
            <a:r>
              <a:rPr lang="fa-IR" sz="1200" dirty="0" smtClean="0">
                <a:solidFill>
                  <a:srgbClr val="7030A0"/>
                </a:solidFill>
                <a:cs typeface="B Zar" pitchFamily="2" charset="-78"/>
              </a:rPr>
              <a:t>متغيرهاي محيطي عام : قانوني ، سياسي ، اجتماعي ، اقتصادي و تكنولوژي متغيرهاي محيطي خاص : رقبا ، مشتريان ، عرضه كنندگان </a:t>
            </a:r>
            <a:r>
              <a:rPr lang="fa-IR" sz="1400" dirty="0" smtClean="0">
                <a:solidFill>
                  <a:srgbClr val="7030A0"/>
                </a:solidFill>
                <a:cs typeface="B Zar" pitchFamily="2" charset="-78"/>
              </a:rPr>
              <a:t>). </a:t>
            </a:r>
          </a:p>
          <a:p>
            <a:pPr algn="just"/>
            <a:r>
              <a:rPr lang="fa-IR" sz="1400" dirty="0" smtClean="0">
                <a:cs typeface="B Zar" pitchFamily="2" charset="-78"/>
              </a:rPr>
              <a:t>2 ـ متغيرهاي مديريتي : </a:t>
            </a:r>
            <a:r>
              <a:rPr lang="fa-IR" sz="1200" dirty="0" smtClean="0">
                <a:solidFill>
                  <a:srgbClr val="7030A0"/>
                </a:solidFill>
                <a:cs typeface="B Zar" pitchFamily="2" charset="-78"/>
              </a:rPr>
              <a:t>الف) متغيرهاي فرآيندي : برنامه ريزي ، سازماندهي ، هماهنگي ، رهبري ، كنترل و نظارت ب) متغيرهاي كمي : تصميم گيري ، بودجه بندي ، تجزيه و تحليل سيستم ج) متغيرهاي رفتاري : آموزش ، تغيير رفتار افراد ، انگيزه ها ، پويايي گروه ها و توسعه نيروي انساني د) متغيرهاي سيستمي : تئوري عمومي سيستم ها ، سيستم اطلاعات و ارتباطات در مديريت </a:t>
            </a:r>
            <a:endParaRPr lang="fa-IR" sz="1400" dirty="0" smtClean="0">
              <a:solidFill>
                <a:srgbClr val="7030A0"/>
              </a:solidFill>
              <a:cs typeface="B Zar" pitchFamily="2" charset="-78"/>
            </a:endParaRPr>
          </a:p>
          <a:p>
            <a:pPr algn="just"/>
            <a:r>
              <a:rPr lang="fa-IR" sz="1400" dirty="0" smtClean="0">
                <a:cs typeface="B Zar" pitchFamily="2" charset="-78"/>
              </a:rPr>
              <a:t>3 ـ ارتباط مقتضي : </a:t>
            </a:r>
            <a:r>
              <a:rPr lang="fa-IR" sz="1200" dirty="0" smtClean="0">
                <a:solidFill>
                  <a:srgbClr val="7030A0"/>
                </a:solidFill>
                <a:cs typeface="B Zar" pitchFamily="2" charset="-78"/>
              </a:rPr>
              <a:t>ارتباط مقتضي گوياي اين باور است كه مديريت بايد بتواند بين عوامل ( متغيرهاي ) محيطي و مديريتي ارتباط مناسبي را برقرار سازد . در اين ارتباط متغيرهاي محيطي به عنوان متغير مستقل و متغيرهاي مديريتي به عنوان متغيرهاي وابسته مورد توجه قرار مي گيرد به طوري كه با دو واژه اگر و پس ميتوان بين آن دو ارتباط برقرار كرد . مثال : اگر ارزش هاي حاكم بر يك جامعه ماديات باشد پس بهترين روش مديريت در اين جامعه مديريت استبدادي است .</a:t>
            </a:r>
            <a:endParaRPr lang="fa-IR" sz="1400" dirty="0">
              <a:solidFill>
                <a:srgbClr val="7030A0"/>
              </a:solidFill>
              <a:cs typeface="B Zar" pitchFamily="2" charset="-78"/>
            </a:endParaRPr>
          </a:p>
        </p:txBody>
      </p:sp>
      <p:sp>
        <p:nvSpPr>
          <p:cNvPr id="5" name="Rectangle 4"/>
          <p:cNvSpPr/>
          <p:nvPr/>
        </p:nvSpPr>
        <p:spPr>
          <a:xfrm>
            <a:off x="285728" y="4190526"/>
            <a:ext cx="6215106" cy="1815882"/>
          </a:xfrm>
          <a:prstGeom prst="rect">
            <a:avLst/>
          </a:prstGeom>
        </p:spPr>
        <p:txBody>
          <a:bodyPr wrap="square">
            <a:spAutoFit/>
          </a:bodyPr>
          <a:lstStyle/>
          <a:p>
            <a:pPr algn="just"/>
            <a:r>
              <a:rPr lang="fa-IR" sz="1400" dirty="0" smtClean="0">
                <a:cs typeface="B Zar" pitchFamily="2" charset="-78"/>
              </a:rPr>
              <a:t>اين نگرش كه به آن نگرش موقعيتي نيز گفته مي‌شود شعار « هر چيزي به موقعيت بستگي دارد» را با خود يدك مي‌كشد و اساس اين نگرش بر اين استوار است كه يك الگوي مديريت براي همه موقعيتها به عنوان بهترين راه وجود ندارد. در واقع </a:t>
            </a:r>
            <a:r>
              <a:rPr lang="fa-IR" sz="1400" dirty="0" smtClean="0">
                <a:solidFill>
                  <a:srgbClr val="FF0000"/>
                </a:solidFill>
                <a:cs typeface="B Zar" pitchFamily="2" charset="-78"/>
              </a:rPr>
              <a:t>در نگرش اقتضايي، مديران از همه نظريه‌هاي كلاسيك، نئوكلاسيك و نگرش‌هاي جديد مديريتي براي حل مسايل خود استفاده مي‌كنند </a:t>
            </a:r>
            <a:r>
              <a:rPr lang="fa-IR" sz="1400" dirty="0" smtClean="0">
                <a:solidFill>
                  <a:schemeClr val="accent5">
                    <a:lumMod val="75000"/>
                  </a:schemeClr>
                </a:solidFill>
                <a:cs typeface="B Zar" pitchFamily="2" charset="-78"/>
              </a:rPr>
              <a:t>. در نگرش اقتضايي اين است كه بايد مديران مهارت اداركي خود را پرورش دهند تا يك موقعيت را بهتر بشناسند، آن را درك كنند و قبل از اتخاذ تصميم، نگرش مناسب با موقعيت را بيابند و آن را به كار گيرند كه براي اين منظور بايد سه متغيير الزامات خارجي سازمان، فناوري (فنون به كار رفته براي توليد يا ارايه كالا و خدمات) و افرادي كه در سازمان كار مي كنند، را مدنظر داشته باشند. </a:t>
            </a:r>
            <a:r>
              <a:rPr lang="fa-IR" sz="1400" dirty="0" smtClean="0">
                <a:solidFill>
                  <a:srgbClr val="FF0000"/>
                </a:solidFill>
                <a:cs typeface="B Zar" pitchFamily="2" charset="-78"/>
              </a:rPr>
              <a:t>مديريت اثربخش و كارساز مي‌تواند همواره مديريت وضعي، يا اقتضايي باشد. </a:t>
            </a:r>
            <a:endParaRPr lang="fa-IR" sz="1400" dirty="0">
              <a:solidFill>
                <a:srgbClr val="FF0000"/>
              </a:solidFill>
            </a:endParaRPr>
          </a:p>
        </p:txBody>
      </p:sp>
      <p:sp>
        <p:nvSpPr>
          <p:cNvPr id="6" name="Rectangle 5"/>
          <p:cNvSpPr/>
          <p:nvPr/>
        </p:nvSpPr>
        <p:spPr>
          <a:xfrm>
            <a:off x="3857628" y="6072198"/>
            <a:ext cx="2619627" cy="369332"/>
          </a:xfrm>
          <a:prstGeom prst="rect">
            <a:avLst/>
          </a:prstGeom>
        </p:spPr>
        <p:txBody>
          <a:bodyPr wrap="none">
            <a:spAutoFit/>
          </a:bodyPr>
          <a:lstStyle/>
          <a:p>
            <a:r>
              <a:rPr lang="fa-IR" dirty="0" smtClean="0">
                <a:cs typeface="B Titr" pitchFamily="2" charset="-78"/>
              </a:rPr>
              <a:t>نظریه های موقعیتی و اقتضایی</a:t>
            </a:r>
            <a:endParaRPr lang="fa-IR" dirty="0">
              <a:cs typeface="B Titr" pitchFamily="2" charset="-78"/>
            </a:endParaRPr>
          </a:p>
        </p:txBody>
      </p:sp>
      <p:sp>
        <p:nvSpPr>
          <p:cNvPr id="7" name="Rectangle 6"/>
          <p:cNvSpPr/>
          <p:nvPr/>
        </p:nvSpPr>
        <p:spPr>
          <a:xfrm>
            <a:off x="357190" y="6470894"/>
            <a:ext cx="6143644" cy="2031325"/>
          </a:xfrm>
          <a:prstGeom prst="rect">
            <a:avLst/>
          </a:prstGeom>
        </p:spPr>
        <p:txBody>
          <a:bodyPr wrap="square">
            <a:spAutoFit/>
          </a:bodyPr>
          <a:lstStyle/>
          <a:p>
            <a:pPr algn="just"/>
            <a:r>
              <a:rPr lang="fa-IR" sz="1400" dirty="0" smtClean="0">
                <a:cs typeface="B Zar" pitchFamily="2" charset="-78"/>
              </a:rPr>
              <a:t>دراین نظریه ها بر یک شیوه و یا سبک رهبری تاکید نمی شود. ورهبری بر اساس شرایط مختلف متفاوت است. سه گروه عوامل در این نظریه ها در سبک رهبری موثر شناخته شده است:</a:t>
            </a:r>
          </a:p>
          <a:p>
            <a:pPr algn="just"/>
            <a:r>
              <a:rPr lang="fa-IR" sz="1400" dirty="0" smtClean="0">
                <a:cs typeface="B Zar" pitchFamily="2" charset="-78"/>
              </a:rPr>
              <a:t>1- عوامل مربوط به رهبر؛ مثل دانش و اگاهی ، ارزش ها واعتقادات رهبر . 2- عوامل مربوط به پیروان؛ مثل میزان مستقل بودن، مسئولیت پذیری، همسویی با اهداف سازمانی و تجربیات آنان . 3- عوامل مربوط به موقعیت و شرایط محیطی، اقتصادی، سیاسی و اجتماعی.</a:t>
            </a:r>
          </a:p>
          <a:p>
            <a:pPr algn="just"/>
            <a:r>
              <a:rPr lang="fa-IR" sz="1400" dirty="0" smtClean="0">
                <a:cs typeface="B Zar" pitchFamily="2" charset="-78"/>
              </a:rPr>
              <a:t>بر این اساس عوامل موثر در رهبری موفقیت آمیز به شرح زیر بیان می شود:۱- شخصیت و خصوصیات رهبر۲- اهداف و مأموریت های سازمان۳- فضا و فرهنگ سازمانی۴- شخصیت؛ انتظارات و رفتار مافوقان۵- شخصیت و رفتار همکاران و زیر دستان.</a:t>
            </a:r>
          </a:p>
          <a:p>
            <a:pPr algn="just"/>
            <a:endParaRPr lang="fa-IR" sz="1400" dirty="0" smtClean="0">
              <a:cs typeface="B Zar" pitchFamily="2" charset="-78"/>
            </a:endParaRPr>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57166" y="357158"/>
            <a:ext cx="6143644" cy="2185214"/>
          </a:xfrm>
          <a:prstGeom prst="rect">
            <a:avLst/>
          </a:prstGeom>
        </p:spPr>
        <p:txBody>
          <a:bodyPr wrap="square">
            <a:spAutoFit/>
          </a:bodyPr>
          <a:lstStyle/>
          <a:p>
            <a:pPr algn="just"/>
            <a:r>
              <a:rPr lang="fa-IR" sz="1200" b="1" dirty="0" smtClean="0">
                <a:cs typeface="B Zar" pitchFamily="2" charset="-78"/>
              </a:rPr>
              <a:t>نظریه ی اقتضائی</a:t>
            </a:r>
            <a:r>
              <a:rPr lang="fa-IR" sz="1200" dirty="0" smtClean="0">
                <a:cs typeface="B Zar" pitchFamily="2" charset="-78"/>
              </a:rPr>
              <a:t>: (فیدلر): این نظریه نطبیق موقعیت و سبک رهبری است. در این تئوری شیوه های رهبری تقریبا مثل شبکه مدیریت در دوقطب انسان گرائی و سازمان گرائی یا روابط انسانی و آمرانه قرار گرفته اند و سه عامل بعنوان شاخص و موقعیت و شرایط قلمداد گردیده اند که عبارتند از:</a:t>
            </a:r>
          </a:p>
          <a:p>
            <a:pPr algn="just"/>
            <a:endParaRPr lang="fa-IR" sz="800" dirty="0" smtClean="0">
              <a:cs typeface="B Zar" pitchFamily="2" charset="-78"/>
            </a:endParaRPr>
          </a:p>
          <a:p>
            <a:pPr algn="just"/>
            <a:r>
              <a:rPr lang="fa-IR" sz="1200" dirty="0" smtClean="0">
                <a:cs typeface="B Zar" pitchFamily="2" charset="-78"/>
              </a:rPr>
              <a:t>الف: چگونگی رابطه رهبر و پیرو(</a:t>
            </a:r>
            <a:r>
              <a:rPr lang="fa-IR" sz="1200" b="1" dirty="0" smtClean="0"/>
              <a:t>جو گروهی)</a:t>
            </a:r>
            <a:r>
              <a:rPr lang="fa-IR" sz="1200" dirty="0" smtClean="0">
                <a:cs typeface="B Zar" pitchFamily="2" charset="-78"/>
              </a:rPr>
              <a:t> . </a:t>
            </a:r>
          </a:p>
          <a:p>
            <a:pPr algn="just"/>
            <a:r>
              <a:rPr lang="fa-IR" sz="1200" dirty="0" smtClean="0">
                <a:cs typeface="B Zar" pitchFamily="2" charset="-78"/>
              </a:rPr>
              <a:t>ب: مشخص بودن ساخت و وظایف در سازمان  (</a:t>
            </a:r>
            <a:r>
              <a:rPr lang="fa-IR" sz="1200" b="1" dirty="0" smtClean="0"/>
              <a:t>ساختار وظیفه ).</a:t>
            </a:r>
            <a:endParaRPr lang="fa-IR" sz="1200" dirty="0" smtClean="0">
              <a:cs typeface="B Zar" pitchFamily="2" charset="-78"/>
            </a:endParaRPr>
          </a:p>
          <a:p>
            <a:pPr algn="just"/>
            <a:r>
              <a:rPr lang="fa-IR" sz="1200" dirty="0" smtClean="0">
                <a:cs typeface="B Zar" pitchFamily="2" charset="-78"/>
              </a:rPr>
              <a:t>ج: میزان قدرت شغلی و قانونی رهبر(</a:t>
            </a:r>
            <a:r>
              <a:rPr lang="fa-IR" sz="1200" b="1" dirty="0" smtClean="0"/>
              <a:t>وضعیت قدرت رهبر).</a:t>
            </a:r>
          </a:p>
          <a:p>
            <a:pPr algn="just"/>
            <a:endParaRPr lang="fa-IR" sz="800" dirty="0" smtClean="0">
              <a:cs typeface="B Zar" pitchFamily="2" charset="-78"/>
            </a:endParaRPr>
          </a:p>
          <a:p>
            <a:pPr algn="just"/>
            <a:r>
              <a:rPr lang="fa-IR" sz="1200" dirty="0" smtClean="0">
                <a:cs typeface="B Zar" pitchFamily="2" charset="-78"/>
              </a:rPr>
              <a:t>بر اساس این تئوری در صورتی که موقعیت بسیار مطلوب یا </a:t>
            </a:r>
          </a:p>
          <a:p>
            <a:pPr algn="just"/>
            <a:r>
              <a:rPr lang="fa-IR" sz="1200" dirty="0" smtClean="0">
                <a:cs typeface="B Zar" pitchFamily="2" charset="-78"/>
              </a:rPr>
              <a:t>نا مطلوب باشد رهبری وظیفه گرا و آمرانه بسیار اثر بخش</a:t>
            </a:r>
          </a:p>
          <a:p>
            <a:pPr algn="just"/>
            <a:r>
              <a:rPr lang="fa-IR" sz="1200" dirty="0" smtClean="0">
                <a:cs typeface="B Zar" pitchFamily="2" charset="-78"/>
              </a:rPr>
              <a:t>است و زمانی که موقعیت در حد میانه باشد (تا اندازه ای مطلوب</a:t>
            </a:r>
          </a:p>
          <a:p>
            <a:pPr algn="just"/>
            <a:r>
              <a:rPr lang="fa-IR" sz="1200" dirty="0" smtClean="0">
                <a:cs typeface="B Zar" pitchFamily="2" charset="-78"/>
              </a:rPr>
              <a:t>یا نا مطلوب) سبک رهبری انسان گرا و روابط انسانی اثر بهتری دارد.</a:t>
            </a:r>
          </a:p>
        </p:txBody>
      </p:sp>
      <p:sp>
        <p:nvSpPr>
          <p:cNvPr id="9" name="Rectangle 8"/>
          <p:cNvSpPr/>
          <p:nvPr/>
        </p:nvSpPr>
        <p:spPr>
          <a:xfrm>
            <a:off x="357166" y="2643174"/>
            <a:ext cx="6143668" cy="3416320"/>
          </a:xfrm>
          <a:prstGeom prst="rect">
            <a:avLst/>
          </a:prstGeom>
        </p:spPr>
        <p:txBody>
          <a:bodyPr wrap="square">
            <a:spAutoFit/>
          </a:bodyPr>
          <a:lstStyle/>
          <a:p>
            <a:pPr algn="just"/>
            <a:r>
              <a:rPr lang="fa-IR" sz="1200" b="1" dirty="0" smtClean="0">
                <a:cs typeface="B Zar" pitchFamily="2" charset="-78"/>
              </a:rPr>
              <a:t>تئوری مسیر – هدف: (جان هوس):</a:t>
            </a:r>
          </a:p>
          <a:p>
            <a:pPr algn="just"/>
            <a:r>
              <a:rPr lang="fa-IR" sz="1200" dirty="0" smtClean="0">
                <a:cs typeface="B Zar" pitchFamily="2" charset="-78"/>
              </a:rPr>
              <a:t>یکی دیگر از تئوری های اقتضائی است که توسط هوس</a:t>
            </a:r>
          </a:p>
          <a:p>
            <a:pPr algn="just"/>
            <a:r>
              <a:rPr lang="fa-IR" sz="1200" dirty="0" smtClean="0">
                <a:cs typeface="B Zar" pitchFamily="2" charset="-78"/>
              </a:rPr>
              <a:t>مطرح و بر اساس مدل انگیزشی انتظار و احتمال بنا شده</a:t>
            </a:r>
          </a:p>
          <a:p>
            <a:pPr algn="just"/>
            <a:r>
              <a:rPr lang="fa-IR" sz="1200" dirty="0" smtClean="0">
                <a:cs typeface="B Zar" pitchFamily="2" charset="-78"/>
              </a:rPr>
              <a:t>است. رفتار رهبر تا زمانی قابل پذیرش است که منبع انگیزش </a:t>
            </a:r>
          </a:p>
          <a:p>
            <a:pPr algn="just"/>
            <a:r>
              <a:rPr lang="fa-IR" sz="1200" dirty="0" smtClean="0">
                <a:cs typeface="B Zar" pitchFamily="2" charset="-78"/>
              </a:rPr>
              <a:t>و رضایت آنان باشد سبک رهبری در این تئوری چهار نوع بر مبنای عوامل محیطی و خصوصیات پیروان تقسيم شده است:</a:t>
            </a:r>
          </a:p>
          <a:p>
            <a:pPr algn="just"/>
            <a:r>
              <a:rPr lang="fa-IR" sz="1200" dirty="0" smtClean="0">
                <a:cs typeface="B Zar" pitchFamily="2" charset="-78"/>
              </a:rPr>
              <a:t>الف:آمرانه: مشارکت وجود ندارد و همه کاره رهبر است.(</a:t>
            </a:r>
            <a:r>
              <a:rPr lang="fa-IR" sz="1200" b="1" dirty="0" smtClean="0"/>
              <a:t>رفتار دستوری)</a:t>
            </a:r>
            <a:endParaRPr lang="fa-IR" sz="1200" b="1" dirty="0" smtClean="0">
              <a:cs typeface="B Zar" pitchFamily="2" charset="-78"/>
            </a:endParaRPr>
          </a:p>
          <a:p>
            <a:pPr algn="just"/>
            <a:r>
              <a:rPr lang="fa-IR" sz="1200" dirty="0" smtClean="0">
                <a:cs typeface="B Zar" pitchFamily="2" charset="-78"/>
              </a:rPr>
              <a:t>ب: حمایتی: مدیر رفتار دوستانه ای دارد و نسبت به کارمندان، توجه و علاقه نشان میدهد</a:t>
            </a:r>
            <a:r>
              <a:rPr lang="fa-IR" sz="1200" b="1" dirty="0" smtClean="0">
                <a:cs typeface="B Zar" pitchFamily="2" charset="-78"/>
              </a:rPr>
              <a:t>.</a:t>
            </a:r>
            <a:endParaRPr lang="fa-IR" sz="1200" dirty="0" smtClean="0">
              <a:cs typeface="B Zar" pitchFamily="2" charset="-78"/>
            </a:endParaRPr>
          </a:p>
          <a:p>
            <a:pPr algn="just"/>
            <a:r>
              <a:rPr lang="fa-IR" sz="1200" dirty="0" smtClean="0">
                <a:cs typeface="B Zar" pitchFamily="2" charset="-78"/>
              </a:rPr>
              <a:t>ج: مشارکتی: تصمیمات با مشارکت کارکنان و رهبر اخذ می شود.</a:t>
            </a:r>
          </a:p>
          <a:p>
            <a:pPr algn="just"/>
            <a:r>
              <a:rPr lang="fa-IR" sz="1200" dirty="0" smtClean="0">
                <a:cs typeface="B Zar" pitchFamily="2" charset="-78"/>
              </a:rPr>
              <a:t>د: توفیق گرا: رهبر هدف های سازمان را مشخص کرده و به زیر دستان اعتماد می دهد تا به هدف های مذکور نائل شوند.(</a:t>
            </a:r>
            <a:r>
              <a:rPr lang="fa-IR" sz="1200" b="1" dirty="0" smtClean="0">
                <a:latin typeface="Arial" pitchFamily="34" charset="0"/>
                <a:cs typeface="Arial" pitchFamily="34" charset="0"/>
              </a:rPr>
              <a:t>رفتار موفقیت خواه)</a:t>
            </a:r>
          </a:p>
          <a:p>
            <a:pPr algn="just"/>
            <a:r>
              <a:rPr lang="ar-SA" sz="1200" dirty="0" smtClean="0">
                <a:cs typeface="B Zar" pitchFamily="2" charset="-78"/>
              </a:rPr>
              <a:t>در اين تئوري زيردستان  دو ويژگي مهم دارند: </a:t>
            </a:r>
          </a:p>
          <a:p>
            <a:pPr algn="just"/>
            <a:r>
              <a:rPr lang="ar-SA" sz="1200" b="1" dirty="0" smtClean="0">
                <a:cs typeface="B Zar" pitchFamily="2" charset="-78"/>
              </a:rPr>
              <a:t>الف- </a:t>
            </a:r>
            <a:r>
              <a:rPr lang="ar-SA" sz="1200" b="1" dirty="0" smtClean="0">
                <a:latin typeface="Arial" pitchFamily="34" charset="0"/>
                <a:cs typeface="Arial" pitchFamily="34" charset="0"/>
              </a:rPr>
              <a:t>مكان كنترل</a:t>
            </a:r>
            <a:r>
              <a:rPr lang="ar-SA" sz="1200" b="1" dirty="0" smtClean="0">
                <a:cs typeface="B Zar" pitchFamily="2" charset="-78"/>
              </a:rPr>
              <a:t>:</a:t>
            </a:r>
            <a:r>
              <a:rPr lang="ar-SA" sz="1200" dirty="0" smtClean="0">
                <a:cs typeface="B Zar" pitchFamily="2" charset="-78"/>
              </a:rPr>
              <a:t> تفكر فرد مبني بر اينكه آنچه برايش روي مي دهد، نتيجه رفتارش است ( عوامل خارجي). اين افراد بيشتر تمايل به رهبري هدايتي دارند. </a:t>
            </a:r>
          </a:p>
          <a:p>
            <a:pPr algn="just"/>
            <a:r>
              <a:rPr lang="ar-SA" sz="1200" b="1" dirty="0" smtClean="0">
                <a:cs typeface="B Zar" pitchFamily="2" charset="-78"/>
              </a:rPr>
              <a:t>ب- </a:t>
            </a:r>
            <a:r>
              <a:rPr lang="ar-SA" sz="1200" b="1" dirty="0" smtClean="0">
                <a:latin typeface="Arial" pitchFamily="34" charset="0"/>
                <a:cs typeface="Arial" pitchFamily="34" charset="0"/>
              </a:rPr>
              <a:t>توانايي ادراك شده </a:t>
            </a:r>
            <a:r>
              <a:rPr lang="ar-SA" sz="1200" b="1" dirty="0" smtClean="0">
                <a:cs typeface="B Zar" pitchFamily="2" charset="-78"/>
              </a:rPr>
              <a:t>:</a:t>
            </a:r>
            <a:r>
              <a:rPr lang="ar-SA" sz="1200" dirty="0" smtClean="0">
                <a:cs typeface="B Zar" pitchFamily="2" charset="-78"/>
              </a:rPr>
              <a:t> عبارتست از ديدگاه فرد نسبت به توانايي خود در انجام كاري كه به او محول شده است. افرادي كه تواناييهاي خود را زياد برآورد مي كنند كمتر رهبري هدايتي را مي پذيرند. در تئوري مسير هدف ويژگيهاي محيطي عبارتند از:</a:t>
            </a:r>
            <a:endParaRPr lang="fa-IR" sz="1200" dirty="0" smtClean="0">
              <a:cs typeface="B Zar" pitchFamily="2" charset="-78"/>
            </a:endParaRPr>
          </a:p>
          <a:p>
            <a:pPr algn="just"/>
            <a:r>
              <a:rPr lang="ar-SA" sz="1200" b="1" dirty="0" smtClean="0">
                <a:latin typeface="Arial" pitchFamily="34" charset="0"/>
                <a:cs typeface="Arial" pitchFamily="34" charset="0"/>
              </a:rPr>
              <a:t>الف- انسجام وظيفه</a:t>
            </a:r>
            <a:r>
              <a:rPr lang="fa-IR" sz="1200" b="1" dirty="0" smtClean="0">
                <a:latin typeface="Arial" pitchFamily="34" charset="0"/>
                <a:cs typeface="Arial" pitchFamily="34" charset="0"/>
              </a:rPr>
              <a:t> . </a:t>
            </a:r>
            <a:r>
              <a:rPr lang="ar-SA" sz="1200" b="1" dirty="0" smtClean="0">
                <a:latin typeface="Arial" pitchFamily="34" charset="0"/>
                <a:cs typeface="Arial" pitchFamily="34" charset="0"/>
              </a:rPr>
              <a:t>ب- سيستم اختيارات رسمي </a:t>
            </a:r>
            <a:r>
              <a:rPr lang="fa-IR" sz="1200" b="1" dirty="0" smtClean="0">
                <a:latin typeface="Arial" pitchFamily="34" charset="0"/>
                <a:cs typeface="Arial" pitchFamily="34" charset="0"/>
              </a:rPr>
              <a:t> . </a:t>
            </a:r>
            <a:r>
              <a:rPr lang="ar-SA" sz="1200" b="1" dirty="0" smtClean="0">
                <a:latin typeface="Arial" pitchFamily="34" charset="0"/>
                <a:cs typeface="Arial" pitchFamily="34" charset="0"/>
              </a:rPr>
              <a:t>ج- گروه كاري </a:t>
            </a:r>
          </a:p>
          <a:p>
            <a:pPr algn="just"/>
            <a:r>
              <a:rPr lang="ar-SA" sz="1200" dirty="0" smtClean="0">
                <a:cs typeface="B Zar" pitchFamily="2" charset="-78"/>
              </a:rPr>
              <a:t>بنابراين طبق تئوري مسير هدف، رهبر بر حسب موقعيت يك يا چهار سبك رهبري را اعمال مي كند. عوامل موقعيتي كه در سبك رهبري اثر مي كند عبارتند از: </a:t>
            </a:r>
            <a:r>
              <a:rPr lang="ar-SA" sz="1200" b="1" dirty="0" smtClean="0">
                <a:latin typeface="Arial" pitchFamily="34" charset="0"/>
                <a:cs typeface="Arial" pitchFamily="34" charset="0"/>
              </a:rPr>
              <a:t>ويژگيهاي شخصي زير دستان و ويژگيهاي محيط </a:t>
            </a:r>
          </a:p>
        </p:txBody>
      </p:sp>
      <p:pic>
        <p:nvPicPr>
          <p:cNvPr id="1026" name="Picture 2"/>
          <p:cNvPicPr>
            <a:picLocks noChangeAspect="1" noChangeArrowheads="1"/>
          </p:cNvPicPr>
          <p:nvPr/>
        </p:nvPicPr>
        <p:blipFill>
          <a:blip r:embed="rId2"/>
          <a:srcRect/>
          <a:stretch>
            <a:fillRect/>
          </a:stretch>
        </p:blipFill>
        <p:spPr bwMode="auto">
          <a:xfrm>
            <a:off x="357167" y="928663"/>
            <a:ext cx="3000395" cy="2428892"/>
          </a:xfrm>
          <a:prstGeom prst="rect">
            <a:avLst/>
          </a:prstGeom>
          <a:noFill/>
          <a:ln w="9525">
            <a:noFill/>
            <a:miter lim="800000"/>
            <a:headEnd/>
            <a:tailEnd/>
          </a:ln>
          <a:effectLst/>
        </p:spPr>
      </p:pic>
      <p:sp>
        <p:nvSpPr>
          <p:cNvPr id="10" name="Rectangle 9"/>
          <p:cNvSpPr/>
          <p:nvPr/>
        </p:nvSpPr>
        <p:spPr>
          <a:xfrm>
            <a:off x="357166" y="6079538"/>
            <a:ext cx="6143668" cy="2308324"/>
          </a:xfrm>
          <a:prstGeom prst="rect">
            <a:avLst/>
          </a:prstGeom>
        </p:spPr>
        <p:txBody>
          <a:bodyPr wrap="square">
            <a:spAutoFit/>
          </a:bodyPr>
          <a:lstStyle/>
          <a:p>
            <a:pPr algn="just"/>
            <a:r>
              <a:rPr lang="fa-IR" sz="1200" b="1" dirty="0" smtClean="0">
                <a:cs typeface="B Zar" pitchFamily="2" charset="-78"/>
              </a:rPr>
              <a:t>نظریه ی دوره زندگی: (هرسی و بلانچارد</a:t>
            </a:r>
            <a:r>
              <a:rPr lang="fa-IR" sz="1200" dirty="0" smtClean="0">
                <a:cs typeface="B Zar" pitchFamily="2" charset="-78"/>
              </a:rPr>
              <a:t>): از نظریه های اقتضائی است . در این نظریه دو سبک رهبری کلی و جود دارد:</a:t>
            </a:r>
          </a:p>
          <a:p>
            <a:pPr algn="just"/>
            <a:r>
              <a:rPr lang="fa-IR" sz="1200" b="1" dirty="0" smtClean="0">
                <a:latin typeface="Arial" pitchFamily="34" charset="0"/>
                <a:cs typeface="Arial" pitchFamily="34" charset="0"/>
              </a:rPr>
              <a:t>اول: رهبری وظیفه مدار. دوم: رهبری رابطه مدار.</a:t>
            </a:r>
          </a:p>
          <a:p>
            <a:pPr algn="just"/>
            <a:r>
              <a:rPr lang="fa-IR" sz="1200" dirty="0" smtClean="0">
                <a:cs typeface="B Zar" pitchFamily="2" charset="-78"/>
              </a:rPr>
              <a:t>در قالب چهار سبک ترکیب و به عنوان موقعیت نیز میزان بلوغ و رشد مرئوسان در سه عامل:</a:t>
            </a:r>
          </a:p>
          <a:p>
            <a:pPr algn="just"/>
            <a:r>
              <a:rPr lang="fa-IR" sz="1200" dirty="0" smtClean="0">
                <a:cs typeface="B Zar" pitchFamily="2" charset="-78"/>
              </a:rPr>
              <a:t>اول: انگیزه . دوم: توفیق طلبی. سوم: توفیق طلبی، مسئولیت پذیری و میزان تجربیات و تحصیلات خلاصه شده است. در این تئوری چهار نوع سبک رهبری در ارتباط با چهار نوع موقعیت مطرح است. در این سبک افرادی که کاملاً بالغ هستند سبک رهبری از جهت رابطه مداری و وظیفه مداری در حداقل خود می باشد. و برای کسانی که کاملاً نابالغ هستند سبک وظیفه مداری قوی و رابطه مداری ضعیف ترکیب مناسبی است. 4 نوع سبک این تئوری به شرح زیر است:</a:t>
            </a:r>
          </a:p>
          <a:p>
            <a:pPr algn="just"/>
            <a:r>
              <a:rPr lang="fa-IR" sz="1200" dirty="0" smtClean="0">
                <a:cs typeface="B Zar" pitchFamily="2" charset="-78"/>
              </a:rPr>
              <a:t>الف: </a:t>
            </a:r>
            <a:r>
              <a:rPr lang="fa-IR" sz="1200" b="1" dirty="0" smtClean="0">
                <a:cs typeface="B Zar" pitchFamily="2" charset="-78"/>
              </a:rPr>
              <a:t>آمرانه: </a:t>
            </a:r>
            <a:r>
              <a:rPr lang="fa-IR" sz="1200" dirty="0" smtClean="0">
                <a:cs typeface="B Zar" pitchFamily="2" charset="-78"/>
              </a:rPr>
              <a:t>وظیفه مدار قوی و رابطه مدار ضعیف / مناسب افراد کاملاً نابالغ.</a:t>
            </a:r>
          </a:p>
          <a:p>
            <a:pPr algn="just"/>
            <a:r>
              <a:rPr lang="fa-IR" sz="1200" dirty="0" smtClean="0">
                <a:cs typeface="B Zar" pitchFamily="2" charset="-78"/>
              </a:rPr>
              <a:t>ب: </a:t>
            </a:r>
            <a:r>
              <a:rPr lang="fa-IR" sz="1200" b="1" dirty="0" smtClean="0">
                <a:cs typeface="B Zar" pitchFamily="2" charset="-78"/>
              </a:rPr>
              <a:t>متقاعد کننده : </a:t>
            </a:r>
            <a:r>
              <a:rPr lang="fa-IR" sz="1200" dirty="0" smtClean="0">
                <a:cs typeface="B Zar" pitchFamily="2" charset="-78"/>
              </a:rPr>
              <a:t>وظیفه و رابطه مدار قوی- وقتی افراد تحت رهبری حدوداً نابالغ بشمار می آیند. در این سبک باید آنان را مجاب نمود و برای اهداف سازمان متقاعد کرد.</a:t>
            </a:r>
          </a:p>
          <a:p>
            <a:pPr algn="just"/>
            <a:r>
              <a:rPr lang="fa-IR" sz="1200" dirty="0" smtClean="0">
                <a:cs typeface="B Zar" pitchFamily="2" charset="-78"/>
              </a:rPr>
              <a:t>ج: </a:t>
            </a:r>
            <a:r>
              <a:rPr lang="fa-IR" sz="1200" b="1" dirty="0" smtClean="0">
                <a:cs typeface="B Zar" pitchFamily="2" charset="-78"/>
              </a:rPr>
              <a:t>مشارکتی : </a:t>
            </a:r>
            <a:r>
              <a:rPr lang="fa-IR" sz="1200" dirty="0" smtClean="0">
                <a:cs typeface="B Zar" pitchFamily="2" charset="-78"/>
              </a:rPr>
              <a:t>وظیفه مدار ضعیف و رابطه مدار قوی- برای افراد حدوداً بالغ، مشارکت با کارکنان بهترین طرح رهبری است.</a:t>
            </a:r>
          </a:p>
          <a:p>
            <a:pPr algn="just"/>
            <a:r>
              <a:rPr lang="fa-IR" sz="1200" dirty="0" smtClean="0">
                <a:cs typeface="B Zar" pitchFamily="2" charset="-78"/>
              </a:rPr>
              <a:t>د: </a:t>
            </a:r>
            <a:r>
              <a:rPr lang="fa-IR" sz="1200" b="1" dirty="0" smtClean="0">
                <a:cs typeface="B Zar" pitchFamily="2" charset="-78"/>
              </a:rPr>
              <a:t>تفویضی :</a:t>
            </a:r>
            <a:r>
              <a:rPr lang="fa-IR" sz="1200" dirty="0" smtClean="0">
                <a:cs typeface="B Zar" pitchFamily="2" charset="-78"/>
              </a:rPr>
              <a:t>وظیفه مدار و رابطه مدار ضعیف- زمانی که زیر دستان از بلوغ و رشد کامل برخوردار هستند این سبک مناسب است.</a:t>
            </a:r>
          </a:p>
        </p:txBody>
      </p:sp>
      <p:sp>
        <p:nvSpPr>
          <p:cNvPr id="6" name="Footer Placeholder 5"/>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285728" y="285720"/>
            <a:ext cx="3786214" cy="4929222"/>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4214818" y="285720"/>
            <a:ext cx="2357454" cy="3786214"/>
          </a:xfrm>
          <a:prstGeom prst="rect">
            <a:avLst/>
          </a:prstGeom>
          <a:noFill/>
          <a:ln w="9525">
            <a:noFill/>
            <a:miter lim="800000"/>
            <a:headEnd/>
            <a:tailEnd/>
          </a:ln>
          <a:effectLst/>
        </p:spPr>
      </p:pic>
      <p:sp>
        <p:nvSpPr>
          <p:cNvPr id="12" name="Rectangle 11"/>
          <p:cNvSpPr/>
          <p:nvPr/>
        </p:nvSpPr>
        <p:spPr>
          <a:xfrm>
            <a:off x="4214818" y="4157489"/>
            <a:ext cx="2357430" cy="1200329"/>
          </a:xfrm>
          <a:prstGeom prst="rect">
            <a:avLst/>
          </a:prstGeom>
        </p:spPr>
        <p:txBody>
          <a:bodyPr wrap="square">
            <a:spAutoFit/>
          </a:bodyPr>
          <a:lstStyle/>
          <a:p>
            <a:pPr algn="just"/>
            <a:r>
              <a:rPr lang="fa-IR" sz="1200" b="1" dirty="0" smtClean="0"/>
              <a:t>آمادگی پیرو، حدی را نشان می دهد که زیردستان، توانایی و تمایل را برای انجام کار دارند.</a:t>
            </a:r>
          </a:p>
          <a:p>
            <a:pPr algn="just"/>
            <a:r>
              <a:rPr lang="fa-IR" sz="1200" b="1" dirty="0" smtClean="0"/>
              <a:t>رفتار کاری (وظیفه ای)، دستورالعمل را ارائه کرده و رفتار رابطه ای، حمایت عاطفی و انسانی از پیرو است</a:t>
            </a:r>
            <a:endParaRPr lang="en-US" sz="1200" b="1" dirty="0"/>
          </a:p>
        </p:txBody>
      </p:sp>
      <p:pic>
        <p:nvPicPr>
          <p:cNvPr id="2053" name="Picture 5"/>
          <p:cNvPicPr>
            <a:picLocks noChangeAspect="1" noChangeArrowheads="1"/>
          </p:cNvPicPr>
          <p:nvPr/>
        </p:nvPicPr>
        <p:blipFill>
          <a:blip r:embed="rId4"/>
          <a:srcRect/>
          <a:stretch>
            <a:fillRect/>
          </a:stretch>
        </p:blipFill>
        <p:spPr bwMode="auto">
          <a:xfrm>
            <a:off x="285728" y="5357818"/>
            <a:ext cx="3786214" cy="3443288"/>
          </a:xfrm>
          <a:prstGeom prst="rect">
            <a:avLst/>
          </a:prstGeom>
          <a:noFill/>
          <a:ln w="9525">
            <a:noFill/>
            <a:miter lim="800000"/>
            <a:headEnd/>
            <a:tailEnd/>
          </a:ln>
          <a:effectLst/>
        </p:spPr>
      </p:pic>
      <p:sp>
        <p:nvSpPr>
          <p:cNvPr id="14" name="Rectangle 13"/>
          <p:cNvSpPr/>
          <p:nvPr/>
        </p:nvSpPr>
        <p:spPr>
          <a:xfrm>
            <a:off x="4071942" y="5465114"/>
            <a:ext cx="2500330" cy="3416320"/>
          </a:xfrm>
          <a:prstGeom prst="rect">
            <a:avLst/>
          </a:prstGeom>
        </p:spPr>
        <p:txBody>
          <a:bodyPr wrap="square">
            <a:spAutoFit/>
          </a:bodyPr>
          <a:lstStyle/>
          <a:p>
            <a:pPr algn="just"/>
            <a:r>
              <a:rPr lang="fa-IR" sz="1200" dirty="0" smtClean="0">
                <a:cs typeface="B Zar" pitchFamily="2" charset="-78"/>
              </a:rPr>
              <a:t>تعريف بلوغ در نظريه هرسي و بلانچارد :توانايي و </a:t>
            </a:r>
            <a:r>
              <a:rPr lang="fa-IR" sz="1200" b="1" dirty="0" smtClean="0">
                <a:latin typeface="Arial" pitchFamily="34" charset="0"/>
                <a:cs typeface="Arial" pitchFamily="34" charset="0"/>
              </a:rPr>
              <a:t>تمايل افراد براي قبول مسئوليت در جهت هدايت رفتار خود.</a:t>
            </a:r>
          </a:p>
          <a:p>
            <a:pPr algn="just"/>
            <a:r>
              <a:rPr lang="fa-IR" sz="1200" dirty="0" smtClean="0">
                <a:cs typeface="B Zar" pitchFamily="2" charset="-78"/>
              </a:rPr>
              <a:t>• </a:t>
            </a:r>
            <a:r>
              <a:rPr lang="fa-IR" sz="1200" dirty="0" smtClean="0">
                <a:cs typeface="B Titr" pitchFamily="2" charset="-78"/>
              </a:rPr>
              <a:t>انواع بلوغ:</a:t>
            </a:r>
          </a:p>
          <a:p>
            <a:pPr algn="just"/>
            <a:r>
              <a:rPr lang="fa-IR" sz="1200" dirty="0" smtClean="0">
                <a:cs typeface="B Zar" pitchFamily="2" charset="-78"/>
              </a:rPr>
              <a:t>1)بلوغ شغلي:شامل دانش و مهارت فرد است.2)بلوغ رواني:تمايل يا انگيزش لازم براي انجام کار.</a:t>
            </a:r>
          </a:p>
          <a:p>
            <a:pPr algn="just"/>
            <a:r>
              <a:rPr lang="fa-IR" sz="1200" dirty="0" smtClean="0">
                <a:cs typeface="B Zar" pitchFamily="2" charset="-78"/>
              </a:rPr>
              <a:t>• چهار سطح بلوغ در نظريه هرسي و بلانچارد</a:t>
            </a:r>
            <a:br>
              <a:rPr lang="fa-IR" sz="1200" dirty="0" smtClean="0">
                <a:cs typeface="B Zar" pitchFamily="2" charset="-78"/>
              </a:rPr>
            </a:br>
            <a:r>
              <a:rPr lang="fa-IR" sz="1200" dirty="0" smtClean="0">
                <a:cs typeface="B Zar" pitchFamily="2" charset="-78"/>
              </a:rPr>
              <a:t>سطح بلوغ 1:افراد نه توانايي دارند و نه مي‌خواهند مسئوليت انجام بعضي از کارها را قبول کنند.</a:t>
            </a:r>
            <a:br>
              <a:rPr lang="fa-IR" sz="1200" dirty="0" smtClean="0">
                <a:cs typeface="B Zar" pitchFamily="2" charset="-78"/>
              </a:rPr>
            </a:br>
            <a:r>
              <a:rPr lang="fa-IR" sz="1200" dirty="0" smtClean="0">
                <a:cs typeface="B Zar" pitchFamily="2" charset="-78"/>
              </a:rPr>
              <a:t>سطح بلوغ 2:افراد در اين مرحله از بلوغ توانايي ندارند اما مايل‌اند وظايف ضروري کار خود را انجام دهند.</a:t>
            </a:r>
          </a:p>
          <a:p>
            <a:pPr algn="just"/>
            <a:r>
              <a:rPr lang="fa-IR" sz="1200" dirty="0" smtClean="0">
                <a:cs typeface="B Zar" pitchFamily="2" charset="-78"/>
              </a:rPr>
              <a:t>سطح بلوغ 3:افراد در اين سطح از بلوغ توانايي دارند اما مايل نيستند آنچه را که رهبر مي‌خواهد انجام دهند.</a:t>
            </a:r>
          </a:p>
          <a:p>
            <a:pPr algn="just"/>
            <a:r>
              <a:rPr lang="fa-IR" sz="1200" dirty="0" smtClean="0">
                <a:cs typeface="B Zar" pitchFamily="2" charset="-78"/>
              </a:rPr>
              <a:t>سطح بلوغ 4:در اين مرحله افراد هم توانايي دارند و هم مايل‌اند آنچه را که از آنان خواسته مي‌شود انجام دهند.</a:t>
            </a:r>
            <a:endParaRPr lang="fa-IR" sz="1200" dirty="0"/>
          </a:p>
        </p:txBody>
      </p:sp>
      <p:sp>
        <p:nvSpPr>
          <p:cNvPr id="7" name="Footer Placeholder 6"/>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9890" name="Rectangle 2"/>
          <p:cNvSpPr>
            <a:spLocks noGrp="1" noChangeArrowheads="1"/>
          </p:cNvSpPr>
          <p:nvPr>
            <p:ph type="title"/>
          </p:nvPr>
        </p:nvSpPr>
        <p:spPr>
          <a:xfrm>
            <a:off x="2071678" y="251885"/>
            <a:ext cx="2857520" cy="391025"/>
          </a:xfrm>
          <a:solidFill>
            <a:schemeClr val="accent6">
              <a:lumMod val="20000"/>
              <a:lumOff val="80000"/>
            </a:schemeClr>
          </a:solidFill>
        </p:spPr>
        <p:txBody>
          <a:bodyPr/>
          <a:lstStyle/>
          <a:p>
            <a:r>
              <a:rPr lang="fa-IR" sz="1600" dirty="0">
                <a:solidFill>
                  <a:schemeClr val="accent6">
                    <a:lumMod val="75000"/>
                  </a:schemeClr>
                </a:solidFill>
                <a:cs typeface="B Titr" pitchFamily="2" charset="-78"/>
              </a:rPr>
              <a:t>نظریه های کلاسیک (1900-1950)</a:t>
            </a:r>
            <a:endParaRPr lang="en-US" sz="1600" dirty="0">
              <a:solidFill>
                <a:schemeClr val="accent6">
                  <a:lumMod val="75000"/>
                </a:schemeClr>
              </a:solidFill>
              <a:cs typeface="B Titr" pitchFamily="2" charset="-78"/>
            </a:endParaRPr>
          </a:p>
        </p:txBody>
      </p:sp>
      <p:sp>
        <p:nvSpPr>
          <p:cNvPr id="1189891" name="Rectangle 3"/>
          <p:cNvSpPr>
            <a:spLocks noGrp="1" noChangeArrowheads="1"/>
          </p:cNvSpPr>
          <p:nvPr>
            <p:ph type="body" sz="half" idx="1"/>
          </p:nvPr>
        </p:nvSpPr>
        <p:spPr>
          <a:xfrm>
            <a:off x="4143380" y="5357818"/>
            <a:ext cx="2351489" cy="2143140"/>
          </a:xfrm>
          <a:solidFill>
            <a:schemeClr val="bg2">
              <a:lumMod val="90000"/>
            </a:schemeClr>
          </a:solidFill>
        </p:spPr>
        <p:txBody>
          <a:bodyPr>
            <a:normAutofit/>
          </a:bodyPr>
          <a:lstStyle/>
          <a:p>
            <a:pPr algn="r" rtl="1">
              <a:lnSpc>
                <a:spcPct val="80000"/>
              </a:lnSpc>
              <a:buFontTx/>
              <a:buNone/>
            </a:pPr>
            <a:r>
              <a:rPr lang="fa-IR" sz="1600" dirty="0">
                <a:cs typeface="B Titr" pitchFamily="2" charset="-78"/>
              </a:rPr>
              <a:t>نظریه مدیریت بروکراتیک</a:t>
            </a:r>
          </a:p>
          <a:p>
            <a:pPr algn="r" rtl="1">
              <a:lnSpc>
                <a:spcPct val="80000"/>
              </a:lnSpc>
            </a:pPr>
            <a:r>
              <a:rPr lang="fa-IR" sz="1600" dirty="0">
                <a:cs typeface="B Zar" pitchFamily="2" charset="-78"/>
              </a:rPr>
              <a:t>مشخصات</a:t>
            </a:r>
          </a:p>
          <a:p>
            <a:pPr algn="r" rtl="1">
              <a:lnSpc>
                <a:spcPct val="80000"/>
              </a:lnSpc>
              <a:buFont typeface="Wingdings" pitchFamily="2" charset="2"/>
              <a:buAutoNum type="arabicPeriod"/>
            </a:pPr>
            <a:r>
              <a:rPr lang="fa-IR" sz="1600" dirty="0">
                <a:cs typeface="B Zar" pitchFamily="2" charset="-78"/>
              </a:rPr>
              <a:t>قوانین و مقررات</a:t>
            </a:r>
          </a:p>
          <a:p>
            <a:pPr algn="r" rtl="1">
              <a:lnSpc>
                <a:spcPct val="80000"/>
              </a:lnSpc>
              <a:buFont typeface="Wingdings" pitchFamily="2" charset="2"/>
              <a:buAutoNum type="arabicPeriod"/>
            </a:pPr>
            <a:r>
              <a:rPr lang="fa-IR" sz="1600" dirty="0">
                <a:cs typeface="B Zar" pitchFamily="2" charset="-78"/>
              </a:rPr>
              <a:t>غیر شخصی بودن</a:t>
            </a:r>
          </a:p>
          <a:p>
            <a:pPr algn="r" rtl="1">
              <a:lnSpc>
                <a:spcPct val="80000"/>
              </a:lnSpc>
              <a:buFont typeface="Wingdings" pitchFamily="2" charset="2"/>
              <a:buAutoNum type="arabicPeriod"/>
            </a:pPr>
            <a:r>
              <a:rPr lang="fa-IR" sz="1600" dirty="0">
                <a:cs typeface="B Zar" pitchFamily="2" charset="-78"/>
              </a:rPr>
              <a:t>تقسیم کار</a:t>
            </a:r>
          </a:p>
          <a:p>
            <a:pPr algn="r" rtl="1">
              <a:lnSpc>
                <a:spcPct val="80000"/>
              </a:lnSpc>
              <a:buFont typeface="Wingdings" pitchFamily="2" charset="2"/>
              <a:buAutoNum type="arabicPeriod"/>
            </a:pPr>
            <a:r>
              <a:rPr lang="fa-IR" sz="1600" dirty="0">
                <a:cs typeface="B Zar" pitchFamily="2" charset="-78"/>
              </a:rPr>
              <a:t>ساختار سلسله مراتبی</a:t>
            </a:r>
          </a:p>
          <a:p>
            <a:pPr algn="r" rtl="1">
              <a:lnSpc>
                <a:spcPct val="80000"/>
              </a:lnSpc>
              <a:buFont typeface="Wingdings" pitchFamily="2" charset="2"/>
              <a:buAutoNum type="arabicPeriod"/>
            </a:pPr>
            <a:r>
              <a:rPr lang="fa-IR" sz="1600" dirty="0">
                <a:cs typeface="B Zar" pitchFamily="2" charset="-78"/>
              </a:rPr>
              <a:t>تعهد برای کار مادام العمر</a:t>
            </a:r>
          </a:p>
          <a:p>
            <a:pPr algn="r" rtl="1">
              <a:lnSpc>
                <a:spcPct val="80000"/>
              </a:lnSpc>
              <a:buFont typeface="Wingdings" pitchFamily="2" charset="2"/>
              <a:buAutoNum type="arabicPeriod"/>
            </a:pPr>
            <a:r>
              <a:rPr lang="fa-IR" sz="1600" dirty="0">
                <a:cs typeface="B Zar" pitchFamily="2" charset="-78"/>
              </a:rPr>
              <a:t>ساختار اختیار</a:t>
            </a:r>
            <a:endParaRPr lang="en-US" sz="1600" dirty="0">
              <a:cs typeface="B Zar" pitchFamily="2" charset="-78"/>
            </a:endParaRPr>
          </a:p>
        </p:txBody>
      </p:sp>
      <p:sp>
        <p:nvSpPr>
          <p:cNvPr id="1189892" name="Rectangle 4"/>
          <p:cNvSpPr>
            <a:spLocks noGrp="1" noChangeArrowheads="1"/>
          </p:cNvSpPr>
          <p:nvPr>
            <p:ph type="body" sz="half" idx="2"/>
          </p:nvPr>
        </p:nvSpPr>
        <p:spPr>
          <a:xfrm>
            <a:off x="1067989" y="959925"/>
            <a:ext cx="2218135" cy="4183579"/>
          </a:xfrm>
          <a:solidFill>
            <a:schemeClr val="accent6">
              <a:lumMod val="20000"/>
              <a:lumOff val="80000"/>
            </a:schemeClr>
          </a:solidFill>
        </p:spPr>
        <p:txBody>
          <a:bodyPr>
            <a:normAutofit/>
          </a:bodyPr>
          <a:lstStyle/>
          <a:p>
            <a:pPr algn="r" rtl="1">
              <a:lnSpc>
                <a:spcPct val="80000"/>
              </a:lnSpc>
              <a:buFontTx/>
              <a:buNone/>
            </a:pPr>
            <a:r>
              <a:rPr lang="fa-IR" sz="1600" dirty="0">
                <a:cs typeface="B Zar" pitchFamily="2" charset="-78"/>
              </a:rPr>
              <a:t>نظریه مدیریت اداری(فایول)</a:t>
            </a:r>
          </a:p>
          <a:p>
            <a:pPr algn="r" rtl="1">
              <a:lnSpc>
                <a:spcPct val="80000"/>
              </a:lnSpc>
            </a:pPr>
            <a:r>
              <a:rPr lang="fa-IR" sz="1600" dirty="0">
                <a:cs typeface="B Zar" pitchFamily="2" charset="-78"/>
              </a:rPr>
              <a:t>اصول مدیریت</a:t>
            </a:r>
          </a:p>
          <a:p>
            <a:pPr algn="r" rtl="1">
              <a:lnSpc>
                <a:spcPct val="80000"/>
              </a:lnSpc>
              <a:buFont typeface="Wingdings" pitchFamily="2" charset="2"/>
              <a:buAutoNum type="arabicPeriod"/>
            </a:pPr>
            <a:r>
              <a:rPr lang="fa-IR" sz="1600" dirty="0">
                <a:cs typeface="B Zar" pitchFamily="2" charset="-78"/>
              </a:rPr>
              <a:t>تقسیم کار</a:t>
            </a:r>
          </a:p>
          <a:p>
            <a:pPr algn="r" rtl="1">
              <a:lnSpc>
                <a:spcPct val="80000"/>
              </a:lnSpc>
              <a:buFont typeface="Wingdings" pitchFamily="2" charset="2"/>
              <a:buAutoNum type="arabicPeriod"/>
            </a:pPr>
            <a:r>
              <a:rPr lang="fa-IR" sz="1600" dirty="0">
                <a:cs typeface="B Zar" pitchFamily="2" charset="-78"/>
              </a:rPr>
              <a:t>اختیار</a:t>
            </a:r>
          </a:p>
          <a:p>
            <a:pPr algn="r" rtl="1">
              <a:lnSpc>
                <a:spcPct val="80000"/>
              </a:lnSpc>
              <a:buFont typeface="Wingdings" pitchFamily="2" charset="2"/>
              <a:buAutoNum type="arabicPeriod"/>
            </a:pPr>
            <a:r>
              <a:rPr lang="fa-IR" sz="1600" dirty="0">
                <a:cs typeface="B Zar" pitchFamily="2" charset="-78"/>
              </a:rPr>
              <a:t>انضباط</a:t>
            </a:r>
          </a:p>
          <a:p>
            <a:pPr algn="r" rtl="1">
              <a:lnSpc>
                <a:spcPct val="80000"/>
              </a:lnSpc>
              <a:buFont typeface="Wingdings" pitchFamily="2" charset="2"/>
              <a:buAutoNum type="arabicPeriod"/>
            </a:pPr>
            <a:r>
              <a:rPr lang="fa-IR" sz="1600" dirty="0">
                <a:cs typeface="B Zar" pitchFamily="2" charset="-78"/>
              </a:rPr>
              <a:t>وحدت فرماندهی</a:t>
            </a:r>
          </a:p>
          <a:p>
            <a:pPr algn="r" rtl="1">
              <a:lnSpc>
                <a:spcPct val="80000"/>
              </a:lnSpc>
              <a:buFont typeface="Wingdings" pitchFamily="2" charset="2"/>
              <a:buAutoNum type="arabicPeriod"/>
            </a:pPr>
            <a:r>
              <a:rPr lang="fa-IR" sz="1600" dirty="0">
                <a:cs typeface="B Zar" pitchFamily="2" charset="-78"/>
              </a:rPr>
              <a:t>وحدت جهت</a:t>
            </a:r>
          </a:p>
          <a:p>
            <a:pPr algn="r" rtl="1">
              <a:lnSpc>
                <a:spcPct val="80000"/>
              </a:lnSpc>
              <a:buFont typeface="Wingdings" pitchFamily="2" charset="2"/>
              <a:buAutoNum type="arabicPeriod"/>
            </a:pPr>
            <a:r>
              <a:rPr lang="fa-IR" sz="1600" dirty="0">
                <a:cs typeface="B Zar" pitchFamily="2" charset="-78"/>
              </a:rPr>
              <a:t>اولویت منافع عمومی بر منافع فردی</a:t>
            </a:r>
          </a:p>
          <a:p>
            <a:pPr algn="r" rtl="1">
              <a:lnSpc>
                <a:spcPct val="80000"/>
              </a:lnSpc>
              <a:buFont typeface="Wingdings" pitchFamily="2" charset="2"/>
              <a:buAutoNum type="arabicPeriod"/>
            </a:pPr>
            <a:r>
              <a:rPr lang="fa-IR" sz="1600" dirty="0">
                <a:cs typeface="B Zar" pitchFamily="2" charset="-78"/>
              </a:rPr>
              <a:t>جبران خدمات کارکنان</a:t>
            </a:r>
          </a:p>
          <a:p>
            <a:pPr algn="r" rtl="1">
              <a:lnSpc>
                <a:spcPct val="80000"/>
              </a:lnSpc>
              <a:buFont typeface="Wingdings" pitchFamily="2" charset="2"/>
              <a:buAutoNum type="arabicPeriod"/>
            </a:pPr>
            <a:r>
              <a:rPr lang="fa-IR" sz="1600" dirty="0">
                <a:cs typeface="B Zar" pitchFamily="2" charset="-78"/>
              </a:rPr>
              <a:t>تمرکز</a:t>
            </a:r>
          </a:p>
          <a:p>
            <a:pPr algn="r" rtl="1">
              <a:lnSpc>
                <a:spcPct val="80000"/>
              </a:lnSpc>
              <a:buFont typeface="Wingdings" pitchFamily="2" charset="2"/>
              <a:buAutoNum type="arabicPeriod"/>
            </a:pPr>
            <a:r>
              <a:rPr lang="fa-IR" sz="1600" dirty="0">
                <a:cs typeface="B Zar" pitchFamily="2" charset="-78"/>
              </a:rPr>
              <a:t>سلسله مراتب</a:t>
            </a:r>
          </a:p>
          <a:p>
            <a:pPr algn="r" rtl="1">
              <a:lnSpc>
                <a:spcPct val="80000"/>
              </a:lnSpc>
              <a:buFont typeface="Wingdings" pitchFamily="2" charset="2"/>
              <a:buAutoNum type="arabicPeriod"/>
            </a:pPr>
            <a:r>
              <a:rPr lang="fa-IR" sz="1600" dirty="0">
                <a:cs typeface="B Zar" pitchFamily="2" charset="-78"/>
              </a:rPr>
              <a:t>نظم</a:t>
            </a:r>
          </a:p>
          <a:p>
            <a:pPr algn="r" rtl="1">
              <a:lnSpc>
                <a:spcPct val="80000"/>
              </a:lnSpc>
              <a:buFont typeface="Wingdings" pitchFamily="2" charset="2"/>
              <a:buAutoNum type="arabicPeriod"/>
            </a:pPr>
            <a:r>
              <a:rPr lang="fa-IR" sz="1600" dirty="0">
                <a:cs typeface="B Zar" pitchFamily="2" charset="-78"/>
              </a:rPr>
              <a:t>انصاف</a:t>
            </a:r>
          </a:p>
          <a:p>
            <a:pPr algn="r" rtl="1">
              <a:lnSpc>
                <a:spcPct val="80000"/>
              </a:lnSpc>
              <a:buFont typeface="Wingdings" pitchFamily="2" charset="2"/>
              <a:buAutoNum type="arabicPeriod"/>
            </a:pPr>
            <a:r>
              <a:rPr lang="fa-IR" sz="1600" dirty="0">
                <a:cs typeface="B Zar" pitchFamily="2" charset="-78"/>
              </a:rPr>
              <a:t>ثبات شغلی و استخدامی</a:t>
            </a:r>
          </a:p>
          <a:p>
            <a:pPr algn="r" rtl="1">
              <a:lnSpc>
                <a:spcPct val="80000"/>
              </a:lnSpc>
              <a:buFont typeface="Wingdings" pitchFamily="2" charset="2"/>
              <a:buAutoNum type="arabicPeriod"/>
            </a:pPr>
            <a:r>
              <a:rPr lang="fa-IR" sz="1600" dirty="0">
                <a:cs typeface="B Zar" pitchFamily="2" charset="-78"/>
              </a:rPr>
              <a:t>ابتکار</a:t>
            </a:r>
          </a:p>
          <a:p>
            <a:pPr algn="r" rtl="1">
              <a:lnSpc>
                <a:spcPct val="80000"/>
              </a:lnSpc>
              <a:buFont typeface="Wingdings" pitchFamily="2" charset="2"/>
              <a:buAutoNum type="arabicPeriod"/>
            </a:pPr>
            <a:r>
              <a:rPr lang="fa-IR" sz="1600" dirty="0">
                <a:cs typeface="B Zar" pitchFamily="2" charset="-78"/>
              </a:rPr>
              <a:t>روحیه کار گروهی</a:t>
            </a:r>
            <a:endParaRPr lang="en-US" sz="1600" dirty="0">
              <a:cs typeface="B Zar" pitchFamily="2" charset="-78"/>
            </a:endParaRPr>
          </a:p>
        </p:txBody>
      </p:sp>
      <p:sp>
        <p:nvSpPr>
          <p:cNvPr id="1189893" name="Text Box 5"/>
          <p:cNvSpPr txBox="1">
            <a:spLocks noChangeArrowheads="1"/>
          </p:cNvSpPr>
          <p:nvPr/>
        </p:nvSpPr>
        <p:spPr bwMode="auto">
          <a:xfrm>
            <a:off x="4143380" y="785786"/>
            <a:ext cx="2272900" cy="1815882"/>
          </a:xfrm>
          <a:prstGeom prst="rect">
            <a:avLst/>
          </a:prstGeom>
          <a:solidFill>
            <a:schemeClr val="accent1">
              <a:lumMod val="20000"/>
              <a:lumOff val="80000"/>
            </a:schemeClr>
          </a:solidFill>
          <a:ln w="9525">
            <a:noFill/>
            <a:miter lim="800000"/>
            <a:headEnd/>
            <a:tailEnd/>
          </a:ln>
          <a:effectLst/>
        </p:spPr>
        <p:txBody>
          <a:bodyPr wrap="square">
            <a:spAutoFit/>
          </a:bodyPr>
          <a:lstStyle/>
          <a:p>
            <a:pPr marL="342900" indent="-342900" algn="r"/>
            <a:r>
              <a:rPr lang="fa-IR" sz="1600" dirty="0">
                <a:latin typeface="Verdana" pitchFamily="34" charset="0"/>
                <a:cs typeface="B Titr" pitchFamily="2" charset="-78"/>
              </a:rPr>
              <a:t>نظریه مدیریت علمی</a:t>
            </a:r>
          </a:p>
          <a:p>
            <a:pPr marL="342900" indent="-342900" algn="r">
              <a:buFontTx/>
              <a:buChar char="•"/>
            </a:pPr>
            <a:r>
              <a:rPr lang="fa-IR" sz="1600" dirty="0">
                <a:latin typeface="Verdana" pitchFamily="34" charset="0"/>
                <a:cs typeface="B Zar" pitchFamily="2" charset="-78"/>
              </a:rPr>
              <a:t>شیوه های تعیین بهترین روش اجرای هر کار</a:t>
            </a:r>
          </a:p>
          <a:p>
            <a:pPr marL="342900" indent="-342900" algn="r">
              <a:buFontTx/>
              <a:buAutoNum type="arabicPeriod"/>
            </a:pPr>
            <a:r>
              <a:rPr lang="fa-IR" sz="1600" dirty="0">
                <a:latin typeface="Verdana" pitchFamily="34" charset="0"/>
                <a:cs typeface="B Zar" pitchFamily="2" charset="-78"/>
              </a:rPr>
              <a:t>مطالعات زمان و حرکت</a:t>
            </a:r>
          </a:p>
          <a:p>
            <a:pPr marL="342900" indent="-342900" algn="r">
              <a:buFontTx/>
              <a:buAutoNum type="arabicPeriod"/>
            </a:pPr>
            <a:r>
              <a:rPr lang="fa-IR" sz="1600" dirty="0">
                <a:latin typeface="Verdana" pitchFamily="34" charset="0"/>
                <a:cs typeface="B Zar" pitchFamily="2" charset="-78"/>
              </a:rPr>
              <a:t>سرپرستی تخصصی</a:t>
            </a:r>
          </a:p>
          <a:p>
            <a:pPr marL="342900" indent="-342900" algn="r">
              <a:buFontTx/>
              <a:buAutoNum type="arabicPeriod"/>
            </a:pPr>
            <a:r>
              <a:rPr lang="fa-IR" sz="1600" dirty="0">
                <a:latin typeface="Verdana" pitchFamily="34" charset="0"/>
                <a:cs typeface="B Zar" pitchFamily="2" charset="-78"/>
              </a:rPr>
              <a:t>انگیزه های فردی</a:t>
            </a:r>
          </a:p>
          <a:p>
            <a:pPr marL="342900" indent="-342900" algn="r">
              <a:buFontTx/>
              <a:buAutoNum type="arabicPeriod"/>
            </a:pPr>
            <a:r>
              <a:rPr lang="fa-IR" sz="1600" dirty="0">
                <a:latin typeface="Verdana" pitchFamily="34" charset="0"/>
                <a:cs typeface="B Zar" pitchFamily="2" charset="-78"/>
              </a:rPr>
              <a:t>اصول مدیریت علمی</a:t>
            </a:r>
            <a:endParaRPr lang="en-US" sz="1600" dirty="0">
              <a:latin typeface="Verdana" pitchFamily="34" charset="0"/>
              <a:cs typeface="B Zar" pitchFamily="2" charset="-78"/>
            </a:endParaRPr>
          </a:p>
        </p:txBody>
      </p:sp>
      <p:sp>
        <p:nvSpPr>
          <p:cNvPr id="1189894" name="AutoShape 6"/>
          <p:cNvSpPr>
            <a:spLocks noChangeArrowheads="1"/>
          </p:cNvSpPr>
          <p:nvPr/>
        </p:nvSpPr>
        <p:spPr bwMode="auto">
          <a:xfrm>
            <a:off x="6357958" y="642910"/>
            <a:ext cx="214314" cy="240241"/>
          </a:xfrm>
          <a:prstGeom prst="star5">
            <a:avLst/>
          </a:prstGeom>
          <a:solidFill>
            <a:schemeClr val="accent1"/>
          </a:solidFill>
          <a:ln w="9525">
            <a:solidFill>
              <a:schemeClr val="tx1"/>
            </a:solidFill>
            <a:miter lim="800000"/>
            <a:headEnd/>
            <a:tailEnd/>
          </a:ln>
          <a:effectLst/>
        </p:spPr>
        <p:txBody>
          <a:bodyPr wrap="none" anchor="ctr"/>
          <a:lstStyle/>
          <a:p>
            <a:endParaRPr lang="fa-IR"/>
          </a:p>
        </p:txBody>
      </p:sp>
      <p:sp>
        <p:nvSpPr>
          <p:cNvPr id="1189895" name="AutoShape 7"/>
          <p:cNvSpPr>
            <a:spLocks noChangeArrowheads="1"/>
          </p:cNvSpPr>
          <p:nvPr/>
        </p:nvSpPr>
        <p:spPr bwMode="auto">
          <a:xfrm>
            <a:off x="3286124" y="857224"/>
            <a:ext cx="142877" cy="189951"/>
          </a:xfrm>
          <a:prstGeom prst="star5">
            <a:avLst/>
          </a:prstGeom>
          <a:solidFill>
            <a:schemeClr val="accent1"/>
          </a:solidFill>
          <a:ln w="9525">
            <a:solidFill>
              <a:schemeClr val="tx1"/>
            </a:solidFill>
            <a:miter lim="800000"/>
            <a:headEnd/>
            <a:tailEnd/>
          </a:ln>
          <a:effectLst/>
        </p:spPr>
        <p:txBody>
          <a:bodyPr wrap="none" anchor="ctr"/>
          <a:lstStyle/>
          <a:p>
            <a:endParaRPr lang="fa-IR"/>
          </a:p>
        </p:txBody>
      </p:sp>
      <p:sp>
        <p:nvSpPr>
          <p:cNvPr id="1189896" name="AutoShape 8"/>
          <p:cNvSpPr>
            <a:spLocks noChangeArrowheads="1"/>
          </p:cNvSpPr>
          <p:nvPr/>
        </p:nvSpPr>
        <p:spPr bwMode="auto">
          <a:xfrm>
            <a:off x="3357562" y="785786"/>
            <a:ext cx="110734" cy="261389"/>
          </a:xfrm>
          <a:prstGeom prst="star5">
            <a:avLst/>
          </a:prstGeom>
          <a:solidFill>
            <a:schemeClr val="accent1"/>
          </a:solidFill>
          <a:ln w="9525">
            <a:solidFill>
              <a:schemeClr val="tx1"/>
            </a:solidFill>
            <a:miter lim="800000"/>
            <a:headEnd/>
            <a:tailEnd/>
          </a:ln>
          <a:effectLst/>
        </p:spPr>
        <p:txBody>
          <a:bodyPr wrap="none" anchor="ctr"/>
          <a:lstStyle/>
          <a:p>
            <a:endParaRPr lang="fa-IR"/>
          </a:p>
        </p:txBody>
      </p:sp>
      <p:sp>
        <p:nvSpPr>
          <p:cNvPr id="1189897" name="AutoShape 9"/>
          <p:cNvSpPr>
            <a:spLocks noChangeArrowheads="1"/>
          </p:cNvSpPr>
          <p:nvPr/>
        </p:nvSpPr>
        <p:spPr bwMode="auto">
          <a:xfrm>
            <a:off x="6357958" y="5072066"/>
            <a:ext cx="160728" cy="249249"/>
          </a:xfrm>
          <a:prstGeom prst="star5">
            <a:avLst/>
          </a:prstGeom>
          <a:solidFill>
            <a:schemeClr val="accent1"/>
          </a:solidFill>
          <a:ln w="9525">
            <a:solidFill>
              <a:schemeClr val="tx1"/>
            </a:solidFill>
            <a:miter lim="800000"/>
            <a:headEnd/>
            <a:tailEnd/>
          </a:ln>
          <a:effectLst/>
        </p:spPr>
        <p:txBody>
          <a:bodyPr wrap="none" anchor="ctr"/>
          <a:lstStyle/>
          <a:p>
            <a:endParaRPr lang="fa-IR"/>
          </a:p>
        </p:txBody>
      </p:sp>
      <p:sp>
        <p:nvSpPr>
          <p:cNvPr id="1189898" name="AutoShape 10"/>
          <p:cNvSpPr>
            <a:spLocks noChangeArrowheads="1"/>
          </p:cNvSpPr>
          <p:nvPr/>
        </p:nvSpPr>
        <p:spPr bwMode="auto">
          <a:xfrm>
            <a:off x="6357958" y="4929190"/>
            <a:ext cx="195256" cy="201625"/>
          </a:xfrm>
          <a:prstGeom prst="star5">
            <a:avLst/>
          </a:prstGeom>
          <a:solidFill>
            <a:schemeClr val="accent1"/>
          </a:solidFill>
          <a:ln w="9525">
            <a:solidFill>
              <a:schemeClr val="tx1"/>
            </a:solidFill>
            <a:miter lim="800000"/>
            <a:headEnd/>
            <a:tailEnd/>
          </a:ln>
          <a:effectLst/>
        </p:spPr>
        <p:txBody>
          <a:bodyPr wrap="none" anchor="ctr"/>
          <a:lstStyle/>
          <a:p>
            <a:endParaRPr lang="fa-IR"/>
          </a:p>
        </p:txBody>
      </p:sp>
      <p:sp>
        <p:nvSpPr>
          <p:cNvPr id="1189899" name="AutoShape 11"/>
          <p:cNvSpPr>
            <a:spLocks noChangeArrowheads="1"/>
          </p:cNvSpPr>
          <p:nvPr/>
        </p:nvSpPr>
        <p:spPr bwMode="auto">
          <a:xfrm>
            <a:off x="6429396" y="5000628"/>
            <a:ext cx="171458" cy="201626"/>
          </a:xfrm>
          <a:prstGeom prst="star5">
            <a:avLst/>
          </a:prstGeom>
          <a:solidFill>
            <a:schemeClr val="accent1"/>
          </a:solidFill>
          <a:ln w="9525">
            <a:solidFill>
              <a:schemeClr val="tx1"/>
            </a:solidFill>
            <a:miter lim="800000"/>
            <a:headEnd/>
            <a:tailEnd/>
          </a:ln>
          <a:effectLst/>
        </p:spPr>
        <p:txBody>
          <a:bodyPr wrap="none" anchor="ctr"/>
          <a:lstStyle/>
          <a:p>
            <a:endParaRPr lang="fa-IR"/>
          </a:p>
        </p:txBody>
      </p:sp>
      <p:sp>
        <p:nvSpPr>
          <p:cNvPr id="1189900" name="Text Box 12"/>
          <p:cNvSpPr txBox="1">
            <a:spLocks noChangeArrowheads="1"/>
          </p:cNvSpPr>
          <p:nvPr/>
        </p:nvSpPr>
        <p:spPr bwMode="auto">
          <a:xfrm>
            <a:off x="4143380" y="2844106"/>
            <a:ext cx="2323289" cy="2062103"/>
          </a:xfrm>
          <a:prstGeom prst="rect">
            <a:avLst/>
          </a:prstGeom>
          <a:solidFill>
            <a:schemeClr val="accent1">
              <a:lumMod val="20000"/>
              <a:lumOff val="80000"/>
            </a:schemeClr>
          </a:solidFill>
          <a:ln w="9525">
            <a:noFill/>
            <a:miter lim="800000"/>
            <a:headEnd/>
            <a:tailEnd/>
          </a:ln>
          <a:effectLst/>
        </p:spPr>
        <p:txBody>
          <a:bodyPr wrap="square">
            <a:spAutoFit/>
          </a:bodyPr>
          <a:lstStyle/>
          <a:p>
            <a:pPr marL="342900" indent="-342900" algn="r">
              <a:buFontTx/>
              <a:buAutoNum type="arabicPeriod"/>
            </a:pPr>
            <a:r>
              <a:rPr lang="fa-IR" sz="1600" dirty="0">
                <a:latin typeface="Verdana" pitchFamily="34" charset="0"/>
                <a:cs typeface="B Zar" pitchFamily="2" charset="-78"/>
              </a:rPr>
              <a:t>گزینش علمی کارکنان و تربیت آنان</a:t>
            </a:r>
          </a:p>
          <a:p>
            <a:pPr marL="342900" indent="-342900" algn="r">
              <a:buFontTx/>
              <a:buAutoNum type="arabicPeriod"/>
            </a:pPr>
            <a:r>
              <a:rPr lang="fa-IR" sz="1600" dirty="0">
                <a:latin typeface="Verdana" pitchFamily="34" charset="0"/>
                <a:cs typeface="B Zar" pitchFamily="2" charset="-78"/>
              </a:rPr>
              <a:t>همکاری صمیمانه مدیر با کارکنان و اطمینان از انجام علمی کارها</a:t>
            </a:r>
          </a:p>
          <a:p>
            <a:pPr marL="342900" indent="-342900" algn="r">
              <a:buFontTx/>
              <a:buAutoNum type="arabicPeriod"/>
            </a:pPr>
            <a:r>
              <a:rPr lang="fa-IR" sz="1600" dirty="0">
                <a:latin typeface="Verdana" pitchFamily="34" charset="0"/>
                <a:cs typeface="B Zar" pitchFamily="2" charset="-78"/>
              </a:rPr>
              <a:t>تقسیم مساوی کار و مسئولیت بین مدیر و کارکنان</a:t>
            </a:r>
            <a:endParaRPr lang="en-US" sz="1600" dirty="0">
              <a:latin typeface="Verdana" pitchFamily="34" charset="0"/>
              <a:cs typeface="B Zar" pitchFamily="2" charset="-78"/>
            </a:endParaRPr>
          </a:p>
          <a:p>
            <a:pPr marL="342900" indent="-342900" algn="r">
              <a:buFontTx/>
              <a:buAutoNum type="arabicPeriod"/>
            </a:pPr>
            <a:r>
              <a:rPr lang="fa-IR" sz="1600" dirty="0">
                <a:latin typeface="Verdana" pitchFamily="34" charset="0"/>
                <a:cs typeface="B Zar" pitchFamily="2" charset="-78"/>
              </a:rPr>
              <a:t>علم واحد برای هر جزء کار</a:t>
            </a:r>
          </a:p>
        </p:txBody>
      </p:sp>
      <p:sp>
        <p:nvSpPr>
          <p:cNvPr id="1189902" name="Text Box 14"/>
          <p:cNvSpPr txBox="1">
            <a:spLocks noChangeArrowheads="1"/>
          </p:cNvSpPr>
          <p:nvPr/>
        </p:nvSpPr>
        <p:spPr bwMode="auto">
          <a:xfrm>
            <a:off x="4643446" y="2571736"/>
            <a:ext cx="1306103" cy="261610"/>
          </a:xfrm>
          <a:prstGeom prst="rect">
            <a:avLst/>
          </a:prstGeom>
          <a:solidFill>
            <a:schemeClr val="accent3">
              <a:lumMod val="20000"/>
              <a:lumOff val="80000"/>
            </a:schemeClr>
          </a:solidFill>
          <a:ln w="9525">
            <a:noFill/>
            <a:miter lim="800000"/>
            <a:headEnd/>
            <a:tailEnd/>
          </a:ln>
          <a:effectLst/>
        </p:spPr>
        <p:txBody>
          <a:bodyPr wrap="square">
            <a:spAutoFit/>
          </a:bodyPr>
          <a:lstStyle/>
          <a:p>
            <a:pPr algn="r"/>
            <a:r>
              <a:rPr lang="fa-IR" sz="1100" b="1" u="sng" dirty="0" smtClean="0">
                <a:latin typeface="Verdana" pitchFamily="34" charset="0"/>
                <a:cs typeface="B Titr" pitchFamily="2" charset="-78"/>
              </a:rPr>
              <a:t>4</a:t>
            </a:r>
            <a:r>
              <a:rPr lang="fa-IR" sz="1100" b="1" dirty="0" smtClean="0">
                <a:latin typeface="Verdana" pitchFamily="34" charset="0"/>
                <a:cs typeface="B Titr" pitchFamily="2" charset="-78"/>
              </a:rPr>
              <a:t>اصل مدیریت </a:t>
            </a:r>
            <a:r>
              <a:rPr lang="fa-IR" sz="1100" b="1" dirty="0">
                <a:latin typeface="Verdana" pitchFamily="34" charset="0"/>
                <a:cs typeface="B Titr" pitchFamily="2" charset="-78"/>
              </a:rPr>
              <a:t>علمی</a:t>
            </a:r>
            <a:endParaRPr lang="en-US" sz="1100" b="1" dirty="0">
              <a:latin typeface="Verdana" pitchFamily="34" charset="0"/>
              <a:cs typeface="B Titr" pitchFamily="2" charset="-78"/>
            </a:endParaRPr>
          </a:p>
        </p:txBody>
      </p:sp>
      <p:sp>
        <p:nvSpPr>
          <p:cNvPr id="14" name="Rectangle 13"/>
          <p:cNvSpPr/>
          <p:nvPr/>
        </p:nvSpPr>
        <p:spPr>
          <a:xfrm>
            <a:off x="714356" y="5572132"/>
            <a:ext cx="3429024" cy="830997"/>
          </a:xfrm>
          <a:prstGeom prst="rect">
            <a:avLst/>
          </a:prstGeom>
        </p:spPr>
        <p:txBody>
          <a:bodyPr wrap="square">
            <a:spAutoFit/>
          </a:bodyPr>
          <a:lstStyle/>
          <a:p>
            <a:pPr algn="just"/>
            <a:r>
              <a:rPr lang="ks-Arab" sz="1600" dirty="0" smtClean="0">
                <a:solidFill>
                  <a:schemeClr val="accent6">
                    <a:lumMod val="50000"/>
                  </a:schemeClr>
                </a:solidFill>
                <a:cs typeface="B Zar" pitchFamily="2" charset="-78"/>
              </a:rPr>
              <a:t>در</a:t>
            </a:r>
            <a:r>
              <a:rPr lang="fa-IR" sz="1600" dirty="0" smtClean="0">
                <a:solidFill>
                  <a:schemeClr val="accent6">
                    <a:lumMod val="50000"/>
                  </a:schemeClr>
                </a:solidFill>
                <a:cs typeface="B Zar" pitchFamily="2" charset="-78"/>
              </a:rPr>
              <a:t> </a:t>
            </a:r>
            <a:r>
              <a:rPr lang="ks-Arab" sz="1600" dirty="0" smtClean="0">
                <a:cs typeface="B Zar" pitchFamily="2" charset="-78"/>
              </a:rPr>
              <a:t>مکتب کلاسیک </a:t>
            </a:r>
            <a:r>
              <a:rPr lang="ks-Arab" sz="1600" dirty="0" smtClean="0">
                <a:solidFill>
                  <a:schemeClr val="accent6">
                    <a:lumMod val="50000"/>
                  </a:schemeClr>
                </a:solidFill>
                <a:cs typeface="B Zar" pitchFamily="2" charset="-78"/>
              </a:rPr>
              <a:t>٬ منابع فیزیکی وزیرزمینی مورد توجّه قرار داشتند٬ امّا در </a:t>
            </a:r>
            <a:r>
              <a:rPr lang="ks-Arab" sz="1400" b="1" dirty="0" smtClean="0">
                <a:cs typeface="B Zar" pitchFamily="2" charset="-78"/>
              </a:rPr>
              <a:t>مکتب</a:t>
            </a:r>
            <a:r>
              <a:rPr lang="ks-Arab" sz="1400" dirty="0" smtClean="0">
                <a:cs typeface="B Zar" pitchFamily="2" charset="-78"/>
              </a:rPr>
              <a:t> </a:t>
            </a:r>
            <a:r>
              <a:rPr lang="ks-Arab" sz="1400" b="1" dirty="0" smtClean="0">
                <a:cs typeface="B Zar" pitchFamily="2" charset="-78"/>
              </a:rPr>
              <a:t>نئوکلاسیک</a:t>
            </a:r>
            <a:r>
              <a:rPr lang="ks-Arab" sz="1600" dirty="0" smtClean="0">
                <a:solidFill>
                  <a:schemeClr val="accent6">
                    <a:lumMod val="50000"/>
                  </a:schemeClr>
                </a:solidFill>
                <a:cs typeface="B Zar" pitchFamily="2" charset="-78"/>
              </a:rPr>
              <a:t>٬ ت</a:t>
            </a:r>
            <a:r>
              <a:rPr lang="fa-IR" sz="1600" dirty="0" smtClean="0">
                <a:solidFill>
                  <a:schemeClr val="accent6">
                    <a:lumMod val="50000"/>
                  </a:schemeClr>
                </a:solidFill>
                <a:cs typeface="B Zar" pitchFamily="2" charset="-78"/>
              </a:rPr>
              <a:t>ا</a:t>
            </a:r>
            <a:r>
              <a:rPr lang="ks-Arab" sz="1600" dirty="0" smtClean="0">
                <a:solidFill>
                  <a:schemeClr val="accent6">
                    <a:lumMod val="50000"/>
                  </a:schemeClr>
                </a:solidFill>
                <a:cs typeface="B Zar" pitchFamily="2" charset="-78"/>
              </a:rPr>
              <a:t>کید بر منابع روزمینی </a:t>
            </a:r>
            <a:r>
              <a:rPr lang="fa-IR" sz="1600" dirty="0" smtClean="0">
                <a:solidFill>
                  <a:schemeClr val="accent6">
                    <a:lumMod val="50000"/>
                  </a:schemeClr>
                </a:solidFill>
                <a:cs typeface="B Zar" pitchFamily="2" charset="-78"/>
              </a:rPr>
              <a:t>است .</a:t>
            </a:r>
            <a:endParaRPr lang="fa-IR" sz="1600" dirty="0">
              <a:solidFill>
                <a:schemeClr val="accent6">
                  <a:lumMod val="50000"/>
                </a:schemeClr>
              </a:solidFill>
            </a:endParaRPr>
          </a:p>
        </p:txBody>
      </p:sp>
      <p:sp>
        <p:nvSpPr>
          <p:cNvPr id="15" name="Footer Placeholder 14"/>
          <p:cNvSpPr>
            <a:spLocks noGrp="1"/>
          </p:cNvSpPr>
          <p:nvPr>
            <p:ph type="ftr" sz="quarter" idx="11"/>
          </p:nvPr>
        </p:nvSpPr>
        <p:spPr/>
        <p:txBody>
          <a:bodyPr/>
          <a:lstStyle/>
          <a:p>
            <a:r>
              <a:rPr lang="en-US" smtClean="0"/>
              <a:t>© irmgn.ir</a:t>
            </a:r>
            <a:endParaRPr lang="fa-I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214422" y="285721"/>
            <a:ext cx="4243398" cy="500065"/>
          </a:xfrm>
          <a:prstGeom prst="rect">
            <a:avLst/>
          </a:prstGeom>
        </p:spPr>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400" b="0" i="0" u="none" strike="noStrike" kern="1200" cap="none" spc="0" normalizeH="0" baseline="0" noProof="0" smtClean="0">
                <a:ln>
                  <a:noFill/>
                </a:ln>
                <a:solidFill>
                  <a:srgbClr val="C00000"/>
                </a:solidFill>
                <a:effectLst/>
                <a:uLnTx/>
                <a:uFillTx/>
                <a:latin typeface="+mj-lt"/>
                <a:ea typeface="+mj-ea"/>
                <a:cs typeface="B Titr" pitchFamily="2" charset="-78"/>
              </a:rPr>
              <a:t>سیر تحول اندیشه های مدیریت</a:t>
            </a:r>
            <a:endParaRPr kumimoji="0" lang="en-US" sz="2400" b="0" i="0" u="none" strike="noStrike" kern="1200" cap="none" spc="0" normalizeH="0" baseline="0" noProof="0" dirty="0">
              <a:ln>
                <a:noFill/>
              </a:ln>
              <a:solidFill>
                <a:srgbClr val="C00000"/>
              </a:solidFill>
              <a:effectLst/>
              <a:uLnTx/>
              <a:uFillTx/>
              <a:latin typeface="+mj-lt"/>
              <a:ea typeface="+mj-ea"/>
              <a:cs typeface="B Titr" pitchFamily="2" charset="-78"/>
            </a:endParaRPr>
          </a:p>
        </p:txBody>
      </p:sp>
      <p:grpSp>
        <p:nvGrpSpPr>
          <p:cNvPr id="5" name="Group 3"/>
          <p:cNvGrpSpPr>
            <a:grpSpLocks noChangeAspect="1"/>
          </p:cNvGrpSpPr>
          <p:nvPr/>
        </p:nvGrpSpPr>
        <p:grpSpPr bwMode="auto">
          <a:xfrm>
            <a:off x="428604" y="765175"/>
            <a:ext cx="6072230" cy="8093105"/>
            <a:chOff x="360" y="1440"/>
            <a:chExt cx="11520" cy="14220"/>
          </a:xfrm>
        </p:grpSpPr>
        <p:sp>
          <p:nvSpPr>
            <p:cNvPr id="6" name="AutoShape 4"/>
            <p:cNvSpPr>
              <a:spLocks noChangeAspect="1" noChangeArrowheads="1"/>
            </p:cNvSpPr>
            <p:nvPr/>
          </p:nvSpPr>
          <p:spPr bwMode="auto">
            <a:xfrm>
              <a:off x="360" y="1440"/>
              <a:ext cx="11520" cy="14220"/>
            </a:xfrm>
            <a:prstGeom prst="rect">
              <a:avLst/>
            </a:prstGeom>
            <a:noFill/>
            <a:ln w="9525">
              <a:noFill/>
              <a:miter lim="800000"/>
              <a:headEnd/>
              <a:tailEnd/>
            </a:ln>
          </p:spPr>
          <p:txBody>
            <a:bodyPr/>
            <a:lstStyle/>
            <a:p>
              <a:endParaRPr lang="fa-IR"/>
            </a:p>
          </p:txBody>
        </p:sp>
        <p:sp>
          <p:nvSpPr>
            <p:cNvPr id="7" name="Text Box 5"/>
            <p:cNvSpPr txBox="1">
              <a:spLocks noChangeArrowheads="1"/>
            </p:cNvSpPr>
            <p:nvPr/>
          </p:nvSpPr>
          <p:spPr bwMode="auto">
            <a:xfrm>
              <a:off x="4680" y="1620"/>
              <a:ext cx="2880" cy="540"/>
            </a:xfrm>
            <a:prstGeom prst="rect">
              <a:avLst/>
            </a:prstGeom>
            <a:noFill/>
            <a:ln w="9525">
              <a:solidFill>
                <a:srgbClr val="000000"/>
              </a:solidFill>
              <a:miter lim="800000"/>
              <a:headEnd/>
              <a:tailEnd/>
            </a:ln>
          </p:spPr>
          <p:txBody>
            <a:bodyPr/>
            <a:lstStyle/>
            <a:p>
              <a:pPr algn="r"/>
              <a:r>
                <a:rPr lang="fa-IR" sz="1050" b="1" dirty="0">
                  <a:latin typeface="Times New Roman" pitchFamily="18" charset="0"/>
                  <a:cs typeface="Times New Roman" pitchFamily="18" charset="0"/>
                </a:rPr>
                <a:t>سیر تحول اندیشه های مدیریت</a:t>
              </a:r>
              <a:endParaRPr lang="en-US" sz="1400" b="1" dirty="0">
                <a:latin typeface="Verdana" pitchFamily="34" charset="0"/>
                <a:cs typeface="Arial" pitchFamily="34" charset="0"/>
              </a:endParaRPr>
            </a:p>
          </p:txBody>
        </p:sp>
        <p:sp>
          <p:nvSpPr>
            <p:cNvPr id="8" name="Text Box 6"/>
            <p:cNvSpPr txBox="1">
              <a:spLocks noChangeArrowheads="1"/>
            </p:cNvSpPr>
            <p:nvPr/>
          </p:nvSpPr>
          <p:spPr bwMode="auto">
            <a:xfrm>
              <a:off x="8763" y="3240"/>
              <a:ext cx="2577" cy="496"/>
            </a:xfrm>
            <a:prstGeom prst="rect">
              <a:avLst/>
            </a:prstGeom>
            <a:noFill/>
            <a:ln w="9525">
              <a:solidFill>
                <a:srgbClr val="000000"/>
              </a:solidFill>
              <a:miter lim="800000"/>
              <a:headEnd/>
              <a:tailEnd/>
            </a:ln>
          </p:spPr>
          <p:txBody>
            <a:bodyPr/>
            <a:lstStyle/>
            <a:p>
              <a:pPr algn="ctr"/>
              <a:r>
                <a:rPr lang="fa-IR" sz="1400" dirty="0">
                  <a:latin typeface="Times New Roman" pitchFamily="18" charset="0"/>
                  <a:cs typeface="B Zar" pitchFamily="2" charset="-78"/>
                </a:rPr>
                <a:t>نظریه های کلاسیک</a:t>
              </a:r>
              <a:endParaRPr lang="en-US" sz="2000" dirty="0">
                <a:latin typeface="Verdana" pitchFamily="34" charset="0"/>
                <a:cs typeface="B Zar" pitchFamily="2" charset="-78"/>
              </a:endParaRPr>
            </a:p>
          </p:txBody>
        </p:sp>
        <p:sp>
          <p:nvSpPr>
            <p:cNvPr id="9" name="Text Box 7"/>
            <p:cNvSpPr txBox="1">
              <a:spLocks noChangeArrowheads="1"/>
            </p:cNvSpPr>
            <p:nvPr/>
          </p:nvSpPr>
          <p:spPr bwMode="auto">
            <a:xfrm>
              <a:off x="8627" y="6300"/>
              <a:ext cx="2533" cy="448"/>
            </a:xfrm>
            <a:prstGeom prst="rect">
              <a:avLst/>
            </a:prstGeom>
            <a:noFill/>
            <a:ln w="9525">
              <a:solidFill>
                <a:srgbClr val="000000"/>
              </a:solidFill>
              <a:miter lim="800000"/>
              <a:headEnd/>
              <a:tailEnd/>
            </a:ln>
          </p:spPr>
          <p:txBody>
            <a:bodyPr/>
            <a:lstStyle/>
            <a:p>
              <a:pPr algn="ctr"/>
              <a:r>
                <a:rPr lang="fa-IR" sz="1400" dirty="0">
                  <a:latin typeface="Times New Roman" pitchFamily="18" charset="0"/>
                  <a:cs typeface="B Zar" pitchFamily="2" charset="-78"/>
                </a:rPr>
                <a:t>مدیریت بوروکراتیک</a:t>
              </a:r>
              <a:endParaRPr lang="en-US" sz="2000" dirty="0">
                <a:latin typeface="Verdana" pitchFamily="34" charset="0"/>
                <a:cs typeface="B Zar" pitchFamily="2" charset="-78"/>
              </a:endParaRPr>
            </a:p>
          </p:txBody>
        </p:sp>
        <p:sp>
          <p:nvSpPr>
            <p:cNvPr id="10" name="Text Box 8"/>
            <p:cNvSpPr txBox="1">
              <a:spLocks noChangeArrowheads="1"/>
            </p:cNvSpPr>
            <p:nvPr/>
          </p:nvSpPr>
          <p:spPr bwMode="auto">
            <a:xfrm>
              <a:off x="9169" y="4140"/>
              <a:ext cx="1991" cy="474"/>
            </a:xfrm>
            <a:prstGeom prst="rect">
              <a:avLst/>
            </a:prstGeom>
            <a:noFill/>
            <a:ln w="9525">
              <a:solidFill>
                <a:srgbClr val="000000"/>
              </a:solidFill>
              <a:miter lim="800000"/>
              <a:headEnd/>
              <a:tailEnd/>
            </a:ln>
          </p:spPr>
          <p:txBody>
            <a:bodyPr/>
            <a:lstStyle/>
            <a:p>
              <a:pPr algn="ctr"/>
              <a:r>
                <a:rPr lang="fa-IR" sz="1400" dirty="0">
                  <a:latin typeface="Times New Roman" pitchFamily="18" charset="0"/>
                  <a:cs typeface="B Zar" pitchFamily="2" charset="-78"/>
                </a:rPr>
                <a:t>مدیریت علمی</a:t>
              </a:r>
              <a:endParaRPr lang="en-US" sz="2000" dirty="0">
                <a:latin typeface="Verdana" pitchFamily="34" charset="0"/>
                <a:cs typeface="B Zar" pitchFamily="2" charset="-78"/>
              </a:endParaRPr>
            </a:p>
          </p:txBody>
        </p:sp>
        <p:sp>
          <p:nvSpPr>
            <p:cNvPr id="11" name="Text Box 9"/>
            <p:cNvSpPr txBox="1">
              <a:spLocks noChangeArrowheads="1"/>
            </p:cNvSpPr>
            <p:nvPr/>
          </p:nvSpPr>
          <p:spPr bwMode="auto">
            <a:xfrm>
              <a:off x="9034" y="5220"/>
              <a:ext cx="2126" cy="524"/>
            </a:xfrm>
            <a:prstGeom prst="rect">
              <a:avLst/>
            </a:prstGeom>
            <a:noFill/>
            <a:ln w="9525">
              <a:solidFill>
                <a:srgbClr val="000000"/>
              </a:solidFill>
              <a:miter lim="800000"/>
              <a:headEnd/>
              <a:tailEnd/>
            </a:ln>
          </p:spPr>
          <p:txBody>
            <a:bodyPr/>
            <a:lstStyle/>
            <a:p>
              <a:pPr algn="ctr"/>
              <a:r>
                <a:rPr lang="fa-IR" sz="1600" dirty="0">
                  <a:latin typeface="Times New Roman" pitchFamily="18" charset="0"/>
                  <a:cs typeface="B Zar" pitchFamily="2" charset="-78"/>
                </a:rPr>
                <a:t>مدیریت اداری</a:t>
              </a:r>
              <a:endParaRPr lang="en-US" sz="2400" dirty="0">
                <a:latin typeface="Verdana" pitchFamily="34" charset="0"/>
                <a:cs typeface="B Zar" pitchFamily="2" charset="-78"/>
              </a:endParaRPr>
            </a:p>
          </p:txBody>
        </p:sp>
        <p:sp>
          <p:nvSpPr>
            <p:cNvPr id="12" name="Line 10"/>
            <p:cNvSpPr>
              <a:spLocks noChangeShapeType="1"/>
            </p:cNvSpPr>
            <p:nvPr/>
          </p:nvSpPr>
          <p:spPr bwMode="auto">
            <a:xfrm>
              <a:off x="6120" y="2160"/>
              <a:ext cx="4320" cy="1080"/>
            </a:xfrm>
            <a:prstGeom prst="line">
              <a:avLst/>
            </a:prstGeom>
            <a:noFill/>
            <a:ln w="9525">
              <a:solidFill>
                <a:srgbClr val="000000"/>
              </a:solidFill>
              <a:round/>
              <a:headEnd/>
              <a:tailEnd type="triangle" w="med" len="med"/>
            </a:ln>
          </p:spPr>
          <p:txBody>
            <a:bodyPr/>
            <a:lstStyle/>
            <a:p>
              <a:endParaRPr lang="fa-IR"/>
            </a:p>
          </p:txBody>
        </p:sp>
        <p:sp>
          <p:nvSpPr>
            <p:cNvPr id="13" name="Line 11"/>
            <p:cNvSpPr>
              <a:spLocks noChangeShapeType="1"/>
            </p:cNvSpPr>
            <p:nvPr/>
          </p:nvSpPr>
          <p:spPr bwMode="auto">
            <a:xfrm>
              <a:off x="11520" y="3420"/>
              <a:ext cx="0" cy="3060"/>
            </a:xfrm>
            <a:prstGeom prst="line">
              <a:avLst/>
            </a:prstGeom>
            <a:noFill/>
            <a:ln w="9525">
              <a:solidFill>
                <a:srgbClr val="000000"/>
              </a:solidFill>
              <a:round/>
              <a:headEnd/>
              <a:tailEnd/>
            </a:ln>
          </p:spPr>
          <p:txBody>
            <a:bodyPr/>
            <a:lstStyle/>
            <a:p>
              <a:endParaRPr lang="fa-IR"/>
            </a:p>
          </p:txBody>
        </p:sp>
        <p:sp>
          <p:nvSpPr>
            <p:cNvPr id="14" name="Line 12"/>
            <p:cNvSpPr>
              <a:spLocks noChangeShapeType="1"/>
            </p:cNvSpPr>
            <p:nvPr/>
          </p:nvSpPr>
          <p:spPr bwMode="auto">
            <a:xfrm flipH="1">
              <a:off x="11160" y="6480"/>
              <a:ext cx="360" cy="0"/>
            </a:xfrm>
            <a:prstGeom prst="line">
              <a:avLst/>
            </a:prstGeom>
            <a:noFill/>
            <a:ln w="9525">
              <a:solidFill>
                <a:srgbClr val="000000"/>
              </a:solidFill>
              <a:round/>
              <a:headEnd/>
              <a:tailEnd/>
            </a:ln>
          </p:spPr>
          <p:txBody>
            <a:bodyPr/>
            <a:lstStyle/>
            <a:p>
              <a:endParaRPr lang="fa-IR"/>
            </a:p>
          </p:txBody>
        </p:sp>
        <p:sp>
          <p:nvSpPr>
            <p:cNvPr id="15" name="Line 13"/>
            <p:cNvSpPr>
              <a:spLocks noChangeShapeType="1"/>
            </p:cNvSpPr>
            <p:nvPr/>
          </p:nvSpPr>
          <p:spPr bwMode="auto">
            <a:xfrm flipH="1">
              <a:off x="11160" y="5490"/>
              <a:ext cx="360" cy="1"/>
            </a:xfrm>
            <a:prstGeom prst="line">
              <a:avLst/>
            </a:prstGeom>
            <a:noFill/>
            <a:ln w="9525">
              <a:solidFill>
                <a:srgbClr val="000000"/>
              </a:solidFill>
              <a:round/>
              <a:headEnd/>
              <a:tailEnd/>
            </a:ln>
          </p:spPr>
          <p:txBody>
            <a:bodyPr/>
            <a:lstStyle/>
            <a:p>
              <a:endParaRPr lang="fa-IR"/>
            </a:p>
          </p:txBody>
        </p:sp>
        <p:sp>
          <p:nvSpPr>
            <p:cNvPr id="16" name="Line 14"/>
            <p:cNvSpPr>
              <a:spLocks noChangeShapeType="1"/>
            </p:cNvSpPr>
            <p:nvPr/>
          </p:nvSpPr>
          <p:spPr bwMode="auto">
            <a:xfrm flipH="1">
              <a:off x="11160" y="4395"/>
              <a:ext cx="360" cy="1"/>
            </a:xfrm>
            <a:prstGeom prst="line">
              <a:avLst/>
            </a:prstGeom>
            <a:noFill/>
            <a:ln w="9525">
              <a:solidFill>
                <a:srgbClr val="000000"/>
              </a:solidFill>
              <a:round/>
              <a:headEnd/>
              <a:tailEnd/>
            </a:ln>
          </p:spPr>
          <p:txBody>
            <a:bodyPr/>
            <a:lstStyle/>
            <a:p>
              <a:endParaRPr lang="fa-IR"/>
            </a:p>
          </p:txBody>
        </p:sp>
        <p:sp>
          <p:nvSpPr>
            <p:cNvPr id="17" name="Line 15"/>
            <p:cNvSpPr>
              <a:spLocks noChangeShapeType="1"/>
            </p:cNvSpPr>
            <p:nvPr/>
          </p:nvSpPr>
          <p:spPr bwMode="auto">
            <a:xfrm flipH="1">
              <a:off x="11340" y="3420"/>
              <a:ext cx="180" cy="0"/>
            </a:xfrm>
            <a:prstGeom prst="line">
              <a:avLst/>
            </a:prstGeom>
            <a:noFill/>
            <a:ln w="9525">
              <a:solidFill>
                <a:srgbClr val="000000"/>
              </a:solidFill>
              <a:round/>
              <a:headEnd/>
              <a:tailEnd/>
            </a:ln>
          </p:spPr>
          <p:txBody>
            <a:bodyPr/>
            <a:lstStyle/>
            <a:p>
              <a:endParaRPr lang="fa-IR"/>
            </a:p>
          </p:txBody>
        </p:sp>
        <p:sp>
          <p:nvSpPr>
            <p:cNvPr id="18" name="Text Box 16"/>
            <p:cNvSpPr txBox="1">
              <a:spLocks noChangeArrowheads="1"/>
            </p:cNvSpPr>
            <p:nvPr/>
          </p:nvSpPr>
          <p:spPr bwMode="auto">
            <a:xfrm>
              <a:off x="5040" y="3600"/>
              <a:ext cx="2774" cy="720"/>
            </a:xfrm>
            <a:prstGeom prst="rect">
              <a:avLst/>
            </a:prstGeom>
            <a:noFill/>
            <a:ln w="9525">
              <a:solidFill>
                <a:srgbClr val="000000"/>
              </a:solidFill>
              <a:miter lim="800000"/>
              <a:headEnd/>
              <a:tailEnd/>
            </a:ln>
          </p:spPr>
          <p:txBody>
            <a:bodyPr/>
            <a:lstStyle/>
            <a:p>
              <a:pPr algn="r"/>
              <a:r>
                <a:rPr lang="fa-IR" sz="1200" b="1" dirty="0">
                  <a:latin typeface="Times New Roman" pitchFamily="18" charset="0"/>
                  <a:cs typeface="B Zar" pitchFamily="2" charset="-78"/>
                </a:rPr>
                <a:t>نظریه های نئو کلاسیک</a:t>
              </a:r>
              <a:endParaRPr lang="en-US" b="1" dirty="0">
                <a:latin typeface="Verdana" pitchFamily="34" charset="0"/>
                <a:cs typeface="B Zar" pitchFamily="2" charset="-78"/>
              </a:endParaRPr>
            </a:p>
          </p:txBody>
        </p:sp>
        <p:sp>
          <p:nvSpPr>
            <p:cNvPr id="19" name="Text Box 17"/>
            <p:cNvSpPr txBox="1">
              <a:spLocks noChangeArrowheads="1"/>
            </p:cNvSpPr>
            <p:nvPr/>
          </p:nvSpPr>
          <p:spPr bwMode="auto">
            <a:xfrm>
              <a:off x="5580" y="4680"/>
              <a:ext cx="1800" cy="540"/>
            </a:xfrm>
            <a:prstGeom prst="rect">
              <a:avLst/>
            </a:prstGeom>
            <a:noFill/>
            <a:ln w="9525">
              <a:solidFill>
                <a:srgbClr val="000000"/>
              </a:solidFill>
              <a:miter lim="800000"/>
              <a:headEnd/>
              <a:tailEnd/>
            </a:ln>
          </p:spPr>
          <p:txBody>
            <a:bodyPr/>
            <a:lstStyle/>
            <a:p>
              <a:pPr algn="r"/>
              <a:r>
                <a:rPr lang="fa-IR" sz="1200" dirty="0">
                  <a:latin typeface="Times New Roman" pitchFamily="18" charset="0"/>
                  <a:cs typeface="B Zar" pitchFamily="2" charset="-78"/>
                </a:rPr>
                <a:t>مطالعات هاثورن</a:t>
              </a:r>
              <a:endParaRPr lang="en-US" sz="1800" dirty="0">
                <a:latin typeface="Verdana" pitchFamily="34" charset="0"/>
                <a:cs typeface="B Zar" pitchFamily="2" charset="-78"/>
              </a:endParaRPr>
            </a:p>
          </p:txBody>
        </p:sp>
        <p:sp>
          <p:nvSpPr>
            <p:cNvPr id="20" name="Text Box 18"/>
            <p:cNvSpPr txBox="1">
              <a:spLocks noChangeArrowheads="1"/>
            </p:cNvSpPr>
            <p:nvPr/>
          </p:nvSpPr>
          <p:spPr bwMode="auto">
            <a:xfrm>
              <a:off x="5580" y="5760"/>
              <a:ext cx="1800" cy="540"/>
            </a:xfrm>
            <a:prstGeom prst="rect">
              <a:avLst/>
            </a:prstGeom>
            <a:noFill/>
            <a:ln w="9525">
              <a:solidFill>
                <a:srgbClr val="000000"/>
              </a:solidFill>
              <a:miter lim="800000"/>
              <a:headEnd/>
              <a:tailEnd/>
            </a:ln>
          </p:spPr>
          <p:txBody>
            <a:bodyPr/>
            <a:lstStyle/>
            <a:p>
              <a:pPr algn="r"/>
              <a:r>
                <a:rPr lang="fa-IR" sz="1200">
                  <a:latin typeface="Times New Roman" pitchFamily="18" charset="0"/>
                  <a:cs typeface="Times New Roman" pitchFamily="18" charset="0"/>
                </a:rPr>
                <a:t>نگرش رفتاری</a:t>
              </a:r>
              <a:endParaRPr lang="en-US" sz="1800">
                <a:latin typeface="Verdana" pitchFamily="34" charset="0"/>
                <a:cs typeface="Arial" pitchFamily="34" charset="0"/>
              </a:endParaRPr>
            </a:p>
          </p:txBody>
        </p:sp>
        <p:grpSp>
          <p:nvGrpSpPr>
            <p:cNvPr id="21" name="Group 19"/>
            <p:cNvGrpSpPr>
              <a:grpSpLocks/>
            </p:cNvGrpSpPr>
            <p:nvPr/>
          </p:nvGrpSpPr>
          <p:grpSpPr bwMode="auto">
            <a:xfrm>
              <a:off x="540" y="3600"/>
              <a:ext cx="6868" cy="5784"/>
              <a:chOff x="1800" y="3600"/>
              <a:chExt cx="6868" cy="5784"/>
            </a:xfrm>
          </p:grpSpPr>
          <p:sp>
            <p:nvSpPr>
              <p:cNvPr id="27" name="Text Box 20"/>
              <p:cNvSpPr txBox="1">
                <a:spLocks noChangeArrowheads="1"/>
              </p:cNvSpPr>
              <p:nvPr/>
            </p:nvSpPr>
            <p:spPr bwMode="auto">
              <a:xfrm>
                <a:off x="1800" y="3600"/>
                <a:ext cx="2937" cy="720"/>
              </a:xfrm>
              <a:prstGeom prst="rect">
                <a:avLst/>
              </a:prstGeom>
              <a:noFill/>
              <a:ln w="9525">
                <a:solidFill>
                  <a:srgbClr val="000000"/>
                </a:solidFill>
                <a:miter lim="800000"/>
                <a:headEnd/>
                <a:tailEnd/>
              </a:ln>
            </p:spPr>
            <p:txBody>
              <a:bodyPr/>
              <a:lstStyle/>
              <a:p>
                <a:pPr algn="r"/>
                <a:r>
                  <a:rPr lang="fa-IR" sz="1100" dirty="0">
                    <a:latin typeface="Times New Roman" pitchFamily="18" charset="0"/>
                    <a:cs typeface="B Zar" pitchFamily="2" charset="-78"/>
                  </a:rPr>
                  <a:t>نگرشهای،کمی،سیستمی،اقتضایی</a:t>
                </a:r>
              </a:p>
              <a:p>
                <a:pPr algn="r"/>
                <a:r>
                  <a:rPr lang="fa-IR" sz="1100" dirty="0">
                    <a:latin typeface="Times New Roman" pitchFamily="18" charset="0"/>
                    <a:cs typeface="B Zar" pitchFamily="2" charset="-78"/>
                  </a:rPr>
                  <a:t>و جنبش جدید در روابط انسانی</a:t>
                </a:r>
                <a:endParaRPr lang="en-US" sz="1100" dirty="0">
                  <a:latin typeface="Verdana" pitchFamily="34" charset="0"/>
                  <a:cs typeface="B Zar" pitchFamily="2" charset="-78"/>
                </a:endParaRPr>
              </a:p>
            </p:txBody>
          </p:sp>
          <p:sp>
            <p:nvSpPr>
              <p:cNvPr id="28" name="Text Box 21"/>
              <p:cNvSpPr txBox="1">
                <a:spLocks noChangeArrowheads="1"/>
              </p:cNvSpPr>
              <p:nvPr/>
            </p:nvSpPr>
            <p:spPr bwMode="auto">
              <a:xfrm>
                <a:off x="2340" y="7200"/>
                <a:ext cx="1800" cy="540"/>
              </a:xfrm>
              <a:prstGeom prst="rect">
                <a:avLst/>
              </a:prstGeom>
              <a:noFill/>
              <a:ln w="9525">
                <a:solidFill>
                  <a:srgbClr val="000000"/>
                </a:solidFill>
                <a:miter lim="800000"/>
                <a:headEnd/>
                <a:tailEnd/>
              </a:ln>
            </p:spPr>
            <p:txBody>
              <a:bodyPr/>
              <a:lstStyle/>
              <a:p>
                <a:pPr algn="r"/>
                <a:r>
                  <a:rPr lang="fa-IR" sz="1200">
                    <a:latin typeface="Times New Roman" pitchFamily="18" charset="0"/>
                    <a:cs typeface="B Zar" pitchFamily="2" charset="-78"/>
                  </a:rPr>
                  <a:t>نگرش سیستمی</a:t>
                </a:r>
                <a:endParaRPr lang="en-US" sz="1800">
                  <a:latin typeface="Verdana" pitchFamily="34" charset="0"/>
                  <a:cs typeface="B Zar" pitchFamily="2" charset="-78"/>
                </a:endParaRPr>
              </a:p>
            </p:txBody>
          </p:sp>
          <p:sp>
            <p:nvSpPr>
              <p:cNvPr id="29" name="Text Box 22"/>
              <p:cNvSpPr txBox="1">
                <a:spLocks noChangeArrowheads="1"/>
              </p:cNvSpPr>
              <p:nvPr/>
            </p:nvSpPr>
            <p:spPr bwMode="auto">
              <a:xfrm>
                <a:off x="6228" y="7376"/>
                <a:ext cx="2440" cy="753"/>
              </a:xfrm>
              <a:prstGeom prst="rect">
                <a:avLst/>
              </a:prstGeom>
              <a:noFill/>
              <a:ln w="9525">
                <a:solidFill>
                  <a:srgbClr val="000000"/>
                </a:solidFill>
                <a:miter lim="800000"/>
                <a:headEnd/>
                <a:tailEnd/>
              </a:ln>
            </p:spPr>
            <p:txBody>
              <a:bodyPr/>
              <a:lstStyle/>
              <a:p>
                <a:pPr algn="ctr"/>
                <a:r>
                  <a:rPr lang="fa-IR" sz="1200" dirty="0">
                    <a:latin typeface="Times New Roman" pitchFamily="18" charset="0"/>
                    <a:cs typeface="Times New Roman" pitchFamily="18" charset="0"/>
                  </a:rPr>
                  <a:t>علم </a:t>
                </a:r>
                <a:r>
                  <a:rPr lang="fa-IR" sz="1200" dirty="0">
                    <a:latin typeface="Times New Roman" pitchFamily="18" charset="0"/>
                    <a:cs typeface="B Zar" pitchFamily="2" charset="-78"/>
                  </a:rPr>
                  <a:t>مدیریت</a:t>
                </a:r>
                <a:endParaRPr lang="en-US" sz="1800" dirty="0">
                  <a:latin typeface="Verdana" pitchFamily="34" charset="0"/>
                  <a:cs typeface="B Zar" pitchFamily="2" charset="-78"/>
                </a:endParaRPr>
              </a:p>
            </p:txBody>
          </p:sp>
          <p:sp>
            <p:nvSpPr>
              <p:cNvPr id="30" name="Text Box 23"/>
              <p:cNvSpPr txBox="1">
                <a:spLocks noChangeArrowheads="1"/>
              </p:cNvSpPr>
              <p:nvPr/>
            </p:nvSpPr>
            <p:spPr bwMode="auto">
              <a:xfrm>
                <a:off x="3382" y="8129"/>
                <a:ext cx="1936" cy="511"/>
              </a:xfrm>
              <a:prstGeom prst="rect">
                <a:avLst/>
              </a:prstGeom>
              <a:noFill/>
              <a:ln w="9525">
                <a:solidFill>
                  <a:srgbClr val="000000"/>
                </a:solidFill>
                <a:miter lim="800000"/>
                <a:headEnd/>
                <a:tailEnd/>
              </a:ln>
            </p:spPr>
            <p:txBody>
              <a:bodyPr/>
              <a:lstStyle/>
              <a:p>
                <a:pPr algn="r"/>
                <a:r>
                  <a:rPr lang="fa-IR" sz="1200" dirty="0">
                    <a:latin typeface="Times New Roman" pitchFamily="18" charset="0"/>
                    <a:cs typeface="B Zar" pitchFamily="2" charset="-78"/>
                  </a:rPr>
                  <a:t>نگرشهای کمی</a:t>
                </a:r>
                <a:endParaRPr lang="en-US" sz="1800" dirty="0">
                  <a:latin typeface="Verdana" pitchFamily="34" charset="0"/>
                  <a:cs typeface="B Zar" pitchFamily="2" charset="-78"/>
                </a:endParaRPr>
              </a:p>
            </p:txBody>
          </p:sp>
          <p:sp>
            <p:nvSpPr>
              <p:cNvPr id="31" name="Text Box 24"/>
              <p:cNvSpPr txBox="1">
                <a:spLocks noChangeArrowheads="1"/>
              </p:cNvSpPr>
              <p:nvPr/>
            </p:nvSpPr>
            <p:spPr bwMode="auto">
              <a:xfrm>
                <a:off x="2340" y="6300"/>
                <a:ext cx="1800" cy="540"/>
              </a:xfrm>
              <a:prstGeom prst="rect">
                <a:avLst/>
              </a:prstGeom>
              <a:noFill/>
              <a:ln w="9525">
                <a:solidFill>
                  <a:srgbClr val="000000"/>
                </a:solidFill>
                <a:miter lim="800000"/>
                <a:headEnd/>
                <a:tailEnd/>
              </a:ln>
            </p:spPr>
            <p:txBody>
              <a:bodyPr/>
              <a:lstStyle/>
              <a:p>
                <a:pPr algn="r"/>
                <a:r>
                  <a:rPr lang="fa-IR" sz="1200" dirty="0">
                    <a:latin typeface="Times New Roman" pitchFamily="18" charset="0"/>
                    <a:cs typeface="B Zar" pitchFamily="2" charset="-78"/>
                  </a:rPr>
                  <a:t>نگرش اقتضائی</a:t>
                </a:r>
                <a:endParaRPr lang="en-US" sz="1800" dirty="0">
                  <a:latin typeface="Verdana" pitchFamily="34" charset="0"/>
                  <a:cs typeface="B Zar" pitchFamily="2" charset="-78"/>
                </a:endParaRPr>
              </a:p>
            </p:txBody>
          </p:sp>
          <p:sp>
            <p:nvSpPr>
              <p:cNvPr id="32" name="Text Box 25"/>
              <p:cNvSpPr txBox="1">
                <a:spLocks noChangeArrowheads="1"/>
              </p:cNvSpPr>
              <p:nvPr/>
            </p:nvSpPr>
            <p:spPr bwMode="auto">
              <a:xfrm>
                <a:off x="2340" y="5220"/>
                <a:ext cx="1800" cy="720"/>
              </a:xfrm>
              <a:prstGeom prst="rect">
                <a:avLst/>
              </a:prstGeom>
              <a:noFill/>
              <a:ln w="9525">
                <a:solidFill>
                  <a:srgbClr val="000000"/>
                </a:solidFill>
                <a:miter lim="800000"/>
                <a:headEnd/>
                <a:tailEnd/>
              </a:ln>
            </p:spPr>
            <p:txBody>
              <a:bodyPr/>
              <a:lstStyle/>
              <a:p>
                <a:pPr algn="ctr"/>
                <a:r>
                  <a:rPr lang="fa-IR" sz="1200" dirty="0">
                    <a:latin typeface="Times New Roman" pitchFamily="18" charset="0"/>
                    <a:cs typeface="B Zar" pitchFamily="2" charset="-78"/>
                  </a:rPr>
                  <a:t>جنبش جدید روابط انسانی</a:t>
                </a:r>
                <a:endParaRPr lang="en-US" sz="1800" dirty="0">
                  <a:latin typeface="Verdana" pitchFamily="34" charset="0"/>
                  <a:cs typeface="B Zar" pitchFamily="2" charset="-78"/>
                </a:endParaRPr>
              </a:p>
            </p:txBody>
          </p:sp>
          <p:sp>
            <p:nvSpPr>
              <p:cNvPr id="33" name="Line 26"/>
              <p:cNvSpPr>
                <a:spLocks noChangeShapeType="1"/>
              </p:cNvSpPr>
              <p:nvPr/>
            </p:nvSpPr>
            <p:spPr bwMode="auto">
              <a:xfrm>
                <a:off x="1980" y="4320"/>
                <a:ext cx="0" cy="4140"/>
              </a:xfrm>
              <a:prstGeom prst="line">
                <a:avLst/>
              </a:prstGeom>
              <a:noFill/>
              <a:ln w="9525">
                <a:solidFill>
                  <a:srgbClr val="000000"/>
                </a:solidFill>
                <a:round/>
                <a:headEnd/>
                <a:tailEnd/>
              </a:ln>
            </p:spPr>
            <p:txBody>
              <a:bodyPr/>
              <a:lstStyle/>
              <a:p>
                <a:endParaRPr lang="fa-IR"/>
              </a:p>
            </p:txBody>
          </p:sp>
          <p:sp>
            <p:nvSpPr>
              <p:cNvPr id="35" name="Line 28"/>
              <p:cNvSpPr>
                <a:spLocks noChangeShapeType="1"/>
              </p:cNvSpPr>
              <p:nvPr/>
            </p:nvSpPr>
            <p:spPr bwMode="auto">
              <a:xfrm>
                <a:off x="1980" y="7470"/>
                <a:ext cx="360" cy="1"/>
              </a:xfrm>
              <a:prstGeom prst="line">
                <a:avLst/>
              </a:prstGeom>
              <a:noFill/>
              <a:ln w="9525">
                <a:solidFill>
                  <a:srgbClr val="000000"/>
                </a:solidFill>
                <a:round/>
                <a:headEnd/>
                <a:tailEnd/>
              </a:ln>
            </p:spPr>
            <p:txBody>
              <a:bodyPr/>
              <a:lstStyle/>
              <a:p>
                <a:endParaRPr lang="fa-IR"/>
              </a:p>
            </p:txBody>
          </p:sp>
          <p:sp>
            <p:nvSpPr>
              <p:cNvPr id="36" name="Line 29"/>
              <p:cNvSpPr>
                <a:spLocks noChangeShapeType="1"/>
              </p:cNvSpPr>
              <p:nvPr/>
            </p:nvSpPr>
            <p:spPr bwMode="auto">
              <a:xfrm>
                <a:off x="1980" y="6555"/>
                <a:ext cx="360" cy="1"/>
              </a:xfrm>
              <a:prstGeom prst="line">
                <a:avLst/>
              </a:prstGeom>
              <a:noFill/>
              <a:ln w="9525">
                <a:solidFill>
                  <a:srgbClr val="000000"/>
                </a:solidFill>
                <a:round/>
                <a:headEnd/>
                <a:tailEnd/>
              </a:ln>
            </p:spPr>
            <p:txBody>
              <a:bodyPr/>
              <a:lstStyle/>
              <a:p>
                <a:endParaRPr lang="fa-IR"/>
              </a:p>
            </p:txBody>
          </p:sp>
          <p:sp>
            <p:nvSpPr>
              <p:cNvPr id="37" name="Line 30"/>
              <p:cNvSpPr>
                <a:spLocks noChangeShapeType="1"/>
              </p:cNvSpPr>
              <p:nvPr/>
            </p:nvSpPr>
            <p:spPr bwMode="auto">
              <a:xfrm>
                <a:off x="1980" y="5565"/>
                <a:ext cx="360" cy="1"/>
              </a:xfrm>
              <a:prstGeom prst="line">
                <a:avLst/>
              </a:prstGeom>
              <a:noFill/>
              <a:ln w="9525">
                <a:solidFill>
                  <a:srgbClr val="000000"/>
                </a:solidFill>
                <a:round/>
                <a:headEnd/>
                <a:tailEnd/>
              </a:ln>
            </p:spPr>
            <p:txBody>
              <a:bodyPr/>
              <a:lstStyle/>
              <a:p>
                <a:endParaRPr lang="fa-IR"/>
              </a:p>
            </p:txBody>
          </p:sp>
          <p:sp>
            <p:nvSpPr>
              <p:cNvPr id="38" name="Text Box 31"/>
              <p:cNvSpPr txBox="1">
                <a:spLocks noChangeArrowheads="1"/>
              </p:cNvSpPr>
              <p:nvPr/>
            </p:nvSpPr>
            <p:spPr bwMode="auto">
              <a:xfrm>
                <a:off x="4680" y="5325"/>
                <a:ext cx="1080" cy="540"/>
              </a:xfrm>
              <a:prstGeom prst="rect">
                <a:avLst/>
              </a:prstGeom>
              <a:noFill/>
              <a:ln w="9525">
                <a:solidFill>
                  <a:srgbClr val="000000"/>
                </a:solidFill>
                <a:miter lim="800000"/>
                <a:headEnd/>
                <a:tailEnd/>
              </a:ln>
            </p:spPr>
            <p:txBody>
              <a:bodyPr/>
              <a:lstStyle/>
              <a:p>
                <a:pPr algn="r"/>
                <a:r>
                  <a:rPr lang="fa-IR" sz="1200">
                    <a:latin typeface="Times New Roman" pitchFamily="18" charset="0"/>
                    <a:cs typeface="B Zar" pitchFamily="2" charset="-78"/>
                  </a:rPr>
                  <a:t>نظریه </a:t>
                </a:r>
                <a:r>
                  <a:rPr lang="en-US" sz="1600" b="1">
                    <a:latin typeface="Times New Roman" pitchFamily="18" charset="0"/>
                    <a:cs typeface="B Zar" pitchFamily="2" charset="-78"/>
                  </a:rPr>
                  <a:t>z</a:t>
                </a:r>
                <a:endParaRPr lang="en-US" sz="1800">
                  <a:latin typeface="Verdana" pitchFamily="34" charset="0"/>
                  <a:cs typeface="B Zar" pitchFamily="2" charset="-78"/>
                </a:endParaRPr>
              </a:p>
            </p:txBody>
          </p:sp>
          <p:sp>
            <p:nvSpPr>
              <p:cNvPr id="39" name="Text Box 32"/>
              <p:cNvSpPr txBox="1">
                <a:spLocks noChangeArrowheads="1"/>
              </p:cNvSpPr>
              <p:nvPr/>
            </p:nvSpPr>
            <p:spPr bwMode="auto">
              <a:xfrm>
                <a:off x="6228" y="8129"/>
                <a:ext cx="2440" cy="511"/>
              </a:xfrm>
              <a:prstGeom prst="rect">
                <a:avLst/>
              </a:prstGeom>
              <a:noFill/>
              <a:ln w="9525">
                <a:solidFill>
                  <a:srgbClr val="000000"/>
                </a:solidFill>
                <a:miter lim="800000"/>
                <a:headEnd/>
                <a:tailEnd/>
              </a:ln>
            </p:spPr>
            <p:txBody>
              <a:bodyPr/>
              <a:lstStyle/>
              <a:p>
                <a:pPr algn="ctr"/>
                <a:r>
                  <a:rPr lang="fa-IR" sz="1200" dirty="0">
                    <a:latin typeface="Times New Roman" pitchFamily="18" charset="0"/>
                    <a:cs typeface="B Zar" pitchFamily="2" charset="-78"/>
                  </a:rPr>
                  <a:t>مدیریت عملیاتی</a:t>
                </a:r>
                <a:endParaRPr lang="en-US" sz="1800" dirty="0">
                  <a:latin typeface="Verdana" pitchFamily="34" charset="0"/>
                  <a:cs typeface="B Zar" pitchFamily="2" charset="-78"/>
                </a:endParaRPr>
              </a:p>
            </p:txBody>
          </p:sp>
          <p:sp>
            <p:nvSpPr>
              <p:cNvPr id="40" name="Line 33"/>
              <p:cNvSpPr>
                <a:spLocks noChangeShapeType="1"/>
              </p:cNvSpPr>
              <p:nvPr/>
            </p:nvSpPr>
            <p:spPr bwMode="auto">
              <a:xfrm>
                <a:off x="4140" y="5580"/>
                <a:ext cx="540" cy="0"/>
              </a:xfrm>
              <a:prstGeom prst="line">
                <a:avLst/>
              </a:prstGeom>
              <a:noFill/>
              <a:ln w="9525">
                <a:solidFill>
                  <a:srgbClr val="000000"/>
                </a:solidFill>
                <a:round/>
                <a:headEnd/>
                <a:tailEnd type="triangle" w="med" len="med"/>
              </a:ln>
            </p:spPr>
            <p:txBody>
              <a:bodyPr/>
              <a:lstStyle/>
              <a:p>
                <a:endParaRPr lang="fa-IR"/>
              </a:p>
            </p:txBody>
          </p:sp>
          <p:sp>
            <p:nvSpPr>
              <p:cNvPr id="41" name="Text Box 34"/>
              <p:cNvSpPr txBox="1">
                <a:spLocks noChangeArrowheads="1"/>
              </p:cNvSpPr>
              <p:nvPr/>
            </p:nvSpPr>
            <p:spPr bwMode="auto">
              <a:xfrm>
                <a:off x="6228" y="8631"/>
                <a:ext cx="2440" cy="753"/>
              </a:xfrm>
              <a:prstGeom prst="rect">
                <a:avLst/>
              </a:prstGeom>
              <a:noFill/>
              <a:ln w="9525">
                <a:solidFill>
                  <a:srgbClr val="000000"/>
                </a:solidFill>
                <a:miter lim="800000"/>
                <a:headEnd/>
                <a:tailEnd/>
              </a:ln>
            </p:spPr>
            <p:txBody>
              <a:bodyPr/>
              <a:lstStyle/>
              <a:p>
                <a:pPr algn="ctr"/>
                <a:r>
                  <a:rPr lang="fa-IR" sz="1200" dirty="0">
                    <a:latin typeface="Times New Roman" pitchFamily="18" charset="0"/>
                    <a:cs typeface="B Zar" pitchFamily="2" charset="-78"/>
                  </a:rPr>
                  <a:t>سیستمهای اطلاعاتی مدیریت</a:t>
                </a:r>
                <a:endParaRPr lang="en-US" dirty="0">
                  <a:latin typeface="Verdana" pitchFamily="34" charset="0"/>
                  <a:cs typeface="B Zar" pitchFamily="2" charset="-78"/>
                </a:endParaRPr>
              </a:p>
            </p:txBody>
          </p:sp>
          <p:sp>
            <p:nvSpPr>
              <p:cNvPr id="42" name="Line 35"/>
              <p:cNvSpPr>
                <a:spLocks noChangeShapeType="1"/>
              </p:cNvSpPr>
              <p:nvPr/>
            </p:nvSpPr>
            <p:spPr bwMode="auto">
              <a:xfrm flipV="1">
                <a:off x="5279" y="7740"/>
                <a:ext cx="900" cy="540"/>
              </a:xfrm>
              <a:prstGeom prst="line">
                <a:avLst/>
              </a:prstGeom>
              <a:noFill/>
              <a:ln w="9525">
                <a:solidFill>
                  <a:srgbClr val="000000"/>
                </a:solidFill>
                <a:round/>
                <a:headEnd/>
                <a:tailEnd type="triangle" w="med" len="med"/>
              </a:ln>
            </p:spPr>
            <p:txBody>
              <a:bodyPr/>
              <a:lstStyle/>
              <a:p>
                <a:endParaRPr lang="fa-IR"/>
              </a:p>
            </p:txBody>
          </p:sp>
          <p:sp>
            <p:nvSpPr>
              <p:cNvPr id="43" name="Line 36"/>
              <p:cNvSpPr>
                <a:spLocks noChangeShapeType="1"/>
              </p:cNvSpPr>
              <p:nvPr/>
            </p:nvSpPr>
            <p:spPr bwMode="auto">
              <a:xfrm>
                <a:off x="5328" y="8340"/>
                <a:ext cx="900" cy="1"/>
              </a:xfrm>
              <a:prstGeom prst="line">
                <a:avLst/>
              </a:prstGeom>
              <a:noFill/>
              <a:ln w="9525">
                <a:solidFill>
                  <a:srgbClr val="000000"/>
                </a:solidFill>
                <a:round/>
                <a:headEnd/>
                <a:tailEnd type="triangle" w="med" len="med"/>
              </a:ln>
            </p:spPr>
            <p:txBody>
              <a:bodyPr/>
              <a:lstStyle/>
              <a:p>
                <a:endParaRPr lang="fa-IR"/>
              </a:p>
            </p:txBody>
          </p:sp>
          <p:sp>
            <p:nvSpPr>
              <p:cNvPr id="44" name="Line 37"/>
              <p:cNvSpPr>
                <a:spLocks noChangeShapeType="1"/>
              </p:cNvSpPr>
              <p:nvPr/>
            </p:nvSpPr>
            <p:spPr bwMode="auto">
              <a:xfrm>
                <a:off x="5328" y="8460"/>
                <a:ext cx="900" cy="540"/>
              </a:xfrm>
              <a:prstGeom prst="line">
                <a:avLst/>
              </a:prstGeom>
              <a:noFill/>
              <a:ln w="9525">
                <a:solidFill>
                  <a:srgbClr val="000000"/>
                </a:solidFill>
                <a:round/>
                <a:headEnd/>
                <a:tailEnd type="triangle" w="med" len="med"/>
              </a:ln>
            </p:spPr>
            <p:txBody>
              <a:bodyPr/>
              <a:lstStyle/>
              <a:p>
                <a:endParaRPr lang="fa-IR"/>
              </a:p>
            </p:txBody>
          </p:sp>
        </p:grpSp>
        <p:sp>
          <p:nvSpPr>
            <p:cNvPr id="22" name="Line 38"/>
            <p:cNvSpPr>
              <a:spLocks noChangeShapeType="1"/>
            </p:cNvSpPr>
            <p:nvPr/>
          </p:nvSpPr>
          <p:spPr bwMode="auto">
            <a:xfrm flipH="1">
              <a:off x="1980" y="2160"/>
              <a:ext cx="4140" cy="1440"/>
            </a:xfrm>
            <a:prstGeom prst="line">
              <a:avLst/>
            </a:prstGeom>
            <a:noFill/>
            <a:ln w="9525">
              <a:solidFill>
                <a:srgbClr val="000000"/>
              </a:solidFill>
              <a:round/>
              <a:headEnd/>
              <a:tailEnd type="triangle" w="med" len="med"/>
            </a:ln>
          </p:spPr>
          <p:txBody>
            <a:bodyPr/>
            <a:lstStyle/>
            <a:p>
              <a:endParaRPr lang="fa-IR"/>
            </a:p>
          </p:txBody>
        </p:sp>
        <p:sp>
          <p:nvSpPr>
            <p:cNvPr id="23" name="Line 39"/>
            <p:cNvSpPr>
              <a:spLocks noChangeShapeType="1"/>
            </p:cNvSpPr>
            <p:nvPr/>
          </p:nvSpPr>
          <p:spPr bwMode="auto">
            <a:xfrm>
              <a:off x="5400" y="4320"/>
              <a:ext cx="0" cy="1800"/>
            </a:xfrm>
            <a:prstGeom prst="line">
              <a:avLst/>
            </a:prstGeom>
            <a:noFill/>
            <a:ln w="9525">
              <a:solidFill>
                <a:srgbClr val="000000"/>
              </a:solidFill>
              <a:round/>
              <a:headEnd/>
              <a:tailEnd/>
            </a:ln>
          </p:spPr>
          <p:txBody>
            <a:bodyPr/>
            <a:lstStyle/>
            <a:p>
              <a:endParaRPr lang="fa-IR"/>
            </a:p>
          </p:txBody>
        </p:sp>
        <p:sp>
          <p:nvSpPr>
            <p:cNvPr id="24" name="Line 40"/>
            <p:cNvSpPr>
              <a:spLocks noChangeShapeType="1"/>
            </p:cNvSpPr>
            <p:nvPr/>
          </p:nvSpPr>
          <p:spPr bwMode="auto">
            <a:xfrm>
              <a:off x="6120" y="2160"/>
              <a:ext cx="0" cy="1440"/>
            </a:xfrm>
            <a:prstGeom prst="line">
              <a:avLst/>
            </a:prstGeom>
            <a:noFill/>
            <a:ln w="9525">
              <a:solidFill>
                <a:srgbClr val="000000"/>
              </a:solidFill>
              <a:round/>
              <a:headEnd/>
              <a:tailEnd type="triangle" w="med" len="med"/>
            </a:ln>
          </p:spPr>
          <p:txBody>
            <a:bodyPr/>
            <a:lstStyle/>
            <a:p>
              <a:endParaRPr lang="fa-IR"/>
            </a:p>
          </p:txBody>
        </p:sp>
        <p:sp>
          <p:nvSpPr>
            <p:cNvPr id="25" name="Line 41"/>
            <p:cNvSpPr>
              <a:spLocks noChangeShapeType="1"/>
            </p:cNvSpPr>
            <p:nvPr/>
          </p:nvSpPr>
          <p:spPr bwMode="auto">
            <a:xfrm>
              <a:off x="5400" y="6120"/>
              <a:ext cx="180" cy="0"/>
            </a:xfrm>
            <a:prstGeom prst="line">
              <a:avLst/>
            </a:prstGeom>
            <a:noFill/>
            <a:ln w="9525">
              <a:solidFill>
                <a:srgbClr val="000000"/>
              </a:solidFill>
              <a:round/>
              <a:headEnd/>
              <a:tailEnd/>
            </a:ln>
          </p:spPr>
          <p:txBody>
            <a:bodyPr/>
            <a:lstStyle/>
            <a:p>
              <a:endParaRPr lang="fa-IR"/>
            </a:p>
          </p:txBody>
        </p:sp>
        <p:sp>
          <p:nvSpPr>
            <p:cNvPr id="26" name="Line 42"/>
            <p:cNvSpPr>
              <a:spLocks noChangeShapeType="1"/>
            </p:cNvSpPr>
            <p:nvPr/>
          </p:nvSpPr>
          <p:spPr bwMode="auto">
            <a:xfrm>
              <a:off x="5400" y="4950"/>
              <a:ext cx="180" cy="1"/>
            </a:xfrm>
            <a:prstGeom prst="line">
              <a:avLst/>
            </a:prstGeom>
            <a:noFill/>
            <a:ln w="9525">
              <a:solidFill>
                <a:srgbClr val="000000"/>
              </a:solidFill>
              <a:round/>
              <a:headEnd/>
              <a:tailEnd/>
            </a:ln>
          </p:spPr>
          <p:txBody>
            <a:bodyPr/>
            <a:lstStyle/>
            <a:p>
              <a:endParaRPr lang="fa-IR"/>
            </a:p>
          </p:txBody>
        </p:sp>
      </p:grpSp>
      <p:pic>
        <p:nvPicPr>
          <p:cNvPr id="45" name="Picture 3" descr="nemodar2-1"/>
          <p:cNvPicPr>
            <a:picLocks noGrp="1" noChangeAspect="1" noChangeArrowheads="1"/>
          </p:cNvPicPr>
          <p:nvPr>
            <p:ph idx="1"/>
          </p:nvPr>
        </p:nvPicPr>
        <p:blipFill>
          <a:blip r:embed="rId2"/>
          <a:srcRect/>
          <a:stretch>
            <a:fillRect/>
          </a:stretch>
        </p:blipFill>
        <p:spPr>
          <a:xfrm>
            <a:off x="3857628" y="5715008"/>
            <a:ext cx="2790825" cy="3143272"/>
          </a:xfrm>
          <a:noFill/>
          <a:ln/>
        </p:spPr>
      </p:pic>
      <p:pic>
        <p:nvPicPr>
          <p:cNvPr id="46" name="Picture 3" descr="nemodar2-2"/>
          <p:cNvPicPr>
            <a:picLocks noChangeAspect="1" noChangeArrowheads="1"/>
          </p:cNvPicPr>
          <p:nvPr/>
        </p:nvPicPr>
        <p:blipFill>
          <a:blip r:embed="rId3"/>
          <a:srcRect/>
          <a:stretch>
            <a:fillRect/>
          </a:stretch>
        </p:blipFill>
        <p:spPr>
          <a:xfrm>
            <a:off x="214290" y="5643570"/>
            <a:ext cx="3500462" cy="3214689"/>
          </a:xfrm>
          <a:prstGeom prst="rect">
            <a:avLst/>
          </a:prstGeom>
          <a:noFill/>
          <a:ln/>
        </p:spPr>
      </p:pic>
      <p:sp>
        <p:nvSpPr>
          <p:cNvPr id="48" name="Rounded Rectangular Callout 47"/>
          <p:cNvSpPr/>
          <p:nvPr/>
        </p:nvSpPr>
        <p:spPr>
          <a:xfrm>
            <a:off x="5143512" y="714348"/>
            <a:ext cx="1428736" cy="714380"/>
          </a:xfrm>
          <a:prstGeom prst="wedgeRoundRectCallout">
            <a:avLst>
              <a:gd name="adj1" fmla="val 4500"/>
              <a:gd name="adj2" fmla="val 99500"/>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9" name="TextBox 48"/>
          <p:cNvSpPr txBox="1"/>
          <p:nvPr/>
        </p:nvSpPr>
        <p:spPr>
          <a:xfrm>
            <a:off x="5286388" y="782397"/>
            <a:ext cx="1143008" cy="646331"/>
          </a:xfrm>
          <a:prstGeom prst="rect">
            <a:avLst/>
          </a:prstGeom>
          <a:noFill/>
        </p:spPr>
        <p:txBody>
          <a:bodyPr wrap="square" rtlCol="1">
            <a:spAutoFit/>
          </a:bodyPr>
          <a:lstStyle/>
          <a:p>
            <a:r>
              <a:rPr lang="fa-IR" sz="1200" dirty="0" smtClean="0"/>
              <a:t>تاکيد بر ساختار و منابع زيرزميني و فني</a:t>
            </a:r>
            <a:endParaRPr lang="fa-IR" sz="1200" dirty="0"/>
          </a:p>
        </p:txBody>
      </p:sp>
      <p:sp>
        <p:nvSpPr>
          <p:cNvPr id="50" name="Rounded Rectangular Callout 49"/>
          <p:cNvSpPr/>
          <p:nvPr/>
        </p:nvSpPr>
        <p:spPr>
          <a:xfrm>
            <a:off x="571480" y="928662"/>
            <a:ext cx="1428736" cy="714380"/>
          </a:xfrm>
          <a:prstGeom prst="wedgeRoundRectCallout">
            <a:avLst>
              <a:gd name="adj1" fmla="val 112501"/>
              <a:gd name="adj2" fmla="val 99500"/>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1" name="TextBox 50"/>
          <p:cNvSpPr txBox="1"/>
          <p:nvPr/>
        </p:nvSpPr>
        <p:spPr>
          <a:xfrm>
            <a:off x="642918" y="1038501"/>
            <a:ext cx="1285884" cy="461665"/>
          </a:xfrm>
          <a:prstGeom prst="rect">
            <a:avLst/>
          </a:prstGeom>
          <a:noFill/>
        </p:spPr>
        <p:txBody>
          <a:bodyPr wrap="square" rtlCol="1">
            <a:spAutoFit/>
          </a:bodyPr>
          <a:lstStyle/>
          <a:p>
            <a:r>
              <a:rPr lang="fa-IR" sz="1200" dirty="0" smtClean="0"/>
              <a:t>تاکيد بر عامل انساني در کنار عامل فني</a:t>
            </a:r>
            <a:endParaRPr lang="fa-IR" sz="1200" dirty="0"/>
          </a:p>
        </p:txBody>
      </p:sp>
      <p:sp>
        <p:nvSpPr>
          <p:cNvPr id="52" name="Rounded Rectangular Callout 51"/>
          <p:cNvSpPr/>
          <p:nvPr/>
        </p:nvSpPr>
        <p:spPr>
          <a:xfrm>
            <a:off x="571480" y="4929190"/>
            <a:ext cx="1143008" cy="428628"/>
          </a:xfrm>
          <a:prstGeom prst="wedgeRoundRectCallout">
            <a:avLst>
              <a:gd name="adj1" fmla="val -8501"/>
              <a:gd name="adj2" fmla="val -190276"/>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54" name="Straight Connector 53"/>
          <p:cNvCxnSpPr/>
          <p:nvPr/>
        </p:nvCxnSpPr>
        <p:spPr>
          <a:xfrm flipV="1">
            <a:off x="628630" y="4709283"/>
            <a:ext cx="714380" cy="55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642918" y="5000628"/>
            <a:ext cx="1071570" cy="276999"/>
          </a:xfrm>
          <a:prstGeom prst="rect">
            <a:avLst/>
          </a:prstGeom>
          <a:noFill/>
        </p:spPr>
        <p:txBody>
          <a:bodyPr wrap="square" rtlCol="1">
            <a:spAutoFit/>
          </a:bodyPr>
          <a:lstStyle/>
          <a:p>
            <a:r>
              <a:rPr lang="fa-IR" sz="1200" dirty="0" smtClean="0"/>
              <a:t>نگاه کل گرايانه</a:t>
            </a:r>
            <a:endParaRPr lang="fa-IR" sz="1200" dirty="0"/>
          </a:p>
        </p:txBody>
      </p:sp>
      <p:sp>
        <p:nvSpPr>
          <p:cNvPr id="60" name="Rounded Rectangular Callout 59"/>
          <p:cNvSpPr/>
          <p:nvPr/>
        </p:nvSpPr>
        <p:spPr>
          <a:xfrm>
            <a:off x="2143116" y="3643306"/>
            <a:ext cx="1347798" cy="347666"/>
          </a:xfrm>
          <a:prstGeom prst="wedgeRoundRectCallout">
            <a:avLst>
              <a:gd name="adj1" fmla="val -79172"/>
              <a:gd name="adj2" fmla="val -42332"/>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1" name="TextBox 60"/>
          <p:cNvSpPr txBox="1"/>
          <p:nvPr/>
        </p:nvSpPr>
        <p:spPr>
          <a:xfrm>
            <a:off x="1928802" y="3643307"/>
            <a:ext cx="1428760" cy="276999"/>
          </a:xfrm>
          <a:prstGeom prst="rect">
            <a:avLst/>
          </a:prstGeom>
          <a:noFill/>
        </p:spPr>
        <p:txBody>
          <a:bodyPr wrap="square" rtlCol="1">
            <a:spAutoFit/>
          </a:bodyPr>
          <a:lstStyle/>
          <a:p>
            <a:r>
              <a:rPr lang="fa-IR" sz="1200" dirty="0" smtClean="0"/>
              <a:t>نگاه موقعيت گرائي</a:t>
            </a:r>
            <a:endParaRPr lang="fa-IR" sz="1200" dirty="0"/>
          </a:p>
        </p:txBody>
      </p:sp>
      <p:sp>
        <p:nvSpPr>
          <p:cNvPr id="53" name="Footer Placeholder 52"/>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2178" name="Line 2"/>
          <p:cNvSpPr>
            <a:spLocks noChangeShapeType="1"/>
          </p:cNvSpPr>
          <p:nvPr/>
        </p:nvSpPr>
        <p:spPr bwMode="auto">
          <a:xfrm>
            <a:off x="2763823" y="4728258"/>
            <a:ext cx="0" cy="1511300"/>
          </a:xfrm>
          <a:prstGeom prst="line">
            <a:avLst/>
          </a:prstGeom>
          <a:noFill/>
          <a:ln w="44450">
            <a:solidFill>
              <a:schemeClr val="tx1"/>
            </a:solidFill>
            <a:round/>
            <a:headEnd/>
            <a:tailEnd type="stealth" w="lg" len="lg"/>
          </a:ln>
          <a:effectLst/>
        </p:spPr>
        <p:txBody>
          <a:bodyPr/>
          <a:lstStyle/>
          <a:p>
            <a:endParaRPr lang="fa-IR"/>
          </a:p>
        </p:txBody>
      </p:sp>
      <p:sp>
        <p:nvSpPr>
          <p:cNvPr id="1202179" name="Oval 3"/>
          <p:cNvSpPr>
            <a:spLocks noChangeArrowheads="1"/>
          </p:cNvSpPr>
          <p:nvPr/>
        </p:nvSpPr>
        <p:spPr bwMode="auto">
          <a:xfrm>
            <a:off x="3458766" y="5008033"/>
            <a:ext cx="110728" cy="196851"/>
          </a:xfrm>
          <a:prstGeom prst="ellipse">
            <a:avLst/>
          </a:prstGeom>
          <a:solidFill>
            <a:srgbClr val="FFFFFF"/>
          </a:solidFill>
          <a:ln w="9525">
            <a:solidFill>
              <a:schemeClr val="tx1"/>
            </a:solidFill>
            <a:round/>
            <a:headEnd/>
            <a:tailEnd/>
          </a:ln>
          <a:effectLst/>
        </p:spPr>
        <p:txBody>
          <a:bodyPr wrap="none" anchor="ctr"/>
          <a:lstStyle/>
          <a:p>
            <a:endParaRPr lang="fa-IR"/>
          </a:p>
        </p:txBody>
      </p:sp>
      <p:sp>
        <p:nvSpPr>
          <p:cNvPr id="1202180" name="Text Box 4"/>
          <p:cNvSpPr txBox="1">
            <a:spLocks noChangeArrowheads="1"/>
          </p:cNvSpPr>
          <p:nvPr/>
        </p:nvSpPr>
        <p:spPr bwMode="auto">
          <a:xfrm>
            <a:off x="500042" y="6281597"/>
            <a:ext cx="2286016" cy="2062103"/>
          </a:xfrm>
          <a:prstGeom prst="rect">
            <a:avLst/>
          </a:prstGeom>
          <a:solidFill>
            <a:schemeClr val="bg2">
              <a:lumMod val="90000"/>
            </a:schemeClr>
          </a:solidFill>
          <a:ln w="9525">
            <a:noFill/>
            <a:miter lim="800000"/>
            <a:headEnd/>
            <a:tailEnd/>
          </a:ln>
          <a:effectLst/>
        </p:spPr>
        <p:txBody>
          <a:bodyPr wrap="square">
            <a:spAutoFit/>
          </a:bodyPr>
          <a:lstStyle/>
          <a:p>
            <a:pPr algn="r" rtl="0">
              <a:spcBef>
                <a:spcPct val="50000"/>
              </a:spcBef>
            </a:pPr>
            <a:r>
              <a:rPr lang="fa-IR" sz="1600" dirty="0">
                <a:cs typeface="B Titr" pitchFamily="2" charset="-78"/>
              </a:rPr>
              <a:t>نگرش </a:t>
            </a:r>
            <a:r>
              <a:rPr lang="fa-IR" sz="1600" dirty="0" smtClean="0">
                <a:cs typeface="B Titr" pitchFamily="2" charset="-78"/>
              </a:rPr>
              <a:t>اقتضایی</a:t>
            </a:r>
          </a:p>
          <a:p>
            <a:pPr>
              <a:spcBef>
                <a:spcPct val="50000"/>
              </a:spcBef>
            </a:pPr>
            <a:r>
              <a:rPr lang="fa-IR" sz="1600" dirty="0" smtClean="0">
                <a:cs typeface="B Zar" pitchFamily="2" charset="-78"/>
              </a:rPr>
              <a:t>مدیران از نظریه‌های دیگر برای حل مسائل خود استفاده می‌کنند:</a:t>
            </a:r>
          </a:p>
          <a:p>
            <a:pPr>
              <a:spcBef>
                <a:spcPct val="50000"/>
              </a:spcBef>
              <a:buFontTx/>
              <a:buChar char="•"/>
            </a:pPr>
            <a:r>
              <a:rPr lang="fa-IR" sz="1600" dirty="0" smtClean="0">
                <a:cs typeface="B Zar" pitchFamily="2" charset="-78"/>
              </a:rPr>
              <a:t>محیط خارجی</a:t>
            </a:r>
          </a:p>
          <a:p>
            <a:pPr>
              <a:spcBef>
                <a:spcPct val="50000"/>
              </a:spcBef>
              <a:buFontTx/>
              <a:buChar char="•"/>
            </a:pPr>
            <a:r>
              <a:rPr lang="fa-IR" sz="1600" dirty="0" smtClean="0">
                <a:cs typeface="B Zar" pitchFamily="2" charset="-78"/>
              </a:rPr>
              <a:t>فناوری</a:t>
            </a:r>
          </a:p>
          <a:p>
            <a:pPr>
              <a:spcBef>
                <a:spcPct val="50000"/>
              </a:spcBef>
              <a:buFontTx/>
              <a:buChar char="•"/>
            </a:pPr>
            <a:r>
              <a:rPr lang="fa-IR" sz="1600" dirty="0" smtClean="0">
                <a:cs typeface="B Zar" pitchFamily="2" charset="-78"/>
              </a:rPr>
              <a:t>افراد</a:t>
            </a:r>
            <a:endParaRPr lang="en-US" sz="1600" dirty="0" smtClean="0">
              <a:cs typeface="B Zar" pitchFamily="2" charset="-78"/>
            </a:endParaRPr>
          </a:p>
        </p:txBody>
      </p:sp>
      <p:sp>
        <p:nvSpPr>
          <p:cNvPr id="1202182" name="Text Box 6"/>
          <p:cNvSpPr txBox="1">
            <a:spLocks noChangeArrowheads="1"/>
          </p:cNvSpPr>
          <p:nvPr/>
        </p:nvSpPr>
        <p:spPr bwMode="auto">
          <a:xfrm>
            <a:off x="214290" y="1311712"/>
            <a:ext cx="1928826" cy="1815882"/>
          </a:xfrm>
          <a:prstGeom prst="rect">
            <a:avLst/>
          </a:prstGeom>
          <a:solidFill>
            <a:schemeClr val="accent1">
              <a:lumMod val="20000"/>
              <a:lumOff val="80000"/>
            </a:schemeClr>
          </a:solidFill>
          <a:ln w="9525">
            <a:noFill/>
            <a:miter lim="800000"/>
            <a:headEnd/>
            <a:tailEnd/>
          </a:ln>
          <a:effectLst/>
        </p:spPr>
        <p:txBody>
          <a:bodyPr wrap="square">
            <a:spAutoFit/>
          </a:bodyPr>
          <a:lstStyle/>
          <a:p>
            <a:pPr algn="just"/>
            <a:r>
              <a:rPr lang="fa-IR" sz="1600" dirty="0" smtClean="0">
                <a:cs typeface="B Titr" pitchFamily="2" charset="-78"/>
              </a:rPr>
              <a:t>نگرش </a:t>
            </a:r>
            <a:r>
              <a:rPr lang="fa-IR" sz="1600" dirty="0">
                <a:cs typeface="B Titr" pitchFamily="2" charset="-78"/>
              </a:rPr>
              <a:t>سیستمی</a:t>
            </a:r>
          </a:p>
          <a:p>
            <a:pPr algn="just"/>
            <a:r>
              <a:rPr lang="fa-IR" sz="1600" dirty="0">
                <a:cs typeface="B Zar" pitchFamily="2" charset="-78"/>
              </a:rPr>
              <a:t>چگونه قسمتهای مختلف یک کل را تشکیل </a:t>
            </a:r>
            <a:r>
              <a:rPr lang="fa-IR" sz="1600" dirty="0" smtClean="0">
                <a:cs typeface="B Zar" pitchFamily="2" charset="-78"/>
              </a:rPr>
              <a:t>می‌دهند .</a:t>
            </a:r>
            <a:endParaRPr lang="fa-IR" sz="1600" dirty="0">
              <a:cs typeface="B Zar" pitchFamily="2" charset="-78"/>
            </a:endParaRPr>
          </a:p>
          <a:p>
            <a:pPr algn="just">
              <a:buFontTx/>
              <a:buChar char="•"/>
            </a:pPr>
            <a:r>
              <a:rPr lang="fa-IR" sz="1600" dirty="0">
                <a:cs typeface="B Zar" pitchFamily="2" charset="-78"/>
              </a:rPr>
              <a:t>افراد</a:t>
            </a:r>
          </a:p>
          <a:p>
            <a:pPr algn="just">
              <a:buFontTx/>
              <a:buChar char="•"/>
            </a:pPr>
            <a:r>
              <a:rPr lang="fa-IR" sz="1600" dirty="0">
                <a:cs typeface="B Zar" pitchFamily="2" charset="-78"/>
              </a:rPr>
              <a:t>گروه ها</a:t>
            </a:r>
          </a:p>
          <a:p>
            <a:pPr algn="just">
              <a:buFontTx/>
              <a:buChar char="•"/>
            </a:pPr>
            <a:r>
              <a:rPr lang="fa-IR" sz="1600" dirty="0">
                <a:cs typeface="B Zar" pitchFamily="2" charset="-78"/>
              </a:rPr>
              <a:t>سازمان </a:t>
            </a:r>
          </a:p>
          <a:p>
            <a:pPr algn="just">
              <a:buFontTx/>
              <a:buChar char="•"/>
            </a:pPr>
            <a:r>
              <a:rPr lang="fa-IR" sz="1600" dirty="0">
                <a:cs typeface="B Zar" pitchFamily="2" charset="-78"/>
              </a:rPr>
              <a:t>محیط</a:t>
            </a:r>
            <a:endParaRPr lang="en-US" sz="1600" dirty="0">
              <a:cs typeface="B Zar" pitchFamily="2" charset="-78"/>
            </a:endParaRPr>
          </a:p>
        </p:txBody>
      </p:sp>
      <p:sp>
        <p:nvSpPr>
          <p:cNvPr id="1202183" name="Text Box 7"/>
          <p:cNvSpPr txBox="1">
            <a:spLocks noChangeArrowheads="1"/>
          </p:cNvSpPr>
          <p:nvPr/>
        </p:nvSpPr>
        <p:spPr bwMode="auto">
          <a:xfrm>
            <a:off x="4500570" y="1142976"/>
            <a:ext cx="1487079" cy="2431435"/>
          </a:xfrm>
          <a:prstGeom prst="rect">
            <a:avLst/>
          </a:prstGeom>
          <a:solidFill>
            <a:schemeClr val="accent5">
              <a:lumMod val="20000"/>
              <a:lumOff val="80000"/>
            </a:schemeClr>
          </a:solidFill>
          <a:ln w="9525">
            <a:noFill/>
            <a:miter lim="800000"/>
            <a:headEnd/>
            <a:tailEnd/>
          </a:ln>
          <a:effectLst/>
        </p:spPr>
        <p:txBody>
          <a:bodyPr wrap="square">
            <a:spAutoFit/>
          </a:bodyPr>
          <a:lstStyle/>
          <a:p>
            <a:pPr rtl="0">
              <a:spcBef>
                <a:spcPct val="50000"/>
              </a:spcBef>
            </a:pPr>
            <a:r>
              <a:rPr lang="fa-IR" sz="1600" dirty="0">
                <a:cs typeface="B Titr" pitchFamily="2" charset="-78"/>
              </a:rPr>
              <a:t>نظریه‌های سنتی</a:t>
            </a:r>
          </a:p>
          <a:p>
            <a:pPr rtl="0">
              <a:spcBef>
                <a:spcPct val="50000"/>
              </a:spcBef>
            </a:pPr>
            <a:r>
              <a:rPr lang="fa-IR" sz="1600" dirty="0">
                <a:cs typeface="B Zar" pitchFamily="2" charset="-78"/>
              </a:rPr>
              <a:t>آنچه مدیران انجام </a:t>
            </a:r>
            <a:r>
              <a:rPr lang="fa-IR" sz="1600" dirty="0" smtClean="0">
                <a:cs typeface="B Zar" pitchFamily="2" charset="-78"/>
              </a:rPr>
              <a:t> می </a:t>
            </a:r>
            <a:r>
              <a:rPr lang="fa-IR" sz="1600" dirty="0">
                <a:cs typeface="B Zar" pitchFamily="2" charset="-78"/>
              </a:rPr>
              <a:t>د هند</a:t>
            </a:r>
          </a:p>
          <a:p>
            <a:pPr>
              <a:spcBef>
                <a:spcPct val="50000"/>
              </a:spcBef>
              <a:buFontTx/>
              <a:buChar char="•"/>
            </a:pPr>
            <a:r>
              <a:rPr lang="fa-IR" sz="1600" dirty="0">
                <a:cs typeface="B Zar" pitchFamily="2" charset="-78"/>
              </a:rPr>
              <a:t>برنامه‌ریزی</a:t>
            </a:r>
          </a:p>
          <a:p>
            <a:pPr>
              <a:spcBef>
                <a:spcPct val="50000"/>
              </a:spcBef>
              <a:buFontTx/>
              <a:buChar char="•"/>
            </a:pPr>
            <a:r>
              <a:rPr lang="fa-IR" sz="1600" dirty="0">
                <a:cs typeface="B Zar" pitchFamily="2" charset="-78"/>
              </a:rPr>
              <a:t>سازماندهی</a:t>
            </a:r>
          </a:p>
          <a:p>
            <a:pPr>
              <a:spcBef>
                <a:spcPct val="50000"/>
              </a:spcBef>
              <a:buFontTx/>
              <a:buChar char="•"/>
            </a:pPr>
            <a:r>
              <a:rPr lang="fa-IR" sz="1600" dirty="0">
                <a:cs typeface="B Zar" pitchFamily="2" charset="-78"/>
              </a:rPr>
              <a:t>هدایت</a:t>
            </a:r>
          </a:p>
          <a:p>
            <a:pPr>
              <a:spcBef>
                <a:spcPct val="50000"/>
              </a:spcBef>
              <a:buFontTx/>
              <a:buChar char="•"/>
            </a:pPr>
            <a:r>
              <a:rPr lang="fa-IR" sz="1600" dirty="0">
                <a:cs typeface="B Zar" pitchFamily="2" charset="-78"/>
              </a:rPr>
              <a:t>کنترل</a:t>
            </a:r>
            <a:endParaRPr lang="en-US" sz="1600" dirty="0">
              <a:cs typeface="B Zar" pitchFamily="2" charset="-78"/>
            </a:endParaRPr>
          </a:p>
        </p:txBody>
      </p:sp>
      <p:sp>
        <p:nvSpPr>
          <p:cNvPr id="1202184" name="Text Box 8"/>
          <p:cNvSpPr txBox="1">
            <a:spLocks noChangeArrowheads="1"/>
          </p:cNvSpPr>
          <p:nvPr/>
        </p:nvSpPr>
        <p:spPr bwMode="auto">
          <a:xfrm>
            <a:off x="2498042" y="227664"/>
            <a:ext cx="1857388" cy="2062103"/>
          </a:xfrm>
          <a:prstGeom prst="rect">
            <a:avLst/>
          </a:prstGeom>
          <a:solidFill>
            <a:schemeClr val="accent2">
              <a:lumMod val="20000"/>
              <a:lumOff val="80000"/>
            </a:schemeClr>
          </a:solidFill>
          <a:ln w="9525">
            <a:noFill/>
            <a:miter lim="800000"/>
            <a:headEnd/>
            <a:tailEnd/>
          </a:ln>
          <a:effectLst/>
        </p:spPr>
        <p:txBody>
          <a:bodyPr wrap="square">
            <a:spAutoFit/>
          </a:bodyPr>
          <a:lstStyle/>
          <a:p>
            <a:pPr algn="r" rtl="0">
              <a:spcBef>
                <a:spcPct val="50000"/>
              </a:spcBef>
            </a:pPr>
            <a:r>
              <a:rPr lang="fa-IR" sz="1600" dirty="0">
                <a:cs typeface="B Titr" pitchFamily="2" charset="-78"/>
              </a:rPr>
              <a:t>نظریه‌های نئو کلاسیک</a:t>
            </a:r>
          </a:p>
          <a:p>
            <a:pPr algn="r">
              <a:spcBef>
                <a:spcPct val="50000"/>
              </a:spcBef>
            </a:pPr>
            <a:r>
              <a:rPr lang="fa-IR" sz="1600" dirty="0">
                <a:cs typeface="B Zar" pitchFamily="2" charset="-78"/>
              </a:rPr>
              <a:t>چگونه مدیران بر دیگران تاثیر می</a:t>
            </a:r>
            <a:r>
              <a:rPr lang="en-US" sz="1600" dirty="0">
                <a:cs typeface="B Zar" pitchFamily="2" charset="-78"/>
              </a:rPr>
              <a:t>‌</a:t>
            </a:r>
            <a:r>
              <a:rPr lang="fa-IR" sz="1600" dirty="0" smtClean="0">
                <a:cs typeface="B Zar" pitchFamily="2" charset="-78"/>
              </a:rPr>
              <a:t>گذارند .</a:t>
            </a:r>
            <a:endParaRPr lang="fa-IR" sz="1600" dirty="0">
              <a:cs typeface="B Zar" pitchFamily="2" charset="-78"/>
            </a:endParaRPr>
          </a:p>
          <a:p>
            <a:pPr algn="r">
              <a:spcBef>
                <a:spcPct val="50000"/>
              </a:spcBef>
              <a:buFontTx/>
              <a:buChar char="•"/>
            </a:pPr>
            <a:r>
              <a:rPr lang="fa-IR" sz="1600" dirty="0">
                <a:cs typeface="B Zar" pitchFamily="2" charset="-78"/>
              </a:rPr>
              <a:t>نقش‌های ارتباطی</a:t>
            </a:r>
          </a:p>
          <a:p>
            <a:pPr algn="r">
              <a:spcBef>
                <a:spcPct val="50000"/>
              </a:spcBef>
              <a:buFontTx/>
              <a:buChar char="•"/>
            </a:pPr>
            <a:r>
              <a:rPr lang="fa-IR" sz="1600" dirty="0">
                <a:cs typeface="B Zar" pitchFamily="2" charset="-78"/>
              </a:rPr>
              <a:t>نقش‌های اطلاعاتی</a:t>
            </a:r>
          </a:p>
          <a:p>
            <a:pPr algn="r">
              <a:spcBef>
                <a:spcPct val="50000"/>
              </a:spcBef>
              <a:buFontTx/>
              <a:buChar char="•"/>
            </a:pPr>
            <a:r>
              <a:rPr lang="fa-IR" sz="1600" dirty="0">
                <a:cs typeface="B Zar" pitchFamily="2" charset="-78"/>
              </a:rPr>
              <a:t>نقش‌های تصمیم‌گیری</a:t>
            </a:r>
            <a:endParaRPr lang="en-US" sz="1600" dirty="0">
              <a:cs typeface="B Zar" pitchFamily="2" charset="-78"/>
            </a:endParaRPr>
          </a:p>
        </p:txBody>
      </p:sp>
      <p:sp>
        <p:nvSpPr>
          <p:cNvPr id="1202185" name="Oval 9"/>
          <p:cNvSpPr>
            <a:spLocks noChangeArrowheads="1"/>
          </p:cNvSpPr>
          <p:nvPr/>
        </p:nvSpPr>
        <p:spPr bwMode="auto">
          <a:xfrm>
            <a:off x="2233989" y="2942836"/>
            <a:ext cx="1023938" cy="1820333"/>
          </a:xfrm>
          <a:prstGeom prst="ellipse">
            <a:avLst/>
          </a:prstGeom>
          <a:noFill/>
          <a:ln w="9525">
            <a:solidFill>
              <a:schemeClr val="tx1"/>
            </a:solidFill>
            <a:round/>
            <a:headEnd/>
            <a:tailEnd/>
          </a:ln>
          <a:effectLst/>
        </p:spPr>
        <p:txBody>
          <a:bodyPr wrap="none" anchor="ctr"/>
          <a:lstStyle/>
          <a:p>
            <a:endParaRPr lang="fa-IR"/>
          </a:p>
        </p:txBody>
      </p:sp>
      <p:sp>
        <p:nvSpPr>
          <p:cNvPr id="1202186" name="Oval 10"/>
          <p:cNvSpPr>
            <a:spLocks noChangeArrowheads="1"/>
          </p:cNvSpPr>
          <p:nvPr/>
        </p:nvSpPr>
        <p:spPr bwMode="auto">
          <a:xfrm>
            <a:off x="1906567" y="4183202"/>
            <a:ext cx="1023938" cy="1820333"/>
          </a:xfrm>
          <a:prstGeom prst="ellipse">
            <a:avLst/>
          </a:prstGeom>
          <a:noFill/>
          <a:ln w="9525">
            <a:solidFill>
              <a:schemeClr val="tx1"/>
            </a:solidFill>
            <a:round/>
            <a:headEnd/>
            <a:tailEnd/>
          </a:ln>
          <a:effectLst/>
        </p:spPr>
        <p:txBody>
          <a:bodyPr wrap="none" anchor="ctr"/>
          <a:lstStyle/>
          <a:p>
            <a:endParaRPr lang="fa-IR"/>
          </a:p>
        </p:txBody>
      </p:sp>
      <p:sp>
        <p:nvSpPr>
          <p:cNvPr id="1202187" name="Oval 11"/>
          <p:cNvSpPr>
            <a:spLocks noChangeArrowheads="1"/>
          </p:cNvSpPr>
          <p:nvPr/>
        </p:nvSpPr>
        <p:spPr bwMode="auto">
          <a:xfrm>
            <a:off x="2609036" y="4187436"/>
            <a:ext cx="1023938" cy="1820333"/>
          </a:xfrm>
          <a:prstGeom prst="ellipse">
            <a:avLst/>
          </a:prstGeom>
          <a:noFill/>
          <a:ln w="9525">
            <a:solidFill>
              <a:schemeClr val="tx1"/>
            </a:solidFill>
            <a:round/>
            <a:headEnd/>
            <a:tailEnd/>
          </a:ln>
          <a:effectLst/>
        </p:spPr>
        <p:txBody>
          <a:bodyPr wrap="none" anchor="ctr"/>
          <a:lstStyle/>
          <a:p>
            <a:endParaRPr lang="fa-IR"/>
          </a:p>
        </p:txBody>
      </p:sp>
      <p:sp>
        <p:nvSpPr>
          <p:cNvPr id="1202188" name="AutoShape 12"/>
          <p:cNvSpPr>
            <a:spLocks noChangeArrowheads="1"/>
          </p:cNvSpPr>
          <p:nvPr/>
        </p:nvSpPr>
        <p:spPr bwMode="auto">
          <a:xfrm>
            <a:off x="2559030" y="2299366"/>
            <a:ext cx="490545" cy="872069"/>
          </a:xfrm>
          <a:prstGeom prst="downArrow">
            <a:avLst>
              <a:gd name="adj1" fmla="val 50000"/>
              <a:gd name="adj2" fmla="val 25000"/>
            </a:avLst>
          </a:prstGeom>
          <a:noFill/>
          <a:ln w="9525">
            <a:solidFill>
              <a:schemeClr val="tx1"/>
            </a:solidFill>
            <a:miter lim="800000"/>
            <a:headEnd/>
            <a:tailEnd/>
          </a:ln>
          <a:effectLst/>
        </p:spPr>
        <p:txBody>
          <a:bodyPr vert="eaVert" wrap="none" anchor="ctr"/>
          <a:lstStyle/>
          <a:p>
            <a:endParaRPr lang="fa-IR"/>
          </a:p>
        </p:txBody>
      </p:sp>
      <p:sp>
        <p:nvSpPr>
          <p:cNvPr id="1202189" name="AutoShape 13"/>
          <p:cNvSpPr>
            <a:spLocks noChangeArrowheads="1"/>
          </p:cNvSpPr>
          <p:nvPr/>
        </p:nvSpPr>
        <p:spPr bwMode="auto">
          <a:xfrm flipH="1" flipV="1">
            <a:off x="3288884" y="3237051"/>
            <a:ext cx="1210865" cy="1075267"/>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noFill/>
          <a:ln w="9525">
            <a:solidFill>
              <a:schemeClr val="tx1"/>
            </a:solidFill>
            <a:miter lim="800000"/>
            <a:headEnd/>
            <a:tailEnd/>
          </a:ln>
          <a:effectLst/>
        </p:spPr>
        <p:txBody>
          <a:bodyPr wrap="none" anchor="ctr"/>
          <a:lstStyle/>
          <a:p>
            <a:endParaRPr lang="fa-IR"/>
          </a:p>
        </p:txBody>
      </p:sp>
      <p:sp>
        <p:nvSpPr>
          <p:cNvPr id="1202190" name="AutoShape 14"/>
          <p:cNvSpPr>
            <a:spLocks noChangeArrowheads="1"/>
          </p:cNvSpPr>
          <p:nvPr/>
        </p:nvSpPr>
        <p:spPr bwMode="auto">
          <a:xfrm flipV="1">
            <a:off x="1192186" y="3156621"/>
            <a:ext cx="1071571" cy="1143007"/>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noFill/>
          <a:ln w="9525">
            <a:solidFill>
              <a:schemeClr val="tx1"/>
            </a:solidFill>
            <a:miter lim="800000"/>
            <a:headEnd/>
            <a:tailEnd/>
          </a:ln>
          <a:effectLst/>
        </p:spPr>
        <p:txBody>
          <a:bodyPr wrap="none" anchor="ctr"/>
          <a:lstStyle/>
          <a:p>
            <a:endParaRPr lang="fa-IR"/>
          </a:p>
        </p:txBody>
      </p:sp>
      <p:pic>
        <p:nvPicPr>
          <p:cNvPr id="15" name="Picture 3" descr="nemodar2-7"/>
          <p:cNvPicPr>
            <a:picLocks noChangeAspect="1" noChangeArrowheads="1"/>
          </p:cNvPicPr>
          <p:nvPr/>
        </p:nvPicPr>
        <p:blipFill>
          <a:blip r:embed="rId2"/>
          <a:srcRect/>
          <a:stretch>
            <a:fillRect/>
          </a:stretch>
        </p:blipFill>
        <p:spPr>
          <a:xfrm>
            <a:off x="3500438" y="5643570"/>
            <a:ext cx="3143272" cy="3071833"/>
          </a:xfrm>
          <a:prstGeom prst="rect">
            <a:avLst/>
          </a:prstGeom>
          <a:noFill/>
          <a:ln/>
        </p:spPr>
      </p:pic>
      <p:sp>
        <p:nvSpPr>
          <p:cNvPr id="16" name="Footer Placeholder 15"/>
          <p:cNvSpPr>
            <a:spLocks noGrp="1"/>
          </p:cNvSpPr>
          <p:nvPr>
            <p:ph type="ftr" sz="quarter" idx="11"/>
          </p:nvPr>
        </p:nvSpPr>
        <p:spPr/>
        <p:txBody>
          <a:bodyPr/>
          <a:lstStyle/>
          <a:p>
            <a:r>
              <a:rPr lang="en-US" smtClean="0"/>
              <a:t>© irmgn.ir</a:t>
            </a:r>
            <a:endParaRPr lang="fa-I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202178"/>
                                        </p:tgtEl>
                                        <p:attrNameLst>
                                          <p:attrName>style.visibility</p:attrName>
                                        </p:attrNameLst>
                                      </p:cBhvr>
                                      <p:to>
                                        <p:strVal val="visible"/>
                                      </p:to>
                                    </p:set>
                                    <p:animEffect transition="in" filter="wedge">
                                      <p:cBhvr>
                                        <p:cTn id="7" dur="2000"/>
                                        <p:tgtEl>
                                          <p:spTgt spid="1202178"/>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1202179"/>
                                        </p:tgtEl>
                                        <p:attrNameLst>
                                          <p:attrName>style.visibility</p:attrName>
                                        </p:attrNameLst>
                                      </p:cBhvr>
                                      <p:to>
                                        <p:strVal val="visible"/>
                                      </p:to>
                                    </p:set>
                                    <p:animEffect transition="in" filter="wedge">
                                      <p:cBhvr>
                                        <p:cTn id="10" dur="2000"/>
                                        <p:tgtEl>
                                          <p:spTgt spid="1202179"/>
                                        </p:tgtEl>
                                      </p:cBhvr>
                                    </p:animEffect>
                                  </p:childTnLst>
                                </p:cTn>
                              </p:par>
                              <p:par>
                                <p:cTn id="11" presetID="20" presetClass="entr" presetSubtype="0" fill="hold" grpId="0" nodeType="withEffect">
                                  <p:stCondLst>
                                    <p:cond delay="0"/>
                                  </p:stCondLst>
                                  <p:childTnLst>
                                    <p:set>
                                      <p:cBhvr>
                                        <p:cTn id="12" dur="1" fill="hold">
                                          <p:stCondLst>
                                            <p:cond delay="0"/>
                                          </p:stCondLst>
                                        </p:cTn>
                                        <p:tgtEl>
                                          <p:spTgt spid="1202180"/>
                                        </p:tgtEl>
                                        <p:attrNameLst>
                                          <p:attrName>style.visibility</p:attrName>
                                        </p:attrNameLst>
                                      </p:cBhvr>
                                      <p:to>
                                        <p:strVal val="visible"/>
                                      </p:to>
                                    </p:set>
                                    <p:animEffect transition="in" filter="wedge">
                                      <p:cBhvr>
                                        <p:cTn id="13" dur="2000"/>
                                        <p:tgtEl>
                                          <p:spTgt spid="1202180"/>
                                        </p:tgtEl>
                                      </p:cBhvr>
                                    </p:animEffect>
                                  </p:childTnLst>
                                </p:cTn>
                              </p:par>
                              <p:par>
                                <p:cTn id="14" presetID="20" presetClass="entr" presetSubtype="0" fill="hold" grpId="0" nodeType="withEffect">
                                  <p:stCondLst>
                                    <p:cond delay="0"/>
                                  </p:stCondLst>
                                  <p:childTnLst>
                                    <p:set>
                                      <p:cBhvr>
                                        <p:cTn id="15" dur="1" fill="hold">
                                          <p:stCondLst>
                                            <p:cond delay="0"/>
                                          </p:stCondLst>
                                        </p:cTn>
                                        <p:tgtEl>
                                          <p:spTgt spid="1202182"/>
                                        </p:tgtEl>
                                        <p:attrNameLst>
                                          <p:attrName>style.visibility</p:attrName>
                                        </p:attrNameLst>
                                      </p:cBhvr>
                                      <p:to>
                                        <p:strVal val="visible"/>
                                      </p:to>
                                    </p:set>
                                    <p:animEffect transition="in" filter="wedge">
                                      <p:cBhvr>
                                        <p:cTn id="16" dur="2000"/>
                                        <p:tgtEl>
                                          <p:spTgt spid="1202182"/>
                                        </p:tgtEl>
                                      </p:cBhvr>
                                    </p:animEffect>
                                  </p:childTnLst>
                                </p:cTn>
                              </p:par>
                              <p:par>
                                <p:cTn id="17" presetID="20" presetClass="entr" presetSubtype="0" fill="hold" grpId="0" nodeType="withEffect">
                                  <p:stCondLst>
                                    <p:cond delay="0"/>
                                  </p:stCondLst>
                                  <p:childTnLst>
                                    <p:set>
                                      <p:cBhvr>
                                        <p:cTn id="18" dur="1" fill="hold">
                                          <p:stCondLst>
                                            <p:cond delay="0"/>
                                          </p:stCondLst>
                                        </p:cTn>
                                        <p:tgtEl>
                                          <p:spTgt spid="1202183"/>
                                        </p:tgtEl>
                                        <p:attrNameLst>
                                          <p:attrName>style.visibility</p:attrName>
                                        </p:attrNameLst>
                                      </p:cBhvr>
                                      <p:to>
                                        <p:strVal val="visible"/>
                                      </p:to>
                                    </p:set>
                                    <p:animEffect transition="in" filter="wedge">
                                      <p:cBhvr>
                                        <p:cTn id="19" dur="2000"/>
                                        <p:tgtEl>
                                          <p:spTgt spid="1202183"/>
                                        </p:tgtEl>
                                      </p:cBhvr>
                                    </p:animEffect>
                                  </p:childTnLst>
                                </p:cTn>
                              </p:par>
                              <p:par>
                                <p:cTn id="20" presetID="20" presetClass="entr" presetSubtype="0" fill="hold" grpId="0" nodeType="withEffect">
                                  <p:stCondLst>
                                    <p:cond delay="0"/>
                                  </p:stCondLst>
                                  <p:childTnLst>
                                    <p:set>
                                      <p:cBhvr>
                                        <p:cTn id="21" dur="1" fill="hold">
                                          <p:stCondLst>
                                            <p:cond delay="0"/>
                                          </p:stCondLst>
                                        </p:cTn>
                                        <p:tgtEl>
                                          <p:spTgt spid="1202184"/>
                                        </p:tgtEl>
                                        <p:attrNameLst>
                                          <p:attrName>style.visibility</p:attrName>
                                        </p:attrNameLst>
                                      </p:cBhvr>
                                      <p:to>
                                        <p:strVal val="visible"/>
                                      </p:to>
                                    </p:set>
                                    <p:animEffect transition="in" filter="wedge">
                                      <p:cBhvr>
                                        <p:cTn id="22" dur="2000"/>
                                        <p:tgtEl>
                                          <p:spTgt spid="1202184"/>
                                        </p:tgtEl>
                                      </p:cBhvr>
                                    </p:animEffect>
                                  </p:childTnLst>
                                </p:cTn>
                              </p:par>
                              <p:par>
                                <p:cTn id="23" presetID="20" presetClass="entr" presetSubtype="0" fill="hold" grpId="0" nodeType="withEffect">
                                  <p:stCondLst>
                                    <p:cond delay="0"/>
                                  </p:stCondLst>
                                  <p:childTnLst>
                                    <p:set>
                                      <p:cBhvr>
                                        <p:cTn id="24" dur="1" fill="hold">
                                          <p:stCondLst>
                                            <p:cond delay="0"/>
                                          </p:stCondLst>
                                        </p:cTn>
                                        <p:tgtEl>
                                          <p:spTgt spid="1202185"/>
                                        </p:tgtEl>
                                        <p:attrNameLst>
                                          <p:attrName>style.visibility</p:attrName>
                                        </p:attrNameLst>
                                      </p:cBhvr>
                                      <p:to>
                                        <p:strVal val="visible"/>
                                      </p:to>
                                    </p:set>
                                    <p:animEffect transition="in" filter="wedge">
                                      <p:cBhvr>
                                        <p:cTn id="25" dur="2000"/>
                                        <p:tgtEl>
                                          <p:spTgt spid="1202185"/>
                                        </p:tgtEl>
                                      </p:cBhvr>
                                    </p:animEffect>
                                  </p:childTnLst>
                                </p:cTn>
                              </p:par>
                              <p:par>
                                <p:cTn id="26" presetID="20" presetClass="entr" presetSubtype="0" fill="hold" grpId="0" nodeType="withEffect">
                                  <p:stCondLst>
                                    <p:cond delay="0"/>
                                  </p:stCondLst>
                                  <p:childTnLst>
                                    <p:set>
                                      <p:cBhvr>
                                        <p:cTn id="27" dur="1" fill="hold">
                                          <p:stCondLst>
                                            <p:cond delay="0"/>
                                          </p:stCondLst>
                                        </p:cTn>
                                        <p:tgtEl>
                                          <p:spTgt spid="1202186"/>
                                        </p:tgtEl>
                                        <p:attrNameLst>
                                          <p:attrName>style.visibility</p:attrName>
                                        </p:attrNameLst>
                                      </p:cBhvr>
                                      <p:to>
                                        <p:strVal val="visible"/>
                                      </p:to>
                                    </p:set>
                                    <p:animEffect transition="in" filter="wedge">
                                      <p:cBhvr>
                                        <p:cTn id="28" dur="2000"/>
                                        <p:tgtEl>
                                          <p:spTgt spid="1202186"/>
                                        </p:tgtEl>
                                      </p:cBhvr>
                                    </p:animEffect>
                                  </p:childTnLst>
                                </p:cTn>
                              </p:par>
                              <p:par>
                                <p:cTn id="29" presetID="20" presetClass="entr" presetSubtype="0" fill="hold" grpId="0" nodeType="withEffect">
                                  <p:stCondLst>
                                    <p:cond delay="0"/>
                                  </p:stCondLst>
                                  <p:childTnLst>
                                    <p:set>
                                      <p:cBhvr>
                                        <p:cTn id="30" dur="1" fill="hold">
                                          <p:stCondLst>
                                            <p:cond delay="0"/>
                                          </p:stCondLst>
                                        </p:cTn>
                                        <p:tgtEl>
                                          <p:spTgt spid="1202187"/>
                                        </p:tgtEl>
                                        <p:attrNameLst>
                                          <p:attrName>style.visibility</p:attrName>
                                        </p:attrNameLst>
                                      </p:cBhvr>
                                      <p:to>
                                        <p:strVal val="visible"/>
                                      </p:to>
                                    </p:set>
                                    <p:animEffect transition="in" filter="wedge">
                                      <p:cBhvr>
                                        <p:cTn id="31" dur="2000"/>
                                        <p:tgtEl>
                                          <p:spTgt spid="1202187"/>
                                        </p:tgtEl>
                                      </p:cBhvr>
                                    </p:animEffect>
                                  </p:childTnLst>
                                </p:cTn>
                              </p:par>
                              <p:par>
                                <p:cTn id="32" presetID="20" presetClass="entr" presetSubtype="0" fill="hold" grpId="0" nodeType="withEffect">
                                  <p:stCondLst>
                                    <p:cond delay="0"/>
                                  </p:stCondLst>
                                  <p:childTnLst>
                                    <p:set>
                                      <p:cBhvr>
                                        <p:cTn id="33" dur="1" fill="hold">
                                          <p:stCondLst>
                                            <p:cond delay="0"/>
                                          </p:stCondLst>
                                        </p:cTn>
                                        <p:tgtEl>
                                          <p:spTgt spid="1202188"/>
                                        </p:tgtEl>
                                        <p:attrNameLst>
                                          <p:attrName>style.visibility</p:attrName>
                                        </p:attrNameLst>
                                      </p:cBhvr>
                                      <p:to>
                                        <p:strVal val="visible"/>
                                      </p:to>
                                    </p:set>
                                    <p:animEffect transition="in" filter="wedge">
                                      <p:cBhvr>
                                        <p:cTn id="34" dur="2000"/>
                                        <p:tgtEl>
                                          <p:spTgt spid="1202188"/>
                                        </p:tgtEl>
                                      </p:cBhvr>
                                    </p:animEffect>
                                  </p:childTnLst>
                                </p:cTn>
                              </p:par>
                              <p:par>
                                <p:cTn id="35" presetID="20" presetClass="entr" presetSubtype="0" fill="hold" grpId="0" nodeType="withEffect">
                                  <p:stCondLst>
                                    <p:cond delay="0"/>
                                  </p:stCondLst>
                                  <p:childTnLst>
                                    <p:set>
                                      <p:cBhvr>
                                        <p:cTn id="36" dur="1" fill="hold">
                                          <p:stCondLst>
                                            <p:cond delay="0"/>
                                          </p:stCondLst>
                                        </p:cTn>
                                        <p:tgtEl>
                                          <p:spTgt spid="1202189"/>
                                        </p:tgtEl>
                                        <p:attrNameLst>
                                          <p:attrName>style.visibility</p:attrName>
                                        </p:attrNameLst>
                                      </p:cBhvr>
                                      <p:to>
                                        <p:strVal val="visible"/>
                                      </p:to>
                                    </p:set>
                                    <p:animEffect transition="in" filter="wedge">
                                      <p:cBhvr>
                                        <p:cTn id="37" dur="2000"/>
                                        <p:tgtEl>
                                          <p:spTgt spid="1202189"/>
                                        </p:tgtEl>
                                      </p:cBhvr>
                                    </p:animEffect>
                                  </p:childTnLst>
                                </p:cTn>
                              </p:par>
                              <p:par>
                                <p:cTn id="38" presetID="20" presetClass="entr" presetSubtype="0" fill="hold" grpId="0" nodeType="withEffect">
                                  <p:stCondLst>
                                    <p:cond delay="0"/>
                                  </p:stCondLst>
                                  <p:childTnLst>
                                    <p:set>
                                      <p:cBhvr>
                                        <p:cTn id="39" dur="1" fill="hold">
                                          <p:stCondLst>
                                            <p:cond delay="0"/>
                                          </p:stCondLst>
                                        </p:cTn>
                                        <p:tgtEl>
                                          <p:spTgt spid="1202190"/>
                                        </p:tgtEl>
                                        <p:attrNameLst>
                                          <p:attrName>style.visibility</p:attrName>
                                        </p:attrNameLst>
                                      </p:cBhvr>
                                      <p:to>
                                        <p:strVal val="visible"/>
                                      </p:to>
                                    </p:set>
                                    <p:animEffect transition="in" filter="wedge">
                                      <p:cBhvr>
                                        <p:cTn id="40" dur="2000"/>
                                        <p:tgtEl>
                                          <p:spTgt spid="1202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2178" grpId="0" animBg="1"/>
      <p:bldP spid="1202179" grpId="0" animBg="1"/>
      <p:bldP spid="1202180" grpId="0" animBg="1"/>
      <p:bldP spid="1202182" grpId="0" animBg="1"/>
      <p:bldP spid="1202183" grpId="0" animBg="1"/>
      <p:bldP spid="1202184" grpId="0" animBg="1"/>
      <p:bldP spid="1202185" grpId="0" animBg="1"/>
      <p:bldP spid="1202186" grpId="0" animBg="1"/>
      <p:bldP spid="1202187" grpId="0" animBg="1"/>
      <p:bldP spid="1202188" grpId="0" animBg="1"/>
      <p:bldP spid="1202189" grpId="0" animBg="1"/>
      <p:bldP spid="120219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000636" y="182535"/>
            <a:ext cx="1500198" cy="460375"/>
          </a:xfrm>
        </p:spPr>
        <p:txBody>
          <a:bodyPr>
            <a:noAutofit/>
          </a:bodyPr>
          <a:lstStyle/>
          <a:p>
            <a:pPr algn="r"/>
            <a:r>
              <a:rPr lang="fa-IR" sz="2000" b="1" dirty="0">
                <a:solidFill>
                  <a:schemeClr val="bg2">
                    <a:lumMod val="50000"/>
                  </a:schemeClr>
                </a:solidFill>
                <a:cs typeface="B Nazanin" pitchFamily="2" charset="-78"/>
              </a:rPr>
              <a:t>مديريت </a:t>
            </a:r>
            <a:r>
              <a:rPr lang="fa-IR" sz="2000" b="1" dirty="0" smtClean="0">
                <a:solidFill>
                  <a:schemeClr val="bg2">
                    <a:lumMod val="50000"/>
                  </a:schemeClr>
                </a:solidFill>
                <a:cs typeface="B Nazanin" pitchFamily="2" charset="-78"/>
              </a:rPr>
              <a:t>علمي: </a:t>
            </a:r>
            <a:endParaRPr lang="en-US" sz="2000" b="1" dirty="0">
              <a:solidFill>
                <a:schemeClr val="bg2">
                  <a:lumMod val="50000"/>
                </a:schemeClr>
              </a:solidFill>
              <a:cs typeface="B Nazanin" pitchFamily="2" charset="-78"/>
            </a:endParaRPr>
          </a:p>
        </p:txBody>
      </p:sp>
      <p:sp>
        <p:nvSpPr>
          <p:cNvPr id="6" name="Rectangle 5"/>
          <p:cNvSpPr/>
          <p:nvPr/>
        </p:nvSpPr>
        <p:spPr>
          <a:xfrm>
            <a:off x="2694985" y="1928794"/>
            <a:ext cx="3805849" cy="338554"/>
          </a:xfrm>
          <a:prstGeom prst="rect">
            <a:avLst/>
          </a:prstGeom>
          <a:solidFill>
            <a:schemeClr val="bg1">
              <a:lumMod val="75000"/>
            </a:schemeClr>
          </a:solidFill>
        </p:spPr>
        <p:txBody>
          <a:bodyPr wrap="none">
            <a:spAutoFit/>
          </a:bodyPr>
          <a:lstStyle/>
          <a:p>
            <a:pPr algn="ctr"/>
            <a:r>
              <a:rPr lang="fa-IR" sz="1600" dirty="0" smtClean="0">
                <a:solidFill>
                  <a:srgbClr val="C00000"/>
                </a:solidFill>
                <a:cs typeface="B Zar" pitchFamily="2" charset="-78"/>
              </a:rPr>
              <a:t>شعار مدیریت علمی: انتخاب بهترین روش برای انجام هر کار</a:t>
            </a:r>
            <a:endParaRPr lang="en-US" sz="1600" dirty="0">
              <a:solidFill>
                <a:srgbClr val="C00000"/>
              </a:solidFill>
              <a:cs typeface="B Zar" pitchFamily="2" charset="-78"/>
            </a:endParaRPr>
          </a:p>
        </p:txBody>
      </p:sp>
      <p:sp>
        <p:nvSpPr>
          <p:cNvPr id="7" name="Rectangle 3"/>
          <p:cNvSpPr txBox="1">
            <a:spLocks noChangeArrowheads="1"/>
          </p:cNvSpPr>
          <p:nvPr/>
        </p:nvSpPr>
        <p:spPr>
          <a:xfrm>
            <a:off x="357166" y="5286380"/>
            <a:ext cx="6143668" cy="1857388"/>
          </a:xfrm>
          <a:prstGeom prst="rect">
            <a:avLst/>
          </a:prstGeom>
          <a:solidFill>
            <a:schemeClr val="accent6">
              <a:lumMod val="20000"/>
              <a:lumOff val="80000"/>
            </a:schemeClr>
          </a:solidFill>
        </p:spPr>
        <p:txBody>
          <a:bodyPr vert="horz" lIns="91440" tIns="45720" rIns="91440" bIns="45720" rtlCol="1">
            <a:noAutofit/>
          </a:bodyPr>
          <a:lstStyle/>
          <a:p>
            <a:pPr marR="0" lvl="0" indent="20638" algn="just" defTabSz="914400" rtl="1" eaLnBrk="1" fontAlgn="auto" latinLnBrk="0" hangingPunct="1">
              <a:lnSpc>
                <a:spcPct val="100000"/>
              </a:lnSpc>
              <a:spcBef>
                <a:spcPct val="20000"/>
              </a:spcBef>
              <a:spcAft>
                <a:spcPts val="0"/>
              </a:spcAft>
              <a:buClrTx/>
              <a:buSzTx/>
              <a:tabLst/>
              <a:defRPr/>
            </a:pPr>
            <a:r>
              <a:rPr kumimoji="0" lang="fa-IR" sz="1400" b="1" i="0" u="none" strike="noStrike" kern="1200" cap="none" spc="0" normalizeH="0" baseline="0" noProof="0" dirty="0" smtClean="0">
                <a:ln>
                  <a:noFill/>
                </a:ln>
                <a:solidFill>
                  <a:schemeClr val="tx1"/>
                </a:solidFill>
                <a:effectLst/>
                <a:uLnTx/>
                <a:uFillTx/>
                <a:cs typeface="B Zar" pitchFamily="2" charset="-78"/>
              </a:rPr>
              <a:t>اصول بنيادين که تيلور زيرسازي</a:t>
            </a:r>
            <a:r>
              <a:rPr kumimoji="0" lang="fa-IR" sz="1400" b="1" i="0" u="none" strike="noStrike" kern="1200" cap="none" spc="0" normalizeH="0" noProof="0" dirty="0" smtClean="0">
                <a:ln>
                  <a:noFill/>
                </a:ln>
                <a:solidFill>
                  <a:schemeClr val="tx1"/>
                </a:solidFill>
                <a:effectLst/>
                <a:uLnTx/>
                <a:uFillTx/>
                <a:cs typeface="B Zar" pitchFamily="2" charset="-78"/>
              </a:rPr>
              <a:t> روش علمي مديريت را برروي آن مي دانست عبارتند از </a:t>
            </a:r>
            <a:r>
              <a:rPr kumimoji="0" lang="fa-IR" sz="1600" b="0" i="0" u="none" strike="noStrike" kern="1200" cap="none" spc="0" normalizeH="0" noProof="0" dirty="0" smtClean="0">
                <a:ln>
                  <a:noFill/>
                </a:ln>
                <a:solidFill>
                  <a:schemeClr val="tx1"/>
                </a:solidFill>
                <a:effectLst/>
                <a:uLnTx/>
                <a:uFillTx/>
                <a:cs typeface="B Zar" pitchFamily="2" charset="-78"/>
              </a:rPr>
              <a:t>:</a:t>
            </a:r>
          </a:p>
          <a:p>
            <a:pPr marR="0" lvl="0" indent="20638" algn="just" defTabSz="914400" rtl="1" eaLnBrk="1" fontAlgn="auto" latinLnBrk="0" hangingPunct="1">
              <a:lnSpc>
                <a:spcPct val="100000"/>
              </a:lnSpc>
              <a:spcBef>
                <a:spcPct val="20000"/>
              </a:spcBef>
              <a:spcAft>
                <a:spcPts val="0"/>
              </a:spcAft>
              <a:buClrTx/>
              <a:buSzTx/>
              <a:tabLst/>
              <a:defRPr/>
            </a:pPr>
            <a:r>
              <a:rPr kumimoji="0" lang="fa-IR" sz="1400" b="0" i="0" u="none" strike="noStrike" kern="1200" cap="none" spc="0" normalizeH="0" noProof="0" dirty="0" smtClean="0">
                <a:ln>
                  <a:noFill/>
                </a:ln>
                <a:solidFill>
                  <a:schemeClr val="tx1"/>
                </a:solidFill>
                <a:effectLst/>
                <a:uLnTx/>
                <a:uFillTx/>
                <a:cs typeface="B Zar" pitchFamily="2" charset="-78"/>
              </a:rPr>
              <a:t>1- دستورهاي سرانگشتي را با علم جانشين کردن (آگاهي سامان يافته) .</a:t>
            </a:r>
          </a:p>
          <a:p>
            <a:pPr marR="0" lvl="0" indent="20638" algn="just" defTabSz="914400" rtl="1" eaLnBrk="1" fontAlgn="auto" latinLnBrk="0" hangingPunct="1">
              <a:lnSpc>
                <a:spcPct val="100000"/>
              </a:lnSpc>
              <a:spcBef>
                <a:spcPct val="20000"/>
              </a:spcBef>
              <a:spcAft>
                <a:spcPts val="0"/>
              </a:spcAft>
              <a:buClrTx/>
              <a:buSzTx/>
              <a:tabLst/>
              <a:defRPr/>
            </a:pPr>
            <a:r>
              <a:rPr kumimoji="0" lang="fa-IR" sz="1400" b="0" i="0" u="none" strike="noStrike" kern="1200" cap="none" spc="0" normalizeH="0" noProof="0" dirty="0" smtClean="0">
                <a:ln>
                  <a:noFill/>
                </a:ln>
                <a:solidFill>
                  <a:schemeClr val="tx1"/>
                </a:solidFill>
                <a:effectLst/>
                <a:uLnTx/>
                <a:uFillTx/>
                <a:cs typeface="B Zar" pitchFamily="2" charset="-78"/>
              </a:rPr>
              <a:t>2- دست يافتن به همنوايي در کنش گروهي , و نه اختلاف و ناهمداستاني.</a:t>
            </a:r>
          </a:p>
          <a:p>
            <a:pPr marR="0" lvl="0" indent="20638" algn="just" defTabSz="914400" rtl="1" eaLnBrk="1" fontAlgn="auto" latinLnBrk="0" hangingPunct="1">
              <a:lnSpc>
                <a:spcPct val="100000"/>
              </a:lnSpc>
              <a:spcBef>
                <a:spcPct val="20000"/>
              </a:spcBef>
              <a:spcAft>
                <a:spcPts val="0"/>
              </a:spcAft>
              <a:buClrTx/>
              <a:buSzTx/>
              <a:tabLst/>
              <a:defRPr/>
            </a:pPr>
            <a:r>
              <a:rPr kumimoji="0" lang="fa-IR" sz="1400" b="0" i="0" u="none" strike="noStrike" kern="1200" cap="none" spc="0" normalizeH="0" noProof="0" dirty="0" smtClean="0">
                <a:ln>
                  <a:noFill/>
                </a:ln>
                <a:solidFill>
                  <a:schemeClr val="tx1"/>
                </a:solidFill>
                <a:effectLst/>
                <a:uLnTx/>
                <a:uFillTx/>
                <a:cs typeface="B Zar" pitchFamily="2" charset="-78"/>
              </a:rPr>
              <a:t>3- دست يابي به همکاري ميان مردمان , نه رواج دادن فردگرايي پرهرج و مرج . </a:t>
            </a:r>
          </a:p>
          <a:p>
            <a:pPr marR="0" lvl="0" indent="20638" algn="just" defTabSz="914400" rtl="1" eaLnBrk="1" fontAlgn="auto" latinLnBrk="0" hangingPunct="1">
              <a:lnSpc>
                <a:spcPct val="100000"/>
              </a:lnSpc>
              <a:spcBef>
                <a:spcPct val="20000"/>
              </a:spcBef>
              <a:spcAft>
                <a:spcPts val="0"/>
              </a:spcAft>
              <a:buClrTx/>
              <a:buSzTx/>
              <a:tabLst/>
              <a:defRPr/>
            </a:pPr>
            <a:r>
              <a:rPr kumimoji="0" lang="fa-IR" sz="1400" b="0" i="0" u="none" strike="noStrike" kern="1200" cap="none" spc="0" normalizeH="0" noProof="0" dirty="0" smtClean="0">
                <a:ln>
                  <a:noFill/>
                </a:ln>
                <a:solidFill>
                  <a:schemeClr val="tx1"/>
                </a:solidFill>
                <a:effectLst/>
                <a:uLnTx/>
                <a:uFillTx/>
                <a:cs typeface="B Zar" pitchFamily="2" charset="-78"/>
              </a:rPr>
              <a:t>4- کارکردن براي دست يابي با بازده بيشينه, نه بازده محدود و معين .</a:t>
            </a:r>
          </a:p>
          <a:p>
            <a:pPr marR="0" lvl="0" indent="20638" algn="just" defTabSz="914400" rtl="1" eaLnBrk="1" fontAlgn="auto" latinLnBrk="0" hangingPunct="1">
              <a:lnSpc>
                <a:spcPct val="100000"/>
              </a:lnSpc>
              <a:spcBef>
                <a:spcPct val="20000"/>
              </a:spcBef>
              <a:spcAft>
                <a:spcPts val="0"/>
              </a:spcAft>
              <a:buClrTx/>
              <a:buSzTx/>
              <a:tabLst/>
              <a:defRPr/>
            </a:pPr>
            <a:r>
              <a:rPr kumimoji="0" lang="fa-IR" sz="1400" b="0" i="0" u="none" strike="noStrike" kern="1200" cap="none" spc="0" normalizeH="0" noProof="0" dirty="0" smtClean="0">
                <a:ln>
                  <a:noFill/>
                </a:ln>
                <a:solidFill>
                  <a:schemeClr val="tx1"/>
                </a:solidFill>
                <a:effectLst/>
                <a:uLnTx/>
                <a:uFillTx/>
                <a:cs typeface="B Zar" pitchFamily="2" charset="-78"/>
              </a:rPr>
              <a:t>5- پرورش همه کارگران تا بالاترين اندازه اي که شدني باشد براي سود خود آنان و بيشترين نيک فرجامي براي شرکت . </a:t>
            </a:r>
            <a:endParaRPr kumimoji="0" lang="en-US" sz="1400" b="0" i="0" u="none" strike="noStrike" kern="1200" cap="none" spc="0" normalizeH="0" baseline="0" noProof="0" dirty="0">
              <a:ln>
                <a:noFill/>
              </a:ln>
              <a:solidFill>
                <a:schemeClr val="tx1"/>
              </a:solidFill>
              <a:effectLst/>
              <a:uLnTx/>
              <a:uFillTx/>
              <a:cs typeface="B Zar" pitchFamily="2" charset="-78"/>
            </a:endParaRPr>
          </a:p>
        </p:txBody>
      </p:sp>
      <p:sp>
        <p:nvSpPr>
          <p:cNvPr id="8" name="Rectangle 7"/>
          <p:cNvSpPr/>
          <p:nvPr/>
        </p:nvSpPr>
        <p:spPr>
          <a:xfrm>
            <a:off x="1628342" y="7131626"/>
            <a:ext cx="3254417" cy="369332"/>
          </a:xfrm>
          <a:prstGeom prst="rect">
            <a:avLst/>
          </a:prstGeom>
        </p:spPr>
        <p:txBody>
          <a:bodyPr wrap="none">
            <a:spAutoFit/>
          </a:bodyPr>
          <a:lstStyle/>
          <a:p>
            <a:r>
              <a:rPr lang="fa-IR" dirty="0" smtClean="0">
                <a:solidFill>
                  <a:srgbClr val="0070C0"/>
                </a:solidFill>
                <a:cs typeface="B Titr" pitchFamily="2" charset="-78"/>
              </a:rPr>
              <a:t>درسهاي عملي حاصل از مديريت علمي</a:t>
            </a:r>
            <a:endParaRPr lang="fa-IR" dirty="0">
              <a:solidFill>
                <a:srgbClr val="0070C0"/>
              </a:solidFill>
              <a:cs typeface="B Titr" pitchFamily="2" charset="-78"/>
            </a:endParaRPr>
          </a:p>
        </p:txBody>
      </p:sp>
      <p:sp>
        <p:nvSpPr>
          <p:cNvPr id="9" name="Rectangle 8"/>
          <p:cNvSpPr/>
          <p:nvPr/>
        </p:nvSpPr>
        <p:spPr>
          <a:xfrm>
            <a:off x="357166" y="7516374"/>
            <a:ext cx="6143668" cy="1341906"/>
          </a:xfrm>
          <a:prstGeom prst="rect">
            <a:avLst/>
          </a:prstGeom>
          <a:solidFill>
            <a:schemeClr val="accent5">
              <a:lumMod val="20000"/>
              <a:lumOff val="80000"/>
            </a:schemeClr>
          </a:solidFill>
        </p:spPr>
        <p:txBody>
          <a:bodyPr wrap="square">
            <a:spAutoFit/>
          </a:bodyPr>
          <a:lstStyle/>
          <a:p>
            <a:pPr marL="533400" lvl="0" indent="-533400" algn="just" fontAlgn="base">
              <a:spcBef>
                <a:spcPct val="20000"/>
              </a:spcBef>
              <a:spcAft>
                <a:spcPct val="0"/>
              </a:spcAft>
            </a:pPr>
            <a:r>
              <a:rPr lang="fa-IR" sz="1400" dirty="0" smtClean="0">
                <a:solidFill>
                  <a:srgbClr val="5B8495"/>
                </a:solidFill>
                <a:latin typeface="Arial" pitchFamily="34" charset="0"/>
                <a:cs typeface="B Zar" pitchFamily="2" charset="-78"/>
              </a:rPr>
              <a:t>1- زحمات کارکنان را بر مبناي نتايج کارشان، به گونه اي که محرک عملکرد آنها باشد، جبران کنيد.</a:t>
            </a:r>
          </a:p>
          <a:p>
            <a:pPr marL="533400" lvl="0" indent="-533400" algn="just" fontAlgn="base">
              <a:spcBef>
                <a:spcPct val="20000"/>
              </a:spcBef>
              <a:spcAft>
                <a:spcPct val="0"/>
              </a:spcAft>
            </a:pPr>
            <a:r>
              <a:rPr lang="fa-IR" sz="1400" dirty="0" smtClean="0">
                <a:solidFill>
                  <a:srgbClr val="5B8495"/>
                </a:solidFill>
                <a:latin typeface="Arial" pitchFamily="34" charset="0"/>
                <a:cs typeface="B Zar" pitchFamily="2" charset="-78"/>
              </a:rPr>
              <a:t>2- روشهاي انجام کار را به صورت کارآ و بدقت، براي هر شغل، طراحي کنيد.</a:t>
            </a:r>
          </a:p>
          <a:p>
            <a:pPr marL="533400" lvl="0" indent="-533400" algn="just" fontAlgn="base">
              <a:spcBef>
                <a:spcPct val="20000"/>
              </a:spcBef>
              <a:spcAft>
                <a:spcPct val="0"/>
              </a:spcAft>
            </a:pPr>
            <a:r>
              <a:rPr lang="fa-IR" sz="1400" dirty="0" smtClean="0">
                <a:solidFill>
                  <a:srgbClr val="5B8495"/>
                </a:solidFill>
                <a:latin typeface="Arial" pitchFamily="34" charset="0"/>
                <a:cs typeface="B Zar" pitchFamily="2" charset="-78"/>
              </a:rPr>
              <a:t>3- کارکنان توانمند براي انجام کار را بدقت انتخاب کنيد.</a:t>
            </a:r>
          </a:p>
          <a:p>
            <a:pPr marL="533400" lvl="0" indent="-533400" algn="just" fontAlgn="base">
              <a:spcBef>
                <a:spcPct val="20000"/>
              </a:spcBef>
              <a:spcAft>
                <a:spcPct val="0"/>
              </a:spcAft>
            </a:pPr>
            <a:r>
              <a:rPr lang="fa-IR" sz="1400" dirty="0" smtClean="0">
                <a:solidFill>
                  <a:srgbClr val="5B8495"/>
                </a:solidFill>
                <a:latin typeface="Arial" pitchFamily="34" charset="0"/>
                <a:cs typeface="B Zar" pitchFamily="2" charset="-78"/>
              </a:rPr>
              <a:t>4- کارکنان را آموزش دهيد تا کار خود را به بهترين نحو و به طور هوشمندانه انجام دهند.</a:t>
            </a:r>
          </a:p>
          <a:p>
            <a:pPr marL="533400" lvl="0" indent="-533400" algn="just" fontAlgn="base">
              <a:spcBef>
                <a:spcPct val="20000"/>
              </a:spcBef>
              <a:spcAft>
                <a:spcPct val="0"/>
              </a:spcAft>
            </a:pPr>
            <a:r>
              <a:rPr lang="fa-IR" sz="1400" dirty="0" smtClean="0">
                <a:solidFill>
                  <a:srgbClr val="5B8495"/>
                </a:solidFill>
                <a:latin typeface="Arial" pitchFamily="34" charset="0"/>
                <a:cs typeface="B Zar" pitchFamily="2" charset="-78"/>
              </a:rPr>
              <a:t>5- سرپرستان را آموزش دهيد تا بتوانند کارکنان را براي انجام کار با بالاترين حد توان برانگيزانند.</a:t>
            </a:r>
            <a:endParaRPr lang="en-US" sz="1400" dirty="0" smtClean="0">
              <a:solidFill>
                <a:srgbClr val="5B8495"/>
              </a:solidFill>
              <a:latin typeface="Arial" pitchFamily="34" charset="0"/>
              <a:cs typeface="B Zar" pitchFamily="2" charset="-78"/>
            </a:endParaRPr>
          </a:p>
        </p:txBody>
      </p:sp>
      <p:sp>
        <p:nvSpPr>
          <p:cNvPr id="10" name="Rectangle 9"/>
          <p:cNvSpPr/>
          <p:nvPr/>
        </p:nvSpPr>
        <p:spPr>
          <a:xfrm>
            <a:off x="2357430" y="607614"/>
            <a:ext cx="4181860" cy="1292662"/>
          </a:xfrm>
          <a:prstGeom prst="rect">
            <a:avLst/>
          </a:prstGeom>
        </p:spPr>
        <p:txBody>
          <a:bodyPr wrap="square">
            <a:spAutoFit/>
          </a:bodyPr>
          <a:lstStyle/>
          <a:p>
            <a:pPr algn="just"/>
            <a:r>
              <a:rPr lang="fa-IR" sz="1400" dirty="0" smtClean="0">
                <a:cs typeface="B Zar" pitchFamily="2" charset="-78"/>
              </a:rPr>
              <a:t>بنيان گذار و </a:t>
            </a:r>
            <a:r>
              <a:rPr lang="fa-IR" sz="1400" dirty="0" smtClean="0">
                <a:solidFill>
                  <a:srgbClr val="FF0000"/>
                </a:solidFill>
                <a:cs typeface="B Zar" pitchFamily="2" charset="-78"/>
              </a:rPr>
              <a:t>پدر </a:t>
            </a:r>
            <a:r>
              <a:rPr lang="fa-IR" sz="1400" dirty="0" smtClean="0">
                <a:solidFill>
                  <a:srgbClr val="FF0000"/>
                </a:solidFill>
                <a:cs typeface="B Nazanin" pitchFamily="2" charset="-78"/>
              </a:rPr>
              <a:t>مديريت</a:t>
            </a:r>
            <a:r>
              <a:rPr lang="fa-IR" sz="1400" b="1" dirty="0" smtClean="0">
                <a:solidFill>
                  <a:srgbClr val="FF0000"/>
                </a:solidFill>
                <a:cs typeface="B Nazanin" pitchFamily="2" charset="-78"/>
              </a:rPr>
              <a:t> </a:t>
            </a:r>
            <a:r>
              <a:rPr lang="fa-IR" sz="1400" dirty="0" smtClean="0">
                <a:solidFill>
                  <a:srgbClr val="FF0000"/>
                </a:solidFill>
                <a:cs typeface="B Nazanin" pitchFamily="2" charset="-78"/>
              </a:rPr>
              <a:t>علمي</a:t>
            </a:r>
            <a:r>
              <a:rPr lang="fa-IR" sz="1400" b="1" dirty="0" smtClean="0">
                <a:cs typeface="B Nazanin" pitchFamily="2" charset="-78"/>
              </a:rPr>
              <a:t>,</a:t>
            </a:r>
            <a:r>
              <a:rPr lang="fa-IR" sz="1400" dirty="0" smtClean="0">
                <a:cs typeface="B Zar" pitchFamily="2" charset="-78"/>
              </a:rPr>
              <a:t> فردريك ونيسلوتيلور عقيده است داشت كه مي توان با استفاده از روش هاي علمي ميزان توليد را افزايش داد .</a:t>
            </a:r>
          </a:p>
          <a:p>
            <a:pPr algn="just"/>
            <a:r>
              <a:rPr lang="fa-IR" sz="1400" dirty="0" smtClean="0">
                <a:solidFill>
                  <a:srgbClr val="C00000"/>
                </a:solidFill>
                <a:cs typeface="B Zar" pitchFamily="2" charset="-78"/>
              </a:rPr>
              <a:t>اعتقادات تيلور </a:t>
            </a:r>
            <a:r>
              <a:rPr lang="fa-IR" sz="1400" dirty="0" smtClean="0">
                <a:cs typeface="B Zar" pitchFamily="2" charset="-78"/>
              </a:rPr>
              <a:t>: </a:t>
            </a:r>
            <a:r>
              <a:rPr lang="fa-IR" sz="1200" dirty="0" smtClean="0">
                <a:solidFill>
                  <a:srgbClr val="0070C0"/>
                </a:solidFill>
                <a:cs typeface="B Zar" pitchFamily="2" charset="-78"/>
              </a:rPr>
              <a:t>1 ـ اگر درباره شغل ، دانش بيشتري كسب شود توليد افزايش مي يابد . 2 ـ از طريق بررسي هاي علمي بهترين شيوه انجام كار بدست مي آيد . 3 ـ هماهنگي در مراحل انجام كار توليد را بيشتر مي كند . 4 ـ توليد بيشتر پرداخت بالاتري را براي كارگران بوجود مي آورد و سطح كارآيي سازمان را بالا مي برد . </a:t>
            </a:r>
          </a:p>
        </p:txBody>
      </p:sp>
      <p:sp>
        <p:nvSpPr>
          <p:cNvPr id="11" name="Rectangle 10"/>
          <p:cNvSpPr/>
          <p:nvPr/>
        </p:nvSpPr>
        <p:spPr>
          <a:xfrm>
            <a:off x="357166" y="2357422"/>
            <a:ext cx="6143668" cy="553998"/>
          </a:xfrm>
          <a:prstGeom prst="rect">
            <a:avLst/>
          </a:prstGeom>
          <a:solidFill>
            <a:schemeClr val="tx1">
              <a:lumMod val="65000"/>
              <a:lumOff val="35000"/>
            </a:schemeClr>
          </a:solidFill>
        </p:spPr>
        <p:txBody>
          <a:bodyPr wrap="square">
            <a:spAutoFit/>
          </a:bodyPr>
          <a:lstStyle/>
          <a:p>
            <a:pPr algn="just"/>
            <a:r>
              <a:rPr lang="fa-IR" sz="1500" dirty="0" smtClean="0">
                <a:solidFill>
                  <a:schemeClr val="bg1"/>
                </a:solidFill>
                <a:cs typeface="B Zar" pitchFamily="2" charset="-78"/>
              </a:rPr>
              <a:t>اصول مديريت علمي تيلور : 1 ـ تقسيم كار 2 ـ مطالعه دقيق كار از طريق تجربه و تحليل كار 3 ـ استخدام دقيق و آموزش صحيح كاركنان 4 ـ پرداخت حقوق و مزايا مناسب </a:t>
            </a:r>
            <a:endParaRPr lang="fa-IR" sz="1500" dirty="0">
              <a:solidFill>
                <a:schemeClr val="bg1"/>
              </a:solidFill>
            </a:endParaRPr>
          </a:p>
        </p:txBody>
      </p:sp>
      <p:sp>
        <p:nvSpPr>
          <p:cNvPr id="12" name="Rectangle 11"/>
          <p:cNvSpPr/>
          <p:nvPr/>
        </p:nvSpPr>
        <p:spPr>
          <a:xfrm>
            <a:off x="357166" y="3000364"/>
            <a:ext cx="6143644" cy="677108"/>
          </a:xfrm>
          <a:prstGeom prst="rect">
            <a:avLst/>
          </a:prstGeom>
        </p:spPr>
        <p:txBody>
          <a:bodyPr wrap="square">
            <a:spAutoFit/>
          </a:bodyPr>
          <a:lstStyle/>
          <a:p>
            <a:pPr algn="just"/>
            <a:r>
              <a:rPr lang="fa-IR" sz="1400" dirty="0" smtClean="0">
                <a:cs typeface="B Zar" pitchFamily="2" charset="-78"/>
              </a:rPr>
              <a:t>روش هاي پيشنهاد تيلور براي اجزاي اصول مديريت علمي : </a:t>
            </a:r>
            <a:r>
              <a:rPr lang="fa-IR" sz="1200" dirty="0" smtClean="0">
                <a:solidFill>
                  <a:srgbClr val="C00000"/>
                </a:solidFill>
                <a:cs typeface="B Zar" pitchFamily="2" charset="-78"/>
              </a:rPr>
              <a:t>1 ـ مطالعه و اندازه گيري دقيق زمان انجام كار و تعيين روش صحيح انجام كار 2 ـ استاندارد كردن و يكنواخت نمودن كار 3 ـ تعيين دستورالعمل ها و شرح وظايف مشاغل مختلف 4 ـ انجام سرپرستي هاي تخصصي و چند جانبه 5 ـ طراحي سيستم پرداخت با توجه به كيفيت و كميت كار </a:t>
            </a:r>
            <a:endParaRPr lang="fa-IR" sz="1400" dirty="0">
              <a:solidFill>
                <a:srgbClr val="C00000"/>
              </a:solidFill>
            </a:endParaRPr>
          </a:p>
        </p:txBody>
      </p:sp>
      <p:sp>
        <p:nvSpPr>
          <p:cNvPr id="13" name="Rectangle 12"/>
          <p:cNvSpPr/>
          <p:nvPr/>
        </p:nvSpPr>
        <p:spPr>
          <a:xfrm>
            <a:off x="357166" y="3760769"/>
            <a:ext cx="6143668" cy="1384995"/>
          </a:xfrm>
          <a:prstGeom prst="rect">
            <a:avLst/>
          </a:prstGeom>
          <a:solidFill>
            <a:schemeClr val="accent5">
              <a:lumMod val="20000"/>
              <a:lumOff val="80000"/>
            </a:schemeClr>
          </a:solidFill>
        </p:spPr>
        <p:txBody>
          <a:bodyPr wrap="square">
            <a:spAutoFit/>
          </a:bodyPr>
          <a:lstStyle/>
          <a:p>
            <a:pPr algn="just"/>
            <a:r>
              <a:rPr lang="fa-IR" sz="1400" b="1" dirty="0" smtClean="0">
                <a:solidFill>
                  <a:schemeClr val="accent3">
                    <a:lumMod val="75000"/>
                  </a:schemeClr>
                </a:solidFill>
                <a:cs typeface="B Zar" pitchFamily="2" charset="-78"/>
              </a:rPr>
              <a:t>آثار مثبت تيلور </a:t>
            </a:r>
            <a:r>
              <a:rPr lang="fa-IR" sz="1400" dirty="0" smtClean="0">
                <a:cs typeface="B Zar" pitchFamily="2" charset="-78"/>
              </a:rPr>
              <a:t>: 1 ـ استفاده از روش علمي براي حل مشكلات مديريت 2 ـ جدا ساختن مديريت از مالكيت .</a:t>
            </a:r>
          </a:p>
          <a:p>
            <a:pPr algn="just"/>
            <a:r>
              <a:rPr lang="fa-IR" sz="1400" dirty="0" smtClean="0">
                <a:cs typeface="B Zar" pitchFamily="2" charset="-78"/>
              </a:rPr>
              <a:t> </a:t>
            </a:r>
            <a:r>
              <a:rPr lang="fa-IR" sz="1400" b="1" dirty="0" smtClean="0">
                <a:solidFill>
                  <a:srgbClr val="FF0000"/>
                </a:solidFill>
                <a:cs typeface="B Zar" pitchFamily="2" charset="-78"/>
              </a:rPr>
              <a:t>آثار منفي تيلور </a:t>
            </a:r>
            <a:r>
              <a:rPr lang="fa-IR" sz="1400" dirty="0" smtClean="0">
                <a:cs typeface="B Zar" pitchFamily="2" charset="-78"/>
              </a:rPr>
              <a:t>: 1 ـ بازگشت كار فرمايان به روش هاي سنتي گذشته 2 ـ مخالفت اتحاديه هاي كارگري با اصول مديريت تيلور 3 ـ تصويب قوانين از سوي دولت ها براي منع كاربرد اصول مديريت تيلور 4 ـ عدم امكان كاربرد سرپرستي هاي چند جانبه كه نوع اغتشاش در كار به وجود مي آورد . 5- مهمترين نارسايي مکتب مديريت علمي , تاکيد بر انسان اقتصادي يا انسان براي کار است که در آن صرفا“ انگيزه هاي مادي و پرداخت بيشتر مورد توجه است . نقش و روابط افراد يا کارکنان با يکديگر کمتر مورد توجه است .</a:t>
            </a:r>
            <a:endParaRPr lang="fa-IR" sz="1400" dirty="0"/>
          </a:p>
        </p:txBody>
      </p:sp>
      <p:pic>
        <p:nvPicPr>
          <p:cNvPr id="1026" name="Picture 2"/>
          <p:cNvPicPr>
            <a:picLocks noChangeAspect="1" noChangeArrowheads="1"/>
          </p:cNvPicPr>
          <p:nvPr/>
        </p:nvPicPr>
        <p:blipFill>
          <a:blip r:embed="rId2"/>
          <a:srcRect/>
          <a:stretch>
            <a:fillRect/>
          </a:stretch>
        </p:blipFill>
        <p:spPr bwMode="auto">
          <a:xfrm>
            <a:off x="371467" y="285720"/>
            <a:ext cx="1914525" cy="2000264"/>
          </a:xfrm>
          <a:prstGeom prst="rect">
            <a:avLst/>
          </a:prstGeom>
          <a:noFill/>
          <a:ln w="9525">
            <a:noFill/>
            <a:miter lim="800000"/>
            <a:headEnd/>
            <a:tailEnd/>
          </a:ln>
          <a:effectLst/>
        </p:spPr>
      </p:pic>
      <p:sp>
        <p:nvSpPr>
          <p:cNvPr id="14" name="Footer Placeholder 1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amond(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amond(in)">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amond(in)">
                                      <p:cBhvr>
                                        <p:cTn id="17" dur="2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amond(in)">
                                      <p:cBhvr>
                                        <p:cTn id="22" dur="2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amond(in)">
                                      <p:cBhvr>
                                        <p:cTn id="27" dur="20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amond(in)">
                                      <p:cBhvr>
                                        <p:cTn id="32"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a:spLocks noGrp="1" noChangeArrowheads="1"/>
          </p:cNvSpPr>
          <p:nvPr>
            <p:ph type="title"/>
          </p:nvPr>
        </p:nvSpPr>
        <p:spPr>
          <a:xfrm>
            <a:off x="2786058" y="214282"/>
            <a:ext cx="3786214" cy="428628"/>
          </a:xfrm>
          <a:noFill/>
          <a:ln/>
        </p:spPr>
        <p:txBody>
          <a:bodyPr anchor="b">
            <a:normAutofit/>
          </a:bodyPr>
          <a:lstStyle/>
          <a:p>
            <a:pPr algn="r"/>
            <a:r>
              <a:rPr lang="fa-IR" sz="2000" b="1" dirty="0">
                <a:solidFill>
                  <a:schemeClr val="bg2">
                    <a:lumMod val="50000"/>
                  </a:schemeClr>
                </a:solidFill>
                <a:cs typeface="B Nazanin" pitchFamily="2" charset="-78"/>
              </a:rPr>
              <a:t>اصول علم اداره ( نظريه</a:t>
            </a:r>
            <a:r>
              <a:rPr lang="fa-IR" sz="2000" b="1" dirty="0">
                <a:solidFill>
                  <a:schemeClr val="bg2">
                    <a:lumMod val="50000"/>
                  </a:schemeClr>
                </a:solidFill>
              </a:rPr>
              <a:t>‌</a:t>
            </a:r>
            <a:r>
              <a:rPr lang="fa-IR" sz="2000" b="1" dirty="0">
                <a:solidFill>
                  <a:schemeClr val="bg2">
                    <a:lumMod val="50000"/>
                  </a:schemeClr>
                </a:solidFill>
                <a:cs typeface="B Nazanin" pitchFamily="2" charset="-78"/>
              </a:rPr>
              <a:t>ي فراگرد مديريت)</a:t>
            </a:r>
            <a:endParaRPr lang="en-US" sz="2000" b="1" dirty="0">
              <a:solidFill>
                <a:schemeClr val="bg2">
                  <a:lumMod val="50000"/>
                </a:schemeClr>
              </a:solidFill>
              <a:cs typeface="B Nazanin" pitchFamily="2" charset="-78"/>
            </a:endParaRPr>
          </a:p>
        </p:txBody>
      </p:sp>
      <p:sp>
        <p:nvSpPr>
          <p:cNvPr id="12" name="Rectangle 11"/>
          <p:cNvSpPr/>
          <p:nvPr/>
        </p:nvSpPr>
        <p:spPr>
          <a:xfrm>
            <a:off x="1928802" y="642910"/>
            <a:ext cx="4643446" cy="1569660"/>
          </a:xfrm>
          <a:prstGeom prst="rect">
            <a:avLst/>
          </a:prstGeom>
        </p:spPr>
        <p:txBody>
          <a:bodyPr wrap="square">
            <a:spAutoFit/>
          </a:bodyPr>
          <a:lstStyle/>
          <a:p>
            <a:pPr algn="just"/>
            <a:r>
              <a:rPr lang="fa-IR" sz="1600" dirty="0" smtClean="0">
                <a:cs typeface="B Zar" pitchFamily="2" charset="-78"/>
              </a:rPr>
              <a:t>هنري فايول که او را پدر مديريت نو مي خوانند, مكتب مبتني بر  «</a:t>
            </a:r>
            <a:r>
              <a:rPr lang="fa-IR" sz="1600" dirty="0" smtClean="0">
                <a:solidFill>
                  <a:srgbClr val="0070C0"/>
                </a:solidFill>
                <a:cs typeface="B Zar" pitchFamily="2" charset="-78"/>
              </a:rPr>
              <a:t>اصول علم اداره </a:t>
            </a:r>
            <a:r>
              <a:rPr lang="fa-IR" sz="1600" dirty="0" smtClean="0">
                <a:cs typeface="B Zar" pitchFamily="2" charset="-78"/>
              </a:rPr>
              <a:t>» (</a:t>
            </a:r>
            <a:r>
              <a:rPr lang="fa-IR" sz="1600" dirty="0" smtClean="0">
                <a:solidFill>
                  <a:schemeClr val="accent6">
                    <a:lumMod val="75000"/>
                  </a:schemeClr>
                </a:solidFill>
                <a:cs typeface="B Zar" pitchFamily="2" charset="-78"/>
              </a:rPr>
              <a:t>مكتب اصول گرايي در مديريت</a:t>
            </a:r>
            <a:r>
              <a:rPr lang="fa-IR" sz="1600" dirty="0" smtClean="0">
                <a:cs typeface="B Zar" pitchFamily="2" charset="-78"/>
              </a:rPr>
              <a:t>)را مطرح كرد. فايول كل سازمان را در قالب پيكره‌اي واحد تصور مي‌كرد وي با نظريه</a:t>
            </a:r>
            <a:r>
              <a:rPr lang="fa-IR" sz="1600" dirty="0" smtClean="0">
                <a:cs typeface="B Zar" pitchFamily="2" charset="-78"/>
                <a:hlinkClick r:id="rId2"/>
              </a:rPr>
              <a:t> مديريت </a:t>
            </a:r>
            <a:r>
              <a:rPr lang="fa-IR" sz="1600" dirty="0" smtClean="0">
                <a:cs typeface="B Zar" pitchFamily="2" charset="-78"/>
              </a:rPr>
              <a:t>اداري خود تاکيد داشت که</a:t>
            </a:r>
            <a:r>
              <a:rPr lang="fa-IR" sz="1600" dirty="0" smtClean="0">
                <a:cs typeface="B Zar" pitchFamily="2" charset="-78"/>
                <a:hlinkClick r:id="rId2"/>
              </a:rPr>
              <a:t> مديريت </a:t>
            </a:r>
            <a:r>
              <a:rPr lang="fa-IR" sz="1600" dirty="0" smtClean="0">
                <a:cs typeface="B Zar" pitchFamily="2" charset="-78"/>
              </a:rPr>
              <a:t>نيز مهارتي مانند همه مهارتهاست و مي توان با توجه به اصول</a:t>
            </a:r>
            <a:r>
              <a:rPr lang="fa-IR" sz="1600" dirty="0" smtClean="0">
                <a:cs typeface="B Zar" pitchFamily="2" charset="-78"/>
                <a:hlinkClick r:id="rId2"/>
              </a:rPr>
              <a:t> مديريت </a:t>
            </a:r>
            <a:r>
              <a:rPr lang="fa-IR" sz="1600" dirty="0" smtClean="0">
                <a:cs typeface="B Zar" pitchFamily="2" charset="-78"/>
              </a:rPr>
              <a:t>آن را به ديگران آموزش داد. و فعاليت‌هاي آن را به شش دسته‌ي قابل تقسيم مي‌دانست:</a:t>
            </a:r>
            <a:endParaRPr lang="fa-IR" sz="1600" dirty="0">
              <a:cs typeface="B Zar" pitchFamily="2" charset="-78"/>
            </a:endParaRPr>
          </a:p>
        </p:txBody>
      </p:sp>
      <p:sp>
        <p:nvSpPr>
          <p:cNvPr id="13" name="Rectangle 12"/>
          <p:cNvSpPr/>
          <p:nvPr/>
        </p:nvSpPr>
        <p:spPr>
          <a:xfrm>
            <a:off x="285728" y="2285984"/>
            <a:ext cx="6215106" cy="1384995"/>
          </a:xfrm>
          <a:prstGeom prst="rect">
            <a:avLst/>
          </a:prstGeom>
          <a:solidFill>
            <a:schemeClr val="accent5">
              <a:lumMod val="20000"/>
              <a:lumOff val="80000"/>
            </a:schemeClr>
          </a:solidFill>
        </p:spPr>
        <p:txBody>
          <a:bodyPr wrap="square">
            <a:spAutoFit/>
          </a:bodyPr>
          <a:lstStyle/>
          <a:p>
            <a:pPr indent="20638">
              <a:buAutoNum type="arabicParenR"/>
            </a:pPr>
            <a:r>
              <a:rPr lang="fa-IR" sz="1400" dirty="0" smtClean="0">
                <a:cs typeface="B Zar" pitchFamily="2" charset="-78"/>
              </a:rPr>
              <a:t>فني و توليدي</a:t>
            </a:r>
          </a:p>
          <a:p>
            <a:pPr indent="20638">
              <a:buAutoNum type="arabicParenR"/>
            </a:pPr>
            <a:r>
              <a:rPr lang="fa-IR" sz="1400" dirty="0" smtClean="0">
                <a:cs typeface="B Zar" pitchFamily="2" charset="-78"/>
              </a:rPr>
              <a:t>  بازرگاني و مبادله </a:t>
            </a:r>
            <a:r>
              <a:rPr lang="fa-IR" sz="1400" dirty="0" smtClean="0">
                <a:solidFill>
                  <a:srgbClr val="FF0000"/>
                </a:solidFill>
                <a:cs typeface="B Zar" pitchFamily="2" charset="-78"/>
              </a:rPr>
              <a:t>(خريد و فروش و داد و ستد ) </a:t>
            </a:r>
          </a:p>
          <a:p>
            <a:r>
              <a:rPr lang="fa-IR" sz="1400" dirty="0" smtClean="0">
                <a:cs typeface="B Zar" pitchFamily="2" charset="-78"/>
              </a:rPr>
              <a:t>3) مالي و بهينه سازي </a:t>
            </a:r>
            <a:r>
              <a:rPr lang="fa-IR" sz="1400" dirty="0" smtClean="0">
                <a:solidFill>
                  <a:srgbClr val="FF0000"/>
                </a:solidFill>
                <a:cs typeface="B Zar" pitchFamily="2" charset="-78"/>
              </a:rPr>
              <a:t>( به كار گيري روش هاي صحيح سرمايه گذاري) </a:t>
            </a:r>
          </a:p>
          <a:p>
            <a:pPr marL="342900" indent="-342900"/>
            <a:r>
              <a:rPr lang="fa-IR" sz="1400" dirty="0" smtClean="0">
                <a:cs typeface="B Zar" pitchFamily="2" charset="-78"/>
              </a:rPr>
              <a:t>4) ايمني و حفاظت از اموال و افراد </a:t>
            </a:r>
            <a:r>
              <a:rPr lang="fa-IR" sz="1400" dirty="0" smtClean="0">
                <a:solidFill>
                  <a:srgbClr val="FF0000"/>
                </a:solidFill>
                <a:cs typeface="B Zar" pitchFamily="2" charset="-78"/>
              </a:rPr>
              <a:t>(محافظ از دارايي هاي سازمان و اشخاص) </a:t>
            </a:r>
          </a:p>
          <a:p>
            <a:r>
              <a:rPr lang="fa-IR" sz="1400" dirty="0" smtClean="0">
                <a:cs typeface="B Zar" pitchFamily="2" charset="-78"/>
              </a:rPr>
              <a:t>5) وظايف مديريتي </a:t>
            </a:r>
            <a:r>
              <a:rPr lang="fa-IR" sz="1400" dirty="0" smtClean="0">
                <a:solidFill>
                  <a:srgbClr val="FF0000"/>
                </a:solidFill>
                <a:cs typeface="B Zar" pitchFamily="2" charset="-78"/>
              </a:rPr>
              <a:t>( برنامه ريزي ، سازماندهي ، هماهنگي ، هدايت و رهبري ، كنترل و نظارت ) </a:t>
            </a:r>
            <a:r>
              <a:rPr lang="fa-IR" sz="1400" dirty="0" smtClean="0">
                <a:cs typeface="B Zar" pitchFamily="2" charset="-78"/>
              </a:rPr>
              <a:t>	</a:t>
            </a:r>
          </a:p>
          <a:p>
            <a:r>
              <a:rPr lang="fa-IR" sz="1400" dirty="0" smtClean="0">
                <a:cs typeface="B Zar" pitchFamily="2" charset="-78"/>
              </a:rPr>
              <a:t>6) حسابداري و تعيين وضعيت مالي </a:t>
            </a:r>
            <a:r>
              <a:rPr lang="fa-IR" sz="1400" dirty="0" smtClean="0">
                <a:solidFill>
                  <a:srgbClr val="FF0000"/>
                </a:solidFill>
                <a:cs typeface="B Zar" pitchFamily="2" charset="-78"/>
              </a:rPr>
              <a:t>(نگهداري حساب ها و آمار ها )</a:t>
            </a:r>
            <a:r>
              <a:rPr lang="fa-IR" sz="1400" dirty="0" smtClean="0">
                <a:cs typeface="B Zar" pitchFamily="2" charset="-78"/>
              </a:rPr>
              <a:t> </a:t>
            </a:r>
            <a:endParaRPr lang="en-US" sz="1400" dirty="0">
              <a:cs typeface="B Zar" pitchFamily="2" charset="-78"/>
            </a:endParaRPr>
          </a:p>
        </p:txBody>
      </p:sp>
      <p:sp>
        <p:nvSpPr>
          <p:cNvPr id="14" name="Rectangle 2"/>
          <p:cNvSpPr txBox="1">
            <a:spLocks noChangeArrowheads="1"/>
          </p:cNvSpPr>
          <p:nvPr/>
        </p:nvSpPr>
        <p:spPr>
          <a:xfrm>
            <a:off x="285728" y="3571868"/>
            <a:ext cx="6215106" cy="571504"/>
          </a:xfrm>
          <a:prstGeom prst="rect">
            <a:avLst/>
          </a:prstGeom>
        </p:spPr>
        <p:txBody>
          <a:bodyPr vert="horz" lIns="91440" tIns="45720" rIns="91440" bIns="45720" rtlCol="1" anchor="ctr">
            <a:noAutofit/>
          </a:bodyPr>
          <a:lstStyle/>
          <a:p>
            <a:pPr marL="0" marR="0" lvl="0" indent="0" defTabSz="914400" rtl="1" eaLnBrk="1" fontAlgn="auto" latinLnBrk="0" hangingPunct="1">
              <a:lnSpc>
                <a:spcPct val="100000"/>
              </a:lnSpc>
              <a:spcBef>
                <a:spcPct val="0"/>
              </a:spcBef>
              <a:spcAft>
                <a:spcPts val="0"/>
              </a:spcAft>
              <a:buClrTx/>
              <a:buSzTx/>
              <a:buFontTx/>
              <a:buNone/>
              <a:tabLst/>
              <a:defRPr/>
            </a:pPr>
            <a:r>
              <a:rPr kumimoji="0" lang="fa-IR" sz="1600" b="1" i="0" u="none" strike="noStrike" kern="1200" cap="none" spc="0" normalizeH="0" baseline="0" noProof="0" dirty="0" smtClean="0">
                <a:ln>
                  <a:noFill/>
                </a:ln>
                <a:solidFill>
                  <a:schemeClr val="tx1"/>
                </a:solidFill>
                <a:effectLst/>
                <a:uLnTx/>
                <a:uFillTx/>
                <a:latin typeface="+mj-lt"/>
                <a:ea typeface="+mj-ea"/>
                <a:cs typeface="B Nazanin" pitchFamily="2" charset="-78"/>
              </a:rPr>
              <a:t>14 اصل مديريت هنري فايول  براي بهبود مديريت سازمان و انجام وظايف مديريت : </a:t>
            </a:r>
            <a:endParaRPr kumimoji="0" lang="en-US" sz="1600" b="1" i="0" u="none" strike="noStrike" kern="1200" cap="none" spc="0" normalizeH="0" baseline="0" noProof="0" dirty="0">
              <a:ln>
                <a:noFill/>
              </a:ln>
              <a:solidFill>
                <a:schemeClr val="tx1"/>
              </a:solidFill>
              <a:effectLst/>
              <a:uLnTx/>
              <a:uFillTx/>
              <a:latin typeface="+mj-lt"/>
              <a:ea typeface="+mj-ea"/>
              <a:cs typeface="B Nazanin" pitchFamily="2" charset="-78"/>
            </a:endParaRPr>
          </a:p>
        </p:txBody>
      </p:sp>
      <p:sp>
        <p:nvSpPr>
          <p:cNvPr id="15" name="Rectangle 14"/>
          <p:cNvSpPr/>
          <p:nvPr/>
        </p:nvSpPr>
        <p:spPr>
          <a:xfrm>
            <a:off x="285728" y="4098756"/>
            <a:ext cx="6215106" cy="4616648"/>
          </a:xfrm>
          <a:prstGeom prst="rect">
            <a:avLst/>
          </a:prstGeom>
          <a:solidFill>
            <a:schemeClr val="accent6">
              <a:lumMod val="20000"/>
              <a:lumOff val="80000"/>
            </a:schemeClr>
          </a:solidFill>
        </p:spPr>
        <p:txBody>
          <a:bodyPr wrap="square">
            <a:spAutoFit/>
          </a:bodyPr>
          <a:lstStyle/>
          <a:p>
            <a:pPr indent="20638" algn="just">
              <a:buAutoNum type="arabicParenR"/>
            </a:pPr>
            <a:r>
              <a:rPr lang="fa-IR" sz="1400" dirty="0" smtClean="0">
                <a:cs typeface="B Zar" pitchFamily="2" charset="-78"/>
              </a:rPr>
              <a:t>تخصص گرايي و تقسيم كار </a:t>
            </a:r>
          </a:p>
          <a:p>
            <a:pPr indent="20638" algn="just">
              <a:buAutoNum type="arabicParenR"/>
            </a:pPr>
            <a:r>
              <a:rPr lang="fa-IR" sz="1400" dirty="0" smtClean="0">
                <a:cs typeface="B Zar" pitchFamily="2" charset="-78"/>
              </a:rPr>
              <a:t> اختيار و مسئوليت : ( به ميزان اختيار مديران از آنها مسئوليت خواسته شود )</a:t>
            </a:r>
          </a:p>
          <a:p>
            <a:pPr algn="just"/>
            <a:r>
              <a:rPr lang="fa-IR" sz="1400" dirty="0" smtClean="0">
                <a:cs typeface="B Zar" pitchFamily="2" charset="-78"/>
              </a:rPr>
              <a:t>3) انضباط : (پايبندي به قوانين و مقررات حاكم بر سازمان ) 	</a:t>
            </a:r>
          </a:p>
          <a:p>
            <a:pPr algn="just"/>
            <a:r>
              <a:rPr lang="fa-IR" sz="1400" dirty="0" smtClean="0">
                <a:cs typeface="B Zar" pitchFamily="2" charset="-78"/>
              </a:rPr>
              <a:t>4) وحدت فرماندهي : ( هر فرد فقط از يك نفر دستور مي گيرد و پاسخگوي يك نفر است . ) </a:t>
            </a:r>
          </a:p>
          <a:p>
            <a:pPr algn="just"/>
            <a:r>
              <a:rPr lang="fa-IR" sz="1400" dirty="0" smtClean="0">
                <a:cs typeface="B Zar" pitchFamily="2" charset="-78"/>
              </a:rPr>
              <a:t>5) وحدت مديريت = وحدت هدف و جهت : ( تمام فعاليت ها و كارهاي دسته جمعي در راستاي تحقق هدف هاي اساسي سازمان باشد) 	</a:t>
            </a:r>
          </a:p>
          <a:p>
            <a:pPr algn="just"/>
            <a:r>
              <a:rPr lang="fa-IR" sz="1400" dirty="0" smtClean="0">
                <a:cs typeface="B Zar" pitchFamily="2" charset="-78"/>
              </a:rPr>
              <a:t>6) تبعيت اهداف و منافع فردي ازاهداف ومنافع عمومي = تقدم منافع سازمان بر منافع فرد </a:t>
            </a:r>
          </a:p>
          <a:p>
            <a:pPr algn="just"/>
            <a:r>
              <a:rPr lang="fa-IR" sz="1400" dirty="0" smtClean="0">
                <a:cs typeface="B Zar" pitchFamily="2" charset="-78"/>
              </a:rPr>
              <a:t>7) تمركز و عدم تمركز:توازن بين تمركز فعاليتها و عدم تمركز آنها 			</a:t>
            </a:r>
          </a:p>
          <a:p>
            <a:pPr algn="just"/>
            <a:r>
              <a:rPr lang="fa-IR" sz="1400" dirty="0" smtClean="0">
                <a:cs typeface="B Zar" pitchFamily="2" charset="-78"/>
              </a:rPr>
              <a:t>8) جبران خدمات كاركنان = حقوق و مزاياي كاركنان : حقوق و مزايا مستمر پرداخت شود و هيچگاه پرداخت ها استثماري نباشد . زير حقوق و دستمزد كافي عملكرد مناسب را به دنبال دارد و انواع پرداخت باشد مانند : حقوق ثابت ، حق مقام ، اضافه كاري ، پاداش ، سهم سود و ساير پرداخت ها </a:t>
            </a:r>
          </a:p>
          <a:p>
            <a:pPr algn="just"/>
            <a:r>
              <a:rPr lang="fa-IR" sz="1400" dirty="0" smtClean="0">
                <a:cs typeface="B Zar" pitchFamily="2" charset="-78"/>
              </a:rPr>
              <a:t>9) سلسله مراتب : زنجيره فرماندهي اعضاي سازمان از بالا به پايين را به يكديگر وصل مي كند 	</a:t>
            </a:r>
          </a:p>
          <a:p>
            <a:pPr algn="just"/>
            <a:r>
              <a:rPr lang="fa-IR" sz="1400" dirty="0" smtClean="0">
                <a:cs typeface="B Zar" pitchFamily="2" charset="-78"/>
              </a:rPr>
              <a:t>10) نظم = استقرار مناسب : همانند اشياء و تجهيزات كه بايد در جاي مناسب باشند افراد سازمان نيز بايد در محل مناسب مستقر شوند </a:t>
            </a:r>
          </a:p>
          <a:p>
            <a:pPr algn="just"/>
            <a:r>
              <a:rPr lang="fa-IR" sz="1400" dirty="0" smtClean="0">
                <a:cs typeface="B Zar" pitchFamily="2" charset="-78"/>
              </a:rPr>
              <a:t>11) عدالت و مساوات : براي رسيدن به عدالت و مساوات افراد بر اساس قرارداد و توافق اوليه به كار گيري شوند </a:t>
            </a:r>
          </a:p>
          <a:p>
            <a:pPr algn="just"/>
            <a:r>
              <a:rPr lang="fa-IR" sz="1400" dirty="0" smtClean="0">
                <a:cs typeface="B Zar" pitchFamily="2" charset="-78"/>
              </a:rPr>
              <a:t>12) ثبات = امنيت شغلي : اگر امنيت شغلي برقرار باشد كارآيي افراد بالا مي رود </a:t>
            </a:r>
          </a:p>
          <a:p>
            <a:pPr algn="just"/>
            <a:r>
              <a:rPr lang="fa-IR" sz="1400" dirty="0" smtClean="0">
                <a:cs typeface="B Zar" pitchFamily="2" charset="-78"/>
              </a:rPr>
              <a:t>13) ابتكار عمل = ترغيب و مشاركت افراد : اجراي تفكر مشاركتي در تصميم گيري باعث فراهم شدن زمينه برنامه ريزي جامع مي شود 		</a:t>
            </a:r>
          </a:p>
          <a:p>
            <a:pPr algn="just"/>
            <a:r>
              <a:rPr lang="fa-IR" sz="1400" dirty="0" smtClean="0">
                <a:cs typeface="B Zar" pitchFamily="2" charset="-78"/>
              </a:rPr>
              <a:t>14) احساس وحدت و يگانگي = ايجاد روحيه همكاري گروهي و فضاي مناسب : در سازمان بايد سعي شود كه فضاي ايجاد شده به روحيه تعاون و همكاري منجر شود و ايجاد تعلق داشتن به مجموعه سازمان را پيدا كند . در اين صورت هم شخصيت افراد رشد مي كند و هم رشد و توسعه سازمان ميسر مي گردد </a:t>
            </a:r>
            <a:endParaRPr lang="en-US" sz="1400" dirty="0">
              <a:cs typeface="B Zar" pitchFamily="2" charset="-78"/>
            </a:endParaRPr>
          </a:p>
        </p:txBody>
      </p:sp>
      <p:pic>
        <p:nvPicPr>
          <p:cNvPr id="2050" name="Picture 2"/>
          <p:cNvPicPr>
            <a:picLocks noChangeAspect="1" noChangeArrowheads="1"/>
          </p:cNvPicPr>
          <p:nvPr/>
        </p:nvPicPr>
        <p:blipFill>
          <a:blip r:embed="rId3"/>
          <a:srcRect/>
          <a:stretch>
            <a:fillRect/>
          </a:stretch>
        </p:blipFill>
        <p:spPr bwMode="auto">
          <a:xfrm>
            <a:off x="301374" y="233345"/>
            <a:ext cx="1600200" cy="1909763"/>
          </a:xfrm>
          <a:prstGeom prst="rect">
            <a:avLst/>
          </a:prstGeom>
          <a:noFill/>
          <a:ln w="9525">
            <a:noFill/>
            <a:miter lim="800000"/>
            <a:headEnd/>
            <a:tailEnd/>
          </a:ln>
          <a:effectLst/>
        </p:spPr>
      </p:pic>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8" y="285720"/>
            <a:ext cx="2000264" cy="500066"/>
          </a:xfrm>
        </p:spPr>
        <p:txBody>
          <a:bodyPr>
            <a:normAutofit/>
          </a:bodyPr>
          <a:lstStyle/>
          <a:p>
            <a:pPr algn="r"/>
            <a:r>
              <a:rPr lang="fa-IR" sz="2000" b="1" dirty="0">
                <a:solidFill>
                  <a:schemeClr val="bg2">
                    <a:lumMod val="50000"/>
                  </a:schemeClr>
                </a:solidFill>
                <a:cs typeface="B Titr" pitchFamily="2" charset="-78"/>
              </a:rPr>
              <a:t>نظريه‌ي بوروكراسي</a:t>
            </a:r>
            <a:endParaRPr lang="en-US" sz="2000" b="1" dirty="0">
              <a:solidFill>
                <a:schemeClr val="bg2">
                  <a:lumMod val="50000"/>
                </a:schemeClr>
              </a:solidFill>
              <a:cs typeface="B Titr" pitchFamily="2" charset="-78"/>
            </a:endParaRPr>
          </a:p>
        </p:txBody>
      </p:sp>
      <p:sp>
        <p:nvSpPr>
          <p:cNvPr id="5" name="Rectangle 4"/>
          <p:cNvSpPr/>
          <p:nvPr/>
        </p:nvSpPr>
        <p:spPr>
          <a:xfrm>
            <a:off x="1785926" y="785786"/>
            <a:ext cx="4786322" cy="2031325"/>
          </a:xfrm>
          <a:prstGeom prst="rect">
            <a:avLst/>
          </a:prstGeom>
        </p:spPr>
        <p:txBody>
          <a:bodyPr wrap="square">
            <a:spAutoFit/>
          </a:bodyPr>
          <a:lstStyle/>
          <a:p>
            <a:pPr algn="just">
              <a:buFontTx/>
              <a:buNone/>
            </a:pPr>
            <a:r>
              <a:rPr lang="fa-IR" sz="1400" dirty="0" smtClean="0">
                <a:cs typeface="B Zar" pitchFamily="2" charset="-78"/>
              </a:rPr>
              <a:t>ماكس بنيانگذار نظريه بوروکراسي عقيده داشت : زماني كه افراد براي انجام فعاليت با يكديگر تشريك مساعي مي كنند (تعاون و همكاري ) اگر از يك نظام قانونمند تبعيت كنند و بر اساس نظم و ترتيب عمل نمايند بهترين كارآيي به وجود مي آيد و آشفتگي از بين خواهد رفت او احساس مي كرد كه </a:t>
            </a:r>
            <a:r>
              <a:rPr lang="fa-IR" sz="1400" dirty="0" smtClean="0">
                <a:solidFill>
                  <a:srgbClr val="FF0000"/>
                </a:solidFill>
                <a:cs typeface="B Zar" pitchFamily="2" charset="-78"/>
              </a:rPr>
              <a:t>تخصصي شدن وظايف سرعت ، دقت و دانش همه جانبه اي براي نگه داشتن سوابق بوروكراتيك بوجود مي آورد </a:t>
            </a:r>
            <a:r>
              <a:rPr lang="fa-IR" sz="1400" dirty="0" smtClean="0">
                <a:cs typeface="B Zar" pitchFamily="2" charset="-78"/>
              </a:rPr>
              <a:t>. به اعتقاد وبر، بوروكراسي نمايانگر «خردگرايي فعاليتهاي جمعي است كه مي‌تواند به بالاترين درجه كارآيي دست يابد.» بنابراين وي عقيده داشت كه بوروكراسي شكل ايده‌آلي براي سازماندهي است كه فعاليتهاي سازمانهاي بزرگ را به گونه اي هدايت مي كند كه بيشترين توليد يا خدمت موثر حاصل شود .</a:t>
            </a:r>
            <a:endParaRPr lang="en-US" sz="1400" dirty="0">
              <a:cs typeface="B Zar" pitchFamily="2" charset="-78"/>
            </a:endParaRPr>
          </a:p>
        </p:txBody>
      </p:sp>
      <p:sp>
        <p:nvSpPr>
          <p:cNvPr id="6" name="Rectangle 5"/>
          <p:cNvSpPr/>
          <p:nvPr/>
        </p:nvSpPr>
        <p:spPr>
          <a:xfrm>
            <a:off x="3786190" y="2845346"/>
            <a:ext cx="2791149" cy="369332"/>
          </a:xfrm>
          <a:prstGeom prst="rect">
            <a:avLst/>
          </a:prstGeom>
        </p:spPr>
        <p:txBody>
          <a:bodyPr wrap="none">
            <a:spAutoFit/>
          </a:bodyPr>
          <a:lstStyle/>
          <a:p>
            <a:r>
              <a:rPr lang="fa-IR" b="1" dirty="0" smtClean="0">
                <a:solidFill>
                  <a:schemeClr val="accent5">
                    <a:lumMod val="75000"/>
                  </a:schemeClr>
                </a:solidFill>
                <a:cs typeface="B Nazanin" pitchFamily="2" charset="-78"/>
              </a:rPr>
              <a:t>ويژگي مهم از نظريه‌ي بوروكراسي</a:t>
            </a:r>
            <a:endParaRPr lang="fa-IR" dirty="0">
              <a:solidFill>
                <a:schemeClr val="accent5">
                  <a:lumMod val="75000"/>
                </a:schemeClr>
              </a:solidFill>
            </a:endParaRPr>
          </a:p>
        </p:txBody>
      </p:sp>
      <p:sp>
        <p:nvSpPr>
          <p:cNvPr id="7" name="Rectangle 3"/>
          <p:cNvSpPr txBox="1">
            <a:spLocks noChangeArrowheads="1"/>
          </p:cNvSpPr>
          <p:nvPr/>
        </p:nvSpPr>
        <p:spPr>
          <a:xfrm>
            <a:off x="285728" y="3286116"/>
            <a:ext cx="6215106" cy="3714776"/>
          </a:xfrm>
          <a:prstGeom prst="rect">
            <a:avLst/>
          </a:prstGeom>
          <a:solidFill>
            <a:schemeClr val="accent6">
              <a:lumMod val="20000"/>
              <a:lumOff val="80000"/>
            </a:schemeClr>
          </a:solidFill>
        </p:spPr>
        <p:txBody>
          <a:bodyPr vert="horz" lIns="91440" tIns="45720" rIns="91440" bIns="45720" rtlCol="1">
            <a:noAutofit/>
          </a:bodyPr>
          <a:lstStyle/>
          <a:p>
            <a:pPr marL="342900" lvl="0" indent="-342900">
              <a:spcBef>
                <a:spcPct val="20000"/>
              </a:spcBef>
              <a:defRPr/>
            </a:pPr>
            <a:r>
              <a:rPr kumimoji="0" lang="fa-IR" sz="1600" i="0" u="none" strike="noStrike" kern="1200" cap="none" spc="0" normalizeH="0" baseline="0" noProof="0" dirty="0" smtClean="0">
                <a:ln>
                  <a:noFill/>
                </a:ln>
                <a:solidFill>
                  <a:schemeClr val="tx1"/>
                </a:solidFill>
                <a:effectLst/>
                <a:uLnTx/>
                <a:uFillTx/>
                <a:cs typeface="B Zar" pitchFamily="2" charset="-78"/>
              </a:rPr>
              <a:t>1- تقسيم كار روشن و </a:t>
            </a:r>
            <a:r>
              <a:rPr lang="fa-IR" sz="1600" dirty="0" smtClean="0">
                <a:cs typeface="B Zar" pitchFamily="2" charset="-78"/>
              </a:rPr>
              <a:t>كاملاَ مشخص = تخصصی شدن کارها در حد عالی</a:t>
            </a:r>
            <a:r>
              <a:rPr kumimoji="0" lang="fa-IR" sz="1600" i="0" u="none" strike="noStrike" kern="1200" cap="none" spc="0" normalizeH="0" baseline="0" noProof="0" dirty="0" smtClean="0">
                <a:ln>
                  <a:noFill/>
                </a:ln>
                <a:solidFill>
                  <a:schemeClr val="tx1"/>
                </a:solidFill>
                <a:effectLst/>
                <a:uLnTx/>
                <a:uFillTx/>
                <a:cs typeface="B Zar" pitchFamily="2" charset="-78"/>
              </a:rPr>
              <a:t> .</a:t>
            </a:r>
          </a:p>
          <a:p>
            <a:pPr marL="342900" lvl="0" indent="-342900">
              <a:spcBef>
                <a:spcPct val="20000"/>
              </a:spcBef>
              <a:defRPr/>
            </a:pPr>
            <a:r>
              <a:rPr lang="fa-IR" sz="1600" dirty="0" smtClean="0">
                <a:cs typeface="B Zar" pitchFamily="2" charset="-78"/>
              </a:rPr>
              <a:t>2- ساختار قدرت غيرشخصي مبتني بر سلسله مراتب و اختيارات روشن .</a:t>
            </a:r>
            <a:r>
              <a:rPr kumimoji="0" lang="fa-IR" sz="1600" i="0" u="none" strike="noStrike" kern="1200" cap="none" spc="0" normalizeH="0" baseline="0" noProof="0" dirty="0" smtClean="0">
                <a:ln>
                  <a:noFill/>
                </a:ln>
                <a:solidFill>
                  <a:schemeClr val="tx1"/>
                </a:solidFill>
                <a:effectLst/>
                <a:uLnTx/>
                <a:uFillTx/>
                <a:cs typeface="B Zar" pitchFamily="2" charset="-78"/>
              </a:rPr>
              <a:t>                           </a:t>
            </a:r>
          </a:p>
          <a:p>
            <a:pPr marL="342900" lvl="0" indent="-342900">
              <a:spcBef>
                <a:spcPct val="20000"/>
              </a:spcBef>
              <a:defRPr/>
            </a:pPr>
            <a:r>
              <a:rPr kumimoji="0" lang="fa-IR" sz="1600" i="0" u="none" strike="noStrike" kern="1200" cap="none" spc="0" normalizeH="0" baseline="0" noProof="0" dirty="0" smtClean="0">
                <a:ln>
                  <a:noFill/>
                </a:ln>
                <a:solidFill>
                  <a:schemeClr val="tx1"/>
                </a:solidFill>
                <a:effectLst/>
                <a:uLnTx/>
                <a:uFillTx/>
                <a:cs typeface="B Zar" pitchFamily="2" charset="-78"/>
              </a:rPr>
              <a:t>3- </a:t>
            </a:r>
            <a:r>
              <a:rPr lang="fa-IR" sz="1600" dirty="0" smtClean="0">
                <a:cs typeface="B Zar" pitchFamily="2" charset="-78"/>
              </a:rPr>
              <a:t>اصول و قواعد شکل یافته رفتار ( </a:t>
            </a:r>
            <a:r>
              <a:rPr lang="fa-IR" sz="1400" dirty="0" smtClean="0">
                <a:cs typeface="B Zar" pitchFamily="2" charset="-78"/>
              </a:rPr>
              <a:t>حاکمیت قوانین و مقررات و غیر شخصی بودن اداره امور </a:t>
            </a:r>
            <a:r>
              <a:rPr lang="fa-IR" sz="1600" dirty="0" smtClean="0">
                <a:cs typeface="B Zar" pitchFamily="2" charset="-78"/>
              </a:rPr>
              <a:t>) .</a:t>
            </a:r>
            <a:endParaRPr kumimoji="0" lang="fa-IR" sz="1600" i="0" u="none" strike="noStrike" kern="1200" cap="none" spc="0" normalizeH="0" baseline="0" noProof="0" dirty="0" smtClean="0">
              <a:ln>
                <a:noFill/>
              </a:ln>
              <a:solidFill>
                <a:schemeClr val="tx1"/>
              </a:solidFill>
              <a:effectLst/>
              <a:uLnTx/>
              <a:uFillTx/>
              <a:cs typeface="B Zar" pitchFamily="2" charset="-78"/>
            </a:endParaRPr>
          </a:p>
          <a:p>
            <a:pPr marL="342900" lvl="0" indent="-342900">
              <a:spcBef>
                <a:spcPct val="20000"/>
              </a:spcBef>
              <a:defRPr/>
            </a:pPr>
            <a:r>
              <a:rPr kumimoji="0" lang="fa-IR" sz="1600" i="0" u="none" strike="noStrike" kern="1200" cap="none" spc="0" normalizeH="0" baseline="0" noProof="0" dirty="0" smtClean="0">
                <a:ln>
                  <a:noFill/>
                </a:ln>
                <a:solidFill>
                  <a:schemeClr val="tx1"/>
                </a:solidFill>
                <a:effectLst/>
                <a:uLnTx/>
                <a:uFillTx/>
                <a:cs typeface="B Zar" pitchFamily="2" charset="-78"/>
              </a:rPr>
              <a:t>4- </a:t>
            </a:r>
            <a:r>
              <a:rPr lang="fa-IR" sz="1600" dirty="0" smtClean="0">
                <a:cs typeface="B Zar" pitchFamily="2" charset="-78"/>
              </a:rPr>
              <a:t>جدایی اعضای دستگاه اداری از مالکیت سازمان یا وسایل تولید .</a:t>
            </a:r>
          </a:p>
          <a:p>
            <a:r>
              <a:rPr lang="fa-IR" sz="1600" dirty="0" smtClean="0">
                <a:cs typeface="B Zar" pitchFamily="2" charset="-78"/>
              </a:rPr>
              <a:t>5- استخدام کارکنان بر اساس توانایی و دانش فنی (</a:t>
            </a:r>
            <a:r>
              <a:rPr lang="fa-IR" sz="1400" dirty="0" smtClean="0">
                <a:cs typeface="B Zar" pitchFamily="2" charset="-78"/>
              </a:rPr>
              <a:t>مسير ترقي مبتني بر شايستگي </a:t>
            </a:r>
            <a:r>
              <a:rPr lang="fa-IR" sz="1600" dirty="0" smtClean="0">
                <a:cs typeface="B Zar" pitchFamily="2" charset="-78"/>
              </a:rPr>
              <a:t>). </a:t>
            </a:r>
          </a:p>
          <a:p>
            <a:r>
              <a:rPr lang="fa-IR" sz="1600" dirty="0" smtClean="0">
                <a:cs typeface="B Zar" pitchFamily="2" charset="-78"/>
              </a:rPr>
              <a:t>6- ضبط و نگهداری سوابق تصمیمات، اقدامات و مقررات اداری</a:t>
            </a:r>
          </a:p>
          <a:p>
            <a:r>
              <a:rPr lang="fa-IR" sz="1600" dirty="0" smtClean="0">
                <a:cs typeface="B Zar" pitchFamily="2" charset="-78"/>
              </a:rPr>
              <a:t>7- مشخصات مديريت بوروکراتيک </a:t>
            </a:r>
          </a:p>
          <a:p>
            <a:r>
              <a:rPr lang="fa-IR" sz="1600" dirty="0" smtClean="0">
                <a:cs typeface="B Zar" pitchFamily="2" charset="-78"/>
              </a:rPr>
              <a:t>8- قوانين و مقررات</a:t>
            </a:r>
          </a:p>
          <a:p>
            <a:r>
              <a:rPr lang="fa-IR" sz="1600" dirty="0" smtClean="0">
                <a:cs typeface="B Zar" pitchFamily="2" charset="-78"/>
              </a:rPr>
              <a:t>9- غيرشخصي بودن</a:t>
            </a:r>
          </a:p>
          <a:p>
            <a:r>
              <a:rPr lang="fa-IR" sz="1600" dirty="0" smtClean="0">
                <a:cs typeface="B Zar" pitchFamily="2" charset="-78"/>
              </a:rPr>
              <a:t>10- تقسيم کار</a:t>
            </a:r>
          </a:p>
          <a:p>
            <a:r>
              <a:rPr lang="fa-IR" sz="1600" dirty="0" smtClean="0">
                <a:cs typeface="B Zar" pitchFamily="2" charset="-78"/>
              </a:rPr>
              <a:t>11- تعهد براي کار مادام العمر</a:t>
            </a:r>
          </a:p>
          <a:p>
            <a:r>
              <a:rPr lang="fa-IR" sz="1600" dirty="0" smtClean="0">
                <a:cs typeface="B Zar" pitchFamily="2" charset="-78"/>
              </a:rPr>
              <a:t>12- ساختار اختيار(</a:t>
            </a:r>
            <a:r>
              <a:rPr lang="fa-IR" sz="1400" dirty="0" smtClean="0">
                <a:cs typeface="B Zar" pitchFamily="2" charset="-78"/>
              </a:rPr>
              <a:t>حق دستور دادن و به اجرا درآوردن آن را با کمک پاداش يا تنبيه گويند</a:t>
            </a:r>
            <a:r>
              <a:rPr lang="fa-IR" sz="1600" dirty="0" smtClean="0">
                <a:cs typeface="B Zar" pitchFamily="2" charset="-78"/>
              </a:rPr>
              <a:t>)</a:t>
            </a:r>
          </a:p>
          <a:p>
            <a:r>
              <a:rPr lang="fa-IR" sz="1600" dirty="0" smtClean="0">
                <a:cs typeface="B Zar" pitchFamily="2" charset="-78"/>
              </a:rPr>
              <a:t>13- منطقي بودن</a:t>
            </a:r>
            <a:endParaRPr kumimoji="0" lang="fa-IR" sz="1600" i="0" u="none" strike="noStrike" kern="1200" cap="none" spc="0" normalizeH="0" baseline="0" noProof="0" dirty="0" smtClean="0">
              <a:ln>
                <a:noFill/>
              </a:ln>
              <a:solidFill>
                <a:schemeClr val="tx1"/>
              </a:solidFill>
              <a:effectLst/>
              <a:uLnTx/>
              <a:uFillTx/>
              <a:cs typeface="B Zar" pitchFamily="2" charset="-78"/>
            </a:endParaRPr>
          </a:p>
        </p:txBody>
      </p:sp>
      <p:pic>
        <p:nvPicPr>
          <p:cNvPr id="3074" name="Picture 2"/>
          <p:cNvPicPr>
            <a:picLocks noChangeAspect="1" noChangeArrowheads="1"/>
          </p:cNvPicPr>
          <p:nvPr/>
        </p:nvPicPr>
        <p:blipFill>
          <a:blip r:embed="rId2"/>
          <a:srcRect/>
          <a:stretch>
            <a:fillRect/>
          </a:stretch>
        </p:blipFill>
        <p:spPr bwMode="auto">
          <a:xfrm>
            <a:off x="319076" y="304782"/>
            <a:ext cx="1466850" cy="2338392"/>
          </a:xfrm>
          <a:prstGeom prst="rect">
            <a:avLst/>
          </a:prstGeom>
          <a:noFill/>
          <a:ln w="9525">
            <a:noFill/>
            <a:miter lim="800000"/>
            <a:headEnd/>
            <a:tailEnd/>
          </a:ln>
          <a:effectLst/>
        </p:spPr>
      </p:pic>
      <p:sp>
        <p:nvSpPr>
          <p:cNvPr id="8" name="Rectangle 7"/>
          <p:cNvSpPr/>
          <p:nvPr/>
        </p:nvSpPr>
        <p:spPr>
          <a:xfrm>
            <a:off x="285728" y="7143768"/>
            <a:ext cx="6215082" cy="830997"/>
          </a:xfrm>
          <a:prstGeom prst="rect">
            <a:avLst/>
          </a:prstGeom>
          <a:solidFill>
            <a:schemeClr val="bg1">
              <a:lumMod val="50000"/>
            </a:schemeClr>
          </a:solidFill>
        </p:spPr>
        <p:txBody>
          <a:bodyPr wrap="square">
            <a:spAutoFit/>
          </a:bodyPr>
          <a:lstStyle/>
          <a:p>
            <a:pPr algn="just"/>
            <a:r>
              <a:rPr lang="fa-IR" sz="1600" dirty="0" smtClean="0">
                <a:solidFill>
                  <a:schemeClr val="bg1"/>
                </a:solidFill>
                <a:cs typeface="B Zar" pitchFamily="2" charset="-78"/>
              </a:rPr>
              <a:t>امروز</a:t>
            </a:r>
            <a:r>
              <a:rPr lang="fa-IR" sz="1600" dirty="0" smtClean="0">
                <a:solidFill>
                  <a:schemeClr val="bg1"/>
                </a:solidFill>
                <a:cs typeface="B Zar" pitchFamily="2" charset="-78"/>
                <a:hlinkClick r:id="rId3"/>
              </a:rPr>
              <a:t> </a:t>
            </a:r>
            <a:r>
              <a:rPr lang="fa-IR" sz="1600" dirty="0" smtClean="0">
                <a:solidFill>
                  <a:schemeClr val="bg1"/>
                </a:solidFill>
                <a:cs typeface="B Zar" pitchFamily="2" charset="-78"/>
              </a:rPr>
              <a:t>مديريت بوروكراتيك داراي هفت مشخصه: 1-  قوانين و مقررات، 2-  غيرشخصي بودن، 3- تقسيم كار، 4- ساختار سلسله مراتبي، 5- تعهد براي كار مادام العمر، 6-  ساختار اختيار و 7- منطقي بودن (عقلانيت) است</a:t>
            </a:r>
            <a:endParaRPr lang="fa-IR" sz="1600" dirty="0">
              <a:solidFill>
                <a:schemeClr val="bg1"/>
              </a:solidFill>
            </a:endParaRPr>
          </a:p>
        </p:txBody>
      </p:sp>
      <p:sp>
        <p:nvSpPr>
          <p:cNvPr id="9" name="Rectangle 8"/>
          <p:cNvSpPr/>
          <p:nvPr/>
        </p:nvSpPr>
        <p:spPr>
          <a:xfrm>
            <a:off x="285728" y="8048178"/>
            <a:ext cx="6215106" cy="738664"/>
          </a:xfrm>
          <a:prstGeom prst="rect">
            <a:avLst/>
          </a:prstGeom>
          <a:solidFill>
            <a:schemeClr val="accent5">
              <a:lumMod val="20000"/>
              <a:lumOff val="80000"/>
            </a:schemeClr>
          </a:solidFill>
        </p:spPr>
        <p:txBody>
          <a:bodyPr wrap="square">
            <a:spAutoFit/>
          </a:bodyPr>
          <a:lstStyle/>
          <a:p>
            <a:pPr algn="just"/>
            <a:r>
              <a:rPr lang="fa-IR" sz="1400" b="1" dirty="0" smtClean="0">
                <a:solidFill>
                  <a:srgbClr val="FF0000"/>
                </a:solidFill>
                <a:cs typeface="B Zar" pitchFamily="2" charset="-78"/>
              </a:rPr>
              <a:t>آثار منفي بوروکراسي </a:t>
            </a:r>
            <a:r>
              <a:rPr lang="fa-IR" sz="1400" dirty="0" smtClean="0">
                <a:cs typeface="B Zar" pitchFamily="2" charset="-78"/>
              </a:rPr>
              <a:t>: 1 ـ ازبین بردن خلاقیت کارکنان براثرافراط دردیوانسالاری، 2- نداشتن انعطاف پذیری ، 3- قربانی شدن اهداف درقالب بوروکراسی، 4- نادیده گرفتن روابط انسانی درسازمان های بوروکراتیک، 5- الگوی کلی وانتزاعی نسبت به استقرار کامل بوروکراسی درسازمانها.</a:t>
            </a:r>
            <a:endParaRPr lang="fa-IR" sz="1400" dirty="0"/>
          </a:p>
        </p:txBody>
      </p:sp>
      <p:sp>
        <p:nvSpPr>
          <p:cNvPr id="10" name="Footer Placeholder 9"/>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edge">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edge">
                                      <p:cBhvr>
                                        <p:cTn id="17" dur="2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edge">
                                      <p:cBhvr>
                                        <p:cTn id="22" dur="2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7">
                                            <p:txEl>
                                              <p:pRg st="12" end="12"/>
                                            </p:txEl>
                                          </p:spTgt>
                                        </p:tgtEl>
                                        <p:attrNameLst>
                                          <p:attrName>style.visibility</p:attrName>
                                        </p:attrNameLst>
                                      </p:cBhvr>
                                      <p:to>
                                        <p:strVal val="visible"/>
                                      </p:to>
                                    </p:set>
                                    <p:animEffect transition="in" filter="wedge">
                                      <p:cBhvr>
                                        <p:cTn id="27" dur="2000"/>
                                        <p:tgtEl>
                                          <p:spTgt spid="7">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wedge">
                                      <p:cBhvr>
                                        <p:cTn id="32" dur="20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0" presetClass="entr" presetSubtype="0"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wedge">
                                      <p:cBhvr>
                                        <p:cTn id="37" dur="20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0" presetClass="entr" presetSubtype="0"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wedge">
                                      <p:cBhvr>
                                        <p:cTn id="42" dur="20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0" presetClass="entr" presetSubtype="0"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wedge">
                                      <p:cBhvr>
                                        <p:cTn id="47" dur="20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0" presetClass="entr" presetSubtype="0" fill="hold"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wedge">
                                      <p:cBhvr>
                                        <p:cTn id="52" dur="20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0" presetClass="entr" presetSubtype="0" fill="hold"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wedge">
                                      <p:cBhvr>
                                        <p:cTn id="57" dur="2000"/>
                                        <p:tgtEl>
                                          <p:spTgt spid="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0" presetClass="entr" presetSubtype="0" fill="hold" nodeType="clickEffect">
                                  <p:stCondLst>
                                    <p:cond delay="0"/>
                                  </p:stCondLst>
                                  <p:childTnLst>
                                    <p:set>
                                      <p:cBhvr>
                                        <p:cTn id="61" dur="1" fill="hold">
                                          <p:stCondLst>
                                            <p:cond delay="0"/>
                                          </p:stCondLst>
                                        </p:cTn>
                                        <p:tgtEl>
                                          <p:spTgt spid="7">
                                            <p:txEl>
                                              <p:pRg st="10" end="10"/>
                                            </p:txEl>
                                          </p:spTgt>
                                        </p:tgtEl>
                                        <p:attrNameLst>
                                          <p:attrName>style.visibility</p:attrName>
                                        </p:attrNameLst>
                                      </p:cBhvr>
                                      <p:to>
                                        <p:strVal val="visible"/>
                                      </p:to>
                                    </p:set>
                                    <p:animEffect transition="in" filter="wedge">
                                      <p:cBhvr>
                                        <p:cTn id="62" dur="2000"/>
                                        <p:tgtEl>
                                          <p:spTgt spid="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0" presetClass="entr" presetSubtype="0"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Effect transition="in" filter="wedge">
                                      <p:cBhvr>
                                        <p:cTn id="67" dur="20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9066" y="3136462"/>
            <a:ext cx="6215106" cy="1292662"/>
          </a:xfrm>
          <a:prstGeom prst="rect">
            <a:avLst/>
          </a:prstGeom>
          <a:solidFill>
            <a:schemeClr val="accent6">
              <a:lumMod val="20000"/>
              <a:lumOff val="80000"/>
            </a:schemeClr>
          </a:solidFill>
        </p:spPr>
        <p:txBody>
          <a:bodyPr wrap="square">
            <a:spAutoFit/>
          </a:bodyPr>
          <a:lstStyle/>
          <a:p>
            <a:pPr algn="just"/>
            <a:r>
              <a:rPr lang="fa-IR" sz="1600" dirty="0" smtClean="0">
                <a:cs typeface="B Titr" pitchFamily="2" charset="-78"/>
              </a:rPr>
              <a:t>ريشه هاي پيدايش نئو كلاسيك </a:t>
            </a:r>
            <a:r>
              <a:rPr lang="fa-IR" dirty="0" smtClean="0">
                <a:cs typeface="B Zar" pitchFamily="2" charset="-78"/>
              </a:rPr>
              <a:t>: </a:t>
            </a:r>
            <a:r>
              <a:rPr lang="fa-IR" sz="1500" dirty="0" smtClean="0">
                <a:cs typeface="B Zar" pitchFamily="2" charset="-78"/>
              </a:rPr>
              <a:t>1 ـ تغييرات سياسي ـ اجتماعي و فرهنگي در دهه سوم قرن بيستم 2 ـ مهاجرت روستائيان به شهرها و بروز انقلاب صنعتي 3 ـ افراط مالكان و صاحبان صنايع در بكارگيري اصول مديريت تيلور 4 ـ تحركات و تحولات جنبش هاي كارگري 5 ـ جدايي مديريت از مالكيت 6 ـ تغيير ارزش هاي جامعه از فرد پرستي به احساس وابستگي هاي متقابل با توجه به بحران بزرگ اقتصادي در سال 1930 7 ـ پيدايش روان شناسي تجربي و بكار گيري علوم رفتاري در مديريت .</a:t>
            </a:r>
            <a:endParaRPr lang="fa-IR" sz="1500" dirty="0"/>
          </a:p>
        </p:txBody>
      </p:sp>
      <p:sp>
        <p:nvSpPr>
          <p:cNvPr id="5" name="Rectangle 4"/>
          <p:cNvSpPr/>
          <p:nvPr/>
        </p:nvSpPr>
        <p:spPr>
          <a:xfrm>
            <a:off x="357166" y="4714876"/>
            <a:ext cx="6143668" cy="2431435"/>
          </a:xfrm>
          <a:prstGeom prst="rect">
            <a:avLst/>
          </a:prstGeom>
        </p:spPr>
        <p:txBody>
          <a:bodyPr wrap="square">
            <a:spAutoFit/>
          </a:bodyPr>
          <a:lstStyle/>
          <a:p>
            <a:pPr algn="just"/>
            <a:r>
              <a:rPr lang="fa-IR" sz="1600" dirty="0" smtClean="0">
                <a:cs typeface="B Titr" pitchFamily="2" charset="-78"/>
              </a:rPr>
              <a:t>اصول مدیریت نئوکلاسیک </a:t>
            </a:r>
            <a:r>
              <a:rPr lang="fa-IR" dirty="0" smtClean="0">
                <a:cs typeface="B Zar" pitchFamily="2" charset="-78"/>
              </a:rPr>
              <a:t>:</a:t>
            </a:r>
          </a:p>
          <a:p>
            <a:pPr algn="just"/>
            <a:r>
              <a:rPr lang="fa-IR" sz="1500" dirty="0" smtClean="0">
                <a:cs typeface="B Zar" pitchFamily="2" charset="-78"/>
              </a:rPr>
              <a:t>1 ـ معيار اجتماعي : </a:t>
            </a:r>
            <a:r>
              <a:rPr lang="fa-IR" sz="1400" dirty="0" smtClean="0">
                <a:cs typeface="B Zar" pitchFamily="2" charset="-78"/>
              </a:rPr>
              <a:t>ميزان تأثير سازمان بر فرد به معيارهاي اجتماعي كاركنان بستگي دارد . به طوري كه معيارهاي اجتماعي حتي اصول خاصي مانند اصل تقسيم كار از درجه اهميت بيشتري برخوردار است </a:t>
            </a:r>
            <a:r>
              <a:rPr lang="fa-IR" sz="1500" dirty="0" smtClean="0">
                <a:cs typeface="B Zar" pitchFamily="2" charset="-78"/>
              </a:rPr>
              <a:t>.</a:t>
            </a:r>
          </a:p>
          <a:p>
            <a:pPr algn="just"/>
            <a:r>
              <a:rPr lang="fa-IR" sz="1500" dirty="0" smtClean="0">
                <a:cs typeface="B Zar" pitchFamily="2" charset="-78"/>
              </a:rPr>
              <a:t>2 ـ گروه : </a:t>
            </a:r>
            <a:r>
              <a:rPr lang="fa-IR" sz="1400" dirty="0" smtClean="0">
                <a:cs typeface="B Zar" pitchFamily="2" charset="-78"/>
              </a:rPr>
              <a:t>معيارهاي گروه بيشترين تأثير را بر رفتار هاي فرد در سازمان دارد . مخصوصاً گروه هاي غير رسمي</a:t>
            </a:r>
          </a:p>
          <a:p>
            <a:pPr algn="just"/>
            <a:r>
              <a:rPr lang="fa-IR" sz="1500" dirty="0" smtClean="0">
                <a:cs typeface="B Zar" pitchFamily="2" charset="-78"/>
              </a:rPr>
              <a:t>3 ـ جايزه و جريمه : </a:t>
            </a:r>
            <a:r>
              <a:rPr lang="fa-IR" sz="1400" dirty="0" smtClean="0">
                <a:cs typeface="B Zar" pitchFamily="2" charset="-78"/>
              </a:rPr>
              <a:t>بهترين روش دادن جايزه و جريمه استفاده از جايزه و جريمه اجتماعي است كه عامل انگيزه اي بالايي دارد .</a:t>
            </a:r>
          </a:p>
          <a:p>
            <a:pPr algn="just"/>
            <a:r>
              <a:rPr lang="fa-IR" sz="1500" dirty="0" smtClean="0">
                <a:cs typeface="B Zar" pitchFamily="2" charset="-78"/>
              </a:rPr>
              <a:t>4 ـ سرپرستي : </a:t>
            </a:r>
            <a:r>
              <a:rPr lang="fa-IR" sz="1400" dirty="0" smtClean="0">
                <a:cs typeface="B Zar" pitchFamily="2" charset="-78"/>
              </a:rPr>
              <a:t>براي سرپرستي موثر مديريت با مدير با گروه ها و رهبران غير رسمي آنان مشورت كند و كاركنان را در تصميم گيري مشاركت دهد .</a:t>
            </a:r>
          </a:p>
          <a:p>
            <a:pPr algn="just"/>
            <a:r>
              <a:rPr lang="fa-IR" sz="1500" dirty="0" smtClean="0">
                <a:cs typeface="B Zar" pitchFamily="2" charset="-78"/>
              </a:rPr>
              <a:t>5 ـ مديريت مشاركتي و دموكراتيك (مديريت آزاد منشانه) : </a:t>
            </a:r>
            <a:r>
              <a:rPr lang="fa-IR" sz="1400" dirty="0" smtClean="0">
                <a:cs typeface="B Zar" pitchFamily="2" charset="-78"/>
              </a:rPr>
              <a:t>اگر مسئوليت انجام كار در سازمان به افراد واگذار گردد بدون دخالت مديريت ، كاركنان رفتار موثرتري را خواهند داشت .</a:t>
            </a:r>
            <a:endParaRPr lang="fa-IR" sz="1500" dirty="0"/>
          </a:p>
        </p:txBody>
      </p:sp>
      <p:sp>
        <p:nvSpPr>
          <p:cNvPr id="6" name="Rectangle 5"/>
          <p:cNvSpPr/>
          <p:nvPr/>
        </p:nvSpPr>
        <p:spPr>
          <a:xfrm>
            <a:off x="338116" y="7596396"/>
            <a:ext cx="6215106" cy="1261884"/>
          </a:xfrm>
          <a:prstGeom prst="rect">
            <a:avLst/>
          </a:prstGeom>
          <a:solidFill>
            <a:schemeClr val="accent5">
              <a:lumMod val="20000"/>
              <a:lumOff val="80000"/>
            </a:schemeClr>
          </a:solidFill>
        </p:spPr>
        <p:txBody>
          <a:bodyPr wrap="square">
            <a:spAutoFit/>
          </a:bodyPr>
          <a:lstStyle/>
          <a:p>
            <a:pPr algn="just"/>
            <a:r>
              <a:rPr lang="fa-IR" sz="1600" dirty="0" smtClean="0">
                <a:cs typeface="B Titr" pitchFamily="2" charset="-78"/>
              </a:rPr>
              <a:t>اهمیت نئوکلاسیک ها : </a:t>
            </a:r>
            <a:r>
              <a:rPr lang="fa-IR" sz="1500" dirty="0" smtClean="0">
                <a:cs typeface="B Zar" pitchFamily="2" charset="-78"/>
              </a:rPr>
              <a:t>1 ـ براي اولين بار در تاريخ عامل انساني را مورد مطالعه قرار دادند . 2 ـ براي اولين بار به عواطف و احساسات و ارزش هاي انساني در دنياي سازماني مورد توجه قرار گرفت . 3 ـ هنجارهاي گروهي به عنوان يكي از عوامل مهم در ميزان كارآيي كاركنان شناسايي و معرفي شد . 4 ـ به گروه هاي غير رسمي و ميزان نفوذ آنان توجه شد . 5 ـ شيوه سرپرستي آزاد منشانه به عنوان عاملي موثر در تقويت روحيه كاركنان مورد توجه قرار گرفت . </a:t>
            </a:r>
            <a:endParaRPr lang="fa-IR" sz="1500" dirty="0"/>
          </a:p>
        </p:txBody>
      </p:sp>
      <p:sp>
        <p:nvSpPr>
          <p:cNvPr id="7" name="Rectangle 6"/>
          <p:cNvSpPr/>
          <p:nvPr/>
        </p:nvSpPr>
        <p:spPr>
          <a:xfrm>
            <a:off x="1857364" y="357158"/>
            <a:ext cx="4643446" cy="2031325"/>
          </a:xfrm>
          <a:prstGeom prst="rect">
            <a:avLst/>
          </a:prstGeom>
        </p:spPr>
        <p:txBody>
          <a:bodyPr wrap="square">
            <a:spAutoFit/>
          </a:bodyPr>
          <a:lstStyle/>
          <a:p>
            <a:pPr algn="just"/>
            <a:r>
              <a:rPr lang="fa-IR" sz="1200" dirty="0" smtClean="0">
                <a:cs typeface="B Titr" pitchFamily="2" charset="-78"/>
              </a:rPr>
              <a:t>در نظريه‌هاي كلاسيك </a:t>
            </a:r>
            <a:r>
              <a:rPr lang="fa-IR" sz="1400" dirty="0" smtClean="0">
                <a:cs typeface="B Zar" pitchFamily="2" charset="-78"/>
              </a:rPr>
              <a:t>برکاربرد مطالعات علمي براي تعيين بهتر و سريع‌تر شيوه‌هاي توليد و كارآيي بيشتر طرحهاي سازماني و</a:t>
            </a:r>
            <a:r>
              <a:rPr lang="fa-IR" sz="1400" dirty="0" smtClean="0">
                <a:cs typeface="B Zar" pitchFamily="2" charset="-78"/>
                <a:hlinkClick r:id="rId2"/>
              </a:rPr>
              <a:t> </a:t>
            </a:r>
            <a:r>
              <a:rPr lang="fa-IR" sz="1400" dirty="0" smtClean="0">
                <a:cs typeface="B Zar" pitchFamily="2" charset="-78"/>
              </a:rPr>
              <a:t>مديريت تاكيد مي شد و در واقع كارگران كم و بيش مانند قطعات استاندارد شده توليد فرض مي شدند كه تنها انگيزه كاري آنها پول بود و انسانيت از اعضاي سازمان سلب مي شد زيرا كارگر بدون انگيزه و استعداد فرض مي شد كه مي‌توانستند مانند ماشين او را از نظر علمي تحت نفوذ درآورند. ادامه مسير</a:t>
            </a:r>
            <a:r>
              <a:rPr lang="fa-IR" sz="1400" dirty="0" smtClean="0">
                <a:cs typeface="B Zar" pitchFamily="2" charset="-78"/>
                <a:hlinkClick r:id="rId2"/>
              </a:rPr>
              <a:t> </a:t>
            </a:r>
            <a:r>
              <a:rPr lang="fa-IR" sz="1400" dirty="0" smtClean="0">
                <a:cs typeface="B Zar" pitchFamily="2" charset="-78"/>
              </a:rPr>
              <a:t>مديريت بر اساس نظريه‌هاي كلاسيك عدم تحقق اهداف سازمان و پايين بودن كارآيي را به دنبال داشت به همين جهت مديران در پي چاره برآمدند و طي تحقيقات و مطالعات خود به نقش عامل انساني و تاثير رفتار موثر عوامل انساني در تحقق اهداف سازمان پي بردند </a:t>
            </a:r>
            <a:endParaRPr lang="fa-IR" sz="1400" dirty="0"/>
          </a:p>
        </p:txBody>
      </p:sp>
      <p:pic>
        <p:nvPicPr>
          <p:cNvPr id="8" name="Picture 2"/>
          <p:cNvPicPr>
            <a:picLocks noChangeAspect="1" noChangeArrowheads="1"/>
          </p:cNvPicPr>
          <p:nvPr/>
        </p:nvPicPr>
        <p:blipFill>
          <a:blip r:embed="rId3"/>
          <a:srcRect/>
          <a:stretch>
            <a:fillRect/>
          </a:stretch>
        </p:blipFill>
        <p:spPr bwMode="auto">
          <a:xfrm>
            <a:off x="357167" y="357158"/>
            <a:ext cx="1428759" cy="1800225"/>
          </a:xfrm>
          <a:prstGeom prst="rect">
            <a:avLst/>
          </a:prstGeom>
          <a:noFill/>
          <a:ln w="9525">
            <a:noFill/>
            <a:miter lim="800000"/>
            <a:headEnd/>
            <a:tailEnd/>
          </a:ln>
          <a:effectLst/>
        </p:spPr>
      </p:pic>
      <p:sp>
        <p:nvSpPr>
          <p:cNvPr id="9" name="Rectangle 8"/>
          <p:cNvSpPr/>
          <p:nvPr/>
        </p:nvSpPr>
        <p:spPr>
          <a:xfrm>
            <a:off x="285728" y="2333138"/>
            <a:ext cx="6215082" cy="738664"/>
          </a:xfrm>
          <a:prstGeom prst="rect">
            <a:avLst/>
          </a:prstGeom>
        </p:spPr>
        <p:txBody>
          <a:bodyPr wrap="square">
            <a:spAutoFit/>
          </a:bodyPr>
          <a:lstStyle/>
          <a:p>
            <a:pPr algn="just"/>
            <a:r>
              <a:rPr lang="fa-IR" sz="1400" dirty="0" smtClean="0">
                <a:cs typeface="B Zar" pitchFamily="2" charset="-78"/>
              </a:rPr>
              <a:t>محوریت بحث نظریه‌های مدیریت کلاسیک دستیابی به حداکثر کارایی در سازمان می‌باشد. به سازمان رسمی توجه داشتند و وجود سازمان غیر رسمی را مضر می‌دانستند. کلاسیک‌ها انسان را همردیف با سایر عناصر تولید می‌دانستند و برای آن هویت مستقل قائل نبودند.</a:t>
            </a:r>
            <a:endParaRPr lang="fa-IR" sz="1400" dirty="0"/>
          </a:p>
        </p:txBody>
      </p:sp>
      <p:sp>
        <p:nvSpPr>
          <p:cNvPr id="10" name="Footer Placeholder 9"/>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428868" y="209523"/>
            <a:ext cx="4143380" cy="576263"/>
          </a:xfrm>
        </p:spPr>
        <p:txBody>
          <a:bodyPr>
            <a:noAutofit/>
          </a:bodyPr>
          <a:lstStyle/>
          <a:p>
            <a:pPr algn="r"/>
            <a:r>
              <a:rPr lang="fa-IR" sz="1800" b="1" dirty="0">
                <a:solidFill>
                  <a:schemeClr val="bg2">
                    <a:lumMod val="50000"/>
                  </a:schemeClr>
                </a:solidFill>
                <a:cs typeface="B Titr" pitchFamily="2" charset="-78"/>
              </a:rPr>
              <a:t>نظريه‌ي روابط انساني (</a:t>
            </a:r>
            <a:r>
              <a:rPr lang="fa-IR" sz="1600" b="1" dirty="0">
                <a:solidFill>
                  <a:schemeClr val="accent5">
                    <a:lumMod val="75000"/>
                  </a:schemeClr>
                </a:solidFill>
                <a:cs typeface="B Titr" pitchFamily="2" charset="-78"/>
              </a:rPr>
              <a:t> </a:t>
            </a:r>
            <a:r>
              <a:rPr lang="fa-IR" sz="1400" b="1" dirty="0" smtClean="0">
                <a:solidFill>
                  <a:schemeClr val="accent5">
                    <a:lumMod val="75000"/>
                  </a:schemeClr>
                </a:solidFill>
                <a:cs typeface="B Titr" pitchFamily="2" charset="-78"/>
              </a:rPr>
              <a:t>1- مطالعات </a:t>
            </a:r>
            <a:r>
              <a:rPr lang="fa-IR" sz="1400" b="1" dirty="0">
                <a:solidFill>
                  <a:schemeClr val="accent5">
                    <a:lumMod val="75000"/>
                  </a:schemeClr>
                </a:solidFill>
                <a:cs typeface="B Titr" pitchFamily="2" charset="-78"/>
              </a:rPr>
              <a:t>هاثورن</a:t>
            </a:r>
            <a:r>
              <a:rPr lang="fa-IR" sz="1800" b="1" dirty="0">
                <a:solidFill>
                  <a:schemeClr val="bg2">
                    <a:lumMod val="50000"/>
                  </a:schemeClr>
                </a:solidFill>
                <a:cs typeface="B Titr" pitchFamily="2" charset="-78"/>
              </a:rPr>
              <a:t>)</a:t>
            </a:r>
            <a:endParaRPr lang="en-US" sz="1800" b="1" dirty="0">
              <a:solidFill>
                <a:schemeClr val="bg2">
                  <a:lumMod val="50000"/>
                </a:schemeClr>
              </a:solidFill>
              <a:cs typeface="B Titr" pitchFamily="2" charset="-78"/>
            </a:endParaRPr>
          </a:p>
        </p:txBody>
      </p:sp>
      <p:sp>
        <p:nvSpPr>
          <p:cNvPr id="5" name="Rectangle 4"/>
          <p:cNvSpPr/>
          <p:nvPr/>
        </p:nvSpPr>
        <p:spPr>
          <a:xfrm>
            <a:off x="2357430" y="714348"/>
            <a:ext cx="4214818" cy="2677656"/>
          </a:xfrm>
          <a:prstGeom prst="rect">
            <a:avLst/>
          </a:prstGeom>
        </p:spPr>
        <p:txBody>
          <a:bodyPr wrap="square">
            <a:spAutoFit/>
          </a:bodyPr>
          <a:lstStyle/>
          <a:p>
            <a:pPr algn="just"/>
            <a:r>
              <a:rPr lang="fa-IR" sz="1400" dirty="0" smtClean="0">
                <a:cs typeface="B Zar" pitchFamily="2" charset="-78"/>
              </a:rPr>
              <a:t>اين مطالعات در كارخانه هاثورن وابسته به شركت وسترن الكتريك واقع در شهر شيكاگو آمريكا بوسيله گروهي به سرپرستي التون مايو انجام گرفت این تحقيق علمي تجربي بر روي تأثير عوامل فيزيكي و مادي براي پيدا كردن روابط غيررسمي و سازمان غيررسمي و اهميت آن در سازمان رسمي انجام شد اولين سري مطالعات به بررسي اثرات ميزان نور در ميزان توليد ميان گروهي از زنان كارگر كه تجهيزات و قطعات تلفن را مونتاژ مي كردند، مربوط مي شد كه مشخص شد با هر تغيير مهم، علي رغم مثبت و منفي بودن آن.‌ توليد افزايش مي يابد و به اين نتيجه رسيدند كه افزايش توليد معلول تغيير وضع اجتماعي كارگران، اعتلاء روحيه و سطح رضايتمندي رواني آنان و ايجاد الگوهاي جديد در تقابل اجتماعي گروه است كه با قرار دادن آنها در اطاق آزمايش و بذل توجه خاص به آنان حاصل مي شود. </a:t>
            </a:r>
            <a:r>
              <a:rPr lang="fa-IR" sz="1400" dirty="0" smtClean="0">
                <a:solidFill>
                  <a:srgbClr val="FF0000"/>
                </a:solidFill>
                <a:cs typeface="B Zar" pitchFamily="2" charset="-78"/>
              </a:rPr>
              <a:t>كشف اهميت «عوامل اجتماعي» مهمترين يافته مطالعات هاثورن است.</a:t>
            </a:r>
            <a:endParaRPr lang="fa-IR" sz="1400" dirty="0">
              <a:solidFill>
                <a:srgbClr val="FF0000"/>
              </a:solidFill>
              <a:cs typeface="B Zar" pitchFamily="2" charset="-78"/>
            </a:endParaRPr>
          </a:p>
        </p:txBody>
      </p:sp>
      <p:sp>
        <p:nvSpPr>
          <p:cNvPr id="6" name="Rectangle 5"/>
          <p:cNvSpPr/>
          <p:nvPr/>
        </p:nvSpPr>
        <p:spPr>
          <a:xfrm>
            <a:off x="1928802" y="6072198"/>
            <a:ext cx="2746265" cy="369332"/>
          </a:xfrm>
          <a:prstGeom prst="rect">
            <a:avLst/>
          </a:prstGeom>
        </p:spPr>
        <p:txBody>
          <a:bodyPr wrap="none">
            <a:spAutoFit/>
          </a:bodyPr>
          <a:lstStyle/>
          <a:p>
            <a:r>
              <a:rPr lang="fa-IR" b="1" dirty="0" smtClean="0">
                <a:solidFill>
                  <a:schemeClr val="accent6">
                    <a:lumMod val="75000"/>
                  </a:schemeClr>
                </a:solidFill>
                <a:cs typeface="B Titr" pitchFamily="2" charset="-78"/>
              </a:rPr>
              <a:t>نتیجه</a:t>
            </a:r>
            <a:r>
              <a:rPr lang="en-US" b="1" dirty="0" smtClean="0">
                <a:solidFill>
                  <a:schemeClr val="accent6">
                    <a:lumMod val="75000"/>
                  </a:schemeClr>
                </a:solidFill>
                <a:cs typeface="B Titr" pitchFamily="2" charset="-78"/>
              </a:rPr>
              <a:t>‌</a:t>
            </a:r>
            <a:r>
              <a:rPr lang="fa-IR" b="1" dirty="0" smtClean="0">
                <a:solidFill>
                  <a:schemeClr val="accent6">
                    <a:lumMod val="75000"/>
                  </a:schemeClr>
                </a:solidFill>
                <a:cs typeface="B Titr" pitchFamily="2" charset="-78"/>
              </a:rPr>
              <a:t>گیری از مطالعات هاثورن :</a:t>
            </a:r>
            <a:endParaRPr lang="fa-IR" b="1" dirty="0">
              <a:solidFill>
                <a:schemeClr val="accent6">
                  <a:lumMod val="75000"/>
                </a:schemeClr>
              </a:solidFill>
              <a:cs typeface="B Titr" pitchFamily="2" charset="-78"/>
            </a:endParaRPr>
          </a:p>
        </p:txBody>
      </p:sp>
      <p:sp>
        <p:nvSpPr>
          <p:cNvPr id="7" name="Rectangle 6"/>
          <p:cNvSpPr/>
          <p:nvPr/>
        </p:nvSpPr>
        <p:spPr>
          <a:xfrm>
            <a:off x="428604" y="6572264"/>
            <a:ext cx="6000792" cy="2062103"/>
          </a:xfrm>
          <a:prstGeom prst="rect">
            <a:avLst/>
          </a:prstGeom>
          <a:solidFill>
            <a:schemeClr val="accent6">
              <a:lumMod val="20000"/>
              <a:lumOff val="80000"/>
            </a:schemeClr>
          </a:solidFill>
        </p:spPr>
        <p:txBody>
          <a:bodyPr wrap="square">
            <a:spAutoFit/>
          </a:bodyPr>
          <a:lstStyle/>
          <a:p>
            <a:pPr algn="just"/>
            <a:r>
              <a:rPr lang="fa-IR" dirty="0" smtClean="0">
                <a:cs typeface="B Zar" pitchFamily="2" charset="-78"/>
              </a:rPr>
              <a:t>1)انسانها اساسا بوسیله نیازهای اجتماعی برانگیخته می‌شوند. </a:t>
            </a:r>
            <a:r>
              <a:rPr lang="fa-IR" sz="1400" dirty="0" smtClean="0">
                <a:solidFill>
                  <a:srgbClr val="FF0000"/>
                </a:solidFill>
                <a:cs typeface="B Zar" pitchFamily="2" charset="-78"/>
              </a:rPr>
              <a:t>عوامل اجتماعی وانسانی بیش از متغیرهای فیزیکی درکارآیی افرادموثراست.</a:t>
            </a:r>
            <a:endParaRPr lang="fa-IR" dirty="0" smtClean="0">
              <a:solidFill>
                <a:srgbClr val="FF0000"/>
              </a:solidFill>
              <a:cs typeface="B Zar" pitchFamily="2" charset="-78"/>
            </a:endParaRPr>
          </a:p>
          <a:p>
            <a:pPr algn="just"/>
            <a:r>
              <a:rPr lang="fa-IR" dirty="0" smtClean="0">
                <a:cs typeface="B Zar" pitchFamily="2" charset="-78"/>
              </a:rPr>
              <a:t>2)انسانها از فشار اجتماعی گروه همکاران بیشتر از تشویق و کنترل متاثر می‌شوند. </a:t>
            </a:r>
            <a:r>
              <a:rPr lang="fa-IR" sz="1400" dirty="0" smtClean="0">
                <a:solidFill>
                  <a:srgbClr val="FF0000"/>
                </a:solidFill>
                <a:cs typeface="B Zar" pitchFamily="2" charset="-78"/>
              </a:rPr>
              <a:t>کشف سازمان غیررسمی درمقابل روابط وسازمان رسمی مدیریت علمی</a:t>
            </a:r>
            <a:endParaRPr lang="fa-IR" dirty="0" smtClean="0">
              <a:solidFill>
                <a:srgbClr val="FF0000"/>
              </a:solidFill>
              <a:cs typeface="B Zar" pitchFamily="2" charset="-78"/>
            </a:endParaRPr>
          </a:p>
          <a:p>
            <a:pPr algn="just"/>
            <a:r>
              <a:rPr lang="fa-IR" dirty="0" smtClean="0">
                <a:cs typeface="B Zar" pitchFamily="2" charset="-78"/>
              </a:rPr>
              <a:t>3)انسانها به همان اندازه که مدیریت سازمان به ارضای نیازهای اجتماعی می</a:t>
            </a:r>
            <a:r>
              <a:rPr lang="en-US" dirty="0" smtClean="0">
                <a:cs typeface="B Zar" pitchFamily="2" charset="-78"/>
              </a:rPr>
              <a:t>‌</a:t>
            </a:r>
            <a:r>
              <a:rPr lang="fa-IR" dirty="0" smtClean="0">
                <a:cs typeface="B Zar" pitchFamily="2" charset="-78"/>
              </a:rPr>
              <a:t>پردازند نسبت به آن پاسخگو و متعهدند. </a:t>
            </a:r>
            <a:r>
              <a:rPr lang="fa-IR" sz="1400" dirty="0" smtClean="0">
                <a:solidFill>
                  <a:srgbClr val="FF0000"/>
                </a:solidFill>
                <a:cs typeface="B Zar" pitchFamily="2" charset="-78"/>
              </a:rPr>
              <a:t>تاکیدبراهمیت سیستم کامل ارتباطات بخصوص ازپایین به بالا(ازکارگربه مدیر)واینکه تغییردرمیزان تولید بیش ازآنچه که به مسایل اقتصادی وفیزیکی مربوط شود به مسایل روانشناسی ورفتاری مربوط می شود.</a:t>
            </a:r>
            <a:endParaRPr lang="en-US" dirty="0">
              <a:solidFill>
                <a:srgbClr val="FF0000"/>
              </a:solidFill>
              <a:cs typeface="B Zar" pitchFamily="2" charset="-78"/>
            </a:endParaRPr>
          </a:p>
        </p:txBody>
      </p:sp>
      <p:pic>
        <p:nvPicPr>
          <p:cNvPr id="4098" name="Picture 2"/>
          <p:cNvPicPr>
            <a:picLocks noChangeAspect="1" noChangeArrowheads="1"/>
          </p:cNvPicPr>
          <p:nvPr/>
        </p:nvPicPr>
        <p:blipFill>
          <a:blip r:embed="rId2"/>
          <a:srcRect/>
          <a:stretch>
            <a:fillRect/>
          </a:stretch>
        </p:blipFill>
        <p:spPr bwMode="auto">
          <a:xfrm>
            <a:off x="428604" y="285720"/>
            <a:ext cx="1809750" cy="3071834"/>
          </a:xfrm>
          <a:prstGeom prst="rect">
            <a:avLst/>
          </a:prstGeom>
          <a:noFill/>
          <a:ln w="9525">
            <a:noFill/>
            <a:miter lim="800000"/>
            <a:headEnd/>
            <a:tailEnd/>
          </a:ln>
          <a:effectLst/>
        </p:spPr>
      </p:pic>
      <p:sp>
        <p:nvSpPr>
          <p:cNvPr id="8" name="Rectangle 7"/>
          <p:cNvSpPr/>
          <p:nvPr/>
        </p:nvSpPr>
        <p:spPr>
          <a:xfrm>
            <a:off x="428604" y="3428992"/>
            <a:ext cx="6103880" cy="1600438"/>
          </a:xfrm>
          <a:prstGeom prst="rect">
            <a:avLst/>
          </a:prstGeom>
          <a:solidFill>
            <a:schemeClr val="accent1">
              <a:lumMod val="20000"/>
              <a:lumOff val="80000"/>
            </a:schemeClr>
          </a:solidFill>
        </p:spPr>
        <p:txBody>
          <a:bodyPr wrap="square">
            <a:spAutoFit/>
          </a:bodyPr>
          <a:lstStyle/>
          <a:p>
            <a:pPr algn="just"/>
            <a:r>
              <a:rPr lang="fa-IR" sz="1400" b="1" dirty="0" smtClean="0">
                <a:solidFill>
                  <a:schemeClr val="accent4">
                    <a:lumMod val="75000"/>
                  </a:schemeClr>
                </a:solidFill>
                <a:cs typeface="B Zar" pitchFamily="2" charset="-78"/>
              </a:rPr>
              <a:t>نهضت روابط انساني انديشه هاي زير را تبليغ مي نمايد :</a:t>
            </a:r>
          </a:p>
          <a:p>
            <a:pPr algn="just"/>
            <a:r>
              <a:rPr lang="fa-IR" sz="1400" dirty="0" smtClean="0">
                <a:cs typeface="B Zar" pitchFamily="2" charset="-78"/>
              </a:rPr>
              <a:t>1- حرمت و شان انسان بايد در محيط كار احيا شود.</a:t>
            </a:r>
          </a:p>
          <a:p>
            <a:pPr algn="just"/>
            <a:r>
              <a:rPr lang="fa-IR" sz="1400" dirty="0" smtClean="0">
                <a:cs typeface="B Zar" pitchFamily="2" charset="-78"/>
              </a:rPr>
              <a:t>2- هدفهاي سازمانها در جهت رفاه كاركنان مورد تجديدنظر قرار گيرد.</a:t>
            </a:r>
          </a:p>
          <a:p>
            <a:pPr algn="just"/>
            <a:r>
              <a:rPr lang="fa-IR" sz="1400" dirty="0" smtClean="0">
                <a:cs typeface="B Zar" pitchFamily="2" charset="-78"/>
              </a:rPr>
              <a:t>3- در</a:t>
            </a:r>
            <a:r>
              <a:rPr lang="fa-IR" sz="1400" dirty="0" smtClean="0">
                <a:cs typeface="B Zar" pitchFamily="2" charset="-78"/>
                <a:hlinkClick r:id="rId3"/>
              </a:rPr>
              <a:t> </a:t>
            </a:r>
            <a:r>
              <a:rPr lang="fa-IR" sz="1400" dirty="0" smtClean="0">
                <a:cs typeface="B Zar" pitchFamily="2" charset="-78"/>
              </a:rPr>
              <a:t>مديريت و تصميم گيري از مشاركت گروهي افراد استفاده شود.</a:t>
            </a:r>
          </a:p>
          <a:p>
            <a:pPr algn="just"/>
            <a:r>
              <a:rPr lang="fa-IR" sz="1400" dirty="0" smtClean="0">
                <a:cs typeface="B Zar" pitchFamily="2" charset="-78"/>
              </a:rPr>
              <a:t>4- با تغيير در ساختار سازمان، امكان آزادي عمل و ابتكار به افراد داده شود تا كار آنان تلاش برانگيز و رضايت بخش باشد.</a:t>
            </a:r>
          </a:p>
          <a:p>
            <a:pPr algn="just"/>
            <a:r>
              <a:rPr lang="fa-IR" sz="1400" dirty="0" smtClean="0">
                <a:cs typeface="B Zar" pitchFamily="2" charset="-78"/>
              </a:rPr>
              <a:t>5- اهميت و جايگاه گروهها در محيط كار به درستي شناخته شود.</a:t>
            </a:r>
          </a:p>
        </p:txBody>
      </p:sp>
      <p:sp>
        <p:nvSpPr>
          <p:cNvPr id="9" name="Rectangle 8"/>
          <p:cNvSpPr/>
          <p:nvPr/>
        </p:nvSpPr>
        <p:spPr>
          <a:xfrm>
            <a:off x="395266" y="5094936"/>
            <a:ext cx="6143668" cy="954107"/>
          </a:xfrm>
          <a:prstGeom prst="rect">
            <a:avLst/>
          </a:prstGeom>
        </p:spPr>
        <p:txBody>
          <a:bodyPr wrap="square">
            <a:spAutoFit/>
          </a:bodyPr>
          <a:lstStyle/>
          <a:p>
            <a:pPr algn="just"/>
            <a:r>
              <a:rPr lang="fa-IR" sz="1400" dirty="0" smtClean="0">
                <a:cs typeface="B Zar" pitchFamily="2" charset="-78"/>
              </a:rPr>
              <a:t>در نگرش رفتاري مديريت ( دهه1930) عقيده بر اين بود كه چون مدير بايد «كار را به وسيله افراد ديگر انجام دهد» بنابراين مديريت، به واقع، كاربرد علم رفتار است و مدير بايد بداند كه چگونه افراد را به كار برانگيزد، آنان را رهبري كند و روابط متقابل افراد و رفتار گروهي را كاملاَ درك كند. پس مديران بايد به دانش و مهارتهاي رفتار مجهز شوند</a:t>
            </a:r>
            <a:endParaRPr lang="fa-IR" sz="1400" dirty="0"/>
          </a:p>
        </p:txBody>
      </p:sp>
      <p:sp>
        <p:nvSpPr>
          <p:cNvPr id="10" name="Footer Placeholder 9"/>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57166" y="642910"/>
            <a:ext cx="6143668" cy="1077218"/>
          </a:xfrm>
          <a:prstGeom prst="rect">
            <a:avLst/>
          </a:prstGeom>
        </p:spPr>
        <p:txBody>
          <a:bodyPr wrap="square">
            <a:spAutoFit/>
          </a:bodyPr>
          <a:lstStyle/>
          <a:p>
            <a:pPr algn="just"/>
            <a:r>
              <a:rPr lang="fa-IR" sz="1600" dirty="0" smtClean="0">
                <a:cs typeface="B Zar" pitchFamily="2" charset="-78"/>
              </a:rPr>
              <a:t>نظريه سيستمها در سال 1940 بوسيله </a:t>
            </a:r>
            <a:r>
              <a:rPr lang="fa-IR" sz="1600" b="1" dirty="0" smtClean="0">
                <a:solidFill>
                  <a:schemeClr val="accent6">
                    <a:lumMod val="50000"/>
                  </a:schemeClr>
                </a:solidFill>
                <a:cs typeface="B Zar" pitchFamily="2" charset="-78"/>
              </a:rPr>
              <a:t>برتالنفي</a:t>
            </a:r>
            <a:r>
              <a:rPr lang="fa-IR" sz="1600" dirty="0" smtClean="0">
                <a:cs typeface="B Zar" pitchFamily="2" charset="-78"/>
              </a:rPr>
              <a:t> مطرح شد. او مخالف تقليل گرايي بود و نظريه خود را تحت عنوان نظريه سيستم هاي عام منتشر کرد . </a:t>
            </a:r>
            <a:r>
              <a:rPr lang="fa-IR" sz="1600" u="sng" dirty="0" smtClean="0">
                <a:cs typeface="B Zar" pitchFamily="2" charset="-78"/>
              </a:rPr>
              <a:t>و بر اين اصل استوار است که</a:t>
            </a:r>
            <a:r>
              <a:rPr lang="fa-IR" sz="1600" dirty="0" smtClean="0">
                <a:cs typeface="B Zar" pitchFamily="2" charset="-78"/>
              </a:rPr>
              <a:t> : در عمق تمام مسائل ، يک سري اصل و ضابطه موجود است که بطور افقي تمام نظام هاي علمي را قطع مي کند و رفتار عمومي سيستمها را کنترل مي نمايد .</a:t>
            </a:r>
          </a:p>
        </p:txBody>
      </p:sp>
      <p:pic>
        <p:nvPicPr>
          <p:cNvPr id="91138" name="Picture 2"/>
          <p:cNvPicPr>
            <a:picLocks noChangeAspect="1" noChangeArrowheads="1"/>
          </p:cNvPicPr>
          <p:nvPr/>
        </p:nvPicPr>
        <p:blipFill>
          <a:blip r:embed="rId3"/>
          <a:srcRect/>
          <a:stretch>
            <a:fillRect/>
          </a:stretch>
        </p:blipFill>
        <p:spPr bwMode="auto">
          <a:xfrm>
            <a:off x="428604" y="1714480"/>
            <a:ext cx="5934095" cy="3357586"/>
          </a:xfrm>
          <a:prstGeom prst="rect">
            <a:avLst/>
          </a:prstGeom>
          <a:noFill/>
          <a:ln w="9525">
            <a:noFill/>
            <a:miter lim="800000"/>
            <a:headEnd/>
            <a:tailEnd/>
          </a:ln>
          <a:effectLst/>
        </p:spPr>
      </p:pic>
      <p:sp>
        <p:nvSpPr>
          <p:cNvPr id="12" name="Rectangle 11"/>
          <p:cNvSpPr/>
          <p:nvPr/>
        </p:nvSpPr>
        <p:spPr>
          <a:xfrm>
            <a:off x="1428736" y="5145480"/>
            <a:ext cx="5072098" cy="1569660"/>
          </a:xfrm>
          <a:prstGeom prst="rect">
            <a:avLst/>
          </a:prstGeom>
        </p:spPr>
        <p:txBody>
          <a:bodyPr wrap="square">
            <a:spAutoFit/>
          </a:bodyPr>
          <a:lstStyle/>
          <a:p>
            <a:pPr algn="just"/>
            <a:r>
              <a:rPr lang="ar-SA" sz="1600" dirty="0" smtClean="0">
                <a:cs typeface="B Zar" pitchFamily="2" charset="-78"/>
              </a:rPr>
              <a:t>« بارنارد »يكي از اولين پژوهشگران سازمان است كه موضوع را با نگرش رفتاري مورد بررسي قرار داده است . او سازمان را يك « نظام همكاري » تعريف مي كند و منظورش از« همكاري» ، كار گروهي براي رسيدن به يك هدف مشترك است . </a:t>
            </a:r>
            <a:r>
              <a:rPr lang="fa-IR" sz="1600" dirty="0" smtClean="0">
                <a:cs typeface="B Zar" pitchFamily="2" charset="-78"/>
              </a:rPr>
              <a:t>او </a:t>
            </a:r>
            <a:r>
              <a:rPr lang="ar-SA" sz="1600" dirty="0" smtClean="0">
                <a:cs typeface="B Zar" pitchFamily="2" charset="-78"/>
              </a:rPr>
              <a:t>عقيده </a:t>
            </a:r>
            <a:r>
              <a:rPr lang="fa-IR" sz="1600" dirty="0" smtClean="0">
                <a:cs typeface="B Zar" pitchFamily="2" charset="-78"/>
              </a:rPr>
              <a:t>داشت </a:t>
            </a:r>
            <a:r>
              <a:rPr lang="ar-SA" sz="1600" dirty="0" smtClean="0">
                <a:cs typeface="B Zar" pitchFamily="2" charset="-78"/>
              </a:rPr>
              <a:t>كه اختيارات از پايين به بالا تفويض مي شود و به نظر وي در صورتي شخص يك ابلاغ ( دستور ) را معتبر مي داند و آن را مي پذيرد و به مورد اجرا در مي آورد كه شرايط چهارگانه زير در آن جمع باشد :</a:t>
            </a:r>
          </a:p>
        </p:txBody>
      </p:sp>
      <p:pic>
        <p:nvPicPr>
          <p:cNvPr id="91139" name="Picture 3"/>
          <p:cNvPicPr>
            <a:picLocks noChangeAspect="1" noChangeArrowheads="1"/>
          </p:cNvPicPr>
          <p:nvPr/>
        </p:nvPicPr>
        <p:blipFill>
          <a:blip r:embed="rId4"/>
          <a:srcRect/>
          <a:stretch>
            <a:fillRect/>
          </a:stretch>
        </p:blipFill>
        <p:spPr bwMode="auto">
          <a:xfrm>
            <a:off x="428604" y="5214942"/>
            <a:ext cx="1000132" cy="1357322"/>
          </a:xfrm>
          <a:prstGeom prst="rect">
            <a:avLst/>
          </a:prstGeom>
          <a:noFill/>
          <a:ln w="9525">
            <a:noFill/>
            <a:miter lim="800000"/>
            <a:headEnd/>
            <a:tailEnd/>
          </a:ln>
          <a:effectLst/>
        </p:spPr>
      </p:pic>
      <p:sp>
        <p:nvSpPr>
          <p:cNvPr id="13" name="Rectangle 12"/>
          <p:cNvSpPr/>
          <p:nvPr/>
        </p:nvSpPr>
        <p:spPr>
          <a:xfrm>
            <a:off x="357166" y="6715140"/>
            <a:ext cx="6143668" cy="2308324"/>
          </a:xfrm>
          <a:prstGeom prst="rect">
            <a:avLst/>
          </a:prstGeom>
        </p:spPr>
        <p:txBody>
          <a:bodyPr wrap="square">
            <a:spAutoFit/>
          </a:bodyPr>
          <a:lstStyle/>
          <a:p>
            <a:pPr algn="just"/>
            <a:r>
              <a:rPr lang="ar-SA" sz="1600" dirty="0" smtClean="0">
                <a:cs typeface="B Zar" pitchFamily="2" charset="-78"/>
              </a:rPr>
              <a:t>الف ـ ابلاغ يا دستور براي او قابل فهم و درك باشد . ب‌ ـ اعتقاد داشته باشد كه ابلاغ يا دستور باهدفهاي سازمان مغايرت ندارد.  ج ـ اعتقاد داشته باشد كه ابلاغ يا دستور در مجموع با علايق شخصي او سازگاري دارد .  د ـ از لحاظ جسمي و فكري قادر به اجراي ابلاغ يا دستور باشد . </a:t>
            </a:r>
          </a:p>
          <a:p>
            <a:pPr algn="just"/>
            <a:r>
              <a:rPr lang="fa-IR" sz="1600" dirty="0" smtClean="0">
                <a:cs typeface="B Zar" pitchFamily="2" charset="-78"/>
              </a:rPr>
              <a:t>چستر بارنارد (رئیس سابق شعبه شرکت تلفن بل در نیوجرسی) به جای تفکیک اصول و وظایف خاص مدیریتی، به طراحی یک رهیافت سیستمی مجردتر پرداخت. یعنی سازمان مجموعه پیچیده ای از خرده سیستمهای اجتماعی، شخصی، زیستی، و فیزیکی است که در یک ارتباط منظم و خاص، نتایج فعالیت آنها برای دستیابی به حداقل یک هدف معین با هم تلفیق می شود. او باور داشت که تحقق همکاری در سازمان، به وجود سه عامل "تمایل به خدمت"، "هدف مشترک"، و "ارتباطات" بستگی دارد.</a:t>
            </a:r>
          </a:p>
        </p:txBody>
      </p:sp>
      <p:sp>
        <p:nvSpPr>
          <p:cNvPr id="7" name="Rectangle 2"/>
          <p:cNvSpPr>
            <a:spLocks noGrp="1" noChangeArrowheads="1"/>
          </p:cNvSpPr>
          <p:nvPr>
            <p:ph type="title"/>
          </p:nvPr>
        </p:nvSpPr>
        <p:spPr>
          <a:xfrm>
            <a:off x="4857760" y="142845"/>
            <a:ext cx="1714512" cy="428628"/>
          </a:xfrm>
        </p:spPr>
        <p:txBody>
          <a:bodyPr>
            <a:normAutofit/>
          </a:bodyPr>
          <a:lstStyle/>
          <a:p>
            <a:pPr algn="r"/>
            <a:r>
              <a:rPr lang="fa-IR" sz="2000" b="1" dirty="0">
                <a:solidFill>
                  <a:schemeClr val="bg2">
                    <a:lumMod val="50000"/>
                  </a:schemeClr>
                </a:solidFill>
                <a:cs typeface="B Nazanin" pitchFamily="2" charset="-78"/>
              </a:rPr>
              <a:t>نظريه</a:t>
            </a:r>
            <a:r>
              <a:rPr lang="fa-IR" sz="2000" b="1" dirty="0">
                <a:solidFill>
                  <a:schemeClr val="bg2">
                    <a:lumMod val="50000"/>
                  </a:schemeClr>
                </a:solidFill>
              </a:rPr>
              <a:t>‌</a:t>
            </a:r>
            <a:r>
              <a:rPr lang="fa-IR" sz="2000" b="1" dirty="0">
                <a:solidFill>
                  <a:schemeClr val="bg2">
                    <a:lumMod val="50000"/>
                  </a:schemeClr>
                </a:solidFill>
                <a:cs typeface="B Nazanin" pitchFamily="2" charset="-78"/>
              </a:rPr>
              <a:t>ي سيستمي</a:t>
            </a:r>
            <a:endParaRPr lang="en-US" sz="2000" b="1" dirty="0">
              <a:solidFill>
                <a:schemeClr val="bg2">
                  <a:lumMod val="50000"/>
                </a:schemeClr>
              </a:solidFill>
              <a:cs typeface="B Nazanin" pitchFamily="2" charset="-78"/>
            </a:endParaRPr>
          </a:p>
        </p:txBody>
      </p:sp>
      <p:sp>
        <p:nvSpPr>
          <p:cNvPr id="8" name="Footer Placeholder 7"/>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2622</TotalTime>
  <Words>5080</Words>
  <Application>Microsoft Office PowerPoint</Application>
  <PresentationFormat>On-screen Show (4:3)</PresentationFormat>
  <Paragraphs>294</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آشنائي بامکاتب و  تئوريهاي مديريت  (کلاسيک ها, نئوکلاسيک ها, سيستمي , اقتضائي و ...)</vt:lpstr>
      <vt:lpstr>Slide 2</vt:lpstr>
      <vt:lpstr>Slide 3</vt:lpstr>
      <vt:lpstr>مديريت علمي: </vt:lpstr>
      <vt:lpstr>اصول علم اداره ( نظريه‌ي فراگرد مديريت)</vt:lpstr>
      <vt:lpstr>نظريه‌ي بوروكراسي</vt:lpstr>
      <vt:lpstr>Slide 7</vt:lpstr>
      <vt:lpstr>نظريه‌ي روابط انساني ( 1- مطالعات هاثورن)</vt:lpstr>
      <vt:lpstr>نظريه‌ي سيستمي</vt:lpstr>
      <vt:lpstr>Slide 10</vt:lpstr>
      <vt:lpstr>نظريه‌ي سيستمي</vt:lpstr>
      <vt:lpstr>Slide 12</vt:lpstr>
      <vt:lpstr>نظريه‌ي اقتضايي</vt:lpstr>
      <vt:lpstr>Slide 14</vt:lpstr>
      <vt:lpstr>Slide 15</vt:lpstr>
      <vt:lpstr>نظریه های کلاسیک (1900-1950)</vt:lpstr>
    </vt:vector>
  </TitlesOfParts>
  <Company>Genesis 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Genesis</dc:creator>
  <cp:lastModifiedBy>Administrator</cp:lastModifiedBy>
  <cp:revision>361</cp:revision>
  <dcterms:created xsi:type="dcterms:W3CDTF">2006-10-18T21:59:43Z</dcterms:created>
  <dcterms:modified xsi:type="dcterms:W3CDTF">2016-03-17T14:52:53Z</dcterms:modified>
</cp:coreProperties>
</file>