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65" r:id="rId3"/>
    <p:sldId id="257" r:id="rId4"/>
    <p:sldId id="258" r:id="rId5"/>
    <p:sldId id="260" r:id="rId6"/>
    <p:sldId id="261" r:id="rId7"/>
    <p:sldId id="262" r:id="rId8"/>
    <p:sldId id="263" r:id="rId9"/>
    <p:sldId id="264"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2523"/>
    <a:srgbClr val="00823B"/>
    <a:srgbClr val="BE7202"/>
    <a:srgbClr val="6E2523"/>
    <a:srgbClr val="4A1B1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894" autoAdjust="0"/>
  </p:normalViewPr>
  <p:slideViewPr>
    <p:cSldViewPr>
      <p:cViewPr>
        <p:scale>
          <a:sx n="90" d="100"/>
          <a:sy n="90" d="100"/>
        </p:scale>
        <p:origin x="-749" y="5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714CD94-5BFA-4E01-A824-E3F4C6BE7835}" type="datetimeFigureOut">
              <a:rPr lang="en-US" smtClean="0"/>
              <a:t>3/16/2016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20CAB3-AA54-4075-B127-52D081FE7D19}"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78B02A-D1A5-4663-826C-D19A4F799AE7}" type="datetimeFigureOut">
              <a:rPr lang="fa-IR" smtClean="0"/>
              <a:pPr/>
              <a:t>1437/06/07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en-US" smtClean="0"/>
              <a:t>© irmgn.ir</a:t>
            </a: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1E0EAB3-7380-41D6-99C5-2B53A5B58AAA}" type="slidenum">
              <a:rPr lang="fa-IR" smtClean="0"/>
              <a:pPr/>
              <a:t>‹#›</a:t>
            </a:fld>
            <a:endParaRPr lang="fa-IR"/>
          </a:p>
        </p:txBody>
      </p:sp>
    </p:spTree>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E0EAB3-7380-41D6-99C5-2B53A5B58AAA}" type="slidenum">
              <a:rPr lang="fa-IR" smtClean="0"/>
              <a:pPr/>
              <a:t>1</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11E0EAB3-7380-41D6-99C5-2B53A5B58AAA}" type="slidenum">
              <a:rPr lang="fa-IR" smtClean="0"/>
              <a:pPr/>
              <a:t>9</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11E0EAB3-7380-41D6-99C5-2B53A5B58AAA}" type="slidenum">
              <a:rPr lang="fa-IR" smtClean="0"/>
              <a:pPr/>
              <a:t>10</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11E0EAB3-7380-41D6-99C5-2B53A5B58AAA}" type="slidenum">
              <a:rPr lang="fa-IR" smtClean="0"/>
              <a:pPr/>
              <a:t>11</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11E0EAB3-7380-41D6-99C5-2B53A5B58AAA}" type="slidenum">
              <a:rPr lang="fa-IR" smtClean="0"/>
              <a:pPr/>
              <a:t>12</a:t>
            </a:fld>
            <a:endParaRPr lang="fa-IR"/>
          </a:p>
        </p:txBody>
      </p:sp>
      <p:sp>
        <p:nvSpPr>
          <p:cNvPr id="5" name="Footer Placeholder 4"/>
          <p:cNvSpPr>
            <a:spLocks noGrp="1"/>
          </p:cNvSpPr>
          <p:nvPr>
            <p:ph type="ftr" sz="quarter" idx="11"/>
          </p:nvPr>
        </p:nvSpPr>
        <p:spPr/>
        <p:txBody>
          <a:bodyPr/>
          <a:lstStyle/>
          <a:p>
            <a:r>
              <a:rPr lang="en-US" smtClean="0"/>
              <a:t>© irmgn.ir</a:t>
            </a:r>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E3EF75-31A8-4F9D-885C-03F215474D7D}" type="datetime1">
              <a:rPr lang="en-US" smtClean="0"/>
              <a:t>3/16/2016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DD7B3C-BA7D-4E51-ADB1-3DFD7BAA5035}" type="datetime1">
              <a:rPr lang="en-US" smtClean="0"/>
              <a:t>3/16/2016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FC3586-000C-472C-9C18-BBECEADA1497}" type="datetime1">
              <a:rPr lang="en-US" smtClean="0"/>
              <a:t>3/16/2016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1751B7-A0D7-4353-B8F5-6714C90E79E1}" type="datetime1">
              <a:rPr lang="en-US" smtClean="0"/>
              <a:t>3/16/2016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896A0-9106-4518-A36B-42E455A70A32}" type="datetime1">
              <a:rPr lang="en-US" smtClean="0"/>
              <a:t>3/16/2016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2EE7-8ECB-44BE-B110-41795F7FC187}" type="datetime1">
              <a:rPr lang="en-US" smtClean="0"/>
              <a:t>3/16/2016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88627C-0E8E-4CE6-BFBD-9B1BACA1399A}" type="datetime1">
              <a:rPr lang="en-US" smtClean="0"/>
              <a:t>3/16/2016</a:t>
            </a:fld>
            <a:endParaRPr lang="en-US"/>
          </a:p>
        </p:txBody>
      </p:sp>
      <p:sp>
        <p:nvSpPr>
          <p:cNvPr id="8" name="Footer Placeholder 7"/>
          <p:cNvSpPr>
            <a:spLocks noGrp="1"/>
          </p:cNvSpPr>
          <p:nvPr>
            <p:ph type="ftr" sz="quarter" idx="11"/>
          </p:nvPr>
        </p:nvSpPr>
        <p:spPr/>
        <p:txBody>
          <a:bodyPr/>
          <a:lstStyle/>
          <a:p>
            <a:r>
              <a:rPr lang="en-US" smtClean="0"/>
              <a:t>© irmgn.ir</a:t>
            </a:r>
            <a:endParaRPr lang="en-US"/>
          </a:p>
        </p:txBody>
      </p:sp>
      <p:sp>
        <p:nvSpPr>
          <p:cNvPr id="9" name="Slide Number Placeholder 8"/>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0E0BAC-1D42-4B32-8447-135712E82110}" type="datetime1">
              <a:rPr lang="en-US" smtClean="0"/>
              <a:t>3/16/2016</a:t>
            </a:fld>
            <a:endParaRPr lang="en-US"/>
          </a:p>
        </p:txBody>
      </p:sp>
      <p:sp>
        <p:nvSpPr>
          <p:cNvPr id="4" name="Footer Placeholder 3"/>
          <p:cNvSpPr>
            <a:spLocks noGrp="1"/>
          </p:cNvSpPr>
          <p:nvPr>
            <p:ph type="ftr" sz="quarter" idx="11"/>
          </p:nvPr>
        </p:nvSpPr>
        <p:spPr/>
        <p:txBody>
          <a:bodyPr/>
          <a:lstStyle/>
          <a:p>
            <a:r>
              <a:rPr lang="en-US" smtClean="0"/>
              <a:t>© irmgn.ir</a:t>
            </a:r>
            <a:endParaRPr lang="en-US"/>
          </a:p>
        </p:txBody>
      </p:sp>
      <p:sp>
        <p:nvSpPr>
          <p:cNvPr id="5" name="Slide Number Placeholder 4"/>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C2B057-0301-413B-8688-8343B757B898}" type="datetime1">
              <a:rPr lang="en-US" smtClean="0"/>
              <a:t>3/16/2016</a:t>
            </a:fld>
            <a:endParaRPr lang="en-US"/>
          </a:p>
        </p:txBody>
      </p:sp>
      <p:sp>
        <p:nvSpPr>
          <p:cNvPr id="3" name="Footer Placeholder 2"/>
          <p:cNvSpPr>
            <a:spLocks noGrp="1"/>
          </p:cNvSpPr>
          <p:nvPr>
            <p:ph type="ftr" sz="quarter" idx="11"/>
          </p:nvPr>
        </p:nvSpPr>
        <p:spPr/>
        <p:txBody>
          <a:bodyPr/>
          <a:lstStyle/>
          <a:p>
            <a:r>
              <a:rPr lang="en-US" smtClean="0"/>
              <a:t>© irmgn.ir</a:t>
            </a:r>
            <a:endParaRPr lang="en-US"/>
          </a:p>
        </p:txBody>
      </p:sp>
      <p:sp>
        <p:nvSpPr>
          <p:cNvPr id="4" name="Slide Number Placeholder 3"/>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AC8CDA-7F41-45A6-913C-3BAAEE4FF9B7}" type="datetime1">
              <a:rPr lang="en-US" smtClean="0"/>
              <a:t>3/16/2016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80D8EF-CD10-4358-B0C0-D11F8C94553F}" type="datetime1">
              <a:rPr lang="en-US" smtClean="0"/>
              <a:t>3/16/2016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39C159C4-AD22-4DBF-A406-157F10E6B2C8}" type="slidenum">
              <a:rPr lang="en-US" smtClean="0"/>
              <a:pPr/>
              <a:t>‹#›</a:t>
            </a:fld>
            <a:endParaRPr 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B457C-AFF9-4B5A-B686-FAAB96D3B8A3}" type="datetime1">
              <a:rPr lang="en-US" smtClean="0"/>
              <a:t>3/16/2016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irmgn.ir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C159C4-AD22-4DBF-A406-157F10E6B2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857364"/>
            <a:ext cx="7772400" cy="1928826"/>
          </a:xfrm>
          <a:effectLst>
            <a:reflection blurRad="6350" stA="50000" endA="300" endPos="55500" dist="101600" dir="5400000" sy="-100000" algn="bl" rotWithShape="0"/>
          </a:effectLst>
        </p:spPr>
        <p:txBody>
          <a:bodyPr>
            <a:normAutofit/>
          </a:bodyPr>
          <a:lstStyle/>
          <a:p>
            <a:pPr>
              <a:lnSpc>
                <a:spcPct val="150000"/>
              </a:lnSpc>
            </a:pPr>
            <a:r>
              <a:rPr lang="fa-IR" sz="7200" kern="10" dirty="0" smtClean="0">
                <a:ln w="19050">
                  <a:solidFill>
                    <a:srgbClr val="333333"/>
                  </a:solidFill>
                  <a:round/>
                  <a:headEnd/>
                  <a:tailEnd/>
                </a:ln>
                <a:solidFill>
                  <a:srgbClr val="FFFFFF"/>
                </a:solidFill>
                <a:cs typeface="B Titr"/>
              </a:rPr>
              <a:t>بسم الله الرحمن الرحیم</a:t>
            </a:r>
            <a:endParaRPr lang="fa-IR" sz="7200" kern="10" dirty="0">
              <a:ln w="19050">
                <a:solidFill>
                  <a:srgbClr val="333333"/>
                </a:solidFill>
                <a:round/>
                <a:headEnd/>
                <a:tailEnd/>
              </a:ln>
              <a:solidFill>
                <a:srgbClr val="FFFFFF"/>
              </a:solidFill>
              <a:cs typeface="B Titr"/>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l="-5000" r="-5000"/>
          </a:stretch>
        </a:blipFill>
        <a:effectLst/>
      </p:bgPr>
    </p:bg>
    <p:spTree>
      <p:nvGrpSpPr>
        <p:cNvPr id="1" name=""/>
        <p:cNvGrpSpPr/>
        <p:nvPr/>
      </p:nvGrpSpPr>
      <p:grpSpPr>
        <a:xfrm>
          <a:off x="0" y="0"/>
          <a:ext cx="0" cy="0"/>
          <a:chOff x="0" y="0"/>
          <a:chExt cx="0" cy="0"/>
        </a:xfrm>
      </p:grpSpPr>
      <p:sp>
        <p:nvSpPr>
          <p:cNvPr id="8" name="TextBox 7"/>
          <p:cNvSpPr txBox="1"/>
          <p:nvPr/>
        </p:nvSpPr>
        <p:spPr>
          <a:xfrm>
            <a:off x="214282" y="1214422"/>
            <a:ext cx="8643998" cy="5029582"/>
          </a:xfrm>
          <a:prstGeom prst="rect">
            <a:avLst/>
          </a:prstGeom>
          <a:noFill/>
        </p:spPr>
        <p:txBody>
          <a:bodyPr wrap="square" rtlCol="0" anchor="t">
            <a:spAutoFit/>
          </a:bodyPr>
          <a:lstStyle/>
          <a:p>
            <a:pPr algn="just" rtl="1">
              <a:lnSpc>
                <a:spcPts val="3500"/>
              </a:lnSpc>
            </a:pPr>
            <a:r>
              <a:rPr lang="ar-SA" sz="2000" b="1" dirty="0" smtClean="0">
                <a:cs typeface="B Nazanin" pitchFamily="2" charset="-78"/>
              </a:rPr>
              <a:t>در این روش، مهندسی مجدد بدون در نظر گرفتن سیستم یا فناوری خاصی و بر اساس نیازهای سازمان اجرا می‌شود و هیچ محدودیت از پیش تعریف شده‌ای برای بازنگری و طراحی فرایندها تعریف نمی‌شود. در روش مهندسی مجدد آزاد، فرایندهای بهینه برای سازمان طراحی می‌شود. این روش در مقایسه با روش مهندسی مجدد مبتنی بر یک محصول نرم افزاری خاص‌، گرانتر</a:t>
            </a:r>
            <a:r>
              <a:rPr lang="fa-IR" sz="2000" b="1" dirty="0" smtClean="0">
                <a:cs typeface="B Nazanin" pitchFamily="2" charset="-78"/>
              </a:rPr>
              <a:t> ،</a:t>
            </a:r>
            <a:r>
              <a:rPr lang="ar-SA" sz="2000" b="1" dirty="0" smtClean="0">
                <a:cs typeface="B Nazanin" pitchFamily="2" charset="-78"/>
              </a:rPr>
              <a:t> پیاده‌سازی آن نیز مشکل‌تر است، لیکن برای پاسخ‌گویی به نیازهای سازمان، انعطاف‌پذیری بیشتری دارد</a:t>
            </a:r>
            <a:r>
              <a:rPr lang="fa-IR" sz="2000" b="1" dirty="0" smtClean="0">
                <a:cs typeface="B Nazanin" pitchFamily="2" charset="-78"/>
              </a:rPr>
              <a:t> . </a:t>
            </a:r>
            <a:r>
              <a:rPr lang="ar-SA" sz="2000" b="1" dirty="0" smtClean="0">
                <a:cs typeface="B Nazanin" pitchFamily="2" charset="-78"/>
              </a:rPr>
              <a:t>با بهره‌گیری از این روش سازمانها می‌توانند به مزیت رقابتی دست یابد، چون فرایندها تنها برای آنها ایجاد شده است و رقبا نمی‌توانند به این فرایندها دسترسی داشته باشند. اجرای مهندسی مجدد با این روش ممکن است تغییرات اساسی و ریشه‌ای را برای سازمان به همراه داشته باشد. این روش در صورتی که با آموزش، فرهنگ‌سازی و مشارکت کارکنان همراه باشد، در عمل با مشکلات کمتری از لحاظ حمایت کارکنان روبه‌رو خواهد شد. هرچند که در این روش ممکن است فرایندهایی که کاربران با آنها درگیر هستند، به صورت کامل تغییر کنند</a:t>
            </a:r>
            <a:r>
              <a:rPr lang="fa-IR" sz="2000" b="1" dirty="0" smtClean="0">
                <a:cs typeface="B Nazanin" pitchFamily="2" charset="-78"/>
              </a:rPr>
              <a:t> .</a:t>
            </a:r>
            <a:endParaRPr lang="fa-IR" sz="2000" b="1" dirty="0" smtClean="0">
              <a:latin typeface="F_Nazanin" pitchFamily="2" charset="2"/>
              <a:cs typeface="B Nazanin" pitchFamily="2" charset="-78"/>
            </a:endParaRPr>
          </a:p>
        </p:txBody>
      </p:sp>
      <p:sp>
        <p:nvSpPr>
          <p:cNvPr id="6" name="Title 5"/>
          <p:cNvSpPr>
            <a:spLocks noGrp="1"/>
          </p:cNvSpPr>
          <p:nvPr>
            <p:ph type="title"/>
          </p:nvPr>
        </p:nvSpPr>
        <p:spPr/>
        <p:txBody>
          <a:bodyPr>
            <a:normAutofit/>
          </a:bodyPr>
          <a:lstStyle/>
          <a:p>
            <a:pPr algn="r" rtl="1">
              <a:lnSpc>
                <a:spcPts val="3500"/>
              </a:lnSpc>
            </a:pPr>
            <a:r>
              <a:rPr lang="en-US" sz="3200" b="1" dirty="0" smtClean="0">
                <a:solidFill>
                  <a:schemeClr val="accent2">
                    <a:lumMod val="50000"/>
                  </a:schemeClr>
                </a:solidFill>
                <a:latin typeface="F_Nazanin" pitchFamily="2" charset="2"/>
                <a:cs typeface="B Nazanin" pitchFamily="2" charset="-78"/>
              </a:rPr>
              <a:t>(1</a:t>
            </a:r>
            <a:r>
              <a:rPr lang="ar-SA" sz="3200" b="1" dirty="0" smtClean="0">
                <a:solidFill>
                  <a:schemeClr val="accent2">
                    <a:lumMod val="50000"/>
                  </a:schemeClr>
                </a:solidFill>
                <a:cs typeface="B Nazanin" pitchFamily="2" charset="-78"/>
              </a:rPr>
              <a:t>مهندسی مجدد آزاد</a:t>
            </a:r>
            <a:endParaRPr lang="fa-IR" sz="3200" b="1" dirty="0" smtClean="0">
              <a:solidFill>
                <a:schemeClr val="accent2">
                  <a:lumMod val="50000"/>
                </a:schemeClr>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l="-5000" r="-5000"/>
          </a:stretch>
        </a:blipFill>
        <a:effectLst/>
      </p:bgPr>
    </p:bg>
    <p:spTree>
      <p:nvGrpSpPr>
        <p:cNvPr id="1" name=""/>
        <p:cNvGrpSpPr/>
        <p:nvPr/>
      </p:nvGrpSpPr>
      <p:grpSpPr>
        <a:xfrm>
          <a:off x="0" y="0"/>
          <a:ext cx="0" cy="0"/>
          <a:chOff x="0" y="0"/>
          <a:chExt cx="0" cy="0"/>
        </a:xfrm>
      </p:grpSpPr>
      <p:sp>
        <p:nvSpPr>
          <p:cNvPr id="8" name="TextBox 7"/>
          <p:cNvSpPr txBox="1"/>
          <p:nvPr/>
        </p:nvSpPr>
        <p:spPr>
          <a:xfrm>
            <a:off x="214282" y="1428736"/>
            <a:ext cx="8643998" cy="3647793"/>
          </a:xfrm>
          <a:prstGeom prst="rect">
            <a:avLst/>
          </a:prstGeom>
          <a:noFill/>
        </p:spPr>
        <p:txBody>
          <a:bodyPr wrap="square" rtlCol="0" anchor="t">
            <a:spAutoFit/>
          </a:bodyPr>
          <a:lstStyle/>
          <a:p>
            <a:pPr algn="just" rtl="1">
              <a:lnSpc>
                <a:spcPts val="3500"/>
              </a:lnSpc>
            </a:pPr>
            <a:r>
              <a:rPr lang="ar-SA" sz="2000" b="1" dirty="0" smtClean="0">
                <a:cs typeface="B Nazanin" pitchFamily="2" charset="-78"/>
              </a:rPr>
              <a:t>در این روش ابتدا سیستم برنامه‌ریزی منابع سازمان انتخاب می‌شود و سپس بر اساس این سیستم، مهندسی مجدد فرایندها صورت می‌گیرد. اُلیری از این روش با عنوان مهندسی مجدد محدود، یاد می‌کند. این روش نسبت به روش مهندسی مجدد آزاد ساده‌تر و ارزانتر است. چون نیازی به تغییر سیستم نیست و تنها فرایندهای سازمان با توجه به سیستم تغییر می‌کنند. این روش فرایندهای سازمان را بر اساس قابلیتهای سیستم طراحی می‌کند. روش مهندسی مجدد بر مبنای یک محصول نرم افزاری خاص ، سازمان را با چالشهایی نیز روبرو می‌سازد. طراحی فرایندها براساس یک سیستم جدید بدون در نظر گرفتن خواستها و نیازهای کاربران، مقاومت و نارضایتی آنها را برانگیزد و هزینه‌های آموزشی قابل توجهی را متوجه شرکتها می‌کند</a:t>
            </a:r>
            <a:r>
              <a:rPr lang="fa-IR" sz="2000" b="1" dirty="0" smtClean="0">
                <a:cs typeface="B Nazanin" pitchFamily="2" charset="-78"/>
              </a:rPr>
              <a:t>.</a:t>
            </a:r>
            <a:endParaRPr lang="fa-IR" sz="2000" b="1" dirty="0" smtClean="0">
              <a:latin typeface="F_Nazanin" pitchFamily="2" charset="2"/>
              <a:cs typeface="B Nazanin" pitchFamily="2" charset="-78"/>
            </a:endParaRPr>
          </a:p>
        </p:txBody>
      </p:sp>
      <p:sp>
        <p:nvSpPr>
          <p:cNvPr id="6" name="Title 5"/>
          <p:cNvSpPr>
            <a:spLocks noGrp="1"/>
          </p:cNvSpPr>
          <p:nvPr>
            <p:ph type="title"/>
          </p:nvPr>
        </p:nvSpPr>
        <p:spPr/>
        <p:txBody>
          <a:bodyPr>
            <a:normAutofit/>
          </a:bodyPr>
          <a:lstStyle/>
          <a:p>
            <a:pPr algn="r" rtl="1">
              <a:lnSpc>
                <a:spcPts val="3500"/>
              </a:lnSpc>
            </a:pPr>
            <a:r>
              <a:rPr lang="en-US" sz="3200" b="1" dirty="0" smtClean="0">
                <a:solidFill>
                  <a:schemeClr val="accent2">
                    <a:lumMod val="50000"/>
                  </a:schemeClr>
                </a:solidFill>
                <a:latin typeface="F_Nazanin" pitchFamily="2" charset="2"/>
                <a:cs typeface="B Nazanin" pitchFamily="2" charset="-78"/>
              </a:rPr>
              <a:t>(2</a:t>
            </a:r>
            <a:r>
              <a:rPr lang="ar-SA" sz="3200" dirty="0" smtClean="0"/>
              <a:t> </a:t>
            </a:r>
            <a:r>
              <a:rPr lang="ar-SA" sz="3200" b="1" dirty="0" smtClean="0">
                <a:solidFill>
                  <a:schemeClr val="accent2">
                    <a:lumMod val="50000"/>
                  </a:schemeClr>
                </a:solidFill>
                <a:cs typeface="B Nazanin" pitchFamily="2" charset="-78"/>
              </a:rPr>
              <a:t>مهندسی مجدد مبتنی بر یک محصول نرم‌افزاری خاص</a:t>
            </a:r>
            <a:endParaRPr lang="fa-IR" sz="3200" b="1" dirty="0" smtClean="0">
              <a:solidFill>
                <a:schemeClr val="accent2">
                  <a:lumMod val="50000"/>
                </a:schemeClr>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l="-5000" r="-5000"/>
          </a:stretch>
        </a:blipFill>
        <a:effectLst/>
      </p:bgPr>
    </p:bg>
    <p:spTree>
      <p:nvGrpSpPr>
        <p:cNvPr id="1" name=""/>
        <p:cNvGrpSpPr/>
        <p:nvPr/>
      </p:nvGrpSpPr>
      <p:grpSpPr>
        <a:xfrm>
          <a:off x="0" y="0"/>
          <a:ext cx="0" cy="0"/>
          <a:chOff x="0" y="0"/>
          <a:chExt cx="0" cy="0"/>
        </a:xfrm>
      </p:grpSpPr>
      <p:sp>
        <p:nvSpPr>
          <p:cNvPr id="8" name="TextBox 7"/>
          <p:cNvSpPr txBox="1"/>
          <p:nvPr/>
        </p:nvSpPr>
        <p:spPr>
          <a:xfrm>
            <a:off x="214282" y="1428736"/>
            <a:ext cx="8643998" cy="3234219"/>
          </a:xfrm>
          <a:prstGeom prst="rect">
            <a:avLst/>
          </a:prstGeom>
          <a:noFill/>
        </p:spPr>
        <p:txBody>
          <a:bodyPr wrap="square" rtlCol="0" anchor="t">
            <a:spAutoFit/>
          </a:bodyPr>
          <a:lstStyle/>
          <a:p>
            <a:pPr algn="r" rtl="1">
              <a:lnSpc>
                <a:spcPts val="3500"/>
              </a:lnSpc>
            </a:pPr>
            <a:r>
              <a:rPr lang="en-US" sz="2200" b="1" dirty="0" smtClean="0">
                <a:latin typeface="F_Nazanin" pitchFamily="2" charset="2"/>
                <a:cs typeface="B Nazanin" pitchFamily="2" charset="-78"/>
              </a:rPr>
              <a:t> (1 </a:t>
            </a:r>
            <a:r>
              <a:rPr lang="ar-SA" sz="2200" b="1" dirty="0" smtClean="0">
                <a:latin typeface="F_Nazanin" pitchFamily="2" charset="2"/>
                <a:cs typeface="B Nazanin" pitchFamily="2" charset="-78"/>
              </a:rPr>
              <a:t>مدیریت رده بالاى پشتیبان و متولى (با مشارکت قوی و پایدار</a:t>
            </a:r>
            <a:r>
              <a:rPr lang="en-US" sz="2200" b="1" dirty="0" smtClean="0">
                <a:latin typeface="F_Nazanin" pitchFamily="2" charset="2"/>
                <a:cs typeface="B Nazanin" pitchFamily="2" charset="-78"/>
              </a:rPr>
              <a:t>(</a:t>
            </a:r>
            <a:br>
              <a:rPr lang="en-US" sz="2200" b="1" dirty="0" smtClean="0">
                <a:latin typeface="F_Nazanin" pitchFamily="2" charset="2"/>
                <a:cs typeface="B Nazanin" pitchFamily="2" charset="-78"/>
              </a:rPr>
            </a:br>
            <a:r>
              <a:rPr lang="en-US" sz="2200" b="1" dirty="0" smtClean="0">
                <a:latin typeface="F_Nazanin" pitchFamily="2" charset="2"/>
                <a:cs typeface="B Nazanin" pitchFamily="2" charset="-78"/>
              </a:rPr>
              <a:t> (2 </a:t>
            </a:r>
            <a:r>
              <a:rPr lang="ar-SA" sz="2200" b="1" dirty="0" smtClean="0">
                <a:latin typeface="F_Nazanin" pitchFamily="2" charset="2"/>
                <a:cs typeface="B Nazanin" pitchFamily="2" charset="-78"/>
              </a:rPr>
              <a:t>اولویت‌بندى یا رتبه‌بندى استراتژیک (در مسیر و منطبق با اهداف استراتژیک شرکت)</a:t>
            </a:r>
            <a:endParaRPr lang="en-US" sz="2200" b="1" dirty="0" smtClean="0">
              <a:latin typeface="F_Nazanin" pitchFamily="2" charset="2"/>
              <a:cs typeface="B Nazanin" pitchFamily="2" charset="-78"/>
            </a:endParaRPr>
          </a:p>
          <a:p>
            <a:pPr algn="r" rtl="1">
              <a:lnSpc>
                <a:spcPts val="3500"/>
              </a:lnSpc>
            </a:pPr>
            <a:r>
              <a:rPr lang="en-US" sz="2200" b="1" dirty="0" smtClean="0">
                <a:latin typeface="F_Nazanin" pitchFamily="2" charset="2"/>
                <a:cs typeface="B Nazanin" pitchFamily="2" charset="-78"/>
              </a:rPr>
              <a:t> (3 </a:t>
            </a:r>
            <a:r>
              <a:rPr lang="ar-SA" sz="2200" b="1" dirty="0" smtClean="0">
                <a:latin typeface="F_Nazanin" pitchFamily="2" charset="2"/>
                <a:cs typeface="B Nazanin" pitchFamily="2" charset="-78"/>
              </a:rPr>
              <a:t>مقید کردن کسب و کار به تغییرات مداوم (همراه با اهداف قابل سنجش)</a:t>
            </a:r>
            <a:r>
              <a:rPr lang="en-US" sz="2200" b="1" dirty="0" smtClean="0">
                <a:latin typeface="F_Nazanin" pitchFamily="2" charset="2"/>
                <a:cs typeface="B Nazanin" pitchFamily="2" charset="-78"/>
              </a:rPr>
              <a:t/>
            </a:r>
            <a:br>
              <a:rPr lang="en-US" sz="2200" b="1" dirty="0" smtClean="0">
                <a:latin typeface="F_Nazanin" pitchFamily="2" charset="2"/>
                <a:cs typeface="B Nazanin" pitchFamily="2" charset="-78"/>
              </a:rPr>
            </a:br>
            <a:r>
              <a:rPr lang="en-US" sz="2200" b="1" dirty="0" smtClean="0">
                <a:latin typeface="F_Nazanin" pitchFamily="2" charset="2"/>
                <a:cs typeface="B Nazanin" pitchFamily="2" charset="-78"/>
              </a:rPr>
              <a:t> (4 </a:t>
            </a:r>
            <a:r>
              <a:rPr lang="ar-SA" sz="2200" b="1" dirty="0" smtClean="0">
                <a:latin typeface="F_Nazanin" pitchFamily="2" charset="2"/>
                <a:cs typeface="B Nazanin" pitchFamily="2" charset="-78"/>
              </a:rPr>
              <a:t>متدولوژى اثبات شده (که دربرگیرنده‌ى چشم‌اندازی برای فرایندها باشد)</a:t>
            </a:r>
            <a:r>
              <a:rPr lang="en-US" sz="2200" b="1" dirty="0" smtClean="0">
                <a:latin typeface="F_Nazanin" pitchFamily="2" charset="2"/>
                <a:cs typeface="B Nazanin" pitchFamily="2" charset="-78"/>
              </a:rPr>
              <a:t>.</a:t>
            </a:r>
            <a:br>
              <a:rPr lang="en-US" sz="2200" b="1" dirty="0" smtClean="0">
                <a:latin typeface="F_Nazanin" pitchFamily="2" charset="2"/>
                <a:cs typeface="B Nazanin" pitchFamily="2" charset="-78"/>
              </a:rPr>
            </a:br>
            <a:r>
              <a:rPr lang="en-US" sz="2200" b="1" dirty="0" smtClean="0">
                <a:latin typeface="F_Nazanin" pitchFamily="2" charset="2"/>
                <a:cs typeface="B Nazanin" pitchFamily="2" charset="-78"/>
              </a:rPr>
              <a:t> (5 </a:t>
            </a:r>
            <a:r>
              <a:rPr lang="ar-SA" sz="2200" b="1" dirty="0" smtClean="0">
                <a:latin typeface="F_Nazanin" pitchFamily="2" charset="2"/>
                <a:cs typeface="B Nazanin" pitchFamily="2" charset="-78"/>
              </a:rPr>
              <a:t>مدیریت تغییر مؤثر (با فرهنگ تغییر شکل ماهرانه)</a:t>
            </a:r>
            <a:r>
              <a:rPr lang="en-US" sz="2200" b="1" dirty="0" smtClean="0">
                <a:latin typeface="F_Nazanin" pitchFamily="2" charset="2"/>
                <a:cs typeface="B Nazanin" pitchFamily="2" charset="-78"/>
              </a:rPr>
              <a:t/>
            </a:r>
            <a:br>
              <a:rPr lang="en-US" sz="2200" b="1" dirty="0" smtClean="0">
                <a:latin typeface="F_Nazanin" pitchFamily="2" charset="2"/>
                <a:cs typeface="B Nazanin" pitchFamily="2" charset="-78"/>
              </a:rPr>
            </a:br>
            <a:r>
              <a:rPr lang="en-US" sz="2200" b="1" dirty="0" smtClean="0">
                <a:latin typeface="F_Nazanin" pitchFamily="2" charset="2"/>
                <a:cs typeface="B Nazanin" pitchFamily="2" charset="-78"/>
              </a:rPr>
              <a:t> (6 </a:t>
            </a:r>
            <a:r>
              <a:rPr lang="ar-SA" sz="2200" b="1" dirty="0" smtClean="0">
                <a:latin typeface="F_Nazanin" pitchFamily="2" charset="2"/>
                <a:cs typeface="B Nazanin" pitchFamily="2" charset="-78"/>
              </a:rPr>
              <a:t>خط مالکیت (مالکیت و پاسخ گوى</a:t>
            </a:r>
            <a:r>
              <a:rPr lang="en-US" sz="2200" b="1" dirty="0" smtClean="0">
                <a:latin typeface="F_Nazanin" pitchFamily="2" charset="2"/>
                <a:cs typeface="B Nazanin" pitchFamily="2" charset="-78"/>
              </a:rPr>
              <a:t>(</a:t>
            </a:r>
            <a:br>
              <a:rPr lang="en-US" sz="2200" b="1" dirty="0" smtClean="0">
                <a:latin typeface="F_Nazanin" pitchFamily="2" charset="2"/>
                <a:cs typeface="B Nazanin" pitchFamily="2" charset="-78"/>
              </a:rPr>
            </a:br>
            <a:r>
              <a:rPr lang="en-US" sz="2200" b="1" dirty="0" smtClean="0">
                <a:latin typeface="F_Nazanin" pitchFamily="2" charset="2"/>
                <a:cs typeface="B Nazanin" pitchFamily="2" charset="-78"/>
              </a:rPr>
              <a:t> (7 </a:t>
            </a:r>
            <a:r>
              <a:rPr lang="ar-SA" sz="2200" b="1" dirty="0" smtClean="0">
                <a:latin typeface="F_Nazanin" pitchFamily="2" charset="2"/>
                <a:cs typeface="B Nazanin" pitchFamily="2" charset="-78"/>
              </a:rPr>
              <a:t>ترکیب گروه مهندسى مجدد (هم در همدلى و یکرنگى و هم در دانش</a:t>
            </a:r>
            <a:r>
              <a:rPr lang="en-US" sz="2000" b="1" dirty="0" smtClean="0">
                <a:latin typeface="F_Nazanin" pitchFamily="2" charset="2"/>
                <a:cs typeface="B Nazanin" pitchFamily="2" charset="-78"/>
              </a:rPr>
              <a:t>(</a:t>
            </a:r>
            <a:endParaRPr lang="fa-IR" sz="2000" b="1" dirty="0" smtClean="0">
              <a:latin typeface="F_Nazanin" pitchFamily="2" charset="2"/>
              <a:cs typeface="B Nazanin" pitchFamily="2" charset="-78"/>
            </a:endParaRPr>
          </a:p>
        </p:txBody>
      </p:sp>
      <p:sp>
        <p:nvSpPr>
          <p:cNvPr id="6" name="Title 5"/>
          <p:cNvSpPr>
            <a:spLocks noGrp="1"/>
          </p:cNvSpPr>
          <p:nvPr>
            <p:ph type="title"/>
          </p:nvPr>
        </p:nvSpPr>
        <p:spPr/>
        <p:txBody>
          <a:bodyPr>
            <a:normAutofit/>
          </a:bodyPr>
          <a:lstStyle/>
          <a:p>
            <a:pPr algn="r" rtl="1">
              <a:lnSpc>
                <a:spcPts val="3500"/>
              </a:lnSpc>
            </a:pPr>
            <a:r>
              <a:rPr lang="ar-SA" sz="3200" b="1" dirty="0" smtClean="0">
                <a:solidFill>
                  <a:srgbClr val="FF0000"/>
                </a:solidFill>
                <a:cs typeface="B Nazanin" pitchFamily="2" charset="-78"/>
              </a:rPr>
              <a:t>عوامل موفقیت پروژه‌هاى مهندسى مجدد</a:t>
            </a:r>
            <a:endParaRPr lang="fa-IR" sz="3200" b="1" dirty="0" smtClean="0">
              <a:solidFill>
                <a:srgbClr val="FF0000"/>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714488"/>
            <a:ext cx="7772400" cy="2727335"/>
          </a:xfrm>
        </p:spPr>
        <p:txBody>
          <a:bodyPr>
            <a:normAutofit/>
          </a:bodyPr>
          <a:lstStyle/>
          <a:p>
            <a:pPr rtl="1">
              <a:lnSpc>
                <a:spcPct val="150000"/>
              </a:lnSpc>
            </a:pPr>
            <a:r>
              <a:rPr lang="fa-IR" b="1" dirty="0" smtClean="0">
                <a:solidFill>
                  <a:srgbClr val="FF0000"/>
                </a:solidFill>
                <a:cs typeface="B Nazanin" pitchFamily="2" charset="-78"/>
              </a:rPr>
              <a:t>بررسی مدل مهندسی مجدد </a:t>
            </a:r>
            <a:r>
              <a:rPr lang="en-US" b="1" dirty="0" smtClean="0">
                <a:solidFill>
                  <a:srgbClr val="FF0000"/>
                </a:solidFill>
                <a:cs typeface="B Nazanin" pitchFamily="2" charset="-78"/>
              </a:rPr>
              <a:t>BPR</a:t>
            </a:r>
            <a:r>
              <a:rPr lang="en-US" b="1" dirty="0" smtClean="0">
                <a:cs typeface="B Nazanin" pitchFamily="2" charset="-78"/>
              </a:rPr>
              <a:t/>
            </a:r>
            <a:br>
              <a:rPr lang="en-US" b="1" dirty="0" smtClean="0">
                <a:cs typeface="B Nazanin" pitchFamily="2" charset="-78"/>
              </a:rPr>
            </a:br>
            <a:r>
              <a:rPr lang="en-US" b="1" dirty="0" smtClean="0">
                <a:cs typeface="B Nazanin" pitchFamily="2" charset="-78"/>
              </a:rPr>
              <a:t>Business Process </a:t>
            </a:r>
            <a:r>
              <a:rPr lang="en-US" b="1" dirty="0" err="1" smtClean="0"/>
              <a:t>Reengeenring</a:t>
            </a:r>
            <a:r>
              <a:rPr lang="en-US" b="1" dirty="0" smtClean="0">
                <a:solidFill>
                  <a:schemeClr val="bg1"/>
                </a:solidFill>
                <a:cs typeface="B Nazanin" pitchFamily="2" charset="-78"/>
              </a:rPr>
              <a:t> </a:t>
            </a:r>
            <a:endParaRPr lang="en-US" dirty="0">
              <a:solidFill>
                <a:schemeClr val="bg1"/>
              </a:solidFill>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5000" r="-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5929354"/>
          </a:xfrm>
        </p:spPr>
        <p:txBody>
          <a:bodyPr anchor="b">
            <a:noAutofit/>
          </a:bodyPr>
          <a:lstStyle/>
          <a:p>
            <a:pPr algn="just" rtl="1">
              <a:lnSpc>
                <a:spcPct val="150000"/>
              </a:lnSpc>
            </a:pP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en-US" sz="1800" dirty="0" smtClean="0">
                <a:cs typeface="B Nazanin" pitchFamily="2" charset="-78"/>
              </a:rPr>
              <a:t/>
            </a:r>
            <a:br>
              <a:rPr lang="en-US" sz="1800" dirty="0" smtClean="0">
                <a:cs typeface="B Nazanin" pitchFamily="2" charset="-78"/>
              </a:rPr>
            </a:br>
            <a:r>
              <a:rPr lang="ar-SA" sz="2400" b="1" dirty="0" smtClean="0">
                <a:solidFill>
                  <a:srgbClr val="FF0000"/>
                </a:solidFill>
                <a:cs typeface="B Nazanin" pitchFamily="2" charset="-78"/>
              </a:rPr>
              <a:t>مقدمه</a:t>
            </a:r>
            <a:r>
              <a:rPr lang="en-US" sz="2400" b="1" dirty="0" smtClean="0">
                <a:cs typeface="B Nazanin" pitchFamily="2" charset="-78"/>
              </a:rPr>
              <a:t/>
            </a:r>
            <a:br>
              <a:rPr lang="en-US" sz="2400" b="1" dirty="0" smtClean="0">
                <a:cs typeface="B Nazanin" pitchFamily="2" charset="-78"/>
              </a:rPr>
            </a:br>
            <a:r>
              <a:rPr lang="ar-SA" sz="2400" b="1" dirty="0" smtClean="0">
                <a:cs typeface="B Nazanin" pitchFamily="2" charset="-78"/>
              </a:rPr>
              <a:t>اصطلاح مهندسی مجدد</a:t>
            </a:r>
            <a:r>
              <a:rPr lang="en-US" sz="2400" b="1" dirty="0" smtClean="0">
                <a:cs typeface="B Nazanin" pitchFamily="2" charset="-78"/>
              </a:rPr>
              <a:t> </a:t>
            </a:r>
            <a:r>
              <a:rPr lang="ar-SA" sz="2400" b="1" dirty="0" smtClean="0">
                <a:cs typeface="B Nazanin" pitchFamily="2" charset="-78"/>
              </a:rPr>
              <a:t>فرایندهای کسب و کار</a:t>
            </a:r>
            <a:r>
              <a:rPr lang="fa-IR" sz="2400" b="1" dirty="0" smtClean="0">
                <a:cs typeface="B Nazanin" pitchFamily="2" charset="-78"/>
              </a:rPr>
              <a:t> </a:t>
            </a:r>
            <a:r>
              <a:rPr lang="en-US" sz="2400" b="1" dirty="0" smtClean="0">
                <a:cs typeface="B Nazanin" pitchFamily="2" charset="-78"/>
              </a:rPr>
              <a:t>(BPR)</a:t>
            </a:r>
            <a:r>
              <a:rPr lang="fa-IR" sz="2400" b="1" dirty="0" smtClean="0">
                <a:cs typeface="B Nazanin" pitchFamily="2" charset="-78"/>
              </a:rPr>
              <a:t> </a:t>
            </a:r>
            <a:r>
              <a:rPr lang="en-US" sz="2400" b="1" dirty="0" smtClean="0">
                <a:cs typeface="B Nazanin" pitchFamily="2" charset="-78"/>
              </a:rPr>
              <a:t> </a:t>
            </a:r>
            <a:r>
              <a:rPr lang="ar-SA" sz="2400" b="1" dirty="0" smtClean="0">
                <a:cs typeface="B Nazanin" pitchFamily="2" charset="-78"/>
              </a:rPr>
              <a:t>از سالهای دهه 1990 و مخصوصاً از زمانی که همر، چامپی و داونپورت کتابهایی را در زمینه روشن‌سازی موارد و مسائل مرتبط به مهندسی مجدد منتشر کردند، رایج شد. تغییر و تحولات و فشارهای رقابتی در این دهه جهت‌گیریهای جدیدی را پیش روی سازمانها قرار داد و مهندسی مجدد فرایندهای کسب و کار را به عنوان یک موضوع مهم و قابل توجه در محافل علمی وصنعتی</a:t>
            </a:r>
            <a:r>
              <a:rPr lang="en-US" sz="2400" b="1" dirty="0" smtClean="0">
                <a:cs typeface="B Nazanin" pitchFamily="2" charset="-78"/>
              </a:rPr>
              <a:t> </a:t>
            </a:r>
            <a:r>
              <a:rPr lang="ar-SA" sz="2400" b="1" dirty="0" smtClean="0">
                <a:cs typeface="B Nazanin" pitchFamily="2" charset="-78"/>
              </a:rPr>
              <a:t>مطرح کرد</a:t>
            </a:r>
            <a:r>
              <a:rPr lang="fa-IR" sz="2400" b="1" dirty="0" smtClean="0">
                <a:cs typeface="B Nazanin" pitchFamily="2" charset="-78"/>
              </a:rPr>
              <a:t> ، چرا که </a:t>
            </a:r>
            <a:r>
              <a:rPr lang="ar-SA" sz="2400" b="1" dirty="0" smtClean="0">
                <a:cs typeface="B Nazanin" pitchFamily="2" charset="-78"/>
              </a:rPr>
              <a:t>امروزه موفقیت هر سازمانی تا حد زیادی بستگی به انطباق فرایندهای کسب و کار آن با استراتژی، مأموریت و اهدافش دارد که در اغلب موارد، این انطباق مستلزم ایجاد تغییر در فرایندهای سازمان و طراحی مجدد آنهاست. به این منظور سازمانها ناگزیر به مهندسی مجدد</a:t>
            </a:r>
            <a:r>
              <a:rPr lang="fa-IR" sz="2400" b="1" dirty="0" smtClean="0">
                <a:cs typeface="B Nazanin" pitchFamily="2" charset="-78"/>
              </a:rPr>
              <a:t> </a:t>
            </a:r>
            <a:r>
              <a:rPr lang="en-US" sz="2400" b="1" dirty="0" smtClean="0">
                <a:cs typeface="B Nazanin" pitchFamily="2" charset="-78"/>
              </a:rPr>
              <a:t>(BPR)</a:t>
            </a:r>
            <a:r>
              <a:rPr lang="fa-IR" sz="2400" b="1" dirty="0" smtClean="0">
                <a:cs typeface="B Nazanin" pitchFamily="2" charset="-78"/>
              </a:rPr>
              <a:t> </a:t>
            </a:r>
            <a:r>
              <a:rPr lang="ar-SA" sz="2400" b="1" dirty="0" smtClean="0">
                <a:cs typeface="B Nazanin" pitchFamily="2" charset="-78"/>
              </a:rPr>
              <a:t>فرایندهایشان هستند</a:t>
            </a:r>
            <a:r>
              <a:rPr lang="fa-IR" sz="2400" b="1" dirty="0" smtClean="0">
                <a:cs typeface="B Nazanin" pitchFamily="2" charset="-78"/>
              </a:rPr>
              <a:t> .</a:t>
            </a:r>
            <a:r>
              <a:rPr lang="en-US" sz="2400" b="1" dirty="0" smtClean="0">
                <a:cs typeface="B Nazanin" pitchFamily="2" charset="-78"/>
              </a:rPr>
              <a:t> </a:t>
            </a:r>
            <a:r>
              <a:rPr lang="en-US" sz="1800" dirty="0" smtClean="0">
                <a:cs typeface="B Nazanin" pitchFamily="2" charset="-78"/>
              </a:rPr>
              <a:t/>
            </a:r>
            <a:br>
              <a:rPr lang="en-US" sz="1800" dirty="0" smtClean="0">
                <a:cs typeface="B Nazanin" pitchFamily="2" charset="-78"/>
              </a:rPr>
            </a:br>
            <a:endParaRPr lang="en-US" sz="1800" dirty="0">
              <a:cs typeface="B Nazanin" pitchFamily="2" charset="-78"/>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5000" r="-5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57158" y="214290"/>
            <a:ext cx="8572560" cy="1071570"/>
          </a:xfrm>
        </p:spPr>
        <p:txBody>
          <a:bodyPr anchor="t">
            <a:noAutofit/>
          </a:bodyPr>
          <a:lstStyle/>
          <a:p>
            <a:pPr algn="r" rtl="1"/>
            <a:r>
              <a:rPr lang="en-US" sz="2400" b="1" dirty="0" smtClean="0">
                <a:solidFill>
                  <a:srgbClr val="FF0000"/>
                </a:solidFill>
                <a:cs typeface="B Nazanin" pitchFamily="2" charset="-78"/>
              </a:rPr>
              <a:t/>
            </a:r>
            <a:br>
              <a:rPr lang="en-US" sz="2400" b="1" dirty="0" smtClean="0">
                <a:solidFill>
                  <a:srgbClr val="FF0000"/>
                </a:solidFill>
                <a:cs typeface="B Nazanin" pitchFamily="2" charset="-78"/>
              </a:rPr>
            </a:br>
            <a:r>
              <a:rPr lang="fa-IR" sz="3200" b="1" dirty="0" smtClean="0">
                <a:solidFill>
                  <a:srgbClr val="FF0000"/>
                </a:solidFill>
                <a:cs typeface="B Nazanin" pitchFamily="2" charset="-78"/>
              </a:rPr>
              <a:t>مفهوم</a:t>
            </a:r>
            <a:r>
              <a:rPr lang="en-US" sz="3200" b="1" dirty="0" smtClean="0">
                <a:solidFill>
                  <a:srgbClr val="FF0000"/>
                </a:solidFill>
                <a:cs typeface="B Nazanin" pitchFamily="2" charset="-78"/>
              </a:rPr>
              <a:t>BPR </a:t>
            </a:r>
            <a:r>
              <a:rPr lang="en-US" sz="2400" b="1" dirty="0" smtClean="0">
                <a:solidFill>
                  <a:srgbClr val="FF0000"/>
                </a:solidFill>
                <a:cs typeface="B Nazanin" pitchFamily="2" charset="-78"/>
              </a:rPr>
              <a:t/>
            </a:r>
            <a:br>
              <a:rPr lang="en-US" sz="2400" b="1" dirty="0" smtClean="0">
                <a:solidFill>
                  <a:srgbClr val="FF0000"/>
                </a:solidFill>
                <a:cs typeface="B Nazanin" pitchFamily="2" charset="-78"/>
              </a:rPr>
            </a:br>
            <a:r>
              <a:rPr lang="en-US" sz="2400" b="1" dirty="0" smtClean="0">
                <a:cs typeface="B Nazanin" pitchFamily="2" charset="-78"/>
              </a:rPr>
              <a:t/>
            </a:r>
            <a:br>
              <a:rPr lang="en-US" sz="2400" b="1" dirty="0" smtClean="0">
                <a:cs typeface="B Nazanin" pitchFamily="2" charset="-78"/>
              </a:rPr>
            </a:br>
            <a:endParaRPr lang="en-US" sz="2400" b="1" dirty="0">
              <a:solidFill>
                <a:srgbClr val="FF0000"/>
              </a:solidFill>
              <a:cs typeface="B Nazanin" pitchFamily="2" charset="-78"/>
            </a:endParaRPr>
          </a:p>
        </p:txBody>
      </p:sp>
      <p:sp>
        <p:nvSpPr>
          <p:cNvPr id="8" name="TextBox 7"/>
          <p:cNvSpPr txBox="1"/>
          <p:nvPr/>
        </p:nvSpPr>
        <p:spPr>
          <a:xfrm>
            <a:off x="285720" y="1285860"/>
            <a:ext cx="8643998" cy="5262979"/>
          </a:xfrm>
          <a:prstGeom prst="rect">
            <a:avLst/>
          </a:prstGeom>
          <a:noFill/>
        </p:spPr>
        <p:txBody>
          <a:bodyPr wrap="square" rtlCol="0" anchor="t">
            <a:spAutoFit/>
          </a:bodyPr>
          <a:lstStyle/>
          <a:p>
            <a:pPr algn="just" rtl="1"/>
            <a:r>
              <a:rPr lang="ar-SA" sz="2400" b="1" dirty="0" smtClean="0">
                <a:cs typeface="B Nazanin" pitchFamily="2" charset="-78"/>
              </a:rPr>
              <a:t>همر و چمپی مهندسی مجدد فرایند کسب و کار را این گونه تعریف می کنند: بازاندیشی بنیادین، طراحی نو و ریشه ای فراینـدهــا بــرای دستیـابی به پیشرفتی شگفت انگیز دربحران باتوجه به معیارهایی نظیر هزینه، کیفیت، خدمات وسرعت</a:t>
            </a:r>
            <a:endParaRPr lang="en-US" sz="2400" b="1" dirty="0" smtClean="0">
              <a:cs typeface="B Nazanin" pitchFamily="2" charset="-78"/>
            </a:endParaRPr>
          </a:p>
          <a:p>
            <a:pPr algn="just" rtl="1">
              <a:lnSpc>
                <a:spcPct val="150000"/>
              </a:lnSpc>
            </a:pPr>
            <a:r>
              <a:rPr lang="fa-IR" sz="2400" b="1" dirty="0" smtClean="0">
                <a:cs typeface="B Nazanin" pitchFamily="2" charset="-78"/>
              </a:rPr>
              <a:t>آنچه در این تعریف قابل اشاره است شیوه های جدید و اصلی کار با تغییرات کلی و چشمگیر در فرایندهای کاری می باشد .</a:t>
            </a:r>
            <a:endParaRPr lang="en-US" sz="2400" b="1" dirty="0" smtClean="0">
              <a:cs typeface="B Nazanin" pitchFamily="2" charset="-78"/>
            </a:endParaRPr>
          </a:p>
          <a:p>
            <a:pPr algn="just" rtl="1">
              <a:lnSpc>
                <a:spcPct val="150000"/>
              </a:lnSpc>
            </a:pPr>
            <a:r>
              <a:rPr lang="fa-IR" sz="2400" b="1" dirty="0" smtClean="0">
                <a:cs typeface="B Nazanin" pitchFamily="2" charset="-78"/>
              </a:rPr>
              <a:t>در واقع </a:t>
            </a:r>
            <a:r>
              <a:rPr lang="en-US" sz="2400" b="1" dirty="0" smtClean="0">
                <a:solidFill>
                  <a:srgbClr val="C00000"/>
                </a:solidFill>
                <a:cs typeface="B Nazanin" pitchFamily="2" charset="-78"/>
              </a:rPr>
              <a:t>BPR</a:t>
            </a:r>
            <a:r>
              <a:rPr lang="en-US" sz="2400" b="1" dirty="0" smtClean="0">
                <a:cs typeface="B Nazanin" pitchFamily="2" charset="-78"/>
              </a:rPr>
              <a:t> </a:t>
            </a:r>
            <a:r>
              <a:rPr lang="fa-IR" sz="2400" b="1" dirty="0" smtClean="0">
                <a:cs typeface="B Nazanin" pitchFamily="2" charset="-78"/>
              </a:rPr>
              <a:t> </a:t>
            </a:r>
            <a:r>
              <a:rPr lang="ar-SA" sz="2400" b="1" dirty="0" smtClean="0">
                <a:cs typeface="B Nazanin" pitchFamily="2" charset="-78"/>
              </a:rPr>
              <a:t>به دنبال ایجاد بهبودهای اساسی در سازمان از طریق طراحی مجدد فرایندها و سیستم‌های استراتژیک و همچنین منابع و ساختارهای سازمانی پشتیبان آنها</a:t>
            </a:r>
            <a:r>
              <a:rPr lang="fa-IR" sz="2400" b="1" dirty="0" smtClean="0">
                <a:cs typeface="B Nazanin" pitchFamily="2" charset="-78"/>
              </a:rPr>
              <a:t> </a:t>
            </a:r>
            <a:r>
              <a:rPr lang="ar-SA" sz="2400" b="1" dirty="0" smtClean="0">
                <a:cs typeface="B Nazanin" pitchFamily="2" charset="-78"/>
              </a:rPr>
              <a:t>به منظور دستیابی به بهبود چشمگیر در معیارهای مهم عملکرد از قبیل هزینه، کیفیت، سرعت و خدمت است</a:t>
            </a:r>
            <a:r>
              <a:rPr lang="fa-IR" sz="2400" b="1" dirty="0" smtClean="0">
                <a:cs typeface="B Nazanin" pitchFamily="2" charset="-78"/>
              </a:rPr>
              <a:t> .</a:t>
            </a:r>
            <a:endParaRPr lang="en-US" sz="2400" b="1" dirty="0" smtClean="0">
              <a:cs typeface="B Nazanin" pitchFamily="2" charset="-78"/>
            </a:endParaRPr>
          </a:p>
          <a:p>
            <a:pPr algn="just" rtl="1"/>
            <a:endParaRPr lang="en-US" sz="2400" b="1" dirty="0" smtClean="0">
              <a:cs typeface="B Nazanin" pitchFamily="2" charset="-78"/>
            </a:endParaRPr>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5000" r="-5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57158" y="428604"/>
            <a:ext cx="8572560" cy="1071570"/>
          </a:xfrm>
        </p:spPr>
        <p:txBody>
          <a:bodyPr anchor="t">
            <a:noAutofit/>
          </a:bodyPr>
          <a:lstStyle/>
          <a:p>
            <a:pPr algn="r" rtl="1"/>
            <a:r>
              <a:rPr lang="en-US" sz="2400" b="1" dirty="0" smtClean="0">
                <a:solidFill>
                  <a:srgbClr val="FF0000"/>
                </a:solidFill>
                <a:cs typeface="B Nazanin" pitchFamily="2" charset="-78"/>
              </a:rPr>
              <a:t/>
            </a:r>
            <a:br>
              <a:rPr lang="en-US" sz="2400" b="1" dirty="0" smtClean="0">
                <a:solidFill>
                  <a:srgbClr val="FF0000"/>
                </a:solidFill>
                <a:cs typeface="B Nazanin" pitchFamily="2" charset="-78"/>
              </a:rPr>
            </a:br>
            <a:r>
              <a:rPr lang="fa-IR" sz="3200" b="1" dirty="0" smtClean="0">
                <a:solidFill>
                  <a:srgbClr val="FF0000"/>
                </a:solidFill>
                <a:cs typeface="B Nazanin" pitchFamily="2" charset="-78"/>
              </a:rPr>
              <a:t>عوامل تسهیل کننده در </a:t>
            </a:r>
            <a:r>
              <a:rPr lang="en-US" sz="3200" b="1" dirty="0" smtClean="0">
                <a:solidFill>
                  <a:srgbClr val="FF0000"/>
                </a:solidFill>
                <a:cs typeface="B Nazanin" pitchFamily="2" charset="-78"/>
              </a:rPr>
              <a:t>BPR </a:t>
            </a:r>
            <a:r>
              <a:rPr lang="en-US" sz="2400" b="1" dirty="0" smtClean="0">
                <a:solidFill>
                  <a:srgbClr val="FF0000"/>
                </a:solidFill>
                <a:cs typeface="B Nazanin" pitchFamily="2" charset="-78"/>
              </a:rPr>
              <a:t/>
            </a:r>
            <a:br>
              <a:rPr lang="en-US" sz="2400" b="1" dirty="0" smtClean="0">
                <a:solidFill>
                  <a:srgbClr val="FF0000"/>
                </a:solidFill>
                <a:cs typeface="B Nazanin" pitchFamily="2" charset="-78"/>
              </a:rPr>
            </a:br>
            <a:r>
              <a:rPr lang="en-US" sz="2400" b="1" dirty="0" smtClean="0">
                <a:cs typeface="B Nazanin" pitchFamily="2" charset="-78"/>
              </a:rPr>
              <a:t/>
            </a:r>
            <a:br>
              <a:rPr lang="en-US" sz="2400" b="1" dirty="0" smtClean="0">
                <a:cs typeface="B Nazanin" pitchFamily="2" charset="-78"/>
              </a:rPr>
            </a:br>
            <a:endParaRPr lang="en-US" sz="2400" b="1" dirty="0">
              <a:solidFill>
                <a:srgbClr val="FF0000"/>
              </a:solidFill>
              <a:cs typeface="B Nazanin" pitchFamily="2" charset="-78"/>
            </a:endParaRPr>
          </a:p>
        </p:txBody>
      </p:sp>
      <p:sp>
        <p:nvSpPr>
          <p:cNvPr id="8" name="TextBox 7"/>
          <p:cNvSpPr txBox="1"/>
          <p:nvPr/>
        </p:nvSpPr>
        <p:spPr>
          <a:xfrm>
            <a:off x="285720" y="1571612"/>
            <a:ext cx="8643998" cy="4154984"/>
          </a:xfrm>
          <a:prstGeom prst="rect">
            <a:avLst/>
          </a:prstGeom>
          <a:noFill/>
        </p:spPr>
        <p:txBody>
          <a:bodyPr wrap="square" rtlCol="0" anchor="t">
            <a:spAutoFit/>
          </a:bodyPr>
          <a:lstStyle/>
          <a:p>
            <a:pPr algn="just" rtl="1"/>
            <a:r>
              <a:rPr lang="ar-SA" sz="2400" b="1" dirty="0" smtClean="0">
                <a:cs typeface="B Nazanin" pitchFamily="2" charset="-78"/>
              </a:rPr>
              <a:t>مهندسی مجدد کسب و کار روشی است که به ایجاد تغییر در سازمان کمک و فرایندهای جدید و شیوه های نوین انجام کار را به سازمان معرفی می کند. بنابراین، جهت رسیدن به این مقصود عناصر خاصی برای ایجاد تغییرات در سازمـان موردنیاز خواهدبود که عناصر به </a:t>
            </a:r>
            <a:r>
              <a:rPr lang="ar-SA" sz="2400" b="1" dirty="0" smtClean="0">
                <a:solidFill>
                  <a:srgbClr val="882523"/>
                </a:solidFill>
                <a:cs typeface="B Nazanin" pitchFamily="2" charset="-78"/>
              </a:rPr>
              <a:t>تسهیل کننده ها </a:t>
            </a:r>
            <a:r>
              <a:rPr lang="ar-SA" sz="2400" b="1" dirty="0" smtClean="0">
                <a:cs typeface="B Nazanin" pitchFamily="2" charset="-78"/>
              </a:rPr>
              <a:t>معروفند و درحکم ابزاری برای تغییر فرایندها عمل می کنند.</a:t>
            </a:r>
            <a:endParaRPr lang="fa-IR" sz="2400" b="1" dirty="0" smtClean="0">
              <a:cs typeface="B Nazanin" pitchFamily="2" charset="-78"/>
            </a:endParaRPr>
          </a:p>
          <a:p>
            <a:pPr algn="just" rtl="1"/>
            <a:r>
              <a:rPr lang="ar-SA" sz="2400" b="1" dirty="0" smtClean="0">
                <a:solidFill>
                  <a:srgbClr val="882523"/>
                </a:solidFill>
                <a:cs typeface="B Nazanin" pitchFamily="2" charset="-78"/>
              </a:rPr>
              <a:t>فناوری اطلاعات </a:t>
            </a:r>
            <a:r>
              <a:rPr lang="ar-SA" sz="2400" b="1" dirty="0" smtClean="0">
                <a:cs typeface="B Nazanin" pitchFamily="2" charset="-78"/>
              </a:rPr>
              <a:t>می تواند در ایجاد تغییرات به مهندسی مجدد یاری برسانــد و از ایــن رو می توان آن را درحکم تسهیل کننده فرایند مهندسی مجدد کسب و کار تلقی کرد.</a:t>
            </a:r>
            <a:endParaRPr lang="fa-IR" sz="2400" b="1" dirty="0" smtClean="0">
              <a:cs typeface="B Nazanin" pitchFamily="2" charset="-78"/>
            </a:endParaRPr>
          </a:p>
          <a:p>
            <a:pPr algn="just" rtl="1"/>
            <a:r>
              <a:rPr lang="fa-IR" sz="2400" b="1" dirty="0" smtClean="0">
                <a:cs typeface="B Nazanin" pitchFamily="2" charset="-78"/>
              </a:rPr>
              <a:t>بنابراین </a:t>
            </a:r>
            <a:r>
              <a:rPr lang="ar-SA" sz="2400" b="1" dirty="0" smtClean="0">
                <a:cs typeface="B Nazanin" pitchFamily="2" charset="-78"/>
              </a:rPr>
              <a:t>یک رویکرد موفق مهندسی مجدد مستلزم کاربردهای فناوری اطلاعات و طراحی مجدد فرایندها به گونه ای است که مکمل یکدیگر باشند.</a:t>
            </a:r>
            <a:endParaRPr lang="en-US" sz="2400" b="1" dirty="0" smtClean="0">
              <a:cs typeface="B Nazanin" pitchFamily="2" charset="-78"/>
            </a:endParaRPr>
          </a:p>
          <a:p>
            <a:pPr algn="just" rtl="1"/>
            <a:endParaRPr lang="en-US" sz="2400" b="1" dirty="0" smtClean="0">
              <a:cs typeface="B Nazanin" pitchFamily="2" charset="-78"/>
            </a:endParaRPr>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5000" r="-5000"/>
          </a:stretch>
        </a:blipFill>
        <a:effectLst/>
      </p:bgPr>
    </p:bg>
    <p:spTree>
      <p:nvGrpSpPr>
        <p:cNvPr id="1" name=""/>
        <p:cNvGrpSpPr/>
        <p:nvPr/>
      </p:nvGrpSpPr>
      <p:grpSpPr>
        <a:xfrm>
          <a:off x="0" y="0"/>
          <a:ext cx="0" cy="0"/>
          <a:chOff x="0" y="0"/>
          <a:chExt cx="0" cy="0"/>
        </a:xfrm>
      </p:grpSpPr>
      <p:sp>
        <p:nvSpPr>
          <p:cNvPr id="8" name="TextBox 7"/>
          <p:cNvSpPr txBox="1"/>
          <p:nvPr/>
        </p:nvSpPr>
        <p:spPr>
          <a:xfrm>
            <a:off x="214282" y="1357298"/>
            <a:ext cx="8643998" cy="3785652"/>
          </a:xfrm>
          <a:prstGeom prst="rect">
            <a:avLst/>
          </a:prstGeom>
          <a:noFill/>
        </p:spPr>
        <p:txBody>
          <a:bodyPr wrap="square" rtlCol="0" anchor="t">
            <a:spAutoFit/>
          </a:bodyPr>
          <a:lstStyle/>
          <a:p>
            <a:pPr algn="just" rtl="1"/>
            <a:r>
              <a:rPr lang="fa-IR" sz="2400" b="1" dirty="0" smtClean="0">
                <a:cs typeface="B Nazanin" pitchFamily="2" charset="-78"/>
              </a:rPr>
              <a:t>یکی </a:t>
            </a:r>
            <a:r>
              <a:rPr lang="ar-SA" sz="2400" b="1" dirty="0" smtClean="0">
                <a:cs typeface="B Nazanin" pitchFamily="2" charset="-78"/>
              </a:rPr>
              <a:t>از مهم‌ترین عوامل موثر در موفقیت</a:t>
            </a:r>
            <a:r>
              <a:rPr lang="fa-IR" sz="2400" b="1" dirty="0" smtClean="0">
                <a:cs typeface="B Nazanin" pitchFamily="2" charset="-78"/>
              </a:rPr>
              <a:t> ، افزایش کارایی و طول عمر</a:t>
            </a:r>
            <a:r>
              <a:rPr lang="ar-SA" sz="2400" b="1" dirty="0" smtClean="0">
                <a:cs typeface="B Nazanin" pitchFamily="2" charset="-78"/>
              </a:rPr>
              <a:t> یک پروژه مهندسی مجدد فرایندهای کسب و کار</a:t>
            </a:r>
            <a:r>
              <a:rPr lang="fa-IR" sz="2400" b="1" dirty="0" smtClean="0">
                <a:cs typeface="B Nazanin" pitchFamily="2" charset="-78"/>
              </a:rPr>
              <a:t> ، </a:t>
            </a:r>
            <a:r>
              <a:rPr lang="ar-SA" sz="2400" b="1" dirty="0" smtClean="0">
                <a:cs typeface="B Nazanin" pitchFamily="2" charset="-78"/>
              </a:rPr>
              <a:t>روشهای مدل‌سازی فر‌ایندهای کسب و کار</a:t>
            </a:r>
            <a:r>
              <a:rPr lang="fa-IR" sz="2400" b="1" dirty="0" smtClean="0">
                <a:cs typeface="B Nazanin" pitchFamily="2" charset="-78"/>
              </a:rPr>
              <a:t> </a:t>
            </a:r>
            <a:r>
              <a:rPr lang="en-US" sz="2400" b="1" dirty="0" smtClean="0">
                <a:solidFill>
                  <a:srgbClr val="C00000"/>
                </a:solidFill>
              </a:rPr>
              <a:t>BPM=(Business</a:t>
            </a:r>
            <a:r>
              <a:rPr lang="en-US" sz="2400" b="1" dirty="0" smtClean="0">
                <a:solidFill>
                  <a:srgbClr val="FF0000"/>
                </a:solidFill>
              </a:rPr>
              <a:t> </a:t>
            </a:r>
            <a:r>
              <a:rPr lang="en-US" sz="2400" b="1" dirty="0" smtClean="0">
                <a:solidFill>
                  <a:srgbClr val="C00000"/>
                </a:solidFill>
              </a:rPr>
              <a:t>Process Modeling)</a:t>
            </a:r>
            <a:r>
              <a:rPr lang="ar-SA" sz="2400" b="1" dirty="0" smtClean="0">
                <a:solidFill>
                  <a:srgbClr val="FF0000"/>
                </a:solidFill>
                <a:cs typeface="B Nazanin" pitchFamily="2" charset="-78"/>
              </a:rPr>
              <a:t> </a:t>
            </a:r>
            <a:r>
              <a:rPr lang="en-US" sz="2400" b="1" dirty="0" smtClean="0">
                <a:solidFill>
                  <a:srgbClr val="FF0000"/>
                </a:solidFill>
                <a:cs typeface="B Nazanin" pitchFamily="2" charset="-78"/>
              </a:rPr>
              <a:t> </a:t>
            </a:r>
            <a:r>
              <a:rPr lang="fa-IR" sz="2400" b="1" dirty="0" smtClean="0">
                <a:cs typeface="B Nazanin" pitchFamily="2" charset="-78"/>
              </a:rPr>
              <a:t>می باشد </a:t>
            </a:r>
            <a:r>
              <a:rPr lang="en-US" sz="2400" b="1" dirty="0" smtClean="0">
                <a:cs typeface="B Nazanin" pitchFamily="2" charset="-78"/>
              </a:rPr>
              <a:t>.</a:t>
            </a:r>
            <a:endParaRPr lang="fa-IR" sz="2400" b="1" dirty="0" smtClean="0">
              <a:cs typeface="B Nazanin" pitchFamily="2" charset="-78"/>
            </a:endParaRPr>
          </a:p>
          <a:p>
            <a:pPr algn="just" rtl="1"/>
            <a:endParaRPr lang="fa-IR" sz="2400" b="1" dirty="0" smtClean="0">
              <a:cs typeface="B Nazanin" pitchFamily="2" charset="-78"/>
            </a:endParaRPr>
          </a:p>
          <a:p>
            <a:pPr algn="just" rtl="1"/>
            <a:r>
              <a:rPr lang="ar-SA" sz="2400" b="1" dirty="0" smtClean="0">
                <a:cs typeface="B Nazanin" pitchFamily="2" charset="-78"/>
              </a:rPr>
              <a:t>دو نقش اساسی</a:t>
            </a:r>
            <a:r>
              <a:rPr lang="en-US" sz="2400" b="1" dirty="0" smtClean="0">
                <a:cs typeface="B Nazanin" pitchFamily="2" charset="-78"/>
              </a:rPr>
              <a:t> </a:t>
            </a:r>
            <a:r>
              <a:rPr lang="en-US" sz="2400" b="1" dirty="0" smtClean="0">
                <a:solidFill>
                  <a:srgbClr val="C00000"/>
                </a:solidFill>
                <a:cs typeface="B Nazanin" pitchFamily="2" charset="-78"/>
              </a:rPr>
              <a:t>BPM</a:t>
            </a:r>
            <a:r>
              <a:rPr lang="en-US" sz="2400" b="1" dirty="0" smtClean="0">
                <a:cs typeface="B Nazanin" pitchFamily="2" charset="-78"/>
              </a:rPr>
              <a:t> </a:t>
            </a:r>
            <a:r>
              <a:rPr lang="ar-SA" sz="2400" b="1" dirty="0" smtClean="0">
                <a:cs typeface="B Nazanin" pitchFamily="2" charset="-78"/>
              </a:rPr>
              <a:t>در</a:t>
            </a:r>
            <a:r>
              <a:rPr lang="en-US" sz="2400" b="1" dirty="0" smtClean="0">
                <a:cs typeface="B Nazanin" pitchFamily="2" charset="-78"/>
              </a:rPr>
              <a:t> </a:t>
            </a:r>
            <a:r>
              <a:rPr lang="en-US" sz="2400" b="1" dirty="0" smtClean="0">
                <a:solidFill>
                  <a:srgbClr val="FF0000"/>
                </a:solidFill>
                <a:cs typeface="B Nazanin" pitchFamily="2" charset="-78"/>
              </a:rPr>
              <a:t>BPR</a:t>
            </a:r>
            <a:r>
              <a:rPr lang="en-US" sz="2400" b="1" dirty="0" smtClean="0">
                <a:cs typeface="B Nazanin" pitchFamily="2" charset="-78"/>
              </a:rPr>
              <a:t> </a:t>
            </a:r>
            <a:r>
              <a:rPr lang="ar-SA" sz="2400" b="1" dirty="0" smtClean="0">
                <a:cs typeface="B Nazanin" pitchFamily="2" charset="-78"/>
              </a:rPr>
              <a:t>عبارتند از</a:t>
            </a:r>
            <a:r>
              <a:rPr lang="en-US" sz="2400" b="1" dirty="0" smtClean="0">
                <a:cs typeface="B Nazanin" pitchFamily="2" charset="-78"/>
              </a:rPr>
              <a:t>:</a:t>
            </a:r>
            <a:endParaRPr lang="fa-IR" sz="2400" b="1" dirty="0" smtClean="0">
              <a:cs typeface="B Nazanin" pitchFamily="2" charset="-78"/>
            </a:endParaRPr>
          </a:p>
          <a:p>
            <a:pPr algn="just" rtl="1"/>
            <a:r>
              <a:rPr lang="en-US" sz="2400" b="1" dirty="0" smtClean="0">
                <a:latin typeface="F_Nazanin" pitchFamily="2" charset="2"/>
                <a:cs typeface="B Nazanin" pitchFamily="2" charset="-78"/>
              </a:rPr>
              <a:t>1</a:t>
            </a:r>
            <a:r>
              <a:rPr lang="fa-IR" sz="2400" b="1" dirty="0" smtClean="0">
                <a:latin typeface="F_Nazanin" pitchFamily="2" charset="2"/>
                <a:cs typeface="B Nazanin" pitchFamily="2" charset="-78"/>
              </a:rPr>
              <a:t>.</a:t>
            </a:r>
            <a:r>
              <a:rPr lang="fa-IR" sz="1000" b="1" dirty="0" smtClean="0">
                <a:latin typeface="F_Nazanin" pitchFamily="2" charset="2"/>
                <a:cs typeface="B Nazanin" pitchFamily="2" charset="-78"/>
              </a:rPr>
              <a:t> </a:t>
            </a:r>
            <a:r>
              <a:rPr lang="ar-SA" sz="2400" b="1" dirty="0" smtClean="0">
                <a:latin typeface="F_Nazanin" pitchFamily="2" charset="2"/>
                <a:cs typeface="B Nazanin" pitchFamily="2" charset="-78"/>
              </a:rPr>
              <a:t>استخراج فرایندهای کنونی با نمایش ساختار یافته فعالیتها و اجزای آنها </a:t>
            </a:r>
            <a:r>
              <a:rPr lang="en-US" sz="2400" b="1" dirty="0" smtClean="0">
                <a:latin typeface="F_Nazanin" pitchFamily="2" charset="2"/>
                <a:cs typeface="B Nazanin" pitchFamily="2" charset="-78"/>
              </a:rPr>
              <a:t/>
            </a:r>
            <a:br>
              <a:rPr lang="en-US" sz="2400" b="1" dirty="0" smtClean="0">
                <a:latin typeface="F_Nazanin" pitchFamily="2" charset="2"/>
                <a:cs typeface="B Nazanin" pitchFamily="2" charset="-78"/>
              </a:rPr>
            </a:br>
            <a:r>
              <a:rPr lang="en-US" sz="2400" b="1" dirty="0" smtClean="0">
                <a:latin typeface="F_Nazanin" pitchFamily="2" charset="2"/>
                <a:cs typeface="B Nazanin" pitchFamily="2" charset="-78"/>
              </a:rPr>
              <a:t>2</a:t>
            </a:r>
            <a:r>
              <a:rPr lang="fa-IR" sz="2400" b="1" dirty="0" smtClean="0">
                <a:latin typeface="F_Nazanin" pitchFamily="2" charset="2"/>
                <a:cs typeface="B Nazanin" pitchFamily="2" charset="-78"/>
              </a:rPr>
              <a:t>. </a:t>
            </a:r>
            <a:r>
              <a:rPr lang="ar-SA" sz="2400" b="1" dirty="0" smtClean="0">
                <a:latin typeface="F_Nazanin" pitchFamily="2" charset="2"/>
                <a:cs typeface="B Nazanin" pitchFamily="2" charset="-78"/>
              </a:rPr>
              <a:t>نمایش فرایندهای جدید برای اندازه‌گیری میزان کارایی آنها</a:t>
            </a:r>
            <a:endParaRPr lang="fa-IR" sz="2400" b="1" dirty="0" smtClean="0">
              <a:latin typeface="F_Nazanin" pitchFamily="2" charset="2"/>
              <a:cs typeface="B Nazanin" pitchFamily="2" charset="-78"/>
            </a:endParaRPr>
          </a:p>
          <a:p>
            <a:pPr algn="just" rtl="1"/>
            <a:endParaRPr lang="fa-IR" sz="2400" b="1" dirty="0" smtClean="0">
              <a:latin typeface="F_Nazanin" pitchFamily="2" charset="2"/>
              <a:cs typeface="B Nazanin" pitchFamily="2" charset="-78"/>
            </a:endParaRPr>
          </a:p>
          <a:p>
            <a:pPr algn="just" rtl="1"/>
            <a:r>
              <a:rPr lang="ar-SA" sz="2400" b="1" dirty="0" smtClean="0">
                <a:cs typeface="B Nazanin" pitchFamily="2" charset="-78"/>
              </a:rPr>
              <a:t>در چنین فعالیتی تحلیل‌گران از ابزارهای مدل‌سازی برای مدل کردن وضعیت فعلی و وضعیت آینده سازمان استفاده می‌کنند</a:t>
            </a:r>
            <a:r>
              <a:rPr lang="fa-IR" sz="2400" b="1" dirty="0" smtClean="0">
                <a:cs typeface="B Nazanin" pitchFamily="2" charset="-78"/>
              </a:rPr>
              <a:t> .</a:t>
            </a:r>
            <a:endParaRPr lang="fa-IR" sz="2400" b="1" dirty="0" smtClean="0">
              <a:latin typeface="F_Nazanin" pitchFamily="2" charset="2"/>
              <a:cs typeface="B Nazanin" pitchFamily="2" charset="-78"/>
            </a:endParaRPr>
          </a:p>
        </p:txBody>
      </p:sp>
      <p:sp>
        <p:nvSpPr>
          <p:cNvPr id="6" name="Title 5"/>
          <p:cNvSpPr>
            <a:spLocks noGrp="1"/>
          </p:cNvSpPr>
          <p:nvPr>
            <p:ph type="title"/>
          </p:nvPr>
        </p:nvSpPr>
        <p:spPr/>
        <p:txBody>
          <a:bodyPr/>
          <a:lstStyle/>
          <a:p>
            <a:pPr algn="r"/>
            <a:r>
              <a:rPr lang="en-US" sz="3200" b="1" dirty="0" smtClean="0">
                <a:solidFill>
                  <a:srgbClr val="FF0000"/>
                </a:solidFill>
              </a:rPr>
              <a:t>BPM</a:t>
            </a:r>
            <a:r>
              <a:rPr lang="ar-SA" sz="2400" b="1" dirty="0" smtClean="0">
                <a:solidFill>
                  <a:srgbClr val="FF0000"/>
                </a:solidFill>
                <a:cs typeface="B Nazanin" pitchFamily="2" charset="-78"/>
              </a:rPr>
              <a:t>مدل‌سازی فرایندهای کسب و کار </a:t>
            </a:r>
            <a:endParaRPr lang="en-US" sz="2400" b="1" dirty="0">
              <a:solidFill>
                <a:srgbClr val="FF0000"/>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5000" r="-5000"/>
          </a:stretch>
        </a:blipFill>
        <a:effectLst/>
      </p:bgPr>
    </p:bg>
    <p:spTree>
      <p:nvGrpSpPr>
        <p:cNvPr id="1" name=""/>
        <p:cNvGrpSpPr/>
        <p:nvPr/>
      </p:nvGrpSpPr>
      <p:grpSpPr>
        <a:xfrm>
          <a:off x="0" y="0"/>
          <a:ext cx="0" cy="0"/>
          <a:chOff x="0" y="0"/>
          <a:chExt cx="0" cy="0"/>
        </a:xfrm>
      </p:grpSpPr>
      <p:sp>
        <p:nvSpPr>
          <p:cNvPr id="8" name="TextBox 7"/>
          <p:cNvSpPr txBox="1"/>
          <p:nvPr/>
        </p:nvSpPr>
        <p:spPr>
          <a:xfrm>
            <a:off x="214282" y="1357298"/>
            <a:ext cx="8643998" cy="3683060"/>
          </a:xfrm>
          <a:prstGeom prst="rect">
            <a:avLst/>
          </a:prstGeom>
          <a:noFill/>
        </p:spPr>
        <p:txBody>
          <a:bodyPr wrap="square" rtlCol="0" anchor="t">
            <a:spAutoFit/>
          </a:bodyPr>
          <a:lstStyle/>
          <a:p>
            <a:pPr algn="just" rtl="1">
              <a:lnSpc>
                <a:spcPts val="3500"/>
              </a:lnSpc>
            </a:pPr>
            <a:r>
              <a:rPr lang="ar-SA" sz="2400" b="1" dirty="0" smtClean="0">
                <a:cs typeface="B Nazanin" pitchFamily="2" charset="-78"/>
              </a:rPr>
              <a:t>یکی از فنون مهندسی مجدد در سازمانها استفاده از روش ارزیابی ارزش افزوده بعنوان یک ابزار ضروری برای بهبود اثربخشی و کارایی فرایندهای کسب و کار است</a:t>
            </a:r>
            <a:r>
              <a:rPr lang="fa-IR" sz="2400" b="1" dirty="0" smtClean="0">
                <a:cs typeface="B Nazanin" pitchFamily="2" charset="-78"/>
              </a:rPr>
              <a:t>.</a:t>
            </a:r>
          </a:p>
          <a:p>
            <a:pPr algn="just" rtl="1">
              <a:lnSpc>
                <a:spcPts val="3500"/>
              </a:lnSpc>
            </a:pPr>
            <a:r>
              <a:rPr lang="ar-SA" sz="2400" b="1" dirty="0" smtClean="0">
                <a:cs typeface="B Nazanin" pitchFamily="2" charset="-78"/>
              </a:rPr>
              <a:t>مهندسی مجدد با کاربرد این فن، با فرایند محوری و تغییرات اساسی که در سازمان به وجود می‌آورد، فعالیتهایی که در سازمان ارزش افزوده ایجاد نمی‌کنند را با فرایندهای جدید جایگزین می‌کند. در این صورت، انرژی سازمان روی کارهای واقعی و ارزش‌آفرین متمرکز می‌شود که ارتقای بهره‌وری را با افزایش سرعت، ارتقای کیفیت، بهبود خدمات و کاهش قیمت تمام شده به دنبال خواهد داشت</a:t>
            </a:r>
            <a:endParaRPr lang="fa-IR" sz="2400" b="1" dirty="0" smtClean="0">
              <a:latin typeface="F_Nazanin" pitchFamily="2" charset="2"/>
              <a:cs typeface="B Nazanin" pitchFamily="2" charset="-78"/>
            </a:endParaRPr>
          </a:p>
        </p:txBody>
      </p:sp>
      <p:sp>
        <p:nvSpPr>
          <p:cNvPr id="6" name="Title 5"/>
          <p:cNvSpPr>
            <a:spLocks noGrp="1"/>
          </p:cNvSpPr>
          <p:nvPr>
            <p:ph type="title"/>
          </p:nvPr>
        </p:nvSpPr>
        <p:spPr/>
        <p:txBody>
          <a:bodyPr/>
          <a:lstStyle/>
          <a:p>
            <a:pPr algn="r" rtl="1"/>
            <a:r>
              <a:rPr lang="fa-IR" sz="3200" b="1" dirty="0" smtClean="0">
                <a:solidFill>
                  <a:srgbClr val="FF0000"/>
                </a:solidFill>
                <a:cs typeface="B Nazanin" pitchFamily="2" charset="-78"/>
              </a:rPr>
              <a:t>ایجاد ارزش افزوده در </a:t>
            </a:r>
            <a:r>
              <a:rPr lang="en-US" sz="3200" b="1" dirty="0" smtClean="0">
                <a:solidFill>
                  <a:srgbClr val="FF0000"/>
                </a:solidFill>
                <a:cs typeface="B Nazanin" pitchFamily="2" charset="-78"/>
              </a:rPr>
              <a:t>BPR</a:t>
            </a:r>
            <a:r>
              <a:rPr lang="ar-SA" sz="3200" b="1" dirty="0" smtClean="0">
                <a:solidFill>
                  <a:srgbClr val="FF0000"/>
                </a:solidFill>
                <a:cs typeface="B Nazanin" pitchFamily="2" charset="-78"/>
              </a:rPr>
              <a:t>‌</a:t>
            </a:r>
            <a:endParaRPr lang="en-US" sz="2400" b="1" dirty="0">
              <a:solidFill>
                <a:srgbClr val="FF0000"/>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5000" r="-5000"/>
          </a:stretch>
        </a:blipFill>
        <a:effectLst/>
      </p:bgPr>
    </p:bg>
    <p:spTree>
      <p:nvGrpSpPr>
        <p:cNvPr id="1" name=""/>
        <p:cNvGrpSpPr/>
        <p:nvPr/>
      </p:nvGrpSpPr>
      <p:grpSpPr>
        <a:xfrm>
          <a:off x="0" y="0"/>
          <a:ext cx="0" cy="0"/>
          <a:chOff x="0" y="0"/>
          <a:chExt cx="0" cy="0"/>
        </a:xfrm>
      </p:grpSpPr>
      <p:sp>
        <p:nvSpPr>
          <p:cNvPr id="8" name="TextBox 7"/>
          <p:cNvSpPr txBox="1"/>
          <p:nvPr/>
        </p:nvSpPr>
        <p:spPr>
          <a:xfrm>
            <a:off x="214282" y="1357298"/>
            <a:ext cx="8643998" cy="3970318"/>
          </a:xfrm>
          <a:prstGeom prst="rect">
            <a:avLst/>
          </a:prstGeom>
          <a:noFill/>
        </p:spPr>
        <p:txBody>
          <a:bodyPr wrap="square" rtlCol="0" anchor="t">
            <a:spAutoFit/>
          </a:bodyPr>
          <a:lstStyle/>
          <a:p>
            <a:pPr algn="r" rtl="1">
              <a:lnSpc>
                <a:spcPct val="150000"/>
              </a:lnSpc>
            </a:pPr>
            <a:r>
              <a:rPr lang="fa-IR" sz="2400" b="1" dirty="0" smtClean="0">
                <a:latin typeface="F_Nazanin" pitchFamily="2" charset="2"/>
                <a:cs typeface="B Nazanin" pitchFamily="2" charset="-78"/>
              </a:rPr>
              <a:t> </a:t>
            </a:r>
            <a:r>
              <a:rPr lang="ar-SA" sz="2400" b="1" dirty="0" smtClean="0">
                <a:latin typeface="F_Nazanin" pitchFamily="2" charset="2"/>
                <a:cs typeface="B Nazanin" pitchFamily="2" charset="-78"/>
              </a:rPr>
              <a:t>این روش شامل شش گام اصلی زیر است</a:t>
            </a:r>
            <a:r>
              <a:rPr lang="en-US" sz="2400" b="1" dirty="0" smtClean="0">
                <a:latin typeface="F_Nazanin" pitchFamily="2" charset="2"/>
                <a:cs typeface="B Nazanin" pitchFamily="2" charset="-78"/>
              </a:rPr>
              <a:t>:</a:t>
            </a:r>
            <a:br>
              <a:rPr lang="en-US" sz="2400" b="1" dirty="0" smtClean="0">
                <a:latin typeface="F_Nazanin" pitchFamily="2" charset="2"/>
                <a:cs typeface="B Nazanin" pitchFamily="2" charset="-78"/>
              </a:rPr>
            </a:b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1</a:t>
            </a: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 </a:t>
            </a:r>
            <a:r>
              <a:rPr lang="ar-SA" sz="2400" b="1" dirty="0" smtClean="0">
                <a:latin typeface="F_Nazanin" pitchFamily="2" charset="2"/>
                <a:cs typeface="B Nazanin" pitchFamily="2" charset="-78"/>
              </a:rPr>
              <a:t>تعریف (تعیین) و طراحی فرایند کسب و کار</a:t>
            </a:r>
            <a:r>
              <a:rPr lang="en-US" sz="2400" b="1" dirty="0" smtClean="0">
                <a:latin typeface="F_Nazanin" pitchFamily="2" charset="2"/>
                <a:cs typeface="B Nazanin" pitchFamily="2" charset="-78"/>
              </a:rPr>
              <a:t/>
            </a:r>
            <a:br>
              <a:rPr lang="en-US" sz="2400" b="1" dirty="0" smtClean="0">
                <a:latin typeface="F_Nazanin" pitchFamily="2" charset="2"/>
                <a:cs typeface="B Nazanin" pitchFamily="2" charset="-78"/>
              </a:rPr>
            </a:b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2</a:t>
            </a: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 </a:t>
            </a:r>
            <a:r>
              <a:rPr lang="ar-SA" sz="2400" b="1" dirty="0" smtClean="0">
                <a:latin typeface="F_Nazanin" pitchFamily="2" charset="2"/>
                <a:cs typeface="B Nazanin" pitchFamily="2" charset="-78"/>
              </a:rPr>
              <a:t>شناخت و جمع‌آوری نیازهای ذینفعان</a:t>
            </a:r>
            <a:r>
              <a:rPr lang="en-US" sz="2400" b="1" dirty="0" smtClean="0">
                <a:latin typeface="F_Nazanin" pitchFamily="2" charset="2"/>
                <a:cs typeface="B Nazanin" pitchFamily="2" charset="-78"/>
              </a:rPr>
              <a:t/>
            </a:r>
            <a:br>
              <a:rPr lang="en-US" sz="2400" b="1" dirty="0" smtClean="0">
                <a:latin typeface="F_Nazanin" pitchFamily="2" charset="2"/>
                <a:cs typeface="B Nazanin" pitchFamily="2" charset="-78"/>
              </a:rPr>
            </a:b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3</a:t>
            </a: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 </a:t>
            </a:r>
            <a:r>
              <a:rPr lang="ar-SA" sz="2400" b="1" dirty="0" smtClean="0">
                <a:latin typeface="F_Nazanin" pitchFamily="2" charset="2"/>
                <a:cs typeface="B Nazanin" pitchFamily="2" charset="-78"/>
              </a:rPr>
              <a:t>تهیة نمودار فرایندهای موجود </a:t>
            </a:r>
            <a:r>
              <a:rPr lang="en-US" sz="2400" b="1" dirty="0" smtClean="0">
                <a:latin typeface="F_Nazanin" pitchFamily="2" charset="2"/>
                <a:cs typeface="B Nazanin" pitchFamily="2" charset="-78"/>
              </a:rPr>
              <a:t/>
            </a:r>
            <a:br>
              <a:rPr lang="en-US" sz="2400" b="1" dirty="0" smtClean="0">
                <a:latin typeface="F_Nazanin" pitchFamily="2" charset="2"/>
                <a:cs typeface="B Nazanin" pitchFamily="2" charset="-78"/>
              </a:rPr>
            </a:b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4</a:t>
            </a: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 </a:t>
            </a:r>
            <a:r>
              <a:rPr lang="ar-SA" sz="2400" b="1" dirty="0" smtClean="0">
                <a:latin typeface="F_Nazanin" pitchFamily="2" charset="2"/>
                <a:cs typeface="B Nazanin" pitchFamily="2" charset="-78"/>
              </a:rPr>
              <a:t>تهیه اسناد فرایند </a:t>
            </a:r>
            <a:r>
              <a:rPr lang="en-US" sz="2400" b="1" dirty="0" smtClean="0">
                <a:latin typeface="F_Nazanin" pitchFamily="2" charset="2"/>
                <a:cs typeface="B Nazanin" pitchFamily="2" charset="-78"/>
              </a:rPr>
              <a:t/>
            </a:r>
            <a:br>
              <a:rPr lang="en-US" sz="2400" b="1" dirty="0" smtClean="0">
                <a:latin typeface="F_Nazanin" pitchFamily="2" charset="2"/>
                <a:cs typeface="B Nazanin" pitchFamily="2" charset="-78"/>
              </a:rPr>
            </a:b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5</a:t>
            </a:r>
            <a:r>
              <a:rPr lang="fa-IR" sz="2400" b="1" dirty="0" smtClean="0">
                <a:latin typeface="F_Nazanin" pitchFamily="2" charset="2"/>
                <a:cs typeface="B Nazanin" pitchFamily="2" charset="-78"/>
              </a:rPr>
              <a:t> .</a:t>
            </a:r>
            <a:r>
              <a:rPr lang="en-US" sz="2400" b="1" dirty="0" smtClean="0">
                <a:latin typeface="F_Nazanin" pitchFamily="2" charset="2"/>
                <a:cs typeface="B Nazanin" pitchFamily="2" charset="-78"/>
              </a:rPr>
              <a:t> </a:t>
            </a:r>
            <a:r>
              <a:rPr lang="ar-SA" sz="2400" b="1" dirty="0" smtClean="0">
                <a:latin typeface="F_Nazanin" pitchFamily="2" charset="2"/>
                <a:cs typeface="B Nazanin" pitchFamily="2" charset="-78"/>
              </a:rPr>
              <a:t>تصدیق نمودار فرایندهای موجود</a:t>
            </a:r>
            <a:r>
              <a:rPr lang="en-US" sz="2400" b="1" dirty="0" smtClean="0">
                <a:latin typeface="F_Nazanin" pitchFamily="2" charset="2"/>
                <a:cs typeface="B Nazanin" pitchFamily="2" charset="-78"/>
              </a:rPr>
              <a:t/>
            </a:r>
            <a:br>
              <a:rPr lang="en-US" sz="2400" b="1" dirty="0" smtClean="0">
                <a:latin typeface="F_Nazanin" pitchFamily="2" charset="2"/>
                <a:cs typeface="B Nazanin" pitchFamily="2" charset="-78"/>
              </a:rPr>
            </a:br>
            <a:r>
              <a:rPr lang="fa-IR" sz="2400" b="1" dirty="0" smtClean="0">
                <a:latin typeface="F_Nazanin" pitchFamily="2" charset="2"/>
                <a:cs typeface="B Nazanin" pitchFamily="2" charset="-78"/>
              </a:rPr>
              <a:t> 6 .</a:t>
            </a:r>
            <a:r>
              <a:rPr lang="en-US" sz="2400" b="1" dirty="0" smtClean="0">
                <a:latin typeface="F_Nazanin" pitchFamily="2" charset="2"/>
                <a:cs typeface="B Nazanin" pitchFamily="2" charset="-78"/>
              </a:rPr>
              <a:t> </a:t>
            </a:r>
            <a:r>
              <a:rPr lang="ar-SA" sz="2400" b="1" dirty="0" smtClean="0">
                <a:latin typeface="F_Nazanin" pitchFamily="2" charset="2"/>
                <a:cs typeface="B Nazanin" pitchFamily="2" charset="-78"/>
              </a:rPr>
              <a:t>انجام ارزیابی ارزش افزوده</a:t>
            </a:r>
            <a:endParaRPr lang="fa-IR" sz="2400" b="1" dirty="0" smtClean="0">
              <a:latin typeface="F_Nazanin" pitchFamily="2" charset="2"/>
              <a:cs typeface="B Nazanin" pitchFamily="2" charset="-78"/>
            </a:endParaRPr>
          </a:p>
        </p:txBody>
      </p:sp>
      <p:sp>
        <p:nvSpPr>
          <p:cNvPr id="6" name="Title 5"/>
          <p:cNvSpPr>
            <a:spLocks noGrp="1"/>
          </p:cNvSpPr>
          <p:nvPr>
            <p:ph type="title"/>
          </p:nvPr>
        </p:nvSpPr>
        <p:spPr/>
        <p:txBody>
          <a:bodyPr/>
          <a:lstStyle/>
          <a:p>
            <a:pPr algn="r" rtl="1"/>
            <a:r>
              <a:rPr lang="ar-SA" sz="3200" b="1" dirty="0" smtClean="0">
                <a:solidFill>
                  <a:srgbClr val="FF0000"/>
                </a:solidFill>
                <a:cs typeface="B Nazanin" pitchFamily="2" charset="-78"/>
              </a:rPr>
              <a:t>روش ارزیابی ارزش افزوده </a:t>
            </a:r>
            <a:r>
              <a:rPr lang="fa-IR" sz="3200" b="1" dirty="0" smtClean="0">
                <a:solidFill>
                  <a:srgbClr val="FF0000"/>
                </a:solidFill>
                <a:cs typeface="B Nazanin" pitchFamily="2" charset="-78"/>
              </a:rPr>
              <a:t>در </a:t>
            </a:r>
            <a:r>
              <a:rPr lang="ar-SA" sz="3200" b="1" dirty="0" smtClean="0">
                <a:solidFill>
                  <a:srgbClr val="FF0000"/>
                </a:solidFill>
                <a:cs typeface="B Nazanin" pitchFamily="2" charset="-78"/>
              </a:rPr>
              <a:t>فرایند</a:t>
            </a:r>
            <a:r>
              <a:rPr lang="fa-IR" sz="3200" b="1" dirty="0" smtClean="0">
                <a:solidFill>
                  <a:srgbClr val="FF0000"/>
                </a:solidFill>
                <a:cs typeface="B Nazanin" pitchFamily="2" charset="-78"/>
              </a:rPr>
              <a:t>  </a:t>
            </a:r>
            <a:r>
              <a:rPr lang="en-US" sz="3200" b="1" dirty="0" smtClean="0">
                <a:solidFill>
                  <a:srgbClr val="FF0000"/>
                </a:solidFill>
                <a:cs typeface="B Nazanin" pitchFamily="2" charset="-78"/>
              </a:rPr>
              <a:t>BPR</a:t>
            </a:r>
            <a:r>
              <a:rPr lang="fa-IR" sz="3200" b="1" dirty="0" smtClean="0">
                <a:solidFill>
                  <a:srgbClr val="FF0000"/>
                </a:solidFill>
                <a:cs typeface="B Nazanin" pitchFamily="2" charset="-78"/>
              </a:rPr>
              <a:t> </a:t>
            </a:r>
            <a:r>
              <a:rPr lang="ar-SA" sz="3200" b="1" dirty="0" smtClean="0">
                <a:solidFill>
                  <a:srgbClr val="FF0000"/>
                </a:solidFill>
                <a:cs typeface="B Nazanin" pitchFamily="2" charset="-78"/>
              </a:rPr>
              <a:t> ‌</a:t>
            </a:r>
            <a:endParaRPr lang="en-US" sz="2400" b="1" dirty="0">
              <a:solidFill>
                <a:srgbClr val="FF0000"/>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l="-5000" r="-5000"/>
          </a:stretch>
        </a:blipFill>
        <a:effectLst/>
      </p:bgPr>
    </p:bg>
    <p:spTree>
      <p:nvGrpSpPr>
        <p:cNvPr id="1" name=""/>
        <p:cNvGrpSpPr/>
        <p:nvPr/>
      </p:nvGrpSpPr>
      <p:grpSpPr>
        <a:xfrm>
          <a:off x="0" y="0"/>
          <a:ext cx="0" cy="0"/>
          <a:chOff x="0" y="0"/>
          <a:chExt cx="0" cy="0"/>
        </a:xfrm>
      </p:grpSpPr>
      <p:sp>
        <p:nvSpPr>
          <p:cNvPr id="8" name="TextBox 7"/>
          <p:cNvSpPr txBox="1"/>
          <p:nvPr/>
        </p:nvSpPr>
        <p:spPr>
          <a:xfrm>
            <a:off x="214282" y="1571612"/>
            <a:ext cx="8643998" cy="1438855"/>
          </a:xfrm>
          <a:prstGeom prst="rect">
            <a:avLst/>
          </a:prstGeom>
          <a:noFill/>
        </p:spPr>
        <p:txBody>
          <a:bodyPr wrap="square" rtlCol="0" anchor="t">
            <a:spAutoFit/>
          </a:bodyPr>
          <a:lstStyle/>
          <a:p>
            <a:pPr algn="r" rtl="1">
              <a:lnSpc>
                <a:spcPts val="3500"/>
              </a:lnSpc>
            </a:pPr>
            <a:r>
              <a:rPr lang="en-US" sz="2800" b="1" dirty="0" smtClean="0">
                <a:latin typeface="F_Nazanin" pitchFamily="2" charset="2"/>
                <a:cs typeface="B Nazanin" pitchFamily="2" charset="-78"/>
              </a:rPr>
              <a:t>(1</a:t>
            </a:r>
            <a:r>
              <a:rPr lang="ar-SA" sz="2800" b="1" dirty="0" smtClean="0">
                <a:cs typeface="B Nazanin" pitchFamily="2" charset="-78"/>
              </a:rPr>
              <a:t>مهندسی مجدد آزاد</a:t>
            </a:r>
            <a:endParaRPr lang="fa-IR" sz="2800" b="1" dirty="0" smtClean="0">
              <a:cs typeface="B Nazanin" pitchFamily="2" charset="-78"/>
            </a:endParaRPr>
          </a:p>
          <a:p>
            <a:pPr algn="r" rtl="1">
              <a:lnSpc>
                <a:spcPts val="3500"/>
              </a:lnSpc>
            </a:pPr>
            <a:endParaRPr lang="en-US" sz="2400" b="1" dirty="0" smtClean="0">
              <a:cs typeface="B Nazanin" pitchFamily="2" charset="-78"/>
            </a:endParaRPr>
          </a:p>
          <a:p>
            <a:pPr algn="just" rtl="1">
              <a:lnSpc>
                <a:spcPts val="3500"/>
              </a:lnSpc>
            </a:pPr>
            <a:r>
              <a:rPr lang="en-US" sz="2800" b="1" dirty="0" smtClean="0">
                <a:latin typeface="F_Nazanin" pitchFamily="2" charset="2"/>
                <a:cs typeface="B Nazanin" pitchFamily="2" charset="-78"/>
              </a:rPr>
              <a:t>(2</a:t>
            </a:r>
            <a:r>
              <a:rPr lang="ar-SA" sz="2800" b="1" dirty="0" smtClean="0">
                <a:cs typeface="B Nazanin" pitchFamily="2" charset="-78"/>
              </a:rPr>
              <a:t>مهندسی مجدد مبتنی بر یک محصول نرم‌افزاری خاص</a:t>
            </a:r>
            <a:endParaRPr lang="fa-IR" sz="2800" b="1" dirty="0" smtClean="0">
              <a:latin typeface="F_Nazanin" pitchFamily="2" charset="2"/>
              <a:cs typeface="B Nazanin" pitchFamily="2" charset="-78"/>
            </a:endParaRPr>
          </a:p>
        </p:txBody>
      </p:sp>
      <p:sp>
        <p:nvSpPr>
          <p:cNvPr id="6" name="Title 5"/>
          <p:cNvSpPr>
            <a:spLocks noGrp="1"/>
          </p:cNvSpPr>
          <p:nvPr>
            <p:ph type="title"/>
          </p:nvPr>
        </p:nvSpPr>
        <p:spPr/>
        <p:txBody>
          <a:bodyPr>
            <a:normAutofit/>
          </a:bodyPr>
          <a:lstStyle/>
          <a:p>
            <a:pPr algn="r"/>
            <a:r>
              <a:rPr lang="ar-SA" sz="3600" b="1" dirty="0" smtClean="0">
                <a:solidFill>
                  <a:srgbClr val="FF0000"/>
                </a:solidFill>
                <a:cs typeface="B Nazanin" pitchFamily="2" charset="-78"/>
              </a:rPr>
              <a:t>دو روش معمول برای مهندسی مجدد‌</a:t>
            </a:r>
            <a:endParaRPr lang="en-US" sz="2800" b="1" dirty="0">
              <a:solidFill>
                <a:srgbClr val="FF0000"/>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TotalTime>
  <Words>835</Words>
  <Application>Microsoft Office PowerPoint</Application>
  <PresentationFormat>On-screen Show (4:3)</PresentationFormat>
  <Paragraphs>56</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بسم الله الرحمن الرحیم</vt:lpstr>
      <vt:lpstr>بررسی مدل مهندسی مجدد BPR Business Process Reengeenring </vt:lpstr>
      <vt:lpstr>          مقدمه اصطلاح مهندسی مجدد فرایندهای کسب و کار (BPR)  از سالهای دهه 1990 و مخصوصاً از زمانی که همر، چامپی و داونپورت کتابهایی را در زمینه روشن‌سازی موارد و مسائل مرتبط به مهندسی مجدد منتشر کردند، رایج شد. تغییر و تحولات و فشارهای رقابتی در این دهه جهت‌گیریهای جدیدی را پیش روی سازمانها قرار داد و مهندسی مجدد فرایندهای کسب و کار را به عنوان یک موضوع مهم و قابل توجه در محافل علمی وصنعتی مطرح کرد ، چرا که امروزه موفقیت هر سازمانی تا حد زیادی بستگی به انطباق فرایندهای کسب و کار آن با استراتژی، مأموریت و اهدافش دارد که در اغلب موارد، این انطباق مستلزم ایجاد تغییر در فرایندهای سازمان و طراحی مجدد آنهاست. به این منظور سازمانها ناگزیر به مهندسی مجدد (BPR) فرایندهایشان هستند .  </vt:lpstr>
      <vt:lpstr> مفهومBPR   </vt:lpstr>
      <vt:lpstr> عوامل تسهیل کننده در BPR   </vt:lpstr>
      <vt:lpstr>BPMمدل‌سازی فرایندهای کسب و کار </vt:lpstr>
      <vt:lpstr>ایجاد ارزش افزوده در BPR‌</vt:lpstr>
      <vt:lpstr>روش ارزیابی ارزش افزوده در فرایند  BPR  ‌</vt:lpstr>
      <vt:lpstr>دو روش معمول برای مهندسی مجدد‌</vt:lpstr>
      <vt:lpstr>(1مهندسی مجدد آزاد</vt:lpstr>
      <vt:lpstr>(2 مهندسی مجدد مبتنی بر یک محصول نرم‌افزاری خاص</vt:lpstr>
      <vt:lpstr>عوامل موفقیت پروژه‌هاى مهندسى مجدد</vt:lpstr>
    </vt:vector>
  </TitlesOfParts>
  <Company>PARANDCO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بررسی مدل مهندسی مجدد BPR Business Process Reengeenring </dc:title>
  <dc:creator>PARAND</dc:creator>
  <cp:lastModifiedBy>Administrator</cp:lastModifiedBy>
  <cp:revision>68</cp:revision>
  <dcterms:created xsi:type="dcterms:W3CDTF">2011-04-22T13:39:50Z</dcterms:created>
  <dcterms:modified xsi:type="dcterms:W3CDTF">2016-03-16T18:35:41Z</dcterms:modified>
</cp:coreProperties>
</file>