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77" r:id="rId3"/>
    <p:sldId id="276" r:id="rId4"/>
    <p:sldId id="278" r:id="rId5"/>
    <p:sldId id="279" r:id="rId6"/>
    <p:sldId id="281" r:id="rId7"/>
    <p:sldId id="282" r:id="rId8"/>
    <p:sldId id="258" r:id="rId9"/>
    <p:sldId id="273" r:id="rId10"/>
    <p:sldId id="274" r:id="rId11"/>
    <p:sldId id="275" r:id="rId12"/>
    <p:sldId id="260" r:id="rId13"/>
    <p:sldId id="262" r:id="rId14"/>
    <p:sldId id="264" r:id="rId15"/>
    <p:sldId id="263" r:id="rId16"/>
    <p:sldId id="265" r:id="rId17"/>
    <p:sldId id="266" r:id="rId18"/>
    <p:sldId id="267" r:id="rId19"/>
    <p:sldId id="268" r:id="rId20"/>
    <p:sldId id="283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80" d="100"/>
          <a:sy n="80" d="100"/>
        </p:scale>
        <p:origin x="-104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68596-D7ED-46A9-8ED3-6A92C18CEFD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39021-D042-49E8-B9A3-4E5861487E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EB7B9-38C9-4865-B233-0152C42349FA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8EF88-91E9-455B-8809-3A1875411B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DE335D-5911-4F58-B193-6107075F57EC}" type="slidenum">
              <a:rPr lang="en-US"/>
              <a:pPr/>
              <a:t>1</a:t>
            </a:fld>
            <a:endParaRPr lang="en-US"/>
          </a:p>
        </p:txBody>
      </p:sp>
      <p:sp>
        <p:nvSpPr>
          <p:cNvPr id="13629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wrap="square" lIns="93662" tIns="47625" rIns="93662" bIns="47625" anchor="t"/>
          <a:lstStyle/>
          <a:p>
            <a:endParaRPr lang="en-AU"/>
          </a:p>
        </p:txBody>
      </p:sp>
      <p:sp>
        <p:nvSpPr>
          <p:cNvPr id="13629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E7538-77FB-4D91-A155-5F339DBF0CAF}" type="slidenum">
              <a:rPr lang="en-US"/>
              <a:pPr/>
              <a:t>8</a:t>
            </a:fld>
            <a:endParaRPr lang="en-US"/>
          </a:p>
        </p:txBody>
      </p:sp>
      <p:sp>
        <p:nvSpPr>
          <p:cNvPr id="13649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wrap="square" lIns="93662" tIns="47625" rIns="93662" bIns="47625" anchor="t"/>
          <a:lstStyle/>
          <a:p>
            <a:endParaRPr lang="en-AU"/>
          </a:p>
        </p:txBody>
      </p:sp>
      <p:sp>
        <p:nvSpPr>
          <p:cNvPr id="136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96A5E-CF2F-4694-AFF4-6A6B49574B51}" type="slidenum">
              <a:rPr lang="en-US"/>
              <a:pPr/>
              <a:t>9</a:t>
            </a:fld>
            <a:endParaRPr lang="en-US"/>
          </a:p>
        </p:txBody>
      </p:sp>
      <p:sp>
        <p:nvSpPr>
          <p:cNvPr id="1430530" name="Rectangle 102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wrap="square" lIns="93662" tIns="47625" rIns="93662" bIns="47625" anchor="t"/>
          <a:lstStyle/>
          <a:p>
            <a:endParaRPr lang="en-AU"/>
          </a:p>
        </p:txBody>
      </p:sp>
      <p:sp>
        <p:nvSpPr>
          <p:cNvPr id="1430531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F7992-701A-4F20-A48C-96AA5FEFD009}" type="slidenum">
              <a:rPr lang="en-US"/>
              <a:pPr/>
              <a:t>10</a:t>
            </a:fld>
            <a:endParaRPr lang="en-US"/>
          </a:p>
        </p:txBody>
      </p:sp>
      <p:sp>
        <p:nvSpPr>
          <p:cNvPr id="1432578" name="Rectangle 102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wrap="square" lIns="93662" tIns="47625" rIns="93662" bIns="47625" anchor="t"/>
          <a:lstStyle/>
          <a:p>
            <a:endParaRPr lang="en-AU"/>
          </a:p>
        </p:txBody>
      </p:sp>
      <p:sp>
        <p:nvSpPr>
          <p:cNvPr id="1432579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A7F16-7D62-4B9D-8C53-1A35C37D0EDB}" type="slidenum">
              <a:rPr lang="en-US"/>
              <a:pPr/>
              <a:t>12</a:t>
            </a:fld>
            <a:endParaRPr lang="en-US"/>
          </a:p>
        </p:txBody>
      </p:sp>
      <p:sp>
        <p:nvSpPr>
          <p:cNvPr id="1474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29200" cy="4113213"/>
          </a:xfrm>
          <a:ln/>
        </p:spPr>
        <p:txBody>
          <a:bodyPr wrap="square" lIns="90488" tIns="44450" rIns="90488" bIns="44450" anchor="t"/>
          <a:lstStyle/>
          <a:p>
            <a:pPr defTabSz="952500"/>
            <a:endParaRPr lang="en-GB" altLang="en-US"/>
          </a:p>
        </p:txBody>
      </p:sp>
      <p:sp>
        <p:nvSpPr>
          <p:cNvPr id="1474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47C52-5AB0-407F-B1B0-13B239BA6B1E}" type="slidenum">
              <a:rPr lang="en-US"/>
              <a:pPr/>
              <a:t>13</a:t>
            </a:fld>
            <a:endParaRPr lang="en-US"/>
          </a:p>
        </p:txBody>
      </p:sp>
      <p:sp>
        <p:nvSpPr>
          <p:cNvPr id="1476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29200" cy="4113213"/>
          </a:xfrm>
          <a:ln/>
        </p:spPr>
        <p:txBody>
          <a:bodyPr wrap="square" lIns="90488" tIns="44450" rIns="90488" bIns="44450" anchor="t"/>
          <a:lstStyle/>
          <a:p>
            <a:pPr defTabSz="952500"/>
            <a:endParaRPr lang="en-GB" altLang="en-US"/>
          </a:p>
        </p:txBody>
      </p:sp>
      <p:sp>
        <p:nvSpPr>
          <p:cNvPr id="1476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9412B-8CBB-4B52-A0D4-1EA7FFCF559F}" type="slidenum">
              <a:rPr lang="en-US"/>
              <a:pPr/>
              <a:t>14</a:t>
            </a:fld>
            <a:endParaRPr lang="en-US"/>
          </a:p>
        </p:txBody>
      </p:sp>
      <p:sp>
        <p:nvSpPr>
          <p:cNvPr id="1484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29200" cy="4113213"/>
          </a:xfrm>
          <a:ln/>
        </p:spPr>
        <p:txBody>
          <a:bodyPr wrap="square" lIns="90488" tIns="44450" rIns="90488" bIns="44450" anchor="t"/>
          <a:lstStyle/>
          <a:p>
            <a:pPr defTabSz="952500"/>
            <a:endParaRPr lang="en-GB" altLang="en-US"/>
          </a:p>
        </p:txBody>
      </p:sp>
      <p:sp>
        <p:nvSpPr>
          <p:cNvPr id="14848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D46E8-7A71-4C4A-88CE-D958A5709010}" type="slidenum">
              <a:rPr lang="en-US"/>
              <a:pPr/>
              <a:t>15</a:t>
            </a:fld>
            <a:endParaRPr lang="en-US"/>
          </a:p>
        </p:txBody>
      </p:sp>
      <p:sp>
        <p:nvSpPr>
          <p:cNvPr id="1478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29200" cy="4113213"/>
          </a:xfrm>
          <a:ln/>
        </p:spPr>
        <p:txBody>
          <a:bodyPr wrap="square" lIns="90488" tIns="44450" rIns="90488" bIns="44450" anchor="t"/>
          <a:lstStyle/>
          <a:p>
            <a:pPr defTabSz="952500"/>
            <a:endParaRPr lang="en-GB" altLang="en-US"/>
          </a:p>
        </p:txBody>
      </p:sp>
      <p:sp>
        <p:nvSpPr>
          <p:cNvPr id="1478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B8068-1439-4DC0-860F-B091123E69AD}" type="slidenum">
              <a:rPr lang="en-US"/>
              <a:pPr/>
              <a:t>17</a:t>
            </a:fld>
            <a:endParaRPr lang="en-US"/>
          </a:p>
        </p:txBody>
      </p:sp>
      <p:sp>
        <p:nvSpPr>
          <p:cNvPr id="149401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29200" cy="4113213"/>
          </a:xfrm>
          <a:ln/>
        </p:spPr>
        <p:txBody>
          <a:bodyPr wrap="square" lIns="90488" tIns="44450" rIns="90488" bIns="44450" anchor="t"/>
          <a:lstStyle/>
          <a:p>
            <a:pPr defTabSz="952500"/>
            <a:endParaRPr lang="en-GB" altLang="en-US"/>
          </a:p>
        </p:txBody>
      </p:sp>
      <p:sp>
        <p:nvSpPr>
          <p:cNvPr id="1494019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B97A-6812-4447-98B0-5ACC71B99316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E5F1-CB96-44FB-852B-EEE4FEC7C21C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47CE-623B-41BE-B457-80D5CD925E89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90550"/>
            <a:ext cx="7696200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4293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fld id="{7D8A5BC2-664C-478D-BB74-F6890651490B}" type="datetime1">
              <a:rPr lang="en-US" smtClean="0"/>
              <a:t>3/16/2016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924300" y="64389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D1D3410C-4A11-4D23-BFEE-AACE30871B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6B8E-5426-497A-8473-E29A36EC76D8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272DB-CC92-4C86-B506-66E4D55D91A6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5C331-F34F-45B1-B1C1-FEB3B59FD0C5}" type="datetime1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C4C7-F487-46D7-A05A-E65FECB9ADE7}" type="datetime1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CEE3-6A82-484E-B5E3-56FF17E5DF52}" type="datetime1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E7F-E613-4DDC-9A9A-6C8CAA3AEB70}" type="datetime1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7611-243E-476D-927C-620F32FD89CE}" type="datetime1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AFDF-1D32-432B-BB7E-F6A85266553B}" type="datetime1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B0B96-C08E-46C0-872A-B52CDCE19AC1}" type="datetime1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6E9DC-170E-4A0A-B95A-0A3DAD2DF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d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25" name="Picture 5"/>
          <p:cNvPicPr>
            <a:picLocks noChangeAspect="1" noChangeArrowheads="1"/>
          </p:cNvPicPr>
          <p:nvPr/>
        </p:nvPicPr>
        <p:blipFill>
          <a:blip r:embed="rId3" cstate="print"/>
          <a:srcRect t="22018" r="69" b="19980"/>
          <a:stretch>
            <a:fillRect/>
          </a:stretch>
        </p:blipFill>
        <p:spPr bwMode="auto">
          <a:xfrm>
            <a:off x="0" y="0"/>
            <a:ext cx="9164638" cy="6858000"/>
          </a:xfrm>
          <a:prstGeom prst="rect">
            <a:avLst/>
          </a:prstGeom>
          <a:noFill/>
        </p:spPr>
      </p:pic>
      <p:sp>
        <p:nvSpPr>
          <p:cNvPr id="13619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52400"/>
            <a:ext cx="6667500" cy="6477000"/>
          </a:xfrm>
          <a:noFill/>
          <a:ln/>
        </p:spPr>
        <p:txBody>
          <a:bodyPr lIns="90488" tIns="44450" rIns="90488" bIns="44450" anchor="t">
            <a:normAutofit/>
          </a:bodyPr>
          <a:lstStyle/>
          <a:p>
            <a:pPr rtl="1"/>
            <a:r>
              <a:rPr lang="fa-I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بکارگیری تکنیک های تولیدی ژاپن در ایران</a:t>
            </a:r>
            <a:endParaRPr lang="az-Latn-AZ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endParaRPr lang="az-Latn-AZ" sz="4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endParaRPr lang="az-Latn-AZ" sz="4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endParaRPr lang="az-Latn-AZ" sz="4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r>
              <a:rPr lang="fa-I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استاد: جناب آقای دکتر مولوی</a:t>
            </a:r>
          </a:p>
          <a:p>
            <a:pPr rtl="1"/>
            <a:r>
              <a:rPr lang="fa-I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دانشجو: اردشیر بذرکار</a:t>
            </a:r>
            <a:endParaRPr lang="az-Latn-AZ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r>
              <a:rPr lang="fa-I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itr" pitchFamily="2" charset="-78"/>
              </a:rPr>
              <a:t>بهار 1390</a:t>
            </a:r>
            <a:endParaRPr lang="az-Latn-AZ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algn="r" rtl="1"/>
            <a:endParaRPr lang="az-Latn-AZ" b="1" dirty="0" smtClean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algn="r" rtl="1"/>
            <a:endParaRPr lang="fa-IR" b="1" dirty="0" smtClean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endParaRPr lang="fa-IR" sz="6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endParaRPr lang="fa-IR" sz="6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  <a:p>
            <a:pPr rtl="1"/>
            <a:endParaRPr lang="fa-IR" sz="6200" b="1" dirty="0">
              <a:effectLst>
                <a:outerShdw blurRad="38100" dist="38100" dir="2700000" algn="tl">
                  <a:srgbClr val="C0C0C0"/>
                </a:outerShdw>
              </a:effectLst>
              <a:cs typeface="B Titr" pitchFamily="2" charset="-78"/>
            </a:endParaRPr>
          </a:p>
        </p:txBody>
      </p:sp>
      <p:sp>
        <p:nvSpPr>
          <p:cNvPr id="1361927" name="Rectangle 7"/>
          <p:cNvSpPr>
            <a:spLocks noChangeArrowheads="1"/>
          </p:cNvSpPr>
          <p:nvPr/>
        </p:nvSpPr>
        <p:spPr bwMode="auto">
          <a:xfrm>
            <a:off x="1371600" y="4572000"/>
            <a:ext cx="65151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>
              <a:spcBef>
                <a:spcPct val="0"/>
              </a:spcBef>
            </a:pPr>
            <a:endParaRPr lang="fa-IR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B Titr" pitchFamily="2" charset="-78"/>
            </a:endParaRPr>
          </a:p>
        </p:txBody>
      </p:sp>
      <p:pic>
        <p:nvPicPr>
          <p:cNvPr id="5" name="Picture 4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2937" y="0"/>
            <a:ext cx="881063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7" name="Picture 1" descr="C:\Users\Mandegar\Pictures\Japan-Fla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724400"/>
            <a:ext cx="2463800" cy="2463800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5410200"/>
            <a:ext cx="3505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© irmgn.ir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1558" name="Object 1030"/>
          <p:cNvGraphicFramePr>
            <a:graphicFrameLocks noChangeAspect="1"/>
          </p:cNvGraphicFramePr>
          <p:nvPr/>
        </p:nvGraphicFramePr>
        <p:xfrm>
          <a:off x="941388" y="4043363"/>
          <a:ext cx="3124200" cy="2301875"/>
        </p:xfrm>
        <a:graphic>
          <a:graphicData uri="http://schemas.openxmlformats.org/presentationml/2006/ole">
            <p:oleObj spid="_x0000_s44034" name="Clip" r:id="rId4" imgW="3123720" imgH="2301480" progId="">
              <p:embed/>
            </p:oleObj>
          </a:graphicData>
        </a:graphic>
      </p:graphicFrame>
      <p:sp>
        <p:nvSpPr>
          <p:cNvPr id="1431559" name="Rectangle 1031"/>
          <p:cNvSpPr>
            <a:spLocks noChangeArrowheads="1"/>
          </p:cNvSpPr>
          <p:nvPr/>
        </p:nvSpPr>
        <p:spPr bwMode="auto">
          <a:xfrm>
            <a:off x="1412875" y="2268538"/>
            <a:ext cx="7191375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استفاده از تول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 ناب برا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کوک کردن نظام عمل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ات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درک تفاوتها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موجود م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ان ما و د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گران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تول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 ناب در حال رشد است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تول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 ناب برا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همه کس ن</a:t>
            </a:r>
            <a:r>
              <a:rPr lang="ar-S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ست!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</p:txBody>
      </p:sp>
      <p:sp>
        <p:nvSpPr>
          <p:cNvPr id="143155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1409700" y="609600"/>
            <a:ext cx="7772400" cy="1143000"/>
          </a:xfrm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sz="4000" b="1" dirty="0">
                <a:solidFill>
                  <a:schemeClr val="tx1"/>
                </a:solidFill>
                <a:cs typeface="B Nazanin" pitchFamily="2" charset="-78"/>
              </a:rPr>
              <a:t>پ</a:t>
            </a:r>
            <a:r>
              <a:rPr lang="ar-SA" sz="4000" b="1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sz="4000" b="1" dirty="0">
                <a:solidFill>
                  <a:schemeClr val="tx1"/>
                </a:solidFill>
                <a:cs typeface="B Nazanin" pitchFamily="2" charset="-78"/>
              </a:rPr>
              <a:t>اده ساز</a:t>
            </a:r>
            <a:r>
              <a:rPr lang="ar-SA" sz="4000" b="1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sz="4000" b="1" dirty="0">
                <a:solidFill>
                  <a:schemeClr val="tx1"/>
                </a:solidFill>
                <a:cs typeface="B Nazanin" pitchFamily="2" charset="-78"/>
              </a:rPr>
              <a:t> تول</a:t>
            </a:r>
            <a:r>
              <a:rPr lang="ar-SA" sz="4000" b="1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sz="4000" b="1" dirty="0">
                <a:solidFill>
                  <a:schemeClr val="tx1"/>
                </a:solidFill>
                <a:cs typeface="B Nazanin" pitchFamily="2" charset="-78"/>
              </a:rPr>
              <a:t>د </a:t>
            </a:r>
            <a:r>
              <a:rPr lang="fa-IR" sz="4000" b="1" dirty="0">
                <a:solidFill>
                  <a:srgbClr val="FF0000"/>
                </a:solidFill>
                <a:cs typeface="B Nazanin" pitchFamily="2" charset="-78"/>
              </a:rPr>
              <a:t>ناب</a:t>
            </a:r>
            <a:endParaRPr lang="en-US" sz="40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1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1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1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1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155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altLang="ko-KR" dirty="0">
                <a:solidFill>
                  <a:schemeClr val="tx1"/>
                </a:solidFill>
                <a:cs typeface="B Nazanin" pitchFamily="2" charset="-78"/>
              </a:rPr>
              <a:t>مراحل استقرار توليد ناب</a:t>
            </a:r>
            <a:endParaRPr lang="en-GB" altLang="ko-KR" dirty="0">
              <a:solidFill>
                <a:schemeClr val="tx1"/>
              </a:solidFill>
              <a:ea typeface="굴림" charset="-127"/>
              <a:cs typeface="B Nazanin" pitchFamily="2" charset="-78"/>
            </a:endParaRPr>
          </a:p>
        </p:txBody>
      </p:sp>
      <p:sp>
        <p:nvSpPr>
          <p:cNvPr id="146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76400"/>
            <a:ext cx="7010400" cy="4648200"/>
          </a:xfrm>
        </p:spPr>
        <p:txBody>
          <a:bodyPr>
            <a:normAutofit/>
          </a:bodyPr>
          <a:lstStyle/>
          <a:p>
            <a:pPr marL="457200" indent="-457200" algn="r" rtl="1">
              <a:lnSpc>
                <a:spcPct val="80000"/>
              </a:lnSpc>
            </a:pPr>
            <a:r>
              <a:rPr lang="fa-IR" altLang="ko-KR" sz="2000" b="1" dirty="0">
                <a:solidFill>
                  <a:schemeClr val="bg1"/>
                </a:solidFill>
                <a:cs typeface="B Nazanin" pitchFamily="2" charset="-78"/>
              </a:rPr>
              <a:t>آماده سازي</a:t>
            </a:r>
          </a:p>
          <a:p>
            <a:pPr marL="1085850" lvl="1" algn="r" rtl="1">
              <a:lnSpc>
                <a:spcPct val="80000"/>
              </a:lnSpc>
            </a:pPr>
            <a:r>
              <a:rPr lang="fa-IR" altLang="ko-KR" sz="1800" b="1" dirty="0">
                <a:cs typeface="B Nazanin" pitchFamily="2" charset="-78"/>
              </a:rPr>
              <a:t>راهبردهاي لازم تعريف مي شود و ساختار پشتيباني تحول به سوي ناب سازي استقرار مي يابد.</a:t>
            </a:r>
          </a:p>
          <a:p>
            <a:pPr marL="457200" indent="-457200" algn="r" rtl="1">
              <a:lnSpc>
                <a:spcPct val="80000"/>
              </a:lnSpc>
            </a:pPr>
            <a:r>
              <a:rPr lang="fa-IR" altLang="ko-KR" sz="2000" b="1" dirty="0">
                <a:solidFill>
                  <a:schemeClr val="bg1"/>
                </a:solidFill>
                <a:cs typeface="B Nazanin" pitchFamily="2" charset="-78"/>
              </a:rPr>
              <a:t>تع</a:t>
            </a:r>
            <a:r>
              <a:rPr lang="ar-SA" altLang="ko-KR" sz="2000" b="1" dirty="0">
                <a:solidFill>
                  <a:schemeClr val="bg1"/>
                </a:solidFill>
                <a:cs typeface="B Nazanin" pitchFamily="2" charset="-78"/>
              </a:rPr>
              <a:t>يي</a:t>
            </a:r>
            <a:r>
              <a:rPr lang="fa-IR" altLang="ko-KR" sz="2000" b="1" dirty="0">
                <a:solidFill>
                  <a:schemeClr val="bg1"/>
                </a:solidFill>
                <a:cs typeface="B Nazanin" pitchFamily="2" charset="-78"/>
              </a:rPr>
              <a:t>ن کردن ارزش</a:t>
            </a:r>
            <a:endParaRPr lang="en-GB" altLang="ko-KR" sz="2000" b="1" dirty="0">
              <a:solidFill>
                <a:schemeClr val="bg1"/>
              </a:solidFill>
              <a:ea typeface="굴림" charset="-127"/>
              <a:cs typeface="B Nazanin" pitchFamily="2" charset="-78"/>
            </a:endParaRPr>
          </a:p>
          <a:p>
            <a:pPr marL="1085850" lvl="1" algn="r" rtl="1">
              <a:lnSpc>
                <a:spcPct val="80000"/>
              </a:lnSpc>
            </a:pPr>
            <a:r>
              <a:rPr lang="fa-IR" altLang="ko-KR" sz="1800" b="1" dirty="0">
                <a:ea typeface="굴림" charset="-127"/>
                <a:cs typeface="B Nazanin" pitchFamily="2" charset="-78"/>
              </a:rPr>
              <a:t>در اين مرحله تمرکز بر رو</a:t>
            </a:r>
            <a:r>
              <a:rPr lang="ar-SA" altLang="ko-KR" sz="1800" b="1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sz="1800" b="1" dirty="0">
                <a:ea typeface="굴림" charset="-127"/>
                <a:cs typeface="B Nazanin" pitchFamily="2" charset="-78"/>
              </a:rPr>
              <a:t> فهميدن ارزش از چشم مشتر</a:t>
            </a:r>
            <a:r>
              <a:rPr lang="ar-SA" altLang="ko-KR" sz="1800" b="1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sz="1800" b="1" dirty="0">
                <a:ea typeface="굴림" charset="-127"/>
                <a:cs typeface="B Nazanin" pitchFamily="2" charset="-78"/>
              </a:rPr>
              <a:t> مي باشد و همزمان درک فرآيندهايي که به طور مستقيم مرتبط با به وجود آوردن اين ارزش ها م</a:t>
            </a:r>
            <a:r>
              <a:rPr lang="ar-SA" altLang="ko-KR" sz="1800" b="1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sz="1800" b="1" dirty="0">
                <a:ea typeface="굴림" charset="-127"/>
                <a:cs typeface="B Nazanin" pitchFamily="2" charset="-78"/>
              </a:rPr>
              <a:t> باشند.</a:t>
            </a:r>
            <a:endParaRPr lang="en-GB" altLang="ko-KR" sz="1800" b="1" dirty="0">
              <a:ea typeface="굴림" charset="-127"/>
              <a:cs typeface="B Nazanin" pitchFamily="2" charset="-78"/>
            </a:endParaRPr>
          </a:p>
          <a:p>
            <a:pPr marL="457200" indent="-457200" algn="r" rtl="1">
              <a:lnSpc>
                <a:spcPct val="80000"/>
              </a:lnSpc>
            </a:pPr>
            <a:r>
              <a:rPr lang="fa-IR" altLang="ko-KR" sz="1800" b="1" dirty="0">
                <a:solidFill>
                  <a:schemeClr val="bg1"/>
                </a:solidFill>
                <a:cs typeface="B Nazanin" pitchFamily="2" charset="-78"/>
              </a:rPr>
              <a:t>باز شناس</a:t>
            </a:r>
            <a:r>
              <a:rPr lang="ar-SA" altLang="ko-KR" sz="1800" b="1" dirty="0">
                <a:solidFill>
                  <a:schemeClr val="bg1"/>
                </a:solidFill>
                <a:cs typeface="B Nazanin" pitchFamily="2" charset="-78"/>
              </a:rPr>
              <a:t>ي</a:t>
            </a:r>
            <a:r>
              <a:rPr lang="fa-IR" altLang="ko-KR" sz="1800" b="1" dirty="0">
                <a:solidFill>
                  <a:schemeClr val="bg1"/>
                </a:solidFill>
                <a:cs typeface="B Nazanin" pitchFamily="2" charset="-78"/>
              </a:rPr>
              <a:t> جر</a:t>
            </a:r>
            <a:r>
              <a:rPr lang="ar-SA" altLang="ko-KR" sz="1800" b="1" dirty="0">
                <a:solidFill>
                  <a:schemeClr val="bg1"/>
                </a:solidFill>
                <a:cs typeface="B Nazanin" pitchFamily="2" charset="-78"/>
              </a:rPr>
              <a:t>ي</a:t>
            </a:r>
            <a:r>
              <a:rPr lang="fa-IR" altLang="ko-KR" sz="1800" b="1" dirty="0">
                <a:solidFill>
                  <a:schemeClr val="bg1"/>
                </a:solidFill>
                <a:cs typeface="B Nazanin" pitchFamily="2" charset="-78"/>
              </a:rPr>
              <a:t>ان ارزش</a:t>
            </a:r>
            <a:endParaRPr lang="en-GB" altLang="ko-KR" sz="1800" b="1" dirty="0">
              <a:solidFill>
                <a:schemeClr val="bg1"/>
              </a:solidFill>
              <a:ea typeface="굴림" charset="-127"/>
              <a:cs typeface="B Nazanin" pitchFamily="2" charset="-78"/>
            </a:endParaRPr>
          </a:p>
          <a:p>
            <a:pPr marL="1085850" lvl="1" algn="r" rtl="1">
              <a:lnSpc>
                <a:spcPct val="80000"/>
              </a:lnSpc>
            </a:pPr>
            <a:r>
              <a:rPr lang="fa-IR" altLang="ko-KR" sz="1800" b="1" dirty="0">
                <a:cs typeface="B Nazanin" pitchFamily="2" charset="-78"/>
              </a:rPr>
              <a:t>نگاشت جريان ارزش يا ترسيم آن برا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 بازشناس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 زمان و مکان به وجود آمدن ارزش و جاهايي است که اتلاف در طول مسير توليد محصول به وجود م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 آيد.</a:t>
            </a:r>
          </a:p>
          <a:p>
            <a:pPr marL="457200" indent="-457200" algn="r" rtl="1">
              <a:lnSpc>
                <a:spcPct val="80000"/>
              </a:lnSpc>
            </a:pPr>
            <a:r>
              <a:rPr lang="fa-IR" altLang="ko-KR" sz="2000" b="1" dirty="0">
                <a:solidFill>
                  <a:schemeClr val="bg1"/>
                </a:solidFill>
                <a:cs typeface="B Nazanin" pitchFamily="2" charset="-78"/>
              </a:rPr>
              <a:t>طراحي نظام توليد</a:t>
            </a:r>
          </a:p>
          <a:p>
            <a:pPr marL="1085850" lvl="1" algn="r" rtl="1">
              <a:lnSpc>
                <a:spcPct val="80000"/>
              </a:lnSpc>
            </a:pPr>
            <a:r>
              <a:rPr lang="fa-IR" altLang="ko-KR" sz="1800" b="1" dirty="0">
                <a:cs typeface="B Nazanin" pitchFamily="2" charset="-78"/>
              </a:rPr>
              <a:t>طراحي كلان نظام توليد با توجه به مراحل بعدي صورت مي گيرد و هيچگاه وارد جزئيات نمي شوند و تاكيد بيشتر بر روي طرح ريزي مي باشد تا اجرا.</a:t>
            </a:r>
          </a:p>
          <a:p>
            <a:pPr marL="457200" indent="-457200" algn="r" rtl="1">
              <a:lnSpc>
                <a:spcPct val="80000"/>
              </a:lnSpc>
            </a:pPr>
            <a:r>
              <a:rPr lang="fa-IR" altLang="ko-KR" sz="2000" b="1" dirty="0">
                <a:solidFill>
                  <a:schemeClr val="bg1"/>
                </a:solidFill>
                <a:cs typeface="B Nazanin" pitchFamily="2" charset="-78"/>
              </a:rPr>
              <a:t>روان ساز</a:t>
            </a:r>
            <a:r>
              <a:rPr lang="ar-SA" altLang="ko-KR" sz="2000" b="1" dirty="0">
                <a:solidFill>
                  <a:schemeClr val="bg1"/>
                </a:solidFill>
                <a:cs typeface="B Nazanin" pitchFamily="2" charset="-78"/>
              </a:rPr>
              <a:t>ي</a:t>
            </a:r>
            <a:r>
              <a:rPr lang="fa-IR" altLang="ko-KR" sz="2000" b="1" dirty="0">
                <a:solidFill>
                  <a:schemeClr val="bg1"/>
                </a:solidFill>
                <a:cs typeface="B Nazanin" pitchFamily="2" charset="-78"/>
              </a:rPr>
              <a:t> فرآ</a:t>
            </a:r>
            <a:r>
              <a:rPr lang="ar-SA" altLang="ko-KR" sz="2000" b="1" dirty="0">
                <a:solidFill>
                  <a:schemeClr val="bg1"/>
                </a:solidFill>
                <a:cs typeface="B Nazanin" pitchFamily="2" charset="-78"/>
              </a:rPr>
              <a:t>ي</a:t>
            </a:r>
            <a:r>
              <a:rPr lang="fa-IR" altLang="ko-KR" sz="2000" b="1" dirty="0">
                <a:solidFill>
                  <a:schemeClr val="bg1"/>
                </a:solidFill>
                <a:cs typeface="B Nazanin" pitchFamily="2" charset="-78"/>
              </a:rPr>
              <a:t>ند</a:t>
            </a:r>
            <a:endParaRPr lang="en-GB" altLang="ko-KR" sz="2000" b="1" dirty="0">
              <a:solidFill>
                <a:schemeClr val="bg1"/>
              </a:solidFill>
              <a:ea typeface="굴림" charset="-127"/>
              <a:cs typeface="B Nazanin" pitchFamily="2" charset="-78"/>
            </a:endParaRPr>
          </a:p>
          <a:p>
            <a:pPr marL="1085850" lvl="1" algn="r" rtl="1">
              <a:lnSpc>
                <a:spcPct val="80000"/>
              </a:lnSpc>
            </a:pPr>
            <a:r>
              <a:rPr lang="fa-IR" altLang="ko-KR" sz="1800" b="1" dirty="0">
                <a:cs typeface="B Nazanin" pitchFamily="2" charset="-78"/>
              </a:rPr>
              <a:t>در ا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ن مرحله توليد دسته ا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 و صف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 را به توليد سلول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 تبديل م</a:t>
            </a:r>
            <a:r>
              <a:rPr lang="ar-SA" altLang="ko-KR" sz="1800" b="1" dirty="0">
                <a:cs typeface="B Nazanin" pitchFamily="2" charset="-78"/>
              </a:rPr>
              <a:t>ي</a:t>
            </a:r>
            <a:r>
              <a:rPr lang="fa-IR" altLang="ko-KR" sz="1800" b="1" dirty="0">
                <a:cs typeface="B Nazanin" pitchFamily="2" charset="-78"/>
              </a:rPr>
              <a:t> نمايند.</a:t>
            </a:r>
            <a:endParaRPr lang="en-GB" altLang="ko-KR" sz="1800" b="1" dirty="0">
              <a:ea typeface="굴림" charset="-127"/>
              <a:cs typeface="B Nazanin" pitchFamily="2" charset="-78"/>
            </a:endParaRPr>
          </a:p>
          <a:p>
            <a:pPr marL="457200" indent="-457200" algn="r" rtl="1">
              <a:lnSpc>
                <a:spcPct val="80000"/>
              </a:lnSpc>
            </a:pPr>
            <a:endParaRPr lang="en-GB" altLang="en-US" sz="1600" i="1" dirty="0">
              <a:cs typeface="Traffic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538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altLang="ko-KR" dirty="0" smtClean="0">
                <a:cs typeface="B Nazanin" pitchFamily="2" charset="-78"/>
              </a:rPr>
              <a:t>اهداف تولید </a:t>
            </a:r>
            <a:r>
              <a:rPr lang="fa-IR" altLang="ko-KR" dirty="0" smtClean="0">
                <a:solidFill>
                  <a:srgbClr val="FF0000"/>
                </a:solidFill>
                <a:cs typeface="B Nazanin" pitchFamily="2" charset="-78"/>
              </a:rPr>
              <a:t>ناب</a:t>
            </a:r>
            <a:endParaRPr lang="en-US" altLang="ko-KR" dirty="0">
              <a:solidFill>
                <a:srgbClr val="FF0000"/>
              </a:solidFill>
              <a:ea typeface="굴림" charset="-127"/>
              <a:cs typeface="B Nazanin" pitchFamily="2" charset="-78"/>
            </a:endParaRPr>
          </a:p>
        </p:txBody>
      </p:sp>
      <p:sp>
        <p:nvSpPr>
          <p:cNvPr id="14735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>
            <a:noAutofit/>
          </a:bodyPr>
          <a:lstStyle/>
          <a:p>
            <a:pPr algn="r" rtl="1"/>
            <a:r>
              <a:rPr lang="fa-IR" altLang="ko-KR" dirty="0">
                <a:cs typeface="B Nazanin" pitchFamily="2" charset="-78"/>
              </a:rPr>
              <a:t>ع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ب صفر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زمان آماده ساز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صفر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موجود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صفر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جا به جا</a:t>
            </a:r>
            <a:r>
              <a:rPr lang="ar-SA" altLang="ko-KR" dirty="0">
                <a:cs typeface="B Nazanin" pitchFamily="2" charset="-78"/>
              </a:rPr>
              <a:t>يي</a:t>
            </a:r>
            <a:r>
              <a:rPr lang="fa-IR" altLang="ko-KR" dirty="0">
                <a:cs typeface="B Nazanin" pitchFamily="2" charset="-78"/>
              </a:rPr>
              <a:t> قطعات صفر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از کارافتادگ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صفر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زمان انجام سفارش صفر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اندازه 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دسته 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تول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د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ک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تطب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ق محصولات با ن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ازها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مشتر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ان</a:t>
            </a:r>
            <a:endParaRPr lang="en-US" altLang="ko-KR" dirty="0">
              <a:ea typeface="굴림" charset="-127"/>
              <a:cs typeface="B Nazanin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7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7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7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7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7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7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35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586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altLang="ko-KR" dirty="0">
                <a:solidFill>
                  <a:schemeClr val="tx1"/>
                </a:solidFill>
                <a:cs typeface="B Nazanin" pitchFamily="2" charset="-78"/>
              </a:rPr>
              <a:t>ع</a:t>
            </a:r>
            <a:r>
              <a:rPr lang="ar-SA" altLang="ko-KR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altLang="ko-KR" dirty="0">
                <a:solidFill>
                  <a:schemeClr val="tx1"/>
                </a:solidFill>
                <a:cs typeface="B Nazanin" pitchFamily="2" charset="-78"/>
              </a:rPr>
              <a:t>ب صفر</a:t>
            </a:r>
            <a:endParaRPr lang="en-US" altLang="ko-KR" dirty="0">
              <a:solidFill>
                <a:schemeClr val="tx1"/>
              </a:solidFill>
              <a:ea typeface="굴림" charset="-127"/>
              <a:cs typeface="B Nazanin" pitchFamily="2" charset="-78"/>
            </a:endParaRPr>
          </a:p>
        </p:txBody>
      </p:sp>
      <p:sp>
        <p:nvSpPr>
          <p:cNvPr id="14755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63638" y="1905000"/>
            <a:ext cx="7294562" cy="4038600"/>
          </a:xfrm>
          <a:noFill/>
          <a:ln/>
        </p:spPr>
        <p:txBody>
          <a:bodyPr lIns="90488" tIns="44450" rIns="90488" bIns="44450">
            <a:noAutofit/>
          </a:bodyPr>
          <a:lstStyle/>
          <a:p>
            <a:pPr algn="r" rtl="1"/>
            <a:r>
              <a:rPr lang="fa-IR" altLang="ko-KR" dirty="0">
                <a:cs typeface="B Nazanin" pitchFamily="2" charset="-78"/>
              </a:rPr>
              <a:t>در گذشته پذ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رفته بودند که هم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شه مقدار مع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ن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از ع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وب وجود دارد!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cs typeface="B Nazanin" pitchFamily="2" charset="-78"/>
              </a:rPr>
              <a:t>سازندگان سنت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زان ع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وب را اندازه گ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ر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کردند و آن را با سطح ک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ف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ت قابل پذ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رش مقا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سه 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کردند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lvl="1" algn="r" rtl="1"/>
            <a:r>
              <a:rPr lang="fa-IR" altLang="ko-KR" sz="3200" dirty="0">
                <a:cs typeface="B Nazanin" pitchFamily="2" charset="-78"/>
              </a:rPr>
              <a:t>نمونه گ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ر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برا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پذ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رش</a:t>
            </a:r>
            <a:endParaRPr lang="en-US" altLang="ko-KR" sz="3200" dirty="0">
              <a:ea typeface="굴림" charset="-127"/>
              <a:cs typeface="B Nazanin" pitchFamily="2" charset="-78"/>
            </a:endParaRPr>
          </a:p>
          <a:p>
            <a:pPr lvl="1" algn="r" rtl="1"/>
            <a:r>
              <a:rPr lang="fa-IR" altLang="ko-KR" sz="3200" dirty="0">
                <a:cs typeface="B Nazanin" pitchFamily="2" charset="-78"/>
              </a:rPr>
              <a:t>متوسط ک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ف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ت خروج</a:t>
            </a:r>
            <a:r>
              <a:rPr lang="ar-SA" altLang="ko-KR" sz="3200" dirty="0">
                <a:cs typeface="B Nazanin" pitchFamily="2" charset="-78"/>
              </a:rPr>
              <a:t>ي</a:t>
            </a:r>
            <a:endParaRPr lang="en-US" altLang="ko-KR" sz="3200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 smtClean="0">
                <a:cs typeface="B Nazanin" pitchFamily="2" charset="-78"/>
              </a:rPr>
              <a:t>تولید </a:t>
            </a:r>
            <a:r>
              <a:rPr lang="fa-IR" altLang="ko-KR" dirty="0" smtClean="0">
                <a:solidFill>
                  <a:srgbClr val="FF0000"/>
                </a:solidFill>
                <a:cs typeface="B Nazanin" pitchFamily="2" charset="-78"/>
              </a:rPr>
              <a:t>ناب</a:t>
            </a:r>
            <a:r>
              <a:rPr lang="fa-IR" altLang="ko-KR" dirty="0" smtClean="0">
                <a:cs typeface="B Nazanin" pitchFamily="2" charset="-78"/>
              </a:rPr>
              <a:t> تلاش </a:t>
            </a:r>
            <a:r>
              <a:rPr lang="fa-IR" altLang="ko-KR" dirty="0">
                <a:cs typeface="B Nazanin" pitchFamily="2" charset="-78"/>
              </a:rPr>
              <a:t>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کند 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کبار و برا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هم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شه علت ها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همه 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ع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وب را از ب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ن ببرد</a:t>
            </a:r>
            <a:endParaRPr lang="en-US" altLang="ko-KR" dirty="0">
              <a:ea typeface="굴림" charset="-127"/>
              <a:cs typeface="B Nazanin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7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7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7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5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3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altLang="ko-KR" dirty="0">
                <a:solidFill>
                  <a:schemeClr val="tx1"/>
                </a:solidFill>
                <a:cs typeface="B Nazanin" pitchFamily="2" charset="-78"/>
              </a:rPr>
              <a:t>زمان آماده ساز</a:t>
            </a:r>
            <a:r>
              <a:rPr lang="ar-SA" altLang="ko-KR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altLang="ko-KR" dirty="0">
                <a:solidFill>
                  <a:schemeClr val="tx1"/>
                </a:solidFill>
                <a:cs typeface="B Nazanin" pitchFamily="2" charset="-78"/>
              </a:rPr>
              <a:t> صفر</a:t>
            </a:r>
            <a:endParaRPr lang="en-US" altLang="ko-KR" dirty="0">
              <a:solidFill>
                <a:schemeClr val="tx1"/>
              </a:solidFill>
              <a:ea typeface="굴림" charset="-127"/>
              <a:cs typeface="B Nazanin" pitchFamily="2" charset="-78"/>
            </a:endParaRPr>
          </a:p>
        </p:txBody>
      </p:sp>
      <p:sp>
        <p:nvSpPr>
          <p:cNvPr id="148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125" y="1905000"/>
            <a:ext cx="7331075" cy="4038600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fa-IR" altLang="ko-KR" dirty="0">
                <a:cs typeface="B Nazanin" pitchFamily="2" charset="-78"/>
              </a:rPr>
              <a:t>تفکر سنت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زمان راه انداز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را ثابت و ناکاستن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در نظر 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گ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 smtClean="0">
                <a:cs typeface="B Nazanin" pitchFamily="2" charset="-78"/>
              </a:rPr>
              <a:t>رد.</a:t>
            </a:r>
          </a:p>
          <a:p>
            <a:pPr algn="r" rtl="1">
              <a:lnSpc>
                <a:spcPct val="90000"/>
              </a:lnSpc>
              <a:buNone/>
            </a:pPr>
            <a:endParaRPr lang="en-US" altLang="ko-KR" dirty="0">
              <a:ea typeface="굴림" charset="-127"/>
              <a:cs typeface="B Nazanin" pitchFamily="2" charset="-78"/>
            </a:endParaRPr>
          </a:p>
          <a:p>
            <a:pPr lvl="1" algn="r" rtl="1">
              <a:lnSpc>
                <a:spcPct val="90000"/>
              </a:lnSpc>
            </a:pPr>
            <a:r>
              <a:rPr lang="fa-IR" altLang="ko-KR" sz="3200" dirty="0">
                <a:cs typeface="B Nazanin" pitchFamily="2" charset="-78"/>
              </a:rPr>
              <a:t>مدل سنت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اندازه 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اقتصاد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سفارش و اندازه 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اقتصاد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دسته 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تول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د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ب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ن هز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نه 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آماده ساز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و هز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نه موجود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موازنه ا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جاد م</a:t>
            </a:r>
            <a:r>
              <a:rPr lang="ar-SA" altLang="ko-KR" sz="3200" dirty="0">
                <a:cs typeface="B Nazanin" pitchFamily="2" charset="-78"/>
              </a:rPr>
              <a:t>ي</a:t>
            </a:r>
            <a:r>
              <a:rPr lang="fa-IR" altLang="ko-KR" sz="3200" dirty="0">
                <a:cs typeface="B Nazanin" pitchFamily="2" charset="-78"/>
              </a:rPr>
              <a:t> کرد</a:t>
            </a:r>
            <a:r>
              <a:rPr lang="fa-IR" altLang="ko-KR" sz="3200" dirty="0" smtClean="0">
                <a:cs typeface="B Nazanin" pitchFamily="2" charset="-78"/>
              </a:rPr>
              <a:t>.</a:t>
            </a:r>
          </a:p>
          <a:p>
            <a:pPr lvl="1" algn="r" rtl="1">
              <a:lnSpc>
                <a:spcPct val="90000"/>
              </a:lnSpc>
              <a:buNone/>
            </a:pPr>
            <a:endParaRPr lang="en-US" altLang="ko-KR" sz="3200" dirty="0">
              <a:ea typeface="굴림" charset="-127"/>
              <a:cs typeface="B Nazanin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altLang="ko-KR" dirty="0">
                <a:cs typeface="B Nazanin" pitchFamily="2" charset="-78"/>
              </a:rPr>
              <a:t>تفکر </a:t>
            </a:r>
            <a:r>
              <a:rPr lang="fa-IR" altLang="ko-KR" dirty="0">
                <a:solidFill>
                  <a:srgbClr val="FF0000"/>
                </a:solidFill>
                <a:cs typeface="B Nazanin" pitchFamily="2" charset="-78"/>
              </a:rPr>
              <a:t>ناب</a:t>
            </a:r>
            <a:r>
              <a:rPr lang="fa-IR" altLang="ko-KR" dirty="0">
                <a:cs typeface="B Nazanin" pitchFamily="2" charset="-78"/>
              </a:rPr>
              <a:t> اهميت کاهش زمان آماده ساز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را به رسميت م</a:t>
            </a:r>
            <a:r>
              <a:rPr lang="ar-SA" altLang="ko-KR" dirty="0">
                <a:cs typeface="B Nazanin" pitchFamily="2" charset="-78"/>
              </a:rPr>
              <a:t>ي</a:t>
            </a:r>
            <a:r>
              <a:rPr lang="fa-IR" altLang="ko-KR" dirty="0">
                <a:cs typeface="B Nazanin" pitchFamily="2" charset="-78"/>
              </a:rPr>
              <a:t> </a:t>
            </a:r>
            <a:r>
              <a:rPr lang="fa-IR" altLang="ko-KR" dirty="0" smtClean="0">
                <a:cs typeface="B Nazanin" pitchFamily="2" charset="-78"/>
              </a:rPr>
              <a:t>شناسد.</a:t>
            </a:r>
            <a:endParaRPr lang="en-US" altLang="ko-KR" sz="2700" dirty="0">
              <a:ea typeface="굴림" charset="-127"/>
              <a:cs typeface="B Nazanin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8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377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altLang="ko-KR" dirty="0">
                <a:solidFill>
                  <a:schemeClr val="tx1"/>
                </a:solidFill>
                <a:cs typeface="B Nazanin" pitchFamily="2" charset="-78"/>
              </a:rPr>
              <a:t>موجود</a:t>
            </a:r>
            <a:r>
              <a:rPr lang="ar-SA" altLang="ko-KR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altLang="ko-KR" dirty="0">
                <a:solidFill>
                  <a:schemeClr val="tx1"/>
                </a:solidFill>
                <a:cs typeface="B Nazanin" pitchFamily="2" charset="-78"/>
              </a:rPr>
              <a:t> صفر</a:t>
            </a:r>
            <a:endParaRPr lang="en-US" altLang="ko-KR" dirty="0">
              <a:solidFill>
                <a:schemeClr val="tx1"/>
              </a:solidFill>
              <a:ea typeface="굴림" charset="-127"/>
              <a:cs typeface="B Nazanin" pitchFamily="2" charset="-78"/>
            </a:endParaRPr>
          </a:p>
        </p:txBody>
      </p:sp>
      <p:sp>
        <p:nvSpPr>
          <p:cNvPr id="14776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algn="r" rtl="1"/>
            <a:r>
              <a:rPr lang="fa-IR" altLang="ko-KR" sz="2700" dirty="0">
                <a:cs typeface="B Nazanin" pitchFamily="2" charset="-78"/>
              </a:rPr>
              <a:t>سازندگان سنت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به موجود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به چشم دارا</a:t>
            </a:r>
            <a:r>
              <a:rPr lang="ar-SA" altLang="ko-KR" sz="2700" dirty="0">
                <a:cs typeface="B Nazanin" pitchFamily="2" charset="-78"/>
              </a:rPr>
              <a:t>يي</a:t>
            </a:r>
            <a:r>
              <a:rPr lang="fa-IR" altLang="ko-KR" sz="2700" dirty="0">
                <a:cs typeface="B Nazanin" pitchFamily="2" charset="-78"/>
              </a:rPr>
              <a:t> نگاه م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کنند</a:t>
            </a:r>
            <a:endParaRPr lang="en-US" altLang="ko-KR" sz="2700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sz="2700" dirty="0">
                <a:cs typeface="B Nazanin" pitchFamily="2" charset="-78"/>
              </a:rPr>
              <a:t>موجود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ک سپر ا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من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است و از ب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ش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نه ساز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بهره ور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دستگاه ها ناش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م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شود</a:t>
            </a:r>
            <a:endParaRPr lang="en-US" altLang="ko-KR" sz="2700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sz="2700" dirty="0" smtClean="0">
                <a:cs typeface="B Nazanin" pitchFamily="2" charset="-78"/>
              </a:rPr>
              <a:t>تولید </a:t>
            </a:r>
            <a:r>
              <a:rPr lang="fa-IR" altLang="ko-KR" sz="2700" dirty="0" smtClean="0">
                <a:solidFill>
                  <a:srgbClr val="FF0000"/>
                </a:solidFill>
                <a:cs typeface="B Nazanin" pitchFamily="2" charset="-78"/>
              </a:rPr>
              <a:t>ناب</a:t>
            </a:r>
            <a:r>
              <a:rPr lang="fa-IR" altLang="ko-KR" sz="2700" dirty="0" smtClean="0">
                <a:cs typeface="B Nazanin" pitchFamily="2" charset="-78"/>
              </a:rPr>
              <a:t> به </a:t>
            </a:r>
            <a:r>
              <a:rPr lang="fa-IR" altLang="ko-KR" sz="2700" dirty="0">
                <a:cs typeface="B Nazanin" pitchFamily="2" charset="-78"/>
              </a:rPr>
              <a:t>موجود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به چشم اتلاف نگاه م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کند </a:t>
            </a:r>
            <a:endParaRPr lang="en-US" altLang="ko-KR" sz="2700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sz="2700" dirty="0">
                <a:cs typeface="B Nazanin" pitchFamily="2" charset="-78"/>
              </a:rPr>
              <a:t>موجود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گواه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دهنده 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طراح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ضع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ف هماهنگ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ضع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ف و همکار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ضع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ف 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ک نظام تول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د</a:t>
            </a:r>
            <a:r>
              <a:rPr lang="ar-SA" altLang="ko-KR" sz="2700" dirty="0">
                <a:cs typeface="B Nazanin" pitchFamily="2" charset="-78"/>
              </a:rPr>
              <a:t>ي</a:t>
            </a:r>
            <a:r>
              <a:rPr lang="fa-IR" altLang="ko-KR" sz="2700" dirty="0">
                <a:cs typeface="B Nazanin" pitchFamily="2" charset="-78"/>
              </a:rPr>
              <a:t> است</a:t>
            </a:r>
            <a:endParaRPr lang="en-US" altLang="ko-KR" sz="2700" dirty="0">
              <a:ea typeface="굴림" charset="-127"/>
              <a:cs typeface="B Nazanin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7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7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76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0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altLang="ko-KR" dirty="0">
                <a:solidFill>
                  <a:schemeClr val="tx1"/>
                </a:solidFill>
                <a:ea typeface="굴림" charset="-127"/>
                <a:cs typeface="B Nazanin" pitchFamily="2" charset="-78"/>
              </a:rPr>
              <a:t>از کارافتادگ</a:t>
            </a:r>
            <a:r>
              <a:rPr lang="ar-SA" altLang="ko-KR" dirty="0">
                <a:solidFill>
                  <a:schemeClr val="tx1"/>
                </a:solidFill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solidFill>
                  <a:schemeClr val="tx1"/>
                </a:solidFill>
                <a:ea typeface="굴림" charset="-127"/>
                <a:cs typeface="B Nazanin" pitchFamily="2" charset="-78"/>
              </a:rPr>
              <a:t> صفر</a:t>
            </a:r>
            <a:endParaRPr lang="en-GB" altLang="ko-KR" dirty="0">
              <a:solidFill>
                <a:schemeClr val="tx1"/>
              </a:solidFill>
              <a:ea typeface="굴림" charset="-127"/>
              <a:cs typeface="B Nazanin" pitchFamily="2" charset="-78"/>
            </a:endParaRPr>
          </a:p>
        </p:txBody>
      </p:sp>
      <p:sp>
        <p:nvSpPr>
          <p:cNvPr id="149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9825" y="1905000"/>
            <a:ext cx="7318375" cy="4038600"/>
          </a:xfrm>
        </p:spPr>
        <p:txBody>
          <a:bodyPr/>
          <a:lstStyle/>
          <a:p>
            <a:pPr marL="457200" indent="-457200" algn="r" rtl="1"/>
            <a:r>
              <a:rPr lang="fa-IR" altLang="ko-KR" dirty="0">
                <a:ea typeface="굴림" charset="-127"/>
                <a:cs typeface="B Nazanin" pitchFamily="2" charset="-78"/>
              </a:rPr>
              <a:t>نگهدار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تجه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زات در شرا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ط عال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</a:t>
            </a:r>
            <a:endParaRPr lang="en-GB" altLang="ko-KR" dirty="0">
              <a:ea typeface="굴림" charset="-127"/>
              <a:cs typeface="B Nazanin" pitchFamily="2" charset="-78"/>
            </a:endParaRPr>
          </a:p>
          <a:p>
            <a:pPr marL="457200" indent="-457200" algn="r" rtl="1"/>
            <a:r>
              <a:rPr lang="fa-IR" altLang="ko-KR" dirty="0">
                <a:ea typeface="굴림" charset="-127"/>
                <a:cs typeface="B Nazanin" pitchFamily="2" charset="-78"/>
              </a:rPr>
              <a:t>اجرا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نگهدار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جامع و بهره ور</a:t>
            </a:r>
            <a:endParaRPr lang="en-GB" altLang="ko-KR" dirty="0">
              <a:ea typeface="굴림" charset="-127"/>
              <a:cs typeface="B Nazanin" pitchFamily="2" charset="-78"/>
            </a:endParaRPr>
          </a:p>
          <a:p>
            <a:pPr marL="457200" indent="-457200" algn="r" rtl="1"/>
            <a:r>
              <a:rPr lang="fa-IR" altLang="ko-KR" dirty="0" smtClean="0">
                <a:ea typeface="굴림" charset="-127"/>
                <a:cs typeface="B Nazanin" pitchFamily="2" charset="-78"/>
              </a:rPr>
              <a:t>ا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ن گفته قد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م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که م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گو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د: اگر خراب ن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ست پس ن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از به تعم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ر ندارد اشتباه است</a:t>
            </a:r>
            <a:endParaRPr lang="en-GB" altLang="ko-KR" dirty="0">
              <a:ea typeface="굴림" charset="-127"/>
              <a:cs typeface="B Nazanin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9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altLang="ko-KR" dirty="0">
                <a:solidFill>
                  <a:schemeClr val="tx1"/>
                </a:solidFill>
                <a:ea typeface="굴림" charset="-127"/>
                <a:cs typeface="B Nazanin" pitchFamily="2" charset="-78"/>
              </a:rPr>
              <a:t>منطبق نمودن طرح محصول با ن</a:t>
            </a:r>
            <a:r>
              <a:rPr lang="ar-SA" altLang="ko-KR" dirty="0">
                <a:solidFill>
                  <a:schemeClr val="tx1"/>
                </a:solidFill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solidFill>
                  <a:schemeClr val="tx1"/>
                </a:solidFill>
                <a:ea typeface="굴림" charset="-127"/>
                <a:cs typeface="B Nazanin" pitchFamily="2" charset="-78"/>
              </a:rPr>
              <a:t>از بازار</a:t>
            </a:r>
            <a:endParaRPr lang="en-US" altLang="ko-KR" dirty="0">
              <a:solidFill>
                <a:schemeClr val="tx1"/>
              </a:solidFill>
              <a:ea typeface="굴림" charset="-127"/>
              <a:cs typeface="B Nazanin" pitchFamily="2" charset="-78"/>
            </a:endParaRPr>
          </a:p>
        </p:txBody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3625" y="1905000"/>
            <a:ext cx="7394575" cy="4038600"/>
          </a:xfrm>
          <a:noFill/>
          <a:ln/>
        </p:spPr>
        <p:txBody>
          <a:bodyPr lIns="90488" tIns="44450" rIns="90488" bIns="44450"/>
          <a:lstStyle/>
          <a:p>
            <a:pPr algn="r" rtl="1"/>
            <a:r>
              <a:rPr lang="fa-IR" altLang="ko-KR" dirty="0">
                <a:ea typeface="굴림" charset="-127"/>
                <a:cs typeface="B Nazanin" pitchFamily="2" charset="-78"/>
              </a:rPr>
              <a:t>مهندس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همزمان زمان چرخه 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طراح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را کاهش م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دهد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ea typeface="굴림" charset="-127"/>
                <a:cs typeface="B Nazanin" pitchFamily="2" charset="-78"/>
              </a:rPr>
              <a:t>تنوع ز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اد در محصولات از راه طراح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بر اساس اجزا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استاندارد دست 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افتن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م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باشد</a:t>
            </a:r>
            <a:endParaRPr lang="en-US" altLang="ko-KR" dirty="0">
              <a:ea typeface="굴림" charset="-127"/>
              <a:cs typeface="B Nazanin" pitchFamily="2" charset="-78"/>
            </a:endParaRPr>
          </a:p>
          <a:p>
            <a:pPr algn="r" rtl="1"/>
            <a:r>
              <a:rPr lang="fa-IR" altLang="ko-KR" dirty="0">
                <a:ea typeface="굴림" charset="-127"/>
                <a:cs typeface="B Nazanin" pitchFamily="2" charset="-78"/>
              </a:rPr>
              <a:t>کاهش اجزا و قطعات از راه طراح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خوب و استاندارد ساز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و استفاده 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 دوباره از اقلام مشترک امکان پذ</a:t>
            </a:r>
            <a:r>
              <a:rPr lang="ar-SA" altLang="ko-KR" dirty="0">
                <a:ea typeface="굴림" charset="-127"/>
                <a:cs typeface="B Nazanin" pitchFamily="2" charset="-78"/>
              </a:rPr>
              <a:t>ي</a:t>
            </a:r>
            <a:r>
              <a:rPr lang="fa-IR" altLang="ko-KR" dirty="0">
                <a:ea typeface="굴림" charset="-127"/>
                <a:cs typeface="B Nazanin" pitchFamily="2" charset="-78"/>
              </a:rPr>
              <a:t>ر است</a:t>
            </a:r>
            <a:endParaRPr lang="en-US" altLang="ko-KR" dirty="0">
              <a:ea typeface="굴림" charset="-127"/>
              <a:cs typeface="B Nazanin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29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6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778250" cy="40386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2300">
              <a:cs typeface="Traffic" pitchFamily="2" charset="-78"/>
            </a:endParaRPr>
          </a:p>
        </p:txBody>
      </p:sp>
      <p:graphicFrame>
        <p:nvGraphicFramePr>
          <p:cNvPr id="1562727" name="Group 103"/>
          <p:cNvGraphicFramePr>
            <a:graphicFrameLocks noGrp="1"/>
          </p:cNvGraphicFramePr>
          <p:nvPr>
            <p:ph sz="half" idx="2"/>
          </p:nvPr>
        </p:nvGraphicFramePr>
        <p:xfrm>
          <a:off x="4965700" y="2152650"/>
          <a:ext cx="3492500" cy="3558858"/>
        </p:xfrm>
        <a:graphic>
          <a:graphicData uri="http://schemas.openxmlformats.org/drawingml/2006/table">
            <a:tbl>
              <a:tblPr/>
              <a:tblGrid>
                <a:gridCol w="3492500"/>
              </a:tblGrid>
              <a:tr h="4270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سازمان دهي محيط كار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كار استاندارد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جلوگ</a:t>
                      </a:r>
                      <a:r>
                        <a:rPr kumimoji="0" lang="ar-SA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ي</a:t>
                      </a: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ر</a:t>
                      </a:r>
                      <a:r>
                        <a:rPr kumimoji="0" lang="ar-SA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ي</a:t>
                      </a: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از خطا در سرچشمه </a:t>
                      </a:r>
                      <a:r>
                        <a:rPr kumimoji="0" lang="ar-SA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ي</a:t>
                      </a: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آن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نگهداري فراگير و بهره ور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كاهش زمان آماده سازي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منابع انعطاف پذير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متوازن نمودن كار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62658" name="Rectangle 34"/>
          <p:cNvSpPr>
            <a:spLocks noGrp="1" noChangeArrowheads="1"/>
          </p:cNvSpPr>
          <p:nvPr>
            <p:ph type="title"/>
          </p:nvPr>
        </p:nvSpPr>
        <p:spPr>
          <a:xfrm>
            <a:off x="338138" y="457200"/>
            <a:ext cx="8458200" cy="990600"/>
          </a:xfrm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عناصر بن</a:t>
            </a:r>
            <a:r>
              <a:rPr lang="ar-SA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اد</a:t>
            </a:r>
            <a:r>
              <a:rPr lang="ar-SA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 تول</a:t>
            </a:r>
            <a:r>
              <a:rPr lang="ar-SA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د </a:t>
            </a:r>
            <a:r>
              <a:rPr lang="fa-IR" dirty="0">
                <a:solidFill>
                  <a:srgbClr val="FF0000"/>
                </a:solidFill>
                <a:cs typeface="B Nazanin" pitchFamily="2" charset="-78"/>
              </a:rPr>
              <a:t>ناب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graphicFrame>
        <p:nvGraphicFramePr>
          <p:cNvPr id="1562720" name="Group 96"/>
          <p:cNvGraphicFramePr>
            <a:graphicFrameLocks noGrp="1"/>
          </p:cNvGraphicFramePr>
          <p:nvPr/>
        </p:nvGraphicFramePr>
        <p:xfrm>
          <a:off x="1125538" y="2192338"/>
          <a:ext cx="3617912" cy="3463927"/>
        </p:xfrm>
        <a:graphic>
          <a:graphicData uri="http://schemas.openxmlformats.org/drawingml/2006/table">
            <a:tbl>
              <a:tblPr/>
              <a:tblGrid>
                <a:gridCol w="3617912"/>
              </a:tblGrid>
              <a:tr h="4857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ساخت سلولي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مديريت ديداري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كاهش اندازه ي دسته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هموارسازي توليد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ذخيره سازي در محل مصرف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كانبان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كايزن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نظام تول</a:t>
            </a:r>
            <a:r>
              <a:rPr lang="ar-SA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د </a:t>
            </a:r>
            <a:r>
              <a:rPr lang="fa-IR" dirty="0">
                <a:solidFill>
                  <a:srgbClr val="FF0000"/>
                </a:solidFill>
                <a:cs typeface="B Nazanin" pitchFamily="2" charset="-78"/>
              </a:rPr>
              <a:t>کشش</a:t>
            </a:r>
            <a:r>
              <a:rPr lang="ar-SA" dirty="0">
                <a:solidFill>
                  <a:srgbClr val="FF0000"/>
                </a:solidFill>
                <a:cs typeface="B Nazanin" pitchFamily="2" charset="-78"/>
              </a:rPr>
              <a:t>ي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436676" name="Rectangle 1028"/>
          <p:cNvSpPr>
            <a:spLocks noChangeArrowheads="1"/>
          </p:cNvSpPr>
          <p:nvPr/>
        </p:nvSpPr>
        <p:spPr bwMode="auto">
          <a:xfrm>
            <a:off x="715963" y="1984375"/>
            <a:ext cx="77422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r" rtl="1">
              <a:spcBef>
                <a:spcPct val="0"/>
              </a:spcBef>
              <a:buFont typeface="Wingdings" pitchFamily="2" charset="2"/>
              <a:buChar char="ü"/>
            </a:pP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زمان تول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 و تعداد قطعات مورد ن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از بر اساس درخواست ا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ستگاه بعد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تع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ن 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شود(به اصطلاح 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گو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ند تقاضا از طرف ا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ستگاه بعد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کش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ده 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شود).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>
              <a:spcBef>
                <a:spcPct val="0"/>
              </a:spcBef>
              <a:buFont typeface="Wingdings" pitchFamily="2" charset="2"/>
              <a:buChar char="ü"/>
            </a:pP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واژگون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نظام تول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فشار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که قطعات بر اساس زمانبند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تول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 به ا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ستگاه بعد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هل داده 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شد.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>
              <a:spcBef>
                <a:spcPct val="0"/>
              </a:spcBef>
              <a:buFont typeface="Wingdings" pitchFamily="2" charset="2"/>
              <a:buChar char="ü"/>
            </a:pP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همکار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ان ا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ستگاهها را الزام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کند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>
              <a:spcBef>
                <a:spcPct val="0"/>
              </a:spcBef>
              <a:buFont typeface="Wingdings" pitchFamily="2" charset="2"/>
              <a:buChar char="ü"/>
            </a:pP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از تول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 کمتر 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 ب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شتر از اندازه جلوگ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ر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م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کند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67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مقدمه</a:t>
            </a:r>
            <a:r>
              <a:rPr lang="fa-IR" dirty="0" smtClean="0">
                <a:cs typeface="B Nazanin" pitchFamily="2" charset="-78"/>
              </a:rPr>
              <a:t>: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در دهه گذشته موسسات تولیدی زیادی در کشور ایران تلاش نمودند تا بتوانند کالای تولیدی خود را با قیمت رقابتی به بازارهای جهان ارائه نمایند و به همین دلیل برای از بین بردن موانع بازرگانی اقداماتی را انجام داده اند.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یکی از اقدامات مهم بکارگیری تکنیک های تولیدی می باشد که در کشور ژاپن مورد استفاده قرار گرفته و بسیار موثر بوده اند.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نتیجه گیری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توليد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ناب</a:t>
            </a:r>
            <a:r>
              <a:rPr lang="fa-IR" dirty="0" smtClean="0">
                <a:cs typeface="B Nazanin" pitchFamily="2" charset="-78"/>
              </a:rPr>
              <a:t> در واقع يک فلسفه و نگرش است که درصدد حذف و از بين بردن هرفرآيند اضافی از مرحله تهيه مواد اوليه تا توليد و نهايتا فروش است که ارزش افزوده ای ايجاد نمی کند. در نگرش توليد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 ناب</a:t>
            </a:r>
            <a:r>
              <a:rPr lang="fa-IR" dirty="0" smtClean="0">
                <a:cs typeface="B Nazanin" pitchFamily="2" charset="-78"/>
              </a:rPr>
              <a:t>، مونتاژ كننده (کارخانه اصلی) با يک ديد سيستمی با مسائل برخورد می کند. به طوری که در تلاش است که يک رابطه برد-برد </a:t>
            </a:r>
            <a:r>
              <a:rPr lang="fa-IR" i="1" dirty="0" smtClean="0">
                <a:cs typeface="B Nazanin" pitchFamily="2" charset="-78"/>
              </a:rPr>
              <a:t>(</a:t>
            </a:r>
            <a:r>
              <a:rPr lang="en-US" i="1" dirty="0" smtClean="0">
                <a:cs typeface="B Nazanin" pitchFamily="2" charset="-78"/>
              </a:rPr>
              <a:t>WIN-WIN</a:t>
            </a:r>
            <a:r>
              <a:rPr lang="fa-IR" i="1" dirty="0" smtClean="0">
                <a:cs typeface="B Nazanin" pitchFamily="2" charset="-78"/>
              </a:rPr>
              <a:t>)</a:t>
            </a:r>
            <a:r>
              <a:rPr lang="fa-IR" dirty="0" smtClean="0">
                <a:cs typeface="B Nazanin" pitchFamily="2" charset="-78"/>
              </a:rPr>
              <a:t> باکل اجزای سيستم برقرار کند.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ctr" rtl="1"/>
            <a:endParaRPr lang="fa-IR" sz="4400" dirty="0" smtClean="0">
              <a:cs typeface="B Nazanin" pitchFamily="2" charset="-78"/>
            </a:endParaRPr>
          </a:p>
          <a:p>
            <a:pPr algn="ctr" rtl="1"/>
            <a:endParaRPr lang="fa-IR" sz="4400" dirty="0" smtClean="0">
              <a:cs typeface="B Nazanin" pitchFamily="2" charset="-78"/>
            </a:endParaRPr>
          </a:p>
          <a:p>
            <a:pPr algn="ctr" rtl="1"/>
            <a:r>
              <a:rPr lang="fa-IR" sz="4400" dirty="0" smtClean="0">
                <a:cs typeface="B Nazanin" pitchFamily="2" charset="-78"/>
              </a:rPr>
              <a:t>با کمال تشکر از توجه شما</a:t>
            </a:r>
            <a:endParaRPr lang="az-Latn-AZ" sz="4400" dirty="0" smtClean="0">
              <a:cs typeface="B Nazanin" pitchFamily="2" charset="-78"/>
            </a:endParaRPr>
          </a:p>
          <a:p>
            <a:pPr algn="ctr" rtl="1"/>
            <a:r>
              <a:rPr lang="en-US" sz="5400" dirty="0" smtClean="0">
                <a:solidFill>
                  <a:srgbClr val="FFFF00"/>
                </a:solidFill>
                <a:cs typeface="B Nazanin" pitchFamily="2" charset="-78"/>
              </a:rPr>
              <a:t>Thanks For You Attention</a:t>
            </a:r>
          </a:p>
          <a:p>
            <a:pPr algn="ctr" rtl="1"/>
            <a:endParaRPr lang="fa-IR" sz="4400" dirty="0" smtClean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itchFamily="2" charset="-78"/>
              </a:rPr>
              <a:t>دو دیدگاه مخالف با بکارگیری تکنیک های تولیدی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ژاپن</a:t>
            </a:r>
            <a:r>
              <a:rPr lang="fa-IR" dirty="0" smtClean="0">
                <a:cs typeface="B Nazanin" pitchFamily="2" charset="-78"/>
              </a:rPr>
              <a:t> در ایران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تکنیک های تولیدی ژاپنی فقط با فرهنگ ژاپن نتایج موفقیت آمیزی دارند.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شرایط موجود در سیستمهای تولیدی ایران آمادگی پذیرش این تکنیک ها را ندارند.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6145" name="Picture 1" descr="C:\Users\Mandegar\Pictures\japan-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5325"/>
            <a:ext cx="2705100" cy="2352675"/>
          </a:xfrm>
          <a:prstGeom prst="rect">
            <a:avLst/>
          </a:prstGeom>
          <a:noFill/>
        </p:spPr>
      </p:pic>
      <p:pic>
        <p:nvPicPr>
          <p:cNvPr id="5" name="Picture 2" descr="C:\Users\Mandegar\Pictures\ira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5200" y="4533900"/>
            <a:ext cx="3098800" cy="232410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مقایسه فرهنگ ایران و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ژاپن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خصوصیات سلسه مراتبی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فرد گرایی در مقابل جمع گرایی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گرایش نسبت به کار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گرایش نسبت به زمان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تجزیه و تحلیل و حل مشکلات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نگرش در مورد خصوصیات انسانی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5121" name="Picture 1" descr="F:\mba\tahavol\18-1_284689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3607531" cy="2397947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2" y="990599"/>
          <a:ext cx="6621779" cy="5264834"/>
        </p:xfrm>
        <a:graphic>
          <a:graphicData uri="http://schemas.openxmlformats.org/drawingml/2006/table">
            <a:tbl>
              <a:tblPr rtl="1"/>
              <a:tblGrid>
                <a:gridCol w="1511932"/>
                <a:gridCol w="2517606"/>
                <a:gridCol w="2592241"/>
              </a:tblGrid>
              <a:tr h="3871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متغیرها و عوامل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Nazanin" pitchFamily="2" charset="-78"/>
                        </a:rPr>
                        <a:t>ژاپن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ایران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سلسه مراتب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قابل انعطاف – نرم- نا مشخص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بدون انعطاف – خشک - مشخص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24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همکاری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قوی و قابل اجرا – عمدتآ بصورت تیمی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وجود اعتماد قوی به همکاران -رابطه ای مطابق با امیال شخصی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24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اهمیت کار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یک وظیفه مقدس و عاشق کار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وجود اعتقاد به عبادی بودن کار ولی اجباری دانستن آن در عمل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24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اهمیت زمان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وجود تعادل بین گذشته ، حال، آینده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نگرش زمانی به گذشته و حال و اهمیت کمتر به آینده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24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Calibri"/>
                          <a:cs typeface="B Nazanin" pitchFamily="2" charset="-78"/>
                        </a:rPr>
                        <a:t>تفکر و عمل</a:t>
                      </a:r>
                      <a:endParaRPr lang="en-US" sz="16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بطور مثال: شش ماه فکر و بررسی عمیق و ظرف یک ماه اقدام و انجام کار بطور کامل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یک ماه فکر و بررسی سطحی و شش ماه اقدام جهت حل مشکلات حاشیه ای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7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تحلیل و حل مشکلات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اهمیت به تعریف مشکل  و برخورد ریشه ای با آن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اهمیت به حل مشکل و رفع موقتی مشکلات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83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انسان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انسان ژاپنی در باطن خوب است.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Calibri"/>
                          <a:ea typeface="Calibri"/>
                          <a:cs typeface="B Nazanin" pitchFamily="2" charset="-78"/>
                        </a:rPr>
                        <a:t>انسان مجموعه ای از بدی ها و خوبی ها است.</a:t>
                      </a:r>
                      <a:endParaRPr lang="en-US" sz="16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Nazanin" pitchFamily="2" charset="-78"/>
              </a:rPr>
              <a:t>پنج اصل پایه ای از فلسفه تکنیک هلی تولید در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ژاپن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مدیریت در ایجاد ارزش های مشترک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همکاری و مسولیت در تصمیم گیری گروهی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توجه به توسعه انسانی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دوری از خروجی های اضافی و عدم ائتلاف منابع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برنامه ریزی دراز مدت و مداوم.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3073" name="Picture 1" descr="C:\Users\Mandegar\Pictures\Japan_Fla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8941"/>
            <a:ext cx="2362200" cy="2779059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معرفی یک تکنیک جدید 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يکي از اين تکنيک هاي جديد توليد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ناب</a:t>
            </a:r>
            <a:r>
              <a:rPr lang="fa-IR" dirty="0" smtClean="0">
                <a:cs typeface="B Nazanin" pitchFamily="2" charset="-78"/>
              </a:rPr>
              <a:t> است که برخاسته از صنعت خودروسازي است. با توجه به اين که صنعت خودرو سازي يک صنعت مادر و به تعبيري «صنعت صنعتها» محسوب مي شود و از طرف ديگر با لحاظ کردن پتانسيل هاي عظيم و اهميت صنعت خودروسازي در زمينه توسعه و اشتغال‌زايي، اجراي موفق اصول ناب در اين صنعت منجر به افزايش چشمگير توان رقابتي توليد کنندگان داخلي با بهره گيري از ويژگيهاي توليد ناب در کاهش مداوم هزينه ها و قيمتها مي شود که طبعاً به ديگر صنايع نيز سرايت خواهد کرد.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39850" y="3803650"/>
            <a:ext cx="2514600" cy="2514600"/>
            <a:chOff x="3600" y="2496"/>
            <a:chExt cx="1584" cy="1584"/>
          </a:xfrm>
        </p:grpSpPr>
        <p:graphicFrame>
          <p:nvGraphicFramePr>
            <p:cNvPr id="1363974" name="Object 6"/>
            <p:cNvGraphicFramePr>
              <a:graphicFrameLocks noChangeAspect="1"/>
            </p:cNvGraphicFramePr>
            <p:nvPr/>
          </p:nvGraphicFramePr>
          <p:xfrm>
            <a:off x="3786" y="2806"/>
            <a:ext cx="1239" cy="942"/>
          </p:xfrm>
          <a:graphic>
            <a:graphicData uri="http://schemas.openxmlformats.org/presentationml/2006/ole">
              <p:oleObj spid="_x0000_s1026" name="Clip" r:id="rId4" imgW="1251720" imgH="1057320" progId="">
                <p:embed/>
              </p:oleObj>
            </a:graphicData>
          </a:graphic>
        </p:graphicFrame>
        <p:sp>
          <p:nvSpPr>
            <p:cNvPr id="1363978" name="AutoShape 10"/>
            <p:cNvSpPr>
              <a:spLocks noChangeArrowheads="1"/>
            </p:cNvSpPr>
            <p:nvPr/>
          </p:nvSpPr>
          <p:spPr bwMode="auto">
            <a:xfrm>
              <a:off x="3600" y="2496"/>
              <a:ext cx="1584" cy="1584"/>
            </a:xfrm>
            <a:custGeom>
              <a:avLst/>
              <a:gdLst>
                <a:gd name="G0" fmla="+- 1732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794" y="16570"/>
                  </a:moveTo>
                  <a:cubicBezTo>
                    <a:pt x="19135" y="14946"/>
                    <a:pt x="19868" y="12905"/>
                    <a:pt x="19868" y="10800"/>
                  </a:cubicBezTo>
                  <a:cubicBezTo>
                    <a:pt x="19868" y="5791"/>
                    <a:pt x="15808" y="1732"/>
                    <a:pt x="10800" y="1732"/>
                  </a:cubicBezTo>
                  <a:cubicBezTo>
                    <a:pt x="8694" y="1731"/>
                    <a:pt x="6653" y="2464"/>
                    <a:pt x="5029" y="3805"/>
                  </a:cubicBezTo>
                  <a:close/>
                  <a:moveTo>
                    <a:pt x="3805" y="5029"/>
                  </a:moveTo>
                  <a:cubicBezTo>
                    <a:pt x="2464" y="6653"/>
                    <a:pt x="1732" y="8694"/>
                    <a:pt x="1732" y="10799"/>
                  </a:cubicBezTo>
                  <a:cubicBezTo>
                    <a:pt x="1732" y="15808"/>
                    <a:pt x="5791" y="19868"/>
                    <a:pt x="10800" y="19868"/>
                  </a:cubicBezTo>
                  <a:cubicBezTo>
                    <a:pt x="12905" y="19868"/>
                    <a:pt x="14946" y="19135"/>
                    <a:pt x="16570" y="17794"/>
                  </a:cubicBez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3975" name="Rectangle 7"/>
          <p:cNvSpPr>
            <a:spLocks noChangeArrowheads="1"/>
          </p:cNvSpPr>
          <p:nvPr/>
        </p:nvSpPr>
        <p:spPr bwMode="auto">
          <a:xfrm>
            <a:off x="1087438" y="1828800"/>
            <a:ext cx="7637462" cy="344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تول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د کردن چ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ز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که مورد ن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از است و هنگام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که مورد ن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از است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با كمينه كردن مصرف منابع</a:t>
            </a:r>
            <a:endParaRPr lang="en-US" sz="32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ک فلسفه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</a:t>
            </a:r>
          </a:p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ک نظام مد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ر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ت 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کپارچه</a:t>
            </a:r>
            <a:endParaRPr lang="en-US" sz="32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الزام ناب:</a:t>
            </a:r>
          </a:p>
          <a:p>
            <a:pPr marL="381000" indent="-381000" algn="r" rtl="1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از م</a:t>
            </a:r>
            <a:r>
              <a:rPr lang="ar-SA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ان برداشتن اتلاف ها</a:t>
            </a:r>
            <a:endParaRPr lang="en-US" sz="32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</p:txBody>
      </p:sp>
      <p:sp>
        <p:nvSpPr>
          <p:cNvPr id="13639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b="1" dirty="0">
                <a:solidFill>
                  <a:schemeClr val="tx1"/>
                </a:solidFill>
                <a:cs typeface="B Nazanin" pitchFamily="2" charset="-78"/>
              </a:rPr>
              <a:t>تول</a:t>
            </a:r>
            <a:r>
              <a:rPr lang="ar-SA" b="1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b="1" dirty="0">
                <a:solidFill>
                  <a:schemeClr val="tx1"/>
                </a:solidFill>
                <a:cs typeface="B Nazanin" pitchFamily="2" charset="-78"/>
              </a:rPr>
              <a:t>د </a:t>
            </a:r>
            <a:r>
              <a:rPr lang="fa-IR" b="1" dirty="0">
                <a:solidFill>
                  <a:srgbClr val="FF0000"/>
                </a:solidFill>
                <a:cs typeface="B Nazanin" pitchFamily="2" charset="-78"/>
              </a:rPr>
              <a:t>ناب</a:t>
            </a:r>
            <a:r>
              <a:rPr lang="fa-IR" b="1" dirty="0">
                <a:solidFill>
                  <a:schemeClr val="tx1"/>
                </a:solidFill>
                <a:cs typeface="B Nazanin" pitchFamily="2" charset="-78"/>
              </a:rPr>
              <a:t> چ</a:t>
            </a:r>
            <a:r>
              <a:rPr lang="ar-SA" b="1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b="1" dirty="0">
                <a:solidFill>
                  <a:schemeClr val="tx1"/>
                </a:solidFill>
                <a:cs typeface="B Nazanin" pitchFamily="2" charset="-78"/>
              </a:rPr>
              <a:t>ست؟</a:t>
            </a:r>
            <a:endParaRPr lang="en-US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6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6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6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63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63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397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508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28663" y="655638"/>
            <a:ext cx="7772400" cy="1143000"/>
          </a:xfrm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فواید تول</a:t>
            </a:r>
            <a:r>
              <a:rPr lang="ar-SA" b="1" dirty="0">
                <a:solidFill>
                  <a:schemeClr val="tx1"/>
                </a:solidFill>
                <a:cs typeface="B Nazanin" pitchFamily="2" charset="-78"/>
              </a:rPr>
              <a:t>ي</a:t>
            </a:r>
            <a:r>
              <a:rPr lang="fa-IR" b="1" dirty="0">
                <a:solidFill>
                  <a:schemeClr val="tx1"/>
                </a:solidFill>
                <a:cs typeface="B Nazanin" pitchFamily="2" charset="-78"/>
              </a:rPr>
              <a:t>د </a:t>
            </a:r>
            <a:r>
              <a:rPr lang="fa-IR" b="1" dirty="0">
                <a:solidFill>
                  <a:srgbClr val="FF0000"/>
                </a:solidFill>
                <a:cs typeface="B Nazanin" pitchFamily="2" charset="-78"/>
              </a:rPr>
              <a:t>ناب</a:t>
            </a:r>
            <a:endParaRPr lang="en-US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1429511" name="Rectangle 1031"/>
          <p:cNvSpPr>
            <a:spLocks noChangeArrowheads="1"/>
          </p:cNvSpPr>
          <p:nvPr/>
        </p:nvSpPr>
        <p:spPr bwMode="auto">
          <a:xfrm>
            <a:off x="4657725" y="2233613"/>
            <a:ext cx="393382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کاهش موجود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بهبود ک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ف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ت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کاهش هز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نه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کاهش فضا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مورد ن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از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زمان کوتاه انجام سفارش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افزا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ش بهره ور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انعطاف پذ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ر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بالاتر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</p:txBody>
      </p:sp>
      <p:sp>
        <p:nvSpPr>
          <p:cNvPr id="1429512" name="Rectangle 1032"/>
          <p:cNvSpPr>
            <a:spLocks noChangeArrowheads="1"/>
          </p:cNvSpPr>
          <p:nvPr/>
        </p:nvSpPr>
        <p:spPr bwMode="auto">
          <a:xfrm>
            <a:off x="417513" y="2208213"/>
            <a:ext cx="4132262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 startAt="8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روابط بهتر با تام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ن کنندگان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 startAt="8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زمانبند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و کنترل ساده 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فعال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تها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 startAt="8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افزا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ش ظرف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ت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 startAt="8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بهره گ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ر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بهتر از منابع انسان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  <a:p>
            <a:pPr marL="577850" indent="-577850" algn="r" rtl="1" eaLnBrk="1" hangingPunct="1">
              <a:spcBef>
                <a:spcPct val="0"/>
              </a:spcBef>
              <a:buFont typeface="Times" pitchFamily="18" charset="0"/>
              <a:buAutoNum type="arabicPeriod" startAt="8"/>
            </a:pP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گوناگون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 ب</a:t>
            </a:r>
            <a:r>
              <a:rPr lang="ar-S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ي</a:t>
            </a:r>
            <a:r>
              <a:rPr lang="fa-IR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Nazanin" pitchFamily="2" charset="-78"/>
              </a:rPr>
              <a:t>شتر کالاها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Nazanin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9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9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9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29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29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295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295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2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29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29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295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9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295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9511" grpId="0" build="p" autoUpdateAnimBg="0"/>
      <p:bldP spid="1429512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1606</Words>
  <Application>Microsoft Office PowerPoint</Application>
  <PresentationFormat>On-screen Show (4:3)</PresentationFormat>
  <Paragraphs>196</Paragraphs>
  <Slides>21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Clip</vt:lpstr>
      <vt:lpstr>Slide 1</vt:lpstr>
      <vt:lpstr>Slide 2</vt:lpstr>
      <vt:lpstr>دو دیدگاه مخالف با بکارگیری تکنیک های تولیدی ژاپن در ایران</vt:lpstr>
      <vt:lpstr>مقایسه فرهنگ ایران و ژاپن</vt:lpstr>
      <vt:lpstr>Slide 5</vt:lpstr>
      <vt:lpstr>پنج اصل پایه ای از فلسفه تکنیک هلی تولید در ژاپن</vt:lpstr>
      <vt:lpstr>معرفی یک تکنیک جدید </vt:lpstr>
      <vt:lpstr>توليد ناب چيست؟</vt:lpstr>
      <vt:lpstr>فواید توليد ناب</vt:lpstr>
      <vt:lpstr>پياده سازي توليد ناب</vt:lpstr>
      <vt:lpstr>مراحل استقرار توليد ناب</vt:lpstr>
      <vt:lpstr>اهداف تولید ناب</vt:lpstr>
      <vt:lpstr>عيب صفر</vt:lpstr>
      <vt:lpstr>زمان آماده سازي صفر</vt:lpstr>
      <vt:lpstr>موجودي صفر</vt:lpstr>
      <vt:lpstr>از کارافتادگي صفر</vt:lpstr>
      <vt:lpstr>منطبق نمودن طرح محصول با نياز بازار</vt:lpstr>
      <vt:lpstr>عناصر بنيادي توليد ناب</vt:lpstr>
      <vt:lpstr>نظام توليد کششي</vt:lpstr>
      <vt:lpstr>نتیجه گیری</vt:lpstr>
      <vt:lpstr>Slide 21</vt:lpstr>
    </vt:vector>
  </TitlesOfParts>
  <Company>M.S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ardeshir</dc:creator>
  <cp:lastModifiedBy>Administrator</cp:lastModifiedBy>
  <cp:revision>32</cp:revision>
  <dcterms:created xsi:type="dcterms:W3CDTF">2011-05-17T11:56:43Z</dcterms:created>
  <dcterms:modified xsi:type="dcterms:W3CDTF">2016-03-16T18:41:47Z</dcterms:modified>
</cp:coreProperties>
</file>