
<file path=[Content_Types].xml><?xml version="1.0" encoding="utf-8"?>
<Types xmlns="http://schemas.openxmlformats.org/package/2006/content-types"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4" r:id="rId12"/>
    <p:sldId id="264" r:id="rId13"/>
    <p:sldId id="275" r:id="rId14"/>
    <p:sldId id="265" r:id="rId15"/>
    <p:sldId id="266" r:id="rId16"/>
    <p:sldId id="267" r:id="rId17"/>
    <p:sldId id="268" r:id="rId18"/>
    <p:sldId id="270" r:id="rId19"/>
    <p:sldId id="269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26759-10F8-4B05-8183-31699EC6108B}" type="doc">
      <dgm:prSet loTypeId="urn:microsoft.com/office/officeart/2005/8/layout/hChevron3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FDBFE39B-47BA-45A5-A76B-68DAD6360D3B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/>
            <a:t>بودجه بندی سرمایه ای:</a:t>
          </a:r>
          <a:endParaRPr lang="fa-IR" dirty="0"/>
        </a:p>
      </dgm:t>
    </dgm:pt>
    <dgm:pt modelId="{2A411E47-FF71-49AE-84B9-17F0A901AB51}" type="parTrans" cxnId="{FE280637-5703-4688-8549-C5414C2EEF94}">
      <dgm:prSet/>
      <dgm:spPr/>
      <dgm:t>
        <a:bodyPr/>
        <a:lstStyle/>
        <a:p>
          <a:pPr rtl="1"/>
          <a:endParaRPr lang="fa-IR"/>
        </a:p>
      </dgm:t>
    </dgm:pt>
    <dgm:pt modelId="{19EF63AA-9D27-4577-9FAA-24CDF77B0ABC}" type="sibTrans" cxnId="{FE280637-5703-4688-8549-C5414C2EEF94}">
      <dgm:prSet/>
      <dgm:spPr/>
      <dgm:t>
        <a:bodyPr/>
        <a:lstStyle/>
        <a:p>
          <a:pPr rtl="1"/>
          <a:endParaRPr lang="fa-IR"/>
        </a:p>
      </dgm:t>
    </dgm:pt>
    <dgm:pt modelId="{BBDA4345-CAE9-451B-BEFA-A7684D8F0AD7}" type="pres">
      <dgm:prSet presAssocID="{54C26759-10F8-4B05-8183-31699EC610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8224733-4AF3-4715-A2E4-82EF21E46BAE}" type="pres">
      <dgm:prSet presAssocID="{FDBFE39B-47BA-45A5-A76B-68DAD6360D3B}" presName="parTxOnly" presStyleLbl="node1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E280637-5703-4688-8549-C5414C2EEF94}" srcId="{54C26759-10F8-4B05-8183-31699EC6108B}" destId="{FDBFE39B-47BA-45A5-A76B-68DAD6360D3B}" srcOrd="0" destOrd="0" parTransId="{2A411E47-FF71-49AE-84B9-17F0A901AB51}" sibTransId="{19EF63AA-9D27-4577-9FAA-24CDF77B0ABC}"/>
    <dgm:cxn modelId="{CF5ACF5E-7282-4EE9-A8AC-54CC7C7DCA9D}" type="presOf" srcId="{FDBFE39B-47BA-45A5-A76B-68DAD6360D3B}" destId="{D8224733-4AF3-4715-A2E4-82EF21E46BAE}" srcOrd="0" destOrd="0" presId="urn:microsoft.com/office/officeart/2005/8/layout/hChevron3"/>
    <dgm:cxn modelId="{2028DED3-758A-4219-B7A6-5F947A6E4197}" type="presOf" srcId="{54C26759-10F8-4B05-8183-31699EC6108B}" destId="{BBDA4345-CAE9-451B-BEFA-A7684D8F0AD7}" srcOrd="0" destOrd="0" presId="urn:microsoft.com/office/officeart/2005/8/layout/hChevron3"/>
    <dgm:cxn modelId="{9E36622A-530A-4118-BAF1-499D259D6F87}" type="presParOf" srcId="{BBDA4345-CAE9-451B-BEFA-A7684D8F0AD7}" destId="{D8224733-4AF3-4715-A2E4-82EF21E46BAE}" srcOrd="0" destOrd="0" presId="urn:microsoft.com/office/officeart/2005/8/layout/hChevron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16B5DE-4E79-4DEF-9D4F-C0D73B287D2C}" type="doc">
      <dgm:prSet loTypeId="urn:microsoft.com/office/officeart/2005/8/layout/hierarchy4" loCatId="hierarchy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pPr rtl="1"/>
          <a:endParaRPr lang="fa-IR"/>
        </a:p>
      </dgm:t>
    </dgm:pt>
    <dgm:pt modelId="{45A1746D-741F-4FEB-BA59-47DC3E6D3F21}">
      <dgm:prSet/>
      <dgm:spPr/>
      <dgm:t>
        <a:bodyPr/>
        <a:lstStyle/>
        <a:p>
          <a:pPr rtl="1"/>
          <a:r>
            <a:rPr lang="en-US" b="1" dirty="0" smtClean="0"/>
            <a:t>(d</a:t>
          </a:r>
          <a:r>
            <a:rPr lang="fa-IR" b="1" dirty="0" smtClean="0"/>
            <a:t>روش شاخص سود آوری(</a:t>
          </a:r>
          <a:r>
            <a:rPr lang="en-US" b="1" dirty="0" smtClean="0"/>
            <a:t>PI</a:t>
          </a:r>
          <a:r>
            <a:rPr lang="fa-IR" b="1" dirty="0" smtClean="0"/>
            <a:t>):</a:t>
          </a:r>
          <a:endParaRPr lang="fa-IR" b="1" dirty="0"/>
        </a:p>
      </dgm:t>
    </dgm:pt>
    <dgm:pt modelId="{73E0C3F0-4704-4CBE-BEF8-D5A63FEC074E}" type="parTrans" cxnId="{4FC2B10D-55FF-4500-9D06-20DCD4999022}">
      <dgm:prSet/>
      <dgm:spPr/>
      <dgm:t>
        <a:bodyPr/>
        <a:lstStyle/>
        <a:p>
          <a:pPr rtl="1"/>
          <a:endParaRPr lang="fa-IR"/>
        </a:p>
      </dgm:t>
    </dgm:pt>
    <dgm:pt modelId="{12634809-5437-4E0F-8D18-0C4FEA7B197C}" type="sibTrans" cxnId="{4FC2B10D-55FF-4500-9D06-20DCD4999022}">
      <dgm:prSet/>
      <dgm:spPr/>
      <dgm:t>
        <a:bodyPr/>
        <a:lstStyle/>
        <a:p>
          <a:pPr rtl="1"/>
          <a:endParaRPr lang="fa-IR"/>
        </a:p>
      </dgm:t>
    </dgm:pt>
    <dgm:pt modelId="{E0D5539A-B49F-4330-B6DD-0F7008F1F9E0}" type="pres">
      <dgm:prSet presAssocID="{6B16B5DE-4E79-4DEF-9D4F-C0D73B287D2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4784198-BD93-445C-80EF-F2C725D5BA01}" type="pres">
      <dgm:prSet presAssocID="{45A1746D-741F-4FEB-BA59-47DC3E6D3F21}" presName="vertOne" presStyleCnt="0"/>
      <dgm:spPr/>
    </dgm:pt>
    <dgm:pt modelId="{CD24D598-DD60-4F9F-B33A-7EF9529DC9C3}" type="pres">
      <dgm:prSet presAssocID="{45A1746D-741F-4FEB-BA59-47DC3E6D3F2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C9B2C4-DBA4-4C66-8BF0-F0BB62A60AA4}" type="pres">
      <dgm:prSet presAssocID="{45A1746D-741F-4FEB-BA59-47DC3E6D3F21}" presName="horzOne" presStyleCnt="0"/>
      <dgm:spPr/>
    </dgm:pt>
  </dgm:ptLst>
  <dgm:cxnLst>
    <dgm:cxn modelId="{AE61FFE6-0994-421E-8A10-6B62DDB0E7BC}" type="presOf" srcId="{45A1746D-741F-4FEB-BA59-47DC3E6D3F21}" destId="{CD24D598-DD60-4F9F-B33A-7EF9529DC9C3}" srcOrd="0" destOrd="0" presId="urn:microsoft.com/office/officeart/2005/8/layout/hierarchy4"/>
    <dgm:cxn modelId="{4FC2B10D-55FF-4500-9D06-20DCD4999022}" srcId="{6B16B5DE-4E79-4DEF-9D4F-C0D73B287D2C}" destId="{45A1746D-741F-4FEB-BA59-47DC3E6D3F21}" srcOrd="0" destOrd="0" parTransId="{73E0C3F0-4704-4CBE-BEF8-D5A63FEC074E}" sibTransId="{12634809-5437-4E0F-8D18-0C4FEA7B197C}"/>
    <dgm:cxn modelId="{52C34AAF-DAD5-41CF-8274-E6227DBD115B}" type="presOf" srcId="{6B16B5DE-4E79-4DEF-9D4F-C0D73B287D2C}" destId="{E0D5539A-B49F-4330-B6DD-0F7008F1F9E0}" srcOrd="0" destOrd="0" presId="urn:microsoft.com/office/officeart/2005/8/layout/hierarchy4"/>
    <dgm:cxn modelId="{83F56F7F-D011-4FD3-BBA6-A17D661AF83B}" type="presParOf" srcId="{E0D5539A-B49F-4330-B6DD-0F7008F1F9E0}" destId="{64784198-BD93-445C-80EF-F2C725D5BA01}" srcOrd="0" destOrd="0" presId="urn:microsoft.com/office/officeart/2005/8/layout/hierarchy4"/>
    <dgm:cxn modelId="{69C02743-21CD-49BE-AF18-DFCA9BE4B275}" type="presParOf" srcId="{64784198-BD93-445C-80EF-F2C725D5BA01}" destId="{CD24D598-DD60-4F9F-B33A-7EF9529DC9C3}" srcOrd="0" destOrd="0" presId="urn:microsoft.com/office/officeart/2005/8/layout/hierarchy4"/>
    <dgm:cxn modelId="{AA11E387-B0C8-4EBE-AAF7-7EC4160C0F50}" type="presParOf" srcId="{64784198-BD93-445C-80EF-F2C725D5BA01}" destId="{6CC9B2C4-DBA4-4C66-8BF0-F0BB62A60AA4}" srcOrd="1" destOrd="0" presId="urn:microsoft.com/office/officeart/2005/8/layout/hierarchy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631CFCC-5D2F-4B40-B7B8-4FA34FB197F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A305140A-6296-4FB8-A741-F7ACD4C7E568}">
      <dgm:prSet/>
      <dgm:spPr/>
      <dgm:t>
        <a:bodyPr/>
        <a:lstStyle/>
        <a:p>
          <a:pPr rtl="1"/>
          <a:r>
            <a:rPr lang="fa-IR" b="1" dirty="0" smtClean="0"/>
            <a:t>در شرایط ریسک امکان پیش بینی دقیق جریانات نقدی ورودی و خروجی پروژه امکان پذیر نمی باشد و این جریانات با درصدی از احتمال پیش بینی میشوند عوامل ایجاد کننده ریسک و عدم اطمینان در 3 گروه زیر طبقه بندی می شوند: </a:t>
          </a:r>
          <a:endParaRPr lang="fa-IR" dirty="0"/>
        </a:p>
      </dgm:t>
    </dgm:pt>
    <dgm:pt modelId="{68C528B6-7E26-4C72-8F0B-C507365DB58B}" type="parTrans" cxnId="{519A09DC-6F85-4E21-A14F-E56170D224EB}">
      <dgm:prSet/>
      <dgm:spPr/>
      <dgm:t>
        <a:bodyPr/>
        <a:lstStyle/>
        <a:p>
          <a:pPr rtl="1"/>
          <a:endParaRPr lang="fa-IR"/>
        </a:p>
      </dgm:t>
    </dgm:pt>
    <dgm:pt modelId="{F01B3810-1808-4269-93B2-5BF94875FACA}" type="sibTrans" cxnId="{519A09DC-6F85-4E21-A14F-E56170D224EB}">
      <dgm:prSet/>
      <dgm:spPr/>
      <dgm:t>
        <a:bodyPr/>
        <a:lstStyle/>
        <a:p>
          <a:pPr rtl="1"/>
          <a:endParaRPr lang="fa-IR"/>
        </a:p>
      </dgm:t>
    </dgm:pt>
    <dgm:pt modelId="{9576B59C-9EF8-4A45-BE05-F4025B77F3DB}">
      <dgm:prSet/>
      <dgm:spPr/>
      <dgm:t>
        <a:bodyPr/>
        <a:lstStyle/>
        <a:p>
          <a:pPr rtl="1"/>
          <a:r>
            <a:rPr lang="fa-IR" dirty="0" smtClean="0"/>
            <a:t>1)مسائل کلان یا کشوری:تحریم،جنگ،شرایط سیاسی و اجتماعی </a:t>
          </a:r>
          <a:endParaRPr lang="fa-IR" dirty="0"/>
        </a:p>
      </dgm:t>
    </dgm:pt>
    <dgm:pt modelId="{C201942F-3A8F-4C20-8924-F948B94BF794}" type="parTrans" cxnId="{773942D7-3B63-4966-8DED-2D8900D2AD7A}">
      <dgm:prSet/>
      <dgm:spPr/>
      <dgm:t>
        <a:bodyPr/>
        <a:lstStyle/>
        <a:p>
          <a:pPr rtl="1"/>
          <a:endParaRPr lang="fa-IR"/>
        </a:p>
      </dgm:t>
    </dgm:pt>
    <dgm:pt modelId="{77FBC875-267A-4D15-9478-6BE1F7A48BB0}" type="sibTrans" cxnId="{773942D7-3B63-4966-8DED-2D8900D2AD7A}">
      <dgm:prSet/>
      <dgm:spPr/>
      <dgm:t>
        <a:bodyPr/>
        <a:lstStyle/>
        <a:p>
          <a:pPr rtl="1"/>
          <a:endParaRPr lang="fa-IR"/>
        </a:p>
      </dgm:t>
    </dgm:pt>
    <dgm:pt modelId="{FF7A95C5-2C6A-4E2D-83C6-578A444B83D3}">
      <dgm:prSet/>
      <dgm:spPr/>
      <dgm:t>
        <a:bodyPr/>
        <a:lstStyle/>
        <a:p>
          <a:pPr rtl="1"/>
          <a:r>
            <a:rPr lang="fa-IR" dirty="0" smtClean="0"/>
            <a:t>2)مسائل صنعت:کمبود مواد اولیه یک صنعت،تغیر تقاضا برای محصول </a:t>
          </a:r>
          <a:endParaRPr lang="fa-IR" dirty="0"/>
        </a:p>
      </dgm:t>
    </dgm:pt>
    <dgm:pt modelId="{520B225E-17A7-46D0-A742-0803529069C4}" type="parTrans" cxnId="{88BE94AE-4D11-4174-9D64-35BBE3D0575C}">
      <dgm:prSet/>
      <dgm:spPr/>
      <dgm:t>
        <a:bodyPr/>
        <a:lstStyle/>
        <a:p>
          <a:pPr rtl="1"/>
          <a:endParaRPr lang="fa-IR"/>
        </a:p>
      </dgm:t>
    </dgm:pt>
    <dgm:pt modelId="{403FE988-D5F3-450F-AABF-83490459EC0F}" type="sibTrans" cxnId="{88BE94AE-4D11-4174-9D64-35BBE3D0575C}">
      <dgm:prSet/>
      <dgm:spPr/>
      <dgm:t>
        <a:bodyPr/>
        <a:lstStyle/>
        <a:p>
          <a:pPr rtl="1"/>
          <a:endParaRPr lang="fa-IR"/>
        </a:p>
      </dgm:t>
    </dgm:pt>
    <dgm:pt modelId="{9ADD3876-2004-4AE0-A181-125714A1835B}">
      <dgm:prSet/>
      <dgm:spPr/>
      <dgm:t>
        <a:bodyPr/>
        <a:lstStyle/>
        <a:p>
          <a:pPr rtl="1"/>
          <a:r>
            <a:rPr lang="fa-IR" dirty="0" smtClean="0"/>
            <a:t>3)مسائل درونی یا شرکتی:سود مدیریت،کاهش کارایی تولید</a:t>
          </a:r>
          <a:endParaRPr lang="fa-IR" dirty="0"/>
        </a:p>
      </dgm:t>
    </dgm:pt>
    <dgm:pt modelId="{95B1198D-0A6A-46A6-A976-E296312C1D44}" type="parTrans" cxnId="{E54752E8-B0B4-4634-9CD3-EF17B6F4F610}">
      <dgm:prSet/>
      <dgm:spPr/>
      <dgm:t>
        <a:bodyPr/>
        <a:lstStyle/>
        <a:p>
          <a:pPr rtl="1"/>
          <a:endParaRPr lang="fa-IR"/>
        </a:p>
      </dgm:t>
    </dgm:pt>
    <dgm:pt modelId="{B487CC53-94F7-4D20-9EBB-3DA41D8EA8DB}" type="sibTrans" cxnId="{E54752E8-B0B4-4634-9CD3-EF17B6F4F610}">
      <dgm:prSet/>
      <dgm:spPr/>
      <dgm:t>
        <a:bodyPr/>
        <a:lstStyle/>
        <a:p>
          <a:pPr rtl="1"/>
          <a:endParaRPr lang="fa-IR"/>
        </a:p>
      </dgm:t>
    </dgm:pt>
    <dgm:pt modelId="{A4F08A2F-C4FB-41EC-965C-933B3B7A6699}" type="pres">
      <dgm:prSet presAssocID="{9631CFCC-5D2F-4B40-B7B8-4FA34FB197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2F1FA8-E5AB-4DEE-AD6C-130BF180F9C4}" type="pres">
      <dgm:prSet presAssocID="{A305140A-6296-4FB8-A741-F7ACD4C7E568}" presName="root" presStyleCnt="0"/>
      <dgm:spPr/>
    </dgm:pt>
    <dgm:pt modelId="{8D074956-A2CD-46A3-90C2-8A135EAA929A}" type="pres">
      <dgm:prSet presAssocID="{A305140A-6296-4FB8-A741-F7ACD4C7E568}" presName="rootComposite" presStyleCnt="0"/>
      <dgm:spPr/>
    </dgm:pt>
    <dgm:pt modelId="{1EFBD036-3EBF-494D-BFEC-5BB41881F40E}" type="pres">
      <dgm:prSet presAssocID="{A305140A-6296-4FB8-A741-F7ACD4C7E568}" presName="rootText" presStyleLbl="node1" presStyleIdx="0" presStyleCnt="1" custScaleX="488783" custScaleY="160639"/>
      <dgm:spPr/>
      <dgm:t>
        <a:bodyPr/>
        <a:lstStyle/>
        <a:p>
          <a:endParaRPr lang="en-US"/>
        </a:p>
      </dgm:t>
    </dgm:pt>
    <dgm:pt modelId="{64A9C7E6-C908-4D9A-BA8C-0205810A1AD1}" type="pres">
      <dgm:prSet presAssocID="{A305140A-6296-4FB8-A741-F7ACD4C7E568}" presName="rootConnector" presStyleLbl="node1" presStyleIdx="0" presStyleCnt="1"/>
      <dgm:spPr/>
      <dgm:t>
        <a:bodyPr/>
        <a:lstStyle/>
        <a:p>
          <a:endParaRPr lang="en-US"/>
        </a:p>
      </dgm:t>
    </dgm:pt>
    <dgm:pt modelId="{52772096-7828-40A7-BE95-ED77DAC1A236}" type="pres">
      <dgm:prSet presAssocID="{A305140A-6296-4FB8-A741-F7ACD4C7E568}" presName="childShape" presStyleCnt="0"/>
      <dgm:spPr/>
    </dgm:pt>
    <dgm:pt modelId="{BFBF94F8-D3BF-46EF-90E2-8C5B859ED8D5}" type="pres">
      <dgm:prSet presAssocID="{C201942F-3A8F-4C20-8924-F948B94BF794}" presName="Name13" presStyleLbl="parChTrans1D2" presStyleIdx="0" presStyleCnt="3"/>
      <dgm:spPr/>
      <dgm:t>
        <a:bodyPr/>
        <a:lstStyle/>
        <a:p>
          <a:endParaRPr lang="en-US"/>
        </a:p>
      </dgm:t>
    </dgm:pt>
    <dgm:pt modelId="{BE88CF33-FE30-41F1-9DBC-13F00054B0BC}" type="pres">
      <dgm:prSet presAssocID="{9576B59C-9EF8-4A45-BE05-F4025B77F3DB}" presName="childText" presStyleLbl="bgAcc1" presStyleIdx="0" presStyleCnt="3" custScaleX="527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E3098-AC96-4D5B-A0AF-81DBBF5F0505}" type="pres">
      <dgm:prSet presAssocID="{520B225E-17A7-46D0-A742-0803529069C4}" presName="Name13" presStyleLbl="parChTrans1D2" presStyleIdx="1" presStyleCnt="3"/>
      <dgm:spPr/>
      <dgm:t>
        <a:bodyPr/>
        <a:lstStyle/>
        <a:p>
          <a:endParaRPr lang="en-US"/>
        </a:p>
      </dgm:t>
    </dgm:pt>
    <dgm:pt modelId="{EFCFBEA7-53EE-4FE7-9BE8-5C3A32A43A96}" type="pres">
      <dgm:prSet presAssocID="{FF7A95C5-2C6A-4E2D-83C6-578A444B83D3}" presName="childText" presStyleLbl="bgAcc1" presStyleIdx="1" presStyleCnt="3" custScaleX="461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4C23A-48E1-4831-B1EE-7BF7858B0823}" type="pres">
      <dgm:prSet presAssocID="{95B1198D-0A6A-46A6-A976-E296312C1D4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ED3237D-15CC-40B8-A0B7-4929554DBD33}" type="pres">
      <dgm:prSet presAssocID="{9ADD3876-2004-4AE0-A181-125714A1835B}" presName="childText" presStyleLbl="bgAcc1" presStyleIdx="2" presStyleCnt="3" custScaleX="52442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6706EDCC-9110-4016-B233-AA70DBD2FEDE}" type="presOf" srcId="{9ADD3876-2004-4AE0-A181-125714A1835B}" destId="{1ED3237D-15CC-40B8-A0B7-4929554DBD33}" srcOrd="0" destOrd="0" presId="urn:microsoft.com/office/officeart/2005/8/layout/hierarchy3"/>
    <dgm:cxn modelId="{519A09DC-6F85-4E21-A14F-E56170D224EB}" srcId="{9631CFCC-5D2F-4B40-B7B8-4FA34FB197FD}" destId="{A305140A-6296-4FB8-A741-F7ACD4C7E568}" srcOrd="0" destOrd="0" parTransId="{68C528B6-7E26-4C72-8F0B-C507365DB58B}" sibTransId="{F01B3810-1808-4269-93B2-5BF94875FACA}"/>
    <dgm:cxn modelId="{C69EB7A1-2FC7-4DAA-B303-817134CF8D2F}" type="presOf" srcId="{C201942F-3A8F-4C20-8924-F948B94BF794}" destId="{BFBF94F8-D3BF-46EF-90E2-8C5B859ED8D5}" srcOrd="0" destOrd="0" presId="urn:microsoft.com/office/officeart/2005/8/layout/hierarchy3"/>
    <dgm:cxn modelId="{20831093-486B-4D3E-9864-3BBFB77CB2A0}" type="presOf" srcId="{520B225E-17A7-46D0-A742-0803529069C4}" destId="{E7CE3098-AC96-4D5B-A0AF-81DBBF5F0505}" srcOrd="0" destOrd="0" presId="urn:microsoft.com/office/officeart/2005/8/layout/hierarchy3"/>
    <dgm:cxn modelId="{E08C51FD-2912-472C-8CC5-E511DE9B0FE6}" type="presOf" srcId="{9576B59C-9EF8-4A45-BE05-F4025B77F3DB}" destId="{BE88CF33-FE30-41F1-9DBC-13F00054B0BC}" srcOrd="0" destOrd="0" presId="urn:microsoft.com/office/officeart/2005/8/layout/hierarchy3"/>
    <dgm:cxn modelId="{E54752E8-B0B4-4634-9CD3-EF17B6F4F610}" srcId="{A305140A-6296-4FB8-A741-F7ACD4C7E568}" destId="{9ADD3876-2004-4AE0-A181-125714A1835B}" srcOrd="2" destOrd="0" parTransId="{95B1198D-0A6A-46A6-A976-E296312C1D44}" sibTransId="{B487CC53-94F7-4D20-9EBB-3DA41D8EA8DB}"/>
    <dgm:cxn modelId="{6D25B6A6-B49B-4624-8D64-1B6E64C88F68}" type="presOf" srcId="{95B1198D-0A6A-46A6-A976-E296312C1D44}" destId="{5384C23A-48E1-4831-B1EE-7BF7858B0823}" srcOrd="0" destOrd="0" presId="urn:microsoft.com/office/officeart/2005/8/layout/hierarchy3"/>
    <dgm:cxn modelId="{A9A86789-5B00-4494-87F5-95AD6DA92404}" type="presOf" srcId="{A305140A-6296-4FB8-A741-F7ACD4C7E568}" destId="{1EFBD036-3EBF-494D-BFEC-5BB41881F40E}" srcOrd="0" destOrd="0" presId="urn:microsoft.com/office/officeart/2005/8/layout/hierarchy3"/>
    <dgm:cxn modelId="{142A08B2-A6FE-44C4-93C1-BB7289E8136C}" type="presOf" srcId="{9631CFCC-5D2F-4B40-B7B8-4FA34FB197FD}" destId="{A4F08A2F-C4FB-41EC-965C-933B3B7A6699}" srcOrd="0" destOrd="0" presId="urn:microsoft.com/office/officeart/2005/8/layout/hierarchy3"/>
    <dgm:cxn modelId="{6A77352C-833C-43A9-BA53-92151196819A}" type="presOf" srcId="{FF7A95C5-2C6A-4E2D-83C6-578A444B83D3}" destId="{EFCFBEA7-53EE-4FE7-9BE8-5C3A32A43A96}" srcOrd="0" destOrd="0" presId="urn:microsoft.com/office/officeart/2005/8/layout/hierarchy3"/>
    <dgm:cxn modelId="{0604CD22-C09E-4497-9234-E3403FBAE4C9}" type="presOf" srcId="{A305140A-6296-4FB8-A741-F7ACD4C7E568}" destId="{64A9C7E6-C908-4D9A-BA8C-0205810A1AD1}" srcOrd="1" destOrd="0" presId="urn:microsoft.com/office/officeart/2005/8/layout/hierarchy3"/>
    <dgm:cxn modelId="{88BE94AE-4D11-4174-9D64-35BBE3D0575C}" srcId="{A305140A-6296-4FB8-A741-F7ACD4C7E568}" destId="{FF7A95C5-2C6A-4E2D-83C6-578A444B83D3}" srcOrd="1" destOrd="0" parTransId="{520B225E-17A7-46D0-A742-0803529069C4}" sibTransId="{403FE988-D5F3-450F-AABF-83490459EC0F}"/>
    <dgm:cxn modelId="{773942D7-3B63-4966-8DED-2D8900D2AD7A}" srcId="{A305140A-6296-4FB8-A741-F7ACD4C7E568}" destId="{9576B59C-9EF8-4A45-BE05-F4025B77F3DB}" srcOrd="0" destOrd="0" parTransId="{C201942F-3A8F-4C20-8924-F948B94BF794}" sibTransId="{77FBC875-267A-4D15-9478-6BE1F7A48BB0}"/>
    <dgm:cxn modelId="{83A5DC0B-2FB1-485B-A3B1-1B7BB6E29DAB}" type="presParOf" srcId="{A4F08A2F-C4FB-41EC-965C-933B3B7A6699}" destId="{292F1FA8-E5AB-4DEE-AD6C-130BF180F9C4}" srcOrd="0" destOrd="0" presId="urn:microsoft.com/office/officeart/2005/8/layout/hierarchy3"/>
    <dgm:cxn modelId="{02E7C543-3F05-49A7-AEBC-4F0CAF604B4D}" type="presParOf" srcId="{292F1FA8-E5AB-4DEE-AD6C-130BF180F9C4}" destId="{8D074956-A2CD-46A3-90C2-8A135EAA929A}" srcOrd="0" destOrd="0" presId="urn:microsoft.com/office/officeart/2005/8/layout/hierarchy3"/>
    <dgm:cxn modelId="{C802365E-74AA-42B5-86F5-EDBDBC71A99A}" type="presParOf" srcId="{8D074956-A2CD-46A3-90C2-8A135EAA929A}" destId="{1EFBD036-3EBF-494D-BFEC-5BB41881F40E}" srcOrd="0" destOrd="0" presId="urn:microsoft.com/office/officeart/2005/8/layout/hierarchy3"/>
    <dgm:cxn modelId="{93F92BBA-2D57-4D1E-B05D-74681C269DB4}" type="presParOf" srcId="{8D074956-A2CD-46A3-90C2-8A135EAA929A}" destId="{64A9C7E6-C908-4D9A-BA8C-0205810A1AD1}" srcOrd="1" destOrd="0" presId="urn:microsoft.com/office/officeart/2005/8/layout/hierarchy3"/>
    <dgm:cxn modelId="{071CF566-5D8B-4156-951D-76E40E106DD3}" type="presParOf" srcId="{292F1FA8-E5AB-4DEE-AD6C-130BF180F9C4}" destId="{52772096-7828-40A7-BE95-ED77DAC1A236}" srcOrd="1" destOrd="0" presId="urn:microsoft.com/office/officeart/2005/8/layout/hierarchy3"/>
    <dgm:cxn modelId="{249B470F-1A21-4B0C-8958-957376A28411}" type="presParOf" srcId="{52772096-7828-40A7-BE95-ED77DAC1A236}" destId="{BFBF94F8-D3BF-46EF-90E2-8C5B859ED8D5}" srcOrd="0" destOrd="0" presId="urn:microsoft.com/office/officeart/2005/8/layout/hierarchy3"/>
    <dgm:cxn modelId="{4FA7067D-CF57-4BDA-8258-16F4C7EC979E}" type="presParOf" srcId="{52772096-7828-40A7-BE95-ED77DAC1A236}" destId="{BE88CF33-FE30-41F1-9DBC-13F00054B0BC}" srcOrd="1" destOrd="0" presId="urn:microsoft.com/office/officeart/2005/8/layout/hierarchy3"/>
    <dgm:cxn modelId="{35777C40-9E04-41A7-B42C-6499482833E9}" type="presParOf" srcId="{52772096-7828-40A7-BE95-ED77DAC1A236}" destId="{E7CE3098-AC96-4D5B-A0AF-81DBBF5F0505}" srcOrd="2" destOrd="0" presId="urn:microsoft.com/office/officeart/2005/8/layout/hierarchy3"/>
    <dgm:cxn modelId="{FD55EE77-56EA-43D8-B1A2-C4F04175A122}" type="presParOf" srcId="{52772096-7828-40A7-BE95-ED77DAC1A236}" destId="{EFCFBEA7-53EE-4FE7-9BE8-5C3A32A43A96}" srcOrd="3" destOrd="0" presId="urn:microsoft.com/office/officeart/2005/8/layout/hierarchy3"/>
    <dgm:cxn modelId="{9C452246-3AD0-4299-9657-75C21AC50267}" type="presParOf" srcId="{52772096-7828-40A7-BE95-ED77DAC1A236}" destId="{5384C23A-48E1-4831-B1EE-7BF7858B0823}" srcOrd="4" destOrd="0" presId="urn:microsoft.com/office/officeart/2005/8/layout/hierarchy3"/>
    <dgm:cxn modelId="{333E12C9-A794-4FC2-A525-4519B7CAA09A}" type="presParOf" srcId="{52772096-7828-40A7-BE95-ED77DAC1A236}" destId="{1ED3237D-15CC-40B8-A0B7-4929554DBD33}" srcOrd="5" destOrd="0" presId="urn:microsoft.com/office/officeart/2005/8/layout/hierarchy3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AD3D15D-3CBF-45DA-8B6A-C65A7DC0BB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94480C35-83BD-4D61-8DD7-5C3236F92484}">
      <dgm:prSet/>
      <dgm:spPr/>
      <dgm:t>
        <a:bodyPr/>
        <a:lstStyle/>
        <a:p>
          <a:pPr rtl="1"/>
          <a:r>
            <a:rPr lang="fa-IR" b="1" dirty="0" smtClean="0"/>
            <a:t>بودجه بندی سرمایه ای در شرایط ریسک یا عدم اطمینان:</a:t>
          </a:r>
          <a:endParaRPr lang="fa-IR" b="1" dirty="0"/>
        </a:p>
      </dgm:t>
    </dgm:pt>
    <dgm:pt modelId="{2FD2C7A0-80DD-4611-94B8-16F67F86C6CB}" type="parTrans" cxnId="{C2E2140F-4DDA-4D0E-9215-5181A13043F5}">
      <dgm:prSet/>
      <dgm:spPr/>
      <dgm:t>
        <a:bodyPr/>
        <a:lstStyle/>
        <a:p>
          <a:pPr rtl="1"/>
          <a:endParaRPr lang="fa-IR"/>
        </a:p>
      </dgm:t>
    </dgm:pt>
    <dgm:pt modelId="{827024E5-6682-4AF7-9954-6C9999493AF6}" type="sibTrans" cxnId="{C2E2140F-4DDA-4D0E-9215-5181A13043F5}">
      <dgm:prSet/>
      <dgm:spPr/>
      <dgm:t>
        <a:bodyPr/>
        <a:lstStyle/>
        <a:p>
          <a:pPr rtl="1"/>
          <a:endParaRPr lang="fa-IR"/>
        </a:p>
      </dgm:t>
    </dgm:pt>
    <dgm:pt modelId="{A34943C1-CB3D-4B6D-B4F0-142D16A68AAD}" type="pres">
      <dgm:prSet presAssocID="{7AD3D15D-3CBF-45DA-8B6A-C65A7DC0BB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46AF9C-CC12-4A88-90EB-0AFD408EB448}" type="pres">
      <dgm:prSet presAssocID="{94480C35-83BD-4D61-8DD7-5C3236F9248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A42827-7A8C-4F55-8AC1-51BD629ECB20}" type="presOf" srcId="{94480C35-83BD-4D61-8DD7-5C3236F92484}" destId="{2F46AF9C-CC12-4A88-90EB-0AFD408EB448}" srcOrd="0" destOrd="0" presId="urn:microsoft.com/office/officeart/2005/8/layout/vList2"/>
    <dgm:cxn modelId="{C2E2140F-4DDA-4D0E-9215-5181A13043F5}" srcId="{7AD3D15D-3CBF-45DA-8B6A-C65A7DC0BB7F}" destId="{94480C35-83BD-4D61-8DD7-5C3236F92484}" srcOrd="0" destOrd="0" parTransId="{2FD2C7A0-80DD-4611-94B8-16F67F86C6CB}" sibTransId="{827024E5-6682-4AF7-9954-6C9999493AF6}"/>
    <dgm:cxn modelId="{30FDE966-787B-407F-8CA8-493B6A4BB31C}" type="presOf" srcId="{7AD3D15D-3CBF-45DA-8B6A-C65A7DC0BB7F}" destId="{A34943C1-CB3D-4B6D-B4F0-142D16A68AAD}" srcOrd="0" destOrd="0" presId="urn:microsoft.com/office/officeart/2005/8/layout/vList2"/>
    <dgm:cxn modelId="{155DEDA6-396B-4475-861F-9A63C87D3AA9}" type="presParOf" srcId="{A34943C1-CB3D-4B6D-B4F0-142D16A68AAD}" destId="{2F46AF9C-CC12-4A88-90EB-0AFD408EB448}" srcOrd="0" destOrd="0" presId="urn:microsoft.com/office/officeart/2005/8/layout/vList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3950E4B-F624-4A7B-A6E6-F1F0858D110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B2BF122E-4817-4DB9-8269-E01842A5AB7D}">
      <dgm:prSet/>
      <dgm:spPr/>
      <dgm:t>
        <a:bodyPr/>
        <a:lstStyle/>
        <a:p>
          <a:pPr rtl="1"/>
          <a:r>
            <a:rPr lang="en-US" dirty="0" smtClean="0"/>
            <a:t>(a</a:t>
          </a:r>
          <a:r>
            <a:rPr lang="fa-IR" dirty="0" smtClean="0"/>
            <a:t>محاسبه ریسک و بازده </a:t>
          </a:r>
          <a:endParaRPr lang="fa-IR" dirty="0"/>
        </a:p>
      </dgm:t>
    </dgm:pt>
    <dgm:pt modelId="{203C14CB-1535-4B62-90C7-8BDF5F091C60}" type="parTrans" cxnId="{83DD1E47-A669-4326-BC44-2826915E056C}">
      <dgm:prSet/>
      <dgm:spPr/>
      <dgm:t>
        <a:bodyPr/>
        <a:lstStyle/>
        <a:p>
          <a:pPr rtl="1"/>
          <a:endParaRPr lang="fa-IR"/>
        </a:p>
      </dgm:t>
    </dgm:pt>
    <dgm:pt modelId="{A460DC97-6618-484C-A290-568CBF812CF9}" type="sibTrans" cxnId="{83DD1E47-A669-4326-BC44-2826915E056C}">
      <dgm:prSet/>
      <dgm:spPr/>
      <dgm:t>
        <a:bodyPr/>
        <a:lstStyle/>
        <a:p>
          <a:pPr rtl="1"/>
          <a:endParaRPr lang="fa-IR"/>
        </a:p>
      </dgm:t>
    </dgm:pt>
    <dgm:pt modelId="{0D6DFBD0-5052-4AA9-8AA9-F021F4243121}">
      <dgm:prSet/>
      <dgm:spPr/>
      <dgm:t>
        <a:bodyPr/>
        <a:lstStyle/>
        <a:p>
          <a:pPr rtl="1"/>
          <a:r>
            <a:rPr lang="en-US" dirty="0" smtClean="0"/>
            <a:t>(b</a:t>
          </a:r>
          <a:r>
            <a:rPr lang="fa-IR" dirty="0" smtClean="0"/>
            <a:t>تئوری مطلوبیت ثروت</a:t>
          </a:r>
          <a:endParaRPr lang="fa-IR" dirty="0"/>
        </a:p>
      </dgm:t>
    </dgm:pt>
    <dgm:pt modelId="{569D0019-C7A2-4971-8532-8AA942C2E865}" type="parTrans" cxnId="{4B606D66-6950-437D-ABDC-D7D5858C4AA3}">
      <dgm:prSet/>
      <dgm:spPr/>
      <dgm:t>
        <a:bodyPr/>
        <a:lstStyle/>
        <a:p>
          <a:pPr rtl="1"/>
          <a:endParaRPr lang="fa-IR"/>
        </a:p>
      </dgm:t>
    </dgm:pt>
    <dgm:pt modelId="{2103801F-0C8A-4A62-8773-88B0EE1D5CA3}" type="sibTrans" cxnId="{4B606D66-6950-437D-ABDC-D7D5858C4AA3}">
      <dgm:prSet/>
      <dgm:spPr/>
      <dgm:t>
        <a:bodyPr/>
        <a:lstStyle/>
        <a:p>
          <a:pPr rtl="1"/>
          <a:endParaRPr lang="fa-IR"/>
        </a:p>
      </dgm:t>
    </dgm:pt>
    <dgm:pt modelId="{D9EF66F4-8FE3-46B1-963F-1E8E5F731385}" type="pres">
      <dgm:prSet presAssocID="{93950E4B-F624-4A7B-A6E6-F1F0858D110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757454-037F-44BD-948B-273E73323523}" type="pres">
      <dgm:prSet presAssocID="{B2BF122E-4817-4DB9-8269-E01842A5AB7D}" presName="circle1" presStyleLbl="node1" presStyleIdx="0" presStyleCnt="2"/>
      <dgm:spPr/>
    </dgm:pt>
    <dgm:pt modelId="{BB8478E1-80EC-48A0-889B-9271B0771D9A}" type="pres">
      <dgm:prSet presAssocID="{B2BF122E-4817-4DB9-8269-E01842A5AB7D}" presName="space" presStyleCnt="0"/>
      <dgm:spPr/>
    </dgm:pt>
    <dgm:pt modelId="{098395EB-9688-4332-9C72-D362FF4D29F3}" type="pres">
      <dgm:prSet presAssocID="{B2BF122E-4817-4DB9-8269-E01842A5AB7D}" presName="rect1" presStyleLbl="alignAcc1" presStyleIdx="0" presStyleCnt="2"/>
      <dgm:spPr/>
      <dgm:t>
        <a:bodyPr/>
        <a:lstStyle/>
        <a:p>
          <a:pPr rtl="1"/>
          <a:endParaRPr lang="fa-IR"/>
        </a:p>
      </dgm:t>
    </dgm:pt>
    <dgm:pt modelId="{AD42D763-3E64-4FB0-A8E2-E19ABF02E6B1}" type="pres">
      <dgm:prSet presAssocID="{0D6DFBD0-5052-4AA9-8AA9-F021F4243121}" presName="vertSpace2" presStyleLbl="node1" presStyleIdx="0" presStyleCnt="2"/>
      <dgm:spPr/>
    </dgm:pt>
    <dgm:pt modelId="{45CE36B3-BF41-481A-BF29-B38AA424DCCC}" type="pres">
      <dgm:prSet presAssocID="{0D6DFBD0-5052-4AA9-8AA9-F021F4243121}" presName="circle2" presStyleLbl="node1" presStyleIdx="1" presStyleCnt="2"/>
      <dgm:spPr/>
    </dgm:pt>
    <dgm:pt modelId="{91FDA0D1-5646-4C3C-ABA2-AAF41F94094B}" type="pres">
      <dgm:prSet presAssocID="{0D6DFBD0-5052-4AA9-8AA9-F021F4243121}" presName="rect2" presStyleLbl="alignAcc1" presStyleIdx="1" presStyleCnt="2"/>
      <dgm:spPr/>
      <dgm:t>
        <a:bodyPr/>
        <a:lstStyle/>
        <a:p>
          <a:pPr rtl="1"/>
          <a:endParaRPr lang="fa-IR"/>
        </a:p>
      </dgm:t>
    </dgm:pt>
    <dgm:pt modelId="{D048A15A-7F01-45BE-A788-DCA1340072CF}" type="pres">
      <dgm:prSet presAssocID="{B2BF122E-4817-4DB9-8269-E01842A5AB7D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0EBD173-5DD1-456F-BBA4-A20ECAB38BFB}" type="pres">
      <dgm:prSet presAssocID="{0D6DFBD0-5052-4AA9-8AA9-F021F4243121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F31587D-E0F4-4593-BC06-EB39CF6262B2}" type="presOf" srcId="{0D6DFBD0-5052-4AA9-8AA9-F021F4243121}" destId="{00EBD173-5DD1-456F-BBA4-A20ECAB38BFB}" srcOrd="1" destOrd="0" presId="urn:microsoft.com/office/officeart/2005/8/layout/target3"/>
    <dgm:cxn modelId="{4B606D66-6950-437D-ABDC-D7D5858C4AA3}" srcId="{93950E4B-F624-4A7B-A6E6-F1F0858D1104}" destId="{0D6DFBD0-5052-4AA9-8AA9-F021F4243121}" srcOrd="1" destOrd="0" parTransId="{569D0019-C7A2-4971-8532-8AA942C2E865}" sibTransId="{2103801F-0C8A-4A62-8773-88B0EE1D5CA3}"/>
    <dgm:cxn modelId="{83DD1E47-A669-4326-BC44-2826915E056C}" srcId="{93950E4B-F624-4A7B-A6E6-F1F0858D1104}" destId="{B2BF122E-4817-4DB9-8269-E01842A5AB7D}" srcOrd="0" destOrd="0" parTransId="{203C14CB-1535-4B62-90C7-8BDF5F091C60}" sibTransId="{A460DC97-6618-484C-A290-568CBF812CF9}"/>
    <dgm:cxn modelId="{6E384DDB-B698-4E8D-B4E2-63CE5AA7C3A1}" type="presOf" srcId="{B2BF122E-4817-4DB9-8269-E01842A5AB7D}" destId="{098395EB-9688-4332-9C72-D362FF4D29F3}" srcOrd="0" destOrd="0" presId="urn:microsoft.com/office/officeart/2005/8/layout/target3"/>
    <dgm:cxn modelId="{F5FBFCCE-C734-47D9-8226-C7470EA545B9}" type="presOf" srcId="{93950E4B-F624-4A7B-A6E6-F1F0858D1104}" destId="{D9EF66F4-8FE3-46B1-963F-1E8E5F731385}" srcOrd="0" destOrd="0" presId="urn:microsoft.com/office/officeart/2005/8/layout/target3"/>
    <dgm:cxn modelId="{E91A38F8-DA9D-4F22-93F0-583B0E11871D}" type="presOf" srcId="{0D6DFBD0-5052-4AA9-8AA9-F021F4243121}" destId="{91FDA0D1-5646-4C3C-ABA2-AAF41F94094B}" srcOrd="0" destOrd="0" presId="urn:microsoft.com/office/officeart/2005/8/layout/target3"/>
    <dgm:cxn modelId="{29B12C56-7B38-43D5-847B-5E400B4B2499}" type="presOf" srcId="{B2BF122E-4817-4DB9-8269-E01842A5AB7D}" destId="{D048A15A-7F01-45BE-A788-DCA1340072CF}" srcOrd="1" destOrd="0" presId="urn:microsoft.com/office/officeart/2005/8/layout/target3"/>
    <dgm:cxn modelId="{E17E2FBE-AF03-4866-B1DB-7AA2AB99F93C}" type="presParOf" srcId="{D9EF66F4-8FE3-46B1-963F-1E8E5F731385}" destId="{0D757454-037F-44BD-948B-273E73323523}" srcOrd="0" destOrd="0" presId="urn:microsoft.com/office/officeart/2005/8/layout/target3"/>
    <dgm:cxn modelId="{ED012B2A-ADC8-4692-B425-F31849FBC444}" type="presParOf" srcId="{D9EF66F4-8FE3-46B1-963F-1E8E5F731385}" destId="{BB8478E1-80EC-48A0-889B-9271B0771D9A}" srcOrd="1" destOrd="0" presId="urn:microsoft.com/office/officeart/2005/8/layout/target3"/>
    <dgm:cxn modelId="{D08C7002-1155-4DF1-A1BC-12076EED9262}" type="presParOf" srcId="{D9EF66F4-8FE3-46B1-963F-1E8E5F731385}" destId="{098395EB-9688-4332-9C72-D362FF4D29F3}" srcOrd="2" destOrd="0" presId="urn:microsoft.com/office/officeart/2005/8/layout/target3"/>
    <dgm:cxn modelId="{F8ECFADD-E169-40D2-8704-82A294773DCA}" type="presParOf" srcId="{D9EF66F4-8FE3-46B1-963F-1E8E5F731385}" destId="{AD42D763-3E64-4FB0-A8E2-E19ABF02E6B1}" srcOrd="3" destOrd="0" presId="urn:microsoft.com/office/officeart/2005/8/layout/target3"/>
    <dgm:cxn modelId="{355CEAF3-A450-440A-9229-3AC29856D341}" type="presParOf" srcId="{D9EF66F4-8FE3-46B1-963F-1E8E5F731385}" destId="{45CE36B3-BF41-481A-BF29-B38AA424DCCC}" srcOrd="4" destOrd="0" presId="urn:microsoft.com/office/officeart/2005/8/layout/target3"/>
    <dgm:cxn modelId="{02754CF4-530C-4562-B7B8-932A2DFAB929}" type="presParOf" srcId="{D9EF66F4-8FE3-46B1-963F-1E8E5F731385}" destId="{91FDA0D1-5646-4C3C-ABA2-AAF41F94094B}" srcOrd="5" destOrd="0" presId="urn:microsoft.com/office/officeart/2005/8/layout/target3"/>
    <dgm:cxn modelId="{BE077F72-5C4A-493F-A33A-B6DF9E1AA82F}" type="presParOf" srcId="{D9EF66F4-8FE3-46B1-963F-1E8E5F731385}" destId="{D048A15A-7F01-45BE-A788-DCA1340072CF}" srcOrd="6" destOrd="0" presId="urn:microsoft.com/office/officeart/2005/8/layout/target3"/>
    <dgm:cxn modelId="{DB436834-8D78-4079-9C4B-72B9120DB557}" type="presParOf" srcId="{D9EF66F4-8FE3-46B1-963F-1E8E5F731385}" destId="{00EBD173-5DD1-456F-BBA4-A20ECAB38BFB}" srcOrd="7" destOrd="0" presId="urn:microsoft.com/office/officeart/2005/8/layout/target3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5ACB16B-2E62-4340-AD0B-27DA43C29ADE}" type="doc">
      <dgm:prSet loTypeId="urn:microsoft.com/office/officeart/2005/8/layout/target3" loCatId="relationship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pPr rtl="1"/>
          <a:endParaRPr lang="fa-IR"/>
        </a:p>
      </dgm:t>
    </dgm:pt>
    <dgm:pt modelId="{847A884F-EEDD-472E-968B-9D39680FFB35}">
      <dgm:prSet/>
      <dgm:spPr/>
      <dgm:t>
        <a:bodyPr/>
        <a:lstStyle/>
        <a:p>
          <a:pPr rtl="1"/>
          <a:r>
            <a:rPr lang="fa-IR" b="1" dirty="0" smtClean="0"/>
            <a:t>روش های ارزیابی پروژه ها در شرایط ریسک و عدم اطمینان:</a:t>
          </a:r>
          <a:endParaRPr lang="fa-IR" b="1" dirty="0"/>
        </a:p>
      </dgm:t>
    </dgm:pt>
    <dgm:pt modelId="{00CA1766-5DCF-48B8-A18F-0DF94250ACCC}" type="parTrans" cxnId="{4F893CF3-8A53-4A9A-B0AF-53BCC107F30C}">
      <dgm:prSet/>
      <dgm:spPr/>
      <dgm:t>
        <a:bodyPr/>
        <a:lstStyle/>
        <a:p>
          <a:pPr rtl="1"/>
          <a:endParaRPr lang="fa-IR"/>
        </a:p>
      </dgm:t>
    </dgm:pt>
    <dgm:pt modelId="{5DA3350C-30BA-451A-B5FE-79D3AD640036}" type="sibTrans" cxnId="{4F893CF3-8A53-4A9A-B0AF-53BCC107F30C}">
      <dgm:prSet/>
      <dgm:spPr/>
      <dgm:t>
        <a:bodyPr/>
        <a:lstStyle/>
        <a:p>
          <a:pPr rtl="1"/>
          <a:endParaRPr lang="fa-IR"/>
        </a:p>
      </dgm:t>
    </dgm:pt>
    <dgm:pt modelId="{E0CD7BE2-A797-4019-9B7A-51CD5522AF69}" type="pres">
      <dgm:prSet presAssocID="{F5ACB16B-2E62-4340-AD0B-27DA43C29A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863B69-A9A5-4F99-BC63-596E44069C8A}" type="pres">
      <dgm:prSet presAssocID="{847A884F-EEDD-472E-968B-9D39680FFB35}" presName="circle1" presStyleLbl="node1" presStyleIdx="0" presStyleCnt="1"/>
      <dgm:spPr/>
    </dgm:pt>
    <dgm:pt modelId="{0E224CD8-9BC1-443D-BE77-D073A043EE9E}" type="pres">
      <dgm:prSet presAssocID="{847A884F-EEDD-472E-968B-9D39680FFB35}" presName="space" presStyleCnt="0"/>
      <dgm:spPr/>
    </dgm:pt>
    <dgm:pt modelId="{99E153E6-CF6D-4054-B7C6-EECE01E34818}" type="pres">
      <dgm:prSet presAssocID="{847A884F-EEDD-472E-968B-9D39680FFB35}" presName="rect1" presStyleLbl="alignAcc1" presStyleIdx="0" presStyleCnt="1"/>
      <dgm:spPr/>
      <dgm:t>
        <a:bodyPr/>
        <a:lstStyle/>
        <a:p>
          <a:endParaRPr lang="en-US"/>
        </a:p>
      </dgm:t>
    </dgm:pt>
    <dgm:pt modelId="{A062B3D4-31E6-4215-A973-19F14DEC4E6A}" type="pres">
      <dgm:prSet presAssocID="{847A884F-EEDD-472E-968B-9D39680FFB3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893CF3-8A53-4A9A-B0AF-53BCC107F30C}" srcId="{F5ACB16B-2E62-4340-AD0B-27DA43C29ADE}" destId="{847A884F-EEDD-472E-968B-9D39680FFB35}" srcOrd="0" destOrd="0" parTransId="{00CA1766-5DCF-48B8-A18F-0DF94250ACCC}" sibTransId="{5DA3350C-30BA-451A-B5FE-79D3AD640036}"/>
    <dgm:cxn modelId="{19ED89D2-5592-4792-AFA5-DB87726478F0}" type="presOf" srcId="{847A884F-EEDD-472E-968B-9D39680FFB35}" destId="{A062B3D4-31E6-4215-A973-19F14DEC4E6A}" srcOrd="1" destOrd="0" presId="urn:microsoft.com/office/officeart/2005/8/layout/target3"/>
    <dgm:cxn modelId="{0080C0FF-CC57-4475-B5BB-29F16C30E680}" type="presOf" srcId="{847A884F-EEDD-472E-968B-9D39680FFB35}" destId="{99E153E6-CF6D-4054-B7C6-EECE01E34818}" srcOrd="0" destOrd="0" presId="urn:microsoft.com/office/officeart/2005/8/layout/target3"/>
    <dgm:cxn modelId="{F7FD4300-62BD-43D8-AC6E-19DF1436D721}" type="presOf" srcId="{F5ACB16B-2E62-4340-AD0B-27DA43C29ADE}" destId="{E0CD7BE2-A797-4019-9B7A-51CD5522AF69}" srcOrd="0" destOrd="0" presId="urn:microsoft.com/office/officeart/2005/8/layout/target3"/>
    <dgm:cxn modelId="{BB00FA8F-39FF-481E-86DE-BAF149A1DBC3}" type="presParOf" srcId="{E0CD7BE2-A797-4019-9B7A-51CD5522AF69}" destId="{65863B69-A9A5-4F99-BC63-596E44069C8A}" srcOrd="0" destOrd="0" presId="urn:microsoft.com/office/officeart/2005/8/layout/target3"/>
    <dgm:cxn modelId="{52ACC333-2BB1-4164-8388-C89A742E68B7}" type="presParOf" srcId="{E0CD7BE2-A797-4019-9B7A-51CD5522AF69}" destId="{0E224CD8-9BC1-443D-BE77-D073A043EE9E}" srcOrd="1" destOrd="0" presId="urn:microsoft.com/office/officeart/2005/8/layout/target3"/>
    <dgm:cxn modelId="{1CA3C4D4-190A-4A58-86EB-58982CD905CA}" type="presParOf" srcId="{E0CD7BE2-A797-4019-9B7A-51CD5522AF69}" destId="{99E153E6-CF6D-4054-B7C6-EECE01E34818}" srcOrd="2" destOrd="0" presId="urn:microsoft.com/office/officeart/2005/8/layout/target3"/>
    <dgm:cxn modelId="{52ED1C46-F52C-4D09-86EF-2D32AC3B507B}" type="presParOf" srcId="{E0CD7BE2-A797-4019-9B7A-51CD5522AF69}" destId="{A062B3D4-31E6-4215-A973-19F14DEC4E6A}" srcOrd="3" destOrd="0" presId="urn:microsoft.com/office/officeart/2005/8/layout/target3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243694F-4D30-430A-8460-D398B73F7B0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1597F7A8-BA19-48DF-A02F-AC80751F14E1}">
      <dgm:prSet/>
      <dgm:spPr/>
      <dgm:t>
        <a:bodyPr/>
        <a:lstStyle/>
        <a:p>
          <a:pPr rtl="1"/>
          <a:r>
            <a:rPr lang="fa-IR" b="1" dirty="0" smtClean="0"/>
            <a:t>تئوری مطلوبیت ثروت:</a:t>
          </a:r>
          <a:br>
            <a:rPr lang="fa-IR" b="1" dirty="0" smtClean="0"/>
          </a:br>
          <a:endParaRPr lang="fa-IR" b="1" dirty="0"/>
        </a:p>
      </dgm:t>
    </dgm:pt>
    <dgm:pt modelId="{3A2A5CEE-5826-4F5B-A521-EA086008A4C8}" type="parTrans" cxnId="{8E30EFA7-E5AF-4458-9EB5-6A07629F42D1}">
      <dgm:prSet/>
      <dgm:spPr/>
      <dgm:t>
        <a:bodyPr/>
        <a:lstStyle/>
        <a:p>
          <a:pPr rtl="1"/>
          <a:endParaRPr lang="fa-IR"/>
        </a:p>
      </dgm:t>
    </dgm:pt>
    <dgm:pt modelId="{894150CC-2474-4510-90B6-CE39D898C68E}" type="sibTrans" cxnId="{8E30EFA7-E5AF-4458-9EB5-6A07629F42D1}">
      <dgm:prSet/>
      <dgm:spPr/>
      <dgm:t>
        <a:bodyPr/>
        <a:lstStyle/>
        <a:p>
          <a:pPr rtl="1"/>
          <a:endParaRPr lang="fa-IR"/>
        </a:p>
      </dgm:t>
    </dgm:pt>
    <dgm:pt modelId="{1772A1B6-1446-4CDE-921E-11DF0BDAEDCE}" type="pres">
      <dgm:prSet presAssocID="{C243694F-4D30-430A-8460-D398B73F7B0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F4C1EC-C625-4ECE-B7B4-39C36F9BCC74}" type="pres">
      <dgm:prSet presAssocID="{1597F7A8-BA19-48DF-A02F-AC80751F14E1}" presName="composite" presStyleCnt="0"/>
      <dgm:spPr/>
    </dgm:pt>
    <dgm:pt modelId="{E9423E33-5660-48D3-ACA9-795EDE91E261}" type="pres">
      <dgm:prSet presAssocID="{1597F7A8-BA19-48DF-A02F-AC80751F14E1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6D3B504-CE7B-47DB-9365-91626C1D46D0}" type="pres">
      <dgm:prSet presAssocID="{1597F7A8-BA19-48DF-A02F-AC80751F14E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30EFA7-E5AF-4458-9EB5-6A07629F42D1}" srcId="{C243694F-4D30-430A-8460-D398B73F7B01}" destId="{1597F7A8-BA19-48DF-A02F-AC80751F14E1}" srcOrd="0" destOrd="0" parTransId="{3A2A5CEE-5826-4F5B-A521-EA086008A4C8}" sibTransId="{894150CC-2474-4510-90B6-CE39D898C68E}"/>
    <dgm:cxn modelId="{D6C21597-B617-4045-B624-5B9B39A5D53E}" type="presOf" srcId="{C243694F-4D30-430A-8460-D398B73F7B01}" destId="{1772A1B6-1446-4CDE-921E-11DF0BDAEDCE}" srcOrd="0" destOrd="0" presId="urn:microsoft.com/office/officeart/2005/8/layout/vList3"/>
    <dgm:cxn modelId="{EE7007EC-B579-4F42-BA0F-5E63A26083F6}" type="presOf" srcId="{1597F7A8-BA19-48DF-A02F-AC80751F14E1}" destId="{46D3B504-CE7B-47DB-9365-91626C1D46D0}" srcOrd="0" destOrd="0" presId="urn:microsoft.com/office/officeart/2005/8/layout/vList3"/>
    <dgm:cxn modelId="{7BDE30A3-F60A-4C58-9405-590B185470F3}" type="presParOf" srcId="{1772A1B6-1446-4CDE-921E-11DF0BDAEDCE}" destId="{E2F4C1EC-C625-4ECE-B7B4-39C36F9BCC74}" srcOrd="0" destOrd="0" presId="urn:microsoft.com/office/officeart/2005/8/layout/vList3"/>
    <dgm:cxn modelId="{264BF952-919B-47DA-ABBB-470A83166C70}" type="presParOf" srcId="{E2F4C1EC-C625-4ECE-B7B4-39C36F9BCC74}" destId="{E9423E33-5660-48D3-ACA9-795EDE91E261}" srcOrd="0" destOrd="0" presId="urn:microsoft.com/office/officeart/2005/8/layout/vList3"/>
    <dgm:cxn modelId="{3EF111AF-DBDF-43FD-9BD2-D3E11EB05599}" type="presParOf" srcId="{E2F4C1EC-C625-4ECE-B7B4-39C36F9BCC74}" destId="{46D3B504-CE7B-47DB-9365-91626C1D46D0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12DD0C-3C93-410D-9802-1D7AE75B3DC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0AF166A-9156-4609-8E92-F185E9B3D61B}">
      <dgm:prSet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fa-IR" dirty="0" smtClean="0"/>
            <a:t>1)پروژه های مستقل</a:t>
          </a:r>
          <a:endParaRPr lang="fa-IR" dirty="0"/>
        </a:p>
      </dgm:t>
    </dgm:pt>
    <dgm:pt modelId="{38DF44F8-853F-4D30-A7B6-0A67179F0D97}" type="parTrans" cxnId="{D2EE9AFE-F089-4602-9DD4-9735792E300B}">
      <dgm:prSet/>
      <dgm:spPr/>
      <dgm:t>
        <a:bodyPr/>
        <a:lstStyle/>
        <a:p>
          <a:pPr rtl="1"/>
          <a:endParaRPr lang="fa-IR"/>
        </a:p>
      </dgm:t>
    </dgm:pt>
    <dgm:pt modelId="{7164B432-AC42-4E45-AB46-0E00CACFD88D}" type="sibTrans" cxnId="{D2EE9AFE-F089-4602-9DD4-9735792E300B}">
      <dgm:prSet/>
      <dgm:spPr/>
      <dgm:t>
        <a:bodyPr/>
        <a:lstStyle/>
        <a:p>
          <a:pPr rtl="1"/>
          <a:endParaRPr lang="fa-IR"/>
        </a:p>
      </dgm:t>
    </dgm:pt>
    <dgm:pt modelId="{DA7582D9-ACEB-4D34-9732-53064D83BA27}">
      <dgm:prSet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fa-IR" dirty="0" smtClean="0"/>
            <a:t>2)پروژه های وابسته :جانشین ، مکمل</a:t>
          </a:r>
          <a:endParaRPr lang="fa-IR" dirty="0"/>
        </a:p>
      </dgm:t>
    </dgm:pt>
    <dgm:pt modelId="{8655F167-830C-443A-A141-487AB310DE54}" type="parTrans" cxnId="{553CAFE2-211E-4E7C-89BE-702019C1FA85}">
      <dgm:prSet/>
      <dgm:spPr/>
      <dgm:t>
        <a:bodyPr/>
        <a:lstStyle/>
        <a:p>
          <a:pPr rtl="1"/>
          <a:endParaRPr lang="fa-IR"/>
        </a:p>
      </dgm:t>
    </dgm:pt>
    <dgm:pt modelId="{5513BE80-DD5F-4092-A9CB-39230171C2DB}" type="sibTrans" cxnId="{553CAFE2-211E-4E7C-89BE-702019C1FA85}">
      <dgm:prSet/>
      <dgm:spPr/>
      <dgm:t>
        <a:bodyPr/>
        <a:lstStyle/>
        <a:p>
          <a:pPr rtl="1"/>
          <a:endParaRPr lang="fa-IR"/>
        </a:p>
      </dgm:t>
    </dgm:pt>
    <dgm:pt modelId="{5950B1A7-4F8A-4495-A558-15824CEBD048}">
      <dgm:prSet/>
      <dgm:spPr>
        <a:effectLst>
          <a:glow rad="228600">
            <a:schemeClr val="accent2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gm:spPr>
      <dgm:t>
        <a:bodyPr/>
        <a:lstStyle/>
        <a:p>
          <a:pPr rtl="1"/>
          <a:r>
            <a:rPr lang="fa-IR" dirty="0" smtClean="0"/>
            <a:t>3)پروژه ناسازگار یا رقیب</a:t>
          </a:r>
          <a:endParaRPr lang="fa-IR" dirty="0"/>
        </a:p>
      </dgm:t>
    </dgm:pt>
    <dgm:pt modelId="{15E77A1D-DD4B-4F0C-83E4-F6204026856B}" type="parTrans" cxnId="{EA1CCD72-F80C-4C94-8DBD-E6F85D371CA8}">
      <dgm:prSet/>
      <dgm:spPr/>
      <dgm:t>
        <a:bodyPr/>
        <a:lstStyle/>
        <a:p>
          <a:pPr rtl="1"/>
          <a:endParaRPr lang="fa-IR"/>
        </a:p>
      </dgm:t>
    </dgm:pt>
    <dgm:pt modelId="{E1A1A302-6A05-4703-A98A-F9922D62757E}" type="sibTrans" cxnId="{EA1CCD72-F80C-4C94-8DBD-E6F85D371CA8}">
      <dgm:prSet/>
      <dgm:spPr/>
      <dgm:t>
        <a:bodyPr/>
        <a:lstStyle/>
        <a:p>
          <a:pPr rtl="1"/>
          <a:endParaRPr lang="fa-IR"/>
        </a:p>
      </dgm:t>
    </dgm:pt>
    <dgm:pt modelId="{183833CE-55A3-4FBB-B980-CB09FBB90DAC}" type="pres">
      <dgm:prSet presAssocID="{5B12DD0C-3C93-410D-9802-1D7AE75B3D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9A25EFE-2745-4D36-82CC-F963A201921D}" type="pres">
      <dgm:prSet presAssocID="{C0AF166A-9156-4609-8E92-F185E9B3D61B}" presName="parentText" presStyleLbl="node1" presStyleIdx="0" presStyleCnt="3" custLinFactNeighborX="520" custLinFactNeighborY="3225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0997865-DE99-4531-A44D-E2E1295563FB}" type="pres">
      <dgm:prSet presAssocID="{7164B432-AC42-4E45-AB46-0E00CACFD88D}" presName="spacer" presStyleCnt="0"/>
      <dgm:spPr/>
    </dgm:pt>
    <dgm:pt modelId="{AD4E8A9A-8686-405D-949F-B47EAE7F44F5}" type="pres">
      <dgm:prSet presAssocID="{DA7582D9-ACEB-4D34-9732-53064D83BA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6B2E6BD-29BD-4FF4-B033-B113D140FB87}" type="pres">
      <dgm:prSet presAssocID="{5513BE80-DD5F-4092-A9CB-39230171C2DB}" presName="spacer" presStyleCnt="0"/>
      <dgm:spPr/>
    </dgm:pt>
    <dgm:pt modelId="{2AE482CE-AEFA-4982-ABF3-0B04FFCB87D9}" type="pres">
      <dgm:prSet presAssocID="{5950B1A7-4F8A-4495-A558-15824CEBD04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D5A01CF-0289-4E30-B375-981FE474D719}" type="presOf" srcId="{DA7582D9-ACEB-4D34-9732-53064D83BA27}" destId="{AD4E8A9A-8686-405D-949F-B47EAE7F44F5}" srcOrd="0" destOrd="0" presId="urn:microsoft.com/office/officeart/2005/8/layout/vList2"/>
    <dgm:cxn modelId="{068163DD-BBB2-4961-A5C2-4A80E9864E8D}" type="presOf" srcId="{5950B1A7-4F8A-4495-A558-15824CEBD048}" destId="{2AE482CE-AEFA-4982-ABF3-0B04FFCB87D9}" srcOrd="0" destOrd="0" presId="urn:microsoft.com/office/officeart/2005/8/layout/vList2"/>
    <dgm:cxn modelId="{A0A8FE39-B6F6-4744-BACC-34D13B5E5A10}" type="presOf" srcId="{5B12DD0C-3C93-410D-9802-1D7AE75B3DCA}" destId="{183833CE-55A3-4FBB-B980-CB09FBB90DAC}" srcOrd="0" destOrd="0" presId="urn:microsoft.com/office/officeart/2005/8/layout/vList2"/>
    <dgm:cxn modelId="{3F17BAB9-E577-432B-B804-BF4BE7A94175}" type="presOf" srcId="{C0AF166A-9156-4609-8E92-F185E9B3D61B}" destId="{29A25EFE-2745-4D36-82CC-F963A201921D}" srcOrd="0" destOrd="0" presId="urn:microsoft.com/office/officeart/2005/8/layout/vList2"/>
    <dgm:cxn modelId="{EA1CCD72-F80C-4C94-8DBD-E6F85D371CA8}" srcId="{5B12DD0C-3C93-410D-9802-1D7AE75B3DCA}" destId="{5950B1A7-4F8A-4495-A558-15824CEBD048}" srcOrd="2" destOrd="0" parTransId="{15E77A1D-DD4B-4F0C-83E4-F6204026856B}" sibTransId="{E1A1A302-6A05-4703-A98A-F9922D62757E}"/>
    <dgm:cxn modelId="{D2EE9AFE-F089-4602-9DD4-9735792E300B}" srcId="{5B12DD0C-3C93-410D-9802-1D7AE75B3DCA}" destId="{C0AF166A-9156-4609-8E92-F185E9B3D61B}" srcOrd="0" destOrd="0" parTransId="{38DF44F8-853F-4D30-A7B6-0A67179F0D97}" sibTransId="{7164B432-AC42-4E45-AB46-0E00CACFD88D}"/>
    <dgm:cxn modelId="{553CAFE2-211E-4E7C-89BE-702019C1FA85}" srcId="{5B12DD0C-3C93-410D-9802-1D7AE75B3DCA}" destId="{DA7582D9-ACEB-4D34-9732-53064D83BA27}" srcOrd="1" destOrd="0" parTransId="{8655F167-830C-443A-A141-487AB310DE54}" sibTransId="{5513BE80-DD5F-4092-A9CB-39230171C2DB}"/>
    <dgm:cxn modelId="{965E7636-EA88-494A-B44E-B6A7CF10A604}" type="presParOf" srcId="{183833CE-55A3-4FBB-B980-CB09FBB90DAC}" destId="{29A25EFE-2745-4D36-82CC-F963A201921D}" srcOrd="0" destOrd="0" presId="urn:microsoft.com/office/officeart/2005/8/layout/vList2"/>
    <dgm:cxn modelId="{397CC80A-399D-4215-8C73-C5325A54B72D}" type="presParOf" srcId="{183833CE-55A3-4FBB-B980-CB09FBB90DAC}" destId="{20997865-DE99-4531-A44D-E2E1295563FB}" srcOrd="1" destOrd="0" presId="urn:microsoft.com/office/officeart/2005/8/layout/vList2"/>
    <dgm:cxn modelId="{1D13EC49-8039-4F1D-B73D-A64DD59E996C}" type="presParOf" srcId="{183833CE-55A3-4FBB-B980-CB09FBB90DAC}" destId="{AD4E8A9A-8686-405D-949F-B47EAE7F44F5}" srcOrd="2" destOrd="0" presId="urn:microsoft.com/office/officeart/2005/8/layout/vList2"/>
    <dgm:cxn modelId="{B7D6B526-C5E1-4FC8-9864-470E135CB562}" type="presParOf" srcId="{183833CE-55A3-4FBB-B980-CB09FBB90DAC}" destId="{46B2E6BD-29BD-4FF4-B033-B113D140FB87}" srcOrd="3" destOrd="0" presId="urn:microsoft.com/office/officeart/2005/8/layout/vList2"/>
    <dgm:cxn modelId="{CC72DF38-047C-41DC-86AA-5E9DCD8C4706}" type="presParOf" srcId="{183833CE-55A3-4FBB-B980-CB09FBB90DAC}" destId="{2AE482CE-AEFA-4982-ABF3-0B04FFCB87D9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78761A-9201-410B-B40A-717B12ED9B07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75D03F27-B3A3-4C97-A1E9-CC7342515005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fa-IR" b="1" dirty="0" smtClean="0"/>
            <a:t>انواع پروژه ها:</a:t>
          </a:r>
          <a:endParaRPr lang="fa-IR" b="1" dirty="0"/>
        </a:p>
      </dgm:t>
    </dgm:pt>
    <dgm:pt modelId="{FC7D9CE2-9C6E-4029-9D5B-B538A4CFDFF8}" type="parTrans" cxnId="{68578BD1-4CEF-418A-BAD2-B000FEF0D191}">
      <dgm:prSet/>
      <dgm:spPr/>
      <dgm:t>
        <a:bodyPr/>
        <a:lstStyle/>
        <a:p>
          <a:pPr rtl="1"/>
          <a:endParaRPr lang="fa-IR"/>
        </a:p>
      </dgm:t>
    </dgm:pt>
    <dgm:pt modelId="{80EF38E2-6182-483C-B0FA-26A41349ECAC}" type="sibTrans" cxnId="{68578BD1-4CEF-418A-BAD2-B000FEF0D191}">
      <dgm:prSet/>
      <dgm:spPr/>
      <dgm:t>
        <a:bodyPr/>
        <a:lstStyle/>
        <a:p>
          <a:pPr rtl="1"/>
          <a:endParaRPr lang="fa-IR"/>
        </a:p>
      </dgm:t>
    </dgm:pt>
    <dgm:pt modelId="{170B06FC-B51D-428C-A47F-918A1786105C}" type="pres">
      <dgm:prSet presAssocID="{2B78761A-9201-410B-B40A-717B12ED9B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CD1D246-1ABF-48F4-AAED-B989E79664BA}" type="pres">
      <dgm:prSet presAssocID="{75D03F27-B3A3-4C97-A1E9-CC7342515005}" presName="node" presStyleLbl="node1" presStyleIdx="0" presStyleCnt="1" custLinFactNeighborX="-397" custLinFactNeighborY="97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68578BD1-4CEF-418A-BAD2-B000FEF0D191}" srcId="{2B78761A-9201-410B-B40A-717B12ED9B07}" destId="{75D03F27-B3A3-4C97-A1E9-CC7342515005}" srcOrd="0" destOrd="0" parTransId="{FC7D9CE2-9C6E-4029-9D5B-B538A4CFDFF8}" sibTransId="{80EF38E2-6182-483C-B0FA-26A41349ECAC}"/>
    <dgm:cxn modelId="{DD5F014E-EFF5-449B-91A1-354182739371}" type="presOf" srcId="{2B78761A-9201-410B-B40A-717B12ED9B07}" destId="{170B06FC-B51D-428C-A47F-918A1786105C}" srcOrd="0" destOrd="0" presId="urn:microsoft.com/office/officeart/2005/8/layout/process1"/>
    <dgm:cxn modelId="{1E61DACB-1EE6-4E1E-AAA7-9E12E17DA71E}" type="presOf" srcId="{75D03F27-B3A3-4C97-A1E9-CC7342515005}" destId="{ECD1D246-1ABF-48F4-AAED-B989E79664BA}" srcOrd="0" destOrd="0" presId="urn:microsoft.com/office/officeart/2005/8/layout/process1"/>
    <dgm:cxn modelId="{C85B4C2E-E4F0-4B79-84A7-2087F5DE608C}" type="presParOf" srcId="{170B06FC-B51D-428C-A47F-918A1786105C}" destId="{ECD1D246-1ABF-48F4-AAED-B989E79664BA}" srcOrd="0" destOrd="0" presId="urn:microsoft.com/office/officeart/2005/8/layout/process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532E21-C67E-493B-A8C4-6C15C882AF4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pPr rtl="1"/>
          <a:endParaRPr lang="fa-IR"/>
        </a:p>
      </dgm:t>
    </dgm:pt>
    <dgm:pt modelId="{056BE7B8-571B-4F98-98D5-83EF46355B3B}">
      <dgm:prSet/>
      <dgm:spPr/>
      <dgm:t>
        <a:bodyPr/>
        <a:lstStyle/>
        <a:p>
          <a:pPr rtl="1"/>
          <a:r>
            <a:rPr lang="fa-IR" b="1" dirty="0" smtClean="0"/>
            <a:t>1)محاسبه جریانات نقدی خروجی (خالص سرمایه گذاری </a:t>
          </a:r>
          <a:r>
            <a:rPr lang="en-US" b="1" dirty="0" smtClean="0"/>
            <a:t>c</a:t>
          </a:r>
          <a:r>
            <a:rPr lang="en-US" b="1" baseline="-25000" dirty="0" smtClean="0"/>
            <a:t>0</a:t>
          </a:r>
          <a:r>
            <a:rPr lang="en-US" b="1" dirty="0" smtClean="0"/>
            <a:t> </a:t>
          </a:r>
          <a:r>
            <a:rPr lang="fa-IR" b="1" dirty="0" smtClean="0"/>
            <a:t>) </a:t>
          </a:r>
          <a:endParaRPr lang="fa-IR" dirty="0"/>
        </a:p>
      </dgm:t>
    </dgm:pt>
    <dgm:pt modelId="{39689567-E169-4CEE-8E08-BC81B83FFCBD}" type="parTrans" cxnId="{2C2A703D-99AF-4324-A000-012F90CECD16}">
      <dgm:prSet/>
      <dgm:spPr/>
      <dgm:t>
        <a:bodyPr/>
        <a:lstStyle/>
        <a:p>
          <a:pPr rtl="1"/>
          <a:endParaRPr lang="fa-IR"/>
        </a:p>
      </dgm:t>
    </dgm:pt>
    <dgm:pt modelId="{261A306A-1FDF-4962-81C9-0BBBD2A84151}" type="sibTrans" cxnId="{2C2A703D-99AF-4324-A000-012F90CECD16}">
      <dgm:prSet/>
      <dgm:spPr/>
      <dgm:t>
        <a:bodyPr/>
        <a:lstStyle/>
        <a:p>
          <a:pPr rtl="1"/>
          <a:endParaRPr lang="fa-IR"/>
        </a:p>
      </dgm:t>
    </dgm:pt>
    <dgm:pt modelId="{E6CADC96-C088-4B9F-B036-556AEF48ED7D}">
      <dgm:prSet/>
      <dgm:spPr/>
      <dgm:t>
        <a:bodyPr/>
        <a:lstStyle/>
        <a:p>
          <a:pPr rtl="1"/>
          <a:r>
            <a:rPr lang="fa-IR" b="1" dirty="0" smtClean="0"/>
            <a:t>2)محاسبه جریانات نقدی ورودی (عایدی </a:t>
          </a:r>
          <a:r>
            <a:rPr lang="en-US" b="1" dirty="0" smtClean="0"/>
            <a:t>CF</a:t>
          </a:r>
          <a:r>
            <a:rPr lang="fa-IR" b="1" dirty="0" smtClean="0"/>
            <a:t>) </a:t>
          </a:r>
          <a:endParaRPr lang="fa-IR" dirty="0"/>
        </a:p>
      </dgm:t>
    </dgm:pt>
    <dgm:pt modelId="{99DF6FBD-70BD-4EB0-A51E-75F0369F727A}" type="parTrans" cxnId="{336AFE0A-07A8-4777-AEF6-C625EA4C5D61}">
      <dgm:prSet/>
      <dgm:spPr/>
      <dgm:t>
        <a:bodyPr/>
        <a:lstStyle/>
        <a:p>
          <a:pPr rtl="1"/>
          <a:endParaRPr lang="fa-IR"/>
        </a:p>
      </dgm:t>
    </dgm:pt>
    <dgm:pt modelId="{7682473A-E940-4BA8-9DFC-745DC29A9649}" type="sibTrans" cxnId="{336AFE0A-07A8-4777-AEF6-C625EA4C5D61}">
      <dgm:prSet/>
      <dgm:spPr/>
      <dgm:t>
        <a:bodyPr/>
        <a:lstStyle/>
        <a:p>
          <a:pPr rtl="1"/>
          <a:endParaRPr lang="fa-IR"/>
        </a:p>
      </dgm:t>
    </dgm:pt>
    <dgm:pt modelId="{69553CFA-AE9B-4B30-A328-F038E613B43D}">
      <dgm:prSet/>
      <dgm:spPr/>
      <dgm:t>
        <a:bodyPr/>
        <a:lstStyle/>
        <a:p>
          <a:pPr rtl="1"/>
          <a:r>
            <a:rPr lang="fa-IR" b="1" dirty="0" smtClean="0"/>
            <a:t>3)ارزیابی و تصمیم گیری</a:t>
          </a:r>
          <a:endParaRPr lang="fa-IR" b="1" dirty="0"/>
        </a:p>
      </dgm:t>
    </dgm:pt>
    <dgm:pt modelId="{E69D8C1A-0BC8-4C3B-8CD9-A1E6C712B04D}" type="parTrans" cxnId="{3ECCE6C9-9BC2-4B73-ABFA-5F2E8AD14D6E}">
      <dgm:prSet/>
      <dgm:spPr/>
      <dgm:t>
        <a:bodyPr/>
        <a:lstStyle/>
        <a:p>
          <a:pPr rtl="1"/>
          <a:endParaRPr lang="fa-IR"/>
        </a:p>
      </dgm:t>
    </dgm:pt>
    <dgm:pt modelId="{6D95D462-4B11-46AD-8668-64973FC2CB5F}" type="sibTrans" cxnId="{3ECCE6C9-9BC2-4B73-ABFA-5F2E8AD14D6E}">
      <dgm:prSet/>
      <dgm:spPr/>
      <dgm:t>
        <a:bodyPr/>
        <a:lstStyle/>
        <a:p>
          <a:pPr rtl="1"/>
          <a:endParaRPr lang="fa-IR"/>
        </a:p>
      </dgm:t>
    </dgm:pt>
    <dgm:pt modelId="{E91E5A1E-F537-4BC9-8295-0ECAA6098F20}" type="pres">
      <dgm:prSet presAssocID="{CF532E21-C67E-493B-A8C4-6C15C882AF4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4A48D2D-A469-4ADB-838C-67486364983D}" type="pres">
      <dgm:prSet presAssocID="{056BE7B8-571B-4F98-98D5-83EF46355B3B}" presName="circle1" presStyleLbl="node1" presStyleIdx="0" presStyleCnt="3"/>
      <dgm:spPr/>
    </dgm:pt>
    <dgm:pt modelId="{8FD5C644-E6F3-454A-B420-AF87B880D94D}" type="pres">
      <dgm:prSet presAssocID="{056BE7B8-571B-4F98-98D5-83EF46355B3B}" presName="space" presStyleCnt="0"/>
      <dgm:spPr/>
    </dgm:pt>
    <dgm:pt modelId="{C8ABF57C-EDFB-4984-BDDB-68F498452129}" type="pres">
      <dgm:prSet presAssocID="{056BE7B8-571B-4F98-98D5-83EF46355B3B}" presName="rect1" presStyleLbl="alignAcc1" presStyleIdx="0" presStyleCnt="3" custLinFactNeighborX="386" custLinFactNeighborY="-1578"/>
      <dgm:spPr/>
      <dgm:t>
        <a:bodyPr/>
        <a:lstStyle/>
        <a:p>
          <a:pPr rtl="1"/>
          <a:endParaRPr lang="fa-IR"/>
        </a:p>
      </dgm:t>
    </dgm:pt>
    <dgm:pt modelId="{13A79AD0-61F2-4DE3-BA1E-6B67F41C4A91}" type="pres">
      <dgm:prSet presAssocID="{E6CADC96-C088-4B9F-B036-556AEF48ED7D}" presName="vertSpace2" presStyleLbl="node1" presStyleIdx="0" presStyleCnt="3"/>
      <dgm:spPr/>
    </dgm:pt>
    <dgm:pt modelId="{667A0779-7CE3-4243-BF81-10F98A93CE70}" type="pres">
      <dgm:prSet presAssocID="{E6CADC96-C088-4B9F-B036-556AEF48ED7D}" presName="circle2" presStyleLbl="node1" presStyleIdx="1" presStyleCnt="3"/>
      <dgm:spPr/>
    </dgm:pt>
    <dgm:pt modelId="{0DC4FBDB-0889-412F-9E3C-C47E31B91CAB}" type="pres">
      <dgm:prSet presAssocID="{E6CADC96-C088-4B9F-B036-556AEF48ED7D}" presName="rect2" presStyleLbl="alignAcc1" presStyleIdx="1" presStyleCnt="3"/>
      <dgm:spPr/>
      <dgm:t>
        <a:bodyPr/>
        <a:lstStyle/>
        <a:p>
          <a:pPr rtl="1"/>
          <a:endParaRPr lang="fa-IR"/>
        </a:p>
      </dgm:t>
    </dgm:pt>
    <dgm:pt modelId="{8CB870C8-A479-4E2D-8254-9A6C8BA98FED}" type="pres">
      <dgm:prSet presAssocID="{69553CFA-AE9B-4B30-A328-F038E613B43D}" presName="vertSpace3" presStyleLbl="node1" presStyleIdx="1" presStyleCnt="3"/>
      <dgm:spPr/>
    </dgm:pt>
    <dgm:pt modelId="{191D297A-18F2-459E-83CD-54D7814BB668}" type="pres">
      <dgm:prSet presAssocID="{69553CFA-AE9B-4B30-A328-F038E613B43D}" presName="circle3" presStyleLbl="node1" presStyleIdx="2" presStyleCnt="3"/>
      <dgm:spPr/>
    </dgm:pt>
    <dgm:pt modelId="{4CAF17ED-A428-4060-ADB6-6AFD75C3C75D}" type="pres">
      <dgm:prSet presAssocID="{69553CFA-AE9B-4B30-A328-F038E613B43D}" presName="rect3" presStyleLbl="alignAcc1" presStyleIdx="2" presStyleCnt="3"/>
      <dgm:spPr/>
      <dgm:t>
        <a:bodyPr/>
        <a:lstStyle/>
        <a:p>
          <a:pPr rtl="1"/>
          <a:endParaRPr lang="fa-IR"/>
        </a:p>
      </dgm:t>
    </dgm:pt>
    <dgm:pt modelId="{EAC7BCC8-6A07-4232-A6D5-17A831BDFC60}" type="pres">
      <dgm:prSet presAssocID="{056BE7B8-571B-4F98-98D5-83EF46355B3B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2020D-5A1D-4113-91B7-2E7F4E5F56F8}" type="pres">
      <dgm:prSet presAssocID="{E6CADC96-C088-4B9F-B036-556AEF48ED7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AC97865-5E66-4DA0-9FB2-B723B817FABB}" type="pres">
      <dgm:prSet presAssocID="{69553CFA-AE9B-4B30-A328-F038E613B43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C4FB2AB-D258-4636-81B0-0705C50A5CC3}" type="presOf" srcId="{E6CADC96-C088-4B9F-B036-556AEF48ED7D}" destId="{0DC4FBDB-0889-412F-9E3C-C47E31B91CAB}" srcOrd="0" destOrd="0" presId="urn:microsoft.com/office/officeart/2005/8/layout/target3"/>
    <dgm:cxn modelId="{2C525914-B8DD-470D-B204-6DB3E8AABE29}" type="presOf" srcId="{056BE7B8-571B-4F98-98D5-83EF46355B3B}" destId="{C8ABF57C-EDFB-4984-BDDB-68F498452129}" srcOrd="0" destOrd="0" presId="urn:microsoft.com/office/officeart/2005/8/layout/target3"/>
    <dgm:cxn modelId="{2C2A703D-99AF-4324-A000-012F90CECD16}" srcId="{CF532E21-C67E-493B-A8C4-6C15C882AF40}" destId="{056BE7B8-571B-4F98-98D5-83EF46355B3B}" srcOrd="0" destOrd="0" parTransId="{39689567-E169-4CEE-8E08-BC81B83FFCBD}" sibTransId="{261A306A-1FDF-4962-81C9-0BBBD2A84151}"/>
    <dgm:cxn modelId="{3ECCE6C9-9BC2-4B73-ABFA-5F2E8AD14D6E}" srcId="{CF532E21-C67E-493B-A8C4-6C15C882AF40}" destId="{69553CFA-AE9B-4B30-A328-F038E613B43D}" srcOrd="2" destOrd="0" parTransId="{E69D8C1A-0BC8-4C3B-8CD9-A1E6C712B04D}" sibTransId="{6D95D462-4B11-46AD-8668-64973FC2CB5F}"/>
    <dgm:cxn modelId="{6F1450B7-31C1-4872-B8E7-3806EFE6C580}" type="presOf" srcId="{69553CFA-AE9B-4B30-A328-F038E613B43D}" destId="{4CAF17ED-A428-4060-ADB6-6AFD75C3C75D}" srcOrd="0" destOrd="0" presId="urn:microsoft.com/office/officeart/2005/8/layout/target3"/>
    <dgm:cxn modelId="{E1C6BFD2-7949-4347-9464-F80134B1164B}" type="presOf" srcId="{CF532E21-C67E-493B-A8C4-6C15C882AF40}" destId="{E91E5A1E-F537-4BC9-8295-0ECAA6098F20}" srcOrd="0" destOrd="0" presId="urn:microsoft.com/office/officeart/2005/8/layout/target3"/>
    <dgm:cxn modelId="{060F815B-F4C2-4CC5-94FD-597963EFDD54}" type="presOf" srcId="{E6CADC96-C088-4B9F-B036-556AEF48ED7D}" destId="{ECB2020D-5A1D-4113-91B7-2E7F4E5F56F8}" srcOrd="1" destOrd="0" presId="urn:microsoft.com/office/officeart/2005/8/layout/target3"/>
    <dgm:cxn modelId="{D799BE54-4912-4284-A8E5-3E7ACDC9906D}" type="presOf" srcId="{69553CFA-AE9B-4B30-A328-F038E613B43D}" destId="{9AC97865-5E66-4DA0-9FB2-B723B817FABB}" srcOrd="1" destOrd="0" presId="urn:microsoft.com/office/officeart/2005/8/layout/target3"/>
    <dgm:cxn modelId="{3110F09C-547B-46BB-AC19-BBD48CAEC178}" type="presOf" srcId="{056BE7B8-571B-4F98-98D5-83EF46355B3B}" destId="{EAC7BCC8-6A07-4232-A6D5-17A831BDFC60}" srcOrd="1" destOrd="0" presId="urn:microsoft.com/office/officeart/2005/8/layout/target3"/>
    <dgm:cxn modelId="{336AFE0A-07A8-4777-AEF6-C625EA4C5D61}" srcId="{CF532E21-C67E-493B-A8C4-6C15C882AF40}" destId="{E6CADC96-C088-4B9F-B036-556AEF48ED7D}" srcOrd="1" destOrd="0" parTransId="{99DF6FBD-70BD-4EB0-A51E-75F0369F727A}" sibTransId="{7682473A-E940-4BA8-9DFC-745DC29A9649}"/>
    <dgm:cxn modelId="{FAA0DBCF-9414-40C6-AA6C-BC05CC4116A3}" type="presParOf" srcId="{E91E5A1E-F537-4BC9-8295-0ECAA6098F20}" destId="{34A48D2D-A469-4ADB-838C-67486364983D}" srcOrd="0" destOrd="0" presId="urn:microsoft.com/office/officeart/2005/8/layout/target3"/>
    <dgm:cxn modelId="{1F6D45C3-41F2-49A3-A772-530B5EA4D128}" type="presParOf" srcId="{E91E5A1E-F537-4BC9-8295-0ECAA6098F20}" destId="{8FD5C644-E6F3-454A-B420-AF87B880D94D}" srcOrd="1" destOrd="0" presId="urn:microsoft.com/office/officeart/2005/8/layout/target3"/>
    <dgm:cxn modelId="{69C14D30-1CAD-421D-B8EA-78D6B7D5DD94}" type="presParOf" srcId="{E91E5A1E-F537-4BC9-8295-0ECAA6098F20}" destId="{C8ABF57C-EDFB-4984-BDDB-68F498452129}" srcOrd="2" destOrd="0" presId="urn:microsoft.com/office/officeart/2005/8/layout/target3"/>
    <dgm:cxn modelId="{EBD87E9D-066F-418B-96CB-169DCAAA9B1D}" type="presParOf" srcId="{E91E5A1E-F537-4BC9-8295-0ECAA6098F20}" destId="{13A79AD0-61F2-4DE3-BA1E-6B67F41C4A91}" srcOrd="3" destOrd="0" presId="urn:microsoft.com/office/officeart/2005/8/layout/target3"/>
    <dgm:cxn modelId="{FE854D8D-912F-474A-8FC8-828DDE94EF26}" type="presParOf" srcId="{E91E5A1E-F537-4BC9-8295-0ECAA6098F20}" destId="{667A0779-7CE3-4243-BF81-10F98A93CE70}" srcOrd="4" destOrd="0" presId="urn:microsoft.com/office/officeart/2005/8/layout/target3"/>
    <dgm:cxn modelId="{71DBDB53-D0C5-4603-B8EF-D0E3ADD70ADF}" type="presParOf" srcId="{E91E5A1E-F537-4BC9-8295-0ECAA6098F20}" destId="{0DC4FBDB-0889-412F-9E3C-C47E31B91CAB}" srcOrd="5" destOrd="0" presId="urn:microsoft.com/office/officeart/2005/8/layout/target3"/>
    <dgm:cxn modelId="{E049DB1C-BA2A-4414-B535-9ABDAB8B283C}" type="presParOf" srcId="{E91E5A1E-F537-4BC9-8295-0ECAA6098F20}" destId="{8CB870C8-A479-4E2D-8254-9A6C8BA98FED}" srcOrd="6" destOrd="0" presId="urn:microsoft.com/office/officeart/2005/8/layout/target3"/>
    <dgm:cxn modelId="{7D2A34D1-46C8-40BF-9C53-B1A29D7C2D1A}" type="presParOf" srcId="{E91E5A1E-F537-4BC9-8295-0ECAA6098F20}" destId="{191D297A-18F2-459E-83CD-54D7814BB668}" srcOrd="7" destOrd="0" presId="urn:microsoft.com/office/officeart/2005/8/layout/target3"/>
    <dgm:cxn modelId="{28814319-C163-4C9A-8958-1822FFD6BCB2}" type="presParOf" srcId="{E91E5A1E-F537-4BC9-8295-0ECAA6098F20}" destId="{4CAF17ED-A428-4060-ADB6-6AFD75C3C75D}" srcOrd="8" destOrd="0" presId="urn:microsoft.com/office/officeart/2005/8/layout/target3"/>
    <dgm:cxn modelId="{8059CA10-9281-4A87-8964-B06FFD78512E}" type="presParOf" srcId="{E91E5A1E-F537-4BC9-8295-0ECAA6098F20}" destId="{EAC7BCC8-6A07-4232-A6D5-17A831BDFC60}" srcOrd="9" destOrd="0" presId="urn:microsoft.com/office/officeart/2005/8/layout/target3"/>
    <dgm:cxn modelId="{9145D4E1-1075-4D05-B55E-1D639F71258C}" type="presParOf" srcId="{E91E5A1E-F537-4BC9-8295-0ECAA6098F20}" destId="{ECB2020D-5A1D-4113-91B7-2E7F4E5F56F8}" srcOrd="10" destOrd="0" presId="urn:microsoft.com/office/officeart/2005/8/layout/target3"/>
    <dgm:cxn modelId="{6209953F-3C86-4818-9E41-492C33EB8ADA}" type="presParOf" srcId="{E91E5A1E-F537-4BC9-8295-0ECAA6098F20}" destId="{9AC97865-5E66-4DA0-9FB2-B723B817FABB}" srcOrd="11" destOrd="0" presId="urn:microsoft.com/office/officeart/2005/8/layout/targe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0B8665-2AF7-436D-801A-9C05F11762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79484A12-9944-4905-8FFB-32E4B51DE03C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fa-IR" b="1" dirty="0" smtClean="0"/>
            <a:t>1)محاسبه جریانات نقدی خروجی:</a:t>
          </a:r>
          <a:endParaRPr lang="fa-IR" b="1" dirty="0"/>
        </a:p>
      </dgm:t>
    </dgm:pt>
    <dgm:pt modelId="{2043F599-6956-438E-A49D-8EEE3B381C42}" type="parTrans" cxnId="{4E86B604-3A72-4FB4-9EA5-CA4192022151}">
      <dgm:prSet/>
      <dgm:spPr/>
      <dgm:t>
        <a:bodyPr/>
        <a:lstStyle/>
        <a:p>
          <a:pPr rtl="1"/>
          <a:endParaRPr lang="fa-IR"/>
        </a:p>
      </dgm:t>
    </dgm:pt>
    <dgm:pt modelId="{DC2907C4-1D86-4D49-8D56-DD735F602764}" type="sibTrans" cxnId="{4E86B604-3A72-4FB4-9EA5-CA4192022151}">
      <dgm:prSet/>
      <dgm:spPr/>
      <dgm:t>
        <a:bodyPr/>
        <a:lstStyle/>
        <a:p>
          <a:pPr rtl="1"/>
          <a:endParaRPr lang="fa-IR"/>
        </a:p>
      </dgm:t>
    </dgm:pt>
    <dgm:pt modelId="{4F977DCF-A90F-4969-BC46-04D289C3ACBB}" type="pres">
      <dgm:prSet presAssocID="{4F0B8665-2AF7-436D-801A-9C05F11762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B6548A72-73EA-4248-BC3B-8E639B74C03B}" type="pres">
      <dgm:prSet presAssocID="{79484A12-9944-4905-8FFB-32E4B51DE0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E86B604-3A72-4FB4-9EA5-CA4192022151}" srcId="{4F0B8665-2AF7-436D-801A-9C05F11762B8}" destId="{79484A12-9944-4905-8FFB-32E4B51DE03C}" srcOrd="0" destOrd="0" parTransId="{2043F599-6956-438E-A49D-8EEE3B381C42}" sibTransId="{DC2907C4-1D86-4D49-8D56-DD735F602764}"/>
    <dgm:cxn modelId="{C27D9C0A-388F-4EF0-9DF6-BD38F3710AA6}" type="presOf" srcId="{79484A12-9944-4905-8FFB-32E4B51DE03C}" destId="{B6548A72-73EA-4248-BC3B-8E639B74C03B}" srcOrd="0" destOrd="0" presId="urn:microsoft.com/office/officeart/2005/8/layout/vList2"/>
    <dgm:cxn modelId="{52AF1D04-0B0E-42AC-81BE-0155A3696DCA}" type="presOf" srcId="{4F0B8665-2AF7-436D-801A-9C05F11762B8}" destId="{4F977DCF-A90F-4969-BC46-04D289C3ACBB}" srcOrd="0" destOrd="0" presId="urn:microsoft.com/office/officeart/2005/8/layout/vList2"/>
    <dgm:cxn modelId="{F316A2B4-A6B9-43EA-8156-16454B487FDE}" type="presParOf" srcId="{4F977DCF-A90F-4969-BC46-04D289C3ACBB}" destId="{B6548A72-73EA-4248-BC3B-8E639B74C03B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E1B04E-5FFE-47B9-A34D-0BCD62222C65}" type="doc">
      <dgm:prSet loTypeId="urn:microsoft.com/office/officeart/2005/8/layout/target3" loCatId="relationship" qsTypeId="urn:microsoft.com/office/officeart/2005/8/quickstyle/simple4" qsCatId="simple" csTypeId="urn:microsoft.com/office/officeart/2005/8/colors/accent2_1" csCatId="accent2"/>
      <dgm:spPr/>
      <dgm:t>
        <a:bodyPr/>
        <a:lstStyle/>
        <a:p>
          <a:pPr rtl="1"/>
          <a:endParaRPr lang="fa-IR"/>
        </a:p>
      </dgm:t>
    </dgm:pt>
    <dgm:pt modelId="{22AF0B80-6285-44C6-AD6D-E9FA437B6A2D}">
      <dgm:prSet/>
      <dgm:spPr/>
      <dgm:t>
        <a:bodyPr/>
        <a:lstStyle/>
        <a:p>
          <a:pPr rtl="1"/>
          <a:r>
            <a:rPr lang="fa-IR" b="1" dirty="0" smtClean="0"/>
            <a:t>2-محاسبه جریانات نقدی ورودی </a:t>
          </a:r>
          <a:r>
            <a:rPr lang="en-US" b="1" dirty="0" smtClean="0"/>
            <a:t>CF</a:t>
          </a:r>
          <a:r>
            <a:rPr lang="fa-IR" b="1" dirty="0" smtClean="0"/>
            <a:t>:</a:t>
          </a:r>
          <a:endParaRPr lang="fa-IR" b="1" dirty="0"/>
        </a:p>
      </dgm:t>
    </dgm:pt>
    <dgm:pt modelId="{8A87E97A-FA2A-440D-A228-8B5ECC2F21CB}" type="parTrans" cxnId="{EF7A85DB-D867-4B08-8A4E-8E73DB96D530}">
      <dgm:prSet/>
      <dgm:spPr/>
      <dgm:t>
        <a:bodyPr/>
        <a:lstStyle/>
        <a:p>
          <a:pPr rtl="1"/>
          <a:endParaRPr lang="fa-IR"/>
        </a:p>
      </dgm:t>
    </dgm:pt>
    <dgm:pt modelId="{63A29E86-7CA9-4F9E-8222-5D3BDAB728C1}" type="sibTrans" cxnId="{EF7A85DB-D867-4B08-8A4E-8E73DB96D530}">
      <dgm:prSet/>
      <dgm:spPr/>
      <dgm:t>
        <a:bodyPr/>
        <a:lstStyle/>
        <a:p>
          <a:pPr rtl="1"/>
          <a:endParaRPr lang="fa-IR"/>
        </a:p>
      </dgm:t>
    </dgm:pt>
    <dgm:pt modelId="{C4C796C7-2FC6-473D-8A98-A25E4744C400}" type="pres">
      <dgm:prSet presAssocID="{7BE1B04E-5FFE-47B9-A34D-0BCD62222C6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A82246FB-FAFE-4517-8D72-3457BF02AB71}" type="pres">
      <dgm:prSet presAssocID="{22AF0B80-6285-44C6-AD6D-E9FA437B6A2D}" presName="circle1" presStyleLbl="node1" presStyleIdx="0" presStyleCnt="1"/>
      <dgm:spPr/>
    </dgm:pt>
    <dgm:pt modelId="{DB18596C-A436-435A-AAC4-37B7ED58369D}" type="pres">
      <dgm:prSet presAssocID="{22AF0B80-6285-44C6-AD6D-E9FA437B6A2D}" presName="space" presStyleCnt="0"/>
      <dgm:spPr/>
    </dgm:pt>
    <dgm:pt modelId="{C67C757E-EF50-401D-BE89-DC7F2947923E}" type="pres">
      <dgm:prSet presAssocID="{22AF0B80-6285-44C6-AD6D-E9FA437B6A2D}" presName="rect1" presStyleLbl="alignAcc1" presStyleIdx="0" presStyleCnt="1"/>
      <dgm:spPr/>
      <dgm:t>
        <a:bodyPr/>
        <a:lstStyle/>
        <a:p>
          <a:pPr rtl="1"/>
          <a:endParaRPr lang="fa-IR"/>
        </a:p>
      </dgm:t>
    </dgm:pt>
    <dgm:pt modelId="{E187559E-CBE4-448F-8918-8C36D900CAFF}" type="pres">
      <dgm:prSet presAssocID="{22AF0B80-6285-44C6-AD6D-E9FA437B6A2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A648078-624B-4C84-AED0-8EA498C70FAF}" type="presOf" srcId="{7BE1B04E-5FFE-47B9-A34D-0BCD62222C65}" destId="{C4C796C7-2FC6-473D-8A98-A25E4744C400}" srcOrd="0" destOrd="0" presId="urn:microsoft.com/office/officeart/2005/8/layout/target3"/>
    <dgm:cxn modelId="{87997550-2651-468A-9A89-7FCE1FE674FE}" type="presOf" srcId="{22AF0B80-6285-44C6-AD6D-E9FA437B6A2D}" destId="{C67C757E-EF50-401D-BE89-DC7F2947923E}" srcOrd="0" destOrd="0" presId="urn:microsoft.com/office/officeart/2005/8/layout/target3"/>
    <dgm:cxn modelId="{EF7A85DB-D867-4B08-8A4E-8E73DB96D530}" srcId="{7BE1B04E-5FFE-47B9-A34D-0BCD62222C65}" destId="{22AF0B80-6285-44C6-AD6D-E9FA437B6A2D}" srcOrd="0" destOrd="0" parTransId="{8A87E97A-FA2A-440D-A228-8B5ECC2F21CB}" sibTransId="{63A29E86-7CA9-4F9E-8222-5D3BDAB728C1}"/>
    <dgm:cxn modelId="{25A8E6DA-B58A-43C4-8ADB-45DE6E0BA304}" type="presOf" srcId="{22AF0B80-6285-44C6-AD6D-E9FA437B6A2D}" destId="{E187559E-CBE4-448F-8918-8C36D900CAFF}" srcOrd="1" destOrd="0" presId="urn:microsoft.com/office/officeart/2005/8/layout/target3"/>
    <dgm:cxn modelId="{B45780CD-BFB9-4A06-B3C1-B56438E6CAD6}" type="presParOf" srcId="{C4C796C7-2FC6-473D-8A98-A25E4744C400}" destId="{A82246FB-FAFE-4517-8D72-3457BF02AB71}" srcOrd="0" destOrd="0" presId="urn:microsoft.com/office/officeart/2005/8/layout/target3"/>
    <dgm:cxn modelId="{EEC56CB5-88B0-4BD8-8515-BFBBA21FB68C}" type="presParOf" srcId="{C4C796C7-2FC6-473D-8A98-A25E4744C400}" destId="{DB18596C-A436-435A-AAC4-37B7ED58369D}" srcOrd="1" destOrd="0" presId="urn:microsoft.com/office/officeart/2005/8/layout/target3"/>
    <dgm:cxn modelId="{4A20990A-DC4B-4129-B9FB-108658F3C6FE}" type="presParOf" srcId="{C4C796C7-2FC6-473D-8A98-A25E4744C400}" destId="{C67C757E-EF50-401D-BE89-DC7F2947923E}" srcOrd="2" destOrd="0" presId="urn:microsoft.com/office/officeart/2005/8/layout/target3"/>
    <dgm:cxn modelId="{5275350C-B27B-4BD2-AD65-737319E4EA81}" type="presParOf" srcId="{C4C796C7-2FC6-473D-8A98-A25E4744C400}" destId="{E187559E-CBE4-448F-8918-8C36D900CAFF}" srcOrd="3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5DF88E-8D79-49EE-A582-3CE609CC24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A28BB017-8BD1-4DA6-9006-9550E2585D5B}">
      <dgm:prSet/>
      <dgm:spPr/>
      <dgm:t>
        <a:bodyPr/>
        <a:lstStyle/>
        <a:p>
          <a:pPr rtl="1"/>
          <a:r>
            <a:rPr lang="fa-IR" b="1" dirty="0" smtClean="0"/>
            <a:t>3-ارزیابی و تصمیم گیری در شرایط اطمینان:</a:t>
          </a:r>
          <a:endParaRPr lang="fa-IR" b="1" dirty="0"/>
        </a:p>
      </dgm:t>
    </dgm:pt>
    <dgm:pt modelId="{93630717-CA2F-454A-BEE4-BB3B2C75C434}" type="parTrans" cxnId="{57C09089-5E46-4676-82FF-554819BD9675}">
      <dgm:prSet/>
      <dgm:spPr/>
      <dgm:t>
        <a:bodyPr/>
        <a:lstStyle/>
        <a:p>
          <a:pPr rtl="1"/>
          <a:endParaRPr lang="fa-IR"/>
        </a:p>
      </dgm:t>
    </dgm:pt>
    <dgm:pt modelId="{9D97413A-A6F6-46B0-9B72-129227BAA3AE}" type="sibTrans" cxnId="{57C09089-5E46-4676-82FF-554819BD9675}">
      <dgm:prSet/>
      <dgm:spPr/>
      <dgm:t>
        <a:bodyPr/>
        <a:lstStyle/>
        <a:p>
          <a:pPr rtl="1"/>
          <a:endParaRPr lang="fa-IR"/>
        </a:p>
      </dgm:t>
    </dgm:pt>
    <dgm:pt modelId="{A18BFA67-437D-44CD-9F22-775B29FBA80F}" type="pres">
      <dgm:prSet presAssocID="{8F5DF88E-8D79-49EE-A582-3CE609CC24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4DBC88C-380E-4439-A88C-507D77B52314}" type="pres">
      <dgm:prSet presAssocID="{A28BB017-8BD1-4DA6-9006-9550E2585D5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7C09089-5E46-4676-82FF-554819BD9675}" srcId="{8F5DF88E-8D79-49EE-A582-3CE609CC2403}" destId="{A28BB017-8BD1-4DA6-9006-9550E2585D5B}" srcOrd="0" destOrd="0" parTransId="{93630717-CA2F-454A-BEE4-BB3B2C75C434}" sibTransId="{9D97413A-A6F6-46B0-9B72-129227BAA3AE}"/>
    <dgm:cxn modelId="{EF46EA34-DB68-4C7A-930F-CA2F01FAA5D6}" type="presOf" srcId="{8F5DF88E-8D79-49EE-A582-3CE609CC2403}" destId="{A18BFA67-437D-44CD-9F22-775B29FBA80F}" srcOrd="0" destOrd="0" presId="urn:microsoft.com/office/officeart/2005/8/layout/vList2"/>
    <dgm:cxn modelId="{C7296B24-7749-41BF-9560-843474CA84B4}" type="presOf" srcId="{A28BB017-8BD1-4DA6-9006-9550E2585D5B}" destId="{94DBC88C-380E-4439-A88C-507D77B52314}" srcOrd="0" destOrd="0" presId="urn:microsoft.com/office/officeart/2005/8/layout/vList2"/>
    <dgm:cxn modelId="{D20576BF-88E4-47B3-8790-FC0FFF19458A}" type="presParOf" srcId="{A18BFA67-437D-44CD-9F22-775B29FBA80F}" destId="{94DBC88C-380E-4439-A88C-507D77B52314}" srcOrd="0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C734E0-E921-44AD-BA49-045419ED26A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pPr rtl="1"/>
          <a:endParaRPr lang="fa-IR"/>
        </a:p>
      </dgm:t>
    </dgm:pt>
    <dgm:pt modelId="{0A7EA9E9-7A56-4A50-AD12-595619461876}">
      <dgm:prSet/>
      <dgm:spPr/>
      <dgm:t>
        <a:bodyPr/>
        <a:lstStyle/>
        <a:p>
          <a:pPr rtl="1"/>
          <a:r>
            <a:rPr lang="fa-IR" b="1" dirty="0" smtClean="0"/>
            <a:t>مزایا:ساده و قابل فهم بودن-داشتن منطق محافظه کارانه </a:t>
          </a:r>
          <a:endParaRPr lang="fa-IR" dirty="0"/>
        </a:p>
      </dgm:t>
    </dgm:pt>
    <dgm:pt modelId="{2838C8C2-805B-499C-B565-E38D86FA53A9}" type="parTrans" cxnId="{DC148A55-AF98-4A1A-A76A-14CB0B86FA70}">
      <dgm:prSet/>
      <dgm:spPr/>
      <dgm:t>
        <a:bodyPr/>
        <a:lstStyle/>
        <a:p>
          <a:pPr rtl="1"/>
          <a:endParaRPr lang="fa-IR"/>
        </a:p>
      </dgm:t>
    </dgm:pt>
    <dgm:pt modelId="{D41E032E-342E-4CBD-B4A1-D2629CE0195A}" type="sibTrans" cxnId="{DC148A55-AF98-4A1A-A76A-14CB0B86FA70}">
      <dgm:prSet/>
      <dgm:spPr/>
      <dgm:t>
        <a:bodyPr/>
        <a:lstStyle/>
        <a:p>
          <a:pPr rtl="1"/>
          <a:endParaRPr lang="fa-IR"/>
        </a:p>
      </dgm:t>
    </dgm:pt>
    <dgm:pt modelId="{AF9A471A-B12B-41E9-98FD-C5ABC64B89E1}">
      <dgm:prSet/>
      <dgm:spPr/>
      <dgm:t>
        <a:bodyPr/>
        <a:lstStyle/>
        <a:p>
          <a:pPr rtl="1"/>
          <a:r>
            <a:rPr lang="fa-IR" b="1" dirty="0" smtClean="0"/>
            <a:t>معایب:به ارزش زمانی پول توجه نمی کند-به تمامی جریانات ورودی توجه نمی کند – پراکندگی جریانات ورودی را در طول سال یکنواخت فرض میکند</a:t>
          </a:r>
          <a:r>
            <a:rPr lang="fa-IR" dirty="0" smtClean="0"/>
            <a:t>.</a:t>
          </a:r>
          <a:endParaRPr lang="fa-IR" dirty="0"/>
        </a:p>
      </dgm:t>
    </dgm:pt>
    <dgm:pt modelId="{8B9DADF9-D077-4FDE-BB8E-5802E5A6D952}" type="parTrans" cxnId="{8288FE5F-3E27-4E3E-9203-C40D1C48ED97}">
      <dgm:prSet/>
      <dgm:spPr/>
      <dgm:t>
        <a:bodyPr/>
        <a:lstStyle/>
        <a:p>
          <a:pPr rtl="1"/>
          <a:endParaRPr lang="fa-IR"/>
        </a:p>
      </dgm:t>
    </dgm:pt>
    <dgm:pt modelId="{4F1CF93F-6D49-4EB9-AD3E-32B96E6F27AB}" type="sibTrans" cxnId="{8288FE5F-3E27-4E3E-9203-C40D1C48ED97}">
      <dgm:prSet/>
      <dgm:spPr/>
      <dgm:t>
        <a:bodyPr/>
        <a:lstStyle/>
        <a:p>
          <a:pPr rtl="1"/>
          <a:endParaRPr lang="fa-IR"/>
        </a:p>
      </dgm:t>
    </dgm:pt>
    <dgm:pt modelId="{CE9860D5-1247-48C9-85F2-0B81963BB020}" type="pres">
      <dgm:prSet presAssocID="{42C734E0-E921-44AD-BA49-045419ED26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B49E2533-E8C2-433B-8665-3BA3EB789253}" type="pres">
      <dgm:prSet presAssocID="{0A7EA9E9-7A56-4A50-AD12-5956194618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695D0B-821E-45FF-8579-6E6626BBC049}" type="pres">
      <dgm:prSet presAssocID="{D41E032E-342E-4CBD-B4A1-D2629CE0195A}" presName="spacer" presStyleCnt="0"/>
      <dgm:spPr/>
    </dgm:pt>
    <dgm:pt modelId="{397B51CA-CA4D-4DE1-B42A-E0467AB969B3}" type="pres">
      <dgm:prSet presAssocID="{AF9A471A-B12B-41E9-98FD-C5ABC64B89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38F93B8-AC2D-4F82-878A-FA17946D9011}" type="presOf" srcId="{42C734E0-E921-44AD-BA49-045419ED26A9}" destId="{CE9860D5-1247-48C9-85F2-0B81963BB020}" srcOrd="0" destOrd="0" presId="urn:microsoft.com/office/officeart/2005/8/layout/vList2"/>
    <dgm:cxn modelId="{8288FE5F-3E27-4E3E-9203-C40D1C48ED97}" srcId="{42C734E0-E921-44AD-BA49-045419ED26A9}" destId="{AF9A471A-B12B-41E9-98FD-C5ABC64B89E1}" srcOrd="1" destOrd="0" parTransId="{8B9DADF9-D077-4FDE-BB8E-5802E5A6D952}" sibTransId="{4F1CF93F-6D49-4EB9-AD3E-32B96E6F27AB}"/>
    <dgm:cxn modelId="{FD3835AA-6649-4E67-976C-2EB4328A61A0}" type="presOf" srcId="{AF9A471A-B12B-41E9-98FD-C5ABC64B89E1}" destId="{397B51CA-CA4D-4DE1-B42A-E0467AB969B3}" srcOrd="0" destOrd="0" presId="urn:microsoft.com/office/officeart/2005/8/layout/vList2"/>
    <dgm:cxn modelId="{DC148A55-AF98-4A1A-A76A-14CB0B86FA70}" srcId="{42C734E0-E921-44AD-BA49-045419ED26A9}" destId="{0A7EA9E9-7A56-4A50-AD12-595619461876}" srcOrd="0" destOrd="0" parTransId="{2838C8C2-805B-499C-B565-E38D86FA53A9}" sibTransId="{D41E032E-342E-4CBD-B4A1-D2629CE0195A}"/>
    <dgm:cxn modelId="{8D7CE7C9-BDEE-4E0F-BCE5-44381AF4501A}" type="presOf" srcId="{0A7EA9E9-7A56-4A50-AD12-595619461876}" destId="{B49E2533-E8C2-433B-8665-3BA3EB789253}" srcOrd="0" destOrd="0" presId="urn:microsoft.com/office/officeart/2005/8/layout/vList2"/>
    <dgm:cxn modelId="{ECB960FB-C003-4D58-85B2-88E3299594E7}" type="presParOf" srcId="{CE9860D5-1247-48C9-85F2-0B81963BB020}" destId="{B49E2533-E8C2-433B-8665-3BA3EB789253}" srcOrd="0" destOrd="0" presId="urn:microsoft.com/office/officeart/2005/8/layout/vList2"/>
    <dgm:cxn modelId="{87C406CD-CDBD-4B97-8735-BA2D38E3641D}" type="presParOf" srcId="{CE9860D5-1247-48C9-85F2-0B81963BB020}" destId="{B9695D0B-821E-45FF-8579-6E6626BBC049}" srcOrd="1" destOrd="0" presId="urn:microsoft.com/office/officeart/2005/8/layout/vList2"/>
    <dgm:cxn modelId="{4AEDDA5E-AB98-475C-A202-362BB75C6F2B}" type="presParOf" srcId="{CE9860D5-1247-48C9-85F2-0B81963BB020}" destId="{397B51CA-CA4D-4DE1-B42A-E0467AB969B3}" srcOrd="2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5D52D1-25D8-472D-95C6-1EAD90565DA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pPr rtl="1"/>
          <a:endParaRPr lang="fa-IR"/>
        </a:p>
      </dgm:t>
    </dgm:pt>
    <dgm:pt modelId="{8D7A9B45-B15D-49D6-A46B-E4CE1C614610}">
      <dgm:prSet/>
      <dgm:spPr/>
      <dgm:t>
        <a:bodyPr/>
        <a:lstStyle/>
        <a:p>
          <a:pPr rtl="1"/>
          <a:r>
            <a:rPr lang="en-US" b="1" dirty="0" smtClean="0"/>
            <a:t>(b</a:t>
          </a:r>
          <a:r>
            <a:rPr lang="fa-IR" b="1" dirty="0" smtClean="0"/>
            <a:t>روش نرخ بازده حسابداری:</a:t>
          </a:r>
          <a:endParaRPr lang="fa-IR" b="1" dirty="0"/>
        </a:p>
      </dgm:t>
    </dgm:pt>
    <dgm:pt modelId="{73099E71-0211-45D7-A616-514C16F8F056}" type="parTrans" cxnId="{EEFDBF6A-0AFB-479D-B390-71BA9BB56070}">
      <dgm:prSet/>
      <dgm:spPr/>
      <dgm:t>
        <a:bodyPr/>
        <a:lstStyle/>
        <a:p>
          <a:pPr rtl="1"/>
          <a:endParaRPr lang="fa-IR"/>
        </a:p>
      </dgm:t>
    </dgm:pt>
    <dgm:pt modelId="{8CDEB01C-345B-488F-AE75-A989082034D5}" type="sibTrans" cxnId="{EEFDBF6A-0AFB-479D-B390-71BA9BB56070}">
      <dgm:prSet/>
      <dgm:spPr/>
      <dgm:t>
        <a:bodyPr/>
        <a:lstStyle/>
        <a:p>
          <a:pPr rtl="1"/>
          <a:endParaRPr lang="fa-IR"/>
        </a:p>
      </dgm:t>
    </dgm:pt>
    <dgm:pt modelId="{FC25D297-32B2-4439-BCD6-942D42148D67}" type="pres">
      <dgm:prSet presAssocID="{545D52D1-25D8-472D-95C6-1EAD90565D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2385EA0-AF83-4B8D-865F-C5A8B565DB7B}" type="pres">
      <dgm:prSet presAssocID="{8D7A9B45-B15D-49D6-A46B-E4CE1C6146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66A1164-1E58-4679-81DA-C5A6467E9FD0}" type="presOf" srcId="{8D7A9B45-B15D-49D6-A46B-E4CE1C614610}" destId="{52385EA0-AF83-4B8D-865F-C5A8B565DB7B}" srcOrd="0" destOrd="0" presId="urn:microsoft.com/office/officeart/2005/8/layout/vList2"/>
    <dgm:cxn modelId="{4C68CB83-7EF5-4DA4-AAF8-00A7413B37D0}" type="presOf" srcId="{545D52D1-25D8-472D-95C6-1EAD90565DA6}" destId="{FC25D297-32B2-4439-BCD6-942D42148D67}" srcOrd="0" destOrd="0" presId="urn:microsoft.com/office/officeart/2005/8/layout/vList2"/>
    <dgm:cxn modelId="{EEFDBF6A-0AFB-479D-B390-71BA9BB56070}" srcId="{545D52D1-25D8-472D-95C6-1EAD90565DA6}" destId="{8D7A9B45-B15D-49D6-A46B-E4CE1C614610}" srcOrd="0" destOrd="0" parTransId="{73099E71-0211-45D7-A616-514C16F8F056}" sibTransId="{8CDEB01C-345B-488F-AE75-A989082034D5}"/>
    <dgm:cxn modelId="{4C83AFF3-D556-46A0-BF43-8AF9C465D1EB}" type="presParOf" srcId="{FC25D297-32B2-4439-BCD6-942D42148D67}" destId="{52385EA0-AF83-4B8D-865F-C5A8B565DB7B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53A9F-244A-4872-BA47-57EF2C3B4565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654AA-7A2A-4DCF-B6BA-C7EC25CB41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633B96-1B6A-4E6D-B4CE-20E5EDA0FD3C}" type="datetimeFigureOut">
              <a:rPr lang="fa-IR" smtClean="0"/>
              <a:pPr/>
              <a:t>1437/06/07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2722D58-314C-4BB4-9A18-94B88EE1653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22D58-314C-4BB4-9A18-94B88EE1653C}" type="slidenum">
              <a:rPr lang="fa-IR" smtClean="0"/>
              <a:pPr/>
              <a:t>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A38C10-2BE9-4783-840F-4F1AD0A39870}" type="datetime8">
              <a:rPr lang="fa-IR" smtClean="0"/>
              <a:t>16/مارس/16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FE35CB-CFFE-49FA-8061-CD5EB2983DFE}" type="datetime8">
              <a:rPr lang="fa-IR" smtClean="0"/>
              <a:t>16/مارس/16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7B3E-7088-4A96-804A-B4BB7BC32E19}" type="datetime8">
              <a:rPr lang="fa-IR" smtClean="0"/>
              <a:t>16/مارس/16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D846E-F5CA-407B-8B7F-C70470EB42C5}" type="datetime8">
              <a:rPr lang="fa-IR" smtClean="0"/>
              <a:t>16/مارس/16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593F-DEF6-4BDC-A859-0C0FD3B66B12}" type="datetime8">
              <a:rPr lang="fa-IR" smtClean="0"/>
              <a:t>16/مارس/16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E8C6E5-35BE-47E5-BA28-4B437E573551}" type="datetime8">
              <a:rPr lang="fa-IR" smtClean="0"/>
              <a:t>16/مارس/16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A35F9-4DE7-4066-A239-40A8C6B0BF0B}" type="datetime8">
              <a:rPr lang="fa-IR" smtClean="0"/>
              <a:t>16/مارس/16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30BF5-BAFD-404C-85CC-6F0E3640AE1F}" type="datetime8">
              <a:rPr lang="fa-IR" smtClean="0"/>
              <a:t>16/مارس/16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D6708-78B2-4C63-AA13-E7C1721A380E}" type="datetime8">
              <a:rPr lang="fa-IR" smtClean="0"/>
              <a:t>16/مارس/16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00F09F-01A1-4369-8C2B-87FAB13C45E2}" type="datetime8">
              <a:rPr lang="fa-IR" smtClean="0"/>
              <a:t>16/مارس/16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988BB1-08A1-4E82-9767-D85E71F88789}" type="datetime8">
              <a:rPr lang="fa-IR" smtClean="0"/>
              <a:t>16/مارس/16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2C78D3-2418-470C-942B-7DC4CF17D6FA}" type="datetime8">
              <a:rPr lang="fa-IR" smtClean="0"/>
              <a:t>16/مارس/16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94FC7A-D398-4F45-99E4-6A54238FC2B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diagramLayout" Target="../diagrams/layout11.xml"/><Relationship Id="rId7" Type="http://schemas.openxmlformats.org/officeDocument/2006/relationships/diagramLayout" Target="../diagrams/layout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diagramColors" Target="../diagrams/colors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4.xml"/><Relationship Id="rId3" Type="http://schemas.openxmlformats.org/officeDocument/2006/relationships/diagramLayout" Target="../diagrams/layout13.xml"/><Relationship Id="rId7" Type="http://schemas.openxmlformats.org/officeDocument/2006/relationships/diagramLayout" Target="../diagrams/layout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4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diagramColors" Target="../diagrams/colors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36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انجام هزینه های سرمایه ای در زمان حال به منظور رسیدن به عایدی در سالهای آتی که مصداق آن را در مورد پروژه ها میتوان دید.</a:t>
            </a:r>
            <a:endParaRPr lang="fa-IR" sz="36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81171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 NPV=    PV-c</a:t>
            </a:r>
            <a:r>
              <a:rPr lang="en-US" baseline="-25000" dirty="0" smtClean="0"/>
              <a:t>0                   </a:t>
            </a:r>
          </a:p>
          <a:p>
            <a:pPr algn="l">
              <a:buNone/>
            </a:pPr>
            <a:r>
              <a:rPr lang="fa-IR" baseline="-25000" dirty="0" smtClean="0"/>
              <a:t>     </a:t>
            </a:r>
            <a:r>
              <a:rPr lang="en-US" baseline="-25000" dirty="0" smtClean="0"/>
              <a:t>(120)                    40                 40                40 </a:t>
            </a:r>
          </a:p>
          <a:p>
            <a:pPr algn="l">
              <a:buNone/>
            </a:pPr>
            <a:r>
              <a:rPr lang="en-US" baseline="-25000" dirty="0" smtClean="0"/>
              <a:t>0                          1                   2                  3 </a:t>
            </a:r>
          </a:p>
          <a:p>
            <a:pPr algn="l">
              <a:buNone/>
            </a:pPr>
            <a:r>
              <a:rPr lang="en-US" baseline="-25000" dirty="0" err="1" smtClean="0"/>
              <a:t>i</a:t>
            </a:r>
            <a:r>
              <a:rPr lang="en-US" baseline="-25000" dirty="0" smtClean="0"/>
              <a:t>=10%</a:t>
            </a:r>
            <a:r>
              <a:rPr lang="en-US" dirty="0" smtClean="0"/>
              <a:t>  </a:t>
            </a:r>
          </a:p>
          <a:p>
            <a:pPr algn="ctr">
              <a:buNone/>
            </a:pPr>
            <a:r>
              <a:rPr lang="fa-IR" sz="2400" dirty="0" smtClean="0"/>
              <a:t>           </a:t>
            </a:r>
            <a:r>
              <a:rPr lang="en-US" sz="2400" dirty="0" smtClean="0"/>
              <a:t>       40               40             40</a:t>
            </a:r>
          </a:p>
          <a:p>
            <a:pPr>
              <a:buNone/>
            </a:pPr>
            <a:r>
              <a:rPr lang="fa-IR" sz="2400" dirty="0" smtClean="0"/>
              <a:t>   </a:t>
            </a:r>
            <a:r>
              <a:rPr lang="en-US" sz="2400" dirty="0" smtClean="0"/>
              <a:t>-2</a:t>
            </a:r>
            <a:r>
              <a:rPr lang="fa-IR" sz="2400" dirty="0" smtClean="0"/>
              <a:t>  =   </a:t>
            </a:r>
            <a:r>
              <a:rPr lang="en-US" sz="2400" dirty="0" smtClean="0"/>
              <a:t>       -100</a:t>
            </a:r>
            <a:r>
              <a:rPr lang="fa-IR" sz="2400" dirty="0" smtClean="0"/>
              <a:t>                                                    </a:t>
            </a:r>
            <a:r>
              <a:rPr lang="en-US" sz="2400" dirty="0" smtClean="0"/>
              <a:t>NPV=</a:t>
            </a:r>
            <a:r>
              <a:rPr lang="fa-IR" sz="2400" dirty="0" smtClean="0"/>
              <a:t>  </a:t>
            </a:r>
          </a:p>
          <a:p>
            <a:pPr algn="ctr">
              <a:lnSpc>
                <a:spcPct val="210000"/>
              </a:lnSpc>
              <a:buNone/>
            </a:pPr>
            <a:r>
              <a:rPr lang="fa-IR" sz="2400" dirty="0" smtClean="0"/>
              <a:t>  </a:t>
            </a:r>
            <a:r>
              <a:rPr lang="en-US" sz="2400" dirty="0" smtClean="0"/>
              <a:t>(1+0/10)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 (1+0/10)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(1+0/10) </a:t>
            </a:r>
            <a:r>
              <a:rPr lang="fa-IR" sz="2400" dirty="0" smtClean="0"/>
              <a:t>        </a:t>
            </a:r>
          </a:p>
          <a:p>
            <a:pPr algn="ctr">
              <a:lnSpc>
                <a:spcPct val="210000"/>
              </a:lnSpc>
              <a:buNone/>
            </a:pPr>
            <a:r>
              <a:rPr lang="fa-IR" sz="2400" dirty="0" smtClean="0"/>
              <a:t>پروژه قبول              </a:t>
            </a:r>
            <a:r>
              <a:rPr lang="en-US" sz="2400" dirty="0" smtClean="0"/>
              <a:t>NPV&gt;0 </a:t>
            </a:r>
          </a:p>
          <a:p>
            <a:pPr algn="ctr">
              <a:buNone/>
            </a:pPr>
            <a:r>
              <a:rPr lang="fa-IR" sz="2400" dirty="0" smtClean="0"/>
              <a:t>                پروژه رد                         </a:t>
            </a:r>
            <a:r>
              <a:rPr lang="en-US" sz="2400" dirty="0" smtClean="0"/>
              <a:t>                           NPV&lt;0 </a:t>
            </a:r>
            <a:r>
              <a:rPr lang="fa-IR" sz="2400" dirty="0" smtClean="0"/>
              <a:t>اگر</a:t>
            </a:r>
            <a:endParaRPr lang="en-US" sz="2400" dirty="0" smtClean="0"/>
          </a:p>
          <a:p>
            <a:pPr algn="ctr">
              <a:buNone/>
            </a:pPr>
            <a:r>
              <a:rPr lang="fa-IR" sz="2400" dirty="0" smtClean="0"/>
              <a:t>بی تفاوتی               </a:t>
            </a:r>
            <a:r>
              <a:rPr lang="en-US" sz="2400" dirty="0" smtClean="0"/>
              <a:t>NPV=0</a:t>
            </a:r>
            <a:r>
              <a:rPr lang="fa-IR" sz="2400" dirty="0" smtClean="0"/>
              <a:t>   </a:t>
            </a:r>
          </a:p>
          <a:p>
            <a:pPr algn="ctr">
              <a:buNone/>
            </a:pPr>
            <a:r>
              <a:rPr lang="en-US" dirty="0" smtClean="0"/>
              <a:t> </a:t>
            </a:r>
            <a:endParaRPr lang="fa-IR" dirty="0" smtClean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 prst="relaxedInset"/>
            </a:sp3d>
          </a:bodyPr>
          <a:lstStyle/>
          <a:p>
            <a:pPr marL="742950" indent="-742950" algn="r"/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(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c</a:t>
            </a:r>
            <a:r>
              <a:rPr lang="fa-IR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روش ارزش فعلی خالص:</a:t>
            </a:r>
            <a:endParaRPr lang="fa-IR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71604" y="1357298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71604" y="135729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571604" y="1500174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1604" y="164305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1472" y="200024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43704" y="199944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429654" y="199944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858414" y="199944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144298" y="199944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2285984" y="3286124"/>
            <a:ext cx="1143008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lus 25"/>
          <p:cNvSpPr/>
          <p:nvPr/>
        </p:nvSpPr>
        <p:spPr>
          <a:xfrm>
            <a:off x="3714744" y="3143248"/>
            <a:ext cx="285752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8" name="Straight Connector 27"/>
          <p:cNvCxnSpPr/>
          <p:nvPr/>
        </p:nvCxnSpPr>
        <p:spPr>
          <a:xfrm rot="10800000">
            <a:off x="4143372" y="3286124"/>
            <a:ext cx="1143008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lus 28"/>
          <p:cNvSpPr/>
          <p:nvPr/>
        </p:nvSpPr>
        <p:spPr>
          <a:xfrm>
            <a:off x="5429256" y="3143248"/>
            <a:ext cx="214314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1" name="Straight Connector 30"/>
          <p:cNvCxnSpPr/>
          <p:nvPr/>
        </p:nvCxnSpPr>
        <p:spPr>
          <a:xfrm>
            <a:off x="5643570" y="3214686"/>
            <a:ext cx="785818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ouble Bracket 32"/>
          <p:cNvSpPr/>
          <p:nvPr/>
        </p:nvSpPr>
        <p:spPr>
          <a:xfrm>
            <a:off x="2143108" y="2571744"/>
            <a:ext cx="4500594" cy="1357322"/>
          </a:xfrm>
          <a:prstGeom prst="bracketPai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Right Arrow 35"/>
          <p:cNvSpPr/>
          <p:nvPr/>
        </p:nvSpPr>
        <p:spPr>
          <a:xfrm rot="20759422">
            <a:off x="1051349" y="4571827"/>
            <a:ext cx="1897765" cy="1229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Right Arrow 36"/>
          <p:cNvSpPr/>
          <p:nvPr/>
        </p:nvSpPr>
        <p:spPr>
          <a:xfrm>
            <a:off x="1071538" y="4857760"/>
            <a:ext cx="228601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ight Arrow 37"/>
          <p:cNvSpPr/>
          <p:nvPr/>
        </p:nvSpPr>
        <p:spPr>
          <a:xfrm rot="816026">
            <a:off x="1048950" y="5098978"/>
            <a:ext cx="2062238" cy="89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Right Arrow 38"/>
          <p:cNvSpPr/>
          <p:nvPr/>
        </p:nvSpPr>
        <p:spPr>
          <a:xfrm>
            <a:off x="4071934" y="4500570"/>
            <a:ext cx="8572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Right Arrow 39"/>
          <p:cNvSpPr/>
          <p:nvPr/>
        </p:nvSpPr>
        <p:spPr>
          <a:xfrm>
            <a:off x="4500562" y="4929198"/>
            <a:ext cx="157163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Right Arrow 40"/>
          <p:cNvSpPr/>
          <p:nvPr/>
        </p:nvSpPr>
        <p:spPr>
          <a:xfrm>
            <a:off x="4143372" y="5286388"/>
            <a:ext cx="8572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PV</a:t>
            </a:r>
          </a:p>
          <a:p>
            <a:pPr algn="l">
              <a:buNone/>
            </a:pPr>
            <a:r>
              <a:rPr lang="fa-IR" dirty="0" smtClean="0"/>
              <a:t> </a:t>
            </a:r>
            <a:r>
              <a:rPr lang="en-US" dirty="0" smtClean="0"/>
              <a:t>                           PI= </a:t>
            </a:r>
          </a:p>
          <a:p>
            <a:pPr algn="ctr">
              <a:buNone/>
            </a:pPr>
            <a:r>
              <a:rPr lang="fa-IR" dirty="0" smtClean="0"/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fa-IR" dirty="0" smtClean="0"/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dirty="0" smtClean="0"/>
              <a:t>  قبول پروژه   </a:t>
            </a:r>
            <a:r>
              <a:rPr lang="en-US" dirty="0" smtClean="0"/>
              <a:t>PI&gt;1              NPV&gt;0</a:t>
            </a:r>
            <a:r>
              <a:rPr lang="fa-IR" dirty="0" smtClean="0"/>
              <a:t>                                   </a:t>
            </a:r>
          </a:p>
          <a:p>
            <a:pPr algn="l">
              <a:lnSpc>
                <a:spcPct val="200000"/>
              </a:lnSpc>
              <a:buNone/>
            </a:pPr>
            <a:r>
              <a:rPr lang="fa-IR" dirty="0" smtClean="0"/>
              <a:t> رد پروژه </a:t>
            </a:r>
            <a:r>
              <a:rPr lang="en-US" dirty="0" smtClean="0"/>
              <a:t>NPV&lt;0</a:t>
            </a:r>
            <a:r>
              <a:rPr lang="fa-IR" dirty="0" smtClean="0"/>
              <a:t>             </a:t>
            </a:r>
            <a:r>
              <a:rPr lang="en-US" dirty="0" smtClean="0"/>
              <a:t>PI&lt;1</a:t>
            </a:r>
            <a:r>
              <a:rPr lang="fa-IR" dirty="0" smtClean="0"/>
              <a:t>                     اگر</a:t>
            </a:r>
            <a:endParaRPr lang="en-US" dirty="0" smtClean="0"/>
          </a:p>
          <a:p>
            <a:pPr algn="ctr">
              <a:lnSpc>
                <a:spcPct val="200000"/>
              </a:lnSpc>
              <a:buNone/>
            </a:pPr>
            <a:r>
              <a:rPr lang="fa-IR" dirty="0" smtClean="0"/>
              <a:t>  بی تفاوتی   </a:t>
            </a:r>
            <a:r>
              <a:rPr lang="en-US" dirty="0" smtClean="0"/>
              <a:t>PI=1               NPV=0</a:t>
            </a:r>
            <a:endParaRPr lang="fa-IR" dirty="0"/>
          </a:p>
        </p:txBody>
      </p:sp>
      <p:graphicFrame>
        <p:nvGraphicFramePr>
          <p:cNvPr id="15" name="Diagram 1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 rot="10800000">
            <a:off x="3857620" y="1500174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57620" y="1500174"/>
            <a:ext cx="285752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3857620" y="1714488"/>
            <a:ext cx="285752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57620" y="192880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71934" y="2214554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71538" y="3429000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71538" y="421481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1071538" y="4214818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857488" y="335756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786182" y="428625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928926" y="521495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5-Point Star 16"/>
          <p:cNvSpPr/>
          <p:nvPr/>
        </p:nvSpPr>
        <p:spPr>
          <a:xfrm>
            <a:off x="7572396" y="500042"/>
            <a:ext cx="642942" cy="64294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5-Point Star 18"/>
          <p:cNvSpPr/>
          <p:nvPr/>
        </p:nvSpPr>
        <p:spPr>
          <a:xfrm>
            <a:off x="571472" y="571480"/>
            <a:ext cx="642942" cy="64294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Donut 30"/>
          <p:cNvSpPr/>
          <p:nvPr/>
        </p:nvSpPr>
        <p:spPr>
          <a:xfrm>
            <a:off x="3286116" y="1285860"/>
            <a:ext cx="2214578" cy="1643074"/>
          </a:xfrm>
          <a:prstGeom prst="donut">
            <a:avLst>
              <a:gd name="adj" fmla="val 5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38" name="Frame 37"/>
          <p:cNvSpPr/>
          <p:nvPr/>
        </p:nvSpPr>
        <p:spPr>
          <a:xfrm>
            <a:off x="214282" y="3000372"/>
            <a:ext cx="7643866" cy="2786082"/>
          </a:xfrm>
          <a:prstGeom prst="frame">
            <a:avLst>
              <a:gd name="adj1" fmla="val 6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lnSpc>
                <a:spcPct val="250000"/>
              </a:lnSpc>
            </a:pPr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این نرخ نشان دهنده بازده واقعی پروژه است و نرخی است که با این نرخ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NPV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پروژه صفر میشود. </a:t>
            </a:r>
          </a:p>
          <a:p>
            <a:pPr>
              <a:buNone/>
            </a:pPr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                            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NPV                                                                            </a:t>
            </a:r>
          </a:p>
          <a:p>
            <a:pPr>
              <a:buNone/>
            </a:pPr>
            <a:endParaRPr lang="en-US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                       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IRR</a:t>
            </a:r>
          </a:p>
          <a:p>
            <a:pPr>
              <a:buNone/>
            </a:pPr>
            <a:r>
              <a:rPr lang="en-US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       </a:t>
            </a:r>
          </a:p>
          <a:p>
            <a:pPr>
              <a:buNone/>
            </a:pP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</a:t>
            </a:r>
            <a:endParaRPr lang="fa-I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perspectiveLef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e</a:t>
            </a: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)روش نرخ بازده داخلی:</a:t>
            </a:r>
            <a:endParaRPr lang="fa-I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28728" y="5143512"/>
            <a:ext cx="2214578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572266" y="4286256"/>
            <a:ext cx="1713718" cy="79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1000100" y="3929066"/>
            <a:ext cx="2143140" cy="114300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Connector 12"/>
          <p:cNvSpPr/>
          <p:nvPr/>
        </p:nvSpPr>
        <p:spPr>
          <a:xfrm>
            <a:off x="2428860" y="5143512"/>
            <a:ext cx="45719" cy="45719"/>
          </a:xfrm>
          <a:prstGeom prst="flowChartConnector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  IRR:NPV=0              PV=  c</a:t>
            </a:r>
            <a:r>
              <a:rPr lang="en-US" baseline="-25000" dirty="0" smtClean="0"/>
              <a:t>0                </a:t>
            </a:r>
          </a:p>
          <a:p>
            <a:pPr algn="l">
              <a:buNone/>
            </a:pPr>
            <a:r>
              <a:rPr lang="en-US" baseline="-25000" dirty="0" smtClean="0"/>
              <a:t>n              </a:t>
            </a:r>
            <a:r>
              <a:rPr lang="en-US" b="1" baseline="-25000" dirty="0" smtClean="0"/>
              <a:t>  </a:t>
            </a:r>
            <a:r>
              <a:rPr lang="en-US" b="1" baseline="-25000" dirty="0" err="1" smtClean="0"/>
              <a:t>CFi</a:t>
            </a:r>
            <a:r>
              <a:rPr lang="en-US" dirty="0" smtClean="0"/>
              <a:t>     </a:t>
            </a:r>
          </a:p>
          <a:p>
            <a:pPr algn="l">
              <a:buNone/>
            </a:pPr>
            <a:r>
              <a:rPr lang="en-US" baseline="-25000" dirty="0" smtClean="0"/>
              <a:t>                                    </a:t>
            </a:r>
            <a:r>
              <a:rPr lang="en-US" b="1" baseline="-25000" dirty="0" smtClean="0"/>
              <a:t> = </a:t>
            </a:r>
            <a:r>
              <a:rPr lang="en-US" dirty="0" smtClean="0"/>
              <a:t>c</a:t>
            </a:r>
            <a:r>
              <a:rPr lang="en-US" baseline="-25000" dirty="0" smtClean="0"/>
              <a:t>0</a:t>
            </a:r>
            <a:r>
              <a:rPr lang="en-US" dirty="0" smtClean="0"/>
              <a:t>  </a:t>
            </a:r>
          </a:p>
          <a:p>
            <a:pPr algn="l">
              <a:buNone/>
            </a:pPr>
            <a:r>
              <a:rPr lang="en-US" baseline="-25000" dirty="0" err="1" smtClean="0"/>
              <a:t>i</a:t>
            </a:r>
            <a:r>
              <a:rPr lang="en-US" baseline="-25000" dirty="0" smtClean="0"/>
              <a:t>=1        </a:t>
            </a:r>
            <a:r>
              <a:rPr lang="en-US" dirty="0" smtClean="0"/>
              <a:t>(1+IRR)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baseline="-25000" dirty="0" smtClean="0"/>
              <a:t>                                                   </a:t>
            </a:r>
          </a:p>
          <a:p>
            <a:pPr>
              <a:buNone/>
            </a:pPr>
            <a:r>
              <a:rPr lang="en-US" sz="2600" b="1" baseline="-25000" dirty="0" smtClean="0"/>
              <a:t>(100)              60                80        </a:t>
            </a:r>
          </a:p>
          <a:p>
            <a:pPr>
              <a:buNone/>
            </a:pPr>
            <a:r>
              <a:rPr lang="en-US" sz="2600" b="1" baseline="-25000" dirty="0" smtClean="0"/>
              <a:t>0</a:t>
            </a:r>
            <a:r>
              <a:rPr lang="en-US" sz="2600" b="1" dirty="0" smtClean="0"/>
              <a:t>            1           2</a:t>
            </a:r>
            <a:r>
              <a:rPr lang="en-US" sz="2800" dirty="0" smtClean="0"/>
              <a:t> </a:t>
            </a:r>
            <a:r>
              <a:rPr lang="en-US" dirty="0" smtClean="0"/>
              <a:t>    </a:t>
            </a:r>
          </a:p>
          <a:p>
            <a:pPr algn="l">
              <a:buNone/>
            </a:pPr>
            <a:r>
              <a:rPr lang="en-US" sz="3000" dirty="0" smtClean="0"/>
              <a:t>          80</a:t>
            </a:r>
            <a:r>
              <a:rPr lang="fa-IR" sz="3000" dirty="0" smtClean="0"/>
              <a:t> </a:t>
            </a:r>
            <a:r>
              <a:rPr lang="en-US" sz="3000" dirty="0" smtClean="0"/>
              <a:t>             60  </a:t>
            </a:r>
          </a:p>
          <a:p>
            <a:pPr algn="l">
              <a:buNone/>
            </a:pPr>
            <a:r>
              <a:rPr lang="en-US" sz="3000" dirty="0" smtClean="0"/>
              <a:t>IRR=9%</a:t>
            </a:r>
            <a:r>
              <a:rPr lang="fa-IR" sz="3000" dirty="0" smtClean="0"/>
              <a:t>                                         </a:t>
            </a:r>
            <a:r>
              <a:rPr lang="en-US" sz="3000" dirty="0" smtClean="0"/>
              <a:t>100= </a:t>
            </a:r>
          </a:p>
          <a:p>
            <a:pPr algn="l">
              <a:buNone/>
            </a:pPr>
            <a:r>
              <a:rPr lang="en-US" sz="3000" dirty="0" smtClean="0"/>
              <a:t>         (1+IRR)     (1+IRR)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</a:t>
            </a:r>
            <a:r>
              <a:rPr lang="en-US" dirty="0" smtClean="0"/>
              <a:t>       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Right Arrow 3"/>
          <p:cNvSpPr/>
          <p:nvPr/>
        </p:nvSpPr>
        <p:spPr>
          <a:xfrm>
            <a:off x="2857488" y="164305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6" name="Straight Connector 5"/>
          <p:cNvCxnSpPr/>
          <p:nvPr/>
        </p:nvCxnSpPr>
        <p:spPr>
          <a:xfrm>
            <a:off x="3571868" y="1500174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71868" y="1500174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3571868" y="1643050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71868" y="1785926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571472" y="2428868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571472" y="2428868"/>
            <a:ext cx="357190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571472" y="2786058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472" y="307181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ouble Bracket 38"/>
          <p:cNvSpPr/>
          <p:nvPr/>
        </p:nvSpPr>
        <p:spPr>
          <a:xfrm>
            <a:off x="1428728" y="2285992"/>
            <a:ext cx="1571636" cy="128588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1" name="Straight Connector 40"/>
          <p:cNvCxnSpPr/>
          <p:nvPr/>
        </p:nvCxnSpPr>
        <p:spPr>
          <a:xfrm>
            <a:off x="1571604" y="2643182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57356" y="4929198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57620" y="4929198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lus 45"/>
          <p:cNvSpPr/>
          <p:nvPr/>
        </p:nvSpPr>
        <p:spPr>
          <a:xfrm>
            <a:off x="3214678" y="4786322"/>
            <a:ext cx="285752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929190" y="3714752"/>
            <a:ext cx="335758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4929984" y="378539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6323025" y="3749677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7644628" y="371395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ight Arrow 62"/>
          <p:cNvSpPr/>
          <p:nvPr/>
        </p:nvSpPr>
        <p:spPr>
          <a:xfrm>
            <a:off x="5214942" y="4572008"/>
            <a:ext cx="642942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300000"/>
              </a:lnSpc>
              <a:buNone/>
            </a:pPr>
            <a:r>
              <a:rPr lang="fa-IR" b="1" dirty="0" smtClean="0"/>
              <a:t>ریسک سیستماتیک          </a:t>
            </a:r>
            <a:r>
              <a:rPr lang="en-US" b="1" dirty="0" smtClean="0"/>
              <a:t>actor)</a:t>
            </a:r>
            <a:r>
              <a:rPr lang="fa-IR" b="1" dirty="0" smtClean="0"/>
              <a:t>)مسائل غیر قابل کنترل         مسائل صنعت + مسائل کلان </a:t>
            </a:r>
          </a:p>
          <a:p>
            <a:pPr algn="ctr">
              <a:lnSpc>
                <a:spcPct val="300000"/>
              </a:lnSpc>
              <a:buNone/>
            </a:pPr>
            <a:r>
              <a:rPr lang="fa-IR" b="1" dirty="0" smtClean="0"/>
              <a:t>ریسک غیر سیستماتیک             (</a:t>
            </a:r>
            <a:r>
              <a:rPr lang="en-US" b="1" dirty="0" smtClean="0"/>
              <a:t>factor</a:t>
            </a:r>
            <a:r>
              <a:rPr lang="fa-IR" b="1" dirty="0" smtClean="0"/>
              <a:t> )مسائل قابل کنترل             مسائل درونی یا شرکتی</a:t>
            </a:r>
          </a:p>
          <a:p>
            <a:pPr algn="ctr">
              <a:lnSpc>
                <a:spcPct val="300000"/>
              </a:lnSpc>
              <a:buNone/>
            </a:pPr>
            <a:endParaRPr lang="fa-IR" sz="2000" dirty="0" smtClean="0"/>
          </a:p>
          <a:p>
            <a:pPr algn="ctr">
              <a:lnSpc>
                <a:spcPct val="300000"/>
              </a:lnSpc>
              <a:buNone/>
            </a:pPr>
            <a:r>
              <a:rPr lang="fa-IR" sz="2000" dirty="0" smtClean="0"/>
              <a:t>    </a:t>
            </a:r>
            <a:endParaRPr lang="fa-IR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Right Arrow 3"/>
          <p:cNvSpPr/>
          <p:nvPr/>
        </p:nvSpPr>
        <p:spPr>
          <a:xfrm>
            <a:off x="3071802" y="207167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Arrow 4"/>
          <p:cNvSpPr/>
          <p:nvPr/>
        </p:nvSpPr>
        <p:spPr>
          <a:xfrm>
            <a:off x="6143636" y="2143116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>
            <a:off x="2714612" y="300037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Arrow 6"/>
          <p:cNvSpPr/>
          <p:nvPr/>
        </p:nvSpPr>
        <p:spPr>
          <a:xfrm>
            <a:off x="5715008" y="3000372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Half Frame 7"/>
          <p:cNvSpPr/>
          <p:nvPr/>
        </p:nvSpPr>
        <p:spPr>
          <a:xfrm>
            <a:off x="357158" y="1785926"/>
            <a:ext cx="857256" cy="1143008"/>
          </a:xfrm>
          <a:prstGeom prst="halfFrame">
            <a:avLst>
              <a:gd name="adj1" fmla="val 28254"/>
              <a:gd name="adj2" fmla="val 3333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0800000">
            <a:off x="8143900" y="2285992"/>
            <a:ext cx="642942" cy="1214446"/>
          </a:xfrm>
          <a:prstGeom prst="halfFram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                                                                          ریسک      </a:t>
            </a:r>
          </a:p>
          <a:p>
            <a:r>
              <a:rPr lang="fa-IR" dirty="0" smtClean="0"/>
              <a:t>ریسک غیر سیستماتیک</a:t>
            </a:r>
            <a:r>
              <a:rPr lang="en-US" dirty="0" smtClean="0"/>
              <a:t>A</a:t>
            </a:r>
            <a:endParaRPr lang="fa-IR" dirty="0" smtClean="0"/>
          </a:p>
          <a:p>
            <a:r>
              <a:rPr lang="fa-IR" dirty="0" smtClean="0"/>
              <a:t>ریسک سیستماتیک </a:t>
            </a:r>
            <a:r>
              <a:rPr lang="en-US" dirty="0" smtClean="0"/>
              <a:t>B</a:t>
            </a:r>
            <a:r>
              <a:rPr lang="fa-IR" dirty="0" smtClean="0"/>
              <a:t>                   </a:t>
            </a:r>
            <a:r>
              <a:rPr lang="en-US" dirty="0" smtClean="0"/>
              <a:t>A           </a:t>
            </a:r>
            <a:endParaRPr lang="fa-IR" dirty="0" smtClean="0"/>
          </a:p>
          <a:p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                           </a:t>
            </a:r>
          </a:p>
          <a:p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                                      </a:t>
            </a:r>
            <a:r>
              <a:rPr lang="en-US" dirty="0" smtClean="0"/>
              <a:t>B</a:t>
            </a:r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                 تصمیم مناسب 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-142114" y="3428206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14414" y="4786322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214414" y="3929066"/>
            <a:ext cx="228601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 rot="21275079">
            <a:off x="1214414" y="2071678"/>
            <a:ext cx="2068642" cy="2046157"/>
          </a:xfrm>
          <a:custGeom>
            <a:avLst/>
            <a:gdLst>
              <a:gd name="connsiteX0" fmla="*/ 269823 w 2068642"/>
              <a:gd name="connsiteY0" fmla="*/ 0 h 2046157"/>
              <a:gd name="connsiteX1" fmla="*/ 299803 w 2068642"/>
              <a:gd name="connsiteY1" fmla="*/ 1723869 h 2046157"/>
              <a:gd name="connsiteX2" fmla="*/ 2068642 w 2068642"/>
              <a:gd name="connsiteY2" fmla="*/ 1933731 h 2046157"/>
              <a:gd name="connsiteX3" fmla="*/ 2068642 w 2068642"/>
              <a:gd name="connsiteY3" fmla="*/ 1933731 h 2046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8642" h="2046157">
                <a:moveTo>
                  <a:pt x="269823" y="0"/>
                </a:moveTo>
                <a:cubicBezTo>
                  <a:pt x="134911" y="700790"/>
                  <a:pt x="0" y="1401581"/>
                  <a:pt x="299803" y="1723869"/>
                </a:cubicBezTo>
                <a:cubicBezTo>
                  <a:pt x="599606" y="2046157"/>
                  <a:pt x="2068642" y="1933731"/>
                  <a:pt x="2068642" y="1933731"/>
                </a:cubicBezTo>
                <a:lnTo>
                  <a:pt x="2068642" y="193373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1642248" y="4357694"/>
            <a:ext cx="85805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536679" y="3036091"/>
            <a:ext cx="192803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/>
          <a:lstStyle/>
          <a:p>
            <a:pPr algn="l">
              <a:lnSpc>
                <a:spcPct val="300000"/>
              </a:lnSpc>
              <a:buNone/>
            </a:pPr>
            <a:r>
              <a:rPr lang="fa-IR" dirty="0" smtClean="0"/>
              <a:t>        (بازده)    </a:t>
            </a:r>
            <a:r>
              <a:rPr lang="en-US" dirty="0" smtClean="0"/>
              <a:t>                       R=    </a:t>
            </a:r>
            <a:r>
              <a:rPr lang="en-US" dirty="0" err="1" smtClean="0"/>
              <a:t>RiPi</a:t>
            </a:r>
            <a:r>
              <a:rPr lang="en-US" dirty="0" smtClean="0"/>
              <a:t>  </a:t>
            </a:r>
          </a:p>
          <a:p>
            <a:pPr algn="ctr">
              <a:lnSpc>
                <a:spcPct val="300000"/>
              </a:lnSpc>
              <a:buNone/>
            </a:pPr>
            <a:r>
              <a:rPr lang="en-US" dirty="0" smtClean="0"/>
              <a:t>)</a:t>
            </a:r>
            <a:r>
              <a:rPr lang="fa-IR" dirty="0" smtClean="0"/>
              <a:t>ریسک)    </a:t>
            </a:r>
            <a:r>
              <a:rPr lang="en-US" dirty="0" smtClean="0"/>
              <a:t>Pi</a:t>
            </a:r>
            <a:r>
              <a:rPr lang="fa-IR" dirty="0" smtClean="0"/>
              <a:t> .</a:t>
            </a:r>
            <a:r>
              <a:rPr lang="en-US" dirty="0" smtClean="0"/>
              <a:t> r=         (</a:t>
            </a:r>
            <a:r>
              <a:rPr lang="en-US" dirty="0" err="1" smtClean="0"/>
              <a:t>Ri</a:t>
            </a:r>
            <a:r>
              <a:rPr lang="en-US" dirty="0" smtClean="0"/>
              <a:t>-R)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marL="742950" indent="-742950" algn="r">
              <a:buFont typeface="+mj-lt"/>
              <a:buAutoNum type="alphaLcParenR"/>
            </a:pPr>
            <a:r>
              <a:rPr lang="fa-IR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محاسبه ریسک و بازده:</a:t>
            </a:r>
            <a:endParaRPr lang="fa-IR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571868" y="2071678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71868" y="207167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571868" y="2214554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71868" y="2428868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928926" y="2071678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3286116" y="342900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3286116" y="3429000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286116" y="3571876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286116" y="371475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536811" y="3535363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2607455" y="3321843"/>
            <a:ext cx="500066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00364" y="3214686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ame 19"/>
          <p:cNvSpPr/>
          <p:nvPr/>
        </p:nvSpPr>
        <p:spPr>
          <a:xfrm>
            <a:off x="1500166" y="1714488"/>
            <a:ext cx="6000792" cy="114300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1500166" y="2857496"/>
            <a:ext cx="6000792" cy="12858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None/>
            </a:pPr>
            <a:r>
              <a:rPr lang="fa-IR" b="1" dirty="0" smtClean="0"/>
              <a:t>این تئوری مطلوبیت افراد را تابعی از ثروت آنها میداند. </a:t>
            </a:r>
          </a:p>
          <a:p>
            <a:pPr>
              <a:lnSpc>
                <a:spcPct val="200000"/>
              </a:lnSpc>
              <a:buNone/>
            </a:pPr>
            <a:r>
              <a:rPr lang="fa-IR" b="1" dirty="0" smtClean="0"/>
              <a:t>یعنی:</a:t>
            </a:r>
            <a:r>
              <a:rPr lang="en-US" b="1" dirty="0" smtClean="0"/>
              <a:t>u=f(w)</a:t>
            </a:r>
            <a:r>
              <a:rPr lang="fa-IR" b="1" dirty="0" smtClean="0"/>
              <a:t> و پروژه ای را مناسب ارزیابی میکند که باعث افزایش بیشتر مطلوبیت شخص گردد.و بر این اساس افراد را در سه گروه شخصیتی طبقه بندی می کند: 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افراد ریسک پذیر        </a:t>
            </a:r>
            <a:r>
              <a:rPr lang="en-US" dirty="0" smtClean="0"/>
              <a:t>r&gt;   R</a:t>
            </a:r>
            <a:endParaRPr lang="fa-IR" dirty="0" smtClean="0"/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افراد ریسک گریز</a:t>
            </a:r>
            <a:r>
              <a:rPr lang="en-US" dirty="0" smtClean="0"/>
              <a:t> </a:t>
            </a:r>
            <a:r>
              <a:rPr lang="fa-IR" dirty="0" smtClean="0"/>
              <a:t>   </a:t>
            </a:r>
            <a:r>
              <a:rPr lang="en-US" dirty="0" smtClean="0"/>
              <a:t>r &lt;     R   </a:t>
            </a:r>
            <a:endParaRPr lang="fa-IR" dirty="0" smtClean="0"/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افراد بی تفاوت به ریسک     </a:t>
            </a:r>
            <a:r>
              <a:rPr lang="en-US" dirty="0" smtClean="0"/>
              <a:t>R</a:t>
            </a:r>
            <a:r>
              <a:rPr lang="fa-IR" dirty="0" smtClean="0"/>
              <a:t>   </a:t>
            </a:r>
            <a:r>
              <a:rPr lang="en-US" dirty="0" smtClean="0"/>
              <a:t>r = </a:t>
            </a:r>
            <a:endParaRPr lang="fa-IR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Isosceles Triangle 3"/>
          <p:cNvSpPr/>
          <p:nvPr/>
        </p:nvSpPr>
        <p:spPr>
          <a:xfrm>
            <a:off x="5143504" y="5072074"/>
            <a:ext cx="214314" cy="28575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Isosceles Triangle 4"/>
          <p:cNvSpPr/>
          <p:nvPr/>
        </p:nvSpPr>
        <p:spPr>
          <a:xfrm>
            <a:off x="5143504" y="4643446"/>
            <a:ext cx="214314" cy="28575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 rot="10800000">
            <a:off x="5072066" y="5643578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Isosceles Triangle 6"/>
          <p:cNvSpPr/>
          <p:nvPr/>
        </p:nvSpPr>
        <p:spPr>
          <a:xfrm>
            <a:off x="4500562" y="4643446"/>
            <a:ext cx="214314" cy="28575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Isosceles Triangle 7"/>
          <p:cNvSpPr/>
          <p:nvPr/>
        </p:nvSpPr>
        <p:spPr>
          <a:xfrm>
            <a:off x="4143372" y="5072074"/>
            <a:ext cx="214314" cy="28575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ight Arrow 8"/>
          <p:cNvSpPr/>
          <p:nvPr/>
        </p:nvSpPr>
        <p:spPr>
          <a:xfrm rot="10800000">
            <a:off x="5643570" y="4786322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Isosceles Triangle 9"/>
          <p:cNvSpPr/>
          <p:nvPr/>
        </p:nvSpPr>
        <p:spPr>
          <a:xfrm>
            <a:off x="3643306" y="5429264"/>
            <a:ext cx="285752" cy="35719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Isosceles Triangle 10"/>
          <p:cNvSpPr/>
          <p:nvPr/>
        </p:nvSpPr>
        <p:spPr>
          <a:xfrm>
            <a:off x="4572000" y="5429264"/>
            <a:ext cx="285752" cy="35719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ight Arrow 13"/>
          <p:cNvSpPr/>
          <p:nvPr/>
        </p:nvSpPr>
        <p:spPr>
          <a:xfrm rot="10800000">
            <a:off x="5643570" y="5214950"/>
            <a:ext cx="494413" cy="160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Smiley Face 11"/>
          <p:cNvSpPr/>
          <p:nvPr/>
        </p:nvSpPr>
        <p:spPr>
          <a:xfrm>
            <a:off x="214282" y="1142984"/>
            <a:ext cx="1500198" cy="1714512"/>
          </a:xfrm>
          <a:prstGeom prst="smileyFac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a-IR" sz="3100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60000" dist="60007" dir="5400000" sy="-100000" algn="bl" rotWithShape="0"/>
                </a:effectLst>
              </a:rPr>
              <a:t>مراحل بودجه بندی سرمایه ای (اجرای پروژه)در شرایط اطمینان</a:t>
            </a:r>
            <a:r>
              <a:rPr lang="fa-IR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</a:t>
            </a:r>
            <a:endParaRPr lang="fa-IR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Lightning Bolt 6"/>
          <p:cNvSpPr/>
          <p:nvPr/>
        </p:nvSpPr>
        <p:spPr>
          <a:xfrm rot="20377889">
            <a:off x="3650166" y="5238365"/>
            <a:ext cx="2071702" cy="164307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fa-IR" dirty="0" smtClean="0"/>
              <a:t>الف)در مورد پروژه هایی که اولین بار اجرا می شوند: </a:t>
            </a:r>
          </a:p>
          <a:p>
            <a:pPr>
              <a:lnSpc>
                <a:spcPct val="200000"/>
              </a:lnSpc>
              <a:buNone/>
            </a:pPr>
            <a:r>
              <a:rPr lang="fa-IR" sz="2800" dirty="0" smtClean="0"/>
              <a:t>هزینه حمل و نصب و راه اندازی+قیمت خرید ماشین آلات =</a:t>
            </a:r>
            <a:r>
              <a:rPr lang="en-US" sz="2800" dirty="0"/>
              <a:t>c</a:t>
            </a:r>
            <a:r>
              <a:rPr lang="en-US" sz="2800" baseline="-25000" dirty="0"/>
              <a:t>0</a:t>
            </a:r>
            <a:r>
              <a:rPr lang="en-US" sz="2800" dirty="0" smtClean="0"/>
              <a:t> </a:t>
            </a:r>
            <a:r>
              <a:rPr lang="fa-IR" sz="2800" dirty="0" smtClean="0"/>
              <a:t> </a:t>
            </a:r>
          </a:p>
          <a:p>
            <a:pPr>
              <a:lnSpc>
                <a:spcPct val="200000"/>
              </a:lnSpc>
              <a:buNone/>
            </a:pPr>
            <a:r>
              <a:rPr lang="fa-IR" sz="2800" dirty="0" smtClean="0"/>
              <a:t>ب)در مورد پروژه هایی که جانشین میشوند: </a:t>
            </a:r>
          </a:p>
          <a:p>
            <a:pPr>
              <a:lnSpc>
                <a:spcPct val="300000"/>
              </a:lnSpc>
              <a:buNone/>
            </a:pPr>
            <a:r>
              <a:rPr lang="en-US" sz="1800" dirty="0" smtClean="0"/>
              <a:t> X t</a:t>
            </a:r>
            <a:r>
              <a:rPr lang="fa-IR" sz="1800" dirty="0" smtClean="0"/>
              <a:t>سود یا </a:t>
            </a:r>
            <a:r>
              <a:rPr lang="fa-IR" sz="1800" dirty="0"/>
              <a:t>زیان فروش پروژه قدیمی</a:t>
            </a:r>
            <a:r>
              <a:rPr lang="fa-IR" sz="1800" dirty="0" smtClean="0"/>
              <a:t> + بهای فروش پروژه قدیمی      بهای تمام شده پروژه جدید=</a:t>
            </a:r>
            <a:r>
              <a:rPr lang="en-US" sz="2400" dirty="0"/>
              <a:t>c</a:t>
            </a:r>
            <a:r>
              <a:rPr lang="en-US" sz="2400" baseline="-25000" dirty="0"/>
              <a:t>0</a:t>
            </a:r>
            <a:r>
              <a:rPr lang="en-US" sz="2400" dirty="0" smtClean="0"/>
              <a:t> </a:t>
            </a:r>
            <a:endParaRPr lang="fa-IR" sz="24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uble Bracket 4"/>
          <p:cNvSpPr/>
          <p:nvPr/>
        </p:nvSpPr>
        <p:spPr>
          <a:xfrm>
            <a:off x="5715008" y="4714884"/>
            <a:ext cx="2928958" cy="57150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Minus 5"/>
          <p:cNvSpPr/>
          <p:nvPr/>
        </p:nvSpPr>
        <p:spPr>
          <a:xfrm>
            <a:off x="5572132" y="5072074"/>
            <a:ext cx="142876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Minus 6"/>
          <p:cNvSpPr/>
          <p:nvPr/>
        </p:nvSpPr>
        <p:spPr>
          <a:xfrm>
            <a:off x="3357554" y="5000636"/>
            <a:ext cx="285752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Sun 8"/>
          <p:cNvSpPr/>
          <p:nvPr/>
        </p:nvSpPr>
        <p:spPr>
          <a:xfrm>
            <a:off x="0" y="1428736"/>
            <a:ext cx="1428728" cy="157163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lnSpc>
                <a:spcPct val="250000"/>
              </a:lnSpc>
              <a:buNone/>
            </a:pP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CF=(S-C-D)(1-t)+D</a:t>
            </a:r>
          </a:p>
          <a:p>
            <a:pPr algn="l">
              <a:lnSpc>
                <a:spcPct val="250000"/>
              </a:lnSpc>
              <a:buNone/>
            </a:pP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فروش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</a:t>
            </a:r>
          </a:p>
          <a:p>
            <a:pPr algn="l">
              <a:lnSpc>
                <a:spcPct val="250000"/>
              </a:lnSpc>
              <a:buNone/>
            </a:pP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هزینه های نقدی یا عملیاتی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 </a:t>
            </a:r>
          </a:p>
          <a:p>
            <a:pPr algn="l">
              <a:lnSpc>
                <a:spcPct val="250000"/>
              </a:lnSpc>
              <a:buNone/>
            </a:pP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هزینه استهلاک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 </a:t>
            </a:r>
          </a:p>
          <a:p>
            <a:pPr algn="l">
              <a:lnSpc>
                <a:spcPct val="250000"/>
              </a:lnSpc>
              <a:buNone/>
            </a:pP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نرخ مالیات  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</a:t>
            </a:r>
            <a:endParaRPr lang="fa-I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785786" y="2928934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85786" y="385762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57224" y="478632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14348" y="564357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-Point Star 19"/>
          <p:cNvSpPr/>
          <p:nvPr/>
        </p:nvSpPr>
        <p:spPr>
          <a:xfrm>
            <a:off x="7000892" y="2071678"/>
            <a:ext cx="2143108" cy="3071834"/>
          </a:xfrm>
          <a:prstGeom prst="star5">
            <a:avLst/>
          </a:prstGeo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dirty="0" smtClean="0"/>
              <a:t>؟</a:t>
            </a:r>
            <a:endParaRPr lang="fa-IR" sz="60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 smtClean="0"/>
              <a:t>روش دوره باز گشت (</a:t>
            </a:r>
            <a:r>
              <a:rPr lang="en-US" b="1" dirty="0" smtClean="0"/>
              <a:t>pp</a:t>
            </a:r>
            <a:r>
              <a:rPr lang="fa-IR" b="1" dirty="0" smtClean="0"/>
              <a:t>)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 smtClean="0"/>
              <a:t>روش نرخ بازده حسابداری(</a:t>
            </a:r>
            <a:r>
              <a:rPr lang="en-US" b="1" dirty="0" smtClean="0"/>
              <a:t>ARR</a:t>
            </a:r>
            <a:r>
              <a:rPr lang="fa-IR" b="1" dirty="0" smtClean="0"/>
              <a:t>)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 smtClean="0"/>
              <a:t>روش ارزش فعلی خالص(</a:t>
            </a:r>
            <a:r>
              <a:rPr lang="en-US" b="1" dirty="0" smtClean="0"/>
              <a:t>NPV</a:t>
            </a:r>
            <a:r>
              <a:rPr lang="fa-IR" b="1" dirty="0" smtClean="0"/>
              <a:t>)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 smtClean="0"/>
              <a:t>روش شاخص سود آوری(</a:t>
            </a:r>
            <a:r>
              <a:rPr lang="en-US" b="1" dirty="0" smtClean="0"/>
              <a:t>PI</a:t>
            </a:r>
            <a:r>
              <a:rPr lang="fa-IR" b="1" dirty="0" smtClean="0"/>
              <a:t>)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 smtClean="0"/>
              <a:t>روش نرخ بازده داخلی (</a:t>
            </a:r>
            <a:r>
              <a:rPr lang="en-US" b="1" dirty="0" smtClean="0"/>
              <a:t>IRR</a:t>
            </a:r>
            <a:r>
              <a:rPr lang="fa-IR" b="1" dirty="0" smtClean="0"/>
              <a:t>) </a:t>
            </a:r>
            <a:endParaRPr lang="fa-IR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fa-IR" dirty="0" smtClean="0"/>
              <a:t>                      40    40      20    40  ( 100) </a:t>
            </a:r>
          </a:p>
          <a:p>
            <a:pPr algn="l">
              <a:buNone/>
            </a:pPr>
            <a:r>
              <a:rPr lang="fa-IR" dirty="0" smtClean="0"/>
              <a:t>      4      3        2      1          0 </a:t>
            </a:r>
          </a:p>
          <a:p>
            <a:pPr>
              <a:buNone/>
            </a:pPr>
            <a:r>
              <a:rPr lang="fa-IR" dirty="0" smtClean="0"/>
              <a:t>3سال= </a:t>
            </a:r>
            <a:r>
              <a:rPr lang="en-US" dirty="0" smtClean="0"/>
              <a:t>PP</a:t>
            </a:r>
            <a:endParaRPr lang="fa-IR" dirty="0" smtClean="0"/>
          </a:p>
          <a:p>
            <a:pPr algn="l">
              <a:buNone/>
            </a:pPr>
            <a:r>
              <a:rPr lang="fa-IR" dirty="0" smtClean="0"/>
              <a:t>     80     40     40    40      (100) </a:t>
            </a:r>
          </a:p>
          <a:p>
            <a:pPr marL="514350" indent="-514350" algn="l">
              <a:buNone/>
            </a:pPr>
            <a:r>
              <a:rPr lang="fa-IR" dirty="0" smtClean="0"/>
              <a:t>4       3       2      1            0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سال     40  20+2=</a:t>
            </a:r>
            <a:r>
              <a:rPr lang="en-US" dirty="0" smtClean="0"/>
              <a:t>PP</a:t>
            </a:r>
            <a:endParaRPr lang="fa-IR" dirty="0" smtClean="0"/>
          </a:p>
          <a:p>
            <a:pPr marL="514350" indent="-514350"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en-US" dirty="0" smtClean="0"/>
              <a:t>a</a:t>
            </a:r>
            <a:r>
              <a:rPr lang="fa-IR" dirty="0" smtClean="0"/>
              <a:t>)روش دوره بازگشت (</a:t>
            </a:r>
            <a:r>
              <a:rPr lang="en-US" dirty="0" smtClean="0"/>
              <a:t>pp</a:t>
            </a:r>
            <a:r>
              <a:rPr lang="fa-IR" dirty="0" smtClean="0"/>
              <a:t>):</a:t>
            </a:r>
            <a:endParaRPr lang="fa-I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1472" y="1928802"/>
            <a:ext cx="46434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vision 8"/>
          <p:cNvSpPr/>
          <p:nvPr/>
        </p:nvSpPr>
        <p:spPr>
          <a:xfrm>
            <a:off x="7072330" y="4286256"/>
            <a:ext cx="285752" cy="414334"/>
          </a:xfrm>
          <a:prstGeom prst="mathDivide">
            <a:avLst>
              <a:gd name="adj1" fmla="val 23520"/>
              <a:gd name="adj2" fmla="val 2930"/>
              <a:gd name="adj3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ight Arrow 10"/>
          <p:cNvSpPr/>
          <p:nvPr/>
        </p:nvSpPr>
        <p:spPr>
          <a:xfrm rot="978135">
            <a:off x="5532374" y="2081159"/>
            <a:ext cx="1506727" cy="483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00034" y="3357562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uble Bracket 15"/>
          <p:cNvSpPr/>
          <p:nvPr/>
        </p:nvSpPr>
        <p:spPr>
          <a:xfrm>
            <a:off x="6715140" y="4143380"/>
            <a:ext cx="1000132" cy="642942"/>
          </a:xfrm>
          <a:prstGeom prst="bracketPai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ight Arrow 16"/>
          <p:cNvSpPr/>
          <p:nvPr/>
        </p:nvSpPr>
        <p:spPr>
          <a:xfrm rot="1150011">
            <a:off x="5529422" y="3526696"/>
            <a:ext cx="149818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643704" y="192800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643836" y="192800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429654" y="192800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358348" y="192800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144166" y="192800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72266" y="33567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1858150" y="335676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643968" y="33567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501224" y="33567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4358480" y="33567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sz="2800" dirty="0" smtClean="0"/>
              <a:t>  متوسط سود سالیانه پس از استهلاک     </a:t>
            </a:r>
          </a:p>
          <a:p>
            <a:pPr algn="l">
              <a:buNone/>
            </a:pPr>
            <a:r>
              <a:rPr lang="en-US" sz="2800" dirty="0" smtClean="0"/>
              <a:t>X100</a:t>
            </a:r>
            <a:r>
              <a:rPr lang="fa-IR" sz="2800" dirty="0" smtClean="0"/>
              <a:t>                                              </a:t>
            </a:r>
            <a:r>
              <a:rPr lang="en-US" sz="2800" dirty="0" smtClean="0"/>
              <a:t>ARR=             </a:t>
            </a:r>
          </a:p>
          <a:p>
            <a:pPr algn="ctr">
              <a:buNone/>
            </a:pPr>
            <a:r>
              <a:rPr lang="fa-IR" sz="2800" dirty="0" smtClean="0"/>
              <a:t>متوسط سرمایه گزاری               </a:t>
            </a:r>
          </a:p>
          <a:p>
            <a:pPr algn="ctr">
              <a:buNone/>
            </a:pPr>
            <a:r>
              <a:rPr lang="fa-IR" sz="2400" dirty="0" smtClean="0"/>
              <a:t>قبول پروژه        بازده مورد انتظار صاحبان پروژه</a:t>
            </a:r>
            <a:r>
              <a:rPr lang="en-US" sz="2400" dirty="0" smtClean="0"/>
              <a:t>ARR&gt;</a:t>
            </a:r>
            <a:r>
              <a:rPr lang="fa-IR" sz="2400" dirty="0" smtClean="0"/>
              <a:t>   </a:t>
            </a:r>
          </a:p>
          <a:p>
            <a:pPr algn="l">
              <a:buNone/>
            </a:pPr>
            <a:r>
              <a:rPr lang="fa-IR" sz="2400" dirty="0" smtClean="0"/>
              <a:t>اگر </a:t>
            </a:r>
          </a:p>
          <a:p>
            <a:pPr algn="ctr">
              <a:buNone/>
            </a:pPr>
            <a:r>
              <a:rPr lang="fa-IR" sz="2400" dirty="0" smtClean="0"/>
              <a:t> رد پروژه            بازده مورد انتظار صاحبان پروژه&gt;</a:t>
            </a:r>
            <a:r>
              <a:rPr lang="en-US" sz="2400" dirty="0" smtClean="0"/>
              <a:t>ARR</a:t>
            </a:r>
            <a:r>
              <a:rPr lang="fa-IR" sz="2400" dirty="0" smtClean="0"/>
              <a:t>      </a:t>
            </a:r>
          </a:p>
          <a:p>
            <a:pPr>
              <a:buFont typeface="Wingdings" pitchFamily="2" charset="2"/>
              <a:buChar char="v"/>
            </a:pPr>
            <a:endParaRPr lang="fa-IR" sz="2400" dirty="0" smtClean="0"/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این روش هم به ارزش زمانی پول توجه نمیکند.</a:t>
            </a:r>
          </a:p>
          <a:p>
            <a:pPr>
              <a:buFont typeface="Wingdings" pitchFamily="2" charset="2"/>
              <a:buChar char="v"/>
            </a:pPr>
            <a:endParaRPr lang="fa-IR" sz="2400" dirty="0" smtClean="0"/>
          </a:p>
          <a:p>
            <a:pPr>
              <a:buFont typeface="Wingdings" pitchFamily="2" charset="2"/>
              <a:buChar char="v"/>
            </a:pPr>
            <a:endParaRPr lang="fa-IR" sz="2400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643042" y="2214554"/>
            <a:ext cx="52864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14546" y="3143248"/>
            <a:ext cx="14287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5786446" y="3071810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ight Arrow 9"/>
          <p:cNvSpPr/>
          <p:nvPr/>
        </p:nvSpPr>
        <p:spPr>
          <a:xfrm>
            <a:off x="5643570" y="4000504"/>
            <a:ext cx="8572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ight Arrow 10"/>
          <p:cNvSpPr/>
          <p:nvPr/>
        </p:nvSpPr>
        <p:spPr>
          <a:xfrm rot="19832850" flipV="1">
            <a:off x="943308" y="3217298"/>
            <a:ext cx="652506" cy="231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ight Arrow 11"/>
          <p:cNvSpPr/>
          <p:nvPr/>
        </p:nvSpPr>
        <p:spPr>
          <a:xfrm rot="2195479">
            <a:off x="916600" y="3613555"/>
            <a:ext cx="680180" cy="184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</TotalTime>
  <Words>756</Words>
  <Application>Microsoft Office PowerPoint</Application>
  <PresentationFormat>On-screen Show (4:3)</PresentationFormat>
  <Paragraphs>132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Slide 1</vt:lpstr>
      <vt:lpstr>Slide 2</vt:lpstr>
      <vt:lpstr>مراحل بودجه بندی سرمایه ای (اجرای پروژه)در شرایط اطمینان:</vt:lpstr>
      <vt:lpstr>Slide 4</vt:lpstr>
      <vt:lpstr>Slide 5</vt:lpstr>
      <vt:lpstr>Slide 6</vt:lpstr>
      <vt:lpstr>a)روش دوره بازگشت (pp):</vt:lpstr>
      <vt:lpstr>Slide 8</vt:lpstr>
      <vt:lpstr>Slide 9</vt:lpstr>
      <vt:lpstr>(cروش ارزش فعلی خالص:</vt:lpstr>
      <vt:lpstr>Slide 11</vt:lpstr>
      <vt:lpstr>e)روش نرخ بازده داخلی:</vt:lpstr>
      <vt:lpstr>Slide 13</vt:lpstr>
      <vt:lpstr>Slide 14</vt:lpstr>
      <vt:lpstr>Slide 15</vt:lpstr>
      <vt:lpstr>Slide 16</vt:lpstr>
      <vt:lpstr>Slide 17</vt:lpstr>
      <vt:lpstr>محاسبه ریسک و بازده: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بودجه بندی سرمایه ای:</dc:title>
  <dc:creator>E</dc:creator>
  <cp:lastModifiedBy>Administrator</cp:lastModifiedBy>
  <cp:revision>59</cp:revision>
  <dcterms:created xsi:type="dcterms:W3CDTF">2009-03-10T15:53:16Z</dcterms:created>
  <dcterms:modified xsi:type="dcterms:W3CDTF">2016-03-16T18:42:57Z</dcterms:modified>
</cp:coreProperties>
</file>