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6"/>
  </p:notesMasterIdLst>
  <p:handoutMasterIdLst>
    <p:handoutMasterId r:id="rId3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5" r:id="rId28"/>
    <p:sldId id="286" r:id="rId29"/>
    <p:sldId id="287" r:id="rId30"/>
    <p:sldId id="288" r:id="rId31"/>
    <p:sldId id="291" r:id="rId32"/>
    <p:sldId id="290" r:id="rId33"/>
    <p:sldId id="292" r:id="rId34"/>
    <p:sldId id="293" r:id="rId3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8900" autoAdjust="0"/>
    <p:restoredTop sz="94660"/>
  </p:normalViewPr>
  <p:slideViewPr>
    <p:cSldViewPr>
      <p:cViewPr>
        <p:scale>
          <a:sx n="70" d="100"/>
          <a:sy n="70" d="100"/>
        </p:scale>
        <p:origin x="-1507" y="-2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02D00F9-28F7-48B8-9FD5-8AC15D8C73AC}" type="datetimeFigureOut">
              <a:rPr lang="en-US" smtClean="0"/>
              <a:t>3/17/2016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189628E-A60F-4050-AF1D-992A480A8CAA}"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A9DFA71-ED08-4980-A623-10099DE68E59}" type="datetimeFigureOut">
              <a:rPr lang="fa-IR" smtClean="0"/>
              <a:pPr/>
              <a:t>1437/06/08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r>
              <a:rPr lang="en-US" smtClean="0"/>
              <a:t>© irmgn.ir</a:t>
            </a: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A0A4BB2-19A5-4004-BD6B-0BE2AA0CEE93}" type="slidenum">
              <a:rPr lang="fa-IR" smtClean="0"/>
              <a:pPr/>
              <a:t>‹#›</a:t>
            </a:fld>
            <a:endParaRPr lang="fa-IR"/>
          </a:p>
        </p:txBody>
      </p:sp>
    </p:spTree>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A4BB2-19A5-4004-BD6B-0BE2AA0CEE93}" type="slidenum">
              <a:rPr lang="fa-IR" smtClean="0"/>
              <a:pPr/>
              <a:t>1</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FA0A4BB2-19A5-4004-BD6B-0BE2AA0CEE93}" type="slidenum">
              <a:rPr lang="fa-IR" smtClean="0"/>
              <a:pPr/>
              <a:t>6</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A8A646A-6EF2-4345-8D55-BAB1DDD86D3C}" type="datetime8">
              <a:rPr lang="fa-IR" smtClean="0"/>
              <a:t>16/مارس/17</a:t>
            </a:fld>
            <a:endParaRPr lang="fa-IR"/>
          </a:p>
        </p:txBody>
      </p:sp>
      <p:sp>
        <p:nvSpPr>
          <p:cNvPr id="2" name="Footer Placeholder 1"/>
          <p:cNvSpPr>
            <a:spLocks noGrp="1"/>
          </p:cNvSpPr>
          <p:nvPr>
            <p:ph type="ftr" sz="quarter" idx="11"/>
          </p:nvPr>
        </p:nvSpPr>
        <p:spPr/>
        <p:txBody>
          <a:bodyPr/>
          <a:lstStyle/>
          <a:p>
            <a:r>
              <a:rPr lang="en-US" smtClean="0"/>
              <a:t>© irmgn.ir</a:t>
            </a:r>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B32C6FE7-D4E9-4B35-9B3D-A6E11E2CF68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634C24-B73C-460A-9D4A-E13E4F625590}"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B32C6FE7-D4E9-4B35-9B3D-A6E11E2CF68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76D1F3-9DAB-4B67-B14A-A713E90D8172}"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B32C6FE7-D4E9-4B35-9B3D-A6E11E2CF68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85F6046-F556-445D-9C04-E8F91E01B40E}" type="datetime8">
              <a:rPr lang="fa-IR" smtClean="0"/>
              <a:t>16/مارس/17</a:t>
            </a:fld>
            <a:endParaRPr lang="fa-IR"/>
          </a:p>
        </p:txBody>
      </p:sp>
      <p:sp>
        <p:nvSpPr>
          <p:cNvPr id="19" name="Footer Placeholder 18"/>
          <p:cNvSpPr>
            <a:spLocks noGrp="1"/>
          </p:cNvSpPr>
          <p:nvPr>
            <p:ph type="ftr" sz="quarter" idx="11"/>
          </p:nvPr>
        </p:nvSpPr>
        <p:spPr>
          <a:xfrm>
            <a:off x="3581400" y="76200"/>
            <a:ext cx="2895600" cy="288925"/>
          </a:xfrm>
        </p:spPr>
        <p:txBody>
          <a:bodyPr/>
          <a:lstStyle/>
          <a:p>
            <a:r>
              <a:rPr lang="en-US" smtClean="0"/>
              <a:t>© irmgn.ir</a:t>
            </a:r>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B32C6FE7-D4E9-4B35-9B3D-A6E11E2CF688}"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6383616-2246-4019-82BF-4F8C3C539744}" type="datetime8">
              <a:rPr lang="fa-IR" smtClean="0"/>
              <a:t>16/مارس/17</a:t>
            </a:fld>
            <a:endParaRPr lang="fa-IR"/>
          </a:p>
        </p:txBody>
      </p:sp>
      <p:sp>
        <p:nvSpPr>
          <p:cNvPr id="11" name="Footer Placeholder 10"/>
          <p:cNvSpPr>
            <a:spLocks noGrp="1"/>
          </p:cNvSpPr>
          <p:nvPr>
            <p:ph type="ftr" sz="quarter" idx="11"/>
          </p:nvPr>
        </p:nvSpPr>
        <p:spPr/>
        <p:txBody>
          <a:bodyPr/>
          <a:lstStyle/>
          <a:p>
            <a:r>
              <a:rPr lang="en-US" smtClean="0"/>
              <a:t>© irmgn.ir</a:t>
            </a:r>
            <a:endParaRPr lang="fa-IR"/>
          </a:p>
        </p:txBody>
      </p:sp>
      <p:sp>
        <p:nvSpPr>
          <p:cNvPr id="16" name="Slide Number Placeholder 15"/>
          <p:cNvSpPr>
            <a:spLocks noGrp="1"/>
          </p:cNvSpPr>
          <p:nvPr>
            <p:ph type="sldNum" sz="quarter" idx="12"/>
          </p:nvPr>
        </p:nvSpPr>
        <p:spPr/>
        <p:txBody>
          <a:bodyPr/>
          <a:lstStyle/>
          <a:p>
            <a:fld id="{B32C6FE7-D4E9-4B35-9B3D-A6E11E2CF688}"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2D0F8A5-CBF7-4E91-AB2B-3888DA15B024}" type="datetime8">
              <a:rPr lang="fa-IR" smtClean="0"/>
              <a:t>16/مارس/17</a:t>
            </a:fld>
            <a:endParaRPr lang="fa-IR"/>
          </a:p>
        </p:txBody>
      </p:sp>
      <p:sp>
        <p:nvSpPr>
          <p:cNvPr id="10" name="Footer Placeholder 9"/>
          <p:cNvSpPr>
            <a:spLocks noGrp="1"/>
          </p:cNvSpPr>
          <p:nvPr>
            <p:ph type="ftr" sz="quarter" idx="11"/>
          </p:nvPr>
        </p:nvSpPr>
        <p:spPr/>
        <p:txBody>
          <a:bodyPr/>
          <a:lstStyle/>
          <a:p>
            <a:r>
              <a:rPr lang="en-US" smtClean="0"/>
              <a:t>© irmgn.ir</a:t>
            </a:r>
            <a:endParaRPr lang="fa-IR"/>
          </a:p>
        </p:txBody>
      </p:sp>
      <p:sp>
        <p:nvSpPr>
          <p:cNvPr id="31" name="Slide Number Placeholder 30"/>
          <p:cNvSpPr>
            <a:spLocks noGrp="1"/>
          </p:cNvSpPr>
          <p:nvPr>
            <p:ph type="sldNum" sz="quarter" idx="12"/>
          </p:nvPr>
        </p:nvSpPr>
        <p:spPr/>
        <p:txBody>
          <a:bodyPr/>
          <a:lstStyle/>
          <a:p>
            <a:fld id="{B32C6FE7-D4E9-4B35-9B3D-A6E11E2CF688}"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5084A2A-07C1-49D4-83ED-32D47BF7E296}"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B32C6FE7-D4E9-4B35-9B3D-A6E11E2CF688}"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6532965-36AD-4EAA-BC03-58C715059B79}" type="datetime8">
              <a:rPr lang="fa-IR" smtClean="0"/>
              <a:t>16/مارس/17</a:t>
            </a:fld>
            <a:endParaRPr lang="fa-IR"/>
          </a:p>
        </p:txBody>
      </p:sp>
      <p:sp>
        <p:nvSpPr>
          <p:cNvPr id="21" name="Footer Placeholder 20"/>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B32C6FE7-D4E9-4B35-9B3D-A6E11E2CF688}"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2805BE1-6C48-48B0-BC6C-70BA6F5C754B}" type="datetime8">
              <a:rPr lang="fa-IR" smtClean="0"/>
              <a:t>16/مارس/17</a:t>
            </a:fld>
            <a:endParaRPr lang="fa-IR"/>
          </a:p>
        </p:txBody>
      </p:sp>
      <p:sp>
        <p:nvSpPr>
          <p:cNvPr id="24" name="Footer Placeholder 23"/>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B32C6FE7-D4E9-4B35-9B3D-A6E11E2CF68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9DC78E8-FE58-40D6-952F-4E31E99F64D7}" type="datetime8">
              <a:rPr lang="fa-IR" smtClean="0"/>
              <a:t>16/مارس/17</a:t>
            </a:fld>
            <a:endParaRPr lang="fa-IR"/>
          </a:p>
        </p:txBody>
      </p:sp>
      <p:sp>
        <p:nvSpPr>
          <p:cNvPr id="29" name="Footer Placeholder 28"/>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B32C6FE7-D4E9-4B35-9B3D-A6E11E2CF688}"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8EFC5C55-9B3B-4C91-BF97-57F57F87DEB7}"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31" name="Slide Number Placeholder 30"/>
          <p:cNvSpPr>
            <a:spLocks noGrp="1"/>
          </p:cNvSpPr>
          <p:nvPr>
            <p:ph type="sldNum" sz="quarter" idx="12"/>
          </p:nvPr>
        </p:nvSpPr>
        <p:spPr/>
        <p:txBody>
          <a:bodyPr/>
          <a:lstStyle/>
          <a:p>
            <a:fld id="{B32C6FE7-D4E9-4B35-9B3D-A6E11E2CF688}"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B559ADA-92AC-47B2-9B1F-AB7DDEDA5D68}" type="datetime8">
              <a:rPr lang="fa-IR" smtClean="0"/>
              <a:t>16/مارس/17</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 irmgn.ir</a:t>
            </a:r>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32C6FE7-D4E9-4B35-9B3D-A6E11E2CF688}"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14282" y="2652781"/>
            <a:ext cx="8786874" cy="584775"/>
          </a:xfrm>
          <a:prstGeom prst="rect">
            <a:avLst/>
          </a:prstGeom>
          <a:noFill/>
        </p:spPr>
        <p:txBody>
          <a:bodyPr wrap="square" rtlCol="1">
            <a:spAutoFit/>
          </a:bodyPr>
          <a:lstStyle/>
          <a:p>
            <a:pPr algn="just"/>
            <a:r>
              <a:rPr lang="en-US" sz="3200" b="1" dirty="0" smtClean="0"/>
              <a:t> </a:t>
            </a:r>
            <a:endParaRPr lang="fa-IR" sz="3200" b="1" dirty="0"/>
          </a:p>
        </p:txBody>
      </p:sp>
      <p:sp>
        <p:nvSpPr>
          <p:cNvPr id="14" name="Horizontal Scroll 13"/>
          <p:cNvSpPr/>
          <p:nvPr/>
        </p:nvSpPr>
        <p:spPr>
          <a:xfrm rot="5400000">
            <a:off x="1759739" y="-1178735"/>
            <a:ext cx="6000792" cy="8643966"/>
          </a:xfrm>
          <a:prstGeom prst="horizontalScroll">
            <a:avLst>
              <a:gd name="adj" fmla="val 1433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t>با تشكرفراوا</a:t>
            </a:r>
          </a:p>
        </p:txBody>
      </p:sp>
      <p:sp>
        <p:nvSpPr>
          <p:cNvPr id="9" name="TextBox 8"/>
          <p:cNvSpPr txBox="1"/>
          <p:nvPr/>
        </p:nvSpPr>
        <p:spPr>
          <a:xfrm>
            <a:off x="1285852" y="142852"/>
            <a:ext cx="6500858" cy="2215991"/>
          </a:xfrm>
          <a:prstGeom prst="rect">
            <a:avLst/>
          </a:prstGeom>
          <a:noFill/>
        </p:spPr>
        <p:txBody>
          <a:bodyPr wrap="square" rtlCol="1">
            <a:spAutoFit/>
          </a:bodyPr>
          <a:lstStyle/>
          <a:p>
            <a:pPr algn="ctr"/>
            <a:r>
              <a:rPr lang="fa-IR" sz="5400" b="1" dirty="0" smtClean="0"/>
              <a:t>داده كاوي 2</a:t>
            </a:r>
          </a:p>
          <a:p>
            <a:pPr algn="ctr"/>
            <a:r>
              <a:rPr lang="fa-IR" sz="2800" b="1" dirty="0" smtClean="0"/>
              <a:t>تأليف :جناب دكتر جمال شهرابي </a:t>
            </a:r>
          </a:p>
          <a:p>
            <a:pPr algn="ctr"/>
            <a:r>
              <a:rPr lang="fa-IR" sz="2800" b="1" dirty="0" smtClean="0"/>
              <a:t>مدرس</a:t>
            </a:r>
          </a:p>
          <a:p>
            <a:pPr algn="ctr"/>
            <a:r>
              <a:rPr lang="fa-IR" sz="2800" b="1" dirty="0" smtClean="0"/>
              <a:t>جناب دكتر حق شناس</a:t>
            </a:r>
            <a:endParaRPr lang="fa-IR" sz="2800" b="1" dirty="0"/>
          </a:p>
        </p:txBody>
      </p:sp>
      <p:sp>
        <p:nvSpPr>
          <p:cNvPr id="10" name="TextBox 9"/>
          <p:cNvSpPr txBox="1"/>
          <p:nvPr/>
        </p:nvSpPr>
        <p:spPr>
          <a:xfrm>
            <a:off x="1857356" y="2500306"/>
            <a:ext cx="5676554" cy="3970318"/>
          </a:xfrm>
          <a:prstGeom prst="rect">
            <a:avLst/>
          </a:prstGeom>
          <a:noFill/>
        </p:spPr>
        <p:txBody>
          <a:bodyPr wrap="none" rtlCol="1">
            <a:spAutoFit/>
          </a:bodyPr>
          <a:lstStyle/>
          <a:p>
            <a:pPr algn="ctr"/>
            <a:r>
              <a:rPr lang="fa-IR" sz="2800" b="1" dirty="0" smtClean="0"/>
              <a:t>تهيه كننده : </a:t>
            </a:r>
          </a:p>
          <a:p>
            <a:pPr algn="ctr"/>
            <a:r>
              <a:rPr lang="fa-IR" sz="2800" b="1" dirty="0" smtClean="0"/>
              <a:t>دانشجوي ارشد مهندسي صنايع </a:t>
            </a:r>
          </a:p>
          <a:p>
            <a:pPr algn="ctr"/>
            <a:r>
              <a:rPr lang="fa-IR" sz="2800" b="1" dirty="0" smtClean="0"/>
              <a:t>شهرام كرداني</a:t>
            </a:r>
          </a:p>
          <a:p>
            <a:pPr algn="ctr"/>
            <a:r>
              <a:rPr lang="fa-IR" sz="2800" b="1" dirty="0" smtClean="0"/>
              <a:t>عبدالرضا بابادی زاده</a:t>
            </a:r>
          </a:p>
          <a:p>
            <a:pPr algn="ctr"/>
            <a:r>
              <a:rPr lang="fa-IR" sz="2800" b="1" dirty="0" smtClean="0"/>
              <a:t>بهزاد حسینی</a:t>
            </a:r>
          </a:p>
          <a:p>
            <a:pPr algn="ctr"/>
            <a:r>
              <a:rPr lang="fa-IR" sz="2800" b="1" dirty="0" smtClean="0"/>
              <a:t>محمد محمدزاده</a:t>
            </a:r>
          </a:p>
          <a:p>
            <a:pPr algn="ctr"/>
            <a:r>
              <a:rPr lang="fa-IR" sz="2800" b="1" dirty="0" smtClean="0"/>
              <a:t> </a:t>
            </a:r>
          </a:p>
          <a:p>
            <a:pPr algn="ctr"/>
            <a:r>
              <a:rPr lang="fa-IR" sz="2800" b="1" dirty="0" smtClean="0"/>
              <a:t>آبان 92</a:t>
            </a:r>
          </a:p>
          <a:p>
            <a:pPr algn="ctr"/>
            <a:endParaRPr lang="fa-IR" sz="2800" b="1" dirty="0"/>
          </a:p>
        </p:txBody>
      </p:sp>
      <p:sp>
        <p:nvSpPr>
          <p:cNvPr id="6" name="Footer Placeholder 5"/>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Top)">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lide(fromBottom)">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Explosion 2 3"/>
          <p:cNvSpPr/>
          <p:nvPr/>
        </p:nvSpPr>
        <p:spPr>
          <a:xfrm>
            <a:off x="0" y="71462"/>
            <a:ext cx="9144000" cy="6858000"/>
          </a:xfrm>
          <a:prstGeom prst="irregularSeal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243865" y="785794"/>
            <a:ext cx="8614415" cy="5447645"/>
          </a:xfrm>
          <a:prstGeom prst="rect">
            <a:avLst/>
          </a:prstGeom>
          <a:noFill/>
        </p:spPr>
        <p:txBody>
          <a:bodyPr wrap="square" rtlCol="1">
            <a:spAutoFit/>
          </a:bodyPr>
          <a:lstStyle/>
          <a:p>
            <a:pPr algn="just"/>
            <a:r>
              <a:rPr lang="fa-IR" sz="2400" b="1" dirty="0" smtClean="0">
                <a:cs typeface="B Nazanin" pitchFamily="2" charset="-78"/>
              </a:rPr>
              <a:t>تقسيم اوليه ، دو يا چند گره فرزند را ايجاد مي كند كه هر كدام به روشي مشابه گره ريشه ، تقسيم مي شوند .</a:t>
            </a:r>
          </a:p>
          <a:p>
            <a:pPr algn="just"/>
            <a:r>
              <a:rPr lang="fa-IR" sz="2400" b="1" dirty="0" smtClean="0">
                <a:cs typeface="B Nazanin" pitchFamily="2" charset="-78"/>
              </a:rPr>
              <a:t>وقتي امكان يافتن تقسيم بندي هاي بيشتري در هيچ جاي درخت وجود نداشته باشد درخت تصميم كامل ساخته شده است .</a:t>
            </a:r>
          </a:p>
          <a:p>
            <a:endParaRPr lang="fa-IR" sz="2400" b="1" dirty="0" smtClean="0">
              <a:cs typeface="B Nazanin" pitchFamily="2" charset="-78"/>
            </a:endParaRPr>
          </a:p>
          <a:p>
            <a:pPr algn="just"/>
            <a:r>
              <a:rPr lang="fa-IR" sz="2400" b="1" dirty="0" smtClean="0">
                <a:cs typeface="B Nazanin" pitchFamily="2" charset="-78"/>
              </a:rPr>
              <a:t>الگوريتم هاي ساخت درخت تصميم با تلاش در يافتن آن متغير ورودي شروع ميشوند كه بهترين تقسيم بندي داده ها را در ميان گروه هاي دلخواه انجام مي دهد. در همه سطوح بعدي درخت ، زير مجموعه هاي ايجاد شده در تقسيم بندي قبلي بر اساس هر قانوني كه در مورد آنها بهتر عمل مي كند تقسيم مي شوند . رشد درخت ادامه مي يابد تا جايي كه ديگر نتوان راه هاي بهتري براي تقسيم بيشتر داده هاي ورودي پيدا كرد .</a:t>
            </a:r>
          </a:p>
          <a:p>
            <a:r>
              <a:rPr lang="fa-IR" sz="2800" b="1" dirty="0" smtClean="0">
                <a:cs typeface="B Nazanin" pitchFamily="2" charset="-78"/>
              </a:rPr>
              <a:t>اگر رابطه كاملاً تعين كنندهاي بين متغير هاي ورودي و متغير هدف وجود داشته باشد</a:t>
            </a:r>
            <a:r>
              <a:rPr lang="fa-IR" sz="2400" b="1" dirty="0" smtClean="0">
                <a:cs typeface="B Nazanin" pitchFamily="2" charset="-78"/>
              </a:rPr>
              <a:t> اين تقسيم بندي </a:t>
            </a:r>
            <a:r>
              <a:rPr lang="fa-IR" sz="3200" b="1" dirty="0" smtClean="0">
                <a:cs typeface="B Nazanin" pitchFamily="2" charset="-78"/>
              </a:rPr>
              <a:t>بازگرا </a:t>
            </a:r>
            <a:r>
              <a:rPr lang="fa-IR" sz="2400" b="1" dirty="0" smtClean="0">
                <a:cs typeface="B Nazanin" pitchFamily="2" charset="-78"/>
              </a:rPr>
              <a:t>در نهايت منجر به يك درخت با برگ هاي كاملاً خالص مي شود .</a:t>
            </a:r>
            <a:endParaRPr lang="fa-IR" sz="2400" b="1" dirty="0">
              <a:cs typeface="B Nazanin" pitchFamily="2" charset="-78"/>
            </a:endParaRPr>
          </a:p>
        </p:txBody>
      </p:sp>
      <p:sp>
        <p:nvSpPr>
          <p:cNvPr id="2" name="TextBox 1"/>
          <p:cNvSpPr txBox="1"/>
          <p:nvPr/>
        </p:nvSpPr>
        <p:spPr>
          <a:xfrm>
            <a:off x="3786182" y="-24"/>
            <a:ext cx="4929222" cy="769441"/>
          </a:xfrm>
          <a:prstGeom prst="rect">
            <a:avLst/>
          </a:prstGeom>
          <a:noFill/>
        </p:spPr>
        <p:txBody>
          <a:bodyPr wrap="square" rtlCol="1">
            <a:spAutoFit/>
          </a:bodyPr>
          <a:lstStyle/>
          <a:p>
            <a:r>
              <a:rPr lang="fa-IR" sz="4400" b="1" dirty="0" smtClean="0"/>
              <a:t>رشد درخت كامل :</a:t>
            </a:r>
            <a:endParaRPr lang="fa-IR" sz="4400" b="1" dirty="0"/>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3800485" y="272457"/>
            <a:ext cx="5057795" cy="461665"/>
          </a:xfrm>
          <a:prstGeom prst="rect">
            <a:avLst/>
          </a:prstGeom>
          <a:noFill/>
        </p:spPr>
        <p:txBody>
          <a:bodyPr wrap="none" rtlCol="1">
            <a:spAutoFit/>
          </a:bodyPr>
          <a:lstStyle/>
          <a:p>
            <a:r>
              <a:rPr lang="fa-IR" sz="2400" b="1" dirty="0" smtClean="0"/>
              <a:t>اندازه گيري كارآيي درخت تصميم :</a:t>
            </a:r>
            <a:endParaRPr lang="fa-IR" sz="2400" b="1" dirty="0"/>
          </a:p>
        </p:txBody>
      </p:sp>
      <p:sp>
        <p:nvSpPr>
          <p:cNvPr id="3" name="TextBox 2"/>
          <p:cNvSpPr txBox="1"/>
          <p:nvPr/>
        </p:nvSpPr>
        <p:spPr>
          <a:xfrm>
            <a:off x="428596" y="785794"/>
            <a:ext cx="8501090" cy="1200329"/>
          </a:xfrm>
          <a:prstGeom prst="rect">
            <a:avLst/>
          </a:prstGeom>
          <a:noFill/>
        </p:spPr>
        <p:txBody>
          <a:bodyPr wrap="square" rtlCol="1">
            <a:spAutoFit/>
          </a:bodyPr>
          <a:lstStyle/>
          <a:p>
            <a:pPr algn="just"/>
            <a:r>
              <a:rPr lang="fa-IR" sz="2400" b="1" dirty="0" smtClean="0">
                <a:cs typeface="B Nazanin" pitchFamily="2" charset="-78"/>
              </a:rPr>
              <a:t>در نگرشي كلي ، كارايي يك درخت تصميم ، از روي اعمال آن بر يك مجموعه آزمايشي (كه از داده هاي آن درساخت درخت استفاده نشده است ) ومشاهده درصد دسته بندي صحيح ، تعيين مي شود .  </a:t>
            </a:r>
            <a:endParaRPr lang="fa-IR" sz="2400" b="1" dirty="0">
              <a:cs typeface="B Nazanin" pitchFamily="2" charset="-78"/>
            </a:endParaRPr>
          </a:p>
        </p:txBody>
      </p:sp>
      <p:sp>
        <p:nvSpPr>
          <p:cNvPr id="4" name="TextBox 3"/>
          <p:cNvSpPr txBox="1"/>
          <p:nvPr/>
        </p:nvSpPr>
        <p:spPr>
          <a:xfrm>
            <a:off x="-214346" y="3357562"/>
            <a:ext cx="9144000" cy="461665"/>
          </a:xfrm>
          <a:prstGeom prst="rect">
            <a:avLst/>
          </a:prstGeom>
          <a:noFill/>
        </p:spPr>
        <p:txBody>
          <a:bodyPr wrap="square" rtlCol="1">
            <a:spAutoFit/>
          </a:bodyPr>
          <a:lstStyle/>
          <a:p>
            <a:pPr algn="ctr"/>
            <a:r>
              <a:rPr lang="fa-IR" sz="2400" b="1" dirty="0" smtClean="0">
                <a:cs typeface="B Nazanin" pitchFamily="2" charset="-78"/>
              </a:rPr>
              <a:t>در هر گره اعم از گره برگي يا شاخه اي مي توان موارد زير را اندازه‏گيري نمود . </a:t>
            </a:r>
            <a:endParaRPr lang="fa-IR" sz="2400" b="1" dirty="0">
              <a:cs typeface="B Nazanin" pitchFamily="2" charset="-78"/>
            </a:endParaRPr>
          </a:p>
        </p:txBody>
      </p:sp>
      <p:sp>
        <p:nvSpPr>
          <p:cNvPr id="6" name="Pentagon 5"/>
          <p:cNvSpPr/>
          <p:nvPr/>
        </p:nvSpPr>
        <p:spPr>
          <a:xfrm rot="10800000">
            <a:off x="1950518" y="4000504"/>
            <a:ext cx="5336126" cy="484632"/>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dirty="0"/>
          </a:p>
        </p:txBody>
      </p:sp>
      <p:sp>
        <p:nvSpPr>
          <p:cNvPr id="7" name="Pentagon 6"/>
          <p:cNvSpPr/>
          <p:nvPr/>
        </p:nvSpPr>
        <p:spPr>
          <a:xfrm rot="10800000">
            <a:off x="1928795" y="4572008"/>
            <a:ext cx="5336126" cy="484632"/>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a:p>
        </p:txBody>
      </p:sp>
      <p:sp>
        <p:nvSpPr>
          <p:cNvPr id="9" name="Pentagon 8"/>
          <p:cNvSpPr/>
          <p:nvPr/>
        </p:nvSpPr>
        <p:spPr>
          <a:xfrm rot="10800000">
            <a:off x="1950518" y="5730449"/>
            <a:ext cx="5336126" cy="484632"/>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a:p>
        </p:txBody>
      </p:sp>
      <p:sp>
        <p:nvSpPr>
          <p:cNvPr id="10" name="Pentagon 9"/>
          <p:cNvSpPr/>
          <p:nvPr/>
        </p:nvSpPr>
        <p:spPr>
          <a:xfrm rot="10800000">
            <a:off x="1928795" y="6301953"/>
            <a:ext cx="5336126" cy="484632"/>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a:p>
        </p:txBody>
      </p:sp>
      <p:sp>
        <p:nvSpPr>
          <p:cNvPr id="11" name="TextBox 10"/>
          <p:cNvSpPr txBox="1"/>
          <p:nvPr/>
        </p:nvSpPr>
        <p:spPr>
          <a:xfrm>
            <a:off x="2571736" y="4059800"/>
            <a:ext cx="4572032" cy="369332"/>
          </a:xfrm>
          <a:prstGeom prst="rect">
            <a:avLst/>
          </a:prstGeom>
          <a:solidFill>
            <a:schemeClr val="bg1"/>
          </a:solidFill>
        </p:spPr>
        <p:txBody>
          <a:bodyPr wrap="square" rtlCol="1">
            <a:spAutoFit/>
          </a:bodyPr>
          <a:lstStyle/>
          <a:p>
            <a:r>
              <a:rPr lang="fa-IR" b="1" dirty="0" smtClean="0"/>
              <a:t>تعداد داده هاي ورودي به گره </a:t>
            </a:r>
            <a:endParaRPr lang="fa-IR" b="1" dirty="0"/>
          </a:p>
        </p:txBody>
      </p:sp>
      <p:sp>
        <p:nvSpPr>
          <p:cNvPr id="12" name="TextBox 11"/>
          <p:cNvSpPr txBox="1"/>
          <p:nvPr/>
        </p:nvSpPr>
        <p:spPr>
          <a:xfrm>
            <a:off x="4071934" y="4631304"/>
            <a:ext cx="3071834" cy="369332"/>
          </a:xfrm>
          <a:prstGeom prst="rect">
            <a:avLst/>
          </a:prstGeom>
          <a:solidFill>
            <a:schemeClr val="bg1"/>
          </a:solidFill>
        </p:spPr>
        <p:txBody>
          <a:bodyPr wrap="square" rtlCol="1">
            <a:spAutoFit/>
          </a:bodyPr>
          <a:lstStyle/>
          <a:p>
            <a:r>
              <a:rPr lang="fa-IR" b="1" dirty="0" smtClean="0"/>
              <a:t>نسبت داده ها در هر دسته </a:t>
            </a:r>
            <a:endParaRPr lang="fa-IR" b="1" dirty="0"/>
          </a:p>
        </p:txBody>
      </p:sp>
      <p:sp>
        <p:nvSpPr>
          <p:cNvPr id="14" name="TextBox 13"/>
          <p:cNvSpPr txBox="1"/>
          <p:nvPr/>
        </p:nvSpPr>
        <p:spPr>
          <a:xfrm>
            <a:off x="2428860" y="5805090"/>
            <a:ext cx="4643470" cy="338554"/>
          </a:xfrm>
          <a:prstGeom prst="rect">
            <a:avLst/>
          </a:prstGeom>
          <a:solidFill>
            <a:schemeClr val="bg1"/>
          </a:solidFill>
        </p:spPr>
        <p:txBody>
          <a:bodyPr wrap="square" rtlCol="1">
            <a:spAutoFit/>
          </a:bodyPr>
          <a:lstStyle/>
          <a:p>
            <a:r>
              <a:rPr lang="fa-IR" sz="1600" b="1" dirty="0" smtClean="0"/>
              <a:t>در صد دسته بندي صحيح داده ها در آن گره </a:t>
            </a:r>
            <a:endParaRPr lang="fa-IR" sz="1600" b="1" dirty="0"/>
          </a:p>
        </p:txBody>
      </p:sp>
      <p:sp>
        <p:nvSpPr>
          <p:cNvPr id="15" name="TextBox 14"/>
          <p:cNvSpPr txBox="1"/>
          <p:nvPr/>
        </p:nvSpPr>
        <p:spPr>
          <a:xfrm>
            <a:off x="2357422" y="6376594"/>
            <a:ext cx="4786346" cy="338554"/>
          </a:xfrm>
          <a:prstGeom prst="rect">
            <a:avLst/>
          </a:prstGeom>
          <a:solidFill>
            <a:schemeClr val="bg1"/>
          </a:solidFill>
        </p:spPr>
        <p:txBody>
          <a:bodyPr wrap="square" rtlCol="1">
            <a:spAutoFit/>
          </a:bodyPr>
          <a:lstStyle/>
          <a:p>
            <a:r>
              <a:rPr lang="fa-IR" sz="1600" b="1" dirty="0" smtClean="0"/>
              <a:t>واريانس توزيع بين مجموعه آموزشي و آزمايشي </a:t>
            </a:r>
            <a:endParaRPr lang="fa-IR" sz="1600" b="1" dirty="0"/>
          </a:p>
        </p:txBody>
      </p:sp>
      <p:sp>
        <p:nvSpPr>
          <p:cNvPr id="16" name="Block Arc 15"/>
          <p:cNvSpPr/>
          <p:nvPr/>
        </p:nvSpPr>
        <p:spPr>
          <a:xfrm>
            <a:off x="0" y="2428892"/>
            <a:ext cx="9144000" cy="2857496"/>
          </a:xfrm>
          <a:prstGeom prst="blockArc">
            <a:avLst>
              <a:gd name="adj1" fmla="val 9964841"/>
              <a:gd name="adj2" fmla="val 761135"/>
              <a:gd name="adj3" fmla="val 118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8" name="Pentagon 7"/>
          <p:cNvSpPr/>
          <p:nvPr/>
        </p:nvSpPr>
        <p:spPr>
          <a:xfrm rot="10800000">
            <a:off x="1928795" y="5143512"/>
            <a:ext cx="5336126" cy="484632"/>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1400" dirty="0" smtClean="0"/>
              <a:t>چك</a:t>
            </a:r>
            <a:endParaRPr lang="fa-IR" sz="1400" dirty="0"/>
          </a:p>
        </p:txBody>
      </p:sp>
      <p:sp>
        <p:nvSpPr>
          <p:cNvPr id="17" name="TextBox 16"/>
          <p:cNvSpPr txBox="1"/>
          <p:nvPr/>
        </p:nvSpPr>
        <p:spPr>
          <a:xfrm>
            <a:off x="1357290" y="5202808"/>
            <a:ext cx="5857916" cy="338554"/>
          </a:xfrm>
          <a:prstGeom prst="rect">
            <a:avLst/>
          </a:prstGeom>
          <a:noFill/>
        </p:spPr>
        <p:txBody>
          <a:bodyPr wrap="square" rtlCol="1">
            <a:spAutoFit/>
          </a:bodyPr>
          <a:lstStyle/>
          <a:p>
            <a:r>
              <a:rPr lang="fa-IR" sz="1600" b="1" dirty="0" smtClean="0"/>
              <a:t>چگونگي طبقه بندي داده اگر گره از نوع برگي باشد .</a:t>
            </a:r>
            <a:endParaRPr lang="fa-IR" sz="1600" b="1" dirty="0"/>
          </a:p>
        </p:txBody>
      </p:sp>
      <p:sp>
        <p:nvSpPr>
          <p:cNvPr id="18" name="Footer Placeholder 17"/>
          <p:cNvSpPr>
            <a:spLocks noGrp="1"/>
          </p:cNvSpPr>
          <p:nvPr>
            <p:ph type="ftr" sz="quarter" idx="11"/>
          </p:nvPr>
        </p:nvSpPr>
        <p:spPr/>
        <p:txBody>
          <a:bodyPr/>
          <a:lstStyle/>
          <a:p>
            <a:r>
              <a:rPr lang="en-US" smtClean="0"/>
              <a:t>© irmgn.ir</a:t>
            </a:r>
            <a:endParaRPr lang="fa-I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571472" y="1139595"/>
            <a:ext cx="7929619" cy="646331"/>
          </a:xfrm>
          <a:prstGeom prst="rect">
            <a:avLst/>
          </a:prstGeom>
          <a:noFill/>
        </p:spPr>
        <p:txBody>
          <a:bodyPr wrap="square" rtlCol="1">
            <a:spAutoFit/>
          </a:bodyPr>
          <a:lstStyle/>
          <a:p>
            <a:r>
              <a:rPr lang="fa-IR" sz="3600" b="1" dirty="0" smtClean="0"/>
              <a:t>آزمايش هاي انتخاب بهترين تقسيم :</a:t>
            </a:r>
            <a:endParaRPr lang="fa-IR" sz="3600" b="1" dirty="0"/>
          </a:p>
        </p:txBody>
      </p:sp>
      <p:sp>
        <p:nvSpPr>
          <p:cNvPr id="3" name="TextBox 2"/>
          <p:cNvSpPr txBox="1"/>
          <p:nvPr/>
        </p:nvSpPr>
        <p:spPr>
          <a:xfrm>
            <a:off x="169891" y="3716728"/>
            <a:ext cx="8831265" cy="1569660"/>
          </a:xfrm>
          <a:prstGeom prst="rect">
            <a:avLst/>
          </a:prstGeom>
          <a:noFill/>
        </p:spPr>
        <p:txBody>
          <a:bodyPr wrap="square" rtlCol="1">
            <a:spAutoFit/>
          </a:bodyPr>
          <a:lstStyle/>
          <a:p>
            <a:pPr algn="just"/>
            <a:r>
              <a:rPr lang="fa-IR" sz="2400" b="1" dirty="0" smtClean="0">
                <a:cs typeface="B Nazanin" pitchFamily="2" charset="-78"/>
              </a:rPr>
              <a:t>اندازه گيري هاي متفاوتي براي ارزيابي تقسيمات بالقوه وجود دارد .الگوريتم هاي تهيه شده </a:t>
            </a:r>
            <a:r>
              <a:rPr lang="fa-IR" sz="2400" b="1" u="sng" dirty="0" smtClean="0">
                <a:cs typeface="B Nazanin" pitchFamily="2" charset="-78"/>
              </a:rPr>
              <a:t>در حوزه يادگيري ماشيني </a:t>
            </a:r>
            <a:r>
              <a:rPr lang="fa-IR" sz="2400" b="1" dirty="0" smtClean="0">
                <a:cs typeface="B Nazanin" pitchFamily="2" charset="-78"/>
              </a:rPr>
              <a:t>بر افزايش خلوص نتايج ناشي از يك تقسيم تأكيد دارند ، حال آنكه تمركز الگوريتم هاي تهيه شده </a:t>
            </a:r>
            <a:r>
              <a:rPr lang="fa-IR" sz="2400" b="1" u="sng" dirty="0" smtClean="0">
                <a:cs typeface="B Nazanin" pitchFamily="2" charset="-78"/>
              </a:rPr>
              <a:t>در جوامع آماري </a:t>
            </a:r>
            <a:r>
              <a:rPr lang="fa-IR" sz="2400" b="1" dirty="0" smtClean="0">
                <a:cs typeface="B Nazanin" pitchFamily="2" charset="-78"/>
              </a:rPr>
              <a:t>به تفاوت آماري بين توزيع هاي گره هاي فرزند مي باشد .</a:t>
            </a:r>
            <a:endParaRPr lang="fa-IR" sz="2400" b="1" dirty="0">
              <a:cs typeface="B Nazanin" pitchFamily="2" charset="-78"/>
            </a:endParaRPr>
          </a:p>
        </p:txBody>
      </p:sp>
      <p:sp>
        <p:nvSpPr>
          <p:cNvPr id="4" name="Block Arc 3"/>
          <p:cNvSpPr/>
          <p:nvPr/>
        </p:nvSpPr>
        <p:spPr>
          <a:xfrm>
            <a:off x="0" y="142876"/>
            <a:ext cx="9144000" cy="2857496"/>
          </a:xfrm>
          <a:prstGeom prst="blockArc">
            <a:avLst>
              <a:gd name="adj1" fmla="val 9964841"/>
              <a:gd name="adj2" fmla="val 761135"/>
              <a:gd name="adj3" fmla="val 118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5" name="Division 4"/>
          <p:cNvSpPr/>
          <p:nvPr/>
        </p:nvSpPr>
        <p:spPr>
          <a:xfrm>
            <a:off x="785786" y="2514600"/>
            <a:ext cx="7572428" cy="914400"/>
          </a:xfrm>
          <a:prstGeom prst="mathDivide">
            <a:avLst>
              <a:gd name="adj1" fmla="val 27370"/>
              <a:gd name="adj2" fmla="val 5880"/>
              <a:gd name="adj3" fmla="val 624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ز</a:t>
            </a:r>
            <a:endParaRPr lang="fa-IR" dirty="0"/>
          </a:p>
        </p:txBody>
      </p:sp>
      <p:sp>
        <p:nvSpPr>
          <p:cNvPr id="6" name="Footer Placeholder 5"/>
          <p:cNvSpPr>
            <a:spLocks noGrp="1"/>
          </p:cNvSpPr>
          <p:nvPr>
            <p:ph type="ftr" sz="quarter" idx="11"/>
          </p:nvPr>
        </p:nvSpPr>
        <p:spPr/>
        <p:txBody>
          <a:bodyPr/>
          <a:lstStyle/>
          <a:p>
            <a:r>
              <a:rPr lang="en-US" smtClean="0"/>
              <a:t>© irmgn.ir</a:t>
            </a:r>
            <a:endParaRPr lang="fa-IR"/>
          </a:p>
        </p:txBody>
      </p:sp>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0" y="214290"/>
            <a:ext cx="9144000" cy="400110"/>
          </a:xfrm>
          <a:prstGeom prst="rect">
            <a:avLst/>
          </a:prstGeom>
          <a:noFill/>
        </p:spPr>
        <p:txBody>
          <a:bodyPr wrap="square" rtlCol="1">
            <a:spAutoFit/>
          </a:bodyPr>
          <a:lstStyle/>
          <a:p>
            <a:pPr algn="ctr"/>
            <a:r>
              <a:rPr lang="fa-IR" sz="2000" b="1" dirty="0" smtClean="0"/>
              <a:t>اندازه گيري خلوص براي ارزيابي تقسيمات در متغيرهاي توابع هدف :</a:t>
            </a:r>
            <a:endParaRPr lang="fa-IR" sz="2000" b="1" dirty="0"/>
          </a:p>
        </p:txBody>
      </p:sp>
      <p:sp>
        <p:nvSpPr>
          <p:cNvPr id="3" name="Pentagon 2"/>
          <p:cNvSpPr/>
          <p:nvPr/>
        </p:nvSpPr>
        <p:spPr>
          <a:xfrm rot="10800000">
            <a:off x="5292824" y="1428738"/>
            <a:ext cx="3322962" cy="484632"/>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dirty="0"/>
          </a:p>
        </p:txBody>
      </p:sp>
      <p:sp>
        <p:nvSpPr>
          <p:cNvPr id="4" name="Pentagon 3"/>
          <p:cNvSpPr/>
          <p:nvPr/>
        </p:nvSpPr>
        <p:spPr>
          <a:xfrm rot="10800000">
            <a:off x="5292824" y="2714620"/>
            <a:ext cx="3322962" cy="484632"/>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a:p>
        </p:txBody>
      </p:sp>
      <p:sp>
        <p:nvSpPr>
          <p:cNvPr id="5" name="Pentagon 4"/>
          <p:cNvSpPr/>
          <p:nvPr/>
        </p:nvSpPr>
        <p:spPr>
          <a:xfrm rot="10800000">
            <a:off x="5314548" y="4000504"/>
            <a:ext cx="3322962" cy="484632"/>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a:p>
        </p:txBody>
      </p:sp>
      <p:sp>
        <p:nvSpPr>
          <p:cNvPr id="6" name="Pentagon 5"/>
          <p:cNvSpPr/>
          <p:nvPr/>
        </p:nvSpPr>
        <p:spPr>
          <a:xfrm rot="10800000">
            <a:off x="5314548" y="5301821"/>
            <a:ext cx="3322962" cy="484632"/>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a:p>
        </p:txBody>
      </p:sp>
      <p:sp>
        <p:nvSpPr>
          <p:cNvPr id="7" name="TextBox 6"/>
          <p:cNvSpPr txBox="1"/>
          <p:nvPr/>
        </p:nvSpPr>
        <p:spPr>
          <a:xfrm>
            <a:off x="4174293" y="1428737"/>
            <a:ext cx="4367298" cy="369332"/>
          </a:xfrm>
          <a:prstGeom prst="rect">
            <a:avLst/>
          </a:prstGeom>
          <a:noFill/>
        </p:spPr>
        <p:txBody>
          <a:bodyPr wrap="square" rtlCol="1">
            <a:spAutoFit/>
          </a:bodyPr>
          <a:lstStyle/>
          <a:p>
            <a:r>
              <a:rPr lang="fa-IR" b="1" dirty="0" smtClean="0"/>
              <a:t>جيني ( پراكندگي جمعيت )</a:t>
            </a:r>
            <a:endParaRPr lang="fa-IR" b="1" dirty="0"/>
          </a:p>
        </p:txBody>
      </p:sp>
      <p:sp>
        <p:nvSpPr>
          <p:cNvPr id="8" name="TextBox 7"/>
          <p:cNvSpPr txBox="1"/>
          <p:nvPr/>
        </p:nvSpPr>
        <p:spPr>
          <a:xfrm>
            <a:off x="5640905" y="2714620"/>
            <a:ext cx="2934278" cy="369332"/>
          </a:xfrm>
          <a:prstGeom prst="rect">
            <a:avLst/>
          </a:prstGeom>
          <a:noFill/>
        </p:spPr>
        <p:txBody>
          <a:bodyPr wrap="square" rtlCol="1">
            <a:spAutoFit/>
          </a:bodyPr>
          <a:lstStyle/>
          <a:p>
            <a:r>
              <a:rPr lang="fa-IR" b="1" dirty="0" smtClean="0"/>
              <a:t>آنتروپي</a:t>
            </a:r>
            <a:r>
              <a:rPr lang="fa-IR" sz="1600" b="1" dirty="0" smtClean="0"/>
              <a:t> ( بهره اطلاعاتي )</a:t>
            </a:r>
            <a:endParaRPr lang="fa-IR" sz="1600" b="1" dirty="0"/>
          </a:p>
        </p:txBody>
      </p:sp>
      <p:sp>
        <p:nvSpPr>
          <p:cNvPr id="9" name="TextBox 8"/>
          <p:cNvSpPr txBox="1"/>
          <p:nvPr/>
        </p:nvSpPr>
        <p:spPr>
          <a:xfrm>
            <a:off x="3825101" y="4029022"/>
            <a:ext cx="4708493" cy="369332"/>
          </a:xfrm>
          <a:prstGeom prst="rect">
            <a:avLst/>
          </a:prstGeom>
          <a:noFill/>
        </p:spPr>
        <p:txBody>
          <a:bodyPr wrap="square" rtlCol="1">
            <a:spAutoFit/>
          </a:bodyPr>
          <a:lstStyle/>
          <a:p>
            <a:r>
              <a:rPr lang="fa-IR" b="1" dirty="0" smtClean="0"/>
              <a:t>نسبت بهره اطلاعاتي</a:t>
            </a:r>
            <a:endParaRPr lang="fa-IR" b="1" dirty="0"/>
          </a:p>
        </p:txBody>
      </p:sp>
      <p:sp>
        <p:nvSpPr>
          <p:cNvPr id="10" name="TextBox 9"/>
          <p:cNvSpPr txBox="1"/>
          <p:nvPr/>
        </p:nvSpPr>
        <p:spPr>
          <a:xfrm>
            <a:off x="4453648" y="5314906"/>
            <a:ext cx="4094342" cy="369332"/>
          </a:xfrm>
          <a:prstGeom prst="rect">
            <a:avLst/>
          </a:prstGeom>
          <a:noFill/>
        </p:spPr>
        <p:txBody>
          <a:bodyPr wrap="square" rtlCol="1">
            <a:spAutoFit/>
          </a:bodyPr>
          <a:lstStyle/>
          <a:p>
            <a:r>
              <a:rPr lang="fa-IR" b="1" dirty="0" smtClean="0"/>
              <a:t>آزمون مجذور مربع كاي </a:t>
            </a:r>
            <a:endParaRPr lang="fa-IR" b="1" dirty="0"/>
          </a:p>
        </p:txBody>
      </p:sp>
      <p:sp>
        <p:nvSpPr>
          <p:cNvPr id="11" name="TextBox 10"/>
          <p:cNvSpPr txBox="1"/>
          <p:nvPr/>
        </p:nvSpPr>
        <p:spPr>
          <a:xfrm>
            <a:off x="392214" y="1214422"/>
            <a:ext cx="4543757" cy="923330"/>
          </a:xfrm>
          <a:prstGeom prst="rect">
            <a:avLst/>
          </a:prstGeom>
          <a:noFill/>
        </p:spPr>
        <p:txBody>
          <a:bodyPr wrap="square" rtlCol="1">
            <a:spAutoFit/>
          </a:bodyPr>
          <a:lstStyle/>
          <a:p>
            <a:pPr algn="just"/>
            <a:r>
              <a:rPr lang="fa-IR" b="1" dirty="0" smtClean="0"/>
              <a:t>يك شاخص رايج تقسيم بندي ، جيني نام دارد كه براي مطالعه پراكندگي جمعيت استفاده مي شود .</a:t>
            </a:r>
            <a:endParaRPr lang="fa-IR" b="1" dirty="0"/>
          </a:p>
        </p:txBody>
      </p:sp>
      <p:sp>
        <p:nvSpPr>
          <p:cNvPr id="12" name="TextBox 11"/>
          <p:cNvSpPr txBox="1"/>
          <p:nvPr/>
        </p:nvSpPr>
        <p:spPr>
          <a:xfrm>
            <a:off x="556984" y="2714620"/>
            <a:ext cx="4675125" cy="646331"/>
          </a:xfrm>
          <a:prstGeom prst="rect">
            <a:avLst/>
          </a:prstGeom>
          <a:noFill/>
        </p:spPr>
        <p:txBody>
          <a:bodyPr wrap="square" rtlCol="1">
            <a:spAutoFit/>
          </a:bodyPr>
          <a:lstStyle/>
          <a:p>
            <a:pPr algn="just"/>
            <a:r>
              <a:rPr lang="fa-IR" b="1" dirty="0" smtClean="0"/>
              <a:t>آنتروپي ميزان بي نظمي يك سيستم است .</a:t>
            </a:r>
            <a:endParaRPr lang="fa-IR" b="1" dirty="0"/>
          </a:p>
        </p:txBody>
      </p:sp>
      <p:sp>
        <p:nvSpPr>
          <p:cNvPr id="13" name="TextBox 12"/>
          <p:cNvSpPr txBox="1"/>
          <p:nvPr/>
        </p:nvSpPr>
        <p:spPr>
          <a:xfrm>
            <a:off x="323976" y="4029022"/>
            <a:ext cx="4680235" cy="584775"/>
          </a:xfrm>
          <a:prstGeom prst="rect">
            <a:avLst/>
          </a:prstGeom>
          <a:noFill/>
        </p:spPr>
        <p:txBody>
          <a:bodyPr wrap="square" rtlCol="1">
            <a:spAutoFit/>
          </a:bodyPr>
          <a:lstStyle/>
          <a:p>
            <a:pPr algn="just"/>
            <a:r>
              <a:rPr lang="fa-IR" sz="1600" b="1" dirty="0" smtClean="0"/>
              <a:t>بهره اطلاعاتي به معناي همان كاهش آنتروپي مي باشد .</a:t>
            </a:r>
            <a:endParaRPr lang="fa-IR" sz="1600" b="1" dirty="0"/>
          </a:p>
        </p:txBody>
      </p:sp>
      <p:sp>
        <p:nvSpPr>
          <p:cNvPr id="14" name="TextBox 13"/>
          <p:cNvSpPr txBox="1"/>
          <p:nvPr/>
        </p:nvSpPr>
        <p:spPr>
          <a:xfrm>
            <a:off x="255737" y="4857760"/>
            <a:ext cx="4816713" cy="1815882"/>
          </a:xfrm>
          <a:prstGeom prst="rect">
            <a:avLst/>
          </a:prstGeom>
          <a:noFill/>
        </p:spPr>
        <p:txBody>
          <a:bodyPr wrap="square" rtlCol="1">
            <a:spAutoFit/>
          </a:bodyPr>
          <a:lstStyle/>
          <a:p>
            <a:pPr algn="just"/>
            <a:r>
              <a:rPr lang="fa-IR" sz="1600" b="1" dirty="0" smtClean="0"/>
              <a:t>اين آزمون به عنوان مجموع مربع هاي تفاوت هاي استاندارد شده بين فراواني هاي مورد انتظار و مشاهده شده برخي وقايع در نمونه هاي ناپيوسته چند گانه تعريف شده است .</a:t>
            </a:r>
          </a:p>
          <a:p>
            <a:pPr algn="just"/>
            <a:r>
              <a:rPr lang="fa-IR" sz="1600" b="1" dirty="0" smtClean="0"/>
              <a:t>اين آزمون اندازه اي براي اين احتمال است كه تفاوت هاي مشاهده شده بين نمونه ها صرفاً اتفاقي است .</a:t>
            </a:r>
            <a:endParaRPr lang="fa-IR" sz="1600" b="1" dirty="0"/>
          </a:p>
        </p:txBody>
      </p:sp>
      <p:sp>
        <p:nvSpPr>
          <p:cNvPr id="15" name="Footer Placeholder 14"/>
          <p:cNvSpPr>
            <a:spLocks noGrp="1"/>
          </p:cNvSpPr>
          <p:nvPr>
            <p:ph type="ftr" sz="quarter" idx="11"/>
          </p:nvPr>
        </p:nvSpPr>
        <p:spPr/>
        <p:txBody>
          <a:bodyPr/>
          <a:lstStyle/>
          <a:p>
            <a:r>
              <a:rPr lang="en-US" smtClean="0"/>
              <a:t>© irmgn.ir</a:t>
            </a:r>
            <a:endParaRPr lang="fa-IR"/>
          </a:p>
        </p:txBody>
      </p:sp>
    </p:spTree>
  </p:cSld>
  <p:clrMapOvr>
    <a:masterClrMapping/>
  </p:clrMapOvr>
  <p:transition>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568831" y="701085"/>
            <a:ext cx="8289449" cy="584775"/>
          </a:xfrm>
          <a:prstGeom prst="rect">
            <a:avLst/>
          </a:prstGeom>
          <a:noFill/>
        </p:spPr>
        <p:txBody>
          <a:bodyPr wrap="none" rtlCol="1">
            <a:spAutoFit/>
          </a:bodyPr>
          <a:lstStyle/>
          <a:p>
            <a:r>
              <a:rPr lang="fa-IR" sz="3200" b="1" dirty="0" smtClean="0"/>
              <a:t>آنتروپي يك گره خاص در يك درخت تصميم :</a:t>
            </a:r>
            <a:endParaRPr lang="fa-IR" sz="3200" b="1" dirty="0"/>
          </a:p>
        </p:txBody>
      </p:sp>
      <p:sp>
        <p:nvSpPr>
          <p:cNvPr id="4" name="TextBox 3"/>
          <p:cNvSpPr txBox="1"/>
          <p:nvPr/>
        </p:nvSpPr>
        <p:spPr>
          <a:xfrm>
            <a:off x="214282" y="1556081"/>
            <a:ext cx="8614415" cy="1015663"/>
          </a:xfrm>
          <a:prstGeom prst="rect">
            <a:avLst/>
          </a:prstGeom>
          <a:noFill/>
        </p:spPr>
        <p:txBody>
          <a:bodyPr wrap="square" rtlCol="1">
            <a:spAutoFit/>
          </a:bodyPr>
          <a:lstStyle/>
          <a:p>
            <a:pPr algn="just"/>
            <a:r>
              <a:rPr lang="fa-IR" sz="2000" b="1" dirty="0" smtClean="0"/>
              <a:t>عبارت است از جمع نسبت هاي دادهاي متعلق به يك دسته خاص براي تمام دسته هايي كه در گره نشان داده شده اند كه در لگاريتم پايه دو آن نسبت ضرب شده است .</a:t>
            </a:r>
            <a:endParaRPr lang="fa-IR" sz="2000" b="1" dirty="0"/>
          </a:p>
        </p:txBody>
      </p:sp>
      <p:sp>
        <p:nvSpPr>
          <p:cNvPr id="6" name="TextBox 5"/>
          <p:cNvSpPr txBox="1"/>
          <p:nvPr/>
        </p:nvSpPr>
        <p:spPr>
          <a:xfrm>
            <a:off x="285719" y="5556609"/>
            <a:ext cx="8471539" cy="1015663"/>
          </a:xfrm>
          <a:prstGeom prst="rect">
            <a:avLst/>
          </a:prstGeom>
          <a:noFill/>
        </p:spPr>
        <p:txBody>
          <a:bodyPr wrap="square" rtlCol="1">
            <a:spAutoFit/>
          </a:bodyPr>
          <a:lstStyle/>
          <a:p>
            <a:pPr algn="just"/>
            <a:r>
              <a:rPr lang="fa-IR" sz="2000" b="1" dirty="0" smtClean="0"/>
              <a:t>به صورت ساده از مجموع آنتروپي تمام گره هاي ناشي از تقسيم كه به وسيله نسبت داده هاي هر گره وزن دهي شده است به دست مي آيد .</a:t>
            </a:r>
            <a:endParaRPr lang="fa-IR" sz="2000" b="1" dirty="0"/>
          </a:p>
        </p:txBody>
      </p:sp>
      <p:sp>
        <p:nvSpPr>
          <p:cNvPr id="7" name="Block Arc 6"/>
          <p:cNvSpPr/>
          <p:nvPr/>
        </p:nvSpPr>
        <p:spPr>
          <a:xfrm>
            <a:off x="0" y="3071834"/>
            <a:ext cx="9144000" cy="2857496"/>
          </a:xfrm>
          <a:prstGeom prst="blockArc">
            <a:avLst>
              <a:gd name="adj1" fmla="val 9964841"/>
              <a:gd name="adj2" fmla="val 761135"/>
              <a:gd name="adj3" fmla="val 118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9" name="Division 8"/>
          <p:cNvSpPr/>
          <p:nvPr/>
        </p:nvSpPr>
        <p:spPr>
          <a:xfrm>
            <a:off x="-500098" y="3143248"/>
            <a:ext cx="10215634" cy="2714644"/>
          </a:xfrm>
          <a:prstGeom prst="mathDivide">
            <a:avLst>
              <a:gd name="adj1" fmla="val 36745"/>
              <a:gd name="adj2" fmla="val 0"/>
              <a:gd name="adj3" fmla="val 91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TextBox 4"/>
          <p:cNvSpPr txBox="1"/>
          <p:nvPr/>
        </p:nvSpPr>
        <p:spPr>
          <a:xfrm>
            <a:off x="2643174" y="4130109"/>
            <a:ext cx="3962944" cy="584775"/>
          </a:xfrm>
          <a:prstGeom prst="rect">
            <a:avLst/>
          </a:prstGeom>
          <a:noFill/>
        </p:spPr>
        <p:txBody>
          <a:bodyPr wrap="none" rtlCol="1">
            <a:spAutoFit/>
          </a:bodyPr>
          <a:lstStyle/>
          <a:p>
            <a:r>
              <a:rPr lang="fa-IR" sz="3200" b="1" dirty="0" smtClean="0"/>
              <a:t>آنتروپي يك تقسيم :</a:t>
            </a:r>
            <a:endParaRPr lang="fa-IR" sz="3200" b="1" dirty="0"/>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ransition>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285721" y="2077042"/>
            <a:ext cx="8643998" cy="923330"/>
          </a:xfrm>
          <a:prstGeom prst="rect">
            <a:avLst/>
          </a:prstGeom>
          <a:noFill/>
        </p:spPr>
        <p:txBody>
          <a:bodyPr wrap="square" rtlCol="1">
            <a:spAutoFit/>
          </a:bodyPr>
          <a:lstStyle/>
          <a:p>
            <a:pPr algn="just"/>
            <a:r>
              <a:rPr lang="fa-IR" b="1" dirty="0" smtClean="0"/>
              <a:t>زماني به مشكل بر مي خورد كه با يك روش تقسيم بندي همراه شود كه با متغير هاي ورودي دسته اي و با ايجاد شاخه جديدي براي هر مقدار سروكار داشته باشد .</a:t>
            </a:r>
          </a:p>
        </p:txBody>
      </p:sp>
      <p:sp>
        <p:nvSpPr>
          <p:cNvPr id="4" name="TextBox 3"/>
          <p:cNvSpPr txBox="1"/>
          <p:nvPr/>
        </p:nvSpPr>
        <p:spPr>
          <a:xfrm>
            <a:off x="214282" y="5507196"/>
            <a:ext cx="8786874" cy="707886"/>
          </a:xfrm>
          <a:prstGeom prst="rect">
            <a:avLst/>
          </a:prstGeom>
          <a:noFill/>
        </p:spPr>
        <p:txBody>
          <a:bodyPr wrap="square" rtlCol="1">
            <a:spAutoFit/>
          </a:bodyPr>
          <a:lstStyle/>
          <a:p>
            <a:pPr algn="just"/>
            <a:r>
              <a:rPr lang="fa-IR" sz="2000" b="1" dirty="0" smtClean="0"/>
              <a:t>كاهش آنتروپي كه مربوط به تعداد شاخه ها با شد را اطلاعات نهادي يك تقسيم بندي مي نامند .</a:t>
            </a:r>
            <a:endParaRPr lang="fa-IR" sz="2400" b="1" dirty="0"/>
          </a:p>
        </p:txBody>
      </p:sp>
      <p:sp>
        <p:nvSpPr>
          <p:cNvPr id="5" name="Right Arrow Callout 4"/>
          <p:cNvSpPr/>
          <p:nvPr/>
        </p:nvSpPr>
        <p:spPr>
          <a:xfrm rot="5400000">
            <a:off x="3657593" y="-3486198"/>
            <a:ext cx="1857389" cy="8972611"/>
          </a:xfrm>
          <a:prstGeom prst="right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Right Arrow Callout 5"/>
          <p:cNvSpPr/>
          <p:nvPr/>
        </p:nvSpPr>
        <p:spPr>
          <a:xfrm rot="5400000">
            <a:off x="3629017" y="-25"/>
            <a:ext cx="1857389" cy="9001187"/>
          </a:xfrm>
          <a:prstGeom prst="right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 name="TextBox 1"/>
          <p:cNvSpPr txBox="1"/>
          <p:nvPr/>
        </p:nvSpPr>
        <p:spPr>
          <a:xfrm>
            <a:off x="1643042" y="214290"/>
            <a:ext cx="5715040" cy="830997"/>
          </a:xfrm>
          <a:prstGeom prst="rect">
            <a:avLst/>
          </a:prstGeom>
          <a:noFill/>
        </p:spPr>
        <p:txBody>
          <a:bodyPr wrap="square" rtlCol="1">
            <a:spAutoFit/>
          </a:bodyPr>
          <a:lstStyle/>
          <a:p>
            <a:pPr algn="ctr"/>
            <a:r>
              <a:rPr lang="fa-IR" sz="2400" b="1" dirty="0" smtClean="0"/>
              <a:t>اندازه گيري آنتروپي تقسيم ، چه زماني به مشكل بر مي خورد ؟ </a:t>
            </a:r>
            <a:endParaRPr lang="fa-IR" sz="2400" b="1" dirty="0"/>
          </a:p>
        </p:txBody>
      </p:sp>
      <p:sp>
        <p:nvSpPr>
          <p:cNvPr id="7" name="TextBox 6"/>
          <p:cNvSpPr txBox="1"/>
          <p:nvPr/>
        </p:nvSpPr>
        <p:spPr>
          <a:xfrm>
            <a:off x="2428860" y="3854239"/>
            <a:ext cx="3857652" cy="646331"/>
          </a:xfrm>
          <a:prstGeom prst="rect">
            <a:avLst/>
          </a:prstGeom>
          <a:noFill/>
        </p:spPr>
        <p:txBody>
          <a:bodyPr wrap="square" rtlCol="1">
            <a:spAutoFit/>
          </a:bodyPr>
          <a:lstStyle/>
          <a:p>
            <a:r>
              <a:rPr lang="fa-IR" sz="3600" b="1" dirty="0" smtClean="0"/>
              <a:t>اطلاعات نهادي</a:t>
            </a:r>
            <a:endParaRPr lang="fa-IR" sz="3600" b="1" dirty="0"/>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ransition>
    <p:strips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428596" y="5429264"/>
            <a:ext cx="8451905" cy="1200329"/>
          </a:xfrm>
          <a:prstGeom prst="rect">
            <a:avLst/>
          </a:prstGeom>
          <a:noFill/>
        </p:spPr>
        <p:txBody>
          <a:bodyPr wrap="square" rtlCol="1">
            <a:spAutoFit/>
          </a:bodyPr>
          <a:lstStyle/>
          <a:p>
            <a:pPr algn="just"/>
            <a:r>
              <a:rPr lang="fa-IR" sz="3600" b="1" dirty="0" smtClean="0">
                <a:cs typeface="B Nazanin" pitchFamily="2" charset="-78"/>
              </a:rPr>
              <a:t>ميزان گرايش مقادير يك جمعيت به ميانگين بوده و برابرميانگين مجموع مربع انحراف ها از ميانگين است .</a:t>
            </a:r>
            <a:endParaRPr lang="fa-IR" sz="3600" b="1" dirty="0">
              <a:cs typeface="B Nazanin" pitchFamily="2" charset="-78"/>
            </a:endParaRPr>
          </a:p>
        </p:txBody>
      </p:sp>
      <p:sp>
        <p:nvSpPr>
          <p:cNvPr id="4" name="Notched Right Arrow 3"/>
          <p:cNvSpPr/>
          <p:nvPr/>
        </p:nvSpPr>
        <p:spPr>
          <a:xfrm rot="2315720">
            <a:off x="2810901" y="2465712"/>
            <a:ext cx="6181127" cy="1964545"/>
          </a:xfrm>
          <a:prstGeom prst="notchedRightArrow">
            <a:avLst>
              <a:gd name="adj1" fmla="val 63253"/>
              <a:gd name="adj2" fmla="val 21570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Oval 4"/>
          <p:cNvSpPr/>
          <p:nvPr/>
        </p:nvSpPr>
        <p:spPr>
          <a:xfrm>
            <a:off x="1428728" y="142876"/>
            <a:ext cx="2714644" cy="28574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050"/>
          </a:p>
        </p:txBody>
      </p:sp>
      <p:sp>
        <p:nvSpPr>
          <p:cNvPr id="2" name="TextBox 1"/>
          <p:cNvSpPr txBox="1"/>
          <p:nvPr/>
        </p:nvSpPr>
        <p:spPr>
          <a:xfrm>
            <a:off x="214282" y="883491"/>
            <a:ext cx="3643338" cy="830997"/>
          </a:xfrm>
          <a:prstGeom prst="rect">
            <a:avLst/>
          </a:prstGeom>
          <a:noFill/>
        </p:spPr>
        <p:txBody>
          <a:bodyPr wrap="square" rtlCol="1">
            <a:spAutoFit/>
          </a:bodyPr>
          <a:lstStyle/>
          <a:p>
            <a:r>
              <a:rPr lang="fa-IR" sz="4800" b="1" dirty="0" smtClean="0">
                <a:cs typeface="B Titr" pitchFamily="2" charset="-78"/>
              </a:rPr>
              <a:t>واريانس :</a:t>
            </a:r>
            <a:endParaRPr lang="fa-IR" sz="4800" b="1" dirty="0">
              <a:cs typeface="B Titr" pitchFamily="2" charset="-78"/>
            </a:endParaRPr>
          </a:p>
        </p:txBody>
      </p:sp>
      <p:sp>
        <p:nvSpPr>
          <p:cNvPr id="6" name="Footer Placeholder 5"/>
          <p:cNvSpPr>
            <a:spLocks noGrp="1"/>
          </p:cNvSpPr>
          <p:nvPr>
            <p:ph type="ftr" sz="quarter" idx="11"/>
          </p:nvPr>
        </p:nvSpPr>
        <p:spPr/>
        <p:txBody>
          <a:bodyPr/>
          <a:lstStyle/>
          <a:p>
            <a:r>
              <a:rPr lang="en-US" smtClean="0"/>
              <a:t>© irmgn.ir</a:t>
            </a:r>
            <a:endParaRPr lang="fa-IR"/>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ight Arrow Callout 5"/>
          <p:cNvSpPr/>
          <p:nvPr/>
        </p:nvSpPr>
        <p:spPr>
          <a:xfrm rot="16200000">
            <a:off x="2907495" y="-2807536"/>
            <a:ext cx="3357585" cy="8972611"/>
          </a:xfrm>
          <a:prstGeom prst="rightArrowCallout">
            <a:avLst>
              <a:gd name="adj1" fmla="val 56489"/>
              <a:gd name="adj2" fmla="val 59042"/>
              <a:gd name="adj3" fmla="val 28830"/>
              <a:gd name="adj4" fmla="val 6497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142844" y="1142984"/>
            <a:ext cx="8880501" cy="2308324"/>
          </a:xfrm>
          <a:prstGeom prst="rect">
            <a:avLst/>
          </a:prstGeom>
          <a:noFill/>
        </p:spPr>
        <p:txBody>
          <a:bodyPr wrap="square" rtlCol="1">
            <a:spAutoFit/>
          </a:bodyPr>
          <a:lstStyle/>
          <a:p>
            <a:r>
              <a:rPr lang="fa-IR" sz="3600" dirty="0" smtClean="0">
                <a:cs typeface="B Nazanin" pitchFamily="2" charset="-78"/>
              </a:rPr>
              <a:t>آزمايش </a:t>
            </a:r>
            <a:r>
              <a:rPr lang="en-US" sz="3600" dirty="0" smtClean="0">
                <a:cs typeface="B Nazanin" pitchFamily="2" charset="-78"/>
              </a:rPr>
              <a:t>F</a:t>
            </a:r>
            <a:r>
              <a:rPr lang="fa-IR" sz="3600" dirty="0" smtClean="0">
                <a:cs typeface="B Nazanin" pitchFamily="2" charset="-78"/>
              </a:rPr>
              <a:t> به رابطه بين دو برآورد واريانس مي پردازد ، كه يكي از طريق انباشتن تمام نمونه ها ومحاسبه واريانس نمونه تركيب شده به دست آمده و ديگري از واريانس بين نمونه اي محاسبه شده به عنوان واريانس ميانگين نمونه، حاصل شده است . </a:t>
            </a:r>
            <a:endParaRPr lang="fa-IR" sz="3600" dirty="0">
              <a:cs typeface="B Nazanin" pitchFamily="2" charset="-78"/>
            </a:endParaRPr>
          </a:p>
        </p:txBody>
      </p:sp>
      <p:sp>
        <p:nvSpPr>
          <p:cNvPr id="2" name="TextBox 1"/>
          <p:cNvSpPr txBox="1"/>
          <p:nvPr/>
        </p:nvSpPr>
        <p:spPr>
          <a:xfrm>
            <a:off x="3786182" y="285728"/>
            <a:ext cx="1500198" cy="584775"/>
          </a:xfrm>
          <a:prstGeom prst="rect">
            <a:avLst/>
          </a:prstGeom>
          <a:noFill/>
        </p:spPr>
        <p:txBody>
          <a:bodyPr wrap="square" rtlCol="1">
            <a:spAutoFit/>
          </a:bodyPr>
          <a:lstStyle/>
          <a:p>
            <a:r>
              <a:rPr lang="fa-IR" sz="3200" b="1" dirty="0" smtClean="0">
                <a:cs typeface="B Titr" pitchFamily="2" charset="-78"/>
              </a:rPr>
              <a:t>آزمون </a:t>
            </a:r>
            <a:r>
              <a:rPr lang="en-US" sz="3200" b="1" dirty="0" smtClean="0">
                <a:cs typeface="B Titr" pitchFamily="2" charset="-78"/>
              </a:rPr>
              <a:t>F</a:t>
            </a:r>
            <a:endParaRPr lang="fa-IR" sz="3200" b="1" dirty="0">
              <a:cs typeface="B Titr" pitchFamily="2" charset="-78"/>
            </a:endParaRPr>
          </a:p>
        </p:txBody>
      </p:sp>
      <p:sp>
        <p:nvSpPr>
          <p:cNvPr id="7" name="Right Arrow Callout 6"/>
          <p:cNvSpPr/>
          <p:nvPr/>
        </p:nvSpPr>
        <p:spPr>
          <a:xfrm rot="16200000">
            <a:off x="2907496" y="621488"/>
            <a:ext cx="3357585" cy="8972611"/>
          </a:xfrm>
          <a:prstGeom prst="rightArrowCallout">
            <a:avLst>
              <a:gd name="adj1" fmla="val 56489"/>
              <a:gd name="adj2" fmla="val 59042"/>
              <a:gd name="adj3" fmla="val 28830"/>
              <a:gd name="adj4" fmla="val 6497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TextBox 3"/>
          <p:cNvSpPr txBox="1"/>
          <p:nvPr/>
        </p:nvSpPr>
        <p:spPr>
          <a:xfrm>
            <a:off x="1785918" y="3812449"/>
            <a:ext cx="3643338" cy="830997"/>
          </a:xfrm>
          <a:prstGeom prst="rect">
            <a:avLst/>
          </a:prstGeom>
          <a:noFill/>
        </p:spPr>
        <p:txBody>
          <a:bodyPr wrap="square" rtlCol="1">
            <a:spAutoFit/>
          </a:bodyPr>
          <a:lstStyle/>
          <a:p>
            <a:r>
              <a:rPr lang="fa-IR" sz="4800" b="1" dirty="0" smtClean="0">
                <a:cs typeface="B Titr" pitchFamily="2" charset="-78"/>
              </a:rPr>
              <a:t>امتياز </a:t>
            </a:r>
            <a:r>
              <a:rPr lang="en-US" sz="4800" b="1" dirty="0" smtClean="0">
                <a:cs typeface="B Titr" pitchFamily="2" charset="-78"/>
              </a:rPr>
              <a:t>F</a:t>
            </a:r>
            <a:endParaRPr lang="fa-IR" sz="4800" b="1" dirty="0">
              <a:cs typeface="B Titr" pitchFamily="2" charset="-78"/>
            </a:endParaRPr>
          </a:p>
        </p:txBody>
      </p:sp>
      <p:sp>
        <p:nvSpPr>
          <p:cNvPr id="5" name="TextBox 4"/>
          <p:cNvSpPr txBox="1"/>
          <p:nvPr/>
        </p:nvSpPr>
        <p:spPr>
          <a:xfrm>
            <a:off x="120655" y="4827828"/>
            <a:ext cx="8880501" cy="1815882"/>
          </a:xfrm>
          <a:prstGeom prst="rect">
            <a:avLst/>
          </a:prstGeom>
          <a:noFill/>
        </p:spPr>
        <p:txBody>
          <a:bodyPr wrap="square" rtlCol="1">
            <a:spAutoFit/>
          </a:bodyPr>
          <a:lstStyle/>
          <a:p>
            <a:r>
              <a:rPr lang="fa-IR" sz="2800" b="1" dirty="0" smtClean="0">
                <a:cs typeface="B Nazanin" pitchFamily="2" charset="-78"/>
              </a:rPr>
              <a:t>امتياز </a:t>
            </a:r>
            <a:r>
              <a:rPr lang="en-US" sz="2800" b="1" dirty="0" smtClean="0">
                <a:cs typeface="B Nazanin" pitchFamily="2" charset="-78"/>
              </a:rPr>
              <a:t>F</a:t>
            </a:r>
            <a:r>
              <a:rPr lang="fa-IR" sz="2800" b="1" dirty="0" smtClean="0">
                <a:cs typeface="B Nazanin" pitchFamily="2" charset="-78"/>
              </a:rPr>
              <a:t> نسبت دو برآورد بوده و با تقسيم برآورد بين نمونه اي بر برآورد نمونه انباشته شده محاسبه مي شود .</a:t>
            </a:r>
          </a:p>
          <a:p>
            <a:r>
              <a:rPr lang="fa-IR" sz="2800" b="1" dirty="0" smtClean="0">
                <a:cs typeface="B Nazanin" pitchFamily="2" charset="-78"/>
              </a:rPr>
              <a:t>هر چه امتياز بيشتر باشد به همان اندازه احتمال اينكه تمام نمونه ها به صورت تصادفي از همان جمعيت به دست آيند كمتر خواهد بود .</a:t>
            </a:r>
            <a:endParaRPr lang="fa-IR" sz="2800" b="1" dirty="0">
              <a:cs typeface="B Nazanin" pitchFamily="2" charset="-78"/>
            </a:endParaRPr>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ransition>
    <p:push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142844" y="1571612"/>
            <a:ext cx="8880501" cy="1261884"/>
          </a:xfrm>
          <a:prstGeom prst="rect">
            <a:avLst/>
          </a:prstGeom>
          <a:noFill/>
        </p:spPr>
        <p:txBody>
          <a:bodyPr wrap="square" rtlCol="1">
            <a:spAutoFit/>
          </a:bodyPr>
          <a:lstStyle/>
          <a:p>
            <a:r>
              <a:rPr lang="fa-IR" sz="2800" dirty="0" smtClean="0">
                <a:cs typeface="B Nazanin" pitchFamily="2" charset="-78"/>
              </a:rPr>
              <a:t>يك الگوريتم درخت تصميم اولين تقسيم خوب خود را در </a:t>
            </a:r>
            <a:r>
              <a:rPr lang="fa-IR" sz="2800" b="1" dirty="0" smtClean="0">
                <a:solidFill>
                  <a:srgbClr val="C00000"/>
                </a:solidFill>
                <a:cs typeface="B Nazanin" pitchFamily="2" charset="-78"/>
              </a:rPr>
              <a:t>گره ريشه كه در آن </a:t>
            </a:r>
            <a:r>
              <a:rPr lang="fa-IR" sz="3600" b="1" dirty="0" smtClean="0">
                <a:solidFill>
                  <a:srgbClr val="C00000"/>
                </a:solidFill>
                <a:cs typeface="B Nazanin" pitchFamily="2" charset="-78"/>
              </a:rPr>
              <a:t>جمعيت زياد اطلاعات</a:t>
            </a:r>
            <a:r>
              <a:rPr lang="fa-IR" sz="4800" dirty="0" smtClean="0">
                <a:cs typeface="B Nazanin" pitchFamily="2" charset="-78"/>
              </a:rPr>
              <a:t> </a:t>
            </a:r>
            <a:r>
              <a:rPr lang="fa-IR" sz="2800" dirty="0" smtClean="0">
                <a:cs typeface="B Nazanin" pitchFamily="2" charset="-78"/>
              </a:rPr>
              <a:t>وجود دارد انجام ميدهد .</a:t>
            </a:r>
            <a:endParaRPr lang="fa-IR" sz="2800" dirty="0">
              <a:cs typeface="B Nazanin" pitchFamily="2" charset="-78"/>
            </a:endParaRPr>
          </a:p>
        </p:txBody>
      </p:sp>
      <p:sp>
        <p:nvSpPr>
          <p:cNvPr id="5" name="TextBox 4"/>
          <p:cNvSpPr txBox="1"/>
          <p:nvPr/>
        </p:nvSpPr>
        <p:spPr>
          <a:xfrm>
            <a:off x="71406" y="3857628"/>
            <a:ext cx="8880501" cy="2923877"/>
          </a:xfrm>
          <a:prstGeom prst="rect">
            <a:avLst/>
          </a:prstGeom>
          <a:noFill/>
        </p:spPr>
        <p:txBody>
          <a:bodyPr wrap="square" rtlCol="1">
            <a:spAutoFit/>
          </a:bodyPr>
          <a:lstStyle/>
          <a:p>
            <a:pPr algn="just"/>
            <a:r>
              <a:rPr lang="fa-IR" sz="2800" dirty="0" smtClean="0">
                <a:cs typeface="B Nazanin" pitchFamily="2" charset="-78"/>
              </a:rPr>
              <a:t>مي توان اينگونه گفت كه درخت ، </a:t>
            </a:r>
            <a:r>
              <a:rPr lang="fa-IR" sz="2800" b="1" dirty="0" smtClean="0">
                <a:solidFill>
                  <a:srgbClr val="C00000"/>
                </a:solidFill>
                <a:cs typeface="B Nazanin" pitchFamily="2" charset="-78"/>
              </a:rPr>
              <a:t>الگوهاي كلي</a:t>
            </a:r>
            <a:r>
              <a:rPr lang="fa-IR" sz="2800" b="1" dirty="0" smtClean="0">
                <a:cs typeface="B Nazanin" pitchFamily="2" charset="-78"/>
              </a:rPr>
              <a:t> </a:t>
            </a:r>
            <a:r>
              <a:rPr lang="fa-IR" sz="2800" dirty="0" smtClean="0">
                <a:cs typeface="B Nazanin" pitchFamily="2" charset="-78"/>
              </a:rPr>
              <a:t>را در گره هاي بزرگ و </a:t>
            </a:r>
            <a:r>
              <a:rPr lang="fa-IR" sz="2800" b="1" dirty="0" smtClean="0">
                <a:solidFill>
                  <a:srgbClr val="C00000"/>
                </a:solidFill>
                <a:cs typeface="B Nazanin" pitchFamily="2" charset="-78"/>
              </a:rPr>
              <a:t>الگوهاي</a:t>
            </a:r>
            <a:r>
              <a:rPr lang="fa-IR" sz="2800" dirty="0" smtClean="0">
                <a:cs typeface="B Nazanin" pitchFamily="2" charset="-78"/>
              </a:rPr>
              <a:t> </a:t>
            </a:r>
            <a:r>
              <a:rPr lang="fa-IR" sz="2800" b="1" dirty="0" smtClean="0">
                <a:solidFill>
                  <a:srgbClr val="C00000"/>
                </a:solidFill>
                <a:cs typeface="B Nazanin" pitchFamily="2" charset="-78"/>
              </a:rPr>
              <a:t>خاص</a:t>
            </a:r>
            <a:r>
              <a:rPr lang="fa-IR" sz="2800" dirty="0" smtClean="0">
                <a:cs typeface="B Nazanin" pitchFamily="2" charset="-78"/>
              </a:rPr>
              <a:t> را در گره هاي كوچكتر مي يابد .</a:t>
            </a:r>
          </a:p>
          <a:p>
            <a:pPr algn="just"/>
            <a:r>
              <a:rPr lang="fa-IR" sz="2800" dirty="0" smtClean="0">
                <a:cs typeface="B Nazanin" pitchFamily="2" charset="-78"/>
              </a:rPr>
              <a:t>به عبارتي ، درخت بر مجموعه آموزشي محاط شده كه نتيجه آن ايجاد يك درخت </a:t>
            </a:r>
            <a:r>
              <a:rPr lang="fa-IR" sz="3200" b="1" dirty="0" smtClean="0">
                <a:solidFill>
                  <a:srgbClr val="C00000"/>
                </a:solidFill>
                <a:cs typeface="B Nazanin" pitchFamily="2" charset="-78"/>
              </a:rPr>
              <a:t>بي ثبات وناتوان </a:t>
            </a:r>
            <a:r>
              <a:rPr lang="fa-IR" sz="2800" dirty="0" smtClean="0">
                <a:cs typeface="B Nazanin" pitchFamily="2" charset="-78"/>
              </a:rPr>
              <a:t>در پيش بيني هاي مناسب مي باشد . </a:t>
            </a:r>
          </a:p>
          <a:p>
            <a:pPr algn="just"/>
            <a:r>
              <a:rPr lang="fa-IR" sz="3200" b="1" dirty="0" smtClean="0">
                <a:solidFill>
                  <a:srgbClr val="C00000"/>
                </a:solidFill>
                <a:cs typeface="B Nazanin" pitchFamily="2" charset="-78"/>
              </a:rPr>
              <a:t>علاج كار </a:t>
            </a:r>
            <a:r>
              <a:rPr lang="fa-IR" sz="2800" dirty="0" smtClean="0">
                <a:cs typeface="B Nazanin" pitchFamily="2" charset="-78"/>
              </a:rPr>
              <a:t>، حذف تقسيمات ناپايدار از طريق ادغام برگ هاي كوچك تر توسط فرآيندي است كه </a:t>
            </a:r>
            <a:r>
              <a:rPr lang="fa-IR" sz="3200" b="1" dirty="0" smtClean="0">
                <a:solidFill>
                  <a:srgbClr val="002060"/>
                </a:solidFill>
                <a:cs typeface="B Nazanin" pitchFamily="2" charset="-78"/>
              </a:rPr>
              <a:t>هرس كردن </a:t>
            </a:r>
            <a:r>
              <a:rPr lang="fa-IR" sz="2800" dirty="0" smtClean="0">
                <a:cs typeface="B Nazanin" pitchFamily="2" charset="-78"/>
              </a:rPr>
              <a:t>نام دارد . </a:t>
            </a:r>
            <a:endParaRPr lang="fa-IR" sz="2800" dirty="0">
              <a:cs typeface="B Nazanin" pitchFamily="2" charset="-78"/>
            </a:endParaRPr>
          </a:p>
        </p:txBody>
      </p:sp>
      <p:sp>
        <p:nvSpPr>
          <p:cNvPr id="6" name="6-Point Star 5"/>
          <p:cNvSpPr/>
          <p:nvPr/>
        </p:nvSpPr>
        <p:spPr>
          <a:xfrm>
            <a:off x="3214678" y="-24"/>
            <a:ext cx="2714644" cy="1785926"/>
          </a:xfrm>
          <a:prstGeom prst="star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2285984" y="500042"/>
            <a:ext cx="3286148" cy="584775"/>
          </a:xfrm>
          <a:prstGeom prst="rect">
            <a:avLst/>
          </a:prstGeom>
          <a:noFill/>
        </p:spPr>
        <p:txBody>
          <a:bodyPr wrap="square" rtlCol="1">
            <a:spAutoFit/>
          </a:bodyPr>
          <a:lstStyle/>
          <a:p>
            <a:r>
              <a:rPr lang="fa-IR" sz="3200" b="1" dirty="0" smtClean="0">
                <a:cs typeface="B Titr" pitchFamily="2" charset="-78"/>
              </a:rPr>
              <a:t>هرس كردن :</a:t>
            </a:r>
            <a:endParaRPr lang="fa-IR" sz="3200" b="1" dirty="0">
              <a:cs typeface="B Titr" pitchFamily="2" charset="-78"/>
            </a:endParaRPr>
          </a:p>
        </p:txBody>
      </p:sp>
      <p:sp>
        <p:nvSpPr>
          <p:cNvPr id="7" name="Curved Up Ribbon 6"/>
          <p:cNvSpPr/>
          <p:nvPr/>
        </p:nvSpPr>
        <p:spPr>
          <a:xfrm>
            <a:off x="0" y="2714620"/>
            <a:ext cx="9144000" cy="1214446"/>
          </a:xfrm>
          <a:prstGeom prst="ellipseRibbon2">
            <a:avLst>
              <a:gd name="adj1" fmla="val 25000"/>
              <a:gd name="adj2" fmla="val 64653"/>
              <a:gd name="adj3"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TextBox 3"/>
          <p:cNvSpPr txBox="1"/>
          <p:nvPr/>
        </p:nvSpPr>
        <p:spPr>
          <a:xfrm>
            <a:off x="-142908" y="3000372"/>
            <a:ext cx="8523311" cy="369332"/>
          </a:xfrm>
          <a:prstGeom prst="rect">
            <a:avLst/>
          </a:prstGeom>
          <a:noFill/>
        </p:spPr>
        <p:txBody>
          <a:bodyPr wrap="square" rtlCol="1">
            <a:spAutoFit/>
          </a:bodyPr>
          <a:lstStyle/>
          <a:p>
            <a:r>
              <a:rPr lang="fa-IR" sz="1600" b="1" dirty="0" smtClean="0">
                <a:cs typeface="B Nazanin" pitchFamily="2" charset="-78"/>
              </a:rPr>
              <a:t>با كوچكتر شدن گره ها ،</a:t>
            </a:r>
            <a:r>
              <a:rPr lang="fa-IR" b="1" dirty="0" smtClean="0">
                <a:solidFill>
                  <a:srgbClr val="C00000"/>
                </a:solidFill>
                <a:cs typeface="B Nazanin" pitchFamily="2" charset="-78"/>
              </a:rPr>
              <a:t>خصوصيات فردي اطلاعات آموزشي خاص </a:t>
            </a:r>
            <a:r>
              <a:rPr lang="fa-IR" sz="1600" b="1" dirty="0" smtClean="0">
                <a:cs typeface="B Nazanin" pitchFamily="2" charset="-78"/>
              </a:rPr>
              <a:t>در يك گره بر فرآيند مسلط مي شود .</a:t>
            </a:r>
            <a:endParaRPr lang="fa-IR" sz="1600" b="1" dirty="0">
              <a:cs typeface="B Nazanin" pitchFamily="2" charset="-78"/>
            </a:endParaRPr>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ransition>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1214414" y="1643050"/>
            <a:ext cx="6951675" cy="646331"/>
          </a:xfrm>
          <a:prstGeom prst="rect">
            <a:avLst/>
          </a:prstGeom>
          <a:noFill/>
        </p:spPr>
        <p:txBody>
          <a:bodyPr wrap="square" rtlCol="1">
            <a:spAutoFit/>
          </a:bodyPr>
          <a:lstStyle/>
          <a:p>
            <a:pPr algn="ctr"/>
            <a:r>
              <a:rPr lang="fa-IR" sz="3600" b="1" dirty="0" smtClean="0">
                <a:cs typeface="B Nazanin" pitchFamily="2" charset="-78"/>
              </a:rPr>
              <a:t>كارت يك </a:t>
            </a:r>
            <a:r>
              <a:rPr lang="fa-IR" sz="2800" b="1" dirty="0" smtClean="0">
                <a:cs typeface="B Nazanin" pitchFamily="2" charset="-78"/>
              </a:rPr>
              <a:t>الگوريتم</a:t>
            </a:r>
            <a:r>
              <a:rPr lang="fa-IR" sz="3600" b="1" dirty="0" smtClean="0">
                <a:cs typeface="B Nazanin" pitchFamily="2" charset="-78"/>
              </a:rPr>
              <a:t> درخت تصميم رايج است .</a:t>
            </a:r>
            <a:endParaRPr lang="fa-IR" sz="3600" b="1" dirty="0">
              <a:cs typeface="B Nazanin" pitchFamily="2" charset="-78"/>
            </a:endParaRPr>
          </a:p>
        </p:txBody>
      </p:sp>
      <p:sp>
        <p:nvSpPr>
          <p:cNvPr id="4" name="TextBox 3"/>
          <p:cNvSpPr txBox="1"/>
          <p:nvPr/>
        </p:nvSpPr>
        <p:spPr>
          <a:xfrm>
            <a:off x="49249" y="2214554"/>
            <a:ext cx="9023345" cy="646331"/>
          </a:xfrm>
          <a:prstGeom prst="rect">
            <a:avLst/>
          </a:prstGeom>
          <a:noFill/>
        </p:spPr>
        <p:txBody>
          <a:bodyPr wrap="square" rtlCol="1">
            <a:spAutoFit/>
          </a:bodyPr>
          <a:lstStyle/>
          <a:p>
            <a:r>
              <a:rPr lang="fa-IR" sz="3600" b="1" dirty="0" smtClean="0">
                <a:solidFill>
                  <a:srgbClr val="C00000"/>
                </a:solidFill>
                <a:cs typeface="B Nazanin" pitchFamily="2" charset="-78"/>
              </a:rPr>
              <a:t>لفظ كارت مخفف كلمات </a:t>
            </a:r>
            <a:r>
              <a:rPr lang="fa-IR" sz="2800" b="1" dirty="0" smtClean="0">
                <a:cs typeface="B Nazanin" pitchFamily="2" charset="-78"/>
              </a:rPr>
              <a:t>درخت هاي طبقه بندي و رگرسيون است .</a:t>
            </a:r>
            <a:endParaRPr lang="fa-IR" sz="2800" b="1" dirty="0">
              <a:cs typeface="B Nazanin" pitchFamily="2" charset="-78"/>
            </a:endParaRPr>
          </a:p>
        </p:txBody>
      </p:sp>
      <p:sp>
        <p:nvSpPr>
          <p:cNvPr id="6" name="Right Arrow Callout 5"/>
          <p:cNvSpPr/>
          <p:nvPr/>
        </p:nvSpPr>
        <p:spPr>
          <a:xfrm rot="16200000">
            <a:off x="2593180" y="335724"/>
            <a:ext cx="3929065" cy="8972611"/>
          </a:xfrm>
          <a:prstGeom prst="rightArrowCallout">
            <a:avLst>
              <a:gd name="adj1" fmla="val 56489"/>
              <a:gd name="adj2" fmla="val 92659"/>
              <a:gd name="adj3" fmla="val 22022"/>
              <a:gd name="adj4" fmla="val 7093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TextBox 4"/>
          <p:cNvSpPr txBox="1"/>
          <p:nvPr/>
        </p:nvSpPr>
        <p:spPr>
          <a:xfrm>
            <a:off x="142844" y="4286256"/>
            <a:ext cx="8858312" cy="1754326"/>
          </a:xfrm>
          <a:prstGeom prst="rect">
            <a:avLst/>
          </a:prstGeom>
          <a:noFill/>
        </p:spPr>
        <p:txBody>
          <a:bodyPr wrap="square" rtlCol="1">
            <a:spAutoFit/>
          </a:bodyPr>
          <a:lstStyle/>
          <a:p>
            <a:pPr algn="just"/>
            <a:r>
              <a:rPr lang="fa-IR" sz="3600" b="1" dirty="0" smtClean="0">
                <a:cs typeface="B Nazanin" pitchFamily="2" charset="-78"/>
              </a:rPr>
              <a:t>الگوريتم كارت، درخت هاي دوگانه را تهيه كرده و تا وقتي كه بتوان تقسيمات جديدي را يافت كه خلوص را افزايش دهند به تقسيم بندي خود ادامه مي دهد  .</a:t>
            </a:r>
            <a:endParaRPr lang="fa-IR" sz="3600" b="1" dirty="0">
              <a:cs typeface="B Nazanin" pitchFamily="2" charset="-78"/>
            </a:endParaRPr>
          </a:p>
        </p:txBody>
      </p:sp>
      <p:sp>
        <p:nvSpPr>
          <p:cNvPr id="7" name="6-Point Star 6"/>
          <p:cNvSpPr/>
          <p:nvPr/>
        </p:nvSpPr>
        <p:spPr>
          <a:xfrm>
            <a:off x="2771762" y="-24"/>
            <a:ext cx="3571900" cy="1785926"/>
          </a:xfrm>
          <a:prstGeom prst="star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2071670" y="500042"/>
            <a:ext cx="3714776" cy="461665"/>
          </a:xfrm>
          <a:prstGeom prst="rect">
            <a:avLst/>
          </a:prstGeom>
          <a:noFill/>
        </p:spPr>
        <p:txBody>
          <a:bodyPr wrap="square" rtlCol="1">
            <a:spAutoFit/>
          </a:bodyPr>
          <a:lstStyle/>
          <a:p>
            <a:r>
              <a:rPr lang="fa-IR" sz="2400" b="1" dirty="0" smtClean="0">
                <a:cs typeface="B Titr" pitchFamily="2" charset="-78"/>
              </a:rPr>
              <a:t>الگوريتم هرس كارت :</a:t>
            </a:r>
            <a:endParaRPr lang="fa-IR" sz="2400" b="1" dirty="0">
              <a:cs typeface="B Titr" pitchFamily="2" charset="-78"/>
            </a:endParaRPr>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785950" y="71414"/>
            <a:ext cx="5572132" cy="646331"/>
          </a:xfrm>
          <a:prstGeom prst="rect">
            <a:avLst/>
          </a:prstGeom>
          <a:noFill/>
        </p:spPr>
        <p:txBody>
          <a:bodyPr wrap="square" rtlCol="1">
            <a:spAutoFit/>
          </a:bodyPr>
          <a:lstStyle/>
          <a:p>
            <a:r>
              <a:rPr lang="fa-IR" sz="3600" b="1" dirty="0" smtClean="0"/>
              <a:t>   درخت هاي تصميم</a:t>
            </a:r>
            <a:endParaRPr lang="fa-IR" sz="3600" b="1" dirty="0"/>
          </a:p>
        </p:txBody>
      </p:sp>
      <p:sp>
        <p:nvSpPr>
          <p:cNvPr id="4" name="TextBox 3"/>
          <p:cNvSpPr txBox="1"/>
          <p:nvPr/>
        </p:nvSpPr>
        <p:spPr>
          <a:xfrm>
            <a:off x="1714480" y="3857628"/>
            <a:ext cx="5286412" cy="584775"/>
          </a:xfrm>
          <a:prstGeom prst="rect">
            <a:avLst/>
          </a:prstGeom>
          <a:noFill/>
        </p:spPr>
        <p:txBody>
          <a:bodyPr wrap="square" rtlCol="1">
            <a:spAutoFit/>
          </a:bodyPr>
          <a:lstStyle/>
          <a:p>
            <a:r>
              <a:rPr lang="fa-IR" sz="3200" b="1" dirty="0" smtClean="0"/>
              <a:t>درخت تصميم چيست ؟ </a:t>
            </a:r>
            <a:endParaRPr lang="fa-IR" sz="3200" b="1" dirty="0"/>
          </a:p>
        </p:txBody>
      </p:sp>
      <p:sp>
        <p:nvSpPr>
          <p:cNvPr id="6" name="Rectangle 5"/>
          <p:cNvSpPr/>
          <p:nvPr/>
        </p:nvSpPr>
        <p:spPr>
          <a:xfrm>
            <a:off x="114338" y="4572008"/>
            <a:ext cx="8915392" cy="20717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Rectangle 7"/>
          <p:cNvSpPr/>
          <p:nvPr/>
        </p:nvSpPr>
        <p:spPr>
          <a:xfrm>
            <a:off x="142844" y="785794"/>
            <a:ext cx="8915392" cy="30718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214282" y="857232"/>
            <a:ext cx="8715436" cy="2862322"/>
          </a:xfrm>
          <a:prstGeom prst="rect">
            <a:avLst/>
          </a:prstGeom>
          <a:noFill/>
        </p:spPr>
        <p:txBody>
          <a:bodyPr wrap="square" rtlCol="1">
            <a:spAutoFit/>
          </a:bodyPr>
          <a:lstStyle/>
          <a:p>
            <a:pPr algn="just"/>
            <a:r>
              <a:rPr lang="fa-IR" b="1" dirty="0" smtClean="0">
                <a:cs typeface="B Nazanin" pitchFamily="2" charset="-78"/>
              </a:rPr>
              <a:t>درخت هاي تصميم ابزارقدرتمندو در عين حال رايجي هم براي دسته بندي و هم براي پيش بيني هستند .</a:t>
            </a:r>
          </a:p>
          <a:p>
            <a:pPr algn="just"/>
            <a:endParaRPr lang="fa-IR" b="1" dirty="0" smtClean="0">
              <a:cs typeface="B Nazanin" pitchFamily="2" charset="-78"/>
            </a:endParaRPr>
          </a:p>
          <a:p>
            <a:pPr algn="just"/>
            <a:r>
              <a:rPr lang="fa-IR" b="1" dirty="0" smtClean="0">
                <a:cs typeface="B Nazanin" pitchFamily="2" charset="-78"/>
              </a:rPr>
              <a:t>جذابيت روش هاي درخت مبنا بيش از هر چيز به اين واقعيت بر ميگردد كه درخت هاي تصميم نمايانگر قوانيني هستند كه به راحتي ميتوان آنها را به زبان فارسي يا هر زبان ديگري درآورد تا براي همگان قابل فهم گردند .</a:t>
            </a:r>
          </a:p>
          <a:p>
            <a:pPr algn="just"/>
            <a:endParaRPr lang="fa-IR" b="1" dirty="0" smtClean="0">
              <a:cs typeface="B Nazanin" pitchFamily="2" charset="-78"/>
            </a:endParaRPr>
          </a:p>
          <a:p>
            <a:pPr algn="just"/>
            <a:r>
              <a:rPr lang="fa-IR" b="1" dirty="0" smtClean="0">
                <a:cs typeface="B Nazanin" pitchFamily="2" charset="-78"/>
              </a:rPr>
              <a:t>همچنين ميتوان آنها را به زبان قابل دسترسي پايگاه داده ها مانند </a:t>
            </a:r>
            <a:r>
              <a:rPr lang="fa-IR" b="1" dirty="0">
                <a:cs typeface="B Nazanin" pitchFamily="2" charset="-78"/>
              </a:rPr>
              <a:t> </a:t>
            </a:r>
            <a:r>
              <a:rPr lang="en-US" b="1" dirty="0" smtClean="0">
                <a:cs typeface="B Nazanin" pitchFamily="2" charset="-78"/>
              </a:rPr>
              <a:t>SQL</a:t>
            </a:r>
            <a:r>
              <a:rPr lang="fa-IR" b="1" dirty="0" smtClean="0">
                <a:cs typeface="B Nazanin" pitchFamily="2" charset="-78"/>
              </a:rPr>
              <a:t> تبديل و به طور مثال اطلاعات يك گروه خاص را استخراج نمود .</a:t>
            </a:r>
          </a:p>
          <a:p>
            <a:pPr algn="just"/>
            <a:endParaRPr lang="fa-IR" b="1" dirty="0" smtClean="0">
              <a:cs typeface="B Nazanin" pitchFamily="2" charset="-78"/>
            </a:endParaRPr>
          </a:p>
          <a:p>
            <a:pPr algn="just"/>
            <a:r>
              <a:rPr lang="fa-IR" b="1" dirty="0" smtClean="0">
                <a:cs typeface="B Nazanin" pitchFamily="2" charset="-78"/>
              </a:rPr>
              <a:t>درخت تصميم براي بررسي داده ها به منظور كسب شناخت بهتر روابط موجود بين تعداد زيادي از متغير هاي ورودي كانديد شده براي يك متغير هدف نيز بكار مي رود.  </a:t>
            </a:r>
            <a:endParaRPr lang="fa-IR" b="1" dirty="0">
              <a:cs typeface="B Nazanin" pitchFamily="2" charset="-78"/>
            </a:endParaRPr>
          </a:p>
        </p:txBody>
      </p:sp>
      <p:sp>
        <p:nvSpPr>
          <p:cNvPr id="5" name="TextBox 4"/>
          <p:cNvSpPr txBox="1"/>
          <p:nvPr/>
        </p:nvSpPr>
        <p:spPr>
          <a:xfrm>
            <a:off x="285720" y="4612385"/>
            <a:ext cx="8572560" cy="2031325"/>
          </a:xfrm>
          <a:prstGeom prst="rect">
            <a:avLst/>
          </a:prstGeom>
          <a:noFill/>
        </p:spPr>
        <p:txBody>
          <a:bodyPr wrap="square" rtlCol="1">
            <a:spAutoFit/>
          </a:bodyPr>
          <a:lstStyle/>
          <a:p>
            <a:pPr algn="just"/>
            <a:r>
              <a:rPr lang="fa-IR" b="1" dirty="0" smtClean="0">
                <a:cs typeface="B Nazanin" pitchFamily="2" charset="-78"/>
              </a:rPr>
              <a:t>درخت تصميم ساختاري است كه براي تقسيم مجموعه بزرگي از داده هاي جمع آوري شده به مجموعه هاي كوچكتر زنجيره وار داده ها ، بر اساس يك سري قوانين ساده تصميم گيري به كار مي رود .</a:t>
            </a:r>
          </a:p>
          <a:p>
            <a:pPr algn="just"/>
            <a:endParaRPr lang="fa-IR" b="1" dirty="0" smtClean="0">
              <a:cs typeface="B Nazanin" pitchFamily="2" charset="-78"/>
            </a:endParaRPr>
          </a:p>
          <a:p>
            <a:pPr algn="just"/>
            <a:r>
              <a:rPr lang="fa-IR" b="1" dirty="0" smtClean="0">
                <a:cs typeface="B Nazanin" pitchFamily="2" charset="-78"/>
              </a:rPr>
              <a:t>در هر تقسيم بندي متوالي ، اعضاي مجموعه هاي حاصل بيش از پيش به يكديگر شباهت پيدا مي كنند . </a:t>
            </a:r>
          </a:p>
          <a:p>
            <a:pPr algn="just"/>
            <a:endParaRPr lang="fa-IR" b="1" dirty="0" smtClean="0">
              <a:cs typeface="B Nazanin" pitchFamily="2" charset="-78"/>
            </a:endParaRPr>
          </a:p>
          <a:p>
            <a:pPr algn="just"/>
            <a:r>
              <a:rPr lang="fa-IR" b="1" dirty="0" smtClean="0">
                <a:cs typeface="B Nazanin" pitchFamily="2" charset="-78"/>
              </a:rPr>
              <a:t>يك مدل درخت تصميم از مجموعه اي از قوانين ، براي تقسيم يك جمعيت ناهمگن و وسيع به گروه هاي كوچكتر و همگن تر بر اساس يك متغير هدف خاص تشكيل شده است .</a:t>
            </a:r>
            <a:endParaRPr lang="fa-IR" b="1" dirty="0">
              <a:cs typeface="B Nazanin" pitchFamily="2" charset="-78"/>
            </a:endParaRPr>
          </a:p>
        </p:txBody>
      </p:sp>
      <p:sp>
        <p:nvSpPr>
          <p:cNvPr id="9" name="Footer Placeholder 8"/>
          <p:cNvSpPr>
            <a:spLocks noGrp="1"/>
          </p:cNvSpPr>
          <p:nvPr>
            <p:ph type="ftr" sz="quarter" idx="11"/>
          </p:nvPr>
        </p:nvSpPr>
        <p:spPr/>
        <p:txBody>
          <a:bodyPr/>
          <a:lstStyle/>
          <a:p>
            <a:r>
              <a:rPr lang="en-US" smtClean="0"/>
              <a:t>© irmgn.ir</a:t>
            </a:r>
            <a:endParaRPr lang="fa-IR"/>
          </a:p>
        </p:txBody>
      </p:sp>
    </p:spTree>
  </p:cSld>
  <p:clrMapOvr>
    <a:masterClrMapping/>
  </p:clrMapOvr>
  <p:transition>
    <p:pull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lowchart: Magnetic Disk 3"/>
          <p:cNvSpPr/>
          <p:nvPr/>
        </p:nvSpPr>
        <p:spPr>
          <a:xfrm>
            <a:off x="0" y="142852"/>
            <a:ext cx="9144000" cy="6715148"/>
          </a:xfrm>
          <a:prstGeom prst="flowChartMagneticDisk">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500098" y="785794"/>
            <a:ext cx="8715436" cy="584775"/>
          </a:xfrm>
          <a:prstGeom prst="rect">
            <a:avLst/>
          </a:prstGeom>
          <a:noFill/>
        </p:spPr>
        <p:txBody>
          <a:bodyPr wrap="square" rtlCol="1">
            <a:spAutoFit/>
          </a:bodyPr>
          <a:lstStyle/>
          <a:p>
            <a:r>
              <a:rPr lang="fa-IR" sz="3200" b="1" dirty="0" smtClean="0">
                <a:cs typeface="B Titr" pitchFamily="2" charset="-78"/>
              </a:rPr>
              <a:t>انتخاب مجموعه آزمون براي ارزيابي درخت نهايي  :</a:t>
            </a:r>
            <a:endParaRPr lang="fa-IR" sz="3200" b="1" dirty="0">
              <a:cs typeface="B Titr" pitchFamily="2" charset="-78"/>
            </a:endParaRPr>
          </a:p>
        </p:txBody>
      </p:sp>
      <p:sp>
        <p:nvSpPr>
          <p:cNvPr id="3" name="TextBox 2"/>
          <p:cNvSpPr txBox="1"/>
          <p:nvPr/>
        </p:nvSpPr>
        <p:spPr>
          <a:xfrm>
            <a:off x="49249" y="2357430"/>
            <a:ext cx="9023345" cy="3785652"/>
          </a:xfrm>
          <a:prstGeom prst="rect">
            <a:avLst/>
          </a:prstGeom>
          <a:noFill/>
        </p:spPr>
        <p:txBody>
          <a:bodyPr wrap="square" rtlCol="1">
            <a:spAutoFit/>
          </a:bodyPr>
          <a:lstStyle/>
          <a:p>
            <a:pPr algn="just"/>
            <a:r>
              <a:rPr lang="fa-IR" sz="2400" b="1" dirty="0" smtClean="0">
                <a:cs typeface="B Nazanin" pitchFamily="2" charset="-78"/>
              </a:rPr>
              <a:t>وقتي درخت فرعي برنده، براساس نرخ كلي خطا انتخاب مي شود كه در عمل دسته بندي اطلاعات در مجموعه اعتبار به كار رود .ولي در حالي كه انتظار داريم درخت فرعي منتخب به بهترين عملكرد خود وقتي در ساير مجموعه داده ها به كار گرفته شد ادامه دهد ، نرخ خطا كه باعث انتخاب آن درخت شد ممكن است به صورت جزئي در كارايي اغراق كند .احتمال دارد تعداد زيادي درخت هاي فرعي پديدار شود كه همگي عملكردي تقريباً شبيه درخت انتخابي داشته باشند و تا حدودي يكي از همين درخت ها كه كمترين نرخ خطا را در مجموعه اعتبار دارد شايد به طور اتفاقي به مجموعه خاصي از اطلاعات برسد . به همين خاطر ، درخت فرعي انتخاب شده در سومين مجموعه داده از پيش دسته بندي شده ومجزا از دو مجموعه اعتبار و آموزشي به كار مي رود . اين مجموعه داده سوم را مجموعه آزمون مي نامند . </a:t>
            </a:r>
            <a:endParaRPr lang="fa-IR" sz="2400" b="1" dirty="0">
              <a:cs typeface="B Nazanin" pitchFamily="2" charset="-78"/>
            </a:endParaRP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3000364" y="2928934"/>
            <a:ext cx="2962560" cy="461665"/>
          </a:xfrm>
          <a:prstGeom prst="rect">
            <a:avLst/>
          </a:prstGeom>
          <a:noFill/>
        </p:spPr>
        <p:txBody>
          <a:bodyPr wrap="square" rtlCol="1">
            <a:spAutoFit/>
          </a:bodyPr>
          <a:lstStyle/>
          <a:p>
            <a:r>
              <a:rPr lang="fa-IR" sz="2400" b="1" dirty="0" smtClean="0"/>
              <a:t>الگوريتم هرس </a:t>
            </a:r>
            <a:r>
              <a:rPr lang="en-US" sz="2400" b="1" dirty="0" smtClean="0"/>
              <a:t>C5</a:t>
            </a:r>
            <a:endParaRPr lang="fa-IR" sz="2400" b="1" dirty="0"/>
          </a:p>
        </p:txBody>
      </p:sp>
      <p:sp>
        <p:nvSpPr>
          <p:cNvPr id="7" name="TextBox 6"/>
          <p:cNvSpPr txBox="1"/>
          <p:nvPr/>
        </p:nvSpPr>
        <p:spPr>
          <a:xfrm>
            <a:off x="5929322" y="4357694"/>
            <a:ext cx="2786082" cy="461665"/>
          </a:xfrm>
          <a:prstGeom prst="rect">
            <a:avLst/>
          </a:prstGeom>
          <a:noFill/>
        </p:spPr>
        <p:txBody>
          <a:bodyPr wrap="square" rtlCol="1">
            <a:spAutoFit/>
          </a:bodyPr>
          <a:lstStyle/>
          <a:p>
            <a:r>
              <a:rPr lang="fa-IR" sz="2400" b="1" dirty="0" smtClean="0"/>
              <a:t>هرس بدبينانه </a:t>
            </a:r>
            <a:endParaRPr lang="fa-IR" sz="2400" b="1" dirty="0"/>
          </a:p>
        </p:txBody>
      </p:sp>
      <p:sp>
        <p:nvSpPr>
          <p:cNvPr id="8" name="TextBox 7"/>
          <p:cNvSpPr txBox="1"/>
          <p:nvPr/>
        </p:nvSpPr>
        <p:spPr>
          <a:xfrm>
            <a:off x="-71470" y="4396095"/>
            <a:ext cx="2643206" cy="461665"/>
          </a:xfrm>
          <a:prstGeom prst="rect">
            <a:avLst/>
          </a:prstGeom>
          <a:noFill/>
        </p:spPr>
        <p:txBody>
          <a:bodyPr wrap="square" rtlCol="1">
            <a:spAutoFit/>
          </a:bodyPr>
          <a:lstStyle/>
          <a:p>
            <a:r>
              <a:rPr lang="fa-IR" sz="2400" b="1" dirty="0" smtClean="0"/>
              <a:t>هرس ثبات محور </a:t>
            </a:r>
            <a:endParaRPr lang="fa-IR" sz="2400" b="1" dirty="0"/>
          </a:p>
        </p:txBody>
      </p:sp>
      <p:sp>
        <p:nvSpPr>
          <p:cNvPr id="9" name="Curved Up Ribbon 8"/>
          <p:cNvSpPr/>
          <p:nvPr/>
        </p:nvSpPr>
        <p:spPr>
          <a:xfrm>
            <a:off x="928662" y="1357298"/>
            <a:ext cx="7215238" cy="1214446"/>
          </a:xfrm>
          <a:prstGeom prst="ellipseRibbon2">
            <a:avLst>
              <a:gd name="adj1" fmla="val 25000"/>
              <a:gd name="adj2" fmla="val 64653"/>
              <a:gd name="adj3"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2500298" y="1494526"/>
            <a:ext cx="4429156" cy="584775"/>
          </a:xfrm>
          <a:prstGeom prst="rect">
            <a:avLst/>
          </a:prstGeom>
          <a:noFill/>
        </p:spPr>
        <p:txBody>
          <a:bodyPr wrap="square" rtlCol="1">
            <a:spAutoFit/>
          </a:bodyPr>
          <a:lstStyle/>
          <a:p>
            <a:r>
              <a:rPr lang="fa-IR" sz="3200" b="1" dirty="0" smtClean="0">
                <a:cs typeface="B Titr" pitchFamily="2" charset="-78"/>
              </a:rPr>
              <a:t>سه رويكرد كلي  هرس كردن</a:t>
            </a:r>
            <a:endParaRPr lang="fa-IR" sz="3200" b="1" dirty="0">
              <a:cs typeface="B Titr" pitchFamily="2" charset="-78"/>
            </a:endParaRPr>
          </a:p>
        </p:txBody>
      </p:sp>
      <p:sp>
        <p:nvSpPr>
          <p:cNvPr id="11" name="Left-Right-Up Arrow 10"/>
          <p:cNvSpPr/>
          <p:nvPr/>
        </p:nvSpPr>
        <p:spPr>
          <a:xfrm>
            <a:off x="2571736" y="3571876"/>
            <a:ext cx="4000528" cy="1714512"/>
          </a:xfrm>
          <a:prstGeom prst="leftRightUpArrow">
            <a:avLst>
              <a:gd name="adj1" fmla="val 25000"/>
              <a:gd name="adj2" fmla="val 38514"/>
              <a:gd name="adj3" fmla="val 114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Footer Placeholder 9"/>
          <p:cNvSpPr>
            <a:spLocks noGrp="1"/>
          </p:cNvSpPr>
          <p:nvPr>
            <p:ph type="ftr" sz="quarter" idx="11"/>
          </p:nvPr>
        </p:nvSpPr>
        <p:spPr/>
        <p:txBody>
          <a:bodyPr/>
          <a:lstStyle/>
          <a:p>
            <a:r>
              <a:rPr lang="en-US" smtClean="0"/>
              <a:t>© irmgn.ir</a:t>
            </a:r>
            <a:endParaRPr lang="fa-IR"/>
          </a:p>
        </p:txBody>
      </p:sp>
    </p:spTree>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p:cNvSpPr/>
          <p:nvPr/>
        </p:nvSpPr>
        <p:spPr>
          <a:xfrm rot="10800000">
            <a:off x="357158" y="1525360"/>
            <a:ext cx="8187190" cy="1214445"/>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dirty="0"/>
          </a:p>
        </p:txBody>
      </p:sp>
      <p:sp>
        <p:nvSpPr>
          <p:cNvPr id="9" name="Pentagon 8"/>
          <p:cNvSpPr/>
          <p:nvPr/>
        </p:nvSpPr>
        <p:spPr>
          <a:xfrm rot="10800000">
            <a:off x="357158" y="2714620"/>
            <a:ext cx="8187190" cy="1214445"/>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dirty="0"/>
          </a:p>
        </p:txBody>
      </p:sp>
      <p:sp>
        <p:nvSpPr>
          <p:cNvPr id="10" name="Pentagon 9"/>
          <p:cNvSpPr/>
          <p:nvPr/>
        </p:nvSpPr>
        <p:spPr>
          <a:xfrm rot="10800000">
            <a:off x="357158" y="3929066"/>
            <a:ext cx="8187190" cy="1214445"/>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dirty="0"/>
          </a:p>
        </p:txBody>
      </p:sp>
      <p:sp>
        <p:nvSpPr>
          <p:cNvPr id="11" name="Pentagon 10"/>
          <p:cNvSpPr/>
          <p:nvPr/>
        </p:nvSpPr>
        <p:spPr>
          <a:xfrm rot="10800000">
            <a:off x="357158" y="5143512"/>
            <a:ext cx="8187190" cy="1214445"/>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dirty="0"/>
          </a:p>
        </p:txBody>
      </p:sp>
      <p:sp>
        <p:nvSpPr>
          <p:cNvPr id="4" name="TextBox 3"/>
          <p:cNvSpPr txBox="1"/>
          <p:nvPr/>
        </p:nvSpPr>
        <p:spPr>
          <a:xfrm>
            <a:off x="714348" y="1500174"/>
            <a:ext cx="7715304" cy="1138773"/>
          </a:xfrm>
          <a:prstGeom prst="rect">
            <a:avLst/>
          </a:prstGeom>
          <a:noFill/>
        </p:spPr>
        <p:txBody>
          <a:bodyPr wrap="square" rtlCol="1">
            <a:spAutoFit/>
          </a:bodyPr>
          <a:lstStyle/>
          <a:p>
            <a:pPr algn="just"/>
            <a:r>
              <a:rPr lang="fa-IR" sz="2000" b="1" dirty="0" smtClean="0"/>
              <a:t>الگوريتم </a:t>
            </a:r>
            <a:r>
              <a:rPr lang="en-US" sz="2000" b="1" dirty="0" smtClean="0"/>
              <a:t>C5</a:t>
            </a:r>
            <a:r>
              <a:rPr lang="fa-IR" sz="2000" b="1" dirty="0" smtClean="0"/>
              <a:t> جديدترين نسخه الگوريتم هاي درخت تصميم است كه محقق استراليايي به نام </a:t>
            </a:r>
            <a:r>
              <a:rPr lang="fa-IR" sz="2800" b="1" dirty="0" smtClean="0"/>
              <a:t>جي راس كوئين</a:t>
            </a:r>
            <a:r>
              <a:rPr lang="fa-IR" sz="2000" b="1" dirty="0" smtClean="0"/>
              <a:t> </a:t>
            </a:r>
            <a:r>
              <a:rPr lang="fa-IR" sz="2800" b="1" dirty="0" smtClean="0"/>
              <a:t>لن</a:t>
            </a:r>
            <a:r>
              <a:rPr lang="fa-IR" sz="2000" b="1" dirty="0" smtClean="0"/>
              <a:t> طي ساليان زيادي آن را تكامل بخشيده است . </a:t>
            </a:r>
            <a:endParaRPr lang="fa-IR" sz="2000" b="1" dirty="0"/>
          </a:p>
        </p:txBody>
      </p:sp>
      <p:sp>
        <p:nvSpPr>
          <p:cNvPr id="13" name="TextBox 12"/>
          <p:cNvSpPr txBox="1"/>
          <p:nvPr/>
        </p:nvSpPr>
        <p:spPr>
          <a:xfrm>
            <a:off x="714348" y="2857495"/>
            <a:ext cx="7715304" cy="707886"/>
          </a:xfrm>
          <a:prstGeom prst="rect">
            <a:avLst/>
          </a:prstGeom>
          <a:noFill/>
        </p:spPr>
        <p:txBody>
          <a:bodyPr wrap="square" rtlCol="1">
            <a:spAutoFit/>
          </a:bodyPr>
          <a:lstStyle/>
          <a:p>
            <a:pPr algn="just"/>
            <a:r>
              <a:rPr lang="fa-IR" sz="2000" b="1" dirty="0" smtClean="0"/>
              <a:t>الگوريتم </a:t>
            </a:r>
            <a:r>
              <a:rPr lang="en-US" sz="2000" b="1" dirty="0" smtClean="0"/>
              <a:t>C5</a:t>
            </a:r>
            <a:r>
              <a:rPr lang="fa-IR" sz="2000" b="1" dirty="0" smtClean="0"/>
              <a:t> ابتدا يك درخت بزرگتر از حد لازم را پرورش مي دهد و سپس به هرس آن براي ايجاد يك مدل با ثبات تر مي پردازد .</a:t>
            </a:r>
            <a:endParaRPr lang="fa-IR" sz="2000" b="1" dirty="0"/>
          </a:p>
        </p:txBody>
      </p:sp>
      <p:sp>
        <p:nvSpPr>
          <p:cNvPr id="14" name="TextBox 13"/>
          <p:cNvSpPr txBox="1"/>
          <p:nvPr/>
        </p:nvSpPr>
        <p:spPr>
          <a:xfrm>
            <a:off x="642910" y="4000503"/>
            <a:ext cx="7715304" cy="1015663"/>
          </a:xfrm>
          <a:prstGeom prst="rect">
            <a:avLst/>
          </a:prstGeom>
          <a:noFill/>
        </p:spPr>
        <p:txBody>
          <a:bodyPr wrap="square" rtlCol="1">
            <a:spAutoFit/>
          </a:bodyPr>
          <a:lstStyle/>
          <a:p>
            <a:pPr algn="just"/>
            <a:r>
              <a:rPr lang="en-US" sz="2000" b="1" dirty="0" smtClean="0"/>
              <a:t>C5</a:t>
            </a:r>
            <a:r>
              <a:rPr lang="fa-IR" sz="2000" b="1" dirty="0" smtClean="0"/>
              <a:t> از يك مجموعه اعتبار براي انتخاب از ميان درخت هاي فرعي نامزد استفاده نمي كند ، بلكه ازهمان داده هاي استفاده شده براي تصميم گيري درباره چگونگي هرس درخت استفاده ميكند .</a:t>
            </a:r>
            <a:endParaRPr lang="fa-IR" sz="2000" b="1" dirty="0"/>
          </a:p>
        </p:txBody>
      </p:sp>
      <p:sp>
        <p:nvSpPr>
          <p:cNvPr id="16" name="TextBox 15"/>
          <p:cNvSpPr txBox="1"/>
          <p:nvPr/>
        </p:nvSpPr>
        <p:spPr>
          <a:xfrm>
            <a:off x="642910" y="5389505"/>
            <a:ext cx="7715304" cy="707886"/>
          </a:xfrm>
          <a:prstGeom prst="rect">
            <a:avLst/>
          </a:prstGeom>
          <a:noFill/>
        </p:spPr>
        <p:txBody>
          <a:bodyPr wrap="square" rtlCol="1">
            <a:spAutoFit/>
          </a:bodyPr>
          <a:lstStyle/>
          <a:p>
            <a:pPr algn="just"/>
            <a:r>
              <a:rPr lang="en-US" sz="2000" b="1" dirty="0" smtClean="0"/>
              <a:t>C5</a:t>
            </a:r>
            <a:r>
              <a:rPr lang="fa-IR" sz="2000" b="1" dirty="0" smtClean="0"/>
              <a:t> درختان را با بررسي نرخ خطاي آنها در هر گره و فرض اينكه نرخ واقعي خطا در واقع بدتر از اين است ، هرس ميكند .</a:t>
            </a:r>
            <a:endParaRPr lang="fa-IR" sz="2000" b="1" dirty="0"/>
          </a:p>
        </p:txBody>
      </p:sp>
      <p:sp>
        <p:nvSpPr>
          <p:cNvPr id="12" name="Curved Up Ribbon 11"/>
          <p:cNvSpPr/>
          <p:nvPr/>
        </p:nvSpPr>
        <p:spPr>
          <a:xfrm>
            <a:off x="928662" y="142852"/>
            <a:ext cx="7215238" cy="1214446"/>
          </a:xfrm>
          <a:prstGeom prst="ellipseRibbon2">
            <a:avLst>
              <a:gd name="adj1" fmla="val 25000"/>
              <a:gd name="adj2" fmla="val 64653"/>
              <a:gd name="adj3"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2357422" y="214290"/>
            <a:ext cx="4286280" cy="646331"/>
          </a:xfrm>
          <a:prstGeom prst="rect">
            <a:avLst/>
          </a:prstGeom>
          <a:noFill/>
        </p:spPr>
        <p:txBody>
          <a:bodyPr wrap="square" rtlCol="1">
            <a:spAutoFit/>
          </a:bodyPr>
          <a:lstStyle/>
          <a:p>
            <a:r>
              <a:rPr lang="fa-IR" sz="3200" b="1" dirty="0" smtClean="0"/>
              <a:t>الگوريتم هرس </a:t>
            </a:r>
            <a:r>
              <a:rPr lang="en-US" sz="3600" b="1" dirty="0" smtClean="0"/>
              <a:t>c5</a:t>
            </a:r>
            <a:endParaRPr lang="fa-IR" sz="3200" b="1" dirty="0"/>
          </a:p>
        </p:txBody>
      </p:sp>
      <p:sp>
        <p:nvSpPr>
          <p:cNvPr id="15" name="Footer Placeholder 14"/>
          <p:cNvSpPr>
            <a:spLocks noGrp="1"/>
          </p:cNvSpPr>
          <p:nvPr>
            <p:ph type="ftr" sz="quarter" idx="11"/>
          </p:nvPr>
        </p:nvSpPr>
        <p:spPr/>
        <p:txBody>
          <a:bodyPr/>
          <a:lstStyle/>
          <a:p>
            <a:r>
              <a:rPr lang="en-US" smtClean="0"/>
              <a:t>© irmgn.ir</a:t>
            </a:r>
            <a:endParaRPr lang="fa-IR"/>
          </a:p>
        </p:txBody>
      </p:sp>
    </p:spTree>
  </p:cSld>
  <p:clrMapOvr>
    <a:masterClrMapping/>
  </p:clrMapOvr>
  <p:transition>
    <p:comb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71438" y="2143116"/>
            <a:ext cx="8929718" cy="707886"/>
          </a:xfrm>
          <a:prstGeom prst="rect">
            <a:avLst/>
          </a:prstGeom>
          <a:noFill/>
        </p:spPr>
        <p:txBody>
          <a:bodyPr wrap="square" rtlCol="1">
            <a:spAutoFit/>
          </a:bodyPr>
          <a:lstStyle/>
          <a:p>
            <a:pPr algn="just"/>
            <a:r>
              <a:rPr lang="en-US" sz="2000" b="1" dirty="0" smtClean="0"/>
              <a:t>C5</a:t>
            </a:r>
            <a:r>
              <a:rPr lang="fa-IR" sz="2000" b="1" dirty="0" smtClean="0"/>
              <a:t> درختان را با بررسي نرخ خطاي آنها در هر گره و فرض اينكه نرخ واقعي خطا در واقع بدتر از اين است ، هرس مي كند .</a:t>
            </a:r>
            <a:endParaRPr lang="fa-IR" sz="2000" b="1" dirty="0"/>
          </a:p>
        </p:txBody>
      </p:sp>
      <p:sp>
        <p:nvSpPr>
          <p:cNvPr id="9" name="TextBox 8"/>
          <p:cNvSpPr txBox="1"/>
          <p:nvPr/>
        </p:nvSpPr>
        <p:spPr>
          <a:xfrm>
            <a:off x="142876" y="3286124"/>
            <a:ext cx="8929718" cy="707886"/>
          </a:xfrm>
          <a:prstGeom prst="rect">
            <a:avLst/>
          </a:prstGeom>
          <a:noFill/>
        </p:spPr>
        <p:txBody>
          <a:bodyPr wrap="square" rtlCol="1">
            <a:spAutoFit/>
          </a:bodyPr>
          <a:lstStyle/>
          <a:p>
            <a:pPr algn="just"/>
            <a:r>
              <a:rPr lang="fa-IR" sz="2000" b="1" dirty="0" smtClean="0"/>
              <a:t>الگوريتم </a:t>
            </a:r>
            <a:r>
              <a:rPr lang="en-US" sz="2000" b="1" dirty="0" smtClean="0"/>
              <a:t>C5</a:t>
            </a:r>
            <a:r>
              <a:rPr lang="fa-IR" sz="2000" b="1" dirty="0" smtClean="0"/>
              <a:t>از قياس با نمونه برداري آماري استفاده ميكند تا بتواند بدترين نرخ خطا را كه احتمالاً در يك برگ يافت مي شود برآورد كند .</a:t>
            </a:r>
            <a:endParaRPr lang="fa-IR" sz="2000" b="1" dirty="0"/>
          </a:p>
        </p:txBody>
      </p:sp>
      <p:sp>
        <p:nvSpPr>
          <p:cNvPr id="11" name="Curved Up Ribbon 10"/>
          <p:cNvSpPr/>
          <p:nvPr/>
        </p:nvSpPr>
        <p:spPr>
          <a:xfrm>
            <a:off x="0" y="4241684"/>
            <a:ext cx="9144000" cy="2544902"/>
          </a:xfrm>
          <a:prstGeom prst="ellipseRibbon2">
            <a:avLst>
              <a:gd name="adj1" fmla="val 7596"/>
              <a:gd name="adj2" fmla="val 61441"/>
              <a:gd name="adj3" fmla="val 759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TextBox 9"/>
          <p:cNvSpPr txBox="1"/>
          <p:nvPr/>
        </p:nvSpPr>
        <p:spPr>
          <a:xfrm>
            <a:off x="1142976" y="4469509"/>
            <a:ext cx="6929486" cy="2031325"/>
          </a:xfrm>
          <a:prstGeom prst="rect">
            <a:avLst/>
          </a:prstGeom>
          <a:noFill/>
        </p:spPr>
        <p:txBody>
          <a:bodyPr wrap="square" rtlCol="1">
            <a:spAutoFit/>
          </a:bodyPr>
          <a:lstStyle/>
          <a:p>
            <a:pPr algn="just"/>
            <a:r>
              <a:rPr lang="fa-IR" b="1" dirty="0" smtClean="0"/>
              <a:t>الگوريتم </a:t>
            </a:r>
            <a:r>
              <a:rPr lang="en-US" b="1" dirty="0" smtClean="0"/>
              <a:t>C5</a:t>
            </a:r>
            <a:r>
              <a:rPr lang="fa-IR" b="1" dirty="0" smtClean="0"/>
              <a:t> فرض ميكند تعداد خطاهاي مشاهده شده در داده هاي آموزشي همان بخش انتهاي پاييني اين دامنه است وانتهاي بالايي را جايگزين مي كند تا به نرخ خطاي پيش بيني شده يك برگ كه </a:t>
            </a:r>
            <a:r>
              <a:rPr lang="en-US" b="1" dirty="0" smtClean="0"/>
              <a:t>E/N</a:t>
            </a:r>
            <a:r>
              <a:rPr lang="fa-IR" b="1" dirty="0" smtClean="0"/>
              <a:t> اطلاعات مشاهده نشده است دست يابد. هر چه گره كوچكتر باشد نرخ خطا بيشتر است .اگر برآورد انتهاي بالايي در مورد تعداد خطا ها در يك گره كمتر از برآورد خطاهاي فرزندان آن باشد ، آنگاه اين فرز ندان هرس مي شوند .</a:t>
            </a:r>
            <a:endParaRPr lang="fa-IR" b="1" dirty="0"/>
          </a:p>
        </p:txBody>
      </p:sp>
      <p:sp>
        <p:nvSpPr>
          <p:cNvPr id="12" name="6-Point Star 11"/>
          <p:cNvSpPr/>
          <p:nvPr/>
        </p:nvSpPr>
        <p:spPr>
          <a:xfrm>
            <a:off x="3214678" y="71438"/>
            <a:ext cx="2714644" cy="1785926"/>
          </a:xfrm>
          <a:prstGeom prst="star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3357554" y="609881"/>
            <a:ext cx="2226892" cy="461665"/>
          </a:xfrm>
          <a:prstGeom prst="rect">
            <a:avLst/>
          </a:prstGeom>
          <a:noFill/>
        </p:spPr>
        <p:txBody>
          <a:bodyPr wrap="none" rtlCol="1">
            <a:spAutoFit/>
          </a:bodyPr>
          <a:lstStyle/>
          <a:p>
            <a:r>
              <a:rPr lang="fa-IR" sz="2400" b="1" dirty="0" smtClean="0"/>
              <a:t>هرس بدبينانه </a:t>
            </a:r>
            <a:endParaRPr lang="fa-IR" sz="2400" b="1" dirty="0"/>
          </a:p>
        </p:txBody>
      </p:sp>
      <p:sp>
        <p:nvSpPr>
          <p:cNvPr id="13" name="Footer Placeholder 12"/>
          <p:cNvSpPr>
            <a:spLocks noGrp="1"/>
          </p:cNvSpPr>
          <p:nvPr>
            <p:ph type="ftr" sz="quarter" idx="11"/>
          </p:nvPr>
        </p:nvSpPr>
        <p:spPr/>
        <p:txBody>
          <a:bodyPr/>
          <a:lstStyle/>
          <a:p>
            <a:r>
              <a:rPr lang="en-US" smtClean="0"/>
              <a:t>© irmgn.ir</a:t>
            </a:r>
            <a:endParaRPr lang="fa-IR"/>
          </a:p>
        </p:txBody>
      </p:sp>
    </p:spTree>
  </p:cSld>
  <p:clrMapOvr>
    <a:masterClrMapping/>
  </p:clrMapOvr>
  <p:transition>
    <p:circl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ight Arrow Callout 9"/>
          <p:cNvSpPr/>
          <p:nvPr/>
        </p:nvSpPr>
        <p:spPr>
          <a:xfrm rot="16200000">
            <a:off x="2557449" y="-1200181"/>
            <a:ext cx="4000527" cy="8972611"/>
          </a:xfrm>
          <a:prstGeom prst="rightArrowCallout">
            <a:avLst>
              <a:gd name="adj1" fmla="val 56489"/>
              <a:gd name="adj2" fmla="val 70516"/>
              <a:gd name="adj3" fmla="val 18808"/>
              <a:gd name="adj4" fmla="val 7093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TextBox 6"/>
          <p:cNvSpPr txBox="1"/>
          <p:nvPr/>
        </p:nvSpPr>
        <p:spPr>
          <a:xfrm>
            <a:off x="214282" y="2652781"/>
            <a:ext cx="8786874" cy="2062103"/>
          </a:xfrm>
          <a:prstGeom prst="rect">
            <a:avLst/>
          </a:prstGeom>
          <a:noFill/>
        </p:spPr>
        <p:txBody>
          <a:bodyPr wrap="square" rtlCol="1">
            <a:spAutoFit/>
          </a:bodyPr>
          <a:lstStyle/>
          <a:p>
            <a:pPr algn="just"/>
            <a:r>
              <a:rPr lang="en-US" sz="3200" b="1" dirty="0" smtClean="0"/>
              <a:t> </a:t>
            </a:r>
            <a:r>
              <a:rPr lang="fa-IR" sz="3200" b="1" dirty="0" smtClean="0"/>
              <a:t>الگوريتم هاي هرس به كار برده شده در كارت و </a:t>
            </a:r>
            <a:r>
              <a:rPr lang="en-US" sz="3200" b="1" dirty="0" smtClean="0"/>
              <a:t>C5</a:t>
            </a:r>
            <a:r>
              <a:rPr lang="fa-IR" sz="3200" b="1" dirty="0" smtClean="0"/>
              <a:t> با يك مشكل مواجه اند و آن مشكل اين است كه </a:t>
            </a:r>
            <a:r>
              <a:rPr lang="fa-IR" sz="3200" b="1" dirty="0" smtClean="0">
                <a:solidFill>
                  <a:srgbClr val="C00000"/>
                </a:solidFill>
              </a:rPr>
              <a:t>هيچكدام نمي توانند گره هايي را كه به وضوح بي ثبات هستند </a:t>
            </a:r>
            <a:r>
              <a:rPr lang="fa-IR" sz="3200" b="1" dirty="0" smtClean="0"/>
              <a:t>هرس كنند .</a:t>
            </a:r>
            <a:endParaRPr lang="fa-IR" sz="3200" b="1" dirty="0"/>
          </a:p>
        </p:txBody>
      </p:sp>
      <p:sp>
        <p:nvSpPr>
          <p:cNvPr id="5" name="Curved Up Ribbon 4"/>
          <p:cNvSpPr/>
          <p:nvPr/>
        </p:nvSpPr>
        <p:spPr>
          <a:xfrm>
            <a:off x="928662" y="357166"/>
            <a:ext cx="7215238" cy="1214446"/>
          </a:xfrm>
          <a:prstGeom prst="ellipseRibbon2">
            <a:avLst>
              <a:gd name="adj1" fmla="val 25000"/>
              <a:gd name="adj2" fmla="val 64653"/>
              <a:gd name="adj3"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2143108" y="428604"/>
            <a:ext cx="4357718" cy="646331"/>
          </a:xfrm>
          <a:prstGeom prst="rect">
            <a:avLst/>
          </a:prstGeom>
          <a:noFill/>
        </p:spPr>
        <p:txBody>
          <a:bodyPr wrap="square" rtlCol="1">
            <a:spAutoFit/>
          </a:bodyPr>
          <a:lstStyle/>
          <a:p>
            <a:r>
              <a:rPr lang="fa-IR" sz="3600" b="1" dirty="0" smtClean="0"/>
              <a:t>هرس ثبات محور</a:t>
            </a:r>
            <a:endParaRPr lang="fa-IR" sz="3600" b="1" dirty="0"/>
          </a:p>
        </p:txBody>
      </p:sp>
      <p:sp>
        <p:nvSpPr>
          <p:cNvPr id="6" name="Curved Up Ribbon 5"/>
          <p:cNvSpPr/>
          <p:nvPr/>
        </p:nvSpPr>
        <p:spPr>
          <a:xfrm>
            <a:off x="1081062" y="5257812"/>
            <a:ext cx="7215238" cy="1214446"/>
          </a:xfrm>
          <a:prstGeom prst="ellipseRibbon2">
            <a:avLst>
              <a:gd name="adj1" fmla="val 25000"/>
              <a:gd name="adj2" fmla="val 64653"/>
              <a:gd name="adj3"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ransition>
    <p:checke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urved Up Ribbon 1"/>
          <p:cNvSpPr/>
          <p:nvPr/>
        </p:nvSpPr>
        <p:spPr>
          <a:xfrm>
            <a:off x="928662" y="142852"/>
            <a:ext cx="7215238" cy="1214446"/>
          </a:xfrm>
          <a:prstGeom prst="ellipseRibbon2">
            <a:avLst>
              <a:gd name="adj1" fmla="val 25000"/>
              <a:gd name="adj2" fmla="val 64653"/>
              <a:gd name="adj3"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Flowchart: Magnetic Disk 2"/>
          <p:cNvSpPr/>
          <p:nvPr/>
        </p:nvSpPr>
        <p:spPr>
          <a:xfrm>
            <a:off x="142876" y="1357298"/>
            <a:ext cx="8929718" cy="5500726"/>
          </a:xfrm>
          <a:prstGeom prst="flowChartMagneticDisk">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4" name="TextBox 3"/>
          <p:cNvSpPr txBox="1"/>
          <p:nvPr/>
        </p:nvSpPr>
        <p:spPr>
          <a:xfrm>
            <a:off x="2249759" y="357166"/>
            <a:ext cx="4536819" cy="400110"/>
          </a:xfrm>
          <a:prstGeom prst="rect">
            <a:avLst/>
          </a:prstGeom>
          <a:noFill/>
        </p:spPr>
        <p:txBody>
          <a:bodyPr wrap="none" rtlCol="1">
            <a:spAutoFit/>
          </a:bodyPr>
          <a:lstStyle/>
          <a:p>
            <a:r>
              <a:rPr lang="fa-IR" sz="2000" b="1" dirty="0" smtClean="0"/>
              <a:t>استخراج قواعد از درخت هاي تصميم</a:t>
            </a:r>
            <a:endParaRPr lang="fa-IR" sz="2000" b="1" dirty="0"/>
          </a:p>
        </p:txBody>
      </p:sp>
      <p:sp>
        <p:nvSpPr>
          <p:cNvPr id="5" name="TextBox 4"/>
          <p:cNvSpPr txBox="1"/>
          <p:nvPr/>
        </p:nvSpPr>
        <p:spPr>
          <a:xfrm>
            <a:off x="642910" y="1607754"/>
            <a:ext cx="7786742" cy="892552"/>
          </a:xfrm>
          <a:prstGeom prst="rect">
            <a:avLst/>
          </a:prstGeom>
          <a:noFill/>
        </p:spPr>
        <p:txBody>
          <a:bodyPr wrap="square" rtlCol="1">
            <a:spAutoFit/>
          </a:bodyPr>
          <a:lstStyle/>
          <a:p>
            <a:pPr algn="ctr"/>
            <a:r>
              <a:rPr lang="fa-IR" sz="2000" b="1" dirty="0" smtClean="0"/>
              <a:t>وقتي از يك تصميم براي توليد امتيازات استفاده شود ، </a:t>
            </a:r>
          </a:p>
          <a:p>
            <a:pPr algn="ctr"/>
            <a:r>
              <a:rPr lang="fa-IR" sz="1600" b="1" dirty="0" smtClean="0"/>
              <a:t>داشتن تعدادزياد برگ مزيت به حساب مي آيد </a:t>
            </a:r>
          </a:p>
          <a:p>
            <a:pPr algn="ctr"/>
            <a:r>
              <a:rPr lang="fa-IR" sz="1600" b="1" dirty="0" smtClean="0"/>
              <a:t>چرا كه هر برگ امتياز متفاوتي را توليدمي كند </a:t>
            </a:r>
            <a:r>
              <a:rPr lang="fa-IR" sz="1400" b="1" dirty="0" smtClean="0"/>
              <a:t>.  </a:t>
            </a:r>
            <a:endParaRPr lang="fa-IR" sz="1400" b="1" dirty="0"/>
          </a:p>
        </p:txBody>
      </p:sp>
      <p:sp>
        <p:nvSpPr>
          <p:cNvPr id="6" name="TextBox 5"/>
          <p:cNvSpPr txBox="1"/>
          <p:nvPr/>
        </p:nvSpPr>
        <p:spPr>
          <a:xfrm>
            <a:off x="1228713" y="2329757"/>
            <a:ext cx="6700873" cy="1384995"/>
          </a:xfrm>
          <a:prstGeom prst="rect">
            <a:avLst/>
          </a:prstGeom>
          <a:noFill/>
        </p:spPr>
        <p:txBody>
          <a:bodyPr wrap="square" rtlCol="1">
            <a:spAutoFit/>
          </a:bodyPr>
          <a:lstStyle/>
          <a:p>
            <a:pPr algn="ctr"/>
            <a:r>
              <a:rPr lang="fa-IR" sz="2800" b="1" dirty="0" smtClean="0"/>
              <a:t>وقتي هدف ، توليد قواعد است</a:t>
            </a:r>
          </a:p>
          <a:p>
            <a:pPr algn="ctr"/>
            <a:endParaRPr lang="fa-IR" sz="2800" b="1" dirty="0" smtClean="0"/>
          </a:p>
          <a:p>
            <a:pPr algn="ctr"/>
            <a:r>
              <a:rPr lang="fa-IR" sz="2800" b="1" dirty="0" smtClean="0"/>
              <a:t>   </a:t>
            </a:r>
            <a:endParaRPr lang="fa-IR" sz="2800" b="1" dirty="0"/>
          </a:p>
        </p:txBody>
      </p:sp>
      <p:sp>
        <p:nvSpPr>
          <p:cNvPr id="7" name="TextBox 6"/>
          <p:cNvSpPr txBox="1"/>
          <p:nvPr/>
        </p:nvSpPr>
        <p:spPr>
          <a:xfrm>
            <a:off x="2238329" y="2743138"/>
            <a:ext cx="4405373" cy="400110"/>
          </a:xfrm>
          <a:prstGeom prst="rect">
            <a:avLst/>
          </a:prstGeom>
          <a:noFill/>
        </p:spPr>
        <p:txBody>
          <a:bodyPr wrap="none" rtlCol="1">
            <a:spAutoFit/>
          </a:bodyPr>
          <a:lstStyle/>
          <a:p>
            <a:pPr algn="ctr"/>
            <a:r>
              <a:rPr lang="fa-IR" sz="2000" b="1" dirty="0" smtClean="0"/>
              <a:t>هرچه قواعد كمتر باشد بهتر است . </a:t>
            </a:r>
            <a:endParaRPr lang="fa-IR" sz="2000" b="1" dirty="0"/>
          </a:p>
        </p:txBody>
      </p:sp>
      <p:sp>
        <p:nvSpPr>
          <p:cNvPr id="8" name="TextBox 7"/>
          <p:cNvSpPr txBox="1"/>
          <p:nvPr/>
        </p:nvSpPr>
        <p:spPr>
          <a:xfrm>
            <a:off x="330675" y="3305606"/>
            <a:ext cx="8670481" cy="2123658"/>
          </a:xfrm>
          <a:prstGeom prst="rect">
            <a:avLst/>
          </a:prstGeom>
          <a:noFill/>
        </p:spPr>
        <p:txBody>
          <a:bodyPr wrap="square" rtlCol="1">
            <a:spAutoFit/>
          </a:bodyPr>
          <a:lstStyle/>
          <a:p>
            <a:pPr algn="just"/>
            <a:r>
              <a:rPr lang="fa-IR" sz="2000" b="1" dirty="0" smtClean="0"/>
              <a:t>در درخت تصميم ،</a:t>
            </a:r>
            <a:r>
              <a:rPr lang="fa-IR" sz="1400" b="1" dirty="0" smtClean="0"/>
              <a:t>درنهايت هر اطلاعاتي دقيقاً به يك برگ منجر ميشود ، لذا هر اطلاعاتي داراي </a:t>
            </a:r>
          </a:p>
          <a:p>
            <a:pPr algn="just"/>
            <a:r>
              <a:rPr lang="fa-IR" sz="1400" b="1" dirty="0" smtClean="0"/>
              <a:t>دسته بندي معيني خواهد بود .</a:t>
            </a:r>
          </a:p>
          <a:p>
            <a:pPr algn="just"/>
            <a:r>
              <a:rPr lang="fa-IR" sz="1400" b="1" dirty="0" smtClean="0"/>
              <a:t>اما شايد پس از فرآيند تعميم قواعد ، برخي قواعد باشند كه انحصاري نبوده اندو اطلاعاتي كه توسط هيچ قاعدهاي پوشش نيافته اند .صرف برگزيدن يك قاعده وقتي بيش از يك قاعده قابل اعمال باشد ميتواندمشكل اول را حل كند .مشكل دوم مستلزم معرفي يك مجموعه پيش فرض است كه به اطلاعاتي</a:t>
            </a:r>
          </a:p>
          <a:p>
            <a:pPr algn="just"/>
            <a:r>
              <a:rPr lang="fa-IR" sz="1400" b="1" dirty="0" smtClean="0"/>
              <a:t>كه توسط هيچ قاعدهاي پوشش نيافته اند تخصيص مي يابد . معمولاً دسته اي را كه بيشتر رخ مي دهد </a:t>
            </a:r>
          </a:p>
          <a:p>
            <a:pPr algn="just"/>
            <a:r>
              <a:rPr lang="fa-IR" sz="1400" b="1" dirty="0" smtClean="0"/>
              <a:t>به عنوان پيش فرض انتخاب ميكنند .  </a:t>
            </a:r>
          </a:p>
          <a:p>
            <a:pPr algn="just"/>
            <a:endParaRPr lang="fa-IR" sz="1400" b="1" dirty="0" smtClean="0"/>
          </a:p>
          <a:p>
            <a:pPr algn="just"/>
            <a:r>
              <a:rPr lang="fa-IR" sz="1400" b="1" dirty="0" smtClean="0"/>
              <a:t> </a:t>
            </a:r>
            <a:endParaRPr lang="fa-IR" sz="2000" b="1" dirty="0"/>
          </a:p>
        </p:txBody>
      </p:sp>
      <p:sp>
        <p:nvSpPr>
          <p:cNvPr id="9" name="TextBox 8"/>
          <p:cNvSpPr txBox="1"/>
          <p:nvPr/>
        </p:nvSpPr>
        <p:spPr>
          <a:xfrm>
            <a:off x="-20866" y="4977482"/>
            <a:ext cx="9022022" cy="523220"/>
          </a:xfrm>
          <a:prstGeom prst="rect">
            <a:avLst/>
          </a:prstGeom>
          <a:noFill/>
        </p:spPr>
        <p:txBody>
          <a:bodyPr wrap="none" rtlCol="1">
            <a:spAutoFit/>
          </a:bodyPr>
          <a:lstStyle/>
          <a:p>
            <a:r>
              <a:rPr lang="fa-IR" sz="2800" b="1" dirty="0" smtClean="0"/>
              <a:t>وقتي مجموعه اي از قواعد تعميم يافته ايجاد شود ،   </a:t>
            </a:r>
            <a:endParaRPr lang="fa-IR" sz="2800" b="1" dirty="0"/>
          </a:p>
        </p:txBody>
      </p:sp>
      <p:sp>
        <p:nvSpPr>
          <p:cNvPr id="10" name="TextBox 9"/>
          <p:cNvSpPr txBox="1"/>
          <p:nvPr/>
        </p:nvSpPr>
        <p:spPr>
          <a:xfrm>
            <a:off x="253248" y="5547856"/>
            <a:ext cx="8747908" cy="738664"/>
          </a:xfrm>
          <a:prstGeom prst="rect">
            <a:avLst/>
          </a:prstGeom>
          <a:noFill/>
        </p:spPr>
        <p:txBody>
          <a:bodyPr wrap="none" rtlCol="1">
            <a:spAutoFit/>
          </a:bodyPr>
          <a:lstStyle/>
          <a:p>
            <a:r>
              <a:rPr lang="fa-IR" sz="1400" b="1" dirty="0" smtClean="0"/>
              <a:t>الگوريتم </a:t>
            </a:r>
            <a:r>
              <a:rPr lang="en-US" sz="1400" b="1" dirty="0" smtClean="0"/>
              <a:t>C5</a:t>
            </a:r>
            <a:r>
              <a:rPr lang="fa-IR" sz="1400" b="1" dirty="0" smtClean="0"/>
              <a:t> قواعد هردسته را با هم در گروهي قرار مي دهد و آنهايي كه ظاهراً در صحت مجموعه اي </a:t>
            </a:r>
          </a:p>
          <a:p>
            <a:r>
              <a:rPr lang="fa-IR" sz="1400" b="1" dirty="0" smtClean="0"/>
              <a:t>از قواعد به عنوان يك كل نقش زيادي ايفاد نمي كنند حذف مي كند . نتيجه نهايي ، تشكيل تعداد كمي از </a:t>
            </a:r>
          </a:p>
          <a:p>
            <a:r>
              <a:rPr lang="fa-IR" sz="1400" b="1" dirty="0" smtClean="0"/>
              <a:t>قواعدي است كه درك آن آسان است . </a:t>
            </a:r>
            <a:endParaRPr lang="fa-IR" sz="1400" b="1" dirty="0"/>
          </a:p>
        </p:txBody>
      </p:sp>
      <p:sp>
        <p:nvSpPr>
          <p:cNvPr id="11" name="Footer Placeholder 10"/>
          <p:cNvSpPr>
            <a:spLocks noGrp="1"/>
          </p:cNvSpPr>
          <p:nvPr>
            <p:ph type="ftr" sz="quarter" idx="11"/>
          </p:nvPr>
        </p:nvSpPr>
        <p:spPr/>
        <p:txBody>
          <a:bodyPr/>
          <a:lstStyle/>
          <a:p>
            <a:r>
              <a:rPr lang="en-US" smtClean="0"/>
              <a:t>© irmgn.ir</a:t>
            </a:r>
            <a:endParaRPr lang="fa-IR"/>
          </a:p>
        </p:txBody>
      </p:sp>
    </p:spTree>
  </p:cSld>
  <p:clrMapOvr>
    <a:masterClrMapping/>
  </p:clrMapOvr>
  <p:transition>
    <p:blinds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urved Up Ribbon 1"/>
          <p:cNvSpPr/>
          <p:nvPr/>
        </p:nvSpPr>
        <p:spPr>
          <a:xfrm>
            <a:off x="928662" y="142852"/>
            <a:ext cx="7215238" cy="1214446"/>
          </a:xfrm>
          <a:prstGeom prst="ellipseRibbon2">
            <a:avLst>
              <a:gd name="adj1" fmla="val 25000"/>
              <a:gd name="adj2" fmla="val 64653"/>
              <a:gd name="adj3"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Bevel 2"/>
          <p:cNvSpPr/>
          <p:nvPr/>
        </p:nvSpPr>
        <p:spPr>
          <a:xfrm>
            <a:off x="142876" y="1643050"/>
            <a:ext cx="8858280" cy="4572032"/>
          </a:xfrm>
          <a:prstGeom prst="beve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TextBox 3"/>
          <p:cNvSpPr txBox="1"/>
          <p:nvPr/>
        </p:nvSpPr>
        <p:spPr>
          <a:xfrm>
            <a:off x="2357422" y="357166"/>
            <a:ext cx="4286280" cy="523220"/>
          </a:xfrm>
          <a:prstGeom prst="rect">
            <a:avLst/>
          </a:prstGeom>
          <a:noFill/>
        </p:spPr>
        <p:txBody>
          <a:bodyPr wrap="square" rtlCol="1">
            <a:spAutoFit/>
          </a:bodyPr>
          <a:lstStyle/>
          <a:p>
            <a:r>
              <a:rPr lang="fa-IR" sz="2800" b="1" dirty="0" smtClean="0"/>
              <a:t>در نظر گرفتن هزينه ها</a:t>
            </a:r>
            <a:endParaRPr lang="fa-IR" sz="2800" b="1" dirty="0"/>
          </a:p>
        </p:txBody>
      </p:sp>
      <p:sp>
        <p:nvSpPr>
          <p:cNvPr id="5" name="TextBox 4"/>
          <p:cNvSpPr txBox="1"/>
          <p:nvPr/>
        </p:nvSpPr>
        <p:spPr>
          <a:xfrm>
            <a:off x="428596" y="1714488"/>
            <a:ext cx="7933582" cy="307777"/>
          </a:xfrm>
          <a:prstGeom prst="rect">
            <a:avLst/>
          </a:prstGeom>
          <a:noFill/>
        </p:spPr>
        <p:txBody>
          <a:bodyPr wrap="none" rtlCol="1">
            <a:spAutoFit/>
          </a:bodyPr>
          <a:lstStyle/>
          <a:p>
            <a:r>
              <a:rPr lang="fa-IR" sz="1400" b="1" dirty="0" smtClean="0"/>
              <a:t>در بسياري از كاربردها ، هزينه هاي دسته بندي غلط از دسته اي به دسته ديگر فرق مي</a:t>
            </a:r>
            <a:r>
              <a:rPr lang="fa-IR" sz="1200" b="1" dirty="0" smtClean="0"/>
              <a:t> كند .</a:t>
            </a:r>
            <a:r>
              <a:rPr lang="fa-IR" sz="1400" b="1" dirty="0" smtClean="0"/>
              <a:t>  </a:t>
            </a:r>
            <a:endParaRPr lang="fa-IR" sz="1400" b="1" dirty="0"/>
          </a:p>
        </p:txBody>
      </p:sp>
      <p:sp>
        <p:nvSpPr>
          <p:cNvPr id="6" name="TextBox 5"/>
          <p:cNvSpPr txBox="1"/>
          <p:nvPr/>
        </p:nvSpPr>
        <p:spPr>
          <a:xfrm>
            <a:off x="785786" y="2990206"/>
            <a:ext cx="7572428" cy="1938992"/>
          </a:xfrm>
          <a:prstGeom prst="rect">
            <a:avLst/>
          </a:prstGeom>
          <a:noFill/>
        </p:spPr>
        <p:txBody>
          <a:bodyPr wrap="square" rtlCol="1">
            <a:spAutoFit/>
          </a:bodyPr>
          <a:lstStyle/>
          <a:p>
            <a:pPr algn="just"/>
            <a:r>
              <a:rPr lang="fa-IR" sz="2400" b="1" dirty="0" smtClean="0"/>
              <a:t>مطمئناً در يك تشخيص پزشكي ، يك نتيجه پزشكي اشتباه مثبت براي بيمار زيان بار تر است . مشاهده نتيجه هولناك  يك تست سرطان كه با تحقيقات بيشتر معلوم مي شود ،  نتيجه مثبت اشتباهي است كه بر </a:t>
            </a:r>
          </a:p>
          <a:p>
            <a:pPr algn="just"/>
            <a:r>
              <a:rPr lang="fa-IR" sz="2400" b="1" dirty="0" smtClean="0"/>
              <a:t>تشخيص ندادن مرض سرطان ارجحيت دارد .</a:t>
            </a:r>
            <a:endParaRPr lang="fa-IR" sz="2400" b="1" dirty="0"/>
          </a:p>
        </p:txBody>
      </p:sp>
      <p:sp>
        <p:nvSpPr>
          <p:cNvPr id="7" name="Footer Placeholder 6"/>
          <p:cNvSpPr>
            <a:spLocks noGrp="1"/>
          </p:cNvSpPr>
          <p:nvPr>
            <p:ph type="ftr" sz="quarter" idx="11"/>
          </p:nvPr>
        </p:nvSpPr>
        <p:spPr/>
        <p:txBody>
          <a:bodyPr/>
          <a:lstStyle/>
          <a:p>
            <a:r>
              <a:rPr lang="en-US" smtClean="0"/>
              <a:t>© irmgn.ir</a:t>
            </a:r>
            <a:endParaRPr lang="fa-IR"/>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Left-Right-Up Arrow 3"/>
          <p:cNvSpPr/>
          <p:nvPr/>
        </p:nvSpPr>
        <p:spPr>
          <a:xfrm rot="10800000">
            <a:off x="0" y="714355"/>
            <a:ext cx="9144000" cy="2857520"/>
          </a:xfrm>
          <a:prstGeom prst="leftRightUpArrow">
            <a:avLst>
              <a:gd name="adj1" fmla="val 63605"/>
              <a:gd name="adj2" fmla="val 38514"/>
              <a:gd name="adj3" fmla="val 114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5" name="TextBox 4"/>
          <p:cNvSpPr txBox="1"/>
          <p:nvPr/>
        </p:nvSpPr>
        <p:spPr>
          <a:xfrm>
            <a:off x="2428860" y="142852"/>
            <a:ext cx="4182555" cy="646331"/>
          </a:xfrm>
          <a:prstGeom prst="rect">
            <a:avLst/>
          </a:prstGeom>
          <a:noFill/>
        </p:spPr>
        <p:txBody>
          <a:bodyPr wrap="none" rtlCol="1">
            <a:spAutoFit/>
          </a:bodyPr>
          <a:lstStyle/>
          <a:p>
            <a:r>
              <a:rPr lang="fa-IR" sz="3600" b="1" dirty="0" smtClean="0"/>
              <a:t>درخت هاي عصبي</a:t>
            </a:r>
            <a:endParaRPr lang="fa-IR" sz="3600" b="1" dirty="0"/>
          </a:p>
        </p:txBody>
      </p:sp>
      <p:sp>
        <p:nvSpPr>
          <p:cNvPr id="6" name="TextBox 5"/>
          <p:cNvSpPr txBox="1"/>
          <p:nvPr/>
        </p:nvSpPr>
        <p:spPr>
          <a:xfrm>
            <a:off x="377657" y="1000108"/>
            <a:ext cx="8194871" cy="1077218"/>
          </a:xfrm>
          <a:prstGeom prst="rect">
            <a:avLst/>
          </a:prstGeom>
          <a:noFill/>
        </p:spPr>
        <p:txBody>
          <a:bodyPr wrap="none" rtlCol="1">
            <a:spAutoFit/>
          </a:bodyPr>
          <a:lstStyle/>
          <a:p>
            <a:r>
              <a:rPr lang="fa-IR" sz="3200" b="1" dirty="0" smtClean="0"/>
              <a:t>يكي از راه هاي تركيب داده هاي ورودي از </a:t>
            </a:r>
          </a:p>
          <a:p>
            <a:r>
              <a:rPr lang="fa-IR" sz="3200" b="1" dirty="0" smtClean="0"/>
              <a:t>زمينه هاي متعدد در هر گره آن است كه </a:t>
            </a:r>
            <a:endParaRPr lang="fa-IR" sz="3200" b="1" dirty="0"/>
          </a:p>
        </p:txBody>
      </p:sp>
      <p:sp>
        <p:nvSpPr>
          <p:cNvPr id="7" name="TextBox 6"/>
          <p:cNvSpPr txBox="1"/>
          <p:nvPr/>
        </p:nvSpPr>
        <p:spPr>
          <a:xfrm>
            <a:off x="1334999" y="2181517"/>
            <a:ext cx="6380273" cy="461665"/>
          </a:xfrm>
          <a:prstGeom prst="rect">
            <a:avLst/>
          </a:prstGeom>
          <a:noFill/>
        </p:spPr>
        <p:txBody>
          <a:bodyPr wrap="none" rtlCol="1">
            <a:spAutoFit/>
          </a:bodyPr>
          <a:lstStyle/>
          <a:p>
            <a:r>
              <a:rPr lang="fa-IR" sz="2400" b="1" dirty="0" smtClean="0"/>
              <a:t>هر گره داراي يك شبكه عصبي كوچك باشد </a:t>
            </a:r>
            <a:endParaRPr lang="fa-IR" sz="2400" b="1" dirty="0"/>
          </a:p>
        </p:txBody>
      </p:sp>
      <p:sp>
        <p:nvSpPr>
          <p:cNvPr id="8" name="TextBox 7"/>
          <p:cNvSpPr txBox="1"/>
          <p:nvPr/>
        </p:nvSpPr>
        <p:spPr>
          <a:xfrm>
            <a:off x="2571736" y="3500438"/>
            <a:ext cx="3855543" cy="584775"/>
          </a:xfrm>
          <a:prstGeom prst="rect">
            <a:avLst/>
          </a:prstGeom>
          <a:noFill/>
        </p:spPr>
        <p:txBody>
          <a:bodyPr wrap="none" rtlCol="1">
            <a:spAutoFit/>
          </a:bodyPr>
          <a:lstStyle/>
          <a:p>
            <a:r>
              <a:rPr lang="fa-IR" sz="3200" b="1" dirty="0" smtClean="0"/>
              <a:t>از نقطه نظر كاربر ، </a:t>
            </a:r>
            <a:endParaRPr lang="fa-IR" sz="3200" b="1" dirty="0"/>
          </a:p>
        </p:txBody>
      </p:sp>
      <p:sp>
        <p:nvSpPr>
          <p:cNvPr id="9" name="TextBox 8"/>
          <p:cNvSpPr txBox="1"/>
          <p:nvPr/>
        </p:nvSpPr>
        <p:spPr>
          <a:xfrm>
            <a:off x="214282" y="4214818"/>
            <a:ext cx="8728287" cy="1200329"/>
          </a:xfrm>
          <a:prstGeom prst="rect">
            <a:avLst/>
          </a:prstGeom>
          <a:noFill/>
        </p:spPr>
        <p:txBody>
          <a:bodyPr wrap="square" rtlCol="1">
            <a:spAutoFit/>
          </a:bodyPr>
          <a:lstStyle/>
          <a:p>
            <a:r>
              <a:rPr lang="fa-IR" sz="2400" b="1" dirty="0" smtClean="0"/>
              <a:t>اين تكنيك دو گانه داراي وجوه اشتراك بيشتري با متغيرهاي شبكه عصبي مصنوعي است تا بامتغيرهاي درخت تصميم .</a:t>
            </a:r>
          </a:p>
          <a:p>
            <a:endParaRPr lang="fa-IR" sz="2400" b="1" dirty="0"/>
          </a:p>
        </p:txBody>
      </p:sp>
      <p:sp>
        <p:nvSpPr>
          <p:cNvPr id="10" name="Footer Placeholder 9"/>
          <p:cNvSpPr>
            <a:spLocks noGrp="1"/>
          </p:cNvSpPr>
          <p:nvPr>
            <p:ph type="ftr" sz="quarter" idx="11"/>
          </p:nvPr>
        </p:nvSpPr>
        <p:spPr/>
        <p:txBody>
          <a:bodyPr/>
          <a:lstStyle/>
          <a:p>
            <a:r>
              <a:rPr lang="en-US" smtClean="0"/>
              <a:t>© irmgn.ir</a:t>
            </a:r>
            <a:endParaRPr lang="fa-IR"/>
          </a:p>
        </p:txBody>
      </p:sp>
    </p:spTree>
  </p:cSld>
  <p:clrMapOvr>
    <a:masterClrMapping/>
  </p:clrMapOvr>
  <p:transition>
    <p:blinds/>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Horizontal Scroll 3"/>
          <p:cNvSpPr/>
          <p:nvPr/>
        </p:nvSpPr>
        <p:spPr>
          <a:xfrm rot="5400000">
            <a:off x="1607339" y="-964422"/>
            <a:ext cx="6000792" cy="8643966"/>
          </a:xfrm>
          <a:prstGeom prst="horizontalScroll">
            <a:avLst>
              <a:gd name="adj" fmla="val 1433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TextBox 4"/>
          <p:cNvSpPr txBox="1"/>
          <p:nvPr/>
        </p:nvSpPr>
        <p:spPr>
          <a:xfrm>
            <a:off x="514124" y="538443"/>
            <a:ext cx="6558206" cy="461665"/>
          </a:xfrm>
          <a:prstGeom prst="rect">
            <a:avLst/>
          </a:prstGeom>
          <a:noFill/>
        </p:spPr>
        <p:txBody>
          <a:bodyPr wrap="none" rtlCol="1">
            <a:spAutoFit/>
          </a:bodyPr>
          <a:lstStyle/>
          <a:p>
            <a:r>
              <a:rPr lang="fa-IR" sz="2400" b="1" dirty="0" smtClean="0"/>
              <a:t>رگرسيون تكه اي با استفاده از درخت تصميم </a:t>
            </a:r>
            <a:endParaRPr lang="fa-IR" sz="2400" b="1" dirty="0"/>
          </a:p>
        </p:txBody>
      </p:sp>
      <p:sp>
        <p:nvSpPr>
          <p:cNvPr id="6" name="TextBox 5"/>
          <p:cNvSpPr txBox="1"/>
          <p:nvPr/>
        </p:nvSpPr>
        <p:spPr>
          <a:xfrm>
            <a:off x="1357290" y="1428736"/>
            <a:ext cx="6500858" cy="4832092"/>
          </a:xfrm>
          <a:prstGeom prst="rect">
            <a:avLst/>
          </a:prstGeom>
          <a:noFill/>
        </p:spPr>
        <p:txBody>
          <a:bodyPr wrap="square" rtlCol="1">
            <a:spAutoFit/>
          </a:bodyPr>
          <a:lstStyle/>
          <a:p>
            <a:pPr algn="just"/>
            <a:r>
              <a:rPr lang="fa-IR" sz="2800" b="1" dirty="0" smtClean="0"/>
              <a:t>يك نمونه ديگر از تركيب درخت تصميم با ساير روش هاي مدل سازي ، نوعي رگرسيون تكه اي خطي است كه در آن هر تقسيم در يك تصميم به نحوي انتخاب مي شود كه باعث به حداقل رسيدن خطاي يك مدل رگرسيون ساده درزمينه داده هاي آن گره شود .</a:t>
            </a:r>
          </a:p>
          <a:p>
            <a:pPr algn="just"/>
            <a:endParaRPr lang="fa-IR" sz="2800" b="1" dirty="0" smtClean="0"/>
          </a:p>
          <a:p>
            <a:pPr algn="just"/>
            <a:r>
              <a:rPr lang="fa-IR" sz="2800" b="1" dirty="0" smtClean="0"/>
              <a:t>ميتوان از اين روش در رگرسيون لجستيك براي متغير هاي هدف دسته اي استفاده كرد .</a:t>
            </a:r>
            <a:endParaRPr lang="fa-IR" sz="2800" b="1" dirty="0"/>
          </a:p>
        </p:txBody>
      </p:sp>
      <p:sp>
        <p:nvSpPr>
          <p:cNvPr id="7" name="Footer Placeholder 6"/>
          <p:cNvSpPr>
            <a:spLocks noGrp="1"/>
          </p:cNvSpPr>
          <p:nvPr>
            <p:ph type="ftr" sz="quarter" idx="11"/>
          </p:nvPr>
        </p:nvSpPr>
        <p:spPr/>
        <p:txBody>
          <a:bodyPr/>
          <a:lstStyle/>
          <a:p>
            <a:r>
              <a:rPr lang="en-US" smtClean="0"/>
              <a:t>© irmgn.ir</a:t>
            </a:r>
            <a:endParaRPr lang="fa-IR"/>
          </a:p>
        </p:txBody>
      </p:sp>
    </p:spTree>
  </p:cSld>
  <p:clrMapOvr>
    <a:masterClrMapping/>
  </p:clrMapOvr>
  <p:transition>
    <p:checke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urved Up Ribbon 3"/>
          <p:cNvSpPr/>
          <p:nvPr/>
        </p:nvSpPr>
        <p:spPr>
          <a:xfrm>
            <a:off x="857224" y="214290"/>
            <a:ext cx="7500990" cy="1330456"/>
          </a:xfrm>
          <a:prstGeom prst="ellipseRibbon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TextBox 4"/>
          <p:cNvSpPr txBox="1"/>
          <p:nvPr/>
        </p:nvSpPr>
        <p:spPr>
          <a:xfrm>
            <a:off x="2484285" y="428604"/>
            <a:ext cx="4087979" cy="584775"/>
          </a:xfrm>
          <a:prstGeom prst="rect">
            <a:avLst/>
          </a:prstGeom>
          <a:noFill/>
        </p:spPr>
        <p:txBody>
          <a:bodyPr wrap="none" rtlCol="1">
            <a:spAutoFit/>
          </a:bodyPr>
          <a:lstStyle/>
          <a:p>
            <a:r>
              <a:rPr lang="fa-IR" sz="3200" b="1" dirty="0" smtClean="0"/>
              <a:t>نمودار هاي جعبه اي</a:t>
            </a:r>
            <a:endParaRPr lang="fa-IR" sz="3200" b="1" dirty="0"/>
          </a:p>
        </p:txBody>
      </p:sp>
      <p:sp>
        <p:nvSpPr>
          <p:cNvPr id="6" name="TextBox 5"/>
          <p:cNvSpPr txBox="1"/>
          <p:nvPr/>
        </p:nvSpPr>
        <p:spPr>
          <a:xfrm>
            <a:off x="357158" y="2285992"/>
            <a:ext cx="8584799" cy="1015663"/>
          </a:xfrm>
          <a:prstGeom prst="rect">
            <a:avLst/>
          </a:prstGeom>
          <a:noFill/>
        </p:spPr>
        <p:txBody>
          <a:bodyPr wrap="square" rtlCol="1">
            <a:spAutoFit/>
          </a:bodyPr>
          <a:lstStyle/>
          <a:p>
            <a:pPr algn="just"/>
            <a:r>
              <a:rPr lang="fa-IR" sz="2000" b="1" dirty="0" smtClean="0"/>
              <a:t>يك نمودار جعبه اي نمايانگر يك درخت تصميم است . رنگ ها متناسب با خلوص جعبه است واندازه متناسب با تعداد اطلاعاتي است كه در آنجا وجود دارند .</a:t>
            </a:r>
            <a:endParaRPr lang="fa-IR" sz="2000" b="1" dirty="0"/>
          </a:p>
        </p:txBody>
      </p:sp>
      <p:sp>
        <p:nvSpPr>
          <p:cNvPr id="7" name="TextBox 6"/>
          <p:cNvSpPr txBox="1"/>
          <p:nvPr/>
        </p:nvSpPr>
        <p:spPr>
          <a:xfrm>
            <a:off x="285719" y="4583866"/>
            <a:ext cx="8552501" cy="1938992"/>
          </a:xfrm>
          <a:prstGeom prst="rect">
            <a:avLst/>
          </a:prstGeom>
          <a:noFill/>
        </p:spPr>
        <p:txBody>
          <a:bodyPr wrap="square" rtlCol="1">
            <a:spAutoFit/>
          </a:bodyPr>
          <a:lstStyle/>
          <a:p>
            <a:pPr algn="just"/>
            <a:r>
              <a:rPr lang="fa-IR" sz="2000" b="1" dirty="0" smtClean="0"/>
              <a:t>در يك نمودار جعبه اي ، جعبه ها آنقدر تقسيم مي شوند تا برگه ي درخت هر كدام جعبه اي براي خود داشته باشند . چون بيشتر اوقات درختهاي تصميم از ابعاد نا منظمي برخوردارند ، ممكن است برخي جعبه ها بيش از سايرين تقسيم به جزء شوند .نمودارهاي جعبه اي نماياندن قواعد دسته بندي را آسان مي كنند كه به تعداد متغير در يك نمودار دو بعدي بستگي دارد . </a:t>
            </a:r>
            <a:endParaRPr lang="fa-IR" sz="2000" b="1" dirty="0"/>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6000760" y="2928934"/>
            <a:ext cx="2286016" cy="584775"/>
          </a:xfrm>
          <a:prstGeom prst="rect">
            <a:avLst/>
          </a:prstGeom>
          <a:noFill/>
        </p:spPr>
        <p:txBody>
          <a:bodyPr wrap="square" rtlCol="1">
            <a:spAutoFit/>
          </a:bodyPr>
          <a:lstStyle/>
          <a:p>
            <a:r>
              <a:rPr lang="fa-IR" sz="3200" b="1" dirty="0" smtClean="0"/>
              <a:t>تخمين </a:t>
            </a:r>
            <a:endParaRPr lang="fa-IR" sz="3200" b="1" dirty="0"/>
          </a:p>
        </p:txBody>
      </p:sp>
      <p:sp>
        <p:nvSpPr>
          <p:cNvPr id="5" name="TextBox 4"/>
          <p:cNvSpPr txBox="1"/>
          <p:nvPr/>
        </p:nvSpPr>
        <p:spPr>
          <a:xfrm>
            <a:off x="428596" y="3500438"/>
            <a:ext cx="8429684" cy="2369880"/>
          </a:xfrm>
          <a:prstGeom prst="rect">
            <a:avLst/>
          </a:prstGeom>
          <a:noFill/>
        </p:spPr>
        <p:txBody>
          <a:bodyPr wrap="square" rtlCol="1">
            <a:spAutoFit/>
          </a:bodyPr>
          <a:lstStyle/>
          <a:p>
            <a:pPr algn="just"/>
            <a:r>
              <a:rPr lang="fa-IR" sz="4000" b="1" dirty="0" smtClean="0">
                <a:cs typeface="B Nazanin" pitchFamily="2" charset="-78"/>
              </a:rPr>
              <a:t>درخت رگرسيون : </a:t>
            </a:r>
            <a:r>
              <a:rPr lang="fa-IR" b="1" dirty="0" smtClean="0"/>
              <a:t>اين امكان وجود دارد كه از يك متغير هدف عددي براي تهيه درخت استفاده كرد . چنين درختي را درخت رگرسيون مي نامند كه در آن ، هدف از انجام هر تقسيم انجام شده ، كاهش واريانس متغير هدف در گره فرزند مي باشد در حاليكه در حالت كلي ، هدف هر تقسيم جديد ، افزايش خلوص يك متغير دسته اي است . </a:t>
            </a:r>
          </a:p>
          <a:p>
            <a:pPr algn="just"/>
            <a:endParaRPr lang="fa-IR" b="1" dirty="0" smtClean="0"/>
          </a:p>
          <a:p>
            <a:pPr algn="just"/>
            <a:r>
              <a:rPr lang="fa-IR" b="1" dirty="0" smtClean="0"/>
              <a:t> </a:t>
            </a:r>
            <a:endParaRPr lang="fa-IR" b="1" dirty="0"/>
          </a:p>
        </p:txBody>
      </p:sp>
      <p:sp>
        <p:nvSpPr>
          <p:cNvPr id="7" name="Heart 6"/>
          <p:cNvSpPr/>
          <p:nvPr/>
        </p:nvSpPr>
        <p:spPr>
          <a:xfrm>
            <a:off x="571472" y="-24"/>
            <a:ext cx="8072494" cy="2000264"/>
          </a:xfrm>
          <a:prstGeom prst="hear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428596" y="474629"/>
            <a:ext cx="8143899" cy="954107"/>
          </a:xfrm>
          <a:prstGeom prst="rect">
            <a:avLst/>
          </a:prstGeom>
          <a:noFill/>
        </p:spPr>
        <p:txBody>
          <a:bodyPr wrap="square" rtlCol="1">
            <a:spAutoFit/>
          </a:bodyPr>
          <a:lstStyle/>
          <a:p>
            <a:pPr algn="ctr"/>
            <a:r>
              <a:rPr lang="fa-IR" sz="2800" b="1" dirty="0" smtClean="0"/>
              <a:t>تفاوت روش دسته بندي با روش امتياز دهي براي يك نتيجه دو گانه </a:t>
            </a:r>
            <a:endParaRPr lang="fa-IR" sz="2800" b="1" dirty="0"/>
          </a:p>
        </p:txBody>
      </p:sp>
      <p:sp>
        <p:nvSpPr>
          <p:cNvPr id="8" name="Rectangle 7"/>
          <p:cNvSpPr/>
          <p:nvPr/>
        </p:nvSpPr>
        <p:spPr>
          <a:xfrm>
            <a:off x="114338" y="1857364"/>
            <a:ext cx="8915392" cy="1143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214282" y="1913271"/>
            <a:ext cx="8715436" cy="1015663"/>
          </a:xfrm>
          <a:prstGeom prst="rect">
            <a:avLst/>
          </a:prstGeom>
          <a:noFill/>
        </p:spPr>
        <p:txBody>
          <a:bodyPr wrap="square" rtlCol="1">
            <a:spAutoFit/>
          </a:bodyPr>
          <a:lstStyle/>
          <a:p>
            <a:pPr algn="just"/>
            <a:r>
              <a:rPr lang="fa-IR" sz="2000" b="1" dirty="0" smtClean="0"/>
              <a:t>دسته بندي فقط مي تواند داده ها را به دو گروه تقسيم كند در حاليكه روش امتياز دهي به داده ها امكان مي دهد تا از محتمل ترين تا كم احتمال ترين اعضا براي عضويت در دسته دلخواه مرتب شوند .</a:t>
            </a:r>
            <a:endParaRPr lang="fa-IR" sz="2000" b="1" dirty="0"/>
          </a:p>
        </p:txBody>
      </p:sp>
      <p:sp>
        <p:nvSpPr>
          <p:cNvPr id="9" name="Rectangle 8"/>
          <p:cNvSpPr/>
          <p:nvPr/>
        </p:nvSpPr>
        <p:spPr>
          <a:xfrm>
            <a:off x="99982" y="5500702"/>
            <a:ext cx="8915392" cy="1143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ب</a:t>
            </a:r>
            <a:endParaRPr lang="fa-IR" dirty="0"/>
          </a:p>
        </p:txBody>
      </p:sp>
      <p:sp>
        <p:nvSpPr>
          <p:cNvPr id="11" name="TextBox 10"/>
          <p:cNvSpPr txBox="1"/>
          <p:nvPr/>
        </p:nvSpPr>
        <p:spPr>
          <a:xfrm>
            <a:off x="214282" y="5500702"/>
            <a:ext cx="8715436" cy="892552"/>
          </a:xfrm>
          <a:prstGeom prst="rect">
            <a:avLst/>
          </a:prstGeom>
          <a:noFill/>
        </p:spPr>
        <p:txBody>
          <a:bodyPr wrap="square" rtlCol="1">
            <a:spAutoFit/>
          </a:bodyPr>
          <a:lstStyle/>
          <a:p>
            <a:pPr algn="just"/>
            <a:r>
              <a:rPr lang="fa-IR" b="1" dirty="0" smtClean="0"/>
              <a:t>به منظور تخمين يك متغير پيوسته ، استفاده از يك تابع پيوسته ارجحيت دارد .</a:t>
            </a:r>
          </a:p>
          <a:p>
            <a:pPr algn="just"/>
            <a:endParaRPr lang="fa-IR" b="1" dirty="0" smtClean="0"/>
          </a:p>
          <a:p>
            <a:pPr algn="just"/>
            <a:r>
              <a:rPr lang="fa-IR" sz="1600" b="1" dirty="0" smtClean="0"/>
              <a:t>مدل هاي رگرسيون و شبكه هاي عصبي عموماً براي انجام تخمين ها مناسب ترند .</a:t>
            </a:r>
            <a:endParaRPr lang="fa-IR" sz="1600" b="1" dirty="0"/>
          </a:p>
        </p:txBody>
      </p:sp>
      <p:sp>
        <p:nvSpPr>
          <p:cNvPr id="10" name="Footer Placeholder 9"/>
          <p:cNvSpPr>
            <a:spLocks noGrp="1"/>
          </p:cNvSpPr>
          <p:nvPr>
            <p:ph type="ftr" sz="quarter" idx="11"/>
          </p:nvPr>
        </p:nvSpPr>
        <p:spPr/>
        <p:txBody>
          <a:bodyPr/>
          <a:lstStyle/>
          <a:p>
            <a:r>
              <a:rPr lang="en-US" smtClean="0"/>
              <a:t>© irmgn.ir</a:t>
            </a:r>
            <a:endParaRPr lang="fa-IR"/>
          </a:p>
        </p:txBody>
      </p:sp>
    </p:spTree>
  </p:cSld>
  <p:clrMapOvr>
    <a:masterClrMapping/>
  </p:clrMapOvr>
  <p:transition>
    <p:pull dir="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urved Up Ribbon 3"/>
          <p:cNvSpPr/>
          <p:nvPr/>
        </p:nvSpPr>
        <p:spPr>
          <a:xfrm>
            <a:off x="500066" y="214290"/>
            <a:ext cx="8358214" cy="1330456"/>
          </a:xfrm>
          <a:prstGeom prst="ellipseRibbon2">
            <a:avLst>
              <a:gd name="adj1" fmla="val 25000"/>
              <a:gd name="adj2" fmla="val 67274"/>
              <a:gd name="adj3"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TextBox 4"/>
          <p:cNvSpPr txBox="1"/>
          <p:nvPr/>
        </p:nvSpPr>
        <p:spPr>
          <a:xfrm>
            <a:off x="2753519" y="405450"/>
            <a:ext cx="4318811" cy="523220"/>
          </a:xfrm>
          <a:prstGeom prst="rect">
            <a:avLst/>
          </a:prstGeom>
          <a:noFill/>
        </p:spPr>
        <p:txBody>
          <a:bodyPr wrap="none" rtlCol="1">
            <a:spAutoFit/>
          </a:bodyPr>
          <a:lstStyle/>
          <a:p>
            <a:r>
              <a:rPr lang="fa-IR" sz="2800" b="1" dirty="0" smtClean="0"/>
              <a:t>نمودارهاي حلقه درختي </a:t>
            </a:r>
            <a:endParaRPr lang="fa-IR" sz="2800" b="1" dirty="0"/>
          </a:p>
        </p:txBody>
      </p:sp>
      <p:sp>
        <p:nvSpPr>
          <p:cNvPr id="6" name="TextBox 5"/>
          <p:cNvSpPr txBox="1"/>
          <p:nvPr/>
        </p:nvSpPr>
        <p:spPr>
          <a:xfrm>
            <a:off x="571471" y="2214554"/>
            <a:ext cx="8185787" cy="1323439"/>
          </a:xfrm>
          <a:prstGeom prst="rect">
            <a:avLst/>
          </a:prstGeom>
          <a:noFill/>
        </p:spPr>
        <p:txBody>
          <a:bodyPr wrap="square" rtlCol="1">
            <a:spAutoFit/>
          </a:bodyPr>
          <a:lstStyle/>
          <a:p>
            <a:pPr algn="just"/>
            <a:r>
              <a:rPr lang="fa-IR" sz="2000" b="1" dirty="0" smtClean="0"/>
              <a:t>نمودار حلقه درختي، سطوح مختلف درخت را خلاصه مي كنند . اين نمودار ،عمق و پيچيدگي درخت و همچنين مكان تمركز بالاي دسته هدف را در يك نگاه نشان مي دهد ولي قوانين تعريف كننده گره ها را نشان نمي دهد . </a:t>
            </a:r>
            <a:endParaRPr lang="fa-IR" sz="2000" b="1" dirty="0"/>
          </a:p>
        </p:txBody>
      </p:sp>
      <p:sp>
        <p:nvSpPr>
          <p:cNvPr id="7" name="TextBox 6"/>
          <p:cNvSpPr txBox="1"/>
          <p:nvPr/>
        </p:nvSpPr>
        <p:spPr>
          <a:xfrm>
            <a:off x="571472" y="3891511"/>
            <a:ext cx="8185787" cy="1938992"/>
          </a:xfrm>
          <a:prstGeom prst="rect">
            <a:avLst/>
          </a:prstGeom>
          <a:noFill/>
        </p:spPr>
        <p:txBody>
          <a:bodyPr wrap="square" rtlCol="1">
            <a:spAutoFit/>
          </a:bodyPr>
          <a:lstStyle/>
          <a:p>
            <a:pPr algn="just"/>
            <a:r>
              <a:rPr lang="fa-IR" sz="2000" b="1" dirty="0" smtClean="0"/>
              <a:t>حلقه مركز نمودار نشان دهنده ي گره ريشه است ، قبل از اينكه تقسيمي ايجاد شود . با دور شدن از مركز ، هر حلقه نمايانگر سطح جديدي در درخت است . نزديكترين حلقه به مركز ، تقسيم گره ريشه را نشان مي دهد .طول قوس متناسب با تعداد اطلاعاتي است كه يكي از دو مسير را انتخاب كرده اند و زمينه هاي رنگي هم خلوص گره را نشان مي دهند .</a:t>
            </a:r>
            <a:endParaRPr lang="fa-IR" sz="2000" b="1" dirty="0"/>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ransition>
    <p:wheel spokes="3"/>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urved Up Ribbon 3"/>
          <p:cNvSpPr/>
          <p:nvPr/>
        </p:nvSpPr>
        <p:spPr>
          <a:xfrm>
            <a:off x="857224" y="214290"/>
            <a:ext cx="7500990" cy="1330456"/>
          </a:xfrm>
          <a:prstGeom prst="ellipseRibbon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2458443" y="285728"/>
            <a:ext cx="4185259" cy="707886"/>
          </a:xfrm>
          <a:prstGeom prst="rect">
            <a:avLst/>
          </a:prstGeom>
          <a:noFill/>
        </p:spPr>
        <p:txBody>
          <a:bodyPr wrap="square" rtlCol="1">
            <a:spAutoFit/>
          </a:bodyPr>
          <a:lstStyle/>
          <a:p>
            <a:pPr algn="ctr"/>
            <a:r>
              <a:rPr lang="fa-IR" sz="2000" b="1" dirty="0" smtClean="0"/>
              <a:t>درخت هاي تصميم </a:t>
            </a:r>
          </a:p>
          <a:p>
            <a:pPr algn="ctr"/>
            <a:r>
              <a:rPr lang="fa-IR" sz="2000" b="1" dirty="0" smtClean="0"/>
              <a:t>به عنوان ابزاركاوش داده ها </a:t>
            </a:r>
            <a:endParaRPr lang="fa-IR" sz="2000" b="1" dirty="0"/>
          </a:p>
        </p:txBody>
      </p:sp>
      <p:sp>
        <p:nvSpPr>
          <p:cNvPr id="5" name="TextBox 4"/>
          <p:cNvSpPr txBox="1"/>
          <p:nvPr/>
        </p:nvSpPr>
        <p:spPr>
          <a:xfrm>
            <a:off x="142844" y="2371547"/>
            <a:ext cx="8786842" cy="1200329"/>
          </a:xfrm>
          <a:prstGeom prst="rect">
            <a:avLst/>
          </a:prstGeom>
          <a:noFill/>
        </p:spPr>
        <p:txBody>
          <a:bodyPr wrap="square" rtlCol="1">
            <a:spAutoFit/>
          </a:bodyPr>
          <a:lstStyle/>
          <a:p>
            <a:pPr algn="just"/>
            <a:r>
              <a:rPr lang="fa-IR" sz="2400" b="1" dirty="0" smtClean="0"/>
              <a:t>طي مرحله كاوش داده ها در يك پروژه داده كاوي ، درخت هاي تصميم ازابزار مفيدي براي يافتن متغيرهاي هستند كه احتمالاً براي پيش بيني اهدافي خاص مهم خواهند بود .</a:t>
            </a:r>
            <a:endParaRPr lang="fa-IR" sz="2400" b="1" dirty="0"/>
          </a:p>
        </p:txBody>
      </p:sp>
      <p:sp>
        <p:nvSpPr>
          <p:cNvPr id="6" name="Footer Placeholder 5"/>
          <p:cNvSpPr>
            <a:spLocks noGrp="1"/>
          </p:cNvSpPr>
          <p:nvPr>
            <p:ph type="ftr" sz="quarter" idx="11"/>
          </p:nvPr>
        </p:nvSpPr>
        <p:spPr/>
        <p:txBody>
          <a:bodyPr/>
          <a:lstStyle/>
          <a:p>
            <a:r>
              <a:rPr lang="en-US" smtClean="0"/>
              <a:t>© irmgn.ir</a:t>
            </a:r>
            <a:endParaRPr lang="fa-IR"/>
          </a:p>
        </p:txBody>
      </p:sp>
    </p:spTree>
  </p:cSld>
  <p:clrMapOvr>
    <a:masterClrMapping/>
  </p:clrMapOvr>
  <p:transition>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urved Up Ribbon 3"/>
          <p:cNvSpPr/>
          <p:nvPr/>
        </p:nvSpPr>
        <p:spPr>
          <a:xfrm>
            <a:off x="857224" y="71414"/>
            <a:ext cx="7500990" cy="1330456"/>
          </a:xfrm>
          <a:prstGeom prst="ellipseRibbon2">
            <a:avLst>
              <a:gd name="adj1" fmla="val 100000"/>
              <a:gd name="adj2" fmla="val 55774"/>
              <a:gd name="adj3" fmla="val 25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Block Arc 5"/>
          <p:cNvSpPr/>
          <p:nvPr/>
        </p:nvSpPr>
        <p:spPr>
          <a:xfrm>
            <a:off x="0" y="2571744"/>
            <a:ext cx="9144000" cy="1643074"/>
          </a:xfrm>
          <a:prstGeom prst="blockArc">
            <a:avLst>
              <a:gd name="adj1" fmla="val 9964841"/>
              <a:gd name="adj2" fmla="val 761135"/>
              <a:gd name="adj3" fmla="val 118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100">
              <a:solidFill>
                <a:schemeClr val="tx1"/>
              </a:solidFill>
            </a:endParaRPr>
          </a:p>
        </p:txBody>
      </p:sp>
      <p:sp>
        <p:nvSpPr>
          <p:cNvPr id="7" name="Block Arc 6"/>
          <p:cNvSpPr/>
          <p:nvPr/>
        </p:nvSpPr>
        <p:spPr>
          <a:xfrm>
            <a:off x="-71470" y="3714752"/>
            <a:ext cx="9144000" cy="1643074"/>
          </a:xfrm>
          <a:prstGeom prst="blockArc">
            <a:avLst>
              <a:gd name="adj1" fmla="val 9964841"/>
              <a:gd name="adj2" fmla="val 761135"/>
              <a:gd name="adj3" fmla="val 118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100">
              <a:solidFill>
                <a:schemeClr val="tx1"/>
              </a:solidFill>
            </a:endParaRPr>
          </a:p>
        </p:txBody>
      </p:sp>
      <p:sp>
        <p:nvSpPr>
          <p:cNvPr id="8" name="Block Arc 7"/>
          <p:cNvSpPr/>
          <p:nvPr/>
        </p:nvSpPr>
        <p:spPr>
          <a:xfrm>
            <a:off x="-32" y="4857760"/>
            <a:ext cx="9144000" cy="1643074"/>
          </a:xfrm>
          <a:prstGeom prst="blockArc">
            <a:avLst>
              <a:gd name="adj1" fmla="val 9964841"/>
              <a:gd name="adj2" fmla="val 761135"/>
              <a:gd name="adj3" fmla="val 118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100">
              <a:solidFill>
                <a:schemeClr val="tx1"/>
              </a:solidFill>
            </a:endParaRPr>
          </a:p>
        </p:txBody>
      </p:sp>
      <p:sp>
        <p:nvSpPr>
          <p:cNvPr id="9" name="TextBox 8"/>
          <p:cNvSpPr txBox="1"/>
          <p:nvPr/>
        </p:nvSpPr>
        <p:spPr>
          <a:xfrm>
            <a:off x="2642983" y="285728"/>
            <a:ext cx="3929281" cy="584775"/>
          </a:xfrm>
          <a:prstGeom prst="rect">
            <a:avLst/>
          </a:prstGeom>
          <a:noFill/>
        </p:spPr>
        <p:txBody>
          <a:bodyPr wrap="none" rtlCol="1">
            <a:spAutoFit/>
          </a:bodyPr>
          <a:lstStyle/>
          <a:p>
            <a:r>
              <a:rPr lang="fa-IR" sz="3200" dirty="0" smtClean="0"/>
              <a:t>درخت تصميم در عمل </a:t>
            </a:r>
            <a:endParaRPr lang="fa-IR" sz="3200" dirty="0"/>
          </a:p>
        </p:txBody>
      </p:sp>
      <p:sp>
        <p:nvSpPr>
          <p:cNvPr id="10" name="Right Arrow 9"/>
          <p:cNvSpPr/>
          <p:nvPr/>
        </p:nvSpPr>
        <p:spPr>
          <a:xfrm rot="5400000">
            <a:off x="4110798" y="117555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TextBox 10"/>
          <p:cNvSpPr txBox="1"/>
          <p:nvPr/>
        </p:nvSpPr>
        <p:spPr>
          <a:xfrm>
            <a:off x="785786" y="3071810"/>
            <a:ext cx="7495962" cy="400110"/>
          </a:xfrm>
          <a:prstGeom prst="rect">
            <a:avLst/>
          </a:prstGeom>
          <a:noFill/>
        </p:spPr>
        <p:txBody>
          <a:bodyPr wrap="none" rtlCol="1">
            <a:spAutoFit/>
          </a:bodyPr>
          <a:lstStyle/>
          <a:p>
            <a:r>
              <a:rPr lang="fa-IR" sz="2000" b="1" dirty="0" smtClean="0"/>
              <a:t>كاوش مجموعه عظيمي از داده ها براي يافتن متغيرهاي مفيد </a:t>
            </a:r>
            <a:endParaRPr lang="fa-IR" sz="2000" b="1" dirty="0"/>
          </a:p>
        </p:txBody>
      </p:sp>
      <p:sp>
        <p:nvSpPr>
          <p:cNvPr id="12" name="TextBox 11"/>
          <p:cNvSpPr txBox="1"/>
          <p:nvPr/>
        </p:nvSpPr>
        <p:spPr>
          <a:xfrm>
            <a:off x="642910" y="4314774"/>
            <a:ext cx="7588936" cy="400110"/>
          </a:xfrm>
          <a:prstGeom prst="rect">
            <a:avLst/>
          </a:prstGeom>
          <a:noFill/>
        </p:spPr>
        <p:txBody>
          <a:bodyPr wrap="none" rtlCol="1">
            <a:spAutoFit/>
          </a:bodyPr>
          <a:lstStyle/>
          <a:p>
            <a:r>
              <a:rPr lang="fa-IR" sz="2000" b="1" dirty="0" smtClean="0"/>
              <a:t>پيش بيني حالت هاي آتي متغير هاي مهم در يك فرآيند صنعتي</a:t>
            </a:r>
            <a:endParaRPr lang="fa-IR" sz="2000" b="1" dirty="0"/>
          </a:p>
        </p:txBody>
      </p:sp>
      <p:sp>
        <p:nvSpPr>
          <p:cNvPr id="13" name="TextBox 12"/>
          <p:cNvSpPr txBox="1"/>
          <p:nvPr/>
        </p:nvSpPr>
        <p:spPr>
          <a:xfrm>
            <a:off x="428596" y="5500702"/>
            <a:ext cx="8082661" cy="400110"/>
          </a:xfrm>
          <a:prstGeom prst="rect">
            <a:avLst/>
          </a:prstGeom>
          <a:noFill/>
        </p:spPr>
        <p:txBody>
          <a:bodyPr wrap="none" rtlCol="1">
            <a:spAutoFit/>
          </a:bodyPr>
          <a:lstStyle/>
          <a:p>
            <a:r>
              <a:rPr lang="fa-IR" sz="2000" b="1" dirty="0" smtClean="0"/>
              <a:t>تشكيل خوشه هاي هدايت شده مشتريان براي يك نظام توصيه اي </a:t>
            </a:r>
            <a:endParaRPr lang="fa-IR" sz="2000" b="1" dirty="0"/>
          </a:p>
        </p:txBody>
      </p:sp>
      <p:sp>
        <p:nvSpPr>
          <p:cNvPr id="14" name="TextBox 13"/>
          <p:cNvSpPr txBox="1"/>
          <p:nvPr/>
        </p:nvSpPr>
        <p:spPr>
          <a:xfrm>
            <a:off x="767675" y="1857364"/>
            <a:ext cx="7590539" cy="523220"/>
          </a:xfrm>
          <a:prstGeom prst="rect">
            <a:avLst/>
          </a:prstGeom>
          <a:noFill/>
        </p:spPr>
        <p:txBody>
          <a:bodyPr wrap="none" rtlCol="1">
            <a:spAutoFit/>
          </a:bodyPr>
          <a:lstStyle/>
          <a:p>
            <a:r>
              <a:rPr lang="fa-IR" sz="2800" b="1" dirty="0" smtClean="0"/>
              <a:t>را مي توان در موقعيت هاي مختلف بكار برد :</a:t>
            </a:r>
            <a:endParaRPr lang="fa-IR" sz="2800" b="1" dirty="0"/>
          </a:p>
        </p:txBody>
      </p:sp>
      <p:sp>
        <p:nvSpPr>
          <p:cNvPr id="15" name="Footer Placeholder 14"/>
          <p:cNvSpPr>
            <a:spLocks noGrp="1"/>
          </p:cNvSpPr>
          <p:nvPr>
            <p:ph type="ftr" sz="quarter" idx="11"/>
          </p:nvPr>
        </p:nvSpPr>
        <p:spPr/>
        <p:txBody>
          <a:bodyPr/>
          <a:lstStyle/>
          <a:p>
            <a:r>
              <a:rPr lang="en-US" smtClean="0"/>
              <a:t>© irmgn.ir</a:t>
            </a:r>
            <a:endParaRPr lang="fa-IR"/>
          </a:p>
        </p:txBody>
      </p:sp>
    </p:spTree>
  </p:cSld>
  <p:clrMapOvr>
    <a:masterClrMapping/>
  </p:clrMapOvr>
  <p:transition>
    <p:diamon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Block Arc 2"/>
          <p:cNvSpPr/>
          <p:nvPr/>
        </p:nvSpPr>
        <p:spPr>
          <a:xfrm>
            <a:off x="0" y="142852"/>
            <a:ext cx="9144000" cy="1643074"/>
          </a:xfrm>
          <a:prstGeom prst="blockArc">
            <a:avLst>
              <a:gd name="adj1" fmla="val 9964841"/>
              <a:gd name="adj2" fmla="val 761135"/>
              <a:gd name="adj3" fmla="val 118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100">
              <a:solidFill>
                <a:schemeClr val="tx1"/>
              </a:solidFill>
            </a:endParaRPr>
          </a:p>
        </p:txBody>
      </p:sp>
      <p:sp>
        <p:nvSpPr>
          <p:cNvPr id="5" name="TextBox 4"/>
          <p:cNvSpPr txBox="1"/>
          <p:nvPr/>
        </p:nvSpPr>
        <p:spPr>
          <a:xfrm>
            <a:off x="1571604" y="885750"/>
            <a:ext cx="5795176" cy="400110"/>
          </a:xfrm>
          <a:prstGeom prst="rect">
            <a:avLst/>
          </a:prstGeom>
          <a:noFill/>
        </p:spPr>
        <p:txBody>
          <a:bodyPr wrap="none" rtlCol="1">
            <a:spAutoFit/>
          </a:bodyPr>
          <a:lstStyle/>
          <a:p>
            <a:r>
              <a:rPr lang="fa-IR" sz="2000" b="1" dirty="0" smtClean="0"/>
              <a:t>درخت هاي تصميم به عنوان ابزاركاوش داده ها </a:t>
            </a:r>
            <a:endParaRPr lang="fa-IR" sz="2000" b="1" dirty="0"/>
          </a:p>
        </p:txBody>
      </p:sp>
      <p:sp>
        <p:nvSpPr>
          <p:cNvPr id="7" name="TextBox 6"/>
          <p:cNvSpPr txBox="1"/>
          <p:nvPr/>
        </p:nvSpPr>
        <p:spPr>
          <a:xfrm>
            <a:off x="214283" y="2285992"/>
            <a:ext cx="8786874" cy="1815882"/>
          </a:xfrm>
          <a:prstGeom prst="rect">
            <a:avLst/>
          </a:prstGeom>
          <a:noFill/>
        </p:spPr>
        <p:txBody>
          <a:bodyPr wrap="square" rtlCol="1">
            <a:spAutoFit/>
          </a:bodyPr>
          <a:lstStyle/>
          <a:p>
            <a:pPr algn="just"/>
            <a:r>
              <a:rPr lang="fa-IR" sz="2800" b="1" dirty="0" smtClean="0"/>
              <a:t>طي مرحله كاوش داده ها در يك پروژه داده كاوي ، درخت تصميم ابزاري مفيدي براي يافتن متغيرهايي كه احتمالاً براي پيش بيني اهدافي خاص مهم خواهند بود .</a:t>
            </a:r>
            <a:endParaRPr lang="fa-IR" sz="2800" b="1" dirty="0"/>
          </a:p>
        </p:txBody>
      </p:sp>
      <p:sp>
        <p:nvSpPr>
          <p:cNvPr id="6" name="Footer Placeholder 5"/>
          <p:cNvSpPr>
            <a:spLocks noGrp="1"/>
          </p:cNvSpPr>
          <p:nvPr>
            <p:ph type="ftr" sz="quarter" idx="11"/>
          </p:nvPr>
        </p:nvSpPr>
        <p:spPr/>
        <p:txBody>
          <a:bodyPr/>
          <a:lstStyle/>
          <a:p>
            <a:r>
              <a:rPr lang="en-US" smtClean="0"/>
              <a:t>© irmgn.ir</a:t>
            </a:r>
            <a:endParaRPr lang="fa-IR"/>
          </a:p>
        </p:txBody>
      </p:sp>
    </p:spTree>
  </p:cSld>
  <p:clrMapOvr>
    <a:masterClrMapping/>
  </p:clrMapOvr>
  <p:transition>
    <p:wheel spokes="8"/>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Horizontal Scroll 4"/>
          <p:cNvSpPr/>
          <p:nvPr/>
        </p:nvSpPr>
        <p:spPr>
          <a:xfrm rot="5400000">
            <a:off x="1607339" y="-964422"/>
            <a:ext cx="6000792" cy="8643966"/>
          </a:xfrm>
          <a:prstGeom prst="horizontalScroll">
            <a:avLst>
              <a:gd name="adj" fmla="val 1433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t>با تشكرفراوان</a:t>
            </a:r>
          </a:p>
        </p:txBody>
      </p:sp>
      <p:sp>
        <p:nvSpPr>
          <p:cNvPr id="6" name="TextBox 5"/>
          <p:cNvSpPr txBox="1"/>
          <p:nvPr/>
        </p:nvSpPr>
        <p:spPr>
          <a:xfrm>
            <a:off x="718611" y="571480"/>
            <a:ext cx="6425157" cy="400110"/>
          </a:xfrm>
          <a:prstGeom prst="rect">
            <a:avLst/>
          </a:prstGeom>
          <a:noFill/>
        </p:spPr>
        <p:txBody>
          <a:bodyPr wrap="none" rtlCol="1">
            <a:spAutoFit/>
          </a:bodyPr>
          <a:lstStyle/>
          <a:p>
            <a:r>
              <a:rPr lang="fa-IR" sz="2000" b="1" dirty="0" smtClean="0"/>
              <a:t>نوشتم تا بماند يادگار             من نمانم او بماند روزگار</a:t>
            </a:r>
            <a:endParaRPr lang="fa-IR" sz="2000" b="1" dirty="0"/>
          </a:p>
        </p:txBody>
      </p:sp>
      <p:sp>
        <p:nvSpPr>
          <p:cNvPr id="7" name="TextBox 6"/>
          <p:cNvSpPr txBox="1"/>
          <p:nvPr/>
        </p:nvSpPr>
        <p:spPr>
          <a:xfrm>
            <a:off x="2000232" y="3071810"/>
            <a:ext cx="4929222" cy="646331"/>
          </a:xfrm>
          <a:prstGeom prst="rect">
            <a:avLst/>
          </a:prstGeom>
          <a:noFill/>
        </p:spPr>
        <p:txBody>
          <a:bodyPr wrap="square" rtlCol="1">
            <a:spAutoFit/>
          </a:bodyPr>
          <a:lstStyle/>
          <a:p>
            <a:pPr algn="ctr"/>
            <a:r>
              <a:rPr lang="fa-IR" sz="3600" b="1" dirty="0" smtClean="0"/>
              <a:t>شهرام كرداني</a:t>
            </a:r>
          </a:p>
        </p:txBody>
      </p:sp>
      <p:sp>
        <p:nvSpPr>
          <p:cNvPr id="8" name="TextBox 7"/>
          <p:cNvSpPr txBox="1"/>
          <p:nvPr/>
        </p:nvSpPr>
        <p:spPr>
          <a:xfrm>
            <a:off x="2143108" y="4786322"/>
            <a:ext cx="4929222" cy="1200329"/>
          </a:xfrm>
          <a:prstGeom prst="rect">
            <a:avLst/>
          </a:prstGeom>
          <a:noFill/>
        </p:spPr>
        <p:txBody>
          <a:bodyPr wrap="square" rtlCol="1">
            <a:spAutoFit/>
          </a:bodyPr>
          <a:lstStyle/>
          <a:p>
            <a:pPr algn="ctr"/>
            <a:r>
              <a:rPr lang="fa-IR" sz="3600" b="1" dirty="0" smtClean="0"/>
              <a:t>باسپاس از توجه تان</a:t>
            </a:r>
          </a:p>
          <a:p>
            <a:pPr algn="ctr"/>
            <a:endParaRPr lang="fa-IR" sz="3600" b="1" dirty="0"/>
          </a:p>
        </p:txBody>
      </p:sp>
      <p:sp>
        <p:nvSpPr>
          <p:cNvPr id="9" name="TextBox 8"/>
          <p:cNvSpPr txBox="1"/>
          <p:nvPr/>
        </p:nvSpPr>
        <p:spPr>
          <a:xfrm>
            <a:off x="2296823" y="3714752"/>
            <a:ext cx="4489755" cy="523220"/>
          </a:xfrm>
          <a:prstGeom prst="rect">
            <a:avLst/>
          </a:prstGeom>
          <a:noFill/>
        </p:spPr>
        <p:txBody>
          <a:bodyPr wrap="none" rtlCol="1">
            <a:spAutoFit/>
          </a:bodyPr>
          <a:lstStyle/>
          <a:p>
            <a:r>
              <a:rPr lang="en-US" sz="2800" b="1" dirty="0" smtClean="0"/>
              <a:t>kardanishahram@gmail.com</a:t>
            </a:r>
            <a:endParaRPr lang="fa-IR" sz="2800" b="1" dirty="0"/>
          </a:p>
        </p:txBody>
      </p:sp>
      <p:sp>
        <p:nvSpPr>
          <p:cNvPr id="10" name="TextBox 9"/>
          <p:cNvSpPr txBox="1"/>
          <p:nvPr/>
        </p:nvSpPr>
        <p:spPr>
          <a:xfrm>
            <a:off x="2500298" y="4263102"/>
            <a:ext cx="4168129" cy="523220"/>
          </a:xfrm>
          <a:prstGeom prst="rect">
            <a:avLst/>
          </a:prstGeom>
          <a:noFill/>
        </p:spPr>
        <p:txBody>
          <a:bodyPr wrap="none" rtlCol="1">
            <a:spAutoFit/>
          </a:bodyPr>
          <a:lstStyle/>
          <a:p>
            <a:r>
              <a:rPr lang="en-US" sz="2800" b="1" dirty="0" smtClean="0"/>
              <a:t>shahramk628@gmail.com</a:t>
            </a:r>
            <a:endParaRPr lang="fa-IR" sz="2800" b="1" dirty="0"/>
          </a:p>
        </p:txBody>
      </p:sp>
      <p:pic>
        <p:nvPicPr>
          <p:cNvPr id="57347" name="Picture 3" descr="rose15"/>
          <p:cNvPicPr>
            <a:picLocks noGrp="1" noChangeAspect="1" noChangeArrowheads="1"/>
          </p:cNvPicPr>
          <p:nvPr>
            <p:ph idx="1"/>
          </p:nvPr>
        </p:nvPicPr>
        <p:blipFill>
          <a:blip r:embed="rId2" cstate="print"/>
          <a:srcRect/>
          <a:stretch>
            <a:fillRect/>
          </a:stretch>
        </p:blipFill>
        <p:spPr>
          <a:xfrm>
            <a:off x="3735851" y="1357298"/>
            <a:ext cx="1621967" cy="1714512"/>
          </a:xfrm>
        </p:spPr>
      </p:pic>
      <p:sp>
        <p:nvSpPr>
          <p:cNvPr id="43013" name="Text Box 5"/>
          <p:cNvSpPr txBox="1">
            <a:spLocks noChangeArrowheads="1"/>
          </p:cNvSpPr>
          <p:nvPr/>
        </p:nvSpPr>
        <p:spPr bwMode="auto">
          <a:xfrm>
            <a:off x="1571604" y="5357826"/>
            <a:ext cx="5486400" cy="823913"/>
          </a:xfrm>
          <a:prstGeom prst="rect">
            <a:avLst/>
          </a:prstGeom>
          <a:noFill/>
          <a:ln w="9525">
            <a:noFill/>
            <a:miter lim="800000"/>
            <a:headEnd/>
            <a:tailEnd/>
          </a:ln>
        </p:spPr>
        <p:txBody>
          <a:bodyPr>
            <a:spAutoFit/>
          </a:bodyPr>
          <a:lstStyle/>
          <a:p>
            <a:pPr>
              <a:spcBef>
                <a:spcPct val="50000"/>
              </a:spcBef>
            </a:pPr>
            <a:r>
              <a:rPr lang="en-US" sz="4800" dirty="0">
                <a:solidFill>
                  <a:schemeClr val="hlink"/>
                </a:solidFill>
              </a:rPr>
              <a:t>Tanks for attention</a:t>
            </a:r>
          </a:p>
        </p:txBody>
      </p:sp>
      <p:sp>
        <p:nvSpPr>
          <p:cNvPr id="11" name="Footer Placeholder 10"/>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43013"/>
                                        </p:tgtEl>
                                        <p:attrNameLst>
                                          <p:attrName>style.visibility</p:attrName>
                                        </p:attrNameLst>
                                      </p:cBhvr>
                                      <p:to>
                                        <p:strVal val="visible"/>
                                      </p:to>
                                    </p:set>
                                    <p:set>
                                      <p:cBhvr>
                                        <p:cTn id="7" dur="455" fill="hold">
                                          <p:stCondLst>
                                            <p:cond delay="0"/>
                                          </p:stCondLst>
                                        </p:cTn>
                                        <p:tgtEl>
                                          <p:spTgt spid="43013"/>
                                        </p:tgtEl>
                                        <p:attrNameLst>
                                          <p:attrName>style.rotation</p:attrName>
                                        </p:attrNameLst>
                                      </p:cBhvr>
                                      <p:to>
                                        <p:strVal val="-45.0"/>
                                      </p:to>
                                    </p:set>
                                    <p:anim calcmode="lin" valueType="num">
                                      <p:cBhvr>
                                        <p:cTn id="8" dur="455" fill="hold">
                                          <p:stCondLst>
                                            <p:cond delay="455"/>
                                          </p:stCondLst>
                                        </p:cTn>
                                        <p:tgtEl>
                                          <p:spTgt spid="43013"/>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43013"/>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43013"/>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43013"/>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150108" y="4282867"/>
            <a:ext cx="8851048" cy="646331"/>
          </a:xfrm>
          <a:prstGeom prst="rect">
            <a:avLst/>
          </a:prstGeom>
          <a:noFill/>
        </p:spPr>
        <p:txBody>
          <a:bodyPr wrap="square" rtlCol="1">
            <a:spAutoFit/>
          </a:bodyPr>
          <a:lstStyle/>
          <a:p>
            <a:pPr algn="ctr"/>
            <a:r>
              <a:rPr lang="fa-IR" sz="3600" b="1" dirty="0" smtClean="0"/>
              <a:t>يك درخت تصميم چگونه رشد ميكند ؟ </a:t>
            </a:r>
            <a:endParaRPr lang="fa-IR" sz="3600" b="1" dirty="0"/>
          </a:p>
        </p:txBody>
      </p:sp>
      <p:sp>
        <p:nvSpPr>
          <p:cNvPr id="9" name="Heart 8"/>
          <p:cNvSpPr/>
          <p:nvPr/>
        </p:nvSpPr>
        <p:spPr>
          <a:xfrm rot="10800000">
            <a:off x="214282" y="71414"/>
            <a:ext cx="8715436" cy="1500197"/>
          </a:xfrm>
          <a:prstGeom prst="hear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214282" y="571480"/>
            <a:ext cx="8072494" cy="584775"/>
          </a:xfrm>
          <a:prstGeom prst="rect">
            <a:avLst/>
          </a:prstGeom>
          <a:noFill/>
        </p:spPr>
        <p:txBody>
          <a:bodyPr wrap="square" rtlCol="1">
            <a:spAutoFit/>
          </a:bodyPr>
          <a:lstStyle/>
          <a:p>
            <a:r>
              <a:rPr lang="fa-IR" sz="3200" b="1" dirty="0" smtClean="0"/>
              <a:t>درخت ها با اشكال متفاوتي وجود دارند </a:t>
            </a:r>
            <a:endParaRPr lang="fa-IR" sz="3200" b="1" dirty="0"/>
          </a:p>
        </p:txBody>
      </p:sp>
      <p:sp>
        <p:nvSpPr>
          <p:cNvPr id="10" name="Heart 9"/>
          <p:cNvSpPr/>
          <p:nvPr/>
        </p:nvSpPr>
        <p:spPr>
          <a:xfrm>
            <a:off x="114300" y="1785926"/>
            <a:ext cx="8929718" cy="2500330"/>
          </a:xfrm>
          <a:prstGeom prst="hear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214282" y="2285992"/>
            <a:ext cx="8715436" cy="707886"/>
          </a:xfrm>
          <a:prstGeom prst="rect">
            <a:avLst/>
          </a:prstGeom>
          <a:noFill/>
        </p:spPr>
        <p:txBody>
          <a:bodyPr wrap="square" rtlCol="1">
            <a:spAutoFit/>
          </a:bodyPr>
          <a:lstStyle/>
          <a:p>
            <a:pPr algn="just"/>
            <a:r>
              <a:rPr lang="fa-IR" sz="2000" b="1" dirty="0" smtClean="0">
                <a:cs typeface="B Nazanin" pitchFamily="2" charset="-78"/>
              </a:rPr>
              <a:t>يك درخت دوگانه ( يعني درختي با تقسم دو شاخه اي ) را مي توان براي دسته بندي اطلاعات به هر دسته و يك درخت با تقسيم چند گانه را ميتوان براي طبقه بندي يك متغير هدف دو گانه به كار برد .  </a:t>
            </a:r>
            <a:endParaRPr lang="fa-IR" sz="2000" b="1" dirty="0">
              <a:cs typeface="B Nazanin" pitchFamily="2" charset="-78"/>
            </a:endParaRPr>
          </a:p>
        </p:txBody>
      </p:sp>
      <p:sp>
        <p:nvSpPr>
          <p:cNvPr id="11" name="Rectangle 10"/>
          <p:cNvSpPr/>
          <p:nvPr/>
        </p:nvSpPr>
        <p:spPr>
          <a:xfrm>
            <a:off x="114338" y="5072074"/>
            <a:ext cx="8915392" cy="135732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TextBox 5"/>
          <p:cNvSpPr txBox="1"/>
          <p:nvPr/>
        </p:nvSpPr>
        <p:spPr>
          <a:xfrm>
            <a:off x="285720" y="5143512"/>
            <a:ext cx="8572570" cy="1200329"/>
          </a:xfrm>
          <a:prstGeom prst="rect">
            <a:avLst/>
          </a:prstGeom>
          <a:noFill/>
        </p:spPr>
        <p:txBody>
          <a:bodyPr wrap="square" rtlCol="1">
            <a:spAutoFit/>
          </a:bodyPr>
          <a:lstStyle/>
          <a:p>
            <a:pPr algn="just"/>
            <a:r>
              <a:rPr lang="fa-IR" b="1" dirty="0" smtClean="0"/>
              <a:t>با اينكه گونه هاي زيادي از الگوريتم هاي درخت تصميم وجود دارد ولي همه آنها از روند مشابهي پيروي ميكنند كه آن عبارت است از تقسيم مكرر داده ها به گروه هاي كوچك و كوچك تر به نحوي كه با توجه به متغير هدف ، هر نسل جديد گروه ها ، خالص تر از پيشينيان خود مي باشد . </a:t>
            </a:r>
            <a:endParaRPr lang="fa-IR" b="1" dirty="0"/>
          </a:p>
        </p:txBody>
      </p:sp>
      <p:sp>
        <p:nvSpPr>
          <p:cNvPr id="12" name="Footer Placeholder 11"/>
          <p:cNvSpPr>
            <a:spLocks noGrp="1"/>
          </p:cNvSpPr>
          <p:nvPr>
            <p:ph type="ftr" sz="quarter" idx="11"/>
          </p:nvPr>
        </p:nvSpPr>
        <p:spPr/>
        <p:txBody>
          <a:bodyPr/>
          <a:lstStyle/>
          <a:p>
            <a:r>
              <a:rPr lang="en-US" smtClean="0"/>
              <a:t>© irmgn.ir</a:t>
            </a:r>
            <a:endParaRPr lang="fa-I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357158" y="1139595"/>
            <a:ext cx="8389260" cy="646331"/>
          </a:xfrm>
          <a:prstGeom prst="rect">
            <a:avLst/>
          </a:prstGeom>
          <a:noFill/>
        </p:spPr>
        <p:txBody>
          <a:bodyPr wrap="square" rtlCol="1">
            <a:spAutoFit/>
          </a:bodyPr>
          <a:lstStyle/>
          <a:p>
            <a:pPr algn="just"/>
            <a:r>
              <a:rPr lang="fa-IR" b="1" dirty="0" smtClean="0"/>
              <a:t>در ابتداي فرايند با يك مجموعه آموزشي ،شامل داده هاي از قبل دسته بندي شده سروكار داريم كه در آن مقدار متغير هدف براي تمام موارد معلوم است . </a:t>
            </a:r>
            <a:endParaRPr lang="fa-IR" b="1" dirty="0"/>
          </a:p>
        </p:txBody>
      </p:sp>
      <p:sp>
        <p:nvSpPr>
          <p:cNvPr id="6" name="TextBox 5"/>
          <p:cNvSpPr txBox="1"/>
          <p:nvPr/>
        </p:nvSpPr>
        <p:spPr>
          <a:xfrm>
            <a:off x="28574" y="3500438"/>
            <a:ext cx="9072594" cy="738664"/>
          </a:xfrm>
          <a:prstGeom prst="rect">
            <a:avLst/>
          </a:prstGeom>
          <a:noFill/>
        </p:spPr>
        <p:txBody>
          <a:bodyPr wrap="square" rtlCol="1">
            <a:spAutoFit/>
          </a:bodyPr>
          <a:lstStyle/>
          <a:p>
            <a:pPr algn="just"/>
            <a:r>
              <a:rPr lang="fa-IR" sz="2400" b="1" dirty="0" smtClean="0"/>
              <a:t>خلوص كم =</a:t>
            </a:r>
            <a:r>
              <a:rPr lang="fa-IR" b="1" dirty="0" smtClean="0"/>
              <a:t>  يعني اينكه مجموعه ، حاوي توزيع نماينده دسته هاست (در مقايسه با گره والد )</a:t>
            </a:r>
            <a:endParaRPr lang="fa-IR" b="1" dirty="0"/>
          </a:p>
        </p:txBody>
      </p:sp>
      <p:sp>
        <p:nvSpPr>
          <p:cNvPr id="7" name="TextBox 6"/>
          <p:cNvSpPr txBox="1"/>
          <p:nvPr/>
        </p:nvSpPr>
        <p:spPr>
          <a:xfrm>
            <a:off x="714348" y="4143380"/>
            <a:ext cx="7822975" cy="523220"/>
          </a:xfrm>
          <a:prstGeom prst="rect">
            <a:avLst/>
          </a:prstGeom>
          <a:noFill/>
        </p:spPr>
        <p:txBody>
          <a:bodyPr wrap="none" rtlCol="1">
            <a:spAutoFit/>
          </a:bodyPr>
          <a:lstStyle/>
          <a:p>
            <a:r>
              <a:rPr lang="fa-IR" sz="2800" b="1" dirty="0" smtClean="0"/>
              <a:t>خلوص زياد </a:t>
            </a:r>
            <a:r>
              <a:rPr lang="fa-IR" sz="2400" b="1" dirty="0" smtClean="0"/>
              <a:t>= </a:t>
            </a:r>
            <a:r>
              <a:rPr lang="fa-IR" sz="2000" b="1" dirty="0" smtClean="0"/>
              <a:t>يعني اعضاي يك دسته خاص ، غالب هستند .</a:t>
            </a:r>
            <a:endParaRPr lang="fa-IR" sz="2400" b="1" dirty="0"/>
          </a:p>
        </p:txBody>
      </p:sp>
      <p:sp>
        <p:nvSpPr>
          <p:cNvPr id="8" name="TextBox 7"/>
          <p:cNvSpPr txBox="1"/>
          <p:nvPr/>
        </p:nvSpPr>
        <p:spPr>
          <a:xfrm>
            <a:off x="99980" y="4643446"/>
            <a:ext cx="8929750" cy="707886"/>
          </a:xfrm>
          <a:prstGeom prst="rect">
            <a:avLst/>
          </a:prstGeom>
          <a:noFill/>
        </p:spPr>
        <p:txBody>
          <a:bodyPr wrap="square" rtlCol="1">
            <a:spAutoFit/>
          </a:bodyPr>
          <a:lstStyle/>
          <a:p>
            <a:pPr algn="just"/>
            <a:r>
              <a:rPr lang="fa-IR" sz="2400" b="1" dirty="0" smtClean="0"/>
              <a:t>بهترين تقسيم </a:t>
            </a:r>
            <a:r>
              <a:rPr lang="fa-IR" sz="1600" b="1" dirty="0" smtClean="0"/>
              <a:t>، تقسيمي است كه باعث افزايش ميزان خلوص داده ها با بيشترين مقدار شود .</a:t>
            </a:r>
            <a:endParaRPr lang="fa-IR" sz="1600" b="1" dirty="0"/>
          </a:p>
        </p:txBody>
      </p:sp>
      <p:sp>
        <p:nvSpPr>
          <p:cNvPr id="15" name="Left-Right Arrow 14"/>
          <p:cNvSpPr/>
          <p:nvPr/>
        </p:nvSpPr>
        <p:spPr>
          <a:xfrm>
            <a:off x="1785918" y="15410"/>
            <a:ext cx="5500726" cy="1127574"/>
          </a:xfrm>
          <a:prstGeom prst="lef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2928926" y="324129"/>
            <a:ext cx="3215945" cy="461665"/>
          </a:xfrm>
          <a:prstGeom prst="rect">
            <a:avLst/>
          </a:prstGeom>
          <a:noFill/>
        </p:spPr>
        <p:txBody>
          <a:bodyPr wrap="none" rtlCol="1">
            <a:spAutoFit/>
          </a:bodyPr>
          <a:lstStyle/>
          <a:p>
            <a:r>
              <a:rPr lang="fa-IR" sz="2400" b="1" dirty="0" smtClean="0"/>
              <a:t>يافتن محل تقسيمات </a:t>
            </a:r>
            <a:endParaRPr lang="fa-IR" sz="2400" b="1" dirty="0"/>
          </a:p>
        </p:txBody>
      </p:sp>
      <p:sp>
        <p:nvSpPr>
          <p:cNvPr id="16" name="Division 15"/>
          <p:cNvSpPr/>
          <p:nvPr/>
        </p:nvSpPr>
        <p:spPr>
          <a:xfrm>
            <a:off x="-1428794" y="1500174"/>
            <a:ext cx="12001584" cy="2428892"/>
          </a:xfrm>
          <a:prstGeom prst="mathDivide">
            <a:avLst>
              <a:gd name="adj1" fmla="val 36745"/>
              <a:gd name="adj2" fmla="val 0"/>
              <a:gd name="adj3" fmla="val 91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TextBox 4"/>
          <p:cNvSpPr txBox="1"/>
          <p:nvPr/>
        </p:nvSpPr>
        <p:spPr>
          <a:xfrm>
            <a:off x="214282" y="2281474"/>
            <a:ext cx="8715372" cy="861774"/>
          </a:xfrm>
          <a:prstGeom prst="rect">
            <a:avLst/>
          </a:prstGeom>
          <a:noFill/>
        </p:spPr>
        <p:txBody>
          <a:bodyPr wrap="square" rtlCol="1">
            <a:spAutoFit/>
          </a:bodyPr>
          <a:lstStyle/>
          <a:p>
            <a:pPr algn="just"/>
            <a:r>
              <a:rPr lang="fa-IR" b="1" dirty="0" smtClean="0"/>
              <a:t>بهترين تقسيم به بهترين جداكننده داده ها </a:t>
            </a:r>
            <a:r>
              <a:rPr lang="fa-IR" sz="1400" b="1" dirty="0" smtClean="0"/>
              <a:t>، به گروه هايي گفته مي شود كه در آن يك دسته در هر گروه نقش غالب را داشته باشد. اين معيار براي ارزيابي يك تقسيم بالقوه را </a:t>
            </a:r>
            <a:r>
              <a:rPr lang="fa-IR" b="1" dirty="0" smtClean="0"/>
              <a:t>خلوص</a:t>
            </a:r>
            <a:r>
              <a:rPr lang="fa-IR" sz="3200" b="1" dirty="0" smtClean="0"/>
              <a:t> </a:t>
            </a:r>
            <a:r>
              <a:rPr lang="fa-IR" sz="1400" b="1" dirty="0" smtClean="0"/>
              <a:t>مي نامند .</a:t>
            </a:r>
            <a:endParaRPr lang="fa-IR" sz="1400" b="1" dirty="0"/>
          </a:p>
        </p:txBody>
      </p:sp>
      <p:sp>
        <p:nvSpPr>
          <p:cNvPr id="17" name="Division 16"/>
          <p:cNvSpPr/>
          <p:nvPr/>
        </p:nvSpPr>
        <p:spPr>
          <a:xfrm>
            <a:off x="-1428792" y="4714884"/>
            <a:ext cx="12001584" cy="2428892"/>
          </a:xfrm>
          <a:prstGeom prst="mathDivide">
            <a:avLst>
              <a:gd name="adj1" fmla="val 36745"/>
              <a:gd name="adj2" fmla="val 0"/>
              <a:gd name="adj3" fmla="val 91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TextBox 8"/>
          <p:cNvSpPr txBox="1"/>
          <p:nvPr/>
        </p:nvSpPr>
        <p:spPr>
          <a:xfrm>
            <a:off x="71438" y="5517079"/>
            <a:ext cx="9001156" cy="769441"/>
          </a:xfrm>
          <a:prstGeom prst="rect">
            <a:avLst/>
          </a:prstGeom>
          <a:noFill/>
        </p:spPr>
        <p:txBody>
          <a:bodyPr wrap="square" rtlCol="1">
            <a:spAutoFit/>
          </a:bodyPr>
          <a:lstStyle/>
          <a:p>
            <a:pPr algn="just"/>
            <a:r>
              <a:rPr lang="fa-IR" sz="2800" b="1" dirty="0" smtClean="0"/>
              <a:t>يك تقسيم خوب ، </a:t>
            </a:r>
            <a:r>
              <a:rPr lang="fa-IR" sz="1600" b="1" dirty="0" smtClean="0"/>
              <a:t>گروه هاي هم اندازه ايجاد مي نمايد يا حداقل گره هايي با تعداد داده هاي بسيار كم بوجود نمي آورد .</a:t>
            </a:r>
            <a:endParaRPr lang="fa-IR" b="1" dirty="0"/>
          </a:p>
        </p:txBody>
      </p:sp>
      <p:sp>
        <p:nvSpPr>
          <p:cNvPr id="12" name="Footer Placeholder 11"/>
          <p:cNvSpPr>
            <a:spLocks noGrp="1"/>
          </p:cNvSpPr>
          <p:nvPr>
            <p:ph type="ftr" sz="quarter" idx="11"/>
          </p:nvPr>
        </p:nvSpPr>
        <p:spPr/>
        <p:txBody>
          <a:bodyPr/>
          <a:lstStyle/>
          <a:p>
            <a:r>
              <a:rPr lang="en-US" smtClean="0"/>
              <a:t>© irmgn.ir</a:t>
            </a:r>
            <a:endParaRPr lang="fa-IR"/>
          </a:p>
        </p:txBody>
      </p:sp>
    </p:spTree>
  </p:cSld>
  <p:clrMapOvr>
    <a:masterClrMapping/>
  </p:clrMapOvr>
  <p:transition>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Block Arc 12"/>
          <p:cNvSpPr/>
          <p:nvPr/>
        </p:nvSpPr>
        <p:spPr>
          <a:xfrm>
            <a:off x="0" y="3000396"/>
            <a:ext cx="9144000" cy="2857496"/>
          </a:xfrm>
          <a:prstGeom prst="blockArc">
            <a:avLst>
              <a:gd name="adj1" fmla="val 9964841"/>
              <a:gd name="adj2" fmla="val 761135"/>
              <a:gd name="adj3" fmla="val 118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4" name="TextBox 3"/>
          <p:cNvSpPr txBox="1"/>
          <p:nvPr/>
        </p:nvSpPr>
        <p:spPr>
          <a:xfrm>
            <a:off x="214282" y="3857628"/>
            <a:ext cx="8715436" cy="1077218"/>
          </a:xfrm>
          <a:prstGeom prst="rect">
            <a:avLst/>
          </a:prstGeom>
          <a:noFill/>
        </p:spPr>
        <p:txBody>
          <a:bodyPr wrap="square" rtlCol="1">
            <a:spAutoFit/>
          </a:bodyPr>
          <a:lstStyle/>
          <a:p>
            <a:pPr algn="ctr"/>
            <a:r>
              <a:rPr lang="fa-IR" sz="3200" b="1" dirty="0" smtClean="0">
                <a:cs typeface="B Nazanin" pitchFamily="2" charset="-78"/>
              </a:rPr>
              <a:t>براي يك متغير هدف دسته اي ، صرف نظر از اينكه متغير ورودي كه تقسيم را ارائه كرده عددي باشد يا دسته اي </a:t>
            </a:r>
            <a:endParaRPr lang="fa-IR" sz="3200" b="1" dirty="0">
              <a:cs typeface="B Nazanin" pitchFamily="2" charset="-78"/>
            </a:endParaRPr>
          </a:p>
        </p:txBody>
      </p:sp>
      <p:sp>
        <p:nvSpPr>
          <p:cNvPr id="14" name="Oval 13"/>
          <p:cNvSpPr/>
          <p:nvPr/>
        </p:nvSpPr>
        <p:spPr>
          <a:xfrm>
            <a:off x="2000232" y="4829184"/>
            <a:ext cx="5214974" cy="2000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TextBox 8"/>
          <p:cNvSpPr txBox="1"/>
          <p:nvPr/>
        </p:nvSpPr>
        <p:spPr>
          <a:xfrm>
            <a:off x="2643174" y="5000636"/>
            <a:ext cx="3714776" cy="523220"/>
          </a:xfrm>
          <a:prstGeom prst="rect">
            <a:avLst/>
          </a:prstGeom>
          <a:noFill/>
        </p:spPr>
        <p:txBody>
          <a:bodyPr wrap="square" rtlCol="1">
            <a:spAutoFit/>
          </a:bodyPr>
          <a:lstStyle/>
          <a:p>
            <a:pPr algn="ctr"/>
            <a:r>
              <a:rPr lang="fa-IR" sz="2800" b="1" dirty="0" smtClean="0">
                <a:cs typeface="B Nazanin" pitchFamily="2" charset="-78"/>
              </a:rPr>
              <a:t>آزمايش هايي نظير جيني</a:t>
            </a:r>
          </a:p>
        </p:txBody>
      </p:sp>
      <p:sp>
        <p:nvSpPr>
          <p:cNvPr id="10" name="TextBox 9"/>
          <p:cNvSpPr txBox="1"/>
          <p:nvPr/>
        </p:nvSpPr>
        <p:spPr>
          <a:xfrm>
            <a:off x="3286116" y="5500702"/>
            <a:ext cx="2357422" cy="523220"/>
          </a:xfrm>
          <a:prstGeom prst="rect">
            <a:avLst/>
          </a:prstGeom>
          <a:noFill/>
        </p:spPr>
        <p:txBody>
          <a:bodyPr wrap="square" rtlCol="1">
            <a:spAutoFit/>
          </a:bodyPr>
          <a:lstStyle/>
          <a:p>
            <a:pPr algn="ctr"/>
            <a:r>
              <a:rPr lang="fa-IR" sz="2800" b="1" dirty="0" smtClean="0">
                <a:cs typeface="B Nazanin" pitchFamily="2" charset="-78"/>
              </a:rPr>
              <a:t>بهره اطلاعاتي</a:t>
            </a:r>
          </a:p>
        </p:txBody>
      </p:sp>
      <p:sp>
        <p:nvSpPr>
          <p:cNvPr id="11" name="TextBox 10"/>
          <p:cNvSpPr txBox="1"/>
          <p:nvPr/>
        </p:nvSpPr>
        <p:spPr>
          <a:xfrm>
            <a:off x="2928926" y="5929330"/>
            <a:ext cx="3046026" cy="523220"/>
          </a:xfrm>
          <a:prstGeom prst="rect">
            <a:avLst/>
          </a:prstGeom>
          <a:noFill/>
        </p:spPr>
        <p:txBody>
          <a:bodyPr wrap="none" rtlCol="1">
            <a:spAutoFit/>
          </a:bodyPr>
          <a:lstStyle/>
          <a:p>
            <a:pPr algn="ctr"/>
            <a:r>
              <a:rPr lang="fa-IR" sz="2800" b="1" dirty="0" smtClean="0">
                <a:cs typeface="B Nazanin" pitchFamily="2" charset="-78"/>
              </a:rPr>
              <a:t>مربع كاي مناسب است </a:t>
            </a:r>
            <a:r>
              <a:rPr lang="fa-IR" sz="2400" b="1" dirty="0" smtClean="0">
                <a:cs typeface="B Nazanin" pitchFamily="2" charset="-78"/>
              </a:rPr>
              <a:t>.</a:t>
            </a:r>
            <a:endParaRPr lang="fa-IR" sz="2400" b="1" dirty="0">
              <a:cs typeface="B Nazanin" pitchFamily="2" charset="-78"/>
            </a:endParaRPr>
          </a:p>
        </p:txBody>
      </p:sp>
      <p:sp>
        <p:nvSpPr>
          <p:cNvPr id="15" name="Left-Right Arrow 14"/>
          <p:cNvSpPr/>
          <p:nvPr/>
        </p:nvSpPr>
        <p:spPr>
          <a:xfrm>
            <a:off x="214314" y="1571612"/>
            <a:ext cx="8929718" cy="1357322"/>
          </a:xfrm>
          <a:prstGeom prst="leftRightArrow">
            <a:avLst>
              <a:gd name="adj1" fmla="val 100000"/>
              <a:gd name="adj2" fmla="val 5884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214282" y="1857364"/>
            <a:ext cx="8501122" cy="707886"/>
          </a:xfrm>
          <a:prstGeom prst="rect">
            <a:avLst/>
          </a:prstGeom>
          <a:noFill/>
        </p:spPr>
        <p:txBody>
          <a:bodyPr wrap="square" rtlCol="1">
            <a:spAutoFit/>
          </a:bodyPr>
          <a:lstStyle/>
          <a:p>
            <a:r>
              <a:rPr lang="fa-IR" sz="2000" b="1" dirty="0" smtClean="0"/>
              <a:t>بدان معني است كه انتخاب معيار تقسيم مناسب بستگي به نوع متغير هدف و نه به نوع متغير ورودي دارد .</a:t>
            </a:r>
            <a:endParaRPr lang="fa-IR" sz="2000" b="1" dirty="0"/>
          </a:p>
        </p:txBody>
      </p:sp>
      <p:sp>
        <p:nvSpPr>
          <p:cNvPr id="2" name="TextBox 1"/>
          <p:cNvSpPr txBox="1"/>
          <p:nvPr/>
        </p:nvSpPr>
        <p:spPr>
          <a:xfrm>
            <a:off x="142844" y="46001"/>
            <a:ext cx="8858312" cy="954107"/>
          </a:xfrm>
          <a:prstGeom prst="rect">
            <a:avLst/>
          </a:prstGeom>
          <a:noFill/>
        </p:spPr>
        <p:txBody>
          <a:bodyPr wrap="square" rtlCol="1">
            <a:spAutoFit/>
          </a:bodyPr>
          <a:lstStyle/>
          <a:p>
            <a:pPr algn="ctr"/>
            <a:r>
              <a:rPr lang="fa-IR" sz="2800" b="1" dirty="0" smtClean="0"/>
              <a:t>معيار ارزيابي تقسيمات ، ميزان تأثير آنها بر خلوص گره از نظر متغير هدف به چه معني است ؟</a:t>
            </a:r>
            <a:endParaRPr lang="fa-IR" sz="2800" b="1" dirty="0"/>
          </a:p>
        </p:txBody>
      </p:sp>
      <p:sp>
        <p:nvSpPr>
          <p:cNvPr id="17" name="Division 16"/>
          <p:cNvSpPr/>
          <p:nvPr/>
        </p:nvSpPr>
        <p:spPr>
          <a:xfrm>
            <a:off x="214282" y="800088"/>
            <a:ext cx="8929718" cy="914400"/>
          </a:xfrm>
          <a:prstGeom prst="mathDivide">
            <a:avLst>
              <a:gd name="adj1" fmla="val 36745"/>
              <a:gd name="adj2" fmla="val 5880"/>
              <a:gd name="adj3" fmla="val 91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Footer Placeholder 11"/>
          <p:cNvSpPr>
            <a:spLocks noGrp="1"/>
          </p:cNvSpPr>
          <p:nvPr>
            <p:ph type="ftr" sz="quarter" idx="11"/>
          </p:nvPr>
        </p:nvSpPr>
        <p:spPr/>
        <p:txBody>
          <a:bodyPr/>
          <a:lstStyle/>
          <a:p>
            <a:r>
              <a:rPr lang="en-US" smtClean="0"/>
              <a:t>© irmgn.ir</a:t>
            </a:r>
            <a:endParaRPr lang="fa-IR"/>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142844" y="2214554"/>
            <a:ext cx="8786874" cy="1569660"/>
          </a:xfrm>
          <a:prstGeom prst="rect">
            <a:avLst/>
          </a:prstGeom>
          <a:noFill/>
        </p:spPr>
        <p:txBody>
          <a:bodyPr wrap="square" rtlCol="1">
            <a:spAutoFit/>
          </a:bodyPr>
          <a:lstStyle/>
          <a:p>
            <a:pPr algn="ctr"/>
            <a:r>
              <a:rPr lang="fa-IR" sz="2400" b="1" dirty="0" smtClean="0"/>
              <a:t>وقتي به دنبال يك تقسيم دو گانه  در يك متغير ورودي عددي هستيم ،هر مقداري كه متغير در مجموعه آموزشي به خود مي گيرد به عنوان رقم كانديدا براي آن تقسيم در نظر گرفته مي شود .</a:t>
            </a:r>
            <a:endParaRPr lang="fa-IR" sz="2400" b="1" dirty="0"/>
          </a:p>
        </p:txBody>
      </p:sp>
      <p:sp>
        <p:nvSpPr>
          <p:cNvPr id="5" name="Division 4"/>
          <p:cNvSpPr/>
          <p:nvPr/>
        </p:nvSpPr>
        <p:spPr>
          <a:xfrm>
            <a:off x="-500098" y="-285776"/>
            <a:ext cx="10215634" cy="2714644"/>
          </a:xfrm>
          <a:prstGeom prst="mathDivide">
            <a:avLst>
              <a:gd name="adj1" fmla="val 36745"/>
              <a:gd name="adj2" fmla="val 0"/>
              <a:gd name="adj3" fmla="val 91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324277" y="642918"/>
            <a:ext cx="7891061" cy="707886"/>
          </a:xfrm>
          <a:prstGeom prst="rect">
            <a:avLst/>
          </a:prstGeom>
          <a:noFill/>
        </p:spPr>
        <p:txBody>
          <a:bodyPr wrap="square" rtlCol="1">
            <a:spAutoFit/>
          </a:bodyPr>
          <a:lstStyle/>
          <a:p>
            <a:r>
              <a:rPr lang="fa-IR" sz="4000" b="1" dirty="0" smtClean="0"/>
              <a:t>تقسيم با متغيرورودي عددي :</a:t>
            </a:r>
            <a:endParaRPr lang="fa-IR" sz="4000" b="1" dirty="0"/>
          </a:p>
        </p:txBody>
      </p:sp>
      <p:sp>
        <p:nvSpPr>
          <p:cNvPr id="6" name="Division 5"/>
          <p:cNvSpPr/>
          <p:nvPr/>
        </p:nvSpPr>
        <p:spPr>
          <a:xfrm>
            <a:off x="-1428792" y="4000504"/>
            <a:ext cx="11930146" cy="2714644"/>
          </a:xfrm>
          <a:prstGeom prst="mathDivide">
            <a:avLst>
              <a:gd name="adj1" fmla="val 36745"/>
              <a:gd name="adj2" fmla="val 0"/>
              <a:gd name="adj3" fmla="val 91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TextBox 3"/>
          <p:cNvSpPr txBox="1"/>
          <p:nvPr/>
        </p:nvSpPr>
        <p:spPr>
          <a:xfrm>
            <a:off x="500066" y="4997247"/>
            <a:ext cx="8143900" cy="646331"/>
          </a:xfrm>
          <a:prstGeom prst="rect">
            <a:avLst/>
          </a:prstGeom>
          <a:noFill/>
        </p:spPr>
        <p:txBody>
          <a:bodyPr wrap="square" rtlCol="1">
            <a:spAutoFit/>
          </a:bodyPr>
          <a:lstStyle/>
          <a:p>
            <a:r>
              <a:rPr lang="fa-IR" sz="2400" b="1" dirty="0" smtClean="0"/>
              <a:t>تقسيمات در يك متغير عددي به شكل </a:t>
            </a:r>
            <a:r>
              <a:rPr lang="en-US" sz="3600" b="1" dirty="0" smtClean="0"/>
              <a:t>X&lt;N</a:t>
            </a:r>
            <a:r>
              <a:rPr lang="en-US" sz="2400" b="1" dirty="0" smtClean="0"/>
              <a:t> </a:t>
            </a:r>
            <a:r>
              <a:rPr lang="fa-IR" sz="2400" b="1" dirty="0" smtClean="0"/>
              <a:t>خواهندبود .</a:t>
            </a:r>
            <a:endParaRPr lang="fa-IR" sz="2400" b="1" dirty="0"/>
          </a:p>
        </p:txBody>
      </p:sp>
      <p:sp>
        <p:nvSpPr>
          <p:cNvPr id="7" name="Footer Placeholder 6"/>
          <p:cNvSpPr>
            <a:spLocks noGrp="1"/>
          </p:cNvSpPr>
          <p:nvPr>
            <p:ph type="ftr" sz="quarter" idx="11"/>
          </p:nvPr>
        </p:nvSpPr>
        <p:spPr/>
        <p:txBody>
          <a:bodyPr/>
          <a:lstStyle/>
          <a:p>
            <a:r>
              <a:rPr lang="en-US" smtClean="0"/>
              <a:t>© irmgn.ir</a:t>
            </a:r>
            <a:endParaRPr lang="fa-IR"/>
          </a:p>
        </p:txBody>
      </p:sp>
    </p:spTree>
  </p:cSld>
  <p:clrMapOvr>
    <a:masterClrMapping/>
  </p:clrMapOvr>
  <p:transition>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428596" y="2043102"/>
            <a:ext cx="8501122" cy="830997"/>
          </a:xfrm>
          <a:prstGeom prst="rect">
            <a:avLst/>
          </a:prstGeom>
          <a:noFill/>
        </p:spPr>
        <p:txBody>
          <a:bodyPr wrap="square" rtlCol="1">
            <a:spAutoFit/>
          </a:bodyPr>
          <a:lstStyle/>
          <a:p>
            <a:pPr algn="ctr"/>
            <a:r>
              <a:rPr lang="fa-IR" sz="2400" b="1" dirty="0" smtClean="0">
                <a:cs typeface="B Nazanin" pitchFamily="2" charset="-78"/>
              </a:rPr>
              <a:t>ساده ترين الگوريتم براي تقسيم بندي يك متغير ورودي دسته اي ايجاد تنها يك شاخه جديد براي هر دسته اي كه تابع دسته اي ميتواند برگزيند ،مي باشد .</a:t>
            </a:r>
            <a:endParaRPr lang="fa-IR" sz="2400" b="1" dirty="0">
              <a:cs typeface="B Nazanin" pitchFamily="2" charset="-78"/>
            </a:endParaRPr>
          </a:p>
        </p:txBody>
      </p:sp>
      <p:sp>
        <p:nvSpPr>
          <p:cNvPr id="5" name="Bevel 4"/>
          <p:cNvSpPr/>
          <p:nvPr/>
        </p:nvSpPr>
        <p:spPr>
          <a:xfrm>
            <a:off x="2214546" y="2928934"/>
            <a:ext cx="4857784" cy="3857652"/>
          </a:xfrm>
          <a:prstGeom prst="beve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TextBox 3"/>
          <p:cNvSpPr txBox="1"/>
          <p:nvPr/>
        </p:nvSpPr>
        <p:spPr>
          <a:xfrm>
            <a:off x="1428728" y="3419963"/>
            <a:ext cx="6429420" cy="1723549"/>
          </a:xfrm>
          <a:prstGeom prst="rect">
            <a:avLst/>
          </a:prstGeom>
          <a:noFill/>
        </p:spPr>
        <p:txBody>
          <a:bodyPr wrap="square" rtlCol="1">
            <a:spAutoFit/>
          </a:bodyPr>
          <a:lstStyle/>
          <a:p>
            <a:pPr algn="ctr"/>
            <a:r>
              <a:rPr lang="fa-IR" sz="4000" b="1" dirty="0" smtClean="0">
                <a:cs typeface="B Nazanin" pitchFamily="2" charset="-78"/>
              </a:rPr>
              <a:t>آزمايش متعارف </a:t>
            </a:r>
          </a:p>
          <a:p>
            <a:pPr algn="ctr"/>
            <a:endParaRPr lang="fa-IR" sz="1600" b="1" dirty="0" smtClean="0">
              <a:cs typeface="B Nazanin" pitchFamily="2" charset="-78"/>
            </a:endParaRPr>
          </a:p>
          <a:p>
            <a:pPr algn="ctr"/>
            <a:r>
              <a:rPr lang="fa-IR" b="1" dirty="0" smtClean="0">
                <a:cs typeface="B Nazanin" pitchFamily="2" charset="-78"/>
              </a:rPr>
              <a:t>براي تشخيص وجود تفاوت بارز توزيع ها با هم ،</a:t>
            </a:r>
          </a:p>
          <a:p>
            <a:pPr algn="ctr"/>
            <a:r>
              <a:rPr lang="fa-IR" sz="3200" b="1" u="sng" dirty="0" smtClean="0">
                <a:cs typeface="B Nazanin" pitchFamily="2" charset="-78"/>
              </a:rPr>
              <a:t>تست مربع كاي </a:t>
            </a:r>
            <a:r>
              <a:rPr lang="fa-IR" sz="2400" b="1" dirty="0" smtClean="0">
                <a:cs typeface="B Nazanin" pitchFamily="2" charset="-78"/>
              </a:rPr>
              <a:t>است . </a:t>
            </a:r>
            <a:endParaRPr lang="fa-IR" sz="2400" b="1" dirty="0">
              <a:cs typeface="B Nazanin" pitchFamily="2" charset="-78"/>
            </a:endParaRPr>
          </a:p>
        </p:txBody>
      </p:sp>
      <p:sp>
        <p:nvSpPr>
          <p:cNvPr id="6" name="Division 5"/>
          <p:cNvSpPr/>
          <p:nvPr/>
        </p:nvSpPr>
        <p:spPr>
          <a:xfrm>
            <a:off x="-500098" y="-314352"/>
            <a:ext cx="10215634" cy="2714644"/>
          </a:xfrm>
          <a:prstGeom prst="mathDivide">
            <a:avLst>
              <a:gd name="adj1" fmla="val 36745"/>
              <a:gd name="adj2" fmla="val 0"/>
              <a:gd name="adj3" fmla="val 91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146375" y="649412"/>
            <a:ext cx="8854781" cy="707886"/>
          </a:xfrm>
          <a:prstGeom prst="rect">
            <a:avLst/>
          </a:prstGeom>
          <a:noFill/>
        </p:spPr>
        <p:txBody>
          <a:bodyPr wrap="square" rtlCol="1">
            <a:spAutoFit/>
          </a:bodyPr>
          <a:lstStyle/>
          <a:p>
            <a:pPr algn="ctr"/>
            <a:r>
              <a:rPr lang="fa-IR" sz="4000" b="1" dirty="0" smtClean="0">
                <a:cs typeface="B Nazanin" pitchFamily="2" charset="-78"/>
              </a:rPr>
              <a:t>تقسيم با متغير ورودي دسته اي : </a:t>
            </a:r>
            <a:endParaRPr lang="fa-IR" sz="4000" b="1" dirty="0">
              <a:cs typeface="B Nazanin" pitchFamily="2" charset="-78"/>
            </a:endParaRPr>
          </a:p>
        </p:txBody>
      </p:sp>
      <p:sp>
        <p:nvSpPr>
          <p:cNvPr id="7" name="Footer Placeholder 6"/>
          <p:cNvSpPr>
            <a:spLocks noGrp="1"/>
          </p:cNvSpPr>
          <p:nvPr>
            <p:ph type="ftr" sz="quarter" idx="11"/>
          </p:nvPr>
        </p:nvSpPr>
        <p:spPr/>
        <p:txBody>
          <a:bodyPr/>
          <a:lstStyle/>
          <a:p>
            <a:r>
              <a:rPr lang="en-US" smtClean="0"/>
              <a:t>© irmgn.ir</a:t>
            </a:r>
            <a:endParaRPr lang="fa-IR"/>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Plaque 5"/>
          <p:cNvSpPr/>
          <p:nvPr/>
        </p:nvSpPr>
        <p:spPr>
          <a:xfrm>
            <a:off x="28574" y="2143116"/>
            <a:ext cx="9072594" cy="2143140"/>
          </a:xfrm>
          <a:prstGeom prst="plaqu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laque 6"/>
          <p:cNvSpPr/>
          <p:nvPr/>
        </p:nvSpPr>
        <p:spPr>
          <a:xfrm>
            <a:off x="28544" y="4500570"/>
            <a:ext cx="9072594" cy="2214578"/>
          </a:xfrm>
          <a:prstGeom prst="plaqu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428596" y="2379171"/>
            <a:ext cx="8257225" cy="1692771"/>
          </a:xfrm>
          <a:prstGeom prst="rect">
            <a:avLst/>
          </a:prstGeom>
          <a:noFill/>
        </p:spPr>
        <p:txBody>
          <a:bodyPr wrap="square" rtlCol="1">
            <a:spAutoFit/>
          </a:bodyPr>
          <a:lstStyle/>
          <a:p>
            <a:pPr algn="just"/>
            <a:r>
              <a:rPr lang="fa-IR" sz="3200" b="1" dirty="0" smtClean="0"/>
              <a:t>يكي از جالب ترين نكات درخت هاي تصميم</a:t>
            </a:r>
            <a:r>
              <a:rPr lang="fa-IR" sz="2000" b="1" dirty="0" smtClean="0"/>
              <a:t>،توانايي آنها در مديريت مقادير گمشده در هر دو زمينه ورودي عددي يا دسته اي با در نظر گرفتن مقدار گمشده در شاخه مخصوص خود است . </a:t>
            </a:r>
            <a:endParaRPr lang="fa-IR" sz="2000" b="1" dirty="0"/>
          </a:p>
        </p:txBody>
      </p:sp>
      <p:sp>
        <p:nvSpPr>
          <p:cNvPr id="4" name="TextBox 3"/>
          <p:cNvSpPr txBox="1"/>
          <p:nvPr/>
        </p:nvSpPr>
        <p:spPr>
          <a:xfrm>
            <a:off x="428595" y="4520052"/>
            <a:ext cx="8257225" cy="2123658"/>
          </a:xfrm>
          <a:prstGeom prst="rect">
            <a:avLst/>
          </a:prstGeom>
          <a:noFill/>
        </p:spPr>
        <p:txBody>
          <a:bodyPr wrap="square" rtlCol="1">
            <a:spAutoFit/>
          </a:bodyPr>
          <a:lstStyle/>
          <a:p>
            <a:pPr algn="ctr"/>
            <a:r>
              <a:rPr lang="fa-IR" sz="2800" b="1" dirty="0" smtClean="0">
                <a:cs typeface="B Nazanin" pitchFamily="2" charset="-78"/>
              </a:rPr>
              <a:t>جايگزيني مقادير گمشده با مقادير جايگزين تخصيصي نيز اين خطر را در بر دارد </a:t>
            </a:r>
            <a:endParaRPr lang="fa-IR" sz="1600" b="1" dirty="0" smtClean="0">
              <a:cs typeface="B Nazanin" pitchFamily="2" charset="-78"/>
            </a:endParaRPr>
          </a:p>
          <a:p>
            <a:endParaRPr lang="fa-IR" sz="1600" b="1" dirty="0" smtClean="0">
              <a:cs typeface="B Nazanin" pitchFamily="2" charset="-78"/>
            </a:endParaRPr>
          </a:p>
          <a:p>
            <a:pPr algn="ctr"/>
            <a:r>
              <a:rPr lang="fa-IR" sz="2000" b="1" dirty="0" smtClean="0">
                <a:cs typeface="B Nazanin" pitchFamily="2" charset="-78"/>
              </a:rPr>
              <a:t>كه اطلاعات مهم متأثر از يك مقدار گمشده در مدل ناديده گرفته شود .</a:t>
            </a:r>
          </a:p>
          <a:p>
            <a:pPr algn="ctr"/>
            <a:endParaRPr lang="fa-IR" sz="2000" b="1" dirty="0" smtClean="0">
              <a:cs typeface="B Nazanin" pitchFamily="2" charset="-78"/>
            </a:endParaRPr>
          </a:p>
          <a:p>
            <a:pPr algn="ctr"/>
            <a:r>
              <a:rPr lang="fa-IR" sz="2000" b="1" dirty="0" smtClean="0">
                <a:cs typeface="B Nazanin" pitchFamily="2" charset="-78"/>
              </a:rPr>
              <a:t>مواردي بسياري ديده شده است كه مقدار گمشده ، خود مقدار پيش بيني كننده بوده است </a:t>
            </a:r>
            <a:r>
              <a:rPr lang="fa-IR" sz="1600" b="1" dirty="0" smtClean="0">
                <a:cs typeface="B Nazanin" pitchFamily="2" charset="-78"/>
              </a:rPr>
              <a:t>.</a:t>
            </a:r>
            <a:endParaRPr lang="fa-IR" sz="1600" b="1" dirty="0">
              <a:cs typeface="B Nazanin" pitchFamily="2" charset="-78"/>
            </a:endParaRPr>
          </a:p>
        </p:txBody>
      </p:sp>
      <p:sp>
        <p:nvSpPr>
          <p:cNvPr id="8" name="Division 7"/>
          <p:cNvSpPr/>
          <p:nvPr/>
        </p:nvSpPr>
        <p:spPr>
          <a:xfrm>
            <a:off x="-500098" y="-285776"/>
            <a:ext cx="10215634" cy="2714644"/>
          </a:xfrm>
          <a:prstGeom prst="mathDivide">
            <a:avLst>
              <a:gd name="adj1" fmla="val 36745"/>
              <a:gd name="adj2" fmla="val 0"/>
              <a:gd name="adj3" fmla="val 91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 name="TextBox 1"/>
          <p:cNvSpPr txBox="1"/>
          <p:nvPr/>
        </p:nvSpPr>
        <p:spPr>
          <a:xfrm>
            <a:off x="571472" y="642918"/>
            <a:ext cx="8047317" cy="769441"/>
          </a:xfrm>
          <a:prstGeom prst="rect">
            <a:avLst/>
          </a:prstGeom>
          <a:noFill/>
        </p:spPr>
        <p:txBody>
          <a:bodyPr wrap="square" rtlCol="1">
            <a:spAutoFit/>
          </a:bodyPr>
          <a:lstStyle/>
          <a:p>
            <a:pPr algn="ctr"/>
            <a:r>
              <a:rPr lang="fa-IR" sz="4400" b="1" dirty="0" smtClean="0">
                <a:cs typeface="B Nazanin" pitchFamily="2" charset="-78"/>
              </a:rPr>
              <a:t>تقسيم با وجود مقادير گمشده :</a:t>
            </a:r>
            <a:endParaRPr lang="fa-IR" sz="4400" b="1" dirty="0">
              <a:cs typeface="B Nazanin" pitchFamily="2" charset="-78"/>
            </a:endParaRPr>
          </a:p>
        </p:txBody>
      </p:sp>
      <p:sp>
        <p:nvSpPr>
          <p:cNvPr id="9" name="Footer Placeholder 8"/>
          <p:cNvSpPr>
            <a:spLocks noGrp="1"/>
          </p:cNvSpPr>
          <p:nvPr>
            <p:ph type="ftr" sz="quarter" idx="11"/>
          </p:nvPr>
        </p:nvSpPr>
        <p:spPr/>
        <p:txBody>
          <a:bodyPr/>
          <a:lstStyle/>
          <a:p>
            <a:r>
              <a:rPr lang="en-US" smtClean="0"/>
              <a:t>© irmgn.ir</a:t>
            </a:r>
            <a:endParaRPr lang="fa-IR"/>
          </a:p>
        </p:txBody>
      </p:sp>
    </p:spTree>
  </p:cSld>
  <p:clrMapOvr>
    <a:masterClrMapping/>
  </p:clrMapOvr>
  <p:transition>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2185</TotalTime>
  <Words>3142</Words>
  <Application>Microsoft Office PowerPoint</Application>
  <PresentationFormat>On-screen Show (4:3)</PresentationFormat>
  <Paragraphs>235</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Administrator</cp:lastModifiedBy>
  <cp:revision>436</cp:revision>
  <dcterms:created xsi:type="dcterms:W3CDTF">2013-10-26T06:39:52Z</dcterms:created>
  <dcterms:modified xsi:type="dcterms:W3CDTF">2016-03-17T20:18:21Z</dcterms:modified>
</cp:coreProperties>
</file>