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1" r:id="rId19"/>
    <p:sldId id="273" r:id="rId20"/>
    <p:sldId id="274" r:id="rId21"/>
    <p:sldId id="275" r:id="rId22"/>
    <p:sldId id="276" r:id="rId23"/>
    <p:sldId id="277" r:id="rId24"/>
    <p:sldId id="282" r:id="rId25"/>
    <p:sldId id="278" r:id="rId26"/>
    <p:sldId id="279" r:id="rId27"/>
    <p:sldId id="280" r:id="rId28"/>
    <p:sldId id="283" r:id="rId29"/>
    <p:sldId id="287" r:id="rId30"/>
    <p:sldId id="285" r:id="rId31"/>
    <p:sldId id="286" r:id="rId3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80" d="100"/>
          <a:sy n="80" d="100"/>
        </p:scale>
        <p:origin x="-1037" y="-8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B689C1-5EBD-46A8-8C0B-EF39F6DC9336}" type="datetimeFigureOut">
              <a:rPr lang="en-US" smtClean="0"/>
              <a:t>3/18/2016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48AFF-63E5-40D5-99F4-0178FBFAE31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03D0CF0D-405C-4361-B5D5-08FC8FE76614}" type="datetime8">
              <a:rPr lang="fa-IR" smtClean="0"/>
              <a:t>16/مارس/18</a:t>
            </a:fld>
            <a:endParaRPr lang="fa-IR"/>
          </a:p>
        </p:txBody>
      </p:sp>
      <p:sp>
        <p:nvSpPr>
          <p:cNvPr id="2" name="Footer Placeholder 1"/>
          <p:cNvSpPr>
            <a:spLocks noGrp="1"/>
          </p:cNvSpPr>
          <p:nvPr>
            <p:ph type="ftr" sz="quarter" idx="11"/>
          </p:nvPr>
        </p:nvSpPr>
        <p:spPr/>
        <p:txBody>
          <a:bodyPr/>
          <a:lstStyle/>
          <a:p>
            <a:r>
              <a:rPr lang="en-US" smtClean="0"/>
              <a:t>© irmgn.ir</a:t>
            </a:r>
            <a:endParaRPr lang="fa-IR"/>
          </a:p>
        </p:txBody>
      </p:sp>
      <p:sp>
        <p:nvSpPr>
          <p:cNvPr id="15" name="Slide Number Placeholder 14"/>
          <p:cNvSpPr>
            <a:spLocks noGrp="1"/>
          </p:cNvSpPr>
          <p:nvPr>
            <p:ph type="sldNum" sz="quarter" idx="12"/>
          </p:nvPr>
        </p:nvSpPr>
        <p:spPr>
          <a:xfrm>
            <a:off x="8229600" y="6473952"/>
            <a:ext cx="758952" cy="246888"/>
          </a:xfrm>
        </p:spPr>
        <p:txBody>
          <a:bodyPr/>
          <a:lstStyle/>
          <a:p>
            <a:fld id="{1337C34E-8E50-4E5F-9256-76D20CD7C847}"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C73E45-E4B7-47C3-B29E-A7C9BB15DE29}" type="datetime8">
              <a:rPr lang="fa-IR" smtClean="0"/>
              <a:t>16/مارس/18</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337C34E-8E50-4E5F-9256-76D20CD7C847}"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86A5BC-C9F9-4EC8-A2ED-78BCBD9F60E1}" type="datetime8">
              <a:rPr lang="fa-IR" smtClean="0"/>
              <a:t>16/مارس/18</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337C34E-8E50-4E5F-9256-76D20CD7C847}"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C1D0FFC-A9AD-4601-B78D-EE3D63D6BA40}" type="datetime8">
              <a:rPr lang="fa-IR" smtClean="0"/>
              <a:t>16/مارس/18</a:t>
            </a:fld>
            <a:endParaRPr lang="fa-IR"/>
          </a:p>
        </p:txBody>
      </p:sp>
      <p:sp>
        <p:nvSpPr>
          <p:cNvPr id="19" name="Footer Placeholder 18"/>
          <p:cNvSpPr>
            <a:spLocks noGrp="1"/>
          </p:cNvSpPr>
          <p:nvPr>
            <p:ph type="ftr" sz="quarter" idx="11"/>
          </p:nvPr>
        </p:nvSpPr>
        <p:spPr>
          <a:xfrm>
            <a:off x="3581400" y="76200"/>
            <a:ext cx="2895600" cy="288925"/>
          </a:xfrm>
        </p:spPr>
        <p:txBody>
          <a:bodyPr/>
          <a:lstStyle/>
          <a:p>
            <a:r>
              <a:rPr lang="en-US" smtClean="0"/>
              <a:t>© irmgn.ir</a:t>
            </a:r>
            <a:endParaRPr lang="fa-IR"/>
          </a:p>
        </p:txBody>
      </p:sp>
      <p:sp>
        <p:nvSpPr>
          <p:cNvPr id="16" name="Slide Number Placeholder 15"/>
          <p:cNvSpPr>
            <a:spLocks noGrp="1"/>
          </p:cNvSpPr>
          <p:nvPr>
            <p:ph type="sldNum" sz="quarter" idx="12"/>
          </p:nvPr>
        </p:nvSpPr>
        <p:spPr>
          <a:xfrm>
            <a:off x="8229600" y="6473952"/>
            <a:ext cx="758952" cy="246888"/>
          </a:xfrm>
        </p:spPr>
        <p:txBody>
          <a:bodyPr/>
          <a:lstStyle/>
          <a:p>
            <a:fld id="{1337C34E-8E50-4E5F-9256-76D20CD7C847}"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41CD989-A066-47CD-847D-57D9E61D95E6}" type="datetime8">
              <a:rPr lang="fa-IR" smtClean="0"/>
              <a:t>16/مارس/18</a:t>
            </a:fld>
            <a:endParaRPr lang="fa-IR"/>
          </a:p>
        </p:txBody>
      </p:sp>
      <p:sp>
        <p:nvSpPr>
          <p:cNvPr id="11" name="Footer Placeholder 10"/>
          <p:cNvSpPr>
            <a:spLocks noGrp="1"/>
          </p:cNvSpPr>
          <p:nvPr>
            <p:ph type="ftr" sz="quarter" idx="11"/>
          </p:nvPr>
        </p:nvSpPr>
        <p:spPr/>
        <p:txBody>
          <a:bodyPr/>
          <a:lstStyle/>
          <a:p>
            <a:r>
              <a:rPr lang="en-US" smtClean="0"/>
              <a:t>© irmgn.ir</a:t>
            </a:r>
            <a:endParaRPr lang="fa-IR"/>
          </a:p>
        </p:txBody>
      </p:sp>
      <p:sp>
        <p:nvSpPr>
          <p:cNvPr id="16" name="Slide Number Placeholder 15"/>
          <p:cNvSpPr>
            <a:spLocks noGrp="1"/>
          </p:cNvSpPr>
          <p:nvPr>
            <p:ph type="sldNum" sz="quarter" idx="12"/>
          </p:nvPr>
        </p:nvSpPr>
        <p:spPr/>
        <p:txBody>
          <a:bodyPr/>
          <a:lstStyle/>
          <a:p>
            <a:fld id="{1337C34E-8E50-4E5F-9256-76D20CD7C847}" type="slidenum">
              <a:rPr lang="fa-IR" smtClean="0"/>
              <a:pPr/>
              <a:t>‹#›</a:t>
            </a:fld>
            <a:endParaRPr lang="fa-I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F1D6928-140C-4BD7-9917-FE6023AF49BF}" type="datetime8">
              <a:rPr lang="fa-IR" smtClean="0"/>
              <a:t>16/مارس/18</a:t>
            </a:fld>
            <a:endParaRPr lang="fa-IR"/>
          </a:p>
        </p:txBody>
      </p:sp>
      <p:sp>
        <p:nvSpPr>
          <p:cNvPr id="10" name="Footer Placeholder 9"/>
          <p:cNvSpPr>
            <a:spLocks noGrp="1"/>
          </p:cNvSpPr>
          <p:nvPr>
            <p:ph type="ftr" sz="quarter" idx="11"/>
          </p:nvPr>
        </p:nvSpPr>
        <p:spPr/>
        <p:txBody>
          <a:bodyPr/>
          <a:lstStyle/>
          <a:p>
            <a:r>
              <a:rPr lang="en-US" smtClean="0"/>
              <a:t>© irmgn.ir</a:t>
            </a:r>
            <a:endParaRPr lang="fa-IR"/>
          </a:p>
        </p:txBody>
      </p:sp>
      <p:sp>
        <p:nvSpPr>
          <p:cNvPr id="31" name="Slide Number Placeholder 30"/>
          <p:cNvSpPr>
            <a:spLocks noGrp="1"/>
          </p:cNvSpPr>
          <p:nvPr>
            <p:ph type="sldNum" sz="quarter" idx="12"/>
          </p:nvPr>
        </p:nvSpPr>
        <p:spPr/>
        <p:txBody>
          <a:bodyPr/>
          <a:lstStyle/>
          <a:p>
            <a:fld id="{1337C34E-8E50-4E5F-9256-76D20CD7C847}"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08F18AF-9A57-4358-99D2-7F8F1ACEB4B3}" type="datetime8">
              <a:rPr lang="fa-IR" smtClean="0"/>
              <a:t>16/مارس/18</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a:xfrm>
            <a:off x="8229600" y="6477000"/>
            <a:ext cx="762000" cy="246888"/>
          </a:xfrm>
        </p:spPr>
        <p:txBody>
          <a:bodyPr/>
          <a:lstStyle/>
          <a:p>
            <a:fld id="{1337C34E-8E50-4E5F-9256-76D20CD7C847}" type="slidenum">
              <a:rPr lang="fa-IR" smtClean="0"/>
              <a:pPr/>
              <a:t>‹#›</a:t>
            </a:fld>
            <a:endParaRPr lang="fa-I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81B4429-8839-4D81-BA5B-B5C7D93A2F8A}" type="datetime8">
              <a:rPr lang="fa-IR" smtClean="0"/>
              <a:t>16/مارس/18</a:t>
            </a:fld>
            <a:endParaRPr lang="fa-IR"/>
          </a:p>
        </p:txBody>
      </p:sp>
      <p:sp>
        <p:nvSpPr>
          <p:cNvPr id="21" name="Footer Placeholder 20"/>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1337C34E-8E50-4E5F-9256-76D20CD7C847}"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BDC0ABE-E199-4D65-A02A-CCE12140683A}" type="datetime8">
              <a:rPr lang="fa-IR" smtClean="0"/>
              <a:t>16/مارس/18</a:t>
            </a:fld>
            <a:endParaRPr lang="fa-IR"/>
          </a:p>
        </p:txBody>
      </p:sp>
      <p:sp>
        <p:nvSpPr>
          <p:cNvPr id="24" name="Footer Placeholder 23"/>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1337C34E-8E50-4E5F-9256-76D20CD7C847}"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924F095-F78A-48F3-9592-CDC049B00C97}" type="datetime8">
              <a:rPr lang="fa-IR" smtClean="0"/>
              <a:t>16/مارس/18</a:t>
            </a:fld>
            <a:endParaRPr lang="fa-IR"/>
          </a:p>
        </p:txBody>
      </p:sp>
      <p:sp>
        <p:nvSpPr>
          <p:cNvPr id="29" name="Footer Placeholder 28"/>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1337C34E-8E50-4E5F-9256-76D20CD7C847}"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85F566A-8919-4D21-9C0E-D3CD7686B9DF}" type="datetime8">
              <a:rPr lang="fa-IR" smtClean="0"/>
              <a:t>16/مارس/18</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31" name="Slide Number Placeholder 30"/>
          <p:cNvSpPr>
            <a:spLocks noGrp="1"/>
          </p:cNvSpPr>
          <p:nvPr>
            <p:ph type="sldNum" sz="quarter" idx="12"/>
          </p:nvPr>
        </p:nvSpPr>
        <p:spPr/>
        <p:txBody>
          <a:bodyPr/>
          <a:lstStyle/>
          <a:p>
            <a:fld id="{1337C34E-8E50-4E5F-9256-76D20CD7C847}" type="slidenum">
              <a:rPr lang="fa-IR" smtClean="0"/>
              <a:pPr/>
              <a:t>‹#›</a:t>
            </a:fld>
            <a:endParaRPr lang="fa-I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0327AD5-5F61-4574-A1F0-2505F5EE76C4}" type="datetime8">
              <a:rPr lang="fa-IR" smtClean="0"/>
              <a:t>16/مارس/18</a:t>
            </a:fld>
            <a:endParaRPr lang="fa-I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en-US" smtClean="0"/>
              <a:t>© irmgn.ir</a:t>
            </a:r>
            <a:endParaRPr lang="fa-I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337C34E-8E50-4E5F-9256-76D20CD7C847}" type="slidenum">
              <a:rPr lang="fa-IR" smtClean="0"/>
              <a:pPr/>
              <a:t>‹#›</a:t>
            </a:fld>
            <a:endParaRPr lang="fa-I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fa.wikipedia.org/wiki/%D9%84%DB%8C%D8%A8%D8%B1%D8%A7%D9%84%DB%8C%D8%B3%D9%85_%DA%A9%D9%84%D8%A7%D8%B3%DB%8C%DA%A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fa.wikipedia.org/wiki/%D9%81%D8%B1%DB%8C%D8%AF%D8%B1%DB%8C%D8%B4_%D8%A7%D9%86%DA%AF%D9%84%D8%B3"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fa.wikipedia.org/w/index.php?title=%D9%81%D9%84%D8%B3%D9%81%D9%87_%D8%B2%DB%8C%D8%B3%D8%AA%E2%80%8C%D8%A8%D9%88%D9%85&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13" Type="http://schemas.openxmlformats.org/officeDocument/2006/relationships/hyperlink" Target="http://fa.wikipedia.org/w/index.php?title=%D9%86%D8%B8%D8%B1%DB%8C%D9%87%E2%80%8C%D9%87%D8%A7%DB%8C_%D8%B4%D8%A7%D8%AF%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3" Type="http://schemas.openxmlformats.org/officeDocument/2006/relationships/hyperlink" Target="http://fa.wikipedia.org/wiki/%D9%81%D9%84%D8%B3%D9%81%D9%87_%D8%B2%DB%8C%D8%B3%D8%AA%E2%80%8C%D8%B4%D9%86%D8%A7%D8%B3%DB%8C" TargetMode="External"/><Relationship Id="rId7" Type="http://schemas.openxmlformats.org/officeDocument/2006/relationships/hyperlink" Target="http://fa.wikipedia.org/w/index.php?title=%D9%81%D9%84%D8%B3%D9%81%D9%87_%D9%85%D9%87%D9%86%D8%AF%D8%B3%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12" Type="http://schemas.openxmlformats.org/officeDocument/2006/relationships/hyperlink" Target="http://fa.wikipedia.org/wiki/%D9%85%D8%B1%D8%AF%D9%85%E2%80%8C%D8%B4%D9%86%D8%A7%D8%B3%DB%8C_%D9%81%D9%84%D8%B3%D9%81%DB%8C" TargetMode="External"/><Relationship Id="rId17" Type="http://schemas.openxmlformats.org/officeDocument/2006/relationships/hyperlink" Target="http://fa.wikipedia.org/wiki/%D9%81%D9%84%D8%B3%D9%81%D9%87_%D8%B1%DB%8C%D8%A7%D8%B6%DB%8C%D8%A7%D8%AA" TargetMode="External"/><Relationship Id="rId2" Type="http://schemas.openxmlformats.org/officeDocument/2006/relationships/hyperlink" Target="http://fa.wikipedia.org/wiki/%D9%86%D8%B8%D8%B1%DB%8C%D9%87_%DA%A9%D9%86%D8%B4_(%D9%81%D9%84%D8%B3%D9%81%D9%87)" TargetMode="External"/><Relationship Id="rId16" Type="http://schemas.openxmlformats.org/officeDocument/2006/relationships/hyperlink" Target="http://fa.wikipedia.org/w/index.php?title=%D9%81%D9%84%D8%B3%D9%81%D9%87_%D8%A7%D8%AF%D8%A8%DB%8C%D8%A7%D8%AA&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1" Type="http://schemas.openxmlformats.org/officeDocument/2006/relationships/slideLayout" Target="../slideLayouts/slideLayout2.xml"/><Relationship Id="rId6" Type="http://schemas.openxmlformats.org/officeDocument/2006/relationships/hyperlink" Target="http://fa.wikipedia.org/w/index.php?title=%D9%81%D9%84%D8%B3%D9%81%D9%87_%D8%A7%D9%82%D8%AA%D8%B5%D8%A7%D8%AF&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11" Type="http://schemas.openxmlformats.org/officeDocument/2006/relationships/hyperlink" Target="http://fa.wikipedia.org/wiki/%D9%81%D9%84%D8%B3%D9%81%D9%87_%D8%A7%D8%B7%D9%84%D8%A7%D8%B9%D8%A7%D8%AA" TargetMode="External"/><Relationship Id="rId5" Type="http://schemas.openxmlformats.org/officeDocument/2006/relationships/hyperlink" Target="http://fa.wikipedia.org/wiki/%D9%81%D9%84%D8%B3%D9%81%D9%87_%D8%A2%D9%85%D9%88%D8%B2%D8%B4" TargetMode="External"/><Relationship Id="rId15" Type="http://schemas.openxmlformats.org/officeDocument/2006/relationships/hyperlink" Target="http://fa.wikipedia.org/wiki/%D9%81%D9%84%D8%B3%D9%81%D9%87_%D8%AD%D9%82%D9%88%D9%82" TargetMode="External"/><Relationship Id="rId10" Type="http://schemas.openxmlformats.org/officeDocument/2006/relationships/hyperlink" Target="http://fa.wikipedia.org/w/index.php?title=%D9%81%D9%84%D8%B3%D9%81%D9%87_%D8%AC%D8%BA%D8%B1%D8%A7%D9%81%DB%8C%D8%A7&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4" Type="http://schemas.openxmlformats.org/officeDocument/2006/relationships/hyperlink" Target="http://fa.wikipedia.org/w/index.php?title=%D9%81%D9%84%D8%B3%D9%81%D9%87_%D8%B4%DB%8C%D9%85%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9" Type="http://schemas.openxmlformats.org/officeDocument/2006/relationships/hyperlink" Target="http://fa.wikipedia.org/w/index.php?title=%D9%81%D9%84%D8%B3%D9%81%D9%87_%D9%81%DB%8C%D9%84%D9%85&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14" Type="http://schemas.openxmlformats.org/officeDocument/2006/relationships/hyperlink" Target="http://fa.wikipedia.org/wiki/%D9%81%D9%84%D8%B3%D9%81%D9%87_%D8%B2%D8%A8%D8%A7%D9%86"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412776"/>
            <a:ext cx="8458200" cy="5040559"/>
          </a:xfrm>
        </p:spPr>
        <p:txBody>
          <a:bodyPr>
            <a:normAutofit/>
          </a:bodyPr>
          <a:lstStyle/>
          <a:p>
            <a:pPr algn="ctr"/>
            <a:r>
              <a:rPr lang="fa-IR" sz="2800" b="1" i="1" dirty="0" smtClean="0">
                <a:solidFill>
                  <a:schemeClr val="tx1"/>
                </a:solidFill>
                <a:cs typeface="B Nazanin" pitchFamily="2" charset="-78"/>
              </a:rPr>
              <a:t>موضوع تحقیق:</a:t>
            </a: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3200" dirty="0" smtClean="0">
                <a:solidFill>
                  <a:schemeClr val="tx1"/>
                </a:solidFill>
                <a:cs typeface="B Nazanin" pitchFamily="2" charset="-78"/>
              </a:rPr>
              <a:t>فلسفه مدیریت از دیدگاه اندیشمندان غربی</a:t>
            </a:r>
            <a:br>
              <a:rPr lang="fa-IR" sz="3200" dirty="0" smtClean="0">
                <a:solidFill>
                  <a:schemeClr val="tx1"/>
                </a:solidFill>
                <a:cs typeface="B Nazanin" pitchFamily="2" charset="-78"/>
              </a:rPr>
            </a:br>
            <a:r>
              <a:rPr lang="fa-IR" sz="3200" dirty="0" smtClean="0">
                <a:solidFill>
                  <a:schemeClr val="tx1"/>
                </a:solidFill>
                <a:cs typeface="B Nazanin" pitchFamily="2" charset="-78"/>
              </a:rPr>
              <a:t>(عصر جدید)</a:t>
            </a: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800" dirty="0">
                <a:solidFill>
                  <a:schemeClr val="tx1"/>
                </a:solidFill>
                <a:cs typeface="B Nazanin" pitchFamily="2" charset="-78"/>
              </a:rPr>
              <a:t/>
            </a:r>
            <a:br>
              <a:rPr lang="fa-IR" sz="2800" dirty="0">
                <a:solidFill>
                  <a:schemeClr val="tx1"/>
                </a:solidFill>
                <a:cs typeface="B Nazanin" pitchFamily="2" charset="-78"/>
              </a:rPr>
            </a:br>
            <a:r>
              <a:rPr lang="fa-IR" sz="2800" b="1" i="1" dirty="0" smtClean="0">
                <a:solidFill>
                  <a:schemeClr val="tx1"/>
                </a:solidFill>
                <a:cs typeface="B Nazanin" pitchFamily="2" charset="-78"/>
              </a:rPr>
              <a:t>استاد راهنما: </a:t>
            </a:r>
            <a:r>
              <a:rPr lang="fa-IR" sz="2800" dirty="0">
                <a:solidFill>
                  <a:schemeClr val="tx1"/>
                </a:solidFill>
                <a:cs typeface="B Nazanin" pitchFamily="2" charset="-78"/>
              </a:rPr>
              <a:t/>
            </a:r>
            <a:br>
              <a:rPr lang="fa-IR" sz="2800" dirty="0">
                <a:solidFill>
                  <a:schemeClr val="tx1"/>
                </a:solidFill>
                <a:cs typeface="B Nazanin" pitchFamily="2" charset="-78"/>
              </a:rPr>
            </a:br>
            <a:r>
              <a:rPr lang="fa-IR" sz="2800" dirty="0" smtClean="0">
                <a:solidFill>
                  <a:schemeClr val="tx1"/>
                </a:solidFill>
                <a:cs typeface="B Nazanin" pitchFamily="2" charset="-78"/>
              </a:rPr>
              <a:t>جناب آقای دکتر جوانپور هروی</a:t>
            </a:r>
            <a:br>
              <a:rPr lang="fa-IR" sz="2800" dirty="0" smtClean="0">
                <a:solidFill>
                  <a:schemeClr val="tx1"/>
                </a:solidFill>
                <a:cs typeface="B Nazanin" pitchFamily="2" charset="-78"/>
              </a:rPr>
            </a:br>
            <a:r>
              <a:rPr lang="fa-IR" sz="2800" dirty="0">
                <a:solidFill>
                  <a:schemeClr val="tx1"/>
                </a:solidFill>
                <a:cs typeface="B Nazanin" pitchFamily="2" charset="-78"/>
              </a:rPr>
              <a:t/>
            </a:r>
            <a:br>
              <a:rPr lang="fa-IR" sz="2800" dirty="0">
                <a:solidFill>
                  <a:schemeClr val="tx1"/>
                </a:solidFill>
                <a:cs typeface="B Nazanin" pitchFamily="2" charset="-78"/>
              </a:rPr>
            </a:br>
            <a:r>
              <a:rPr lang="fa-IR" sz="2800" b="1" i="1" dirty="0" smtClean="0">
                <a:solidFill>
                  <a:schemeClr val="tx1"/>
                </a:solidFill>
                <a:cs typeface="B Nazanin" pitchFamily="2" charset="-78"/>
              </a:rPr>
              <a:t>دانشجو: </a:t>
            </a: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800" dirty="0" smtClean="0">
                <a:solidFill>
                  <a:schemeClr val="tx1"/>
                </a:solidFill>
                <a:cs typeface="B Nazanin" pitchFamily="2" charset="-78"/>
              </a:rPr>
              <a:t>اردشیر بذرکار</a:t>
            </a:r>
            <a:endParaRPr lang="fa-IR" sz="2800" dirty="0">
              <a:solidFill>
                <a:schemeClr val="tx1"/>
              </a:solidFill>
              <a:cs typeface="B Nazanin" pitchFamily="2" charset="-78"/>
            </a:endParaRPr>
          </a:p>
        </p:txBody>
      </p:sp>
      <p:sp>
        <p:nvSpPr>
          <p:cNvPr id="3" name="Subtitle 2"/>
          <p:cNvSpPr>
            <a:spLocks noGrp="1"/>
          </p:cNvSpPr>
          <p:nvPr>
            <p:ph type="subTitle" idx="1"/>
          </p:nvPr>
        </p:nvSpPr>
        <p:spPr>
          <a:xfrm>
            <a:off x="381000" y="548680"/>
            <a:ext cx="8458200" cy="720080"/>
          </a:xfrm>
        </p:spPr>
        <p:txBody>
          <a:bodyPr>
            <a:normAutofit/>
          </a:bodyPr>
          <a:lstStyle/>
          <a:p>
            <a:pPr algn="ctr"/>
            <a:r>
              <a:rPr lang="fa-IR" b="1" dirty="0" smtClean="0">
                <a:cs typeface="B Nazanin" pitchFamily="2" charset="-78"/>
              </a:rPr>
              <a:t>بسمه تعالی</a:t>
            </a:r>
            <a:endParaRPr lang="fa-IR"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849416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6632"/>
            <a:ext cx="8686800" cy="1178768"/>
          </a:xfrm>
        </p:spPr>
        <p:txBody>
          <a:bodyPr>
            <a:normAutofit/>
          </a:bodyPr>
          <a:lstStyle/>
          <a:p>
            <a:pPr algn="ctr"/>
            <a:r>
              <a:rPr lang="fa-IR" b="1" dirty="0">
                <a:solidFill>
                  <a:schemeClr val="tx1"/>
                </a:solidFill>
                <a:effectLst/>
                <a:cs typeface="B Nazanin" pitchFamily="2" charset="-78"/>
              </a:rPr>
              <a:t>جان لاک </a:t>
            </a:r>
            <a:endParaRPr lang="fa-IR" b="1" dirty="0">
              <a:solidFill>
                <a:schemeClr val="tx1"/>
              </a:solidFill>
              <a:cs typeface="B Nazanin" pitchFamily="2" charset="-78"/>
            </a:endParaRPr>
          </a:p>
        </p:txBody>
      </p:sp>
      <p:sp>
        <p:nvSpPr>
          <p:cNvPr id="3" name="Content Placeholder 2"/>
          <p:cNvSpPr>
            <a:spLocks noGrp="1"/>
          </p:cNvSpPr>
          <p:nvPr>
            <p:ph idx="1"/>
          </p:nvPr>
        </p:nvSpPr>
        <p:spPr>
          <a:xfrm>
            <a:off x="304800" y="1668463"/>
            <a:ext cx="8731696" cy="5189537"/>
          </a:xfrm>
        </p:spPr>
        <p:txBody>
          <a:bodyPr>
            <a:normAutofit lnSpcReduction="10000"/>
          </a:bodyPr>
          <a:lstStyle/>
          <a:p>
            <a:pPr algn="just">
              <a:buFont typeface="Wingdings" pitchFamily="2" charset="2"/>
              <a:buChar char="q"/>
            </a:pPr>
            <a:r>
              <a:rPr lang="fa-IR" dirty="0"/>
              <a:t> </a:t>
            </a:r>
            <a:r>
              <a:rPr lang="fa-IR" sz="2800" dirty="0">
                <a:solidFill>
                  <a:schemeClr val="tx1"/>
                </a:solidFill>
                <a:cs typeface="B Nazanin" pitchFamily="2" charset="-78"/>
              </a:rPr>
              <a:t>متولد 1632از فیلسوفان سده</a:t>
            </a:r>
            <a:r>
              <a:rPr lang="en-US" sz="2800" dirty="0">
                <a:solidFill>
                  <a:schemeClr val="tx1"/>
                </a:solidFill>
                <a:cs typeface="B Nazanin" pitchFamily="2" charset="-78"/>
              </a:rPr>
              <a:t> </a:t>
            </a:r>
            <a:r>
              <a:rPr lang="fa-IR" sz="2800" dirty="0" smtClean="0">
                <a:solidFill>
                  <a:schemeClr val="tx1"/>
                </a:solidFill>
                <a:cs typeface="B Nazanin" pitchFamily="2" charset="-78"/>
              </a:rPr>
              <a:t>17 میلادی در انگلستان می </a:t>
            </a:r>
            <a:r>
              <a:rPr lang="fa-IR" sz="2800" dirty="0">
                <a:solidFill>
                  <a:schemeClr val="tx1"/>
                </a:solidFill>
                <a:cs typeface="B Nazanin" pitchFamily="2" charset="-78"/>
              </a:rPr>
              <a:t>باشدکه به طور گسترده به عنوان پدر</a:t>
            </a:r>
            <a:r>
              <a:rPr lang="en-US" sz="2800" dirty="0">
                <a:solidFill>
                  <a:schemeClr val="tx1"/>
                </a:solidFill>
                <a:cs typeface="B Nazanin" pitchFamily="2" charset="-78"/>
              </a:rPr>
              <a:t> </a:t>
            </a:r>
            <a:r>
              <a:rPr lang="fa-IR" sz="2800" i="1" dirty="0">
                <a:solidFill>
                  <a:schemeClr val="tx1"/>
                </a:solidFill>
                <a:cs typeface="B Nazanin" pitchFamily="2" charset="-78"/>
                <a:hlinkClick r:id="rId2" tooltip="لیبرالیسم کلاسیک"/>
              </a:rPr>
              <a:t>لیبرالیسم کلاسیک</a:t>
            </a:r>
            <a:r>
              <a:rPr lang="fa-IR" sz="2800" dirty="0">
                <a:solidFill>
                  <a:schemeClr val="tx1"/>
                </a:solidFill>
                <a:cs typeface="B Nazanin" pitchFamily="2" charset="-78"/>
              </a:rPr>
              <a:t>شناخته می‌شود</a:t>
            </a:r>
            <a:r>
              <a:rPr lang="en-US" sz="2800" dirty="0">
                <a:solidFill>
                  <a:schemeClr val="tx1"/>
                </a:solidFill>
                <a:cs typeface="B Nazanin" pitchFamily="2" charset="-78"/>
              </a:rPr>
              <a:t>. </a:t>
            </a:r>
            <a:r>
              <a:rPr lang="fa-IR" sz="2800" dirty="0">
                <a:solidFill>
                  <a:schemeClr val="tx1"/>
                </a:solidFill>
                <a:cs typeface="B Nazanin" pitchFamily="2" charset="-78"/>
              </a:rPr>
              <a:t>لاک از مهمترین شارحان نظریه</a:t>
            </a:r>
            <a:r>
              <a:rPr lang="en-US" sz="2800" dirty="0">
                <a:solidFill>
                  <a:schemeClr val="tx1"/>
                </a:solidFill>
                <a:cs typeface="B Nazanin" pitchFamily="2" charset="-78"/>
              </a:rPr>
              <a:t> </a:t>
            </a:r>
            <a:r>
              <a:rPr lang="fa-IR" sz="2800" dirty="0" smtClean="0">
                <a:solidFill>
                  <a:schemeClr val="tx1"/>
                </a:solidFill>
                <a:cs typeface="B Nazanin" pitchFamily="2" charset="-78"/>
              </a:rPr>
              <a:t>قرارداد اجتماعی</a:t>
            </a:r>
            <a:r>
              <a:rPr lang="en-US" sz="2800" dirty="0">
                <a:solidFill>
                  <a:schemeClr val="tx1"/>
                </a:solidFill>
                <a:cs typeface="B Nazanin" pitchFamily="2" charset="-78"/>
              </a:rPr>
              <a:t> </a:t>
            </a:r>
            <a:r>
              <a:rPr lang="fa-IR" sz="2800" dirty="0">
                <a:solidFill>
                  <a:schemeClr val="tx1"/>
                </a:solidFill>
                <a:cs typeface="B Nazanin" pitchFamily="2" charset="-78"/>
              </a:rPr>
              <a:t>و پیروان مکتب</a:t>
            </a:r>
            <a:r>
              <a:rPr lang="en-US" sz="2800" dirty="0">
                <a:solidFill>
                  <a:schemeClr val="tx1"/>
                </a:solidFill>
                <a:cs typeface="B Nazanin" pitchFamily="2" charset="-78"/>
              </a:rPr>
              <a:t> </a:t>
            </a:r>
            <a:r>
              <a:rPr lang="fa-IR" sz="2800" dirty="0">
                <a:solidFill>
                  <a:schemeClr val="tx1"/>
                </a:solidFill>
                <a:cs typeface="B Nazanin" pitchFamily="2" charset="-78"/>
              </a:rPr>
              <a:t> </a:t>
            </a:r>
            <a:r>
              <a:rPr lang="fa-IR" sz="2800" dirty="0" smtClean="0">
                <a:solidFill>
                  <a:schemeClr val="tx1"/>
                </a:solidFill>
                <a:cs typeface="B Nazanin" pitchFamily="2" charset="-78"/>
              </a:rPr>
              <a:t>تجربه گرایی است</a:t>
            </a:r>
            <a:r>
              <a:rPr lang="fa-IR" sz="2800" dirty="0">
                <a:solidFill>
                  <a:schemeClr val="tx1"/>
                </a:solidFill>
                <a:cs typeface="B Nazanin" pitchFamily="2" charset="-78"/>
              </a:rPr>
              <a:t>. نظرات او بر پیشرفت</a:t>
            </a:r>
            <a:r>
              <a:rPr lang="en-US" sz="2800" dirty="0">
                <a:solidFill>
                  <a:schemeClr val="tx1"/>
                </a:solidFill>
                <a:cs typeface="B Nazanin" pitchFamily="2" charset="-78"/>
              </a:rPr>
              <a:t> </a:t>
            </a:r>
            <a:r>
              <a:rPr lang="en-US" sz="2800" dirty="0" smtClean="0">
                <a:solidFill>
                  <a:schemeClr val="tx1"/>
                </a:solidFill>
                <a:cs typeface="B Nazanin" pitchFamily="2" charset="-78"/>
              </a:rPr>
              <a:t> </a:t>
            </a:r>
            <a:r>
              <a:rPr lang="fa-IR" sz="2800" dirty="0" smtClean="0">
                <a:solidFill>
                  <a:schemeClr val="tx1"/>
                </a:solidFill>
                <a:cs typeface="B Nazanin" pitchFamily="2" charset="-78"/>
              </a:rPr>
              <a:t>شناخت شناسی و</a:t>
            </a:r>
            <a:r>
              <a:rPr lang="en-US" sz="2800" dirty="0">
                <a:solidFill>
                  <a:schemeClr val="tx1"/>
                </a:solidFill>
                <a:cs typeface="B Nazanin" pitchFamily="2" charset="-78"/>
              </a:rPr>
              <a:t> </a:t>
            </a:r>
            <a:r>
              <a:rPr lang="fa-IR" sz="2800" dirty="0" smtClean="0">
                <a:solidFill>
                  <a:schemeClr val="tx1"/>
                </a:solidFill>
                <a:cs typeface="B Nazanin" pitchFamily="2" charset="-78"/>
              </a:rPr>
              <a:t>فلسفه سیاسی مؤثر </a:t>
            </a:r>
            <a:r>
              <a:rPr lang="fa-IR" sz="2800" dirty="0">
                <a:solidFill>
                  <a:schemeClr val="tx1"/>
                </a:solidFill>
                <a:cs typeface="B Nazanin" pitchFamily="2" charset="-78"/>
              </a:rPr>
              <a:t>بود. او از تأثیرگذارترین </a:t>
            </a:r>
            <a:r>
              <a:rPr lang="fa-IR" sz="2800" dirty="0" smtClean="0">
                <a:solidFill>
                  <a:schemeClr val="tx1"/>
                </a:solidFill>
                <a:cs typeface="B Nazanin" pitchFamily="2" charset="-78"/>
              </a:rPr>
              <a:t>اندیشمندان</a:t>
            </a:r>
            <a:r>
              <a:rPr lang="en-US" sz="2800" dirty="0" smtClean="0">
                <a:solidFill>
                  <a:schemeClr val="tx1"/>
                </a:solidFill>
                <a:cs typeface="B Nazanin" pitchFamily="2" charset="-78"/>
              </a:rPr>
              <a:t>  </a:t>
            </a:r>
            <a:r>
              <a:rPr lang="fa-IR" sz="2800" dirty="0" smtClean="0">
                <a:solidFill>
                  <a:schemeClr val="tx1"/>
                </a:solidFill>
                <a:cs typeface="B Nazanin" pitchFamily="2" charset="-78"/>
              </a:rPr>
              <a:t>عصر روشنگری شمرده </a:t>
            </a:r>
            <a:r>
              <a:rPr lang="fa-IR" sz="2800" dirty="0">
                <a:solidFill>
                  <a:schemeClr val="tx1"/>
                </a:solidFill>
                <a:cs typeface="B Nazanin" pitchFamily="2" charset="-78"/>
              </a:rPr>
              <a:t>می‌شود</a:t>
            </a:r>
            <a:r>
              <a:rPr lang="fa-IR" sz="2800" dirty="0" smtClean="0">
                <a:solidFill>
                  <a:schemeClr val="tx1"/>
                </a:solidFill>
                <a:cs typeface="B Nazanin" pitchFamily="2" charset="-78"/>
              </a:rPr>
              <a:t>.</a:t>
            </a:r>
          </a:p>
          <a:p>
            <a:pPr algn="just">
              <a:buFont typeface="Wingdings" pitchFamily="2" charset="2"/>
              <a:buChar char="q"/>
            </a:pPr>
            <a:r>
              <a:rPr lang="fa-IR" sz="2800" dirty="0" smtClean="0">
                <a:solidFill>
                  <a:schemeClr val="tx1"/>
                </a:solidFill>
                <a:cs typeface="B Nazanin" pitchFamily="2" charset="-78"/>
              </a:rPr>
              <a:t>در آکسفور به تحصیل فلسفه پرداخت .  عوامل موثر بر اندیشه و تفکر انسانی را مورد مطالعه قرار داد و کتاب  معروف « درباره فهم آدمی» را در سال 1689 و دو رساله درباره حکومت منتشر کرد .  به طور کلی لاک کتب و نوشته های گرانقدری در زمینه های مختلف علوم نظیر اقتصاد ، سیاست ، فلسفه و معرفت شناسی بر جای گذاشته است . </a:t>
            </a:r>
          </a:p>
          <a:p>
            <a:pPr algn="just">
              <a:buFont typeface="Wingdings" pitchFamily="2" charset="2"/>
              <a:buChar char="q"/>
            </a:pPr>
            <a:r>
              <a:rPr lang="fa-IR" sz="2000" b="1" dirty="0" smtClean="0">
                <a:solidFill>
                  <a:schemeClr val="tx1"/>
                </a:solidFill>
                <a:cs typeface="B Nazanin" pitchFamily="2" charset="-78"/>
              </a:rPr>
              <a:t>لیبرالیسم کلاسیک : </a:t>
            </a:r>
            <a:r>
              <a:rPr lang="fa-IR" sz="1800" dirty="0">
                <a:solidFill>
                  <a:schemeClr val="tx1"/>
                </a:solidFill>
              </a:rPr>
              <a:t>لیبرالیسم کلاسیک </a:t>
            </a:r>
            <a:r>
              <a:rPr lang="fa-IR" sz="1800" dirty="0" smtClean="0">
                <a:solidFill>
                  <a:schemeClr val="tx1"/>
                </a:solidFill>
              </a:rPr>
              <a:t>یک </a:t>
            </a:r>
            <a:r>
              <a:rPr lang="fa-IR" sz="1800" dirty="0">
                <a:solidFill>
                  <a:schemeClr val="tx1"/>
                </a:solidFill>
              </a:rPr>
              <a:t>ایدئولوژی سیاسی، شاخه‌ای از </a:t>
            </a:r>
            <a:r>
              <a:rPr lang="fa-IR" sz="1800" dirty="0" smtClean="0">
                <a:solidFill>
                  <a:schemeClr val="tx1"/>
                </a:solidFill>
              </a:rPr>
              <a:t>لیبرالیسم</a:t>
            </a:r>
            <a:r>
              <a:rPr lang="fa-IR" sz="1800" dirty="0">
                <a:solidFill>
                  <a:schemeClr val="tx1"/>
                </a:solidFill>
              </a:rPr>
              <a:t> است که از </a:t>
            </a:r>
            <a:r>
              <a:rPr lang="fa-IR" sz="1800" dirty="0" smtClean="0">
                <a:solidFill>
                  <a:schemeClr val="tx1"/>
                </a:solidFill>
              </a:rPr>
              <a:t>آزادی مدنی</a:t>
            </a:r>
            <a:r>
              <a:rPr lang="fa-IR" sz="1800" dirty="0">
                <a:solidFill>
                  <a:schemeClr val="tx1"/>
                </a:solidFill>
              </a:rPr>
              <a:t> و </a:t>
            </a:r>
            <a:r>
              <a:rPr lang="fa-IR" sz="1800" dirty="0" smtClean="0">
                <a:solidFill>
                  <a:schemeClr val="tx1"/>
                </a:solidFill>
              </a:rPr>
              <a:t>دولت محدود</a:t>
            </a:r>
            <a:r>
              <a:rPr lang="fa-IR" sz="1800" dirty="0">
                <a:solidFill>
                  <a:schemeClr val="tx1"/>
                </a:solidFill>
              </a:rPr>
              <a:t> تحت </a:t>
            </a:r>
            <a:r>
              <a:rPr lang="fa-IR" sz="1800" dirty="0" smtClean="0">
                <a:solidFill>
                  <a:schemeClr val="tx1"/>
                </a:solidFill>
              </a:rPr>
              <a:t>حاکمیت قانون، </a:t>
            </a:r>
            <a:r>
              <a:rPr lang="fa-IR" sz="1800" dirty="0">
                <a:solidFill>
                  <a:schemeClr val="tx1"/>
                </a:solidFill>
              </a:rPr>
              <a:t>مالکیت خصوصی، </a:t>
            </a:r>
            <a:r>
              <a:rPr lang="fa-IR" sz="1800" dirty="0" smtClean="0">
                <a:solidFill>
                  <a:schemeClr val="tx1"/>
                </a:solidFill>
              </a:rPr>
              <a:t>و </a:t>
            </a:r>
            <a:r>
              <a:rPr lang="fa-IR" sz="1800" dirty="0">
                <a:solidFill>
                  <a:schemeClr val="tx1"/>
                </a:solidFill>
              </a:rPr>
              <a:t>بر </a:t>
            </a:r>
            <a:r>
              <a:rPr lang="fa-IR" sz="1800" dirty="0" smtClean="0">
                <a:solidFill>
                  <a:schemeClr val="tx1"/>
                </a:solidFill>
              </a:rPr>
              <a:t>بازار آزاد</a:t>
            </a:r>
            <a:r>
              <a:rPr lang="fa-IR" sz="1800" dirty="0">
                <a:solidFill>
                  <a:schemeClr val="tx1"/>
                </a:solidFill>
              </a:rPr>
              <a:t> </a:t>
            </a:r>
            <a:r>
              <a:rPr lang="fa-IR" sz="1800" dirty="0" smtClean="0">
                <a:solidFill>
                  <a:schemeClr val="tx1"/>
                </a:solidFill>
              </a:rPr>
              <a:t>سخن می گوید. </a:t>
            </a:r>
            <a:endParaRPr lang="en-US" sz="1800" dirty="0">
              <a:solidFill>
                <a:schemeClr val="tx1"/>
              </a:solidFill>
              <a:cs typeface="B Nazanin" pitchFamily="2" charset="-78"/>
            </a:endParaRPr>
          </a:p>
          <a:p>
            <a:pPr>
              <a:buFont typeface="Wingdings" pitchFamily="2" charset="2"/>
              <a:buChar char="q"/>
            </a:pPr>
            <a:endParaRPr lang="fa-IR"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33230"/>
            <a:ext cx="2123727" cy="1635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36037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1106760"/>
          </a:xfrm>
        </p:spPr>
        <p:txBody>
          <a:bodyPr/>
          <a:lstStyle/>
          <a:p>
            <a:pPr algn="ctr"/>
            <a:r>
              <a:rPr lang="fa-IR" b="1" dirty="0" smtClean="0">
                <a:cs typeface="B Nazanin" pitchFamily="2" charset="-78"/>
              </a:rPr>
              <a:t>فلسفه سیاسی لاک </a:t>
            </a:r>
            <a:endParaRPr lang="fa-IR" b="1" dirty="0">
              <a:cs typeface="B Nazanin" pitchFamily="2" charset="-78"/>
            </a:endParaRPr>
          </a:p>
        </p:txBody>
      </p:sp>
      <p:sp>
        <p:nvSpPr>
          <p:cNvPr id="3" name="Content Placeholder 2"/>
          <p:cNvSpPr>
            <a:spLocks noGrp="1"/>
          </p:cNvSpPr>
          <p:nvPr>
            <p:ph idx="1"/>
          </p:nvPr>
        </p:nvSpPr>
        <p:spPr>
          <a:xfrm>
            <a:off x="304800" y="1554162"/>
            <a:ext cx="8587680" cy="4971182"/>
          </a:xfrm>
        </p:spPr>
        <p:txBody>
          <a:bodyPr/>
          <a:lstStyle/>
          <a:p>
            <a:pPr algn="just">
              <a:buFont typeface="Wingdings" pitchFamily="2" charset="2"/>
              <a:buChar char="q"/>
            </a:pPr>
            <a:r>
              <a:rPr lang="fa-IR" sz="2800" dirty="0">
                <a:solidFill>
                  <a:schemeClr val="tx1"/>
                </a:solidFill>
                <a:cs typeface="B Nazanin" pitchFamily="2" charset="-78"/>
              </a:rPr>
              <a:t>جان لاک می گوید انسان موجودی است دارای عقل، فکر و خرد. او معتقد است که ذهن انسان مانند صفحه ی پاک است که قابلیت دارد فهم خود را نسبت به دنیا و هستی بیشتر بسازد و اداره امور را به دست گیرد. جان لاک در جامعه غرب طرفداران زیاد دارد. اندیشه ی او در استقلال آمریکا تاثیر داشته است</a:t>
            </a:r>
            <a:r>
              <a:rPr lang="fa-IR" sz="2800" dirty="0" smtClean="0">
                <a:solidFill>
                  <a:schemeClr val="tx1"/>
                </a:solidFill>
                <a:cs typeface="B Nazanin" pitchFamily="2" charset="-78"/>
              </a:rPr>
              <a:t>.</a:t>
            </a:r>
          </a:p>
          <a:p>
            <a:pPr algn="just">
              <a:buFont typeface="Wingdings" pitchFamily="2" charset="2"/>
              <a:buChar char="q"/>
            </a:pPr>
            <a:r>
              <a:rPr lang="fa-IR" sz="2800" dirty="0">
                <a:solidFill>
                  <a:schemeClr val="tx1"/>
                </a:solidFill>
                <a:cs typeface="B Nazanin" pitchFamily="2" charset="-78"/>
              </a:rPr>
              <a:t>لاک نسبت به ذات انسان دید خوب دارد. او بر خلاف هابز باور دارد که انسان در وضع طبیعی خود به دنبال صلح، آرامش و امنیت است. لاک به اصالت فرد توجه داشت و فردگرا بود. لاک مخالف نظریه سلطنت اللهی است او به طور کلی حاکمیت اللهی را متروک می داند.</a:t>
            </a:r>
            <a:endParaRPr lang="en-US" sz="2800" dirty="0">
              <a:solidFill>
                <a:schemeClr val="tx1"/>
              </a:solidFill>
              <a:cs typeface="B Nazanin" pitchFamily="2" charset="-78"/>
            </a:endParaRPr>
          </a:p>
          <a:p>
            <a:pPr algn="just">
              <a:buFont typeface="Wingdings" pitchFamily="2" charset="2"/>
              <a:buChar char="q"/>
            </a:pPr>
            <a:endParaRPr lang="en-US" sz="2800" dirty="0">
              <a:solidFill>
                <a:schemeClr val="tx1"/>
              </a:solidFill>
              <a:cs typeface="B Nazanin" pitchFamily="2" charset="-78"/>
            </a:endParaRPr>
          </a:p>
          <a:p>
            <a:pPr>
              <a:buFont typeface="Wingdings" pitchFamily="2" charset="2"/>
              <a:buChar char="q"/>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738876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1106760"/>
          </a:xfrm>
        </p:spPr>
        <p:txBody>
          <a:bodyPr/>
          <a:lstStyle/>
          <a:p>
            <a:pPr algn="ctr"/>
            <a:r>
              <a:rPr lang="fa-IR" b="1" dirty="0">
                <a:cs typeface="B Nazanin" pitchFamily="2" charset="-78"/>
              </a:rPr>
              <a:t>فلسفه سیاسی لاک </a:t>
            </a:r>
            <a:endParaRPr lang="fa-IR" dirty="0"/>
          </a:p>
        </p:txBody>
      </p:sp>
      <p:sp>
        <p:nvSpPr>
          <p:cNvPr id="3" name="Content Placeholder 2"/>
          <p:cNvSpPr>
            <a:spLocks noGrp="1"/>
          </p:cNvSpPr>
          <p:nvPr>
            <p:ph idx="1"/>
          </p:nvPr>
        </p:nvSpPr>
        <p:spPr>
          <a:xfrm>
            <a:off x="304800" y="1554162"/>
            <a:ext cx="8659688" cy="4971182"/>
          </a:xfrm>
        </p:spPr>
        <p:txBody>
          <a:bodyPr/>
          <a:lstStyle/>
          <a:p>
            <a:pPr algn="just">
              <a:buFont typeface="Wingdings" pitchFamily="2" charset="2"/>
              <a:buChar char="q"/>
            </a:pPr>
            <a:r>
              <a:rPr lang="fa-IR" sz="2800" dirty="0">
                <a:solidFill>
                  <a:schemeClr val="tx1"/>
                </a:solidFill>
                <a:cs typeface="B Nazanin" pitchFamily="2" charset="-78"/>
              </a:rPr>
              <a:t>لاک، حکومت را وسیله ی برای خدمت به مردم می داند و حاکمان را خادمان مردم می پندارد. او حاکمان را خادمان مردم دانسته و می گوید حکومت باید در خدمت شهروندان باشد و زمینه ی رفاه و آسایش را برای مردم فراهم سازد. فراهم نمودن زمینه آرامش و رفاه از اصلی ترین وظیفه دولت است</a:t>
            </a:r>
            <a:r>
              <a:rPr lang="fa-IR" sz="2800" dirty="0" smtClean="0">
                <a:solidFill>
                  <a:schemeClr val="tx1"/>
                </a:solidFill>
                <a:cs typeface="B Nazanin" pitchFamily="2" charset="-78"/>
              </a:rPr>
              <a:t>.</a:t>
            </a:r>
          </a:p>
          <a:p>
            <a:pPr algn="just">
              <a:buFont typeface="Wingdings" pitchFamily="2" charset="2"/>
              <a:buChar char="q"/>
            </a:pPr>
            <a:r>
              <a:rPr lang="fa-IR" sz="2800" dirty="0">
                <a:solidFill>
                  <a:schemeClr val="tx1"/>
                </a:solidFill>
                <a:cs typeface="B Nazanin" pitchFamily="2" charset="-78"/>
              </a:rPr>
              <a:t>جان لاک، طرفدار اصل تفکیک قوا می باشد. به نظر او قدرت تمایل به فساد دارد و اگر </a:t>
            </a:r>
            <a:r>
              <a:rPr lang="fa-IR" sz="2800" dirty="0" smtClean="0">
                <a:solidFill>
                  <a:schemeClr val="tx1"/>
                </a:solidFill>
                <a:cs typeface="B Nazanin" pitchFamily="2" charset="-78"/>
              </a:rPr>
              <a:t>کنترل </a:t>
            </a:r>
            <a:r>
              <a:rPr lang="fa-IR" sz="2800" dirty="0">
                <a:solidFill>
                  <a:schemeClr val="tx1"/>
                </a:solidFill>
                <a:cs typeface="B Nazanin" pitchFamily="2" charset="-78"/>
              </a:rPr>
              <a:t>نشود به فساد می گراید. از اینرو لازم است که از قدرت نظارت شود تا بدینوسیله از فساد قدرت جلوگیری به عمل آید.</a:t>
            </a:r>
            <a:endParaRPr lang="en-US" sz="2800" dirty="0">
              <a:solidFill>
                <a:schemeClr val="tx1"/>
              </a:solidFill>
              <a:cs typeface="B Nazanin" pitchFamily="2" charset="-78"/>
            </a:endParaRPr>
          </a:p>
          <a:p>
            <a:pPr algn="just">
              <a:buFont typeface="Wingdings" pitchFamily="2" charset="2"/>
              <a:buChar char="q"/>
            </a:pPr>
            <a:endParaRPr lang="en-US" sz="2800" dirty="0">
              <a:solidFill>
                <a:schemeClr val="tx1"/>
              </a:solidFill>
              <a:cs typeface="B Nazanin" pitchFamily="2" charset="-78"/>
            </a:endParaRPr>
          </a:p>
          <a:p>
            <a:pPr>
              <a:buFont typeface="Wingdings" pitchFamily="2" charset="2"/>
              <a:buChar char="q"/>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085594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lstStyle/>
          <a:p>
            <a:pPr algn="ctr"/>
            <a:r>
              <a:rPr lang="fa-IR" b="1" dirty="0">
                <a:effectLst/>
                <a:cs typeface="B Nazanin" pitchFamily="2" charset="-78"/>
              </a:rPr>
              <a:t>تفاوت میان </a:t>
            </a:r>
            <a:r>
              <a:rPr lang="fa-IR" b="1" dirty="0" smtClean="0">
                <a:effectLst/>
                <a:cs typeface="B Nazanin" pitchFamily="2" charset="-78"/>
              </a:rPr>
              <a:t>فلسفه </a:t>
            </a:r>
            <a:r>
              <a:rPr lang="fa-IR" b="1" dirty="0">
                <a:effectLst/>
                <a:cs typeface="B Nazanin" pitchFamily="2" charset="-78"/>
              </a:rPr>
              <a:t>هابز و لاک</a:t>
            </a:r>
            <a:r>
              <a:rPr lang="en-US" dirty="0">
                <a:effectLst/>
              </a:rPr>
              <a:t/>
            </a:r>
            <a:br>
              <a:rPr lang="en-US" dirty="0">
                <a:effectLst/>
              </a:rPr>
            </a:br>
            <a:endParaRPr lang="fa-IR" dirty="0"/>
          </a:p>
        </p:txBody>
      </p:sp>
      <p:sp>
        <p:nvSpPr>
          <p:cNvPr id="3" name="Content Placeholder 2"/>
          <p:cNvSpPr>
            <a:spLocks noGrp="1"/>
          </p:cNvSpPr>
          <p:nvPr>
            <p:ph idx="1"/>
          </p:nvPr>
        </p:nvSpPr>
        <p:spPr>
          <a:xfrm>
            <a:off x="304800" y="1196752"/>
            <a:ext cx="8659688" cy="5400600"/>
          </a:xfrm>
        </p:spPr>
        <p:txBody>
          <a:bodyPr/>
          <a:lstStyle/>
          <a:p>
            <a:pPr marL="0" indent="0" algn="just">
              <a:buNone/>
            </a:pPr>
            <a:r>
              <a:rPr lang="fa-IR" sz="2800" dirty="0" smtClean="0">
                <a:solidFill>
                  <a:schemeClr val="tx1"/>
                </a:solidFill>
                <a:cs typeface="B Nazanin" pitchFamily="2" charset="-78"/>
              </a:rPr>
              <a:t>1-</a:t>
            </a:r>
            <a:r>
              <a:rPr lang="fa-IR" sz="2800" dirty="0">
                <a:solidFill>
                  <a:schemeClr val="tx1"/>
                </a:solidFill>
                <a:cs typeface="B Nazanin" pitchFamily="2" charset="-78"/>
              </a:rPr>
              <a:t> </a:t>
            </a:r>
            <a:r>
              <a:rPr lang="fa-IR" sz="2800" dirty="0" smtClean="0">
                <a:solidFill>
                  <a:schemeClr val="tx1"/>
                </a:solidFill>
                <a:cs typeface="B Nazanin" pitchFamily="2" charset="-78"/>
              </a:rPr>
              <a:t>هابز </a:t>
            </a:r>
            <a:r>
              <a:rPr lang="fa-IR" sz="2800" dirty="0">
                <a:solidFill>
                  <a:schemeClr val="tx1"/>
                </a:solidFill>
                <a:cs typeface="B Nazanin" pitchFamily="2" charset="-78"/>
              </a:rPr>
              <a:t>طرفدار قدرت مطلقه است. اما جان لاک، طرفدار قدرت مشروطه می باشد. قدرت باید بر مبنای رضایت مردم استوار باشد.</a:t>
            </a:r>
            <a:endParaRPr lang="en-US" sz="2800" dirty="0">
              <a:solidFill>
                <a:schemeClr val="tx1"/>
              </a:solidFill>
              <a:cs typeface="B Nazanin" pitchFamily="2" charset="-78"/>
            </a:endParaRPr>
          </a:p>
          <a:p>
            <a:pPr marL="0" indent="0" algn="just">
              <a:buNone/>
            </a:pPr>
            <a:r>
              <a:rPr lang="fa-IR" sz="2800" dirty="0" smtClean="0">
                <a:solidFill>
                  <a:schemeClr val="tx1"/>
                </a:solidFill>
                <a:cs typeface="B Nazanin" pitchFamily="2" charset="-78"/>
              </a:rPr>
              <a:t>2-</a:t>
            </a:r>
            <a:r>
              <a:rPr lang="fa-IR" sz="2800" dirty="0">
                <a:solidFill>
                  <a:schemeClr val="tx1"/>
                </a:solidFill>
                <a:cs typeface="B Nazanin" pitchFamily="2" charset="-78"/>
              </a:rPr>
              <a:t> </a:t>
            </a:r>
            <a:r>
              <a:rPr lang="fa-IR" sz="2800" dirty="0" smtClean="0">
                <a:solidFill>
                  <a:schemeClr val="tx1"/>
                </a:solidFill>
                <a:cs typeface="B Nazanin" pitchFamily="2" charset="-78"/>
              </a:rPr>
              <a:t>هابز </a:t>
            </a:r>
            <a:r>
              <a:rPr lang="fa-IR" sz="2800" dirty="0">
                <a:solidFill>
                  <a:schemeClr val="tx1"/>
                </a:solidFill>
                <a:cs typeface="B Nazanin" pitchFamily="2" charset="-78"/>
              </a:rPr>
              <a:t>می گوید زمامدار را </a:t>
            </a:r>
            <a:r>
              <a:rPr lang="fa-IR" sz="2800" dirty="0" smtClean="0">
                <a:solidFill>
                  <a:schemeClr val="tx1"/>
                </a:solidFill>
                <a:cs typeface="B Nazanin" pitchFamily="2" charset="-78"/>
              </a:rPr>
              <a:t>کسی برکنار نمی کند، او </a:t>
            </a:r>
            <a:r>
              <a:rPr lang="fa-IR" sz="2800" dirty="0">
                <a:solidFill>
                  <a:schemeClr val="tx1"/>
                </a:solidFill>
                <a:cs typeface="B Nazanin" pitchFamily="2" charset="-78"/>
              </a:rPr>
              <a:t>قدرت مطلقه دارد و کسی را توان برکناری او نیست. اما لاک بر این باور است که مردم می توانند زمامدار را بر </a:t>
            </a:r>
            <a:r>
              <a:rPr lang="fa-IR" sz="2800" dirty="0" smtClean="0">
                <a:solidFill>
                  <a:schemeClr val="tx1"/>
                </a:solidFill>
                <a:cs typeface="B Nazanin" pitchFamily="2" charset="-78"/>
              </a:rPr>
              <a:t>کنار کنند</a:t>
            </a:r>
            <a:r>
              <a:rPr lang="fa-IR" sz="2800" dirty="0">
                <a:solidFill>
                  <a:schemeClr val="tx1"/>
                </a:solidFill>
                <a:cs typeface="B Nazanin" pitchFamily="2" charset="-78"/>
              </a:rPr>
              <a:t>.</a:t>
            </a:r>
            <a:endParaRPr lang="en-US" sz="2800" dirty="0">
              <a:solidFill>
                <a:schemeClr val="tx1"/>
              </a:solidFill>
              <a:cs typeface="B Nazanin" pitchFamily="2" charset="-78"/>
            </a:endParaRPr>
          </a:p>
          <a:p>
            <a:pPr marL="0" indent="0" algn="just">
              <a:buNone/>
            </a:pPr>
            <a:r>
              <a:rPr lang="fa-IR" sz="2800" dirty="0" smtClean="0">
                <a:solidFill>
                  <a:schemeClr val="tx1"/>
                </a:solidFill>
                <a:cs typeface="B Nazanin" pitchFamily="2" charset="-78"/>
              </a:rPr>
              <a:t>3-</a:t>
            </a:r>
            <a:r>
              <a:rPr lang="fa-IR" sz="2800" dirty="0">
                <a:solidFill>
                  <a:schemeClr val="tx1"/>
                </a:solidFill>
                <a:cs typeface="B Nazanin" pitchFamily="2" charset="-78"/>
              </a:rPr>
              <a:t>  هابز می </a:t>
            </a:r>
            <a:r>
              <a:rPr lang="fa-IR" sz="2800" dirty="0" smtClean="0">
                <a:solidFill>
                  <a:schemeClr val="tx1"/>
                </a:solidFill>
                <a:cs typeface="B Nazanin" pitchFamily="2" charset="-78"/>
              </a:rPr>
              <a:t>گوید دولت </a:t>
            </a:r>
            <a:r>
              <a:rPr lang="fa-IR" sz="2800" dirty="0">
                <a:solidFill>
                  <a:schemeClr val="tx1"/>
                </a:solidFill>
                <a:cs typeface="B Nazanin" pitchFamily="2" charset="-78"/>
              </a:rPr>
              <a:t>مشروعیت خود را از قدرت اش می گیرد. اما لاک مشروعیت دولت را بر رضایت مردم می داند</a:t>
            </a:r>
            <a:r>
              <a:rPr lang="fa-IR" sz="2800" dirty="0" smtClean="0">
                <a:solidFill>
                  <a:schemeClr val="tx1"/>
                </a:solidFill>
                <a:cs typeface="B Nazanin" pitchFamily="2" charset="-78"/>
              </a:rPr>
              <a:t>.</a:t>
            </a:r>
          </a:p>
          <a:p>
            <a:pPr marL="0" indent="0" algn="just">
              <a:buNone/>
            </a:pPr>
            <a:r>
              <a:rPr lang="fa-IR" sz="2800" dirty="0" smtClean="0">
                <a:solidFill>
                  <a:schemeClr val="tx1"/>
                </a:solidFill>
                <a:cs typeface="B Nazanin" pitchFamily="2" charset="-78"/>
              </a:rPr>
              <a:t>4-</a:t>
            </a:r>
            <a:r>
              <a:rPr lang="fa-IR" sz="2800" dirty="0">
                <a:solidFill>
                  <a:schemeClr val="tx1"/>
                </a:solidFill>
                <a:cs typeface="B Nazanin" pitchFamily="2" charset="-78"/>
              </a:rPr>
              <a:t>هابز عقیده دارد که مردم طی قرارداد اجتماعی خود را تسلیم دولت کرده که هر چه خواست انجام دهد. اما لاک می گوید که مردم </a:t>
            </a:r>
            <a:r>
              <a:rPr lang="fa-IR" sz="2800" dirty="0" smtClean="0">
                <a:solidFill>
                  <a:schemeClr val="tx1"/>
                </a:solidFill>
                <a:cs typeface="B Nazanin" pitchFamily="2" charset="-78"/>
              </a:rPr>
              <a:t>هرگز </a:t>
            </a:r>
            <a:r>
              <a:rPr lang="fa-IR" sz="2800" dirty="0">
                <a:solidFill>
                  <a:schemeClr val="tx1"/>
                </a:solidFill>
                <a:cs typeface="B Nazanin" pitchFamily="2" charset="-78"/>
              </a:rPr>
              <a:t>چنین </a:t>
            </a:r>
            <a:r>
              <a:rPr lang="fa-IR" sz="2800" dirty="0" smtClean="0">
                <a:solidFill>
                  <a:schemeClr val="tx1"/>
                </a:solidFill>
                <a:cs typeface="B Nazanin" pitchFamily="2" charset="-78"/>
              </a:rPr>
              <a:t> چیزی را تعهد </a:t>
            </a:r>
            <a:r>
              <a:rPr lang="fa-IR" sz="2800" dirty="0">
                <a:solidFill>
                  <a:schemeClr val="tx1"/>
                </a:solidFill>
                <a:cs typeface="B Nazanin" pitchFamily="2" charset="-78"/>
              </a:rPr>
              <a:t>را نکرده و به گونه ی مشروط دولت را پذیرفته اند.</a:t>
            </a:r>
            <a:endParaRPr lang="en-US" sz="2800" dirty="0">
              <a:solidFill>
                <a:schemeClr val="tx1"/>
              </a:solidFill>
              <a:cs typeface="B Nazanin" pitchFamily="2" charset="-78"/>
            </a:endParaRPr>
          </a:p>
          <a:p>
            <a:pPr>
              <a:buFont typeface="Wingdings" pitchFamily="2" charset="2"/>
              <a:buChar char="q"/>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3181692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6632"/>
            <a:ext cx="8686800" cy="1178768"/>
          </a:xfrm>
        </p:spPr>
        <p:txBody>
          <a:bodyPr/>
          <a:lstStyle/>
          <a:p>
            <a:pPr algn="ctr"/>
            <a:r>
              <a:rPr lang="fa-IR" b="1" dirty="0">
                <a:effectLst/>
                <a:cs typeface="B Nazanin" pitchFamily="2" charset="-78"/>
              </a:rPr>
              <a:t>بارون دو مونتسکیو</a:t>
            </a:r>
            <a:endParaRPr lang="fa-IR" dirty="0">
              <a:cs typeface="B Nazanin" pitchFamily="2" charset="-78"/>
            </a:endParaRPr>
          </a:p>
        </p:txBody>
      </p:sp>
      <p:sp>
        <p:nvSpPr>
          <p:cNvPr id="3" name="Content Placeholder 2"/>
          <p:cNvSpPr>
            <a:spLocks noGrp="1"/>
          </p:cNvSpPr>
          <p:nvPr>
            <p:ph idx="1"/>
          </p:nvPr>
        </p:nvSpPr>
        <p:spPr>
          <a:xfrm>
            <a:off x="395536" y="1844824"/>
            <a:ext cx="8568952" cy="4752528"/>
          </a:xfrm>
        </p:spPr>
        <p:txBody>
          <a:bodyPr>
            <a:normAutofit/>
          </a:bodyPr>
          <a:lstStyle/>
          <a:p>
            <a:pPr algn="just">
              <a:buFont typeface="Wingdings" pitchFamily="2" charset="2"/>
              <a:buChar char="q"/>
            </a:pPr>
            <a:r>
              <a:rPr lang="fa-IR" sz="2800" dirty="0">
                <a:solidFill>
                  <a:schemeClr val="tx1"/>
                </a:solidFill>
                <a:cs typeface="B Nazanin" pitchFamily="2" charset="-78"/>
              </a:rPr>
              <a:t>منتسکیو» در هیجدهم ژانویه سال 1689 میلادى، در قصر «لابرد» و در نزدیکى شهر «بردو» فرانسه چشم به جهان گشود. او در سن بیست سالگى به دلیل عشق و علاقه فراوانى که به ادبیات یونان و روم داشت، کتابى با نام «دفاع از فلسفه غیر عیسوى» منتشر کرد. بی‌تردید، منتسکیو در زمینه فلسفه از پیروان «جان ‌لاک» به ‌شمار می‌رود. وی اصول مهم فلسفه‌ سیاسی لاک، یعنی تکیه بر «فضیلت فردی» به عنوان منشاء قانون و «رابطه فرد با دولت» و همچنین نظریه «اصالت آزادی در چارچوب اجتماع و نفع عمومی» را مبنای نظریه های خود قرار داده است.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9398"/>
            <a:ext cx="2208310" cy="17003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5280068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6632"/>
            <a:ext cx="8686800" cy="1178768"/>
          </a:xfrm>
        </p:spPr>
        <p:txBody>
          <a:bodyPr>
            <a:normAutofit/>
          </a:bodyPr>
          <a:lstStyle/>
          <a:p>
            <a:pPr algn="ctr"/>
            <a:r>
              <a:rPr lang="fa-IR" b="1" dirty="0">
                <a:effectLst/>
                <a:cs typeface="B Nazanin" pitchFamily="2" charset="-78"/>
              </a:rPr>
              <a:t>باورها و نظریه های منتسکیو</a:t>
            </a:r>
            <a:endParaRPr lang="fa-IR" dirty="0">
              <a:cs typeface="B Nazanin" pitchFamily="2" charset="-78"/>
            </a:endParaRPr>
          </a:p>
        </p:txBody>
      </p:sp>
      <p:sp>
        <p:nvSpPr>
          <p:cNvPr id="3" name="Content Placeholder 2"/>
          <p:cNvSpPr>
            <a:spLocks noGrp="1"/>
          </p:cNvSpPr>
          <p:nvPr>
            <p:ph idx="1"/>
          </p:nvPr>
        </p:nvSpPr>
        <p:spPr>
          <a:xfrm>
            <a:off x="251520" y="1340768"/>
            <a:ext cx="8784976" cy="5400600"/>
          </a:xfrm>
        </p:spPr>
        <p:txBody>
          <a:bodyPr>
            <a:normAutofit lnSpcReduction="10000"/>
          </a:bodyPr>
          <a:lstStyle/>
          <a:p>
            <a:pPr algn="just">
              <a:buFont typeface="Wingdings" pitchFamily="2" charset="2"/>
              <a:buChar char="q"/>
            </a:pPr>
            <a:r>
              <a:rPr lang="fa-IR" sz="2800" dirty="0">
                <a:solidFill>
                  <a:schemeClr val="tx1"/>
                </a:solidFill>
                <a:cs typeface="B Nazanin" pitchFamily="2" charset="-78"/>
              </a:rPr>
              <a:t>از نظر منتسکیو ، روابط میان دولت و ملت باید به حکم قانون مشخص شود. او قانون را چیزی می داند که به واسطه آن، آزادی همه محقق می شود. بر این اساس، آزادی یعنی اینکه فرد در آنچه که قانون منع نکرده، مختار باشد و به دلخواه خود عمل کند و در عین حال، بهترین قوانین تا آنجا که مصلحت اجتماع به خطر نیفتد، بیشترین آزادی را به افراد می دهد.</a:t>
            </a:r>
            <a:br>
              <a:rPr lang="fa-IR" sz="2800" dirty="0">
                <a:solidFill>
                  <a:schemeClr val="tx1"/>
                </a:solidFill>
                <a:cs typeface="B Nazanin" pitchFamily="2" charset="-78"/>
              </a:rPr>
            </a:br>
            <a:endParaRPr lang="fa-IR" sz="2800" dirty="0" smtClean="0">
              <a:solidFill>
                <a:schemeClr val="tx1"/>
              </a:solidFill>
              <a:cs typeface="B Nazanin" pitchFamily="2" charset="-78"/>
            </a:endParaRPr>
          </a:p>
          <a:p>
            <a:pPr algn="just">
              <a:buFont typeface="Wingdings" pitchFamily="2" charset="2"/>
              <a:buChar char="q"/>
            </a:pPr>
            <a:r>
              <a:rPr lang="fa-IR" sz="3000" dirty="0">
                <a:solidFill>
                  <a:schemeClr val="tx1"/>
                </a:solidFill>
                <a:cs typeface="B Nazanin" pitchFamily="2" charset="-78"/>
              </a:rPr>
              <a:t>او با رد حکومتهای استبدادی و دموکراتیک، خواهان حکومتی سلطنتی است که در آن، بین شاه و مردم، رابطی (اشراف) وجودداشته باشد. به نظر او، آزادی با جدایی سه قوه قضائیه، مجریه و مقننه برقرار می شود.</a:t>
            </a:r>
            <a:br>
              <a:rPr lang="fa-IR" sz="3000" dirty="0">
                <a:solidFill>
                  <a:schemeClr val="tx1"/>
                </a:solidFill>
                <a:cs typeface="B Nazanin" pitchFamily="2" charset="-78"/>
              </a:rPr>
            </a:br>
            <a:r>
              <a:rPr lang="fa-IR" sz="3000" dirty="0" smtClean="0">
                <a:solidFill>
                  <a:schemeClr val="tx1"/>
                </a:solidFill>
                <a:cs typeface="B Nazanin" pitchFamily="2" charset="-78"/>
              </a:rPr>
              <a:t>منتسکیو </a:t>
            </a:r>
            <a:r>
              <a:rPr lang="fa-IR" sz="3000" dirty="0">
                <a:solidFill>
                  <a:schemeClr val="tx1"/>
                </a:solidFill>
                <a:cs typeface="B Nazanin" pitchFamily="2" charset="-78"/>
              </a:rPr>
              <a:t>مخالف بردگی و کشتار توسط استعمارگران است.</a:t>
            </a:r>
            <a:br>
              <a:rPr lang="fa-IR" sz="3000" dirty="0">
                <a:solidFill>
                  <a:schemeClr val="tx1"/>
                </a:solidFill>
                <a:cs typeface="B Nazanin" pitchFamily="2" charset="-78"/>
              </a:rPr>
            </a:br>
            <a:r>
              <a:rPr lang="fa-IR" sz="3000" dirty="0" smtClean="0">
                <a:solidFill>
                  <a:schemeClr val="tx1"/>
                </a:solidFill>
                <a:cs typeface="B Nazanin" pitchFamily="2" charset="-78"/>
              </a:rPr>
              <a:t>منتسکیو </a:t>
            </a:r>
            <a:r>
              <a:rPr lang="fa-IR" sz="3000" dirty="0">
                <a:solidFill>
                  <a:schemeClr val="tx1"/>
                </a:solidFill>
                <a:cs typeface="B Nazanin" pitchFamily="2" charset="-78"/>
              </a:rPr>
              <a:t>یگانه پرست است. او به خدای واحد خارج از مذاهب پایه گذاری شده و به جاودانگی روح ایمان دارد.</a:t>
            </a:r>
            <a:endParaRPr lang="en-US" sz="3000" dirty="0">
              <a:solidFill>
                <a:schemeClr val="tx1"/>
              </a:solidFill>
              <a:cs typeface="B Nazanin" pitchFamily="2" charset="-78"/>
            </a:endParaRPr>
          </a:p>
          <a:p>
            <a:pPr algn="just">
              <a:buFont typeface="Wingdings" pitchFamily="2" charset="2"/>
              <a:buChar char="q"/>
            </a:pPr>
            <a:endParaRPr lang="fa-IR" sz="2800"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8959979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lstStyle/>
          <a:p>
            <a:pPr algn="ctr"/>
            <a:r>
              <a:rPr lang="fa-IR" b="1" dirty="0">
                <a:effectLst/>
                <a:cs typeface="B Nazanin" pitchFamily="2" charset="-78"/>
              </a:rPr>
              <a:t>انواع حکومت از نظر منتسکیو</a:t>
            </a:r>
            <a:r>
              <a:rPr lang="en-US" dirty="0">
                <a:effectLst/>
              </a:rPr>
              <a:t/>
            </a:r>
            <a:br>
              <a:rPr lang="en-US" dirty="0">
                <a:effectLst/>
              </a:rPr>
            </a:br>
            <a:endParaRPr lang="fa-IR" dirty="0"/>
          </a:p>
        </p:txBody>
      </p:sp>
      <p:sp>
        <p:nvSpPr>
          <p:cNvPr id="3" name="Content Placeholder 2"/>
          <p:cNvSpPr>
            <a:spLocks noGrp="1"/>
          </p:cNvSpPr>
          <p:nvPr>
            <p:ph idx="1"/>
          </p:nvPr>
        </p:nvSpPr>
        <p:spPr>
          <a:xfrm>
            <a:off x="304800" y="1554162"/>
            <a:ext cx="8731696" cy="5115198"/>
          </a:xfrm>
        </p:spPr>
        <p:txBody>
          <a:bodyPr/>
          <a:lstStyle/>
          <a:p>
            <a:pPr algn="just">
              <a:buFont typeface="Wingdings" pitchFamily="2" charset="2"/>
              <a:buChar char="q"/>
            </a:pPr>
            <a:r>
              <a:rPr lang="fa-IR" sz="2800" dirty="0">
                <a:solidFill>
                  <a:schemeClr val="tx1"/>
                </a:solidFill>
                <a:cs typeface="B Nazanin" pitchFamily="2" charset="-78"/>
              </a:rPr>
              <a:t>از نظر منتسکیو سه نوع </a:t>
            </a:r>
            <a:r>
              <a:rPr lang="fa-IR" sz="2800" u="sng" dirty="0">
                <a:solidFill>
                  <a:schemeClr val="tx1"/>
                </a:solidFill>
                <a:cs typeface="B Nazanin" pitchFamily="2" charset="-78"/>
              </a:rPr>
              <a:t>حکومت</a:t>
            </a:r>
            <a:r>
              <a:rPr lang="fa-IR" sz="2800" dirty="0">
                <a:solidFill>
                  <a:schemeClr val="tx1"/>
                </a:solidFill>
                <a:cs typeface="B Nazanin" pitchFamily="2" charset="-78"/>
              </a:rPr>
              <a:t> وجود دارد: </a:t>
            </a:r>
            <a:endParaRPr lang="fa-IR" sz="2800" dirty="0" smtClean="0">
              <a:solidFill>
                <a:schemeClr val="tx1"/>
              </a:solidFill>
              <a:cs typeface="B Nazanin" pitchFamily="2" charset="-78"/>
            </a:endParaRPr>
          </a:p>
          <a:p>
            <a:pPr algn="just">
              <a:buFont typeface="Wingdings" pitchFamily="2" charset="2"/>
              <a:buChar char="q"/>
            </a:pPr>
            <a:r>
              <a:rPr lang="fa-IR" sz="2800" dirty="0" smtClean="0">
                <a:solidFill>
                  <a:schemeClr val="tx1"/>
                </a:solidFill>
                <a:cs typeface="B Nazanin" pitchFamily="2" charset="-78"/>
              </a:rPr>
              <a:t>1- </a:t>
            </a:r>
            <a:r>
              <a:rPr lang="fa-IR" sz="2800" dirty="0">
                <a:solidFill>
                  <a:schemeClr val="tx1"/>
                </a:solidFill>
                <a:cs typeface="B Nazanin" pitchFamily="2" charset="-78"/>
              </a:rPr>
              <a:t>حکومت </a:t>
            </a:r>
            <a:r>
              <a:rPr lang="fa-IR" sz="2800" dirty="0" smtClean="0">
                <a:solidFill>
                  <a:schemeClr val="tx1"/>
                </a:solidFill>
                <a:cs typeface="B Nazanin" pitchFamily="2" charset="-78"/>
              </a:rPr>
              <a:t>جمهوری: </a:t>
            </a:r>
            <a:r>
              <a:rPr lang="fa-IR" sz="2800" dirty="0">
                <a:solidFill>
                  <a:schemeClr val="tx1"/>
                </a:solidFill>
                <a:cs typeface="B Nazanin" pitchFamily="2" charset="-78"/>
              </a:rPr>
              <a:t>این حکومت به حکومتی اطلاق می شود که همه مردم در آن سهم گرفته در واقع روح مردم حکومت می </a:t>
            </a:r>
            <a:r>
              <a:rPr lang="fa-IR" sz="2800" dirty="0" smtClean="0">
                <a:solidFill>
                  <a:schemeClr val="tx1"/>
                </a:solidFill>
                <a:cs typeface="B Nazanin" pitchFamily="2" charset="-78"/>
              </a:rPr>
              <a:t>کند.</a:t>
            </a:r>
          </a:p>
          <a:p>
            <a:pPr marL="0" indent="0" algn="just">
              <a:buNone/>
            </a:pPr>
            <a:r>
              <a:rPr lang="fa-IR" sz="2800" dirty="0" smtClean="0">
                <a:solidFill>
                  <a:schemeClr val="tx1"/>
                </a:solidFill>
                <a:cs typeface="B Nazanin" pitchFamily="2" charset="-78"/>
              </a:rPr>
              <a:t> </a:t>
            </a:r>
          </a:p>
          <a:p>
            <a:pPr algn="just">
              <a:buFont typeface="Wingdings" pitchFamily="2" charset="2"/>
              <a:buChar char="q"/>
            </a:pPr>
            <a:r>
              <a:rPr lang="fa-IR" sz="2800" dirty="0" smtClean="0">
                <a:solidFill>
                  <a:schemeClr val="tx1"/>
                </a:solidFill>
                <a:cs typeface="B Nazanin" pitchFamily="2" charset="-78"/>
              </a:rPr>
              <a:t>2- حکومت </a:t>
            </a:r>
            <a:r>
              <a:rPr lang="fa-IR" sz="2800" dirty="0">
                <a:solidFill>
                  <a:schemeClr val="tx1"/>
                </a:solidFill>
                <a:cs typeface="B Nazanin" pitchFamily="2" charset="-78"/>
              </a:rPr>
              <a:t>شاهی: حکومتی شاهی، حکومتی است که یک نفر قدرت را در دست گرفته و بر مردم حکم می راند. </a:t>
            </a:r>
            <a:endParaRPr lang="fa-IR" sz="2800" dirty="0" smtClean="0">
              <a:solidFill>
                <a:schemeClr val="tx1"/>
              </a:solidFill>
              <a:cs typeface="B Nazanin" pitchFamily="2" charset="-78"/>
            </a:endParaRPr>
          </a:p>
          <a:p>
            <a:pPr marL="0" indent="0" algn="just">
              <a:buNone/>
            </a:pPr>
            <a:endParaRPr lang="fa-IR" sz="2800" dirty="0" smtClean="0">
              <a:solidFill>
                <a:schemeClr val="tx1"/>
              </a:solidFill>
              <a:cs typeface="B Nazanin" pitchFamily="2" charset="-78"/>
            </a:endParaRPr>
          </a:p>
          <a:p>
            <a:pPr algn="just">
              <a:buFont typeface="Wingdings" pitchFamily="2" charset="2"/>
              <a:buChar char="q"/>
            </a:pPr>
            <a:r>
              <a:rPr lang="fa-IR" sz="2800" dirty="0" smtClean="0">
                <a:solidFill>
                  <a:schemeClr val="tx1"/>
                </a:solidFill>
                <a:cs typeface="B Nazanin" pitchFamily="2" charset="-78"/>
              </a:rPr>
              <a:t>3- حکومت استبدادی: </a:t>
            </a:r>
            <a:r>
              <a:rPr lang="fa-IR" sz="2800" dirty="0">
                <a:solidFill>
                  <a:schemeClr val="tx1"/>
                </a:solidFill>
                <a:cs typeface="B Nazanin" pitchFamily="2" charset="-78"/>
              </a:rPr>
              <a:t>این حکومت بر پایه ترس و وحشت استوار است.</a:t>
            </a:r>
            <a:endParaRPr lang="en-US" sz="2800" dirty="0">
              <a:solidFill>
                <a:schemeClr val="tx1"/>
              </a:solidFill>
              <a:cs typeface="B Nazanin" pitchFamily="2" charset="-78"/>
            </a:endParaRPr>
          </a:p>
          <a:p>
            <a:pPr>
              <a:buFont typeface="Wingdings" pitchFamily="2" charset="2"/>
              <a:buChar char="q"/>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5724835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lstStyle/>
          <a:p>
            <a:pPr algn="ctr"/>
            <a:r>
              <a:rPr lang="fa-IR" b="1" dirty="0">
                <a:solidFill>
                  <a:schemeClr val="tx1"/>
                </a:solidFill>
                <a:effectLst/>
                <a:cs typeface="B Nazanin" pitchFamily="2" charset="-78"/>
              </a:rPr>
              <a:t>سه اصل </a:t>
            </a:r>
            <a:r>
              <a:rPr lang="fa-IR" b="1" dirty="0" smtClean="0">
                <a:solidFill>
                  <a:schemeClr val="tx1"/>
                </a:solidFill>
                <a:effectLst/>
                <a:cs typeface="B Nazanin" pitchFamily="2" charset="-78"/>
              </a:rPr>
              <a:t>منتسکیو</a:t>
            </a:r>
            <a:r>
              <a:rPr lang="en-US" dirty="0">
                <a:effectLst/>
              </a:rPr>
              <a:t/>
            </a:r>
            <a:br>
              <a:rPr lang="en-US" dirty="0">
                <a:effectLst/>
              </a:rPr>
            </a:br>
            <a:endParaRPr lang="fa-IR" dirty="0"/>
          </a:p>
        </p:txBody>
      </p:sp>
      <p:sp>
        <p:nvSpPr>
          <p:cNvPr id="3" name="Content Placeholder 2"/>
          <p:cNvSpPr>
            <a:spLocks noGrp="1"/>
          </p:cNvSpPr>
          <p:nvPr>
            <p:ph idx="1"/>
          </p:nvPr>
        </p:nvSpPr>
        <p:spPr>
          <a:xfrm>
            <a:off x="304800" y="1554162"/>
            <a:ext cx="8731696" cy="5043190"/>
          </a:xfrm>
        </p:spPr>
        <p:txBody>
          <a:bodyPr>
            <a:normAutofit/>
          </a:bodyPr>
          <a:lstStyle/>
          <a:p>
            <a:pPr algn="just">
              <a:buFont typeface="Wingdings" pitchFamily="2" charset="2"/>
              <a:buChar char="q"/>
            </a:pPr>
            <a:r>
              <a:rPr lang="fa-IR" sz="2800" dirty="0">
                <a:solidFill>
                  <a:schemeClr val="tx1"/>
                </a:solidFill>
                <a:cs typeface="B Nazanin" pitchFamily="2" charset="-78"/>
              </a:rPr>
              <a:t>منتسکیو می گوید انسان به دلیل اینکه صاحب عقل و اراده است بر سایر موجودات عالم خلقت برتری دارد. این خصوصیت ها سبب شده تا زندگی انسان بر مبنای سه اصل استوار باشد. </a:t>
            </a:r>
            <a:endParaRPr lang="fa-IR" sz="2800" dirty="0" smtClean="0">
              <a:solidFill>
                <a:schemeClr val="tx1"/>
              </a:solidFill>
              <a:cs typeface="B Nazanin" pitchFamily="2" charset="-78"/>
            </a:endParaRPr>
          </a:p>
          <a:p>
            <a:pPr algn="just">
              <a:buFont typeface="Wingdings" pitchFamily="2" charset="2"/>
              <a:buChar char="q"/>
            </a:pPr>
            <a:r>
              <a:rPr lang="fa-IR" sz="2800" dirty="0" smtClean="0">
                <a:solidFill>
                  <a:schemeClr val="tx1"/>
                </a:solidFill>
                <a:cs typeface="B Nazanin" pitchFamily="2" charset="-78"/>
              </a:rPr>
              <a:t>این </a:t>
            </a:r>
            <a:r>
              <a:rPr lang="fa-IR" sz="2800" dirty="0">
                <a:solidFill>
                  <a:schemeClr val="tx1"/>
                </a:solidFill>
                <a:cs typeface="B Nazanin" pitchFamily="2" charset="-78"/>
              </a:rPr>
              <a:t>سه اصل عبارتند از اخلاق، مذهب و سیاست. </a:t>
            </a:r>
            <a:endParaRPr lang="fa-IR" sz="2800" dirty="0" smtClean="0">
              <a:solidFill>
                <a:schemeClr val="tx1"/>
              </a:solidFill>
              <a:cs typeface="B Nazanin" pitchFamily="2" charset="-78"/>
            </a:endParaRPr>
          </a:p>
          <a:p>
            <a:pPr algn="just">
              <a:buFont typeface="Wingdings" pitchFamily="2" charset="2"/>
              <a:buChar char="q"/>
            </a:pPr>
            <a:r>
              <a:rPr lang="fa-IR" sz="2800" u="sng" dirty="0" smtClean="0">
                <a:solidFill>
                  <a:schemeClr val="tx1"/>
                </a:solidFill>
                <a:cs typeface="B Nazanin" pitchFamily="2" charset="-78"/>
              </a:rPr>
              <a:t>اخلاق</a:t>
            </a:r>
            <a:r>
              <a:rPr lang="fa-IR" sz="2800" dirty="0" smtClean="0">
                <a:solidFill>
                  <a:schemeClr val="tx1"/>
                </a:solidFill>
                <a:cs typeface="B Nazanin" pitchFamily="2" charset="-78"/>
              </a:rPr>
              <a:t> :به </a:t>
            </a:r>
            <a:r>
              <a:rPr lang="fa-IR" sz="2800" dirty="0">
                <a:solidFill>
                  <a:schemeClr val="tx1"/>
                </a:solidFill>
                <a:cs typeface="B Nazanin" pitchFamily="2" charset="-78"/>
              </a:rPr>
              <a:t>خاطر این ایجاد شده که انسان از خودش غفلت نکند، اخلاق رابطه ی انسان با خویشتن است. </a:t>
            </a:r>
            <a:endParaRPr lang="fa-IR" sz="2800" dirty="0" smtClean="0">
              <a:solidFill>
                <a:schemeClr val="tx1"/>
              </a:solidFill>
              <a:cs typeface="B Nazanin" pitchFamily="2" charset="-78"/>
            </a:endParaRPr>
          </a:p>
          <a:p>
            <a:pPr algn="just">
              <a:buFont typeface="Wingdings" pitchFamily="2" charset="2"/>
              <a:buChar char="q"/>
            </a:pPr>
            <a:r>
              <a:rPr lang="fa-IR" sz="2800" u="sng" dirty="0" smtClean="0">
                <a:solidFill>
                  <a:schemeClr val="tx1"/>
                </a:solidFill>
                <a:cs typeface="B Nazanin" pitchFamily="2" charset="-78"/>
              </a:rPr>
              <a:t>مذهب:</a:t>
            </a:r>
            <a:r>
              <a:rPr lang="fa-IR" sz="2800" dirty="0" smtClean="0">
                <a:solidFill>
                  <a:schemeClr val="tx1"/>
                </a:solidFill>
                <a:cs typeface="B Nazanin" pitchFamily="2" charset="-78"/>
              </a:rPr>
              <a:t> </a:t>
            </a:r>
            <a:r>
              <a:rPr lang="fa-IR" sz="2800" dirty="0">
                <a:solidFill>
                  <a:schemeClr val="tx1"/>
                </a:solidFill>
                <a:cs typeface="B Nazanin" pitchFamily="2" charset="-78"/>
              </a:rPr>
              <a:t>برای ایجاد رابطه میان انسان و خالق اش است. تا انسان رابطه با خالق هستی را فراموش نکند. </a:t>
            </a:r>
            <a:endParaRPr lang="fa-IR" sz="2800" dirty="0" smtClean="0">
              <a:solidFill>
                <a:schemeClr val="tx1"/>
              </a:solidFill>
              <a:cs typeface="B Nazanin" pitchFamily="2" charset="-78"/>
            </a:endParaRPr>
          </a:p>
          <a:p>
            <a:pPr algn="just">
              <a:buFont typeface="Wingdings" pitchFamily="2" charset="2"/>
              <a:buChar char="q"/>
            </a:pPr>
            <a:r>
              <a:rPr lang="fa-IR" sz="2800" dirty="0" smtClean="0">
                <a:solidFill>
                  <a:schemeClr val="tx1"/>
                </a:solidFill>
                <a:cs typeface="B Nazanin" pitchFamily="2" charset="-78"/>
              </a:rPr>
              <a:t> </a:t>
            </a:r>
            <a:r>
              <a:rPr lang="fa-IR" sz="2800" u="sng" dirty="0" smtClean="0">
                <a:solidFill>
                  <a:schemeClr val="tx1"/>
                </a:solidFill>
                <a:cs typeface="B Nazanin" pitchFamily="2" charset="-78"/>
              </a:rPr>
              <a:t>سیاست:</a:t>
            </a:r>
            <a:r>
              <a:rPr lang="fa-IR" sz="2800" dirty="0" smtClean="0">
                <a:solidFill>
                  <a:schemeClr val="tx1"/>
                </a:solidFill>
                <a:cs typeface="B Nazanin" pitchFamily="2" charset="-78"/>
              </a:rPr>
              <a:t> </a:t>
            </a:r>
            <a:r>
              <a:rPr lang="fa-IR" sz="2800" dirty="0">
                <a:solidFill>
                  <a:schemeClr val="tx1"/>
                </a:solidFill>
                <a:cs typeface="B Nazanin" pitchFamily="2" charset="-78"/>
              </a:rPr>
              <a:t>برای تنظیم روابط انسان با همنوعانش می باشد</a:t>
            </a:r>
            <a:r>
              <a:rPr lang="fa-IR" dirty="0"/>
              <a:t>.</a:t>
            </a:r>
            <a:endParaRPr lang="en-US" dirty="0"/>
          </a:p>
          <a:p>
            <a:pPr>
              <a:buFont typeface="Wingdings" pitchFamily="2" charset="2"/>
              <a:buChar char="q"/>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8544144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1106760"/>
          </a:xfrm>
        </p:spPr>
        <p:txBody>
          <a:bodyPr/>
          <a:lstStyle/>
          <a:p>
            <a:pPr algn="ctr"/>
            <a:r>
              <a:rPr lang="fa-IR" b="1" dirty="0" smtClean="0">
                <a:cs typeface="B Nazanin" pitchFamily="2" charset="-78"/>
              </a:rPr>
              <a:t>فلسفه سیاسی منتسکیو</a:t>
            </a:r>
            <a:endParaRPr lang="fa-IR" b="1" dirty="0">
              <a:cs typeface="B Nazanin" pitchFamily="2" charset="-78"/>
            </a:endParaRPr>
          </a:p>
        </p:txBody>
      </p:sp>
      <p:sp>
        <p:nvSpPr>
          <p:cNvPr id="3" name="Content Placeholder 2"/>
          <p:cNvSpPr>
            <a:spLocks noGrp="1"/>
          </p:cNvSpPr>
          <p:nvPr>
            <p:ph idx="1"/>
          </p:nvPr>
        </p:nvSpPr>
        <p:spPr>
          <a:xfrm>
            <a:off x="304800" y="1124744"/>
            <a:ext cx="8587680" cy="5733256"/>
          </a:xfrm>
        </p:spPr>
        <p:txBody>
          <a:bodyPr>
            <a:noAutofit/>
          </a:bodyPr>
          <a:lstStyle/>
          <a:p>
            <a:pPr algn="just">
              <a:buFont typeface="Wingdings" pitchFamily="2" charset="2"/>
              <a:buChar char="q"/>
            </a:pPr>
            <a:r>
              <a:rPr lang="fa-IR" sz="2800" dirty="0">
                <a:solidFill>
                  <a:schemeClr val="tx1"/>
                </a:solidFill>
                <a:cs typeface="B Nazanin" pitchFamily="2" charset="-78"/>
              </a:rPr>
              <a:t>فلسفه سیاسی منتسکیو برپایه پرسشی در مورد نهادها و به‌ویژه نهاد قانون بنا شده است. منتسکیو از خود می‌پرسد: «چه چیزی ساختار یک نهاد سیاسی را تعیین می‌کند؟» و پاسخ او به این سئوال وحدت میان «طبیعت» و «اصل» است. دولت از نظر منتسکیو کلیتی طبیعی و اصولی است. طبیعت </a:t>
            </a:r>
            <a:r>
              <a:rPr lang="fa-IR" sz="2800" dirty="0" smtClean="0">
                <a:solidFill>
                  <a:schemeClr val="tx1"/>
                </a:solidFill>
                <a:cs typeface="B Nazanin" pitchFamily="2" charset="-78"/>
              </a:rPr>
              <a:t>هر </a:t>
            </a:r>
            <a:r>
              <a:rPr lang="fa-IR" sz="2800" dirty="0">
                <a:solidFill>
                  <a:schemeClr val="tx1"/>
                </a:solidFill>
                <a:cs typeface="B Nazanin" pitchFamily="2" charset="-78"/>
              </a:rPr>
              <a:t>حکومتی با اصلی منطبق است، برای مثال ترس برای استبداد و فضیلت برای جمهوری. لذا، برای ایجاد تعادل در دولت باید به روابط میان قوای سه‌گانه توجه کرد و آنها را به طور مفهومی از یکدیگر جدا ساخت. </a:t>
            </a:r>
            <a:endParaRPr lang="fa-IR" sz="2800" dirty="0" smtClean="0">
              <a:solidFill>
                <a:schemeClr val="tx1"/>
              </a:solidFill>
              <a:cs typeface="B Nazanin" pitchFamily="2" charset="-78"/>
            </a:endParaRPr>
          </a:p>
          <a:p>
            <a:pPr algn="just">
              <a:buFont typeface="Wingdings" pitchFamily="2" charset="2"/>
              <a:buChar char="q"/>
            </a:pPr>
            <a:r>
              <a:rPr lang="fa-IR" sz="2800" dirty="0" smtClean="0">
                <a:solidFill>
                  <a:schemeClr val="tx1"/>
                </a:solidFill>
                <a:cs typeface="B Nazanin" pitchFamily="2" charset="-78"/>
              </a:rPr>
              <a:t>به </a:t>
            </a:r>
            <a:r>
              <a:rPr lang="fa-IR" sz="2800" dirty="0">
                <a:solidFill>
                  <a:schemeClr val="tx1"/>
                </a:solidFill>
                <a:cs typeface="B Nazanin" pitchFamily="2" charset="-78"/>
              </a:rPr>
              <a:t>گفته منتسکیو در دولتی که بر مبنای آزادی قرار گرفته باشد، هر قوه‌ای از مطلقه‌شدن قوه دیگری جلوگیری به‌عمل می‌آورد. همانطور که می‌بینیم، فلسفه سیاسی منتسکیو برای اولین بار بر مبنای تفکیکی جامعه شناختی از اشکال گوناگون قدرت گرفته است و منتسکیو به‌عنوان جامعه‌شناسی مدرن این تفکیک و طبقه‌بندی را با بها دادن به قانون اساسی انگلستان در مقابل استبداد شاهی در فرانسه شکل می‌دهد. </a:t>
            </a: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542191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lstStyle/>
          <a:p>
            <a:pPr algn="ctr"/>
            <a:r>
              <a:rPr lang="fa-IR" b="1" dirty="0">
                <a:effectLst/>
                <a:cs typeface="B Nazanin" pitchFamily="2" charset="-78"/>
              </a:rPr>
              <a:t>کارل مارکس </a:t>
            </a:r>
            <a:endParaRPr lang="fa-IR" b="1" dirty="0">
              <a:cs typeface="B Nazanin" pitchFamily="2" charset="-78"/>
            </a:endParaRPr>
          </a:p>
        </p:txBody>
      </p:sp>
      <p:sp>
        <p:nvSpPr>
          <p:cNvPr id="3" name="Content Placeholder 2"/>
          <p:cNvSpPr>
            <a:spLocks noGrp="1"/>
          </p:cNvSpPr>
          <p:nvPr>
            <p:ph idx="1"/>
          </p:nvPr>
        </p:nvSpPr>
        <p:spPr>
          <a:xfrm>
            <a:off x="304800" y="1668462"/>
            <a:ext cx="8686800" cy="5072905"/>
          </a:xfrm>
        </p:spPr>
        <p:txBody>
          <a:bodyPr/>
          <a:lstStyle/>
          <a:p>
            <a:pPr algn="just">
              <a:buFont typeface="Wingdings" pitchFamily="2" charset="2"/>
              <a:buChar char="q"/>
            </a:pPr>
            <a:r>
              <a:rPr lang="fa-IR" sz="2800" dirty="0">
                <a:solidFill>
                  <a:schemeClr val="tx1"/>
                </a:solidFill>
                <a:cs typeface="B Nazanin" pitchFamily="2" charset="-78"/>
              </a:rPr>
              <a:t>کارل مارکس در سال 1818 در شهر پروس متولد شد او در سال 1841 درجه دکتری فلسفه را از دانشگاه برلین گرفت</a:t>
            </a:r>
            <a:r>
              <a:rPr lang="fa-IR" sz="2800" dirty="0" smtClean="0">
                <a:solidFill>
                  <a:schemeClr val="tx1"/>
                </a:solidFill>
                <a:cs typeface="B Nazanin" pitchFamily="2" charset="-78"/>
              </a:rPr>
              <a:t>.</a:t>
            </a:r>
          </a:p>
          <a:p>
            <a:pPr algn="just">
              <a:buFont typeface="Wingdings" pitchFamily="2" charset="2"/>
              <a:buChar char="q"/>
            </a:pPr>
            <a:r>
              <a:rPr lang="fa-IR" sz="2800" dirty="0">
                <a:solidFill>
                  <a:schemeClr val="tx1"/>
                </a:solidFill>
                <a:cs typeface="B Nazanin" pitchFamily="2" charset="-78"/>
              </a:rPr>
              <a:t>مارکس از همان دوران باور داشت که «وظيفه ما نه تفسير جهان بلکه تغيير آن است». همين باور عميق بود که مارکس جوان را به روزنامه نگاری کشاند و براستی که انديشه «تغيير جهان» مرکزی ترين عنصر تفکر، زندگی و روش کار او بود</a:t>
            </a:r>
            <a:r>
              <a:rPr lang="fa-IR" sz="2800" dirty="0" smtClean="0">
                <a:solidFill>
                  <a:schemeClr val="tx1"/>
                </a:solidFill>
                <a:cs typeface="B Nazanin" pitchFamily="2" charset="-78"/>
              </a:rPr>
              <a:t>.</a:t>
            </a:r>
          </a:p>
          <a:p>
            <a:pPr algn="just">
              <a:buFont typeface="Wingdings" pitchFamily="2" charset="2"/>
              <a:buChar char="q"/>
            </a:pPr>
            <a:r>
              <a:rPr lang="fa-IR" sz="2800" dirty="0">
                <a:solidFill>
                  <a:schemeClr val="tx1"/>
                </a:solidFill>
                <a:cs typeface="B Nazanin" pitchFamily="2" charset="-78"/>
              </a:rPr>
              <a:t>بدون ترديد «سرمايه» مهمترين اثر مارکس است که تنها پس از مرگ نويسنده در سراسر اروپا مشهور شد. بايد توجه کرد هنگامی که مارکس «سرمايه» را می‌نوشت سرمايه داری هنوز در جهان به شيوه توليد مسلط تبديل نشده بود وتنها در چند کشور غربی رشد يافته </a:t>
            </a:r>
            <a:r>
              <a:rPr lang="fa-IR" sz="2800" dirty="0" smtClean="0">
                <a:solidFill>
                  <a:schemeClr val="tx1"/>
                </a:solidFill>
                <a:cs typeface="B Nazanin" pitchFamily="2" charset="-78"/>
              </a:rPr>
              <a:t>بود.</a:t>
            </a:r>
            <a:endParaRPr lang="en-US" sz="2800" dirty="0">
              <a:solidFill>
                <a:schemeClr val="tx1"/>
              </a:solidFill>
              <a:cs typeface="B Nazanin" pitchFamily="2" charset="-78"/>
            </a:endParaRPr>
          </a:p>
          <a:p>
            <a:pPr algn="just">
              <a:buFont typeface="Wingdings" pitchFamily="2" charset="2"/>
              <a:buChar char="q"/>
            </a:pPr>
            <a:endParaRPr lang="en-US" sz="2800" dirty="0">
              <a:solidFill>
                <a:schemeClr val="tx1"/>
              </a:solidFill>
              <a:cs typeface="B Nazanin" pitchFamily="2" charset="-78"/>
            </a:endParaRPr>
          </a:p>
          <a:p>
            <a:pPr>
              <a:buFont typeface="Wingdings" pitchFamily="2" charset="2"/>
              <a:buChar char="q"/>
            </a:pPr>
            <a:endParaRPr lang="fa-I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038" y="0"/>
            <a:ext cx="1962674" cy="1628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538898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smtClean="0">
                <a:cs typeface="B Nazanin" pitchFamily="2" charset="-78"/>
              </a:rPr>
              <a:t>فلسفه چیست؟</a:t>
            </a:r>
            <a:endParaRPr lang="fa-IR" sz="3200" b="1" dirty="0">
              <a:cs typeface="B Nazanin" pitchFamily="2" charset="-78"/>
            </a:endParaRPr>
          </a:p>
        </p:txBody>
      </p:sp>
      <p:sp>
        <p:nvSpPr>
          <p:cNvPr id="3" name="Content Placeholder 2"/>
          <p:cNvSpPr>
            <a:spLocks noGrp="1"/>
          </p:cNvSpPr>
          <p:nvPr>
            <p:ph idx="1"/>
          </p:nvPr>
        </p:nvSpPr>
        <p:spPr>
          <a:xfrm>
            <a:off x="304800" y="1340768"/>
            <a:ext cx="8686800" cy="5256584"/>
          </a:xfrm>
        </p:spPr>
        <p:txBody>
          <a:bodyPr>
            <a:normAutofit/>
          </a:bodyPr>
          <a:lstStyle/>
          <a:p>
            <a:pPr marL="0" indent="0" algn="just">
              <a:buNone/>
            </a:pPr>
            <a:r>
              <a:rPr lang="fa-IR" sz="2800" dirty="0">
                <a:solidFill>
                  <a:schemeClr val="tx1"/>
                </a:solidFill>
                <a:cs typeface="B Nazanin" pitchFamily="2" charset="-78"/>
              </a:rPr>
              <a:t>در حقيقت، هيچ گاه نمي توان گفت فلسفه چيست؛ يعني هيچ گاه نمي توان گفت: فلسفه اين است و جز اين نيست؛ زيرا فلسفه، آزاد ترين نوع فعاليت آدمي است و نمي توان آن را محدود به امري خاص كرد. عمر فلسفه به اندازه عمر انسان بر روي زمين است و در طول تاريخ تغييرات فراواني كرده و هر زمان به گونه اي متفاوت با ديگر دوره ها بوده است.براي اين مطلب كافي است به تعاريف مختلفي كه از آن شده نگاهي بيندازيد.</a:t>
            </a:r>
            <a:endParaRPr lang="en-US" sz="2800" dirty="0">
              <a:solidFill>
                <a:schemeClr val="tx1"/>
              </a:solidFill>
              <a:cs typeface="B Nazanin" pitchFamily="2" charset="-78"/>
            </a:endParaRPr>
          </a:p>
          <a:p>
            <a:pPr marL="0" indent="0">
              <a:buNone/>
            </a:pPr>
            <a:r>
              <a:rPr lang="fa-IR" sz="3000" b="1" dirty="0" smtClean="0">
                <a:solidFill>
                  <a:schemeClr val="tx1"/>
                </a:solidFill>
                <a:cs typeface="B Nazanin" pitchFamily="2" charset="-78"/>
              </a:rPr>
              <a:t>تعاریف :</a:t>
            </a:r>
          </a:p>
          <a:p>
            <a:pPr marL="0" indent="0" algn="just">
              <a:buNone/>
            </a:pPr>
            <a:r>
              <a:rPr lang="fa-IR" sz="3000" dirty="0" smtClean="0">
                <a:solidFill>
                  <a:schemeClr val="tx1"/>
                </a:solidFill>
                <a:cs typeface="B Nazanin" pitchFamily="2" charset="-78"/>
              </a:rPr>
              <a:t>1- </a:t>
            </a:r>
            <a:r>
              <a:rPr lang="fa-IR" sz="3000" b="1" dirty="0" smtClean="0">
                <a:solidFill>
                  <a:schemeClr val="tx1"/>
                </a:solidFill>
                <a:cs typeface="B Nazanin" pitchFamily="2" charset="-78"/>
              </a:rPr>
              <a:t>کانت : </a:t>
            </a:r>
            <a:r>
              <a:rPr lang="fa-IR" sz="3000" dirty="0" smtClean="0">
                <a:solidFill>
                  <a:schemeClr val="tx1"/>
                </a:solidFill>
                <a:cs typeface="B Nazanin" pitchFamily="2" charset="-78"/>
              </a:rPr>
              <a:t>فلسفه شناسایی عقلانی است که از راه مفاهیم حاصل شده باشد.</a:t>
            </a:r>
          </a:p>
          <a:p>
            <a:pPr marL="0" indent="0" algn="just">
              <a:buNone/>
            </a:pPr>
            <a:r>
              <a:rPr lang="fa-IR" sz="3000" dirty="0" smtClean="0">
                <a:solidFill>
                  <a:schemeClr val="tx1"/>
                </a:solidFill>
                <a:cs typeface="B Nazanin" pitchFamily="2" charset="-78"/>
              </a:rPr>
              <a:t>2- </a:t>
            </a:r>
            <a:r>
              <a:rPr lang="fa-IR" sz="3000" b="1" dirty="0" smtClean="0">
                <a:solidFill>
                  <a:schemeClr val="tx1"/>
                </a:solidFill>
                <a:cs typeface="B Nazanin" pitchFamily="2" charset="-78"/>
              </a:rPr>
              <a:t>افلاطون : </a:t>
            </a:r>
            <a:r>
              <a:rPr lang="fa-IR" sz="3000" dirty="0" smtClean="0">
                <a:solidFill>
                  <a:schemeClr val="tx1"/>
                </a:solidFill>
                <a:cs typeface="B Nazanin" pitchFamily="2" charset="-78"/>
              </a:rPr>
              <a:t>فلسفه لذت گرامی است . خاستگاه فلسفه حیرت در برابر جهان است.</a:t>
            </a:r>
          </a:p>
          <a:p>
            <a:pPr marL="0" indent="0" algn="just">
              <a:buNone/>
            </a:pPr>
            <a:r>
              <a:rPr lang="fa-IR" sz="3000" dirty="0" smtClean="0">
                <a:solidFill>
                  <a:schemeClr val="tx1"/>
                </a:solidFill>
                <a:cs typeface="B Nazanin" pitchFamily="2" charset="-78"/>
              </a:rPr>
              <a:t>3-</a:t>
            </a:r>
            <a:r>
              <a:rPr lang="fa-IR" sz="3000" b="1" dirty="0" smtClean="0">
                <a:solidFill>
                  <a:schemeClr val="tx1"/>
                </a:solidFill>
                <a:cs typeface="B Nazanin" pitchFamily="2" charset="-78"/>
              </a:rPr>
              <a:t> فیشه </a:t>
            </a:r>
            <a:r>
              <a:rPr lang="fa-IR" sz="3000" dirty="0" smtClean="0">
                <a:solidFill>
                  <a:schemeClr val="tx1"/>
                </a:solidFill>
                <a:cs typeface="B Nazanin" pitchFamily="2" charset="-78"/>
              </a:rPr>
              <a:t>: فلسفه علم یا علم معرفت است.</a:t>
            </a: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9280948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lstStyle/>
          <a:p>
            <a:pPr algn="ctr"/>
            <a:r>
              <a:rPr lang="fa-IR" b="1" dirty="0" smtClean="0">
                <a:cs typeface="B Nazanin" pitchFamily="2" charset="-78"/>
              </a:rPr>
              <a:t>فلسفه سیاسی مارکس</a:t>
            </a:r>
            <a:endParaRPr lang="fa-IR" b="1" dirty="0">
              <a:cs typeface="B Nazanin" pitchFamily="2" charset="-78"/>
            </a:endParaRPr>
          </a:p>
        </p:txBody>
      </p:sp>
      <p:sp>
        <p:nvSpPr>
          <p:cNvPr id="3" name="Content Placeholder 2"/>
          <p:cNvSpPr>
            <a:spLocks noGrp="1"/>
          </p:cNvSpPr>
          <p:nvPr>
            <p:ph idx="1"/>
          </p:nvPr>
        </p:nvSpPr>
        <p:spPr>
          <a:xfrm>
            <a:off x="304800" y="1554162"/>
            <a:ext cx="8731696" cy="5043190"/>
          </a:xfrm>
        </p:spPr>
        <p:txBody>
          <a:bodyPr/>
          <a:lstStyle/>
          <a:p>
            <a:pPr algn="just">
              <a:buFont typeface="Wingdings" pitchFamily="2" charset="2"/>
              <a:buChar char="q"/>
            </a:pPr>
            <a:r>
              <a:rPr lang="fa-IR" sz="2800" dirty="0">
                <a:solidFill>
                  <a:schemeClr val="tx1"/>
                </a:solidFill>
                <a:cs typeface="B Nazanin" pitchFamily="2" charset="-78"/>
              </a:rPr>
              <a:t>مارکس </a:t>
            </a:r>
            <a:r>
              <a:rPr lang="fa-IR" sz="2800" dirty="0" smtClean="0">
                <a:solidFill>
                  <a:schemeClr val="tx1"/>
                </a:solidFill>
                <a:cs typeface="B Nazanin" pitchFamily="2" charset="-78"/>
              </a:rPr>
              <a:t>مبارزه </a:t>
            </a:r>
            <a:r>
              <a:rPr lang="fa-IR" sz="2800" dirty="0">
                <a:solidFill>
                  <a:schemeClr val="tx1"/>
                </a:solidFill>
                <a:cs typeface="B Nazanin" pitchFamily="2" charset="-78"/>
              </a:rPr>
              <a:t>عملی سیاسی و فلسفی را به‌همراه دوست نزدیکش،</a:t>
            </a:r>
            <a:r>
              <a:rPr lang="en-US" sz="2800" dirty="0">
                <a:solidFill>
                  <a:schemeClr val="tx1"/>
                </a:solidFill>
                <a:cs typeface="B Nazanin" pitchFamily="2" charset="-78"/>
              </a:rPr>
              <a:t> </a:t>
            </a:r>
            <a:r>
              <a:rPr lang="fa-IR" sz="2800" dirty="0" smtClean="0">
                <a:solidFill>
                  <a:schemeClr val="tx1"/>
                </a:solidFill>
                <a:cs typeface="B Nazanin" pitchFamily="2" charset="-78"/>
              </a:rPr>
              <a:t>فردریک</a:t>
            </a:r>
            <a:r>
              <a:rPr lang="fa-IR" sz="2800" dirty="0" smtClean="0">
                <a:solidFill>
                  <a:schemeClr val="tx1"/>
                </a:solidFill>
                <a:cs typeface="B Nazanin" pitchFamily="2" charset="-78"/>
                <a:hlinkClick r:id="rId2" tooltip="فریدریش انگلس"/>
              </a:rPr>
              <a:t> </a:t>
            </a:r>
            <a:r>
              <a:rPr lang="fa-IR" sz="2800" dirty="0" smtClean="0">
                <a:solidFill>
                  <a:schemeClr val="tx1"/>
                </a:solidFill>
                <a:cs typeface="B Nazanin" pitchFamily="2" charset="-78"/>
              </a:rPr>
              <a:t>انگلس، </a:t>
            </a:r>
            <a:r>
              <a:rPr lang="fa-IR" sz="2800" dirty="0">
                <a:solidFill>
                  <a:schemeClr val="tx1"/>
                </a:solidFill>
                <a:cs typeface="B Nazanin" pitchFamily="2" charset="-78"/>
              </a:rPr>
              <a:t>آغاز کرد و با او بود که یک سال پیش از انقلابات ۱۸۴۸ «</a:t>
            </a:r>
            <a:r>
              <a:rPr lang="fa-IR" sz="2800" dirty="0" smtClean="0">
                <a:solidFill>
                  <a:schemeClr val="tx1"/>
                </a:solidFill>
                <a:cs typeface="B Nazanin" pitchFamily="2" charset="-78"/>
              </a:rPr>
              <a:t>بیانیه </a:t>
            </a:r>
            <a:r>
              <a:rPr lang="fa-IR" sz="2800" dirty="0">
                <a:solidFill>
                  <a:schemeClr val="tx1"/>
                </a:solidFill>
                <a:cs typeface="B Nazanin" pitchFamily="2" charset="-78"/>
              </a:rPr>
              <a:t>کمونیست» را به </a:t>
            </a:r>
            <a:r>
              <a:rPr lang="fa-IR" sz="2800" dirty="0" smtClean="0">
                <a:solidFill>
                  <a:schemeClr val="tx1"/>
                </a:solidFill>
                <a:cs typeface="B Nazanin" pitchFamily="2" charset="-78"/>
              </a:rPr>
              <a:t>رشته </a:t>
            </a:r>
            <a:r>
              <a:rPr lang="fa-IR" sz="2800" dirty="0">
                <a:solidFill>
                  <a:schemeClr val="tx1"/>
                </a:solidFill>
                <a:cs typeface="B Nazanin" pitchFamily="2" charset="-78"/>
              </a:rPr>
              <a:t>تحریر در آورد. مارکس در این سال‌ها با محیط دانشگاهی </a:t>
            </a:r>
            <a:r>
              <a:rPr lang="fa-IR" sz="2800" dirty="0" smtClean="0">
                <a:solidFill>
                  <a:schemeClr val="tx1"/>
                </a:solidFill>
                <a:cs typeface="B Nazanin" pitchFamily="2" charset="-78"/>
              </a:rPr>
              <a:t>قطع </a:t>
            </a:r>
            <a:r>
              <a:rPr lang="fa-IR" sz="2800" dirty="0">
                <a:solidFill>
                  <a:schemeClr val="tx1"/>
                </a:solidFill>
                <a:cs typeface="B Nazanin" pitchFamily="2" charset="-78"/>
              </a:rPr>
              <a:t>رابطه کرد و به مسائل جنبش کارگری اروپا پرداخت او اوّلین جلد کتاب مشهورش، سرمایه، را در ۱۸۶۷ منتشر کرد. این کتاب حاوی نظریات او در نقد</a:t>
            </a:r>
            <a:r>
              <a:rPr lang="en-US" sz="2800" dirty="0">
                <a:solidFill>
                  <a:schemeClr val="tx1"/>
                </a:solidFill>
                <a:cs typeface="B Nazanin" pitchFamily="2" charset="-78"/>
              </a:rPr>
              <a:t> </a:t>
            </a:r>
            <a:r>
              <a:rPr lang="fa-IR" sz="2800" dirty="0" smtClean="0">
                <a:solidFill>
                  <a:schemeClr val="tx1"/>
                </a:solidFill>
                <a:cs typeface="B Nazanin" pitchFamily="2" charset="-78"/>
              </a:rPr>
              <a:t>ا</a:t>
            </a:r>
            <a:r>
              <a:rPr lang="fa-IR" sz="2800" u="sng" dirty="0" smtClean="0">
                <a:solidFill>
                  <a:schemeClr val="tx1"/>
                </a:solidFill>
                <a:cs typeface="B Nazanin" pitchFamily="2" charset="-78"/>
              </a:rPr>
              <a:t>قتصاد سیاسی </a:t>
            </a:r>
            <a:r>
              <a:rPr lang="fa-IR" sz="2800" dirty="0" smtClean="0">
                <a:solidFill>
                  <a:schemeClr val="tx1"/>
                </a:solidFill>
                <a:cs typeface="B Nazanin" pitchFamily="2" charset="-78"/>
              </a:rPr>
              <a:t>است</a:t>
            </a:r>
            <a:r>
              <a:rPr lang="en-US" sz="2800" dirty="0" smtClean="0">
                <a:solidFill>
                  <a:schemeClr val="tx1"/>
                </a:solidFill>
                <a:cs typeface="B Nazanin" pitchFamily="2" charset="-78"/>
              </a:rPr>
              <a:t>.</a:t>
            </a:r>
            <a:endParaRPr lang="fa-IR" sz="2800" dirty="0" smtClean="0">
              <a:solidFill>
                <a:schemeClr val="tx1"/>
              </a:solidFill>
              <a:cs typeface="B Nazanin" pitchFamily="2" charset="-78"/>
            </a:endParaRPr>
          </a:p>
          <a:p>
            <a:pPr algn="just">
              <a:buFont typeface="Wingdings" pitchFamily="2" charset="2"/>
              <a:buChar char="q"/>
            </a:pPr>
            <a:r>
              <a:rPr lang="fa-IR" sz="2800" dirty="0">
                <a:solidFill>
                  <a:schemeClr val="tx1"/>
                </a:solidFill>
                <a:cs typeface="B Nazanin" pitchFamily="2" charset="-78"/>
              </a:rPr>
              <a:t>آراء و عقاید مارکس در زمینه فلسفه سیاسی را می‌توان در سه بحث کلّی ایدئولوژی، دولت، و انقلاب اجتماعی خلاصه </a:t>
            </a:r>
            <a:r>
              <a:rPr lang="fa-IR" sz="2800" dirty="0" smtClean="0">
                <a:solidFill>
                  <a:schemeClr val="tx1"/>
                </a:solidFill>
                <a:cs typeface="B Nazanin" pitchFamily="2" charset="-78"/>
              </a:rPr>
              <a:t>کرد، </a:t>
            </a:r>
            <a:r>
              <a:rPr lang="fa-IR" sz="2800" dirty="0">
                <a:solidFill>
                  <a:schemeClr val="tx1"/>
                </a:solidFill>
                <a:cs typeface="B Nazanin" pitchFamily="2" charset="-78"/>
              </a:rPr>
              <a:t>هر چند که پیروان مارکس در قرن بیستم میلادی ابعاد سیاسی جدیدی را به آن افزوده‌اند.</a:t>
            </a:r>
            <a:endParaRPr lang="en-US" sz="2800" dirty="0">
              <a:solidFill>
                <a:schemeClr val="tx1"/>
              </a:solidFill>
              <a:cs typeface="B Nazanin" pitchFamily="2" charset="-78"/>
            </a:endParaRPr>
          </a:p>
          <a:p>
            <a:pPr algn="just">
              <a:buFont typeface="Wingdings" pitchFamily="2" charset="2"/>
              <a:buChar char="q"/>
            </a:pPr>
            <a:endParaRPr lang="en-US" sz="2800" dirty="0">
              <a:solidFill>
                <a:schemeClr val="tx1"/>
              </a:solidFill>
              <a:cs typeface="B Nazanin" pitchFamily="2" charset="-78"/>
            </a:endParaRPr>
          </a:p>
          <a:p>
            <a:pPr>
              <a:buFont typeface="Wingdings" pitchFamily="2" charset="2"/>
              <a:buChar char="q"/>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401273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6632"/>
            <a:ext cx="8686800" cy="1178768"/>
          </a:xfrm>
        </p:spPr>
        <p:txBody>
          <a:bodyPr/>
          <a:lstStyle/>
          <a:p>
            <a:pPr algn="ctr"/>
            <a:r>
              <a:rPr lang="fa-IR" b="1" dirty="0" smtClean="0">
                <a:solidFill>
                  <a:schemeClr val="tx1"/>
                </a:solidFill>
                <a:cs typeface="B Nazanin" pitchFamily="2" charset="-78"/>
              </a:rPr>
              <a:t>دولت در فلسفه سیاسی مارکس</a:t>
            </a:r>
            <a:endParaRPr lang="fa-IR" b="1" dirty="0">
              <a:solidFill>
                <a:schemeClr val="tx1"/>
              </a:solidFill>
              <a:cs typeface="B Nazanin" pitchFamily="2" charset="-78"/>
            </a:endParaRPr>
          </a:p>
        </p:txBody>
      </p:sp>
      <p:sp>
        <p:nvSpPr>
          <p:cNvPr id="3" name="Content Placeholder 2"/>
          <p:cNvSpPr>
            <a:spLocks noGrp="1"/>
          </p:cNvSpPr>
          <p:nvPr>
            <p:ph idx="1"/>
          </p:nvPr>
        </p:nvSpPr>
        <p:spPr>
          <a:xfrm>
            <a:off x="179512" y="1412776"/>
            <a:ext cx="8784976" cy="5328592"/>
          </a:xfrm>
        </p:spPr>
        <p:txBody>
          <a:bodyPr>
            <a:normAutofit/>
          </a:bodyPr>
          <a:lstStyle/>
          <a:p>
            <a:pPr algn="just">
              <a:buFont typeface="Wingdings" pitchFamily="2" charset="2"/>
              <a:buChar char="q"/>
            </a:pPr>
            <a:r>
              <a:rPr lang="fa-IR" sz="2800" dirty="0">
                <a:solidFill>
                  <a:schemeClr val="tx1"/>
                </a:solidFill>
                <a:cs typeface="B Nazanin" pitchFamily="2" charset="-78"/>
              </a:rPr>
              <a:t>واژه‌ی «دولت» یک مفهوم حقوقی است که در فرهنگ سیاسی غرب به معنای سازمان حاکمه یک کشور بوده و مجهز به تشکیلات اداری کشوری و لشکری است و از سه عنصر قلمرو، جمعیت و قدرت سیاسی (حاکمه) تشکیل می‌شود. دولت را به عنوان یک نهاد بی طرف که وظیفه اجرای قانون و عدالت اجتماعی را به عهده دارد، تلقی کرده‌اند</a:t>
            </a:r>
            <a:r>
              <a:rPr lang="fa-IR" sz="2800" dirty="0" smtClean="0">
                <a:solidFill>
                  <a:schemeClr val="tx1"/>
                </a:solidFill>
                <a:cs typeface="B Nazanin" pitchFamily="2" charset="-78"/>
              </a:rPr>
              <a:t>.</a:t>
            </a:r>
          </a:p>
          <a:p>
            <a:pPr algn="just">
              <a:buFont typeface="Wingdings" pitchFamily="2" charset="2"/>
              <a:buChar char="q"/>
            </a:pPr>
            <a:r>
              <a:rPr lang="fa-IR" sz="2800" dirty="0">
                <a:solidFill>
                  <a:schemeClr val="tx1"/>
                </a:solidFill>
                <a:cs typeface="B Nazanin" pitchFamily="2" charset="-78"/>
              </a:rPr>
              <a:t>مارکس و انگلس دیدگاه دیگری را درباره دولت دارند. آنان می‌گویند که دولت یک پدیده تاریخی است که از طرق طبقات استثمارگر و به منظور بهره کشی از طبقه استثمار شده، به وجود آمده </a:t>
            </a:r>
            <a:r>
              <a:rPr lang="fa-IR" sz="2800" dirty="0" smtClean="0">
                <a:solidFill>
                  <a:schemeClr val="tx1"/>
                </a:solidFill>
                <a:cs typeface="B Nazanin" pitchFamily="2" charset="-78"/>
              </a:rPr>
              <a:t>است </a:t>
            </a:r>
            <a:r>
              <a:rPr lang="fa-IR" sz="2800" dirty="0">
                <a:solidFill>
                  <a:schemeClr val="tx1"/>
                </a:solidFill>
                <a:cs typeface="B Nazanin" pitchFamily="2" charset="-78"/>
              </a:rPr>
              <a:t>و لذا جنبه موقت دارد زیرا طبقه استثمار شده (پرولتاریا) نهایتاً آن را سرنگون خواهد کرد </a:t>
            </a:r>
            <a:r>
              <a:rPr lang="fa-IR" sz="2800" dirty="0" smtClean="0"/>
              <a:t>.</a:t>
            </a:r>
          </a:p>
          <a:p>
            <a:pPr algn="just">
              <a:buFont typeface="Wingdings" pitchFamily="2" charset="2"/>
              <a:buChar char="q"/>
            </a:pPr>
            <a:r>
              <a:rPr lang="fa-IR" sz="2800" dirty="0">
                <a:solidFill>
                  <a:schemeClr val="tx1"/>
                </a:solidFill>
                <a:cs typeface="B Nazanin" pitchFamily="2" charset="-78"/>
              </a:rPr>
              <a:t>مارکس در کتاب «سهمی در نقد اقتصاد سیاسی» دولت را یک عنصر روبنایی می‌داند که در اثر رشد زیربنای </a:t>
            </a:r>
            <a:r>
              <a:rPr lang="fa-IR" sz="2800" u="sng" dirty="0">
                <a:solidFill>
                  <a:schemeClr val="tx1"/>
                </a:solidFill>
                <a:cs typeface="B Nazanin" pitchFamily="2" charset="-78"/>
              </a:rPr>
              <a:t>مادی</a:t>
            </a:r>
            <a:r>
              <a:rPr lang="fa-IR" sz="2800" dirty="0">
                <a:solidFill>
                  <a:schemeClr val="tx1"/>
                </a:solidFill>
                <a:cs typeface="B Nazanin" pitchFamily="2" charset="-78"/>
              </a:rPr>
              <a:t> پدید می‌آید.</a:t>
            </a:r>
            <a:endParaRPr lang="en-US" sz="2800" dirty="0">
              <a:solidFill>
                <a:schemeClr val="tx1"/>
              </a:solidFill>
              <a:cs typeface="B Nazanin" pitchFamily="2" charset="-78"/>
            </a:endParaRPr>
          </a:p>
          <a:p>
            <a:pPr>
              <a:buFont typeface="Wingdings" pitchFamily="2" charset="2"/>
              <a:buChar char="q"/>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7320425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lstStyle/>
          <a:p>
            <a:pPr algn="ctr"/>
            <a:r>
              <a:rPr lang="fa-IR" sz="4000" b="1" dirty="0">
                <a:effectLst/>
                <a:cs typeface="B Nazanin" pitchFamily="2" charset="-78"/>
              </a:rPr>
              <a:t>مارکسیسم</a:t>
            </a:r>
            <a:r>
              <a:rPr lang="en-US" sz="3200" dirty="0">
                <a:effectLst/>
                <a:cs typeface="B Nazanin" pitchFamily="2" charset="-78"/>
              </a:rPr>
              <a:t> </a:t>
            </a:r>
            <a:r>
              <a:rPr lang="en-US" sz="3200" dirty="0">
                <a:effectLst/>
              </a:rPr>
              <a:t>(Marxism) </a:t>
            </a:r>
            <a:endParaRPr lang="fa-IR" sz="3200" dirty="0"/>
          </a:p>
        </p:txBody>
      </p:sp>
      <p:sp>
        <p:nvSpPr>
          <p:cNvPr id="3" name="Content Placeholder 2"/>
          <p:cNvSpPr>
            <a:spLocks noGrp="1"/>
          </p:cNvSpPr>
          <p:nvPr>
            <p:ph idx="1"/>
          </p:nvPr>
        </p:nvSpPr>
        <p:spPr>
          <a:xfrm>
            <a:off x="323528" y="1196752"/>
            <a:ext cx="8668072" cy="5328592"/>
          </a:xfrm>
        </p:spPr>
        <p:txBody>
          <a:bodyPr>
            <a:normAutofit fontScale="92500" lnSpcReduction="10000"/>
          </a:bodyPr>
          <a:lstStyle/>
          <a:p>
            <a:pPr algn="just">
              <a:buFont typeface="Wingdings" pitchFamily="2" charset="2"/>
              <a:buChar char="q"/>
            </a:pPr>
            <a:r>
              <a:rPr lang="fa-IR" sz="2800" dirty="0" smtClean="0">
                <a:solidFill>
                  <a:schemeClr val="tx1"/>
                </a:solidFill>
                <a:cs typeface="B Nazanin" pitchFamily="2" charset="-78"/>
              </a:rPr>
              <a:t>مکتبی سیاسی و اجتماعی است که توسط کارل مارکس در قرن نوزدهم بنیان نهاده شد.  انگلس نیز از شکل دهندگان مهم به اندیشه مارکسیسم  بوده است . </a:t>
            </a:r>
          </a:p>
          <a:p>
            <a:pPr algn="just">
              <a:buFont typeface="Wingdings" pitchFamily="2" charset="2"/>
              <a:buChar char="q"/>
            </a:pPr>
            <a:endParaRPr lang="fa-IR" sz="2800" dirty="0" smtClean="0">
              <a:solidFill>
                <a:schemeClr val="tx1"/>
              </a:solidFill>
              <a:cs typeface="B Nazanin" pitchFamily="2" charset="-78"/>
            </a:endParaRPr>
          </a:p>
          <a:p>
            <a:pPr algn="just">
              <a:buFont typeface="Wingdings" pitchFamily="2" charset="2"/>
              <a:buChar char="q"/>
            </a:pPr>
            <a:r>
              <a:rPr lang="fa-IR" sz="2800" dirty="0" smtClean="0">
                <a:solidFill>
                  <a:schemeClr val="tx1"/>
                </a:solidFill>
                <a:cs typeface="B Nazanin" pitchFamily="2" charset="-78"/>
              </a:rPr>
              <a:t>اساس مارکسیسم آن طور که در (مانیفست کمونیست) نوشته مارکس و انگلس بیان شده است بر این باور استوار است که تاریخ جوامع تا کنون تاریخ مبارزه طبقاتی بوده است و در دنیای حاضر دو طبقه ، بورژواری (اشرافی) و پرولتاریا (کارگری) وجود دارند که کشاکش این دو، تاریخ را رقم خواهد زد. </a:t>
            </a:r>
          </a:p>
          <a:p>
            <a:pPr algn="just">
              <a:buFont typeface="Wingdings" pitchFamily="2" charset="2"/>
              <a:buChar char="q"/>
            </a:pPr>
            <a:endParaRPr lang="fa-IR" sz="2800" dirty="0" smtClean="0">
              <a:solidFill>
                <a:schemeClr val="tx1"/>
              </a:solidFill>
              <a:cs typeface="B Nazanin" pitchFamily="2" charset="-78"/>
            </a:endParaRPr>
          </a:p>
          <a:p>
            <a:pPr algn="just">
              <a:buFont typeface="Wingdings" pitchFamily="2" charset="2"/>
              <a:buChar char="q"/>
            </a:pPr>
            <a:r>
              <a:rPr lang="fa-IR" sz="3000" dirty="0">
                <a:solidFill>
                  <a:schemeClr val="tx1"/>
                </a:solidFill>
                <a:cs typeface="B Nazanin" pitchFamily="2" charset="-78"/>
              </a:rPr>
              <a:t>میان مارکسیست‌های مختلف، برداشت‌های بسیار متفاوتی از مارکسیسم و تحلیل مسائل جهان با آن موجود است اما موضوعی که تقریباً همه در آن توافق دارند: «واژگونی نظام سرمایه‌داری از طریق انقلاب کارگران و لغو مالکیت خصوصی بر ابزار تولید و لغو کار مزدی و ایجاد جامعه‌ای بی طبقه با مردمی آزاد و برابر و در نتیجه، پایان ازخودبیگانگی انسان» </a:t>
            </a:r>
            <a:r>
              <a:rPr lang="fa-IR" sz="3000" dirty="0" smtClean="0">
                <a:solidFill>
                  <a:schemeClr val="tx1"/>
                </a:solidFill>
                <a:cs typeface="B Nazanin" pitchFamily="2" charset="-78"/>
              </a:rPr>
              <a:t>است.</a:t>
            </a:r>
            <a:endParaRPr lang="en-US" sz="3000" dirty="0">
              <a:solidFill>
                <a:schemeClr val="tx1"/>
              </a:solidFill>
              <a:cs typeface="B Nazanin" pitchFamily="2" charset="-78"/>
            </a:endParaRPr>
          </a:p>
          <a:p>
            <a:pPr algn="just">
              <a:buFont typeface="Wingdings" pitchFamily="2" charset="2"/>
              <a:buChar char="q"/>
            </a:pPr>
            <a:endParaRPr lang="fa-IR" sz="2800" dirty="0" smtClean="0">
              <a:solidFill>
                <a:schemeClr val="tx1"/>
              </a:solidFill>
              <a:cs typeface="B Nazanin" pitchFamily="2" charset="-78"/>
            </a:endParaRPr>
          </a:p>
          <a:p>
            <a:pPr marL="0" indent="0">
              <a:buNone/>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203317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122" y="116632"/>
            <a:ext cx="8686800" cy="864096"/>
          </a:xfrm>
        </p:spPr>
        <p:txBody>
          <a:bodyPr/>
          <a:lstStyle/>
          <a:p>
            <a:pPr algn="ctr"/>
            <a:r>
              <a:rPr lang="fa-IR" b="1" dirty="0" smtClean="0">
                <a:cs typeface="B Nazanin" pitchFamily="2" charset="-78"/>
              </a:rPr>
              <a:t>انواع دولت از نگاه مارکسیسم</a:t>
            </a:r>
            <a:endParaRPr lang="fa-IR" b="1" dirty="0">
              <a:cs typeface="B Nazanin" pitchFamily="2" charset="-78"/>
            </a:endParaRPr>
          </a:p>
        </p:txBody>
      </p:sp>
      <p:sp>
        <p:nvSpPr>
          <p:cNvPr id="3" name="Content Placeholder 2"/>
          <p:cNvSpPr>
            <a:spLocks noGrp="1"/>
          </p:cNvSpPr>
          <p:nvPr>
            <p:ph idx="1"/>
          </p:nvPr>
        </p:nvSpPr>
        <p:spPr>
          <a:xfrm>
            <a:off x="395536" y="1268760"/>
            <a:ext cx="8596064" cy="5400600"/>
          </a:xfrm>
        </p:spPr>
        <p:txBody>
          <a:bodyPr>
            <a:normAutofit/>
          </a:bodyPr>
          <a:lstStyle/>
          <a:p>
            <a:pPr>
              <a:buFont typeface="Wingdings" pitchFamily="2" charset="2"/>
              <a:buChar char="q"/>
            </a:pPr>
            <a:r>
              <a:rPr lang="fa-IR" sz="2800" dirty="0">
                <a:solidFill>
                  <a:schemeClr val="tx1"/>
                </a:solidFill>
                <a:cs typeface="B Nazanin" pitchFamily="2" charset="-78"/>
              </a:rPr>
              <a:t>به لحاظ تاریخی </a:t>
            </a:r>
            <a:r>
              <a:rPr lang="fa-IR" sz="2800" dirty="0" smtClean="0">
                <a:solidFill>
                  <a:schemeClr val="tx1"/>
                </a:solidFill>
                <a:cs typeface="B Nazanin" pitchFamily="2" charset="-78"/>
              </a:rPr>
              <a:t>مارکسیست‌ها </a:t>
            </a:r>
            <a:r>
              <a:rPr lang="fa-IR" sz="2800" dirty="0">
                <a:solidFill>
                  <a:schemeClr val="tx1"/>
                </a:solidFill>
                <a:cs typeface="B Nazanin" pitchFamily="2" charset="-78"/>
              </a:rPr>
              <a:t>به وجود پنج نوع </a:t>
            </a:r>
            <a:r>
              <a:rPr lang="fa-IR" sz="2800" b="1" u="sng" dirty="0">
                <a:solidFill>
                  <a:schemeClr val="tx1"/>
                </a:solidFill>
                <a:cs typeface="B Nazanin" pitchFamily="2" charset="-78"/>
              </a:rPr>
              <a:t>دولت</a:t>
            </a:r>
            <a:r>
              <a:rPr lang="fa-IR" sz="2800" dirty="0">
                <a:solidFill>
                  <a:schemeClr val="tx1"/>
                </a:solidFill>
                <a:cs typeface="B Nazanin" pitchFamily="2" charset="-78"/>
              </a:rPr>
              <a:t> معتقد هستند</a:t>
            </a:r>
            <a:r>
              <a:rPr lang="fa-IR" sz="2800" dirty="0" smtClean="0">
                <a:solidFill>
                  <a:schemeClr val="tx1"/>
                </a:solidFill>
                <a:cs typeface="B Nazanin" pitchFamily="2" charset="-78"/>
              </a:rPr>
              <a:t>:</a:t>
            </a:r>
          </a:p>
          <a:p>
            <a:pPr marL="0" indent="0">
              <a:buNone/>
            </a:pPr>
            <a:r>
              <a:rPr lang="fa-IR" sz="2800" dirty="0" smtClean="0">
                <a:solidFill>
                  <a:schemeClr val="tx1"/>
                </a:solidFill>
                <a:cs typeface="B Nazanin" pitchFamily="2" charset="-78"/>
              </a:rPr>
              <a:t>1- </a:t>
            </a:r>
            <a:r>
              <a:rPr lang="fa-IR" sz="2800" dirty="0">
                <a:solidFill>
                  <a:schemeClr val="tx1"/>
                </a:solidFill>
                <a:cs typeface="B Nazanin" pitchFamily="2" charset="-78"/>
              </a:rPr>
              <a:t>دولت مستّبد: جامعه متشکل از بردگان.</a:t>
            </a:r>
            <a:br>
              <a:rPr lang="fa-IR" sz="2800" dirty="0">
                <a:solidFill>
                  <a:schemeClr val="tx1"/>
                </a:solidFill>
                <a:cs typeface="B Nazanin" pitchFamily="2" charset="-78"/>
              </a:rPr>
            </a:br>
            <a:r>
              <a:rPr lang="fa-IR" sz="2800" dirty="0">
                <a:solidFill>
                  <a:schemeClr val="tx1"/>
                </a:solidFill>
                <a:cs typeface="B Nazanin" pitchFamily="2" charset="-78"/>
              </a:rPr>
              <a:t>2- دولت اشرافی: جامعه فئودال.</a:t>
            </a:r>
            <a:br>
              <a:rPr lang="fa-IR" sz="2800" dirty="0">
                <a:solidFill>
                  <a:schemeClr val="tx1"/>
                </a:solidFill>
                <a:cs typeface="B Nazanin" pitchFamily="2" charset="-78"/>
              </a:rPr>
            </a:br>
            <a:r>
              <a:rPr lang="fa-IR" sz="2800" dirty="0">
                <a:solidFill>
                  <a:schemeClr val="tx1"/>
                </a:solidFill>
                <a:cs typeface="B Nazanin" pitchFamily="2" charset="-78"/>
              </a:rPr>
              <a:t>3- دولت دموکراتیک بورژوایی: در عصر سرمایه داری</a:t>
            </a:r>
            <a:br>
              <a:rPr lang="fa-IR" sz="2800" dirty="0">
                <a:solidFill>
                  <a:schemeClr val="tx1"/>
                </a:solidFill>
                <a:cs typeface="B Nazanin" pitchFamily="2" charset="-78"/>
              </a:rPr>
            </a:br>
            <a:r>
              <a:rPr lang="fa-IR" sz="2800" dirty="0">
                <a:solidFill>
                  <a:schemeClr val="tx1"/>
                </a:solidFill>
                <a:cs typeface="B Nazanin" pitchFamily="2" charset="-78"/>
              </a:rPr>
              <a:t>4- دولت دیکتاتوری پرولتاریا: دولت اولیه ای که پس از انقلاب پرولتاریایی بر سر کار می‌آید.</a:t>
            </a:r>
            <a:br>
              <a:rPr lang="fa-IR" sz="2800" dirty="0">
                <a:solidFill>
                  <a:schemeClr val="tx1"/>
                </a:solidFill>
                <a:cs typeface="B Nazanin" pitchFamily="2" charset="-78"/>
              </a:rPr>
            </a:br>
            <a:r>
              <a:rPr lang="fa-IR" sz="2800" dirty="0">
                <a:solidFill>
                  <a:schemeClr val="tx1"/>
                </a:solidFill>
                <a:cs typeface="B Nazanin" pitchFamily="2" charset="-78"/>
              </a:rPr>
              <a:t>5- دولت تمامی مردم: دولتی که در سوسیالیسم پیشرفته تشکیل می‌شود. </a:t>
            </a:r>
            <a:endParaRPr lang="fa-IR" sz="2800" dirty="0" smtClean="0">
              <a:solidFill>
                <a:schemeClr val="tx1"/>
              </a:solidFill>
              <a:cs typeface="B Nazanin" pitchFamily="2" charset="-78"/>
            </a:endParaRPr>
          </a:p>
          <a:p>
            <a:pPr marL="0" indent="0">
              <a:buNone/>
            </a:pPr>
            <a:endParaRPr lang="fa-IR" sz="2800" dirty="0" smtClean="0">
              <a:solidFill>
                <a:schemeClr val="tx1"/>
              </a:solidFill>
              <a:cs typeface="B Nazanin" pitchFamily="2" charset="-78"/>
            </a:endParaRPr>
          </a:p>
          <a:p>
            <a:pPr>
              <a:buFont typeface="Wingdings" pitchFamily="2" charset="2"/>
              <a:buChar char="q"/>
            </a:pPr>
            <a:r>
              <a:rPr lang="fa-IR" sz="2800" dirty="0" smtClean="0">
                <a:solidFill>
                  <a:schemeClr val="tx1"/>
                </a:solidFill>
                <a:cs typeface="B Nazanin" pitchFamily="2" charset="-78"/>
              </a:rPr>
              <a:t>البته </a:t>
            </a:r>
            <a:r>
              <a:rPr lang="fa-IR" sz="2800" dirty="0">
                <a:solidFill>
                  <a:schemeClr val="tx1"/>
                </a:solidFill>
                <a:cs typeface="B Nazanin" pitchFamily="2" charset="-78"/>
              </a:rPr>
              <a:t>همان طور که اِنگلس یادآور شده است، در مرحله کمونیسم، نهاد دولت به مردم منتقل خواهد شد تا شخصاً آن را اداره نمایند.</a:t>
            </a: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5634074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6632"/>
            <a:ext cx="8686800" cy="1178768"/>
          </a:xfrm>
        </p:spPr>
        <p:txBody>
          <a:bodyPr/>
          <a:lstStyle/>
          <a:p>
            <a:pPr algn="ctr"/>
            <a:r>
              <a:rPr lang="fa-IR" b="1" dirty="0" smtClean="0">
                <a:cs typeface="B Nazanin" pitchFamily="2" charset="-78"/>
              </a:rPr>
              <a:t>منتقدان مارکسیسم</a:t>
            </a:r>
            <a:endParaRPr lang="fa-IR" b="1" dirty="0">
              <a:cs typeface="B Nazanin" pitchFamily="2" charset="-78"/>
            </a:endParaRPr>
          </a:p>
        </p:txBody>
      </p:sp>
      <p:sp>
        <p:nvSpPr>
          <p:cNvPr id="3" name="Content Placeholder 2"/>
          <p:cNvSpPr>
            <a:spLocks noGrp="1"/>
          </p:cNvSpPr>
          <p:nvPr>
            <p:ph idx="1"/>
          </p:nvPr>
        </p:nvSpPr>
        <p:spPr/>
        <p:txBody>
          <a:bodyPr>
            <a:noAutofit/>
          </a:bodyPr>
          <a:lstStyle/>
          <a:p>
            <a:pPr algn="just">
              <a:buFont typeface="Wingdings" pitchFamily="2" charset="2"/>
              <a:buChar char="q"/>
            </a:pPr>
            <a:r>
              <a:rPr lang="fa-IR" sz="2800" dirty="0">
                <a:solidFill>
                  <a:schemeClr val="tx1"/>
                </a:solidFill>
                <a:cs typeface="B Nazanin" pitchFamily="2" charset="-78"/>
              </a:rPr>
              <a:t> در میانه دهه 1980 که دیگر سقوط کمونیسم شوروی در چشم انداز نمایان شده بود و مقاومت مردمی حتی به شکل اتحادیه های مستقل کارگری در برابر استبداد استالینی در روسیه و اروپای شرقی گسترش می یافت ، بسیاری از روشنفکران ، مرگ اندیشه های کارل مارکس را اعلام کردند آن سان که فرانسیس فوکویاما می نویسد هر چه در طول دهه های سلطه کمونیست ها روی داد، نتیجه منطقی یا تجلی تاریخی اندیشه مارکس بود نظریه پردازی که به گمان آنان کار خود را با آزادی بی مرز آغاز کرد و با استبداد بی مرز پایان داد؛ وعده بهشت می داد و جهنم می آفرید؛ از رهایی انسان سخن می گفت و سازنده جباریت </a:t>
            </a:r>
            <a:r>
              <a:rPr lang="fa-IR" sz="2800" dirty="0" smtClean="0">
                <a:solidFill>
                  <a:schemeClr val="tx1"/>
                </a:solidFill>
                <a:cs typeface="B Nazanin" pitchFamily="2" charset="-78"/>
              </a:rPr>
              <a:t>بود. وی اشاره به سیستم حاکمیت اتحاد جماهیر شوروی دارد . </a:t>
            </a:r>
            <a:endParaRPr lang="fa-IR" sz="2800"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6209788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1106760"/>
          </a:xfrm>
        </p:spPr>
        <p:txBody>
          <a:bodyPr/>
          <a:lstStyle/>
          <a:p>
            <a:pPr algn="ctr"/>
            <a:r>
              <a:rPr lang="fa-IR" b="1" dirty="0" smtClean="0">
                <a:cs typeface="B Nazanin" pitchFamily="2" charset="-78"/>
              </a:rPr>
              <a:t>میشل فوکو </a:t>
            </a:r>
            <a:endParaRPr lang="fa-IR" b="1" dirty="0">
              <a:cs typeface="B Nazanin" pitchFamily="2" charset="-78"/>
            </a:endParaRPr>
          </a:p>
        </p:txBody>
      </p:sp>
      <p:sp>
        <p:nvSpPr>
          <p:cNvPr id="3" name="Content Placeholder 2"/>
          <p:cNvSpPr>
            <a:spLocks noGrp="1"/>
          </p:cNvSpPr>
          <p:nvPr>
            <p:ph idx="1"/>
          </p:nvPr>
        </p:nvSpPr>
        <p:spPr>
          <a:xfrm>
            <a:off x="24791" y="1910882"/>
            <a:ext cx="8884096" cy="4824536"/>
          </a:xfrm>
        </p:spPr>
        <p:txBody>
          <a:bodyPr>
            <a:normAutofit fontScale="92500" lnSpcReduction="10000"/>
          </a:bodyPr>
          <a:lstStyle/>
          <a:p>
            <a:pPr algn="just">
              <a:buFont typeface="Wingdings" pitchFamily="2" charset="2"/>
              <a:buChar char="q"/>
            </a:pPr>
            <a:r>
              <a:rPr lang="fa-IR" sz="2800" dirty="0">
                <a:solidFill>
                  <a:schemeClr val="tx1"/>
                </a:solidFill>
                <a:cs typeface="B Nazanin" pitchFamily="2" charset="-78"/>
              </a:rPr>
              <a:t>میشل فوکو، فیلسوف </a:t>
            </a:r>
            <a:r>
              <a:rPr lang="fa-IR" sz="2800" dirty="0" smtClean="0">
                <a:solidFill>
                  <a:schemeClr val="tx1"/>
                </a:solidFill>
                <a:cs typeface="B Nazanin" pitchFamily="2" charset="-78"/>
              </a:rPr>
              <a:t>فرانسوی. </a:t>
            </a:r>
            <a:r>
              <a:rPr lang="fa-IR" sz="2800" dirty="0">
                <a:solidFill>
                  <a:schemeClr val="tx1"/>
                </a:solidFill>
                <a:cs typeface="B Nazanin" pitchFamily="2" charset="-78"/>
              </a:rPr>
              <a:t>او در 15 اکتبر 1926 در ناحیه سنت موار پوآیته فرانسه به دنیا آمد و در 24 ژوئن 1984میلادی درگذشت</a:t>
            </a:r>
            <a:r>
              <a:rPr lang="fa-IR" sz="2800" dirty="0" smtClean="0">
                <a:solidFill>
                  <a:schemeClr val="tx1"/>
                </a:solidFill>
                <a:cs typeface="B Nazanin" pitchFamily="2" charset="-78"/>
              </a:rPr>
              <a:t>.</a:t>
            </a:r>
          </a:p>
          <a:p>
            <a:pPr algn="just">
              <a:buFont typeface="Wingdings" pitchFamily="2" charset="2"/>
              <a:buChar char="q"/>
            </a:pPr>
            <a:r>
              <a:rPr lang="fa-IR" sz="2800" dirty="0">
                <a:solidFill>
                  <a:schemeClr val="tx1"/>
                </a:solidFill>
                <a:cs typeface="B Nazanin" pitchFamily="2" charset="-78"/>
              </a:rPr>
              <a:t>وی در سال 1964، استاد فلسفه دانشگاه «کلرمون- فرامون» شد و در همین دوران، کتاب «واژه ها و چیزها» را نوشت که در ترجمه انگلیسی، «نظم اشیا» نام </a:t>
            </a:r>
            <a:r>
              <a:rPr lang="fa-IR" sz="2800" dirty="0" smtClean="0">
                <a:solidFill>
                  <a:schemeClr val="tx1"/>
                </a:solidFill>
                <a:cs typeface="B Nazanin" pitchFamily="2" charset="-78"/>
              </a:rPr>
              <a:t>گرفت.</a:t>
            </a:r>
          </a:p>
          <a:p>
            <a:pPr algn="just">
              <a:buFont typeface="Wingdings" pitchFamily="2" charset="2"/>
              <a:buChar char="q"/>
            </a:pPr>
            <a:endParaRPr lang="fa-IR" sz="2800" dirty="0" smtClean="0">
              <a:solidFill>
                <a:schemeClr val="tx1"/>
              </a:solidFill>
              <a:cs typeface="B Nazanin" pitchFamily="2" charset="-78"/>
            </a:endParaRPr>
          </a:p>
          <a:p>
            <a:pPr algn="just">
              <a:buFont typeface="Wingdings" pitchFamily="2" charset="2"/>
              <a:buChar char="q"/>
            </a:pPr>
            <a:r>
              <a:rPr lang="fa-IR" sz="3000" dirty="0">
                <a:solidFill>
                  <a:schemeClr val="tx1"/>
                </a:solidFill>
                <a:cs typeface="B Nazanin" pitchFamily="2" charset="-78"/>
              </a:rPr>
              <a:t>از مشهورترین آثار وی، می‌توان به نظم اشیا، باستان‌شناسی دانش، مراقبت و تنبیه، پیدایش کلینیک، تاریخ جنون و تاریخ جنسیت اشاره کرد</a:t>
            </a:r>
            <a:r>
              <a:rPr lang="fa-IR" sz="3000" dirty="0" smtClean="0">
                <a:solidFill>
                  <a:schemeClr val="tx1"/>
                </a:solidFill>
                <a:cs typeface="B Nazanin" pitchFamily="2" charset="-78"/>
              </a:rPr>
              <a:t>.</a:t>
            </a:r>
            <a:r>
              <a:rPr lang="en-US" sz="2800" dirty="0"/>
              <a:t/>
            </a:r>
            <a:br>
              <a:rPr lang="en-US" sz="2800" dirty="0"/>
            </a:br>
            <a:endParaRPr lang="en-US" dirty="0" smtClean="0"/>
          </a:p>
          <a:p>
            <a:pPr algn="just">
              <a:buFont typeface="Wingdings" pitchFamily="2" charset="2"/>
              <a:buChar char="q"/>
            </a:pPr>
            <a:r>
              <a:rPr lang="fa-IR" sz="3000" dirty="0">
                <a:solidFill>
                  <a:schemeClr val="tx1"/>
                </a:solidFill>
                <a:cs typeface="B Nazanin" pitchFamily="2" charset="-78"/>
              </a:rPr>
              <a:t>فوکو را به دلیل نظریاتش درباره جامعه، سیاست و تاریخ، از سرشناس ترین متفکران قرن بیستم و جزو رهبران نظری پسا ساختگرایی و پست مدرنیته می </a:t>
            </a:r>
            <a:r>
              <a:rPr lang="fa-IR" sz="3000" dirty="0" smtClean="0">
                <a:solidFill>
                  <a:schemeClr val="tx1"/>
                </a:solidFill>
                <a:cs typeface="B Nazanin" pitchFamily="2" charset="-78"/>
              </a:rPr>
              <a:t>دانند.</a:t>
            </a:r>
            <a:endParaRPr lang="en-US" sz="3000" dirty="0">
              <a:solidFill>
                <a:schemeClr val="tx1"/>
              </a:solidFill>
              <a:cs typeface="B Nazanin" pitchFamily="2" charset="-78"/>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791" y="10525"/>
            <a:ext cx="2747009" cy="19063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518534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normAutofit/>
          </a:bodyPr>
          <a:lstStyle/>
          <a:p>
            <a:pPr algn="ctr"/>
            <a:r>
              <a:rPr lang="fa-IR" b="1" dirty="0" smtClean="0">
                <a:cs typeface="B Nazanin" pitchFamily="2" charset="-78"/>
              </a:rPr>
              <a:t>دیدگاه فوکو در باب قدرت </a:t>
            </a:r>
            <a:endParaRPr lang="fa-IR" b="1" dirty="0">
              <a:cs typeface="B Nazanin" pitchFamily="2" charset="-78"/>
            </a:endParaRPr>
          </a:p>
        </p:txBody>
      </p:sp>
      <p:sp>
        <p:nvSpPr>
          <p:cNvPr id="3" name="Content Placeholder 2"/>
          <p:cNvSpPr>
            <a:spLocks noGrp="1"/>
          </p:cNvSpPr>
          <p:nvPr>
            <p:ph idx="1"/>
          </p:nvPr>
        </p:nvSpPr>
        <p:spPr>
          <a:xfrm>
            <a:off x="395536" y="1340768"/>
            <a:ext cx="8640960" cy="5112568"/>
          </a:xfrm>
        </p:spPr>
        <p:txBody>
          <a:bodyPr>
            <a:normAutofit/>
          </a:bodyPr>
          <a:lstStyle/>
          <a:p>
            <a:pPr algn="just">
              <a:buFont typeface="Wingdings" pitchFamily="2" charset="2"/>
              <a:buChar char="q"/>
            </a:pPr>
            <a:r>
              <a:rPr lang="fa-IR" sz="2800" dirty="0">
                <a:solidFill>
                  <a:schemeClr val="tx1"/>
                </a:solidFill>
                <a:cs typeface="B Nazanin" pitchFamily="2" charset="-78"/>
              </a:rPr>
              <a:t>آنچه از نظر فوکو ودیگر اندیشمندان پست مدرنیزم (فرا مدرن)قابل تامل است ،نوع نگاه آنان به مقوله قدرت وماهیت آن می باشد.وی قدرت را منحصرا در اختیار یک شخص،  گروه ویا طبقه نمی داند که به صورت یک طرفه اعمال کنند</a:t>
            </a:r>
            <a:r>
              <a:rPr lang="en-US" sz="2800" dirty="0">
                <a:solidFill>
                  <a:schemeClr val="tx1"/>
                </a:solidFill>
                <a:cs typeface="B Nazanin" pitchFamily="2" charset="-78"/>
              </a:rPr>
              <a:t>.</a:t>
            </a:r>
            <a:r>
              <a:rPr lang="fa-IR" sz="2800" dirty="0">
                <a:solidFill>
                  <a:schemeClr val="tx1"/>
                </a:solidFill>
                <a:cs typeface="B Nazanin" pitchFamily="2" charset="-78"/>
              </a:rPr>
              <a:t>ازنظر میشل فوکو  «قدرت»چنین نیست که در دست حاکمان ودر تملک شخصی آنان باشد،بلکه حالت رابطه ای وشبکه ای داردکه مانند سلسله اعصاب در جامعه پخش می شود</a:t>
            </a:r>
            <a:r>
              <a:rPr lang="en-US" sz="2800" dirty="0" smtClean="0">
                <a:solidFill>
                  <a:schemeClr val="tx1"/>
                </a:solidFill>
                <a:cs typeface="B Nazanin" pitchFamily="2" charset="-78"/>
              </a:rPr>
              <a:t>.</a:t>
            </a:r>
            <a:endParaRPr lang="fa-IR" sz="2800" dirty="0" smtClean="0">
              <a:solidFill>
                <a:schemeClr val="tx1"/>
              </a:solidFill>
              <a:cs typeface="B Nazanin" pitchFamily="2" charset="-78"/>
            </a:endParaRPr>
          </a:p>
          <a:p>
            <a:pPr algn="just">
              <a:buFont typeface="Wingdings" pitchFamily="2" charset="2"/>
              <a:buChar char="q"/>
            </a:pPr>
            <a:endParaRPr lang="fa-IR" sz="2800" dirty="0">
              <a:solidFill>
                <a:schemeClr val="tx1"/>
              </a:solidFill>
              <a:cs typeface="B Nazanin" pitchFamily="2" charset="-78"/>
            </a:endParaRPr>
          </a:p>
          <a:p>
            <a:pPr algn="just">
              <a:buFont typeface="Wingdings" pitchFamily="2" charset="2"/>
              <a:buChar char="q"/>
            </a:pPr>
            <a:r>
              <a:rPr lang="fa-IR" sz="2800" dirty="0">
                <a:solidFill>
                  <a:schemeClr val="tx1"/>
                </a:solidFill>
                <a:cs typeface="B Nazanin" pitchFamily="2" charset="-78"/>
              </a:rPr>
              <a:t>قدرت از نظر وی ماهیت نرم افزاری دارد و محسوس وقابل مشاهده نیست</a:t>
            </a:r>
            <a:r>
              <a:rPr lang="en-US" sz="2800" dirty="0">
                <a:solidFill>
                  <a:schemeClr val="tx1"/>
                </a:solidFill>
                <a:cs typeface="B Nazanin" pitchFamily="2" charset="-78"/>
              </a:rPr>
              <a:t>. </a:t>
            </a:r>
            <a:r>
              <a:rPr lang="fa-IR" sz="2800" dirty="0">
                <a:solidFill>
                  <a:schemeClr val="tx1"/>
                </a:solidFill>
                <a:cs typeface="B Nazanin" pitchFamily="2" charset="-78"/>
              </a:rPr>
              <a:t>به باور فوکو قدرت لزوما  با ابزارهای خشونت آمیز اعمال </a:t>
            </a:r>
            <a:r>
              <a:rPr lang="fa-IR" sz="2800" dirty="0" smtClean="0">
                <a:solidFill>
                  <a:schemeClr val="tx1"/>
                </a:solidFill>
                <a:cs typeface="B Nazanin" pitchFamily="2" charset="-78"/>
              </a:rPr>
              <a:t>نمی </a:t>
            </a:r>
            <a:r>
              <a:rPr lang="fa-IR" sz="2800" dirty="0">
                <a:solidFill>
                  <a:schemeClr val="tx1"/>
                </a:solidFill>
                <a:cs typeface="B Nazanin" pitchFamily="2" charset="-78"/>
              </a:rPr>
              <a:t>شود بلکه یک سخنرانی، نوار کاست ، کتاب ، اندیشه و... می توانند منابع قدرت </a:t>
            </a:r>
            <a:r>
              <a:rPr lang="fa-IR" sz="2800" dirty="0" smtClean="0">
                <a:solidFill>
                  <a:schemeClr val="tx1"/>
                </a:solidFill>
                <a:cs typeface="B Nazanin" pitchFamily="2" charset="-78"/>
              </a:rPr>
              <a:t>باشند.</a:t>
            </a:r>
            <a:endParaRPr lang="fa-IR" sz="2800"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9852799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6632"/>
            <a:ext cx="8686800" cy="1178768"/>
          </a:xfrm>
        </p:spPr>
        <p:txBody>
          <a:bodyPr/>
          <a:lstStyle/>
          <a:p>
            <a:pPr algn="ctr"/>
            <a:r>
              <a:rPr lang="fa-IR" b="1" dirty="0">
                <a:cs typeface="B Nazanin" pitchFamily="2" charset="-78"/>
              </a:rPr>
              <a:t>دیدگاه فوکو در باب </a:t>
            </a:r>
            <a:r>
              <a:rPr lang="fa-IR" b="1" dirty="0" smtClean="0">
                <a:cs typeface="B Nazanin" pitchFamily="2" charset="-78"/>
              </a:rPr>
              <a:t>دولت </a:t>
            </a:r>
            <a:endParaRPr lang="fa-IR" dirty="0"/>
          </a:p>
        </p:txBody>
      </p:sp>
      <p:sp>
        <p:nvSpPr>
          <p:cNvPr id="3" name="Content Placeholder 2"/>
          <p:cNvSpPr>
            <a:spLocks noGrp="1"/>
          </p:cNvSpPr>
          <p:nvPr>
            <p:ph idx="1"/>
          </p:nvPr>
        </p:nvSpPr>
        <p:spPr/>
        <p:txBody>
          <a:bodyPr>
            <a:normAutofit/>
          </a:bodyPr>
          <a:lstStyle/>
          <a:p>
            <a:pPr algn="just">
              <a:buFont typeface="Wingdings" pitchFamily="2" charset="2"/>
              <a:buChar char="q"/>
            </a:pPr>
            <a:r>
              <a:rPr lang="fa-IR" sz="2800" dirty="0">
                <a:solidFill>
                  <a:schemeClr val="tx1"/>
                </a:solidFill>
                <a:cs typeface="B Nazanin" pitchFamily="2" charset="-78"/>
              </a:rPr>
              <a:t>فوکو می گوید که دولت مهم است امّا قدرت را فراتر از دولت مى‏داند و استدلال مى‏کند که دولت با تمام قدرتش از اشغال تمامى زمینه‏هاى مناسب قدرت ناتوان است. از طرف دیگر خود قدرت دولت هم قدرتى است که براساس مناسبات قدرت اصیل‏تر و از پیش موجود کار مى‏کند. به عبارت دیگر دولت را «ابرساختارى» مى‏داند که وابسته و مربوط به کل شبکه‏هاى قدرت </a:t>
            </a:r>
            <a:r>
              <a:rPr lang="fa-IR" sz="2800" dirty="0" smtClean="0">
                <a:solidFill>
                  <a:schemeClr val="tx1"/>
                </a:solidFill>
                <a:cs typeface="B Nazanin" pitchFamily="2" charset="-78"/>
              </a:rPr>
              <a:t>است.</a:t>
            </a:r>
          </a:p>
          <a:p>
            <a:pPr algn="just">
              <a:buFont typeface="Wingdings" pitchFamily="2" charset="2"/>
              <a:buChar char="q"/>
            </a:pPr>
            <a:r>
              <a:rPr lang="fa-IR" sz="2800" dirty="0">
                <a:solidFill>
                  <a:schemeClr val="tx1"/>
                </a:solidFill>
                <a:cs typeface="B Nazanin" pitchFamily="2" charset="-78"/>
              </a:rPr>
              <a:t>به هر حال قدرت نزد فوکو چیزى نیست که در مالکیت دولت یا طبقه حاکم یا شخص حاکم باشد؛ برعکس قدرت یک استراتژى است و نه یک نهاد یا یک ساختار. قدرت شبکه‏اى است که همه در آن گرفتارند و انسان‏ها و نهادها و ساختارها همه مجرى او هستند.</a:t>
            </a:r>
            <a:endParaRPr lang="en-US" sz="2800" dirty="0">
              <a:solidFill>
                <a:schemeClr val="tx1"/>
              </a:solidFill>
              <a:cs typeface="B Nazanin" pitchFamily="2" charset="-78"/>
            </a:endParaRPr>
          </a:p>
          <a:p>
            <a:pPr algn="just">
              <a:buFont typeface="Wingdings" pitchFamily="2" charset="2"/>
              <a:buChar char="q"/>
            </a:pPr>
            <a:endParaRPr lang="fa-IR" sz="2800"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3493941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6632"/>
            <a:ext cx="8686800" cy="1178768"/>
          </a:xfrm>
        </p:spPr>
        <p:txBody>
          <a:bodyPr/>
          <a:lstStyle/>
          <a:p>
            <a:pPr algn="ctr"/>
            <a:r>
              <a:rPr lang="fa-IR" b="1" dirty="0" smtClean="0">
                <a:solidFill>
                  <a:schemeClr val="tx1"/>
                </a:solidFill>
                <a:cs typeface="B Nazanin" pitchFamily="2" charset="-78"/>
              </a:rPr>
              <a:t>نظر فوکو در باب انقلاب ایران</a:t>
            </a:r>
            <a:endParaRPr lang="fa-IR" b="1" dirty="0">
              <a:solidFill>
                <a:schemeClr val="tx1"/>
              </a:solidFill>
              <a:cs typeface="B Nazanin" pitchFamily="2" charset="-78"/>
            </a:endParaRPr>
          </a:p>
        </p:txBody>
      </p:sp>
      <p:sp>
        <p:nvSpPr>
          <p:cNvPr id="3" name="Content Placeholder 2"/>
          <p:cNvSpPr>
            <a:spLocks noGrp="1"/>
          </p:cNvSpPr>
          <p:nvPr>
            <p:ph idx="1"/>
          </p:nvPr>
        </p:nvSpPr>
        <p:spPr>
          <a:xfrm>
            <a:off x="0" y="1340768"/>
            <a:ext cx="8964488" cy="5517232"/>
          </a:xfrm>
        </p:spPr>
        <p:txBody>
          <a:bodyPr>
            <a:normAutofit lnSpcReduction="10000"/>
          </a:bodyPr>
          <a:lstStyle/>
          <a:p>
            <a:pPr algn="just">
              <a:buFont typeface="Wingdings" pitchFamily="2" charset="2"/>
              <a:buChar char="q"/>
            </a:pPr>
            <a:r>
              <a:rPr lang="fa-IR" sz="2800" dirty="0">
                <a:solidFill>
                  <a:schemeClr val="tx1"/>
                </a:solidFill>
                <a:cs typeface="B Nazanin" pitchFamily="2" charset="-78"/>
              </a:rPr>
              <a:t>فوکو بنیانگذار پست مدرنیته است و در زمان انقلاب ایران به تهران و قم سفر می کند وپس از پژوهشها و مصاحبه های خود با مردم و انقلابیون ایران مدعی می شودکه انقلاب ایران پیشتاز عصر پست مدرن است. برای شناخت تحلیل او از انقلاب ایران ابتدا باید مولفه های  پست مدرنیسم را معرفی نماییم</a:t>
            </a:r>
            <a:r>
              <a:rPr lang="fa-IR" sz="2800" dirty="0" smtClean="0">
                <a:solidFill>
                  <a:schemeClr val="tx1"/>
                </a:solidFill>
                <a:cs typeface="B Nazanin" pitchFamily="2" charset="-78"/>
              </a:rPr>
              <a:t>.</a:t>
            </a:r>
          </a:p>
          <a:p>
            <a:pPr algn="just">
              <a:buFont typeface="Wingdings" pitchFamily="2" charset="2"/>
              <a:buChar char="q"/>
            </a:pPr>
            <a:endParaRPr lang="fa-IR" sz="2800" dirty="0">
              <a:solidFill>
                <a:schemeClr val="tx1"/>
              </a:solidFill>
              <a:cs typeface="B Nazanin" pitchFamily="2" charset="-78"/>
            </a:endParaRPr>
          </a:p>
          <a:p>
            <a:pPr algn="just">
              <a:buFont typeface="Wingdings" pitchFamily="2" charset="2"/>
              <a:buChar char="q"/>
            </a:pPr>
            <a:r>
              <a:rPr lang="fa-IR" sz="2800" b="1" dirty="0" smtClean="0">
                <a:solidFill>
                  <a:schemeClr val="tx1"/>
                </a:solidFill>
                <a:cs typeface="B Nazanin" pitchFamily="2" charset="-78"/>
              </a:rPr>
              <a:t>مولفه های پست مدرنیسم :</a:t>
            </a:r>
          </a:p>
          <a:p>
            <a:pPr marL="0" indent="0">
              <a:buNone/>
            </a:pPr>
            <a:r>
              <a:rPr lang="fa-IR" sz="3000" dirty="0">
                <a:solidFill>
                  <a:schemeClr val="tx1"/>
                </a:solidFill>
                <a:cs typeface="B Nazanin" pitchFamily="2" charset="-78"/>
              </a:rPr>
              <a:t>1</a:t>
            </a:r>
            <a:r>
              <a:rPr lang="fa-IR" sz="3000" dirty="0" smtClean="0">
                <a:solidFill>
                  <a:schemeClr val="tx1"/>
                </a:solidFill>
                <a:cs typeface="B Nazanin" pitchFamily="2" charset="-78"/>
              </a:rPr>
              <a:t>)</a:t>
            </a:r>
            <a:r>
              <a:rPr lang="fa-IR" sz="3000" dirty="0">
                <a:solidFill>
                  <a:schemeClr val="tx1"/>
                </a:solidFill>
                <a:cs typeface="B Nazanin" pitchFamily="2" charset="-78"/>
              </a:rPr>
              <a:t>     نفی خرد گرایی (کاهش قطعیت نسبت به علم و عقل)</a:t>
            </a:r>
          </a:p>
          <a:p>
            <a:pPr marL="0" indent="0">
              <a:buNone/>
            </a:pPr>
            <a:r>
              <a:rPr lang="fa-IR" sz="3000" dirty="0">
                <a:solidFill>
                  <a:schemeClr val="tx1"/>
                </a:solidFill>
                <a:cs typeface="B Nazanin" pitchFamily="2" charset="-78"/>
              </a:rPr>
              <a:t>2</a:t>
            </a:r>
            <a:r>
              <a:rPr lang="fa-IR" sz="3000" dirty="0" smtClean="0">
                <a:solidFill>
                  <a:schemeClr val="tx1"/>
                </a:solidFill>
                <a:cs typeface="B Nazanin" pitchFamily="2" charset="-78"/>
              </a:rPr>
              <a:t>)</a:t>
            </a:r>
            <a:r>
              <a:rPr lang="fa-IR" sz="3000" dirty="0">
                <a:solidFill>
                  <a:schemeClr val="tx1"/>
                </a:solidFill>
                <a:cs typeface="B Nazanin" pitchFamily="2" charset="-78"/>
              </a:rPr>
              <a:t>     بازگشت مجدد به مذهب و ارزشها (البته  با نگاه گزینشی به مذهب و </a:t>
            </a:r>
            <a:r>
              <a:rPr lang="fa-IR" sz="3000" dirty="0" smtClean="0">
                <a:solidFill>
                  <a:schemeClr val="tx1"/>
                </a:solidFill>
                <a:cs typeface="B Nazanin" pitchFamily="2" charset="-78"/>
              </a:rPr>
              <a:t>      ارزشها</a:t>
            </a:r>
            <a:r>
              <a:rPr lang="fa-IR" sz="3000" dirty="0">
                <a:solidFill>
                  <a:schemeClr val="tx1"/>
                </a:solidFill>
                <a:cs typeface="B Nazanin" pitchFamily="2" charset="-78"/>
              </a:rPr>
              <a:t>)</a:t>
            </a:r>
          </a:p>
          <a:p>
            <a:pPr marL="0" indent="0">
              <a:buNone/>
            </a:pPr>
            <a:r>
              <a:rPr lang="fa-IR" sz="3000" dirty="0">
                <a:solidFill>
                  <a:schemeClr val="tx1"/>
                </a:solidFill>
                <a:cs typeface="B Nazanin" pitchFamily="2" charset="-78"/>
              </a:rPr>
              <a:t>3</a:t>
            </a:r>
            <a:r>
              <a:rPr lang="fa-IR" sz="3000" dirty="0" smtClean="0">
                <a:solidFill>
                  <a:schemeClr val="tx1"/>
                </a:solidFill>
                <a:cs typeface="B Nazanin" pitchFamily="2" charset="-78"/>
              </a:rPr>
              <a:t>)</a:t>
            </a:r>
            <a:r>
              <a:rPr lang="fa-IR" sz="3000" dirty="0">
                <a:solidFill>
                  <a:schemeClr val="tx1"/>
                </a:solidFill>
                <a:cs typeface="B Nazanin" pitchFamily="2" charset="-78"/>
              </a:rPr>
              <a:t>     ساختار شکنی و نفی جایگاه تخصص ها               </a:t>
            </a:r>
            <a:endParaRPr lang="fa-IR" sz="3000" dirty="0" smtClean="0">
              <a:solidFill>
                <a:schemeClr val="tx1"/>
              </a:solidFill>
              <a:cs typeface="B Nazanin" pitchFamily="2" charset="-78"/>
            </a:endParaRPr>
          </a:p>
          <a:p>
            <a:pPr marL="0" indent="0">
              <a:buNone/>
            </a:pPr>
            <a:r>
              <a:rPr lang="fa-IR" sz="3000" dirty="0">
                <a:solidFill>
                  <a:schemeClr val="tx1"/>
                </a:solidFill>
                <a:cs typeface="B Nazanin" pitchFamily="2" charset="-78"/>
              </a:rPr>
              <a:t>4</a:t>
            </a:r>
            <a:r>
              <a:rPr lang="fa-IR" sz="3000" dirty="0" smtClean="0">
                <a:solidFill>
                  <a:schemeClr val="tx1"/>
                </a:solidFill>
                <a:cs typeface="B Nazanin" pitchFamily="2" charset="-78"/>
              </a:rPr>
              <a:t>)</a:t>
            </a:r>
            <a:r>
              <a:rPr lang="fa-IR" sz="3000" dirty="0">
                <a:solidFill>
                  <a:schemeClr val="tx1"/>
                </a:solidFill>
                <a:cs typeface="B Nazanin" pitchFamily="2" charset="-78"/>
              </a:rPr>
              <a:t>     توجه به فرهنگ های بومی و محلی</a:t>
            </a:r>
          </a:p>
          <a:p>
            <a:pPr marL="0" indent="0">
              <a:buNone/>
            </a:pPr>
            <a:r>
              <a:rPr lang="fa-IR" sz="3000" dirty="0">
                <a:solidFill>
                  <a:schemeClr val="tx1"/>
                </a:solidFill>
                <a:cs typeface="B Nazanin" pitchFamily="2" charset="-78"/>
              </a:rPr>
              <a:t>5</a:t>
            </a:r>
            <a:r>
              <a:rPr lang="fa-IR" sz="3000" dirty="0" smtClean="0">
                <a:solidFill>
                  <a:schemeClr val="tx1"/>
                </a:solidFill>
                <a:cs typeface="B Nazanin" pitchFamily="2" charset="-78"/>
              </a:rPr>
              <a:t>)</a:t>
            </a:r>
            <a:r>
              <a:rPr lang="fa-IR" sz="3000" dirty="0">
                <a:solidFill>
                  <a:schemeClr val="tx1"/>
                </a:solidFill>
                <a:cs typeface="B Nazanin" pitchFamily="2" charset="-78"/>
              </a:rPr>
              <a:t>     حمایت از طبیعت یا همراهی با طبیعت و حمایت </a:t>
            </a:r>
            <a:r>
              <a:rPr lang="fa-IR" sz="3000" dirty="0" smtClean="0">
                <a:solidFill>
                  <a:schemeClr val="tx1"/>
                </a:solidFill>
                <a:cs typeface="B Nazanin" pitchFamily="2" charset="-78"/>
              </a:rPr>
              <a:t>محیط زیست</a:t>
            </a:r>
            <a:endParaRPr lang="fa-IR" sz="2800" b="1" dirty="0" smtClean="0">
              <a:solidFill>
                <a:schemeClr val="tx1"/>
              </a:solidFill>
              <a:cs typeface="B Nazanin" pitchFamily="2" charset="-78"/>
            </a:endParaRPr>
          </a:p>
          <a:p>
            <a:pPr marL="0" indent="0" algn="just">
              <a:buNone/>
            </a:pPr>
            <a:endParaRPr lang="fa-IR" sz="2800"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88120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6632"/>
            <a:ext cx="8686800" cy="1178768"/>
          </a:xfrm>
        </p:spPr>
        <p:txBody>
          <a:bodyPr/>
          <a:lstStyle/>
          <a:p>
            <a:pPr algn="ctr"/>
            <a:r>
              <a:rPr lang="fa-IR" b="1" dirty="0">
                <a:solidFill>
                  <a:schemeClr val="tx1"/>
                </a:solidFill>
                <a:cs typeface="B Nazanin" pitchFamily="2" charset="-78"/>
              </a:rPr>
              <a:t>نظر فوکو در باب انقلاب ایران</a:t>
            </a:r>
            <a:endParaRPr lang="fa-IR" dirty="0"/>
          </a:p>
        </p:txBody>
      </p:sp>
      <p:sp>
        <p:nvSpPr>
          <p:cNvPr id="3" name="Content Placeholder 2"/>
          <p:cNvSpPr>
            <a:spLocks noGrp="1"/>
          </p:cNvSpPr>
          <p:nvPr>
            <p:ph idx="1"/>
          </p:nvPr>
        </p:nvSpPr>
        <p:spPr>
          <a:xfrm>
            <a:off x="323528" y="1268760"/>
            <a:ext cx="8668072" cy="5184576"/>
          </a:xfrm>
        </p:spPr>
        <p:txBody>
          <a:bodyPr>
            <a:normAutofit/>
          </a:bodyPr>
          <a:lstStyle/>
          <a:p>
            <a:pPr marL="0" indent="0">
              <a:buNone/>
            </a:pPr>
            <a:r>
              <a:rPr lang="fa-IR" b="1" dirty="0">
                <a:solidFill>
                  <a:schemeClr val="tx1"/>
                </a:solidFill>
                <a:cs typeface="B Nazanin" pitchFamily="2" charset="-78"/>
              </a:rPr>
              <a:t>نظریه </a:t>
            </a:r>
            <a:r>
              <a:rPr lang="fa-IR" b="1" dirty="0" smtClean="0">
                <a:solidFill>
                  <a:schemeClr val="tx1"/>
                </a:solidFill>
                <a:cs typeface="B Nazanin" pitchFamily="2" charset="-78"/>
              </a:rPr>
              <a:t>فوکو در اثبات پست مدرن بودن انقلاب ایران:</a:t>
            </a:r>
            <a:endParaRPr lang="fa-IR" b="1" dirty="0">
              <a:solidFill>
                <a:schemeClr val="tx1"/>
              </a:solidFill>
              <a:cs typeface="B Nazanin" pitchFamily="2" charset="-78"/>
            </a:endParaRPr>
          </a:p>
          <a:p>
            <a:pPr algn="just">
              <a:buFont typeface="Wingdings" pitchFamily="2" charset="2"/>
              <a:buChar char="q"/>
            </a:pPr>
            <a:r>
              <a:rPr lang="en-US" sz="3000" dirty="0">
                <a:solidFill>
                  <a:schemeClr val="tx1"/>
                </a:solidFill>
                <a:cs typeface="B Nazanin" pitchFamily="2" charset="-78"/>
              </a:rPr>
              <a:t> </a:t>
            </a:r>
            <a:r>
              <a:rPr lang="en-US" sz="3000" dirty="0" smtClean="0">
                <a:solidFill>
                  <a:schemeClr val="tx1"/>
                </a:solidFill>
                <a:cs typeface="B Nazanin" pitchFamily="2" charset="-78"/>
              </a:rPr>
              <a:t>  </a:t>
            </a:r>
            <a:r>
              <a:rPr lang="fa-IR" sz="3000" dirty="0" smtClean="0">
                <a:solidFill>
                  <a:schemeClr val="tx1"/>
                </a:solidFill>
                <a:cs typeface="B Nazanin" pitchFamily="2" charset="-78"/>
              </a:rPr>
              <a:t>معنویت گرایی و اسلام خواهی در انقلاب : مشکل مردم ایران اقتصادی نبوده است.</a:t>
            </a:r>
          </a:p>
          <a:p>
            <a:pPr algn="just">
              <a:buFont typeface="Wingdings" pitchFamily="2" charset="2"/>
              <a:buChar char="q"/>
            </a:pPr>
            <a:r>
              <a:rPr lang="en-US" sz="3000" dirty="0" smtClean="0">
                <a:solidFill>
                  <a:schemeClr val="tx1"/>
                </a:solidFill>
                <a:cs typeface="B Nazanin" pitchFamily="2" charset="-78"/>
              </a:rPr>
              <a:t>    </a:t>
            </a:r>
            <a:r>
              <a:rPr lang="fa-IR" sz="3000" dirty="0" smtClean="0">
                <a:solidFill>
                  <a:schemeClr val="tx1"/>
                </a:solidFill>
                <a:cs typeface="B Nazanin" pitchFamily="2" charset="-78"/>
              </a:rPr>
              <a:t>نقش رهبری امام و اینکه با وجود عدم دسترسی به رسانه های مدرن نفوذ زیادی در مردم داشت.</a:t>
            </a:r>
          </a:p>
          <a:p>
            <a:pPr algn="just">
              <a:buFont typeface="Wingdings" pitchFamily="2" charset="2"/>
              <a:buChar char="q"/>
            </a:pPr>
            <a:r>
              <a:rPr lang="en-US" sz="3000" dirty="0">
                <a:solidFill>
                  <a:schemeClr val="tx1"/>
                </a:solidFill>
                <a:cs typeface="B Nazanin" pitchFamily="2" charset="-78"/>
              </a:rPr>
              <a:t>    </a:t>
            </a:r>
            <a:r>
              <a:rPr lang="fa-IR" sz="3000" dirty="0">
                <a:solidFill>
                  <a:schemeClr val="tx1"/>
                </a:solidFill>
                <a:cs typeface="B Nazanin" pitchFamily="2" charset="-78"/>
              </a:rPr>
              <a:t>ساختار شکنی درمعادلات سیاسی: انقلاب ایران غیرقابل </a:t>
            </a:r>
            <a:r>
              <a:rPr lang="fa-IR" sz="3000" dirty="0" smtClean="0">
                <a:solidFill>
                  <a:schemeClr val="tx1"/>
                </a:solidFill>
                <a:cs typeface="B Nazanin" pitchFamily="2" charset="-78"/>
              </a:rPr>
              <a:t>پیش بینی </a:t>
            </a:r>
            <a:r>
              <a:rPr lang="fa-IR" sz="3000" dirty="0">
                <a:solidFill>
                  <a:schemeClr val="tx1"/>
                </a:solidFill>
                <a:cs typeface="B Nazanin" pitchFamily="2" charset="-78"/>
              </a:rPr>
              <a:t>و بر هم زننده معادلات جهانی بود.</a:t>
            </a:r>
          </a:p>
          <a:p>
            <a:pPr algn="just">
              <a:buFont typeface="Wingdings" pitchFamily="2" charset="2"/>
              <a:buChar char="q"/>
            </a:pPr>
            <a:r>
              <a:rPr lang="en-US" sz="3000" dirty="0" smtClean="0">
                <a:solidFill>
                  <a:schemeClr val="tx1"/>
                </a:solidFill>
                <a:cs typeface="B Nazanin" pitchFamily="2" charset="-78"/>
              </a:rPr>
              <a:t> </a:t>
            </a:r>
            <a:r>
              <a:rPr lang="fa-IR" sz="3000" dirty="0">
                <a:solidFill>
                  <a:schemeClr val="tx1"/>
                </a:solidFill>
                <a:cs typeface="B Nazanin" pitchFamily="2" charset="-78"/>
              </a:rPr>
              <a:t>ساختار شکنی در رابطه قدرت:  بجای آنکه قدرت از بالا به پایین منتقل شود؛ قدرت در میان مردم جمع شده بود و سپس به بالا منتقل شد ومنجر به پیروزی انقلاب شد.</a:t>
            </a:r>
          </a:p>
          <a:p>
            <a:pPr>
              <a:buFont typeface="Wingdings" pitchFamily="2" charset="2"/>
              <a:buChar char="q"/>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164795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0648"/>
            <a:ext cx="8686800" cy="936104"/>
          </a:xfrm>
        </p:spPr>
        <p:txBody>
          <a:bodyPr>
            <a:normAutofit fontScale="90000"/>
          </a:bodyPr>
          <a:lstStyle/>
          <a:p>
            <a:pPr algn="ctr"/>
            <a:r>
              <a:rPr lang="fa-IR" b="1" dirty="0">
                <a:effectLst/>
                <a:cs typeface="B Nazanin" pitchFamily="2" charset="-78"/>
              </a:rPr>
              <a:t>فلسفه‌های مضاف (فلسفه خاص)</a:t>
            </a:r>
            <a:r>
              <a:rPr lang="en-US" dirty="0">
                <a:effectLst/>
              </a:rPr>
              <a:t/>
            </a:r>
            <a:br>
              <a:rPr lang="en-US" dirty="0">
                <a:effectLst/>
              </a:rPr>
            </a:br>
            <a:endParaRPr lang="fa-IR" dirty="0"/>
          </a:p>
        </p:txBody>
      </p:sp>
      <p:sp>
        <p:nvSpPr>
          <p:cNvPr id="3" name="Content Placeholder 2"/>
          <p:cNvSpPr>
            <a:spLocks noGrp="1"/>
          </p:cNvSpPr>
          <p:nvPr>
            <p:ph idx="1"/>
          </p:nvPr>
        </p:nvSpPr>
        <p:spPr>
          <a:xfrm>
            <a:off x="323528" y="1412776"/>
            <a:ext cx="8686800" cy="5256584"/>
          </a:xfrm>
        </p:spPr>
        <p:txBody>
          <a:bodyPr>
            <a:noAutofit/>
          </a:bodyPr>
          <a:lstStyle/>
          <a:p>
            <a:pPr marL="0" indent="0" algn="just">
              <a:buNone/>
            </a:pPr>
            <a:r>
              <a:rPr lang="fa-IR" sz="2800" b="1" dirty="0">
                <a:solidFill>
                  <a:schemeClr val="tx1"/>
                </a:solidFill>
                <a:cs typeface="B Nazanin" pitchFamily="2" charset="-78"/>
              </a:rPr>
              <a:t>فلسفه‌های خاص</a:t>
            </a:r>
            <a:r>
              <a:rPr lang="en-US" sz="2800" dirty="0">
                <a:solidFill>
                  <a:schemeClr val="tx1"/>
                </a:solidFill>
                <a:cs typeface="B Nazanin" pitchFamily="2" charset="-78"/>
              </a:rPr>
              <a:t> </a:t>
            </a:r>
            <a:r>
              <a:rPr lang="fa-IR" sz="2800" dirty="0">
                <a:solidFill>
                  <a:schemeClr val="tx1"/>
                </a:solidFill>
                <a:cs typeface="B Nazanin" pitchFamily="2" charset="-78"/>
              </a:rPr>
              <a:t>یا</a:t>
            </a:r>
            <a:r>
              <a:rPr lang="en-US" sz="2800" dirty="0">
                <a:solidFill>
                  <a:schemeClr val="tx1"/>
                </a:solidFill>
                <a:cs typeface="B Nazanin" pitchFamily="2" charset="-78"/>
              </a:rPr>
              <a:t> </a:t>
            </a:r>
            <a:r>
              <a:rPr lang="fa-IR" sz="2800" b="1" dirty="0">
                <a:solidFill>
                  <a:schemeClr val="tx1"/>
                </a:solidFill>
                <a:cs typeface="B Nazanin" pitchFamily="2" charset="-78"/>
              </a:rPr>
              <a:t>فلسفه‌های مضاف</a:t>
            </a:r>
            <a:r>
              <a:rPr lang="en-US" sz="2800" dirty="0">
                <a:solidFill>
                  <a:schemeClr val="tx1"/>
                </a:solidFill>
                <a:cs typeface="B Nazanin" pitchFamily="2" charset="-78"/>
              </a:rPr>
              <a:t> </a:t>
            </a:r>
            <a:r>
              <a:rPr lang="fa-IR" sz="2800" dirty="0">
                <a:solidFill>
                  <a:schemeClr val="tx1"/>
                </a:solidFill>
                <a:cs typeface="B Nazanin" pitchFamily="2" charset="-78"/>
              </a:rPr>
              <a:t>به شاخه‌هایی از فلسفه گفته می‌شود که یک حوزه یا پدیده خاص را به طور تخصصی از دیدگاه فلسفی مورد مطالعه قرار می‌دهند. از جمله فلسفه‌های خاص می‌توان به فلسفه</a:t>
            </a:r>
            <a:r>
              <a:rPr lang="en-US" sz="2800" dirty="0">
                <a:solidFill>
                  <a:schemeClr val="tx1"/>
                </a:solidFill>
                <a:cs typeface="B Nazanin" pitchFamily="2" charset="-78"/>
              </a:rPr>
              <a:t> </a:t>
            </a:r>
            <a:r>
              <a:rPr lang="fa-IR" sz="2800" dirty="0">
                <a:solidFill>
                  <a:schemeClr val="tx1"/>
                </a:solidFill>
                <a:cs typeface="B Nazanin" pitchFamily="2" charset="-78"/>
                <a:hlinkClick r:id="rId2" tooltip="نظریه کنش (فلسفه)"/>
              </a:rPr>
              <a:t>کنش</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3" tooltip="فلسفه زیست‌شناسی"/>
              </a:rPr>
              <a:t>زیست‌شناسی</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4" tooltip="فلسفه شیمی (صفحه وجود ندارد)"/>
              </a:rPr>
              <a:t>شیمی</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5" tooltip="فلسفه آموزش"/>
              </a:rPr>
              <a:t>آموزش</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6" tooltip="فلسفه اقتصاد (صفحه وجود ندارد)"/>
              </a:rPr>
              <a:t>اقتصاد</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7" tooltip="فلسفه مهندسی (صفحه وجود ندارد)"/>
              </a:rPr>
              <a:t>مهندسی</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8" tooltip="فلسفه زیست‌بوم (صفحه وجود ندارد)"/>
              </a:rPr>
              <a:t>زیست‌بوم</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9" tooltip="فلسفه فیلم (صفحه وجود ندارد)"/>
              </a:rPr>
              <a:t>فیلم</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10" tooltip="فلسفه جغرافیا (صفحه وجود ندارد)"/>
              </a:rPr>
              <a:t>جغرافیا</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11" tooltip="فلسفه اطلاعات"/>
              </a:rPr>
              <a:t>اطلاعات</a:t>
            </a:r>
            <a:r>
              <a:rPr lang="fa-IR" sz="2800" dirty="0">
                <a:solidFill>
                  <a:schemeClr val="tx1"/>
                </a:solidFill>
                <a:cs typeface="B Nazanin" pitchFamily="2" charset="-78"/>
              </a:rPr>
              <a:t>،</a:t>
            </a:r>
            <a:r>
              <a:rPr lang="fa-IR" sz="2800" dirty="0">
                <a:solidFill>
                  <a:schemeClr val="tx1"/>
                </a:solidFill>
                <a:cs typeface="B Nazanin" pitchFamily="2" charset="-78"/>
                <a:hlinkClick r:id="rId12" tooltip="مردم‌شناسی فلسفی"/>
              </a:rPr>
              <a:t>طبیعت انسان</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13" tooltip="نظریه‌های شادی (صفحه وجود ندارد)"/>
              </a:rPr>
              <a:t>شادی</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14" tooltip="فلسفه زبان"/>
              </a:rPr>
              <a:t>زبان</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15" tooltip="فلسفه حقوق"/>
              </a:rPr>
              <a:t>حقوق</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16" tooltip="فلسفه ادبیات (صفحه وجود ندارد)"/>
              </a:rPr>
              <a:t>ادبیات</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hlinkClick r:id="rId17" tooltip="فلسفه ریاضیات"/>
              </a:rPr>
              <a:t>ریاضیات</a:t>
            </a:r>
            <a:r>
              <a:rPr lang="fa-IR" sz="2800" dirty="0">
                <a:solidFill>
                  <a:schemeClr val="tx1"/>
                </a:solidFill>
                <a:cs typeface="B Nazanin" pitchFamily="2" charset="-78"/>
              </a:rPr>
              <a:t>،</a:t>
            </a:r>
            <a:r>
              <a:rPr lang="en-US" sz="2800" dirty="0">
                <a:solidFill>
                  <a:schemeClr val="tx1"/>
                </a:solidFill>
                <a:cs typeface="B Nazanin" pitchFamily="2" charset="-78"/>
              </a:rPr>
              <a:t>  </a:t>
            </a:r>
            <a:r>
              <a:rPr lang="fa-IR" sz="2800" dirty="0">
                <a:solidFill>
                  <a:schemeClr val="tx1"/>
                </a:solidFill>
                <a:cs typeface="B Nazanin" pitchFamily="2" charset="-78"/>
              </a:rPr>
              <a:t>اشاره کرد. </a:t>
            </a:r>
            <a:r>
              <a:rPr lang="en-US" sz="2800" dirty="0">
                <a:solidFill>
                  <a:schemeClr val="tx1"/>
                </a:solidFill>
                <a:cs typeface="B Nazanin" pitchFamily="2" charset="-78"/>
              </a:rPr>
              <a:t> </a:t>
            </a:r>
            <a:r>
              <a:rPr lang="fa-IR" sz="2800" u="sng" dirty="0" smtClean="0">
                <a:solidFill>
                  <a:schemeClr val="tx1"/>
                </a:solidFill>
                <a:cs typeface="B Nazanin" pitchFamily="2" charset="-78"/>
              </a:rPr>
              <a:t>علی اصغر مصلح </a:t>
            </a:r>
            <a:r>
              <a:rPr lang="fa-IR" sz="2800" dirty="0" smtClean="0">
                <a:solidFill>
                  <a:schemeClr val="tx1"/>
                </a:solidFill>
                <a:cs typeface="B Nazanin" pitchFamily="2" charset="-78"/>
              </a:rPr>
              <a:t>معتقد </a:t>
            </a:r>
            <a:r>
              <a:rPr lang="fa-IR" sz="2800" dirty="0">
                <a:solidFill>
                  <a:schemeClr val="tx1"/>
                </a:solidFill>
                <a:cs typeface="B Nazanin" pitchFamily="2" charset="-78"/>
              </a:rPr>
              <a:t>است با توجه به آنکه اصطلاح «مضاف» در سنت فلسفه اسلامی و ایرانی سابقه‌ای ندارد و اغلب اهل فلسفه با شنیدن اصطلاح «مضاف»، معنای فقهی آن را در نظر می‌گیرند، اصطلاح «فلسفه خاص» در برابر «فلسفه عام» برای اطلاق به این حوزه‌های فلسفی مناسب‌تر می‌نماید </a:t>
            </a:r>
            <a:r>
              <a:rPr lang="fa-IR" sz="2800" dirty="0" smtClean="0">
                <a:solidFill>
                  <a:schemeClr val="tx1"/>
                </a:solidFill>
                <a:cs typeface="B Nazanin" pitchFamily="2" charset="-78"/>
              </a:rPr>
              <a:t>.</a:t>
            </a:r>
            <a:endParaRPr lang="fa-IR" sz="2800"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8133957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lstStyle/>
          <a:p>
            <a:pPr algn="ctr"/>
            <a:r>
              <a:rPr lang="fa-IR" b="1" dirty="0" smtClean="0">
                <a:cs typeface="B Nazanin" pitchFamily="2" charset="-78"/>
              </a:rPr>
              <a:t>منابع </a:t>
            </a:r>
            <a:endParaRPr lang="fa-IR" b="1" dirty="0">
              <a:cs typeface="B Nazanin" pitchFamily="2" charset="-78"/>
            </a:endParaRPr>
          </a:p>
        </p:txBody>
      </p:sp>
      <p:sp>
        <p:nvSpPr>
          <p:cNvPr id="3" name="Content Placeholder 2"/>
          <p:cNvSpPr>
            <a:spLocks noGrp="1"/>
          </p:cNvSpPr>
          <p:nvPr>
            <p:ph idx="1"/>
          </p:nvPr>
        </p:nvSpPr>
        <p:spPr>
          <a:xfrm>
            <a:off x="251520" y="1340768"/>
            <a:ext cx="8740080" cy="5112568"/>
          </a:xfrm>
        </p:spPr>
        <p:txBody>
          <a:bodyPr/>
          <a:lstStyle/>
          <a:p>
            <a:pPr marL="0" indent="0" algn="just">
              <a:buNone/>
            </a:pPr>
            <a:r>
              <a:rPr lang="fa-IR" sz="2400" dirty="0" smtClean="0">
                <a:solidFill>
                  <a:schemeClr val="tx1"/>
                </a:solidFill>
                <a:cs typeface="B Nazanin" pitchFamily="2" charset="-78"/>
              </a:rPr>
              <a:t>1- </a:t>
            </a:r>
            <a:r>
              <a:rPr lang="fa-IR" sz="2400" dirty="0">
                <a:solidFill>
                  <a:schemeClr val="tx1"/>
                </a:solidFill>
                <a:cs typeface="B Nazanin" pitchFamily="2" charset="-78"/>
              </a:rPr>
              <a:t>بنیاد فلسفه سیاسی در غرب (از هراکلیت تا هابز) ، حمید عنایت، نشر زمستان، 1379</a:t>
            </a:r>
            <a:r>
              <a:rPr lang="en-US" sz="2400" dirty="0" smtClean="0"/>
              <a:t>.</a:t>
            </a:r>
            <a:endParaRPr lang="fa-IR" sz="2400" dirty="0" smtClean="0"/>
          </a:p>
          <a:p>
            <a:pPr marL="0" indent="0" algn="just">
              <a:buNone/>
            </a:pPr>
            <a:r>
              <a:rPr lang="fa-IR" sz="2400" dirty="0" smtClean="0">
                <a:solidFill>
                  <a:schemeClr val="tx1"/>
                </a:solidFill>
                <a:cs typeface="B Nazanin" pitchFamily="2" charset="-78"/>
              </a:rPr>
              <a:t>2- </a:t>
            </a:r>
            <a:r>
              <a:rPr lang="fa-IR" sz="2400" dirty="0">
                <a:solidFill>
                  <a:schemeClr val="tx1"/>
                </a:solidFill>
                <a:cs typeface="B Nazanin" pitchFamily="2" charset="-78"/>
              </a:rPr>
              <a:t>سیر اندیشه فلسفی در غرب، فاطمه زیبا کلام، تهران: انتشارات دانشگاه تهران، 1385</a:t>
            </a:r>
            <a:r>
              <a:rPr lang="en-US" sz="2400" dirty="0" smtClean="0">
                <a:solidFill>
                  <a:schemeClr val="tx1"/>
                </a:solidFill>
                <a:cs typeface="B Nazanin" pitchFamily="2" charset="-78"/>
              </a:rPr>
              <a:t>.</a:t>
            </a:r>
            <a:endParaRPr lang="fa-IR" sz="2400" dirty="0" smtClean="0">
              <a:solidFill>
                <a:schemeClr val="tx1"/>
              </a:solidFill>
              <a:cs typeface="B Nazanin" pitchFamily="2" charset="-78"/>
            </a:endParaRPr>
          </a:p>
          <a:p>
            <a:pPr marL="0" indent="0" algn="just">
              <a:buNone/>
            </a:pPr>
            <a:r>
              <a:rPr lang="fa-IR" sz="2400" dirty="0" smtClean="0">
                <a:solidFill>
                  <a:schemeClr val="tx1"/>
                </a:solidFill>
                <a:cs typeface="B Nazanin" pitchFamily="2" charset="-78"/>
              </a:rPr>
              <a:t>3-</a:t>
            </a:r>
            <a:r>
              <a:rPr lang="fa-IR" sz="2400" dirty="0">
                <a:solidFill>
                  <a:schemeClr val="tx1"/>
                </a:solidFill>
                <a:cs typeface="B Nazanin" pitchFamily="2" charset="-78"/>
              </a:rPr>
              <a:t>درآمدی به فلسفه، عبدالحسین نقیب‌زاده، تهران، طهوری، </a:t>
            </a:r>
            <a:r>
              <a:rPr lang="fa-IR" sz="2400" dirty="0" smtClean="0">
                <a:solidFill>
                  <a:schemeClr val="tx1"/>
                </a:solidFill>
                <a:cs typeface="B Nazanin" pitchFamily="2" charset="-78"/>
              </a:rPr>
              <a:t>1386.</a:t>
            </a:r>
          </a:p>
          <a:p>
            <a:pPr marL="0" indent="0" algn="just">
              <a:buNone/>
            </a:pPr>
            <a:r>
              <a:rPr lang="fa-IR" sz="2400" dirty="0" smtClean="0">
                <a:solidFill>
                  <a:schemeClr val="tx1"/>
                </a:solidFill>
                <a:cs typeface="B Nazanin" pitchFamily="2" charset="-78"/>
              </a:rPr>
              <a:t>4-رساله </a:t>
            </a:r>
            <a:r>
              <a:rPr lang="fa-IR" sz="2400" dirty="0">
                <a:solidFill>
                  <a:schemeClr val="tx1"/>
                </a:solidFill>
                <a:cs typeface="B Nazanin" pitchFamily="2" charset="-78"/>
              </a:rPr>
              <a:t>یی درباره </a:t>
            </a:r>
            <a:r>
              <a:rPr lang="fa-IR" sz="2400" dirty="0" smtClean="0">
                <a:solidFill>
                  <a:schemeClr val="tx1"/>
                </a:solidFill>
                <a:cs typeface="B Nazanin" pitchFamily="2" charset="-78"/>
              </a:rPr>
              <a:t>حکومت،جان لاک، </a:t>
            </a:r>
            <a:r>
              <a:rPr lang="fa-IR" sz="2400" dirty="0">
                <a:solidFill>
                  <a:schemeClr val="tx1"/>
                </a:solidFill>
                <a:cs typeface="B Nazanin" pitchFamily="2" charset="-78"/>
              </a:rPr>
              <a:t>ترجمه حمید عضدانلو، تهران، نشر نی، </a:t>
            </a:r>
            <a:r>
              <a:rPr lang="fa-IR" sz="2400" dirty="0" smtClean="0">
                <a:solidFill>
                  <a:schemeClr val="tx1"/>
                </a:solidFill>
                <a:cs typeface="B Nazanin" pitchFamily="2" charset="-78"/>
              </a:rPr>
              <a:t>1387.</a:t>
            </a:r>
          </a:p>
          <a:p>
            <a:pPr marL="0" indent="0" algn="just">
              <a:buNone/>
            </a:pPr>
            <a:r>
              <a:rPr lang="fa-IR" sz="2400" dirty="0" smtClean="0">
                <a:solidFill>
                  <a:schemeClr val="tx1"/>
                </a:solidFill>
                <a:cs typeface="B Nazanin" pitchFamily="2" charset="-78"/>
              </a:rPr>
              <a:t>5- مارکس </a:t>
            </a:r>
            <a:r>
              <a:rPr lang="fa-IR" sz="2400" dirty="0">
                <a:solidFill>
                  <a:schemeClr val="tx1"/>
                </a:solidFill>
                <a:cs typeface="B Nazanin" pitchFamily="2" charset="-78"/>
              </a:rPr>
              <a:t>و مارکسیسم</a:t>
            </a:r>
            <a:r>
              <a:rPr lang="fa-IR" sz="2400" dirty="0" smtClean="0">
                <a:solidFill>
                  <a:schemeClr val="tx1"/>
                </a:solidFill>
                <a:cs typeface="B Nazanin" pitchFamily="2" charset="-78"/>
              </a:rPr>
              <a:t>،</a:t>
            </a:r>
            <a:r>
              <a:rPr lang="fa-IR" sz="2400" dirty="0">
                <a:solidFill>
                  <a:schemeClr val="tx1"/>
                </a:solidFill>
                <a:cs typeface="B Nazanin" pitchFamily="2" charset="-78"/>
              </a:rPr>
              <a:t> میلز، چارلز رایت؛</a:t>
            </a:r>
            <a:r>
              <a:rPr lang="fa-IR" sz="2400" dirty="0" smtClean="0">
                <a:solidFill>
                  <a:schemeClr val="tx1"/>
                </a:solidFill>
                <a:cs typeface="B Nazanin" pitchFamily="2" charset="-78"/>
              </a:rPr>
              <a:t> </a:t>
            </a:r>
            <a:r>
              <a:rPr lang="fa-IR" sz="2400" dirty="0">
                <a:solidFill>
                  <a:schemeClr val="tx1"/>
                </a:solidFill>
                <a:cs typeface="B Nazanin" pitchFamily="2" charset="-78"/>
              </a:rPr>
              <a:t>ترجمه: محمد رفیعی مهر آبادی، تهران: خجسته، چاپ </a:t>
            </a:r>
            <a:r>
              <a:rPr lang="fa-IR" sz="2400" dirty="0" smtClean="0">
                <a:solidFill>
                  <a:schemeClr val="tx1"/>
                </a:solidFill>
                <a:cs typeface="B Nazanin" pitchFamily="2" charset="-78"/>
              </a:rPr>
              <a:t>دوم،1379.</a:t>
            </a:r>
          </a:p>
          <a:p>
            <a:pPr marL="0" indent="0" algn="just">
              <a:buNone/>
            </a:pPr>
            <a:r>
              <a:rPr lang="fa-IR" sz="2400" dirty="0" smtClean="0">
                <a:solidFill>
                  <a:schemeClr val="tx1"/>
                </a:solidFill>
                <a:cs typeface="B Nazanin" pitchFamily="2" charset="-78"/>
              </a:rPr>
              <a:t>6-</a:t>
            </a:r>
            <a:r>
              <a:rPr lang="en-US" sz="2400" dirty="0" smtClean="0">
                <a:solidFill>
                  <a:schemeClr val="tx1"/>
                </a:solidFill>
                <a:cs typeface="B Nazanin" pitchFamily="2" charset="-78"/>
              </a:rPr>
              <a:t>.</a:t>
            </a:r>
            <a:r>
              <a:rPr lang="en-US" sz="2400" dirty="0">
                <a:solidFill>
                  <a:schemeClr val="tx1"/>
                </a:solidFill>
                <a:cs typeface="B Nazanin" pitchFamily="2" charset="-78"/>
              </a:rPr>
              <a:t> </a:t>
            </a:r>
            <a:r>
              <a:rPr lang="fa-IR" sz="2400" i="1" dirty="0">
                <a:solidFill>
                  <a:schemeClr val="tx1"/>
                </a:solidFill>
                <a:cs typeface="B Nazanin" pitchFamily="2" charset="-78"/>
              </a:rPr>
              <a:t>جامعه و سیاست، مقدمه ای بر جامعه شناسی سیاسی</a:t>
            </a:r>
            <a:r>
              <a:rPr lang="en-US" sz="2400" i="1" dirty="0" smtClean="0">
                <a:solidFill>
                  <a:schemeClr val="tx1"/>
                </a:solidFill>
                <a:cs typeface="B Nazanin" pitchFamily="2" charset="-78"/>
              </a:rPr>
              <a:t>.</a:t>
            </a:r>
            <a:r>
              <a:rPr lang="fa-IR" sz="2400" dirty="0" smtClean="0">
                <a:solidFill>
                  <a:schemeClr val="tx1"/>
                </a:solidFill>
                <a:cs typeface="B Nazanin" pitchFamily="2" charset="-78"/>
              </a:rPr>
              <a:t>، میاکل راش ، مترجم منوچهر </a:t>
            </a:r>
            <a:r>
              <a:rPr lang="fa-IR" sz="2400" dirty="0">
                <a:solidFill>
                  <a:schemeClr val="tx1"/>
                </a:solidFill>
                <a:cs typeface="B Nazanin" pitchFamily="2" charset="-78"/>
              </a:rPr>
              <a:t>صبوری</a:t>
            </a:r>
            <a:r>
              <a:rPr lang="en-US" sz="2400" dirty="0">
                <a:solidFill>
                  <a:schemeClr val="tx1"/>
                </a:solidFill>
                <a:cs typeface="B Nazanin" pitchFamily="2" charset="-78"/>
              </a:rPr>
              <a:t>. </a:t>
            </a:r>
            <a:r>
              <a:rPr lang="fa-IR" sz="2400" dirty="0">
                <a:solidFill>
                  <a:schemeClr val="tx1"/>
                </a:solidFill>
                <a:cs typeface="B Nazanin" pitchFamily="2" charset="-78"/>
              </a:rPr>
              <a:t>تهران</a:t>
            </a:r>
            <a:r>
              <a:rPr lang="en-US" sz="2400" dirty="0">
                <a:solidFill>
                  <a:schemeClr val="tx1"/>
                </a:solidFill>
                <a:cs typeface="B Nazanin" pitchFamily="2" charset="-78"/>
              </a:rPr>
              <a:t>: </a:t>
            </a:r>
            <a:r>
              <a:rPr lang="fa-IR" sz="2400" dirty="0">
                <a:solidFill>
                  <a:schemeClr val="tx1"/>
                </a:solidFill>
                <a:cs typeface="B Nazanin" pitchFamily="2" charset="-78"/>
              </a:rPr>
              <a:t>سمت</a:t>
            </a:r>
            <a:r>
              <a:rPr lang="en-US" sz="2400" dirty="0">
                <a:solidFill>
                  <a:schemeClr val="tx1"/>
                </a:solidFill>
                <a:cs typeface="B Nazanin" pitchFamily="2" charset="-78"/>
              </a:rPr>
              <a:t>, </a:t>
            </a:r>
            <a:r>
              <a:rPr lang="fa-IR" sz="2400" dirty="0" smtClean="0">
                <a:solidFill>
                  <a:schemeClr val="tx1"/>
                </a:solidFill>
                <a:cs typeface="B Nazanin" pitchFamily="2" charset="-78"/>
              </a:rPr>
              <a:t>1377.</a:t>
            </a:r>
          </a:p>
          <a:p>
            <a:pPr marL="0" indent="0" algn="just">
              <a:buNone/>
            </a:pPr>
            <a:r>
              <a:rPr lang="fa-IR" sz="2400" dirty="0" smtClean="0">
                <a:solidFill>
                  <a:schemeClr val="tx1"/>
                </a:solidFill>
                <a:cs typeface="B Nazanin" pitchFamily="2" charset="-78"/>
              </a:rPr>
              <a:t>7-</a:t>
            </a:r>
            <a:r>
              <a:rPr lang="fa-IR" sz="2400" dirty="0"/>
              <a:t> </a:t>
            </a:r>
            <a:r>
              <a:rPr lang="fa-IR" sz="2400" dirty="0">
                <a:solidFill>
                  <a:schemeClr val="tx1"/>
                </a:solidFill>
                <a:cs typeface="B Nazanin" pitchFamily="2" charset="-78"/>
              </a:rPr>
              <a:t>بنیاد فلسفه سیاسی در غرب: دکتر حمید عنایت، انتشارات دانشگاه تهران، </a:t>
            </a:r>
            <a:r>
              <a:rPr lang="fa-IR" sz="2400" dirty="0" smtClean="0">
                <a:solidFill>
                  <a:schemeClr val="tx1"/>
                </a:solidFill>
                <a:cs typeface="B Nazanin" pitchFamily="2" charset="-78"/>
              </a:rPr>
              <a:t>چاپ </a:t>
            </a:r>
            <a:r>
              <a:rPr lang="fa-IR" sz="2400" dirty="0">
                <a:solidFill>
                  <a:schemeClr val="tx1"/>
                </a:solidFill>
                <a:cs typeface="B Nazanin" pitchFamily="2" charset="-78"/>
              </a:rPr>
              <a:t>سوم</a:t>
            </a:r>
            <a:r>
              <a:rPr lang="fa-IR" sz="2400" dirty="0" smtClean="0">
                <a:solidFill>
                  <a:schemeClr val="tx1"/>
                </a:solidFill>
                <a:cs typeface="B Nazanin" pitchFamily="2" charset="-78"/>
              </a:rPr>
              <a:t> ،1364.</a:t>
            </a:r>
          </a:p>
          <a:p>
            <a:pPr marL="0" indent="0" algn="just">
              <a:buNone/>
            </a:pPr>
            <a:r>
              <a:rPr lang="fa-IR" sz="2400" dirty="0" smtClean="0">
                <a:solidFill>
                  <a:schemeClr val="tx1"/>
                </a:solidFill>
                <a:cs typeface="B Nazanin" pitchFamily="2" charset="-78"/>
              </a:rPr>
              <a:t>8- </a:t>
            </a:r>
            <a:r>
              <a:rPr lang="ar-SA" sz="2400" dirty="0" smtClean="0">
                <a:solidFill>
                  <a:schemeClr val="tx1"/>
                </a:solidFill>
                <a:cs typeface="B Nazanin" pitchFamily="2" charset="-78"/>
              </a:rPr>
              <a:t>مارکس </a:t>
            </a:r>
            <a:r>
              <a:rPr lang="ar-SA" sz="2400" dirty="0">
                <a:solidFill>
                  <a:schemeClr val="tx1"/>
                </a:solidFill>
                <a:cs typeface="B Nazanin" pitchFamily="2" charset="-78"/>
              </a:rPr>
              <a:t>و سياست </a:t>
            </a:r>
            <a:r>
              <a:rPr lang="ar-SA" sz="2400" dirty="0" smtClean="0">
                <a:solidFill>
                  <a:schemeClr val="tx1"/>
                </a:solidFill>
                <a:cs typeface="B Nazanin" pitchFamily="2" charset="-78"/>
              </a:rPr>
              <a:t>مدرن،</a:t>
            </a:r>
            <a:r>
              <a:rPr lang="fa-IR" sz="2400" dirty="0" smtClean="0">
                <a:solidFill>
                  <a:schemeClr val="tx1"/>
                </a:solidFill>
                <a:cs typeface="B Nazanin" pitchFamily="2" charset="-78"/>
              </a:rPr>
              <a:t>بابک احمدی،</a:t>
            </a:r>
            <a:r>
              <a:rPr lang="ar-SA" sz="2400" dirty="0" smtClean="0">
                <a:solidFill>
                  <a:schemeClr val="tx1"/>
                </a:solidFill>
                <a:cs typeface="B Nazanin" pitchFamily="2" charset="-78"/>
              </a:rPr>
              <a:t> </a:t>
            </a:r>
            <a:r>
              <a:rPr lang="ar-SA" sz="2400" dirty="0">
                <a:solidFill>
                  <a:schemeClr val="tx1"/>
                </a:solidFill>
                <a:cs typeface="B Nazanin" pitchFamily="2" charset="-78"/>
              </a:rPr>
              <a:t>تهران، نشر </a:t>
            </a:r>
            <a:r>
              <a:rPr lang="ar-SA" sz="2400" dirty="0" smtClean="0">
                <a:solidFill>
                  <a:schemeClr val="tx1"/>
                </a:solidFill>
                <a:cs typeface="B Nazanin" pitchFamily="2" charset="-78"/>
              </a:rPr>
              <a:t>مرکز</a:t>
            </a:r>
            <a:r>
              <a:rPr lang="fa-IR" sz="2400" dirty="0" smtClean="0">
                <a:solidFill>
                  <a:schemeClr val="tx1"/>
                </a:solidFill>
                <a:cs typeface="B Nazanin" pitchFamily="2" charset="-78"/>
              </a:rPr>
              <a:t>،1380.</a:t>
            </a:r>
          </a:p>
          <a:p>
            <a:pPr marL="0" indent="0" algn="just">
              <a:buNone/>
            </a:pPr>
            <a:r>
              <a:rPr lang="fa-IR" sz="2400" dirty="0" smtClean="0">
                <a:solidFill>
                  <a:schemeClr val="tx1"/>
                </a:solidFill>
                <a:cs typeface="B Nazanin" pitchFamily="2" charset="-78"/>
              </a:rPr>
              <a:t>9- لویاتان ، توماس هابز ، ترجمه حسین بشیریه، تهران ، انتشارات نی ، چاپ هشتم . </a:t>
            </a:r>
          </a:p>
          <a:p>
            <a:pPr marL="0" indent="0" algn="just">
              <a:buNone/>
            </a:pPr>
            <a:endParaRPr lang="en-US" sz="2400" dirty="0">
              <a:solidFill>
                <a:schemeClr val="tx1"/>
              </a:solidFill>
              <a:cs typeface="B Nazanin" pitchFamily="2" charset="-78"/>
            </a:endParaRPr>
          </a:p>
          <a:p>
            <a:pPr marL="0" indent="0" algn="just">
              <a:buNone/>
            </a:pPr>
            <a:endParaRPr lang="fa-IR" sz="2400"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42051543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24744"/>
            <a:ext cx="8686800" cy="5616624"/>
          </a:xfrm>
        </p:spPr>
        <p:txBody>
          <a:bodyPr>
            <a:normAutofit/>
          </a:bodyPr>
          <a:lstStyle/>
          <a:p>
            <a:pPr marL="0" indent="0" algn="ctr">
              <a:buNone/>
            </a:pPr>
            <a:r>
              <a:rPr lang="fa-IR" sz="6000" dirty="0" smtClean="0">
                <a:cs typeface="B Titr" pitchFamily="2" charset="-78"/>
              </a:rPr>
              <a:t>با تشکر </a:t>
            </a:r>
          </a:p>
          <a:p>
            <a:pPr marL="0" indent="0" algn="ctr">
              <a:buNone/>
            </a:pPr>
            <a:r>
              <a:rPr lang="fa-IR" sz="6000" dirty="0" smtClean="0">
                <a:cs typeface="B Titr" pitchFamily="2" charset="-78"/>
              </a:rPr>
              <a:t>از </a:t>
            </a:r>
          </a:p>
          <a:p>
            <a:pPr marL="0" indent="0" algn="ctr">
              <a:buNone/>
            </a:pPr>
            <a:r>
              <a:rPr lang="fa-IR" sz="6000" dirty="0" smtClean="0">
                <a:cs typeface="B Titr" pitchFamily="2" charset="-78"/>
              </a:rPr>
              <a:t>توجه شما عزیزان</a:t>
            </a:r>
            <a:endParaRPr lang="fa-IR" sz="6000" dirty="0">
              <a:cs typeface="B Titr"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053294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1106760"/>
          </a:xfrm>
        </p:spPr>
        <p:txBody>
          <a:bodyPr>
            <a:normAutofit/>
          </a:bodyPr>
          <a:lstStyle/>
          <a:p>
            <a:pPr algn="ctr"/>
            <a:r>
              <a:rPr lang="fa-IR" sz="3200" b="1" dirty="0" smtClean="0">
                <a:cs typeface="B Nazanin" pitchFamily="2" charset="-78"/>
              </a:rPr>
              <a:t>فلسفه سیاست</a:t>
            </a:r>
            <a:endParaRPr lang="fa-IR" sz="3200" b="1" dirty="0">
              <a:cs typeface="B Nazanin" pitchFamily="2" charset="-78"/>
            </a:endParaRPr>
          </a:p>
        </p:txBody>
      </p:sp>
      <p:sp>
        <p:nvSpPr>
          <p:cNvPr id="3" name="Content Placeholder 2"/>
          <p:cNvSpPr>
            <a:spLocks noGrp="1"/>
          </p:cNvSpPr>
          <p:nvPr>
            <p:ph idx="1"/>
          </p:nvPr>
        </p:nvSpPr>
        <p:spPr>
          <a:xfrm>
            <a:off x="304800" y="1340768"/>
            <a:ext cx="8686800" cy="5328592"/>
          </a:xfrm>
        </p:spPr>
        <p:txBody>
          <a:bodyPr>
            <a:normAutofit/>
          </a:bodyPr>
          <a:lstStyle/>
          <a:p>
            <a:pPr marL="0" indent="0" algn="just">
              <a:buNone/>
            </a:pPr>
            <a:r>
              <a:rPr lang="fa-IR" sz="3000" b="1" dirty="0">
                <a:cs typeface="B Nazanin" pitchFamily="2" charset="-78"/>
              </a:rPr>
              <a:t>فلسفه سیاست </a:t>
            </a:r>
            <a:r>
              <a:rPr lang="fa-IR" sz="3000" dirty="0">
                <a:solidFill>
                  <a:schemeClr val="tx1"/>
                </a:solidFill>
                <a:cs typeface="B Nazanin" pitchFamily="2" charset="-78"/>
              </a:rPr>
              <a:t>پرداختن به تبیین عقلانی پرسش‌های بنیادی درباره جامعه، دولت، کشورداری، زندگی اجتماعی، حقوق فردی و وظایف فرد و جامعه نسبت به یک‌دیگر است. فلسفه سیاست همچنین به تبیین مسائلی چون قانون، عدالت، ثروت،قدرت و حکومت می‌پردازد. در فلسفه سیاست، مسأله این که حکومت حق چه کسانی‌است، پرسش بنیادی به شمار می‌رود؛ چنین سؤالاتی در دانش سیاسی مورد توجه قرار نمی‌گیرند؛ بلکه در فلسفه علم سیاست مورد توجه و بررسی هستند</a:t>
            </a:r>
            <a:r>
              <a:rPr lang="en-US" sz="3000" dirty="0">
                <a:solidFill>
                  <a:schemeClr val="tx1"/>
                </a:solidFill>
                <a:cs typeface="B Nazanin" pitchFamily="2" charset="-78"/>
              </a:rPr>
              <a:t>.</a:t>
            </a:r>
            <a:r>
              <a:rPr lang="fa-IR" sz="3000" dirty="0">
                <a:solidFill>
                  <a:schemeClr val="tx1"/>
                </a:solidFill>
                <a:cs typeface="B Nazanin" pitchFamily="2" charset="-78"/>
              </a:rPr>
              <a:t> در واقع فلسفه سیاست ، </a:t>
            </a:r>
            <a:r>
              <a:rPr lang="fa-IR" sz="3000" u="sng" dirty="0">
                <a:solidFill>
                  <a:schemeClr val="tx1"/>
                </a:solidFill>
                <a:cs typeface="B Nazanin" pitchFamily="2" charset="-78"/>
              </a:rPr>
              <a:t>فلسفه مدیریت </a:t>
            </a:r>
            <a:r>
              <a:rPr lang="fa-IR" sz="3000" dirty="0">
                <a:solidFill>
                  <a:schemeClr val="tx1"/>
                </a:solidFill>
                <a:cs typeface="B Nazanin" pitchFamily="2" charset="-78"/>
              </a:rPr>
              <a:t>را در بر می گیرد. </a:t>
            </a:r>
            <a:endParaRPr lang="en-US" sz="3000" dirty="0">
              <a:solidFill>
                <a:schemeClr val="tx1"/>
              </a:solidFill>
              <a:cs typeface="B Nazanin" pitchFamily="2" charset="-78"/>
            </a:endParaRPr>
          </a:p>
          <a:p>
            <a:pPr marL="0" indent="0">
              <a:buNone/>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453900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0648"/>
            <a:ext cx="8686800" cy="1034752"/>
          </a:xfrm>
        </p:spPr>
        <p:txBody>
          <a:bodyPr>
            <a:normAutofit/>
          </a:bodyPr>
          <a:lstStyle/>
          <a:p>
            <a:pPr algn="ctr"/>
            <a:r>
              <a:rPr lang="fa-IR" sz="3200" b="1" dirty="0">
                <a:effectLst/>
                <a:cs typeface="B Nazanin" pitchFamily="2" charset="-78"/>
              </a:rPr>
              <a:t>بررسی فلسفه سیاست از دیدگاه فلاسفه عصر جدید</a:t>
            </a:r>
            <a:endParaRPr lang="fa-IR" sz="3200" b="1" dirty="0">
              <a:cs typeface="B Nazanin" pitchFamily="2" charset="-78"/>
            </a:endParaRPr>
          </a:p>
        </p:txBody>
      </p:sp>
      <p:sp>
        <p:nvSpPr>
          <p:cNvPr id="3" name="Content Placeholder 2"/>
          <p:cNvSpPr>
            <a:spLocks noGrp="1"/>
          </p:cNvSpPr>
          <p:nvPr>
            <p:ph idx="1"/>
          </p:nvPr>
        </p:nvSpPr>
        <p:spPr>
          <a:xfrm>
            <a:off x="304800" y="1554162"/>
            <a:ext cx="8839200" cy="5303838"/>
          </a:xfrm>
        </p:spPr>
        <p:txBody>
          <a:bodyPr>
            <a:normAutofit lnSpcReduction="10000"/>
          </a:bodyPr>
          <a:lstStyle/>
          <a:p>
            <a:pPr algn="just">
              <a:buFont typeface="Wingdings" pitchFamily="2" charset="2"/>
              <a:buChar char="q"/>
            </a:pPr>
            <a:r>
              <a:rPr lang="fa-IR" sz="2800" b="1" dirty="0" smtClean="0">
                <a:cs typeface="B Nazanin" pitchFamily="2" charset="-78"/>
              </a:rPr>
              <a:t>عصر جدید : </a:t>
            </a:r>
            <a:r>
              <a:rPr lang="fa-IR" sz="2800" dirty="0" smtClean="0">
                <a:cs typeface="B Nazanin" pitchFamily="2" charset="-78"/>
              </a:rPr>
              <a:t>ش</a:t>
            </a:r>
            <a:r>
              <a:rPr lang="fa-IR" sz="2800" dirty="0" smtClean="0">
                <a:solidFill>
                  <a:schemeClr val="tx1"/>
                </a:solidFill>
                <a:cs typeface="B Nazanin" pitchFamily="2" charset="-78"/>
              </a:rPr>
              <a:t>روع عصر جدید در فلسفه از قرن شانزدهم می باشد . که در راس این تفکر افرادی چون دکارت فرانسوی و بیکن انگلیسی بودند.</a:t>
            </a:r>
          </a:p>
          <a:p>
            <a:pPr algn="just">
              <a:buFont typeface="Wingdings" pitchFamily="2" charset="2"/>
              <a:buChar char="q"/>
            </a:pPr>
            <a:r>
              <a:rPr lang="fa-IR" sz="2800" dirty="0" smtClean="0">
                <a:solidFill>
                  <a:schemeClr val="tx1"/>
                </a:solidFill>
                <a:cs typeface="B Nazanin" pitchFamily="2" charset="-78"/>
              </a:rPr>
              <a:t> </a:t>
            </a:r>
            <a:r>
              <a:rPr lang="fa-IR" sz="3000" dirty="0">
                <a:cs typeface="B Nazanin" pitchFamily="2" charset="-78"/>
              </a:rPr>
              <a:t>با شروع قرن 17 میلادی نظریه «حق طبیعی» جایگزین نظریه «حق الهی» می‌شود و به صورت مفهوم کلیدی فلسفه سیاسی مدرن درمی‌آید.</a:t>
            </a:r>
            <a:endParaRPr lang="fa-IR" sz="3000" dirty="0" smtClean="0">
              <a:solidFill>
                <a:schemeClr val="tx1"/>
              </a:solidFill>
              <a:cs typeface="B Nazanin" pitchFamily="2" charset="-78"/>
            </a:endParaRPr>
          </a:p>
          <a:p>
            <a:pPr marL="0" indent="0" algn="just">
              <a:buNone/>
            </a:pPr>
            <a:endParaRPr lang="fa-IR" sz="2800" b="1" dirty="0">
              <a:solidFill>
                <a:schemeClr val="tx1"/>
              </a:solidFill>
              <a:cs typeface="B Nazanin" pitchFamily="2" charset="-78"/>
            </a:endParaRPr>
          </a:p>
          <a:p>
            <a:pPr marL="0" indent="0" algn="just">
              <a:buNone/>
            </a:pPr>
            <a:r>
              <a:rPr lang="fa-IR" sz="2800" dirty="0" smtClean="0">
                <a:solidFill>
                  <a:schemeClr val="tx1"/>
                </a:solidFill>
                <a:cs typeface="B Nazanin" pitchFamily="2" charset="-78"/>
              </a:rPr>
              <a:t>در این تحقیق نظرات  اندیشمندان زیر در مورد فلسفه سیاست بررسی قرار می گیرد :</a:t>
            </a:r>
            <a:endParaRPr lang="en-US" sz="2800" dirty="0">
              <a:solidFill>
                <a:schemeClr val="tx1"/>
              </a:solidFill>
              <a:cs typeface="B Nazanin" pitchFamily="2" charset="-78"/>
            </a:endParaRPr>
          </a:p>
          <a:p>
            <a:pPr marL="0" indent="0" algn="just">
              <a:buNone/>
            </a:pPr>
            <a:r>
              <a:rPr lang="fa-IR" sz="2800" dirty="0" smtClean="0">
                <a:solidFill>
                  <a:schemeClr val="tx1"/>
                </a:solidFill>
                <a:cs typeface="B Nazanin" pitchFamily="2" charset="-78"/>
              </a:rPr>
              <a:t>1- توماس هابز </a:t>
            </a:r>
          </a:p>
          <a:p>
            <a:pPr marL="0" indent="0" algn="just">
              <a:buNone/>
            </a:pPr>
            <a:r>
              <a:rPr lang="fa-IR" sz="2800" dirty="0" smtClean="0">
                <a:solidFill>
                  <a:schemeClr val="tx1"/>
                </a:solidFill>
                <a:cs typeface="B Nazanin" pitchFamily="2" charset="-78"/>
              </a:rPr>
              <a:t>2- جان لاک</a:t>
            </a:r>
          </a:p>
          <a:p>
            <a:pPr marL="0" indent="0" algn="just">
              <a:buNone/>
            </a:pPr>
            <a:r>
              <a:rPr lang="fa-IR" sz="2800" dirty="0" smtClean="0">
                <a:solidFill>
                  <a:schemeClr val="tx1"/>
                </a:solidFill>
                <a:cs typeface="B Nazanin" pitchFamily="2" charset="-78"/>
              </a:rPr>
              <a:t>3- مونتسکیو</a:t>
            </a:r>
          </a:p>
          <a:p>
            <a:pPr marL="0" indent="0" algn="just">
              <a:buNone/>
            </a:pPr>
            <a:r>
              <a:rPr lang="fa-IR" sz="2800" dirty="0" smtClean="0">
                <a:solidFill>
                  <a:schemeClr val="tx1"/>
                </a:solidFill>
                <a:cs typeface="B Nazanin" pitchFamily="2" charset="-78"/>
              </a:rPr>
              <a:t>4- مارکس</a:t>
            </a:r>
          </a:p>
          <a:p>
            <a:pPr marL="0" indent="0" algn="just">
              <a:buNone/>
            </a:pPr>
            <a:r>
              <a:rPr lang="fa-IR" sz="2800" dirty="0" smtClean="0">
                <a:solidFill>
                  <a:schemeClr val="tx1"/>
                </a:solidFill>
                <a:cs typeface="B Nazanin" pitchFamily="2" charset="-78"/>
              </a:rPr>
              <a:t>5- میشل فوکو </a:t>
            </a:r>
            <a:endParaRPr lang="fa-IR" sz="2800" dirty="0">
              <a:solidFill>
                <a:schemeClr val="tx1"/>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4262868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cs typeface="B Nazanin" pitchFamily="2" charset="-78"/>
              </a:rPr>
              <a:t>توماس هابز </a:t>
            </a:r>
            <a:endParaRPr lang="fa-IR" b="1" dirty="0">
              <a:cs typeface="B Nazanin" pitchFamily="2" charset="-78"/>
            </a:endParaRPr>
          </a:p>
        </p:txBody>
      </p:sp>
      <p:sp>
        <p:nvSpPr>
          <p:cNvPr id="3" name="Content Placeholder 2"/>
          <p:cNvSpPr>
            <a:spLocks noGrp="1"/>
          </p:cNvSpPr>
          <p:nvPr>
            <p:ph idx="1"/>
          </p:nvPr>
        </p:nvSpPr>
        <p:spPr>
          <a:xfrm>
            <a:off x="304800" y="1554162"/>
            <a:ext cx="8731696" cy="5043190"/>
          </a:xfrm>
        </p:spPr>
        <p:txBody>
          <a:bodyPr>
            <a:normAutofit fontScale="92500" lnSpcReduction="10000"/>
          </a:bodyPr>
          <a:lstStyle/>
          <a:p>
            <a:pPr marL="0" indent="0">
              <a:buNone/>
            </a:pPr>
            <a:endParaRPr lang="fa-IR" sz="2800" dirty="0" smtClean="0">
              <a:cs typeface="B Nazanin" pitchFamily="2" charset="-78"/>
            </a:endParaRPr>
          </a:p>
          <a:p>
            <a:pPr>
              <a:buFont typeface="Wingdings" pitchFamily="2" charset="2"/>
              <a:buChar char="q"/>
            </a:pPr>
            <a:r>
              <a:rPr lang="fa-IR" sz="2800" dirty="0" smtClean="0">
                <a:solidFill>
                  <a:schemeClr val="tx1"/>
                </a:solidFill>
                <a:cs typeface="B Nazanin" pitchFamily="2" charset="-78"/>
              </a:rPr>
              <a:t>توماس </a:t>
            </a:r>
            <a:r>
              <a:rPr lang="fa-IR" sz="2800" dirty="0">
                <a:solidFill>
                  <a:schemeClr val="tx1"/>
                </a:solidFill>
                <a:cs typeface="B Nazanin" pitchFamily="2" charset="-78"/>
              </a:rPr>
              <a:t>هابز در سال ۱۵۸۸ در شهر “وست پورت” انگلستان تولد یافت. </a:t>
            </a:r>
            <a:endParaRPr lang="fa-IR" sz="2800" dirty="0" smtClean="0">
              <a:solidFill>
                <a:schemeClr val="tx1"/>
              </a:solidFill>
              <a:cs typeface="B Nazanin" pitchFamily="2" charset="-78"/>
            </a:endParaRPr>
          </a:p>
          <a:p>
            <a:pPr algn="just">
              <a:buFont typeface="Wingdings" pitchFamily="2" charset="2"/>
              <a:buChar char="q"/>
            </a:pPr>
            <a:r>
              <a:rPr lang="fa-IR" sz="2800" dirty="0">
                <a:solidFill>
                  <a:schemeClr val="tx1"/>
                </a:solidFill>
                <a:cs typeface="B Nazanin" pitchFamily="2" charset="-78"/>
              </a:rPr>
              <a:t>در سال ۱۶۳۷ نخستین کتاب فلسفی اش را به عنوان رساله صغری</a:t>
            </a:r>
            <a:r>
              <a:rPr lang="en-US" sz="2800" dirty="0">
                <a:solidFill>
                  <a:schemeClr val="tx1"/>
                </a:solidFill>
                <a:cs typeface="B Nazanin" pitchFamily="2" charset="-78"/>
              </a:rPr>
              <a:t> The little Treatise </a:t>
            </a:r>
            <a:r>
              <a:rPr lang="fa-IR" sz="2800" dirty="0">
                <a:solidFill>
                  <a:schemeClr val="tx1"/>
                </a:solidFill>
                <a:cs typeface="B Nazanin" pitchFamily="2" charset="-78"/>
              </a:rPr>
              <a:t>به رشته تحریردرآورد که در آن بینش مادی خود را از زندگی انسان آشکار کرد</a:t>
            </a:r>
            <a:r>
              <a:rPr lang="en-US" sz="2800" dirty="0">
                <a:solidFill>
                  <a:schemeClr val="tx1"/>
                </a:solidFill>
                <a:cs typeface="B Nazanin" pitchFamily="2" charset="-78"/>
              </a:rPr>
              <a:t>.</a:t>
            </a:r>
            <a:r>
              <a:rPr lang="fa-IR" sz="2800" dirty="0">
                <a:solidFill>
                  <a:schemeClr val="tx1"/>
                </a:solidFill>
                <a:cs typeface="B Nazanin" pitchFamily="2" charset="-78"/>
              </a:rPr>
              <a:t> نخستین رساله سیاسی او به عنوان “عناصر قانون</a:t>
            </a:r>
            <a:r>
              <a:rPr lang="en-US" sz="2800" dirty="0">
                <a:solidFill>
                  <a:schemeClr val="tx1"/>
                </a:solidFill>
                <a:cs typeface="B Nazanin" pitchFamily="2" charset="-78"/>
              </a:rPr>
              <a:t> The elements of law </a:t>
            </a:r>
            <a:r>
              <a:rPr lang="fa-IR" sz="2800" dirty="0">
                <a:solidFill>
                  <a:schemeClr val="tx1"/>
                </a:solidFill>
                <a:cs typeface="B Nazanin" pitchFamily="2" charset="-78"/>
              </a:rPr>
              <a:t>در سال ۱۶۴۰ به اتمام رسانید که به صورت دست نویس برای دوستان طرح گردید</a:t>
            </a:r>
            <a:r>
              <a:rPr lang="fa-IR" sz="2800" dirty="0" smtClean="0">
                <a:solidFill>
                  <a:schemeClr val="tx1"/>
                </a:solidFill>
                <a:cs typeface="B Nazanin" pitchFamily="2" charset="-78"/>
              </a:rPr>
              <a:t>.</a:t>
            </a:r>
          </a:p>
          <a:p>
            <a:pPr algn="just">
              <a:buFont typeface="Wingdings" pitchFamily="2" charset="2"/>
              <a:buChar char="q"/>
            </a:pPr>
            <a:r>
              <a:rPr lang="fa-IR" sz="3000" dirty="0">
                <a:solidFill>
                  <a:schemeClr val="tx1"/>
                </a:solidFill>
                <a:cs typeface="B Nazanin" pitchFamily="2" charset="-78"/>
              </a:rPr>
              <a:t>کتاب معروف هابز، لویاتان</a:t>
            </a:r>
            <a:r>
              <a:rPr lang="en-US" sz="3000" dirty="0">
                <a:solidFill>
                  <a:schemeClr val="tx1"/>
                </a:solidFill>
                <a:cs typeface="B Nazanin" pitchFamily="2" charset="-78"/>
              </a:rPr>
              <a:t> Leviathan </a:t>
            </a:r>
            <a:r>
              <a:rPr lang="fa-IR" sz="3000" dirty="0">
                <a:solidFill>
                  <a:schemeClr val="tx1"/>
                </a:solidFill>
                <a:cs typeface="B Nazanin" pitchFamily="2" charset="-78"/>
              </a:rPr>
              <a:t>نام دارد. هابز این نام را از تورات اقتباس کرده، لویاتان در تورات یک غول افسانه ای است که هیچ موجودی به بزرگی و قدرت او وجود ندارد و کسی را توان برابری و مقاومت در مقابل او نیست. هابز دولت را نظیر این غول می داند و آن را انسان مصنوعی می خواند</a:t>
            </a:r>
            <a:r>
              <a:rPr lang="en-US" sz="3000" dirty="0">
                <a:solidFill>
                  <a:schemeClr val="tx1"/>
                </a:solidFill>
                <a:cs typeface="B Nazanin" pitchFamily="2" charset="-78"/>
              </a:rPr>
              <a:t>.</a:t>
            </a:r>
          </a:p>
          <a:p>
            <a:pPr marL="0" indent="0" algn="just">
              <a:buNone/>
            </a:pPr>
            <a:endParaRPr lang="en-US" sz="2800" dirty="0">
              <a:cs typeface="B Nazanin" pitchFamily="2" charset="-78"/>
            </a:endParaRPr>
          </a:p>
          <a:p>
            <a:pPr marL="0" indent="0">
              <a:buNone/>
            </a:pPr>
            <a:endParaRPr lang="fa-IR" sz="2800" dirty="0">
              <a:cs typeface="B Nazanin" pitchFamily="2"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4463" y="123142"/>
            <a:ext cx="1907258" cy="19072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37274191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1106760"/>
          </a:xfrm>
        </p:spPr>
        <p:txBody>
          <a:bodyPr>
            <a:normAutofit/>
          </a:bodyPr>
          <a:lstStyle/>
          <a:p>
            <a:pPr algn="ctr"/>
            <a:r>
              <a:rPr lang="fa-IR" sz="3200" b="1" dirty="0">
                <a:effectLst/>
                <a:cs typeface="B Nazanin" pitchFamily="2" charset="-78"/>
              </a:rPr>
              <a:t>فلسفه سیاسی هابز </a:t>
            </a:r>
            <a:endParaRPr lang="fa-IR" sz="3200" b="1" dirty="0">
              <a:cs typeface="B Nazanin" pitchFamily="2" charset="-78"/>
            </a:endParaRPr>
          </a:p>
        </p:txBody>
      </p:sp>
      <p:sp>
        <p:nvSpPr>
          <p:cNvPr id="3" name="Content Placeholder 2"/>
          <p:cNvSpPr>
            <a:spLocks noGrp="1"/>
          </p:cNvSpPr>
          <p:nvPr>
            <p:ph idx="1"/>
          </p:nvPr>
        </p:nvSpPr>
        <p:spPr/>
        <p:txBody>
          <a:bodyPr>
            <a:normAutofit/>
          </a:bodyPr>
          <a:lstStyle/>
          <a:p>
            <a:pPr>
              <a:buFont typeface="Wingdings" pitchFamily="2" charset="2"/>
              <a:buChar char="q"/>
            </a:pPr>
            <a:r>
              <a:rPr lang="fa-IR" sz="2800" dirty="0">
                <a:solidFill>
                  <a:schemeClr val="tx1"/>
                </a:solidFill>
                <a:cs typeface="B Nazanin" pitchFamily="2" charset="-78"/>
              </a:rPr>
              <a:t>فلسفه سیاسی هابز که </a:t>
            </a:r>
            <a:r>
              <a:rPr lang="fa-IR" sz="2800" dirty="0" smtClean="0">
                <a:solidFill>
                  <a:schemeClr val="tx1"/>
                </a:solidFill>
                <a:cs typeface="B Nazanin" pitchFamily="2" charset="-78"/>
              </a:rPr>
              <a:t>در کتاب لویاتان </a:t>
            </a:r>
            <a:r>
              <a:rPr lang="fa-IR" sz="2800" dirty="0">
                <a:solidFill>
                  <a:schemeClr val="tx1"/>
                </a:solidFill>
                <a:cs typeface="B Nazanin" pitchFamily="2" charset="-78"/>
              </a:rPr>
              <a:t>بیان گردیده است از چند وجه مقام برجسته دارد</a:t>
            </a:r>
            <a:r>
              <a:rPr lang="en-US" sz="2800" dirty="0" smtClean="0">
                <a:solidFill>
                  <a:schemeClr val="tx1"/>
                </a:solidFill>
                <a:cs typeface="B Nazanin" pitchFamily="2" charset="-78"/>
              </a:rPr>
              <a:t>.</a:t>
            </a:r>
            <a:endParaRPr lang="fa-IR" sz="2800" dirty="0" smtClean="0">
              <a:solidFill>
                <a:schemeClr val="tx1"/>
              </a:solidFill>
              <a:cs typeface="B Nazanin" pitchFamily="2" charset="-78"/>
            </a:endParaRPr>
          </a:p>
          <a:p>
            <a:pPr marL="0" indent="0" algn="just" fontAlgn="base">
              <a:buNone/>
            </a:pPr>
            <a:r>
              <a:rPr lang="fa-IR" sz="2800" dirty="0">
                <a:solidFill>
                  <a:schemeClr val="tx1"/>
                </a:solidFill>
                <a:cs typeface="B Nazanin" pitchFamily="2" charset="-78"/>
              </a:rPr>
              <a:t>الف- نخستین فلسفه سیاسی به زبان انگلیسی است</a:t>
            </a:r>
            <a:r>
              <a:rPr lang="en-US" sz="2800" dirty="0">
                <a:solidFill>
                  <a:schemeClr val="tx1"/>
                </a:solidFill>
                <a:cs typeface="B Nazanin" pitchFamily="2" charset="-78"/>
              </a:rPr>
              <a:t>.</a:t>
            </a:r>
          </a:p>
          <a:p>
            <a:pPr marL="0" indent="0" algn="just" fontAlgn="base">
              <a:buNone/>
            </a:pPr>
            <a:r>
              <a:rPr lang="fa-IR" sz="2800" dirty="0">
                <a:solidFill>
                  <a:schemeClr val="tx1"/>
                </a:solidFill>
                <a:cs typeface="B Nazanin" pitchFamily="2" charset="-78"/>
              </a:rPr>
              <a:t>ب- متدی جدید در مطالعه امور سیاسی بکار گرفته است</a:t>
            </a:r>
            <a:r>
              <a:rPr lang="en-US" sz="2800" dirty="0">
                <a:solidFill>
                  <a:schemeClr val="tx1"/>
                </a:solidFill>
                <a:cs typeface="B Nazanin" pitchFamily="2" charset="-78"/>
              </a:rPr>
              <a:t>.</a:t>
            </a:r>
          </a:p>
          <a:p>
            <a:pPr marL="0" indent="0" algn="just" fontAlgn="base">
              <a:buNone/>
            </a:pPr>
            <a:r>
              <a:rPr lang="fa-IR" sz="2800" dirty="0">
                <a:solidFill>
                  <a:schemeClr val="tx1"/>
                </a:solidFill>
                <a:cs typeface="B Nazanin" pitchFamily="2" charset="-78"/>
              </a:rPr>
              <a:t>ج</a:t>
            </a:r>
            <a:r>
              <a:rPr lang="fa-IR" sz="2800" dirty="0" smtClean="0">
                <a:solidFill>
                  <a:schemeClr val="tx1"/>
                </a:solidFill>
                <a:cs typeface="B Nazanin" pitchFamily="2" charset="-78"/>
              </a:rPr>
              <a:t>- </a:t>
            </a:r>
            <a:r>
              <a:rPr lang="fa-IR" sz="2800" dirty="0">
                <a:solidFill>
                  <a:schemeClr val="tx1"/>
                </a:solidFill>
                <a:cs typeface="B Nazanin" pitchFamily="2" charset="-78"/>
              </a:rPr>
              <a:t>با دلیل و برهان از استبداد دفاع کرده است و همچون ماکیاولی با شاهد آوردن از تاریخ اکتفا نکرده است</a:t>
            </a:r>
            <a:r>
              <a:rPr lang="en-US" sz="2800" dirty="0">
                <a:solidFill>
                  <a:schemeClr val="tx1"/>
                </a:solidFill>
                <a:cs typeface="B Nazanin" pitchFamily="2" charset="-78"/>
              </a:rPr>
              <a:t>.</a:t>
            </a:r>
          </a:p>
          <a:p>
            <a:pPr marL="0" indent="0" algn="just">
              <a:buNone/>
            </a:pPr>
            <a:r>
              <a:rPr lang="fa-IR" sz="2800" dirty="0">
                <a:solidFill>
                  <a:schemeClr val="tx1"/>
                </a:solidFill>
                <a:cs typeface="B Nazanin" pitchFamily="2" charset="-78"/>
              </a:rPr>
              <a:t>د- تکامل و پیشرفت اندیشه سیاسی در انگلیس و در غرب در قرون اخیر بطور مستقیم و غیر مستقیم تحت تأثیر این کتاب </a:t>
            </a:r>
            <a:r>
              <a:rPr lang="fa-IR" sz="2800" dirty="0" smtClean="0">
                <a:solidFill>
                  <a:schemeClr val="tx1"/>
                </a:solidFill>
                <a:cs typeface="B Nazanin" pitchFamily="2" charset="-78"/>
              </a:rPr>
              <a:t>است.</a:t>
            </a:r>
            <a:endParaRPr lang="en-US" sz="2800" dirty="0">
              <a:solidFill>
                <a:schemeClr val="tx1"/>
              </a:solidFill>
              <a:cs typeface="B Nazanin" pitchFamily="2" charset="-78"/>
            </a:endParaRPr>
          </a:p>
          <a:p>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176988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0648"/>
            <a:ext cx="8686800" cy="1034752"/>
          </a:xfrm>
        </p:spPr>
        <p:txBody>
          <a:bodyPr>
            <a:normAutofit/>
          </a:bodyPr>
          <a:lstStyle/>
          <a:p>
            <a:pPr algn="ctr"/>
            <a:r>
              <a:rPr lang="fa-IR" sz="3200" b="1" dirty="0">
                <a:effectLst/>
                <a:cs typeface="B Nazanin" pitchFamily="2" charset="-78"/>
              </a:rPr>
              <a:t>فلسفه سیاسی هابز </a:t>
            </a:r>
            <a:endParaRPr lang="fa-IR" sz="3200" dirty="0"/>
          </a:p>
        </p:txBody>
      </p:sp>
      <p:sp>
        <p:nvSpPr>
          <p:cNvPr id="3" name="Content Placeholder 2"/>
          <p:cNvSpPr>
            <a:spLocks noGrp="1"/>
          </p:cNvSpPr>
          <p:nvPr>
            <p:ph idx="1"/>
          </p:nvPr>
        </p:nvSpPr>
        <p:spPr>
          <a:xfrm>
            <a:off x="304800" y="1554162"/>
            <a:ext cx="8587680" cy="5303838"/>
          </a:xfrm>
        </p:spPr>
        <p:txBody>
          <a:bodyPr>
            <a:normAutofit/>
          </a:bodyPr>
          <a:lstStyle/>
          <a:p>
            <a:pPr algn="just">
              <a:buFont typeface="Wingdings" pitchFamily="2" charset="2"/>
              <a:buChar char="q"/>
            </a:pPr>
            <a:r>
              <a:rPr lang="fa-IR" sz="3000" dirty="0">
                <a:solidFill>
                  <a:schemeClr val="tx1"/>
                </a:solidFill>
                <a:cs typeface="B Nazanin" pitchFamily="2" charset="-78"/>
              </a:rPr>
              <a:t>هابز در کتاب لویاتان، فلسفه جامع و مشخصی را در باب حکومت بیان ساخته و نظر خود را در زمینه اصطلاحات مهم سیاسی چون حقوق، قانون، قدرت و حاکمیت مطرح کرده است. خلاصه دیدگاه او در این کتاب این است که اگر افراد جامعه بخواهند امنیت و صلح کامل را در اجتماع به دست آورند و حقوق شخصی و اجتماعی آنها توسط دیگر افراد تضییع نگردد و قوانین جامعه به نحو کامل اجرا شود، باید اختیارات خود را به یک فرد یا گروهی از افراد تحت عنوان دولت یا نظام سیاسی واگذار سازند.</a:t>
            </a:r>
            <a:endParaRPr lang="en-US" sz="3000" dirty="0">
              <a:solidFill>
                <a:schemeClr val="tx1"/>
              </a:solidFill>
              <a:cs typeface="B Nazanin" pitchFamily="2" charset="-78"/>
            </a:endParaRPr>
          </a:p>
          <a:p>
            <a:pPr>
              <a:buFont typeface="Wingdings" pitchFamily="2" charset="2"/>
              <a:buChar char="q"/>
            </a:pPr>
            <a:endParaRPr lang="fa-I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3528" y="5013176"/>
            <a:ext cx="3024336" cy="18448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2191779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0648"/>
            <a:ext cx="8686800" cy="1034752"/>
          </a:xfrm>
        </p:spPr>
        <p:txBody>
          <a:bodyPr>
            <a:normAutofit fontScale="90000"/>
          </a:bodyPr>
          <a:lstStyle/>
          <a:p>
            <a:pPr algn="ctr"/>
            <a:r>
              <a:rPr lang="fa-IR" b="1" dirty="0">
                <a:solidFill>
                  <a:schemeClr val="tx1"/>
                </a:solidFill>
                <a:effectLst/>
                <a:cs typeface="B Nazanin" pitchFamily="2" charset="-78"/>
              </a:rPr>
              <a:t>نقد فلسفه سیاسی هابز</a:t>
            </a:r>
            <a:r>
              <a:rPr lang="en-US" dirty="0">
                <a:effectLst/>
              </a:rPr>
              <a:t/>
            </a:r>
            <a:br>
              <a:rPr lang="en-US" dirty="0">
                <a:effectLst/>
              </a:rPr>
            </a:br>
            <a:endParaRPr lang="fa-IR" dirty="0"/>
          </a:p>
        </p:txBody>
      </p:sp>
      <p:sp>
        <p:nvSpPr>
          <p:cNvPr id="3" name="Content Placeholder 2"/>
          <p:cNvSpPr>
            <a:spLocks noGrp="1"/>
          </p:cNvSpPr>
          <p:nvPr>
            <p:ph idx="1"/>
          </p:nvPr>
        </p:nvSpPr>
        <p:spPr>
          <a:xfrm>
            <a:off x="304800" y="1554162"/>
            <a:ext cx="8659688" cy="5187206"/>
          </a:xfrm>
        </p:spPr>
        <p:txBody>
          <a:bodyPr>
            <a:normAutofit fontScale="62500" lnSpcReduction="20000"/>
          </a:bodyPr>
          <a:lstStyle/>
          <a:p>
            <a:pPr lvl="0" algn="just" fontAlgn="base">
              <a:buFont typeface="Wingdings" pitchFamily="2" charset="2"/>
              <a:buChar char="q"/>
            </a:pPr>
            <a:r>
              <a:rPr lang="fa-IR" sz="4500" dirty="0">
                <a:solidFill>
                  <a:schemeClr val="tx1"/>
                </a:solidFill>
                <a:cs typeface="B Nazanin" pitchFamily="2" charset="-78"/>
              </a:rPr>
              <a:t>مدافعان سلطنت مطلقه بر او ایراد کرده اند که چرا حقوق مقام سلطنت را دارای منشاء الهی </a:t>
            </a:r>
            <a:r>
              <a:rPr lang="fa-IR" sz="4500" dirty="0" smtClean="0">
                <a:solidFill>
                  <a:schemeClr val="tx1"/>
                </a:solidFill>
                <a:cs typeface="B Nazanin" pitchFamily="2" charset="-78"/>
              </a:rPr>
              <a:t>ندانسته </a:t>
            </a:r>
            <a:r>
              <a:rPr lang="fa-IR" sz="4500" dirty="0">
                <a:solidFill>
                  <a:schemeClr val="tx1"/>
                </a:solidFill>
                <a:cs typeface="B Nazanin" pitchFamily="2" charset="-78"/>
              </a:rPr>
              <a:t>است</a:t>
            </a:r>
            <a:r>
              <a:rPr lang="en-US" sz="4500" dirty="0">
                <a:solidFill>
                  <a:schemeClr val="tx1"/>
                </a:solidFill>
                <a:cs typeface="B Nazanin" pitchFamily="2" charset="-78"/>
              </a:rPr>
              <a:t>.</a:t>
            </a:r>
          </a:p>
          <a:p>
            <a:pPr algn="just" fontAlgn="base">
              <a:buFont typeface="Wingdings" pitchFamily="2" charset="2"/>
              <a:buChar char="q"/>
            </a:pPr>
            <a:r>
              <a:rPr lang="fa-IR" sz="4500" dirty="0">
                <a:solidFill>
                  <a:schemeClr val="tx1"/>
                </a:solidFill>
                <a:cs typeface="B Nazanin" pitchFamily="2" charset="-78"/>
              </a:rPr>
              <a:t>کوبنده ترین حملات علیه فلسفه سیاسی هابز را تئوری پردازان دموکراسی در غرب طرح کرده اند و می گویند نظریه او در ضرورت استبداد، نشانه بی اعتنائی به این واقعیت است که افرادی که همه عمر از حقوق سیاسی و مدنی خویش بی بهره و به اطاعت کورکورانه از دولت مجبور باشند هرگز نمی توانند آزاده و بلندمنش بار آیند و سعادت راستین انسانی بی حصول این صفات در او ممکن نیست. </a:t>
            </a:r>
            <a:endParaRPr lang="fa-IR" sz="4500" dirty="0" smtClean="0">
              <a:solidFill>
                <a:schemeClr val="tx1"/>
              </a:solidFill>
              <a:cs typeface="B Nazanin" pitchFamily="2" charset="-78"/>
            </a:endParaRPr>
          </a:p>
          <a:p>
            <a:pPr algn="just" fontAlgn="base">
              <a:buFont typeface="Wingdings" pitchFamily="2" charset="2"/>
              <a:buChar char="q"/>
            </a:pPr>
            <a:r>
              <a:rPr lang="fa-IR" sz="4500" dirty="0" smtClean="0">
                <a:solidFill>
                  <a:schemeClr val="tx1"/>
                </a:solidFill>
                <a:cs typeface="B Nazanin" pitchFamily="2" charset="-78"/>
              </a:rPr>
              <a:t>هابز </a:t>
            </a:r>
            <a:r>
              <a:rPr lang="fa-IR" sz="4500" dirty="0">
                <a:solidFill>
                  <a:schemeClr val="tx1"/>
                </a:solidFill>
                <a:cs typeface="B Nazanin" pitchFamily="2" charset="-78"/>
              </a:rPr>
              <a:t>دو وضع را قابل تصور می داند یا وضع جنگ یا حالت حکومت استبدادی و </a:t>
            </a:r>
            <a:r>
              <a:rPr lang="fa-IR" sz="4500" dirty="0" smtClean="0">
                <a:solidFill>
                  <a:schemeClr val="tx1"/>
                </a:solidFill>
                <a:cs typeface="B Nazanin" pitchFamily="2" charset="-78"/>
              </a:rPr>
              <a:t>شکل </a:t>
            </a:r>
            <a:r>
              <a:rPr lang="fa-IR" sz="4500" dirty="0">
                <a:solidFill>
                  <a:schemeClr val="tx1"/>
                </a:solidFill>
                <a:cs typeface="B Nazanin" pitchFamily="2" charset="-78"/>
              </a:rPr>
              <a:t>سومی را فرض نمی نماید و لذا برای گریز از وضع جنگ می گوید باید استبداد را پذیرفت ولی فیلسوفان بعدی به شدت با آن مخالفت می کنند و می گویند وضع سوم کاملاً قابل تصور و تحقق می باشد و برای گریز ازحالت جنگ  حتی اگر آن را بپذیریم که آن نیز چنین نیست، لازم نیست حتماً استبداد را پذیرا باشیم</a:t>
            </a:r>
            <a:r>
              <a:rPr lang="en-US" sz="4500" dirty="0">
                <a:solidFill>
                  <a:schemeClr val="tx1"/>
                </a:solidFill>
                <a:cs typeface="B Nazanin" pitchFamily="2" charset="-78"/>
              </a:rPr>
              <a:t>.</a:t>
            </a:r>
          </a:p>
          <a:p>
            <a:pPr>
              <a:buFont typeface="Wingdings" pitchFamily="2" charset="2"/>
              <a:buChar char="q"/>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p14="http://schemas.microsoft.com/office/powerpoint/2010/main" xmlns="" val="4045126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390</TotalTime>
  <Words>2583</Words>
  <Application>Microsoft Office PowerPoint</Application>
  <PresentationFormat>On-screen Show (4:3)</PresentationFormat>
  <Paragraphs>171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Trek</vt:lpstr>
      <vt:lpstr>موضوع تحقیق: فلسفه مدیریت از دیدگاه اندیشمندان غربی (عصر جدید)  استاد راهنما:  جناب آقای دکتر جوانپور هروی  دانشجو:  اردشیر بذرکار</vt:lpstr>
      <vt:lpstr>فلسفه چیست؟</vt:lpstr>
      <vt:lpstr>فلسفه‌های مضاف (فلسفه خاص) </vt:lpstr>
      <vt:lpstr>فلسفه سیاست</vt:lpstr>
      <vt:lpstr>بررسی فلسفه سیاست از دیدگاه فلاسفه عصر جدید</vt:lpstr>
      <vt:lpstr>توماس هابز </vt:lpstr>
      <vt:lpstr>فلسفه سیاسی هابز </vt:lpstr>
      <vt:lpstr>فلسفه سیاسی هابز </vt:lpstr>
      <vt:lpstr>نقد فلسفه سیاسی هابز </vt:lpstr>
      <vt:lpstr>جان لاک </vt:lpstr>
      <vt:lpstr>فلسفه سیاسی لاک </vt:lpstr>
      <vt:lpstr>فلسفه سیاسی لاک </vt:lpstr>
      <vt:lpstr>تفاوت میان فلسفه هابز و لاک </vt:lpstr>
      <vt:lpstr>بارون دو مونتسکیو</vt:lpstr>
      <vt:lpstr>باورها و نظریه های منتسکیو</vt:lpstr>
      <vt:lpstr>انواع حکومت از نظر منتسکیو </vt:lpstr>
      <vt:lpstr>سه اصل منتسکیو </vt:lpstr>
      <vt:lpstr>فلسفه سیاسی منتسکیو</vt:lpstr>
      <vt:lpstr>کارل مارکس </vt:lpstr>
      <vt:lpstr>فلسفه سیاسی مارکس</vt:lpstr>
      <vt:lpstr>دولت در فلسفه سیاسی مارکس</vt:lpstr>
      <vt:lpstr>مارکسیسم (Marxism) </vt:lpstr>
      <vt:lpstr>انواع دولت از نگاه مارکسیسم</vt:lpstr>
      <vt:lpstr>منتقدان مارکسیسم</vt:lpstr>
      <vt:lpstr>میشل فوکو </vt:lpstr>
      <vt:lpstr>دیدگاه فوکو در باب قدرت </vt:lpstr>
      <vt:lpstr>دیدگاه فوکو در باب دولت </vt:lpstr>
      <vt:lpstr>نظر فوکو در باب انقلاب ایران</vt:lpstr>
      <vt:lpstr>نظر فوکو در باب انقلاب ایران</vt:lpstr>
      <vt:lpstr>منابع </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موضوع تحقیق: فلسفه مدیریت از دیدگاه اندیشمندان غربی (عصر جدید)  استاد راهنما:  جناب آقای دکتر جوانپور هروی  دانشجو:  اردشیر بذرکار</dc:title>
  <dc:creator>ardeshir</dc:creator>
  <cp:lastModifiedBy>Administrator</cp:lastModifiedBy>
  <cp:revision>42</cp:revision>
  <dcterms:created xsi:type="dcterms:W3CDTF">2013-11-21T09:51:37Z</dcterms:created>
  <dcterms:modified xsi:type="dcterms:W3CDTF">2016-03-17T20:33:17Z</dcterms:modified>
</cp:coreProperties>
</file>