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4"/>
  </p:notesMasterIdLst>
  <p:handoutMasterIdLst>
    <p:handoutMasterId r:id="rId35"/>
  </p:handoutMasterIdLst>
  <p:sldIdLst>
    <p:sldId id="351" r:id="rId2"/>
    <p:sldId id="352" r:id="rId3"/>
    <p:sldId id="353" r:id="rId4"/>
    <p:sldId id="354" r:id="rId5"/>
    <p:sldId id="356" r:id="rId6"/>
    <p:sldId id="357" r:id="rId7"/>
    <p:sldId id="358" r:id="rId8"/>
    <p:sldId id="359" r:id="rId9"/>
    <p:sldId id="360" r:id="rId10"/>
    <p:sldId id="361" r:id="rId11"/>
    <p:sldId id="362" r:id="rId12"/>
    <p:sldId id="363" r:id="rId13"/>
    <p:sldId id="364"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Lst>
  <p:sldSz cx="9144000" cy="6858000" type="screen4x3"/>
  <p:notesSz cx="9309100" cy="705326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1553" autoAdjust="0"/>
    <p:restoredTop sz="94660"/>
  </p:normalViewPr>
  <p:slideViewPr>
    <p:cSldViewPr>
      <p:cViewPr>
        <p:scale>
          <a:sx n="60" d="100"/>
          <a:sy n="60" d="100"/>
        </p:scale>
        <p:origin x="-1498" y="-51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275157" y="0"/>
            <a:ext cx="4033943" cy="352663"/>
          </a:xfrm>
          <a:prstGeom prst="rect">
            <a:avLst/>
          </a:prstGeom>
        </p:spPr>
        <p:txBody>
          <a:bodyPr vert="horz" lIns="93497" tIns="46749" rIns="93497" bIns="46749" rtlCol="1"/>
          <a:lstStyle>
            <a:lvl1pPr algn="r">
              <a:defRPr sz="1200"/>
            </a:lvl1pPr>
          </a:lstStyle>
          <a:p>
            <a:endParaRPr lang="fa-IR"/>
          </a:p>
        </p:txBody>
      </p:sp>
      <p:sp>
        <p:nvSpPr>
          <p:cNvPr id="3" name="Date Placeholder 2"/>
          <p:cNvSpPr>
            <a:spLocks noGrp="1"/>
          </p:cNvSpPr>
          <p:nvPr>
            <p:ph type="dt" sz="quarter" idx="1"/>
          </p:nvPr>
        </p:nvSpPr>
        <p:spPr>
          <a:xfrm>
            <a:off x="2155" y="0"/>
            <a:ext cx="4033943" cy="352663"/>
          </a:xfrm>
          <a:prstGeom prst="rect">
            <a:avLst/>
          </a:prstGeom>
        </p:spPr>
        <p:txBody>
          <a:bodyPr vert="horz" lIns="93497" tIns="46749" rIns="93497" bIns="46749" rtlCol="1"/>
          <a:lstStyle>
            <a:lvl1pPr algn="l">
              <a:defRPr sz="1200"/>
            </a:lvl1pPr>
          </a:lstStyle>
          <a:p>
            <a:fld id="{52A5FAA1-6503-4C50-A413-FEADD4C2BAE2}" type="datetimeFigureOut">
              <a:rPr lang="fa-IR" smtClean="0"/>
              <a:pPr/>
              <a:t>1437/06/09</a:t>
            </a:fld>
            <a:endParaRPr lang="fa-IR"/>
          </a:p>
        </p:txBody>
      </p:sp>
      <p:sp>
        <p:nvSpPr>
          <p:cNvPr id="4" name="Footer Placeholder 3"/>
          <p:cNvSpPr>
            <a:spLocks noGrp="1"/>
          </p:cNvSpPr>
          <p:nvPr>
            <p:ph type="ftr" sz="quarter" idx="2"/>
          </p:nvPr>
        </p:nvSpPr>
        <p:spPr>
          <a:xfrm>
            <a:off x="5275157" y="6699376"/>
            <a:ext cx="4033943" cy="352663"/>
          </a:xfrm>
          <a:prstGeom prst="rect">
            <a:avLst/>
          </a:prstGeom>
        </p:spPr>
        <p:txBody>
          <a:bodyPr vert="horz" lIns="93497" tIns="46749" rIns="93497" bIns="46749" rtlCol="1" anchor="b"/>
          <a:lstStyle>
            <a:lvl1pPr algn="r">
              <a:defRPr sz="1200"/>
            </a:lvl1pPr>
          </a:lstStyle>
          <a:p>
            <a:endParaRPr lang="fa-IR"/>
          </a:p>
        </p:txBody>
      </p:sp>
      <p:sp>
        <p:nvSpPr>
          <p:cNvPr id="5" name="Slide Number Placeholder 4"/>
          <p:cNvSpPr>
            <a:spLocks noGrp="1"/>
          </p:cNvSpPr>
          <p:nvPr>
            <p:ph type="sldNum" sz="quarter" idx="3"/>
          </p:nvPr>
        </p:nvSpPr>
        <p:spPr>
          <a:xfrm>
            <a:off x="2155" y="6699376"/>
            <a:ext cx="4033943" cy="352663"/>
          </a:xfrm>
          <a:prstGeom prst="rect">
            <a:avLst/>
          </a:prstGeom>
        </p:spPr>
        <p:txBody>
          <a:bodyPr vert="horz" lIns="93497" tIns="46749" rIns="93497" bIns="46749" rtlCol="1" anchor="b"/>
          <a:lstStyle>
            <a:lvl1pPr algn="l">
              <a:defRPr sz="1200"/>
            </a:lvl1pPr>
          </a:lstStyle>
          <a:p>
            <a:fld id="{B85AE6BE-4D65-4F27-AB3A-2298681B09B3}" type="slidenum">
              <a:rPr lang="fa-IR" smtClean="0"/>
              <a:pPr/>
              <a:t>‹#›</a:t>
            </a:fld>
            <a:endParaRPr lang="fa-IR"/>
          </a:p>
        </p:txBody>
      </p:sp>
    </p:spTree>
    <p:extLst>
      <p:ext uri="{BB962C8B-B14F-4D97-AF65-F5344CB8AC3E}">
        <p14:creationId xmlns="" xmlns:p14="http://schemas.microsoft.com/office/powerpoint/2010/main" val="2201987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275263" y="0"/>
            <a:ext cx="4033837" cy="352425"/>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4033837" cy="352425"/>
          </a:xfrm>
          <a:prstGeom prst="rect">
            <a:avLst/>
          </a:prstGeom>
        </p:spPr>
        <p:txBody>
          <a:bodyPr vert="horz" lIns="91440" tIns="45720" rIns="91440" bIns="45720" rtlCol="1"/>
          <a:lstStyle>
            <a:lvl1pPr algn="l">
              <a:defRPr sz="1200"/>
            </a:lvl1pPr>
          </a:lstStyle>
          <a:p>
            <a:fld id="{0BDC0C70-C941-46BF-89FE-EB1A2B4A3A51}" type="datetimeFigureOut">
              <a:rPr lang="fa-IR" smtClean="0"/>
              <a:pPr/>
              <a:t>1437/06/09</a:t>
            </a:fld>
            <a:endParaRPr lang="fa-IR"/>
          </a:p>
        </p:txBody>
      </p:sp>
      <p:sp>
        <p:nvSpPr>
          <p:cNvPr id="4" name="Slide Image Placeholder 3"/>
          <p:cNvSpPr>
            <a:spLocks noGrp="1" noRot="1" noChangeAspect="1"/>
          </p:cNvSpPr>
          <p:nvPr>
            <p:ph type="sldImg" idx="2"/>
          </p:nvPr>
        </p:nvSpPr>
        <p:spPr>
          <a:xfrm>
            <a:off x="2890838" y="528638"/>
            <a:ext cx="3527425" cy="2644775"/>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930275" y="3349625"/>
            <a:ext cx="7448550" cy="31750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5275263" y="6699250"/>
            <a:ext cx="4033837" cy="352425"/>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6699250"/>
            <a:ext cx="4033837" cy="352425"/>
          </a:xfrm>
          <a:prstGeom prst="rect">
            <a:avLst/>
          </a:prstGeom>
        </p:spPr>
        <p:txBody>
          <a:bodyPr vert="horz" lIns="91440" tIns="45720" rIns="91440" bIns="45720" rtlCol="1" anchor="b"/>
          <a:lstStyle>
            <a:lvl1pPr algn="l">
              <a:defRPr sz="1200"/>
            </a:lvl1pPr>
          </a:lstStyle>
          <a:p>
            <a:fld id="{0EB52954-9421-4951-8896-B345E8DDAD77}" type="slidenum">
              <a:rPr lang="fa-IR" smtClean="0"/>
              <a:pPr/>
              <a:t>‹#›</a:t>
            </a:fld>
            <a:endParaRPr lang="fa-IR"/>
          </a:p>
        </p:txBody>
      </p:sp>
    </p:spTree>
    <p:extLst>
      <p:ext uri="{BB962C8B-B14F-4D97-AF65-F5344CB8AC3E}">
        <p14:creationId xmlns="" xmlns:p14="http://schemas.microsoft.com/office/powerpoint/2010/main" val="341676611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4E711D5-4552-4968-A90F-6369691F3291}" type="datetime8">
              <a:rPr lang="fa-IR" smtClean="0"/>
              <a:t>16/مارس/18</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 irmgn.ir</a:t>
            </a:r>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9EEDFE-938E-4C20-A3EC-73DF07E1431E}" type="slidenum">
              <a:rPr lang="fa-IR" smtClean="0"/>
              <a:pPr/>
              <a:t>‹#›</a:t>
            </a:fld>
            <a:endParaRPr lang="fa-I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DCFA2E-70EC-4A2B-B8B3-977F792A2D0C}" type="datetime8">
              <a:rPr lang="fa-IR" smtClean="0"/>
              <a:t>16/مارس/18</a:t>
            </a:fld>
            <a:endParaRPr lang="fa-IR"/>
          </a:p>
        </p:txBody>
      </p:sp>
      <p:sp>
        <p:nvSpPr>
          <p:cNvPr id="5" name="Footer Placeholder 4"/>
          <p:cNvSpPr>
            <a:spLocks noGrp="1"/>
          </p:cNvSpPr>
          <p:nvPr>
            <p:ph type="ftr" sz="quarter" idx="11"/>
          </p:nvPr>
        </p:nvSpPr>
        <p:spPr/>
        <p:txBody>
          <a:bodyPr/>
          <a:lstStyle>
            <a:extLst/>
          </a:lstStyle>
          <a:p>
            <a:r>
              <a:rPr lang="en-US" smtClean="0"/>
              <a:t>© irmgn.ir</a:t>
            </a:r>
            <a:endParaRPr lang="fa-IR"/>
          </a:p>
        </p:txBody>
      </p:sp>
      <p:sp>
        <p:nvSpPr>
          <p:cNvPr id="6" name="Slide Number Placeholder 5"/>
          <p:cNvSpPr>
            <a:spLocks noGrp="1"/>
          </p:cNvSpPr>
          <p:nvPr>
            <p:ph type="sldNum" sz="quarter" idx="12"/>
          </p:nvPr>
        </p:nvSpPr>
        <p:spPr/>
        <p:txBody>
          <a:bodyPr/>
          <a:lstStyle>
            <a:extLst/>
          </a:lstStyle>
          <a:p>
            <a:fld id="{629EEDFE-938E-4C20-A3EC-73DF07E1431E}" type="slidenum">
              <a:rPr lang="fa-IR" smtClean="0"/>
              <a:pPr/>
              <a:t>‹#›</a:t>
            </a:fld>
            <a:endParaRPr lang="fa-I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D9021B-8B64-4872-AB31-6EF922E8A5AF}" type="datetime8">
              <a:rPr lang="fa-IR" smtClean="0"/>
              <a:t>16/مارس/18</a:t>
            </a:fld>
            <a:endParaRPr lang="fa-IR"/>
          </a:p>
        </p:txBody>
      </p:sp>
      <p:sp>
        <p:nvSpPr>
          <p:cNvPr id="5" name="Footer Placeholder 4"/>
          <p:cNvSpPr>
            <a:spLocks noGrp="1"/>
          </p:cNvSpPr>
          <p:nvPr>
            <p:ph type="ftr" sz="quarter" idx="11"/>
          </p:nvPr>
        </p:nvSpPr>
        <p:spPr/>
        <p:txBody>
          <a:bodyPr/>
          <a:lstStyle>
            <a:extLst/>
          </a:lstStyle>
          <a:p>
            <a:r>
              <a:rPr lang="en-US" smtClean="0"/>
              <a:t>© irmgn.ir</a:t>
            </a:r>
            <a:endParaRPr lang="fa-IR"/>
          </a:p>
        </p:txBody>
      </p:sp>
      <p:sp>
        <p:nvSpPr>
          <p:cNvPr id="6" name="Slide Number Placeholder 5"/>
          <p:cNvSpPr>
            <a:spLocks noGrp="1"/>
          </p:cNvSpPr>
          <p:nvPr>
            <p:ph type="sldNum" sz="quarter" idx="12"/>
          </p:nvPr>
        </p:nvSpPr>
        <p:spPr/>
        <p:txBody>
          <a:bodyPr/>
          <a:lstStyle>
            <a:extLst/>
          </a:lstStyle>
          <a:p>
            <a:fld id="{629EEDFE-938E-4C20-A3EC-73DF07E1431E}" type="slidenum">
              <a:rPr lang="fa-IR" smtClean="0"/>
              <a:pPr/>
              <a:t>‹#›</a:t>
            </a:fld>
            <a:endParaRPr lang="fa-I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12192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2438400" y="1600200"/>
            <a:ext cx="6400800" cy="4495800"/>
          </a:xfrm>
        </p:spPr>
        <p:txBody>
          <a:bodyPr/>
          <a:lstStyle/>
          <a:p>
            <a:pPr lvl="0"/>
            <a:endParaRPr lang="fa-IR" noProof="0" smtClean="0"/>
          </a:p>
        </p:txBody>
      </p:sp>
      <p:sp>
        <p:nvSpPr>
          <p:cNvPr id="4" name="Rectangle 7"/>
          <p:cNvSpPr>
            <a:spLocks noGrp="1" noChangeArrowheads="1"/>
          </p:cNvSpPr>
          <p:nvPr>
            <p:ph type="dt" sz="half" idx="10"/>
          </p:nvPr>
        </p:nvSpPr>
        <p:spPr>
          <a:ln/>
        </p:spPr>
        <p:txBody>
          <a:bodyPr/>
          <a:lstStyle>
            <a:lvl1pPr>
              <a:defRPr/>
            </a:lvl1pPr>
          </a:lstStyle>
          <a:p>
            <a:pPr>
              <a:defRPr/>
            </a:pPr>
            <a:fld id="{9599B0D8-9B54-4EEF-A999-A0DC5F4061CB}" type="datetime8">
              <a:rPr lang="fa-IR" smtClean="0"/>
              <a:t>16/مارس/18</a:t>
            </a:fld>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smtClean="0"/>
              <a:t>© irmgn.ir</a:t>
            </a: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7818663A-5600-43F9-97A2-CC18A0660AB3}" type="slidenum">
              <a:rPr lang="fa-IR"/>
              <a:pPr>
                <a:defRPr/>
              </a:pPr>
              <a:t>‹#›</a:t>
            </a:fld>
            <a:endParaRPr lang="en-US"/>
          </a:p>
        </p:txBody>
      </p:sp>
    </p:spTree>
    <p:extLst>
      <p:ext uri="{BB962C8B-B14F-4D97-AF65-F5344CB8AC3E}">
        <p14:creationId xmlns="" xmlns:p14="http://schemas.microsoft.com/office/powerpoint/2010/main" val="259958465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178D69-16A8-436E-8C17-D843D554D7A6}" type="datetime8">
              <a:rPr lang="fa-IR" smtClean="0"/>
              <a:t>16/مارس/18</a:t>
            </a:fld>
            <a:endParaRPr lang="fa-IR"/>
          </a:p>
        </p:txBody>
      </p:sp>
      <p:sp>
        <p:nvSpPr>
          <p:cNvPr id="5" name="Footer Placeholder 4"/>
          <p:cNvSpPr>
            <a:spLocks noGrp="1"/>
          </p:cNvSpPr>
          <p:nvPr>
            <p:ph type="ftr" sz="quarter" idx="11"/>
          </p:nvPr>
        </p:nvSpPr>
        <p:spPr/>
        <p:txBody>
          <a:bodyPr/>
          <a:lstStyle>
            <a:extLst/>
          </a:lstStyle>
          <a:p>
            <a:r>
              <a:rPr lang="en-US" smtClean="0"/>
              <a:t>© irmgn.ir</a:t>
            </a:r>
            <a:endParaRPr lang="fa-IR"/>
          </a:p>
        </p:txBody>
      </p:sp>
      <p:sp>
        <p:nvSpPr>
          <p:cNvPr id="6" name="Slide Number Placeholder 5"/>
          <p:cNvSpPr>
            <a:spLocks noGrp="1"/>
          </p:cNvSpPr>
          <p:nvPr>
            <p:ph type="sldNum" sz="quarter" idx="12"/>
          </p:nvPr>
        </p:nvSpPr>
        <p:spPr/>
        <p:txBody>
          <a:bodyPr/>
          <a:lstStyle>
            <a:extLst/>
          </a:lstStyle>
          <a:p>
            <a:fld id="{629EEDFE-938E-4C20-A3EC-73DF07E1431E}"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88EFA21-E982-4239-8587-4BCA7161B5DE}" type="datetime8">
              <a:rPr lang="fa-IR" smtClean="0"/>
              <a:t>16/مارس/18</a:t>
            </a:fld>
            <a:endParaRPr lang="fa-IR"/>
          </a:p>
        </p:txBody>
      </p:sp>
      <p:sp>
        <p:nvSpPr>
          <p:cNvPr id="5" name="Footer Placeholder 4"/>
          <p:cNvSpPr>
            <a:spLocks noGrp="1"/>
          </p:cNvSpPr>
          <p:nvPr>
            <p:ph type="ftr" sz="quarter" idx="11"/>
          </p:nvPr>
        </p:nvSpPr>
        <p:spPr/>
        <p:txBody>
          <a:bodyPr/>
          <a:lstStyle>
            <a:extLst/>
          </a:lstStyle>
          <a:p>
            <a:r>
              <a:rPr lang="en-US" smtClean="0"/>
              <a:t>© irmgn.ir</a:t>
            </a:r>
            <a:endParaRPr lang="fa-IR"/>
          </a:p>
        </p:txBody>
      </p:sp>
      <p:sp>
        <p:nvSpPr>
          <p:cNvPr id="6" name="Slide Number Placeholder 5"/>
          <p:cNvSpPr>
            <a:spLocks noGrp="1"/>
          </p:cNvSpPr>
          <p:nvPr>
            <p:ph type="sldNum" sz="quarter" idx="12"/>
          </p:nvPr>
        </p:nvSpPr>
        <p:spPr/>
        <p:txBody>
          <a:bodyPr/>
          <a:lstStyle>
            <a:extLst/>
          </a:lstStyle>
          <a:p>
            <a:fld id="{629EEDFE-938E-4C20-A3EC-73DF07E1431E}"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022B9A-B459-4BC4-9018-4B602F3714C0}" type="datetime8">
              <a:rPr lang="fa-IR" smtClean="0"/>
              <a:t>16/مارس/18</a:t>
            </a:fld>
            <a:endParaRPr lang="fa-IR"/>
          </a:p>
        </p:txBody>
      </p:sp>
      <p:sp>
        <p:nvSpPr>
          <p:cNvPr id="6" name="Footer Placeholder 5"/>
          <p:cNvSpPr>
            <a:spLocks noGrp="1"/>
          </p:cNvSpPr>
          <p:nvPr>
            <p:ph type="ftr" sz="quarter" idx="11"/>
          </p:nvPr>
        </p:nvSpPr>
        <p:spPr/>
        <p:txBody>
          <a:bodyPr/>
          <a:lstStyle>
            <a:extLst/>
          </a:lstStyle>
          <a:p>
            <a:r>
              <a:rPr lang="en-US" smtClean="0"/>
              <a:t>© irmgn.ir</a:t>
            </a:r>
            <a:endParaRPr lang="fa-IR"/>
          </a:p>
        </p:txBody>
      </p:sp>
      <p:sp>
        <p:nvSpPr>
          <p:cNvPr id="7" name="Slide Number Placeholder 6"/>
          <p:cNvSpPr>
            <a:spLocks noGrp="1"/>
          </p:cNvSpPr>
          <p:nvPr>
            <p:ph type="sldNum" sz="quarter" idx="12"/>
          </p:nvPr>
        </p:nvSpPr>
        <p:spPr/>
        <p:txBody>
          <a:bodyPr/>
          <a:lstStyle>
            <a:extLst/>
          </a:lstStyle>
          <a:p>
            <a:fld id="{629EEDFE-938E-4C20-A3EC-73DF07E1431E}"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7ECCE4D-D4D3-45B6-AFDF-303DCED3C434}" type="datetime8">
              <a:rPr lang="fa-IR" smtClean="0"/>
              <a:t>16/مارس/18</a:t>
            </a:fld>
            <a:endParaRPr lang="fa-IR"/>
          </a:p>
        </p:txBody>
      </p:sp>
      <p:sp>
        <p:nvSpPr>
          <p:cNvPr id="8" name="Footer Placeholder 7"/>
          <p:cNvSpPr>
            <a:spLocks noGrp="1"/>
          </p:cNvSpPr>
          <p:nvPr>
            <p:ph type="ftr" sz="quarter" idx="11"/>
          </p:nvPr>
        </p:nvSpPr>
        <p:spPr/>
        <p:txBody>
          <a:bodyPr/>
          <a:lstStyle>
            <a:extLst/>
          </a:lstStyle>
          <a:p>
            <a:r>
              <a:rPr lang="en-US" smtClean="0"/>
              <a:t>© irmgn.ir</a:t>
            </a:r>
            <a:endParaRPr lang="fa-IR"/>
          </a:p>
        </p:txBody>
      </p:sp>
      <p:sp>
        <p:nvSpPr>
          <p:cNvPr id="9" name="Slide Number Placeholder 8"/>
          <p:cNvSpPr>
            <a:spLocks noGrp="1"/>
          </p:cNvSpPr>
          <p:nvPr>
            <p:ph type="sldNum" sz="quarter" idx="12"/>
          </p:nvPr>
        </p:nvSpPr>
        <p:spPr/>
        <p:txBody>
          <a:bodyPr/>
          <a:lstStyle>
            <a:extLst/>
          </a:lstStyle>
          <a:p>
            <a:fld id="{629EEDFE-938E-4C20-A3EC-73DF07E1431E}" type="slidenum">
              <a:rPr lang="fa-IR" smtClean="0"/>
              <a:pPr/>
              <a:t>‹#›</a:t>
            </a:fld>
            <a:endParaRPr lang="fa-I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063A1F6-2B3B-4D29-8136-066E554C66C2}" type="datetime8">
              <a:rPr lang="fa-IR" smtClean="0"/>
              <a:t>16/مارس/18</a:t>
            </a:fld>
            <a:endParaRPr lang="fa-IR"/>
          </a:p>
        </p:txBody>
      </p:sp>
      <p:sp>
        <p:nvSpPr>
          <p:cNvPr id="4" name="Footer Placeholder 3"/>
          <p:cNvSpPr>
            <a:spLocks noGrp="1"/>
          </p:cNvSpPr>
          <p:nvPr>
            <p:ph type="ftr" sz="quarter" idx="11"/>
          </p:nvPr>
        </p:nvSpPr>
        <p:spPr/>
        <p:txBody>
          <a:bodyPr/>
          <a:lstStyle>
            <a:extLst/>
          </a:lstStyle>
          <a:p>
            <a:r>
              <a:rPr lang="en-US" smtClean="0"/>
              <a:t>© irmgn.ir</a:t>
            </a:r>
            <a:endParaRPr lang="fa-IR"/>
          </a:p>
        </p:txBody>
      </p:sp>
      <p:sp>
        <p:nvSpPr>
          <p:cNvPr id="5" name="Slide Number Placeholder 4"/>
          <p:cNvSpPr>
            <a:spLocks noGrp="1"/>
          </p:cNvSpPr>
          <p:nvPr>
            <p:ph type="sldNum" sz="quarter" idx="12"/>
          </p:nvPr>
        </p:nvSpPr>
        <p:spPr/>
        <p:txBody>
          <a:bodyPr/>
          <a:lstStyle>
            <a:extLst/>
          </a:lstStyle>
          <a:p>
            <a:fld id="{629EEDFE-938E-4C20-A3EC-73DF07E1431E}"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59F9174-0993-4011-A667-E97AFF8B44F3}" type="datetime8">
              <a:rPr lang="fa-IR" smtClean="0"/>
              <a:t>16/مارس/18</a:t>
            </a:fld>
            <a:endParaRPr lang="fa-IR"/>
          </a:p>
        </p:txBody>
      </p:sp>
      <p:sp>
        <p:nvSpPr>
          <p:cNvPr id="3" name="Footer Placeholder 2"/>
          <p:cNvSpPr>
            <a:spLocks noGrp="1"/>
          </p:cNvSpPr>
          <p:nvPr>
            <p:ph type="ftr" sz="quarter" idx="11"/>
          </p:nvPr>
        </p:nvSpPr>
        <p:spPr/>
        <p:txBody>
          <a:bodyPr/>
          <a:lstStyle>
            <a:extLst/>
          </a:lstStyle>
          <a:p>
            <a:r>
              <a:rPr lang="en-US" smtClean="0"/>
              <a:t>© irmgn.ir</a:t>
            </a:r>
            <a:endParaRPr lang="fa-IR"/>
          </a:p>
        </p:txBody>
      </p:sp>
      <p:sp>
        <p:nvSpPr>
          <p:cNvPr id="4" name="Slide Number Placeholder 3"/>
          <p:cNvSpPr>
            <a:spLocks noGrp="1"/>
          </p:cNvSpPr>
          <p:nvPr>
            <p:ph type="sldNum" sz="quarter" idx="12"/>
          </p:nvPr>
        </p:nvSpPr>
        <p:spPr/>
        <p:txBody>
          <a:bodyPr/>
          <a:lstStyle>
            <a:extLst/>
          </a:lstStyle>
          <a:p>
            <a:fld id="{629EEDFE-938E-4C20-A3EC-73DF07E1431E}" type="slidenum">
              <a:rPr lang="fa-IR" smtClean="0"/>
              <a:pPr/>
              <a:t>‹#›</a:t>
            </a:fld>
            <a:endParaRPr lang="fa-I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56BC22-DC86-49B0-B61E-65E00BFFDC1F}" type="datetime8">
              <a:rPr lang="fa-IR" smtClean="0"/>
              <a:t>16/مارس/18</a:t>
            </a:fld>
            <a:endParaRPr lang="fa-IR"/>
          </a:p>
        </p:txBody>
      </p:sp>
      <p:sp>
        <p:nvSpPr>
          <p:cNvPr id="6" name="Footer Placeholder 5"/>
          <p:cNvSpPr>
            <a:spLocks noGrp="1"/>
          </p:cNvSpPr>
          <p:nvPr>
            <p:ph type="ftr" sz="quarter" idx="11"/>
          </p:nvPr>
        </p:nvSpPr>
        <p:spPr/>
        <p:txBody>
          <a:bodyPr/>
          <a:lstStyle>
            <a:extLst/>
          </a:lstStyle>
          <a:p>
            <a:r>
              <a:rPr lang="en-US" smtClean="0"/>
              <a:t>© irmgn.ir</a:t>
            </a:r>
            <a:endParaRPr lang="fa-IR"/>
          </a:p>
        </p:txBody>
      </p:sp>
      <p:sp>
        <p:nvSpPr>
          <p:cNvPr id="7" name="Slide Number Placeholder 6"/>
          <p:cNvSpPr>
            <a:spLocks noGrp="1"/>
          </p:cNvSpPr>
          <p:nvPr>
            <p:ph type="sldNum" sz="quarter" idx="12"/>
          </p:nvPr>
        </p:nvSpPr>
        <p:spPr/>
        <p:txBody>
          <a:bodyPr/>
          <a:lstStyle>
            <a:extLst/>
          </a:lstStyle>
          <a:p>
            <a:fld id="{629EEDFE-938E-4C20-A3EC-73DF07E1431E}" type="slidenum">
              <a:rPr lang="fa-IR" smtClean="0"/>
              <a:pPr/>
              <a:t>‹#›</a:t>
            </a:fld>
            <a:endParaRPr lang="fa-I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8A73852-5E84-41DC-AFD2-920780EC3BE2}" type="datetime8">
              <a:rPr lang="fa-IR" smtClean="0"/>
              <a:t>16/مارس/18</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 irmgn.ir</a:t>
            </a:r>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9EEDFE-938E-4C20-A3EC-73DF07E1431E}"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duotone>
              <a:schemeClr val="accent1">
                <a:shade val="45000"/>
                <a:satMod val="135000"/>
              </a:schemeClr>
              <a:prstClr val="white"/>
            </a:duotone>
          </a:blip>
          <a:srcRect/>
          <a:tile tx="0" ty="0" sx="100000" sy="100000" flip="none" algn="tl"/>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8EE2184-B526-43B6-A75F-6E9F360517B9}" type="datetime8">
              <a:rPr lang="fa-IR" smtClean="0"/>
              <a:t>16/مارس/18</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 irmgn.ir</a:t>
            </a:r>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29EEDFE-938E-4C20-A3EC-73DF07E1431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 xmlns:p14="http://schemas.microsoft.com/office/powerpoint/2010/main" Requires="p14">
      <p:transition spd="slow" p14:dur="2000"/>
    </mc:Choice>
    <mc:Fallback>
      <p:transition spd="slow"/>
    </mc:Fallback>
  </mc:AlternateContent>
  <p:hf sldNum="0" hd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69006"/>
          </a:xfrm>
        </p:spPr>
        <p:txBody>
          <a:bodyPr>
            <a:prstTxWarp prst="textPlain">
              <a:avLst/>
            </a:prstTxWarp>
            <a:normAutofit/>
          </a:bodyPr>
          <a:lstStyle/>
          <a:p>
            <a:r>
              <a:rPr lang="fa-IR" sz="5400" dirty="0" smtClean="0"/>
              <a:t>بسم الله الرحمن الرحیم</a:t>
            </a:r>
            <a:endParaRPr lang="fa-IR" sz="5400" dirty="0"/>
          </a:p>
        </p:txBody>
      </p:sp>
      <p:sp>
        <p:nvSpPr>
          <p:cNvPr id="3" name="Footer Placeholder 2"/>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50142332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155448"/>
          </a:xfrm>
        </p:spPr>
        <p:txBody>
          <a:bodyPr>
            <a:normAutofit fontScale="90000"/>
          </a:bodyPr>
          <a:lstStyle/>
          <a:p>
            <a:endParaRPr lang="fa-IR" dirty="0"/>
          </a:p>
        </p:txBody>
      </p:sp>
      <p:sp>
        <p:nvSpPr>
          <p:cNvPr id="3" name="Content Placeholder 2"/>
          <p:cNvSpPr>
            <a:spLocks noGrp="1"/>
          </p:cNvSpPr>
          <p:nvPr>
            <p:ph idx="1"/>
          </p:nvPr>
        </p:nvSpPr>
        <p:spPr/>
        <p:txBody>
          <a:bodyPr>
            <a:noAutofit/>
          </a:bodyPr>
          <a:lstStyle/>
          <a:p>
            <a:pPr algn="just"/>
            <a:r>
              <a:rPr lang="ar-SA" sz="2600" dirty="0" smtClean="0">
                <a:latin typeface="Arial Unicode MS" pitchFamily="34" charset="-128"/>
                <a:ea typeface="Arial Unicode MS" pitchFamily="34" charset="-128"/>
                <a:cs typeface="Arial Unicode MS" pitchFamily="34" charset="-128"/>
              </a:rPr>
              <a:t>همان طور كه ملاحظه مي كنيد، هر چه از سطوح بالاي مديريت به سطوح پايين تر سازمان مي آييم از وظايف دسته ايجاد بهبود كاسته و در عوض بر وظايفي كه جنبه حفظ و نگهداري بهبود ايجاد دارند، افزوده مي شود. آنچه از اين نمودار مي فهميم اين است كه مديران سطوح بالاتر سازمان بايد همواره بخش اعظم وقت خود را صرف بهبود سازمان نمايند و امور جاري را كه جنبه نگهداري دارند به سطوح پايين تر واگذار كنند. آيا به راستي در سازمانهاي ما اين گونه عمل مي شود؟ مديري كه بيشتر وقت خود را صرف پاراف نامه بازبيني مطالبي كه قبلا مي بايست توسط كارشناسان انجام شود مي گذرد، </a:t>
            </a:r>
            <a:r>
              <a:rPr lang="ar-SA" sz="2600" smtClean="0">
                <a:latin typeface="Arial Unicode MS" pitchFamily="34" charset="-128"/>
                <a:ea typeface="Arial Unicode MS" pitchFamily="34" charset="-128"/>
                <a:cs typeface="Arial Unicode MS" pitchFamily="34" charset="-128"/>
              </a:rPr>
              <a:t>هيچ فرصت </a:t>
            </a:r>
            <a:r>
              <a:rPr lang="ar-SA" sz="2600" dirty="0" smtClean="0">
                <a:latin typeface="Arial Unicode MS" pitchFamily="34" charset="-128"/>
                <a:ea typeface="Arial Unicode MS" pitchFamily="34" charset="-128"/>
                <a:cs typeface="Arial Unicode MS" pitchFamily="34" charset="-128"/>
              </a:rPr>
              <a:t>آن را نخواهد داشت كه به بهبود سازمان بيانديشد</a:t>
            </a:r>
            <a:r>
              <a:rPr lang="en-US" sz="2600" dirty="0" smtClean="0">
                <a:latin typeface="Arial Unicode MS" pitchFamily="34" charset="-128"/>
                <a:ea typeface="Arial Unicode MS" pitchFamily="34" charset="-128"/>
                <a:cs typeface="Arial Unicode MS" pitchFamily="34" charset="-128"/>
              </a:rPr>
              <a:t> .</a:t>
            </a:r>
          </a:p>
          <a:p>
            <a:pPr algn="just"/>
            <a:endParaRPr lang="fa-IR" sz="26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248203357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کایزن در برابر نوآوری</a:t>
            </a:r>
            <a:endParaRPr lang="fa-IR" dirty="0"/>
          </a:p>
        </p:txBody>
      </p:sp>
      <p:sp>
        <p:nvSpPr>
          <p:cNvPr id="3" name="Content Placeholder 2"/>
          <p:cNvSpPr>
            <a:spLocks noGrp="1"/>
          </p:cNvSpPr>
          <p:nvPr>
            <p:ph idx="1"/>
          </p:nvPr>
        </p:nvSpPr>
        <p:spPr/>
        <p:txBody>
          <a:bodyPr>
            <a:noAutofit/>
          </a:bodyPr>
          <a:lstStyle/>
          <a:p>
            <a:pPr algn="just"/>
            <a:r>
              <a:rPr lang="ar-SA" sz="2600" dirty="0" smtClean="0">
                <a:latin typeface="Arial Unicode MS" pitchFamily="34" charset="-128"/>
                <a:ea typeface="Arial Unicode MS" pitchFamily="34" charset="-128"/>
                <a:cs typeface="Arial Unicode MS" pitchFamily="34" charset="-128"/>
              </a:rPr>
              <a:t>برای دستیابی به پیشرفت دو نگرش متفاوت وجود دارد: پیشرفت تدریجی (کایزن) و پیشرفت مبتنی بر جهش بزرگ (نوآوری) در مجموع شرکت های ژاپنی پیشرفت تدریجی را ترجیح می دهند و شرکتهای غربی به نوآوری اعتقاد دارند. </a:t>
            </a:r>
            <a:endParaRPr lang="fa-IR" sz="2600" dirty="0" smtClean="0">
              <a:latin typeface="Arial Unicode MS" pitchFamily="34" charset="-128"/>
              <a:ea typeface="Arial Unicode MS" pitchFamily="34" charset="-128"/>
              <a:cs typeface="Arial Unicode MS" pitchFamily="34" charset="-128"/>
            </a:endParaRPr>
          </a:p>
          <a:p>
            <a:pPr algn="just"/>
            <a:endParaRPr lang="en-US" sz="2600" dirty="0" smtClean="0">
              <a:latin typeface="Arial Unicode MS" pitchFamily="34" charset="-128"/>
              <a:ea typeface="Arial Unicode MS" pitchFamily="34" charset="-128"/>
              <a:cs typeface="Arial Unicode MS" pitchFamily="34" charset="-128"/>
            </a:endParaRPr>
          </a:p>
          <a:p>
            <a:pPr algn="just"/>
            <a:r>
              <a:rPr lang="ar-SA" sz="2600" dirty="0" smtClean="0">
                <a:latin typeface="Arial Unicode MS" pitchFamily="34" charset="-128"/>
                <a:ea typeface="Arial Unicode MS" pitchFamily="34" charset="-128"/>
                <a:cs typeface="Arial Unicode MS" pitchFamily="34" charset="-128"/>
              </a:rPr>
              <a:t>یکی از ویژگیهای جالب کایزن، عدم نیاز قطعی آن به تکنولوژی پیچیده یا آخرین دستاوردهای تکنولوژیک است. برای تحقق کایزن "عقل سلیم" همه آن چیزی است که مورد نیاز می باشد. در مقابل نوآوری اغلب به تکنولوژی بسیار و سرمایه گذاری عظیم نیاز دارد. </a:t>
            </a:r>
            <a:endParaRPr lang="fa-IR" sz="26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605740111"/>
      </p:ext>
    </p:extLst>
  </p:cSld>
  <p:clrMapOvr>
    <a:masterClrMapping/>
  </p:clrMapOvr>
  <p:transition spd="med">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ar-SA" smtClean="0"/>
              <a:t>ويژگيهاي كايزن و نوآوري</a:t>
            </a:r>
            <a:endParaRPr lang="en-US" smtClean="0"/>
          </a:p>
        </p:txBody>
      </p:sp>
      <p:sp>
        <p:nvSpPr>
          <p:cNvPr id="56" name="Table Placeholder 55"/>
          <p:cNvSpPr>
            <a:spLocks noGrp="1"/>
          </p:cNvSpPr>
          <p:nvPr>
            <p:ph type="tbl" idx="1"/>
          </p:nvPr>
        </p:nvSpPr>
        <p:spPr/>
      </p:sp>
      <p:grpSp>
        <p:nvGrpSpPr>
          <p:cNvPr id="2" name="Group 3"/>
          <p:cNvGrpSpPr>
            <a:grpSpLocks/>
          </p:cNvGrpSpPr>
          <p:nvPr/>
        </p:nvGrpSpPr>
        <p:grpSpPr bwMode="auto">
          <a:xfrm>
            <a:off x="2209800" y="152400"/>
            <a:ext cx="6781800" cy="685800"/>
            <a:chOff x="1392" y="96"/>
            <a:chExt cx="4272" cy="432"/>
          </a:xfrm>
        </p:grpSpPr>
        <p:sp>
          <p:nvSpPr>
            <p:cNvPr id="33840" name="AutoShape 4"/>
            <p:cNvSpPr>
              <a:spLocks noChangeArrowheads="1"/>
            </p:cNvSpPr>
            <p:nvPr/>
          </p:nvSpPr>
          <p:spPr bwMode="auto">
            <a:xfrm>
              <a:off x="4464" y="96"/>
              <a:ext cx="1200" cy="432"/>
            </a:xfrm>
            <a:prstGeom prst="roundRect">
              <a:avLst>
                <a:gd name="adj" fmla="val 16667"/>
              </a:avLst>
            </a:prstGeom>
            <a:solidFill>
              <a:schemeClr val="tx1"/>
            </a:solidFill>
            <a:ln w="9525">
              <a:solidFill>
                <a:srgbClr val="FFFF00"/>
              </a:solidFill>
              <a:round/>
              <a:headEnd/>
              <a:tailEnd/>
            </a:ln>
          </p:spPr>
          <p:txBody>
            <a:bodyPr wrap="none" anchor="ctr"/>
            <a:lstStyle/>
            <a:p>
              <a:pPr algn="ctr" rtl="1"/>
              <a:r>
                <a:rPr lang="ar-SA" sz="3200">
                  <a:solidFill>
                    <a:schemeClr val="bg1"/>
                  </a:solidFill>
                  <a:cs typeface="Koodak" pitchFamily="2" charset="-78"/>
                </a:rPr>
                <a:t>ويژگي</a:t>
              </a:r>
              <a:endParaRPr lang="en-US" sz="3200">
                <a:solidFill>
                  <a:schemeClr val="bg1"/>
                </a:solidFill>
                <a:cs typeface="Koodak" pitchFamily="2" charset="-78"/>
              </a:endParaRPr>
            </a:p>
          </p:txBody>
        </p:sp>
        <p:sp>
          <p:nvSpPr>
            <p:cNvPr id="33841" name="AutoShape 5"/>
            <p:cNvSpPr>
              <a:spLocks noChangeArrowheads="1"/>
            </p:cNvSpPr>
            <p:nvPr/>
          </p:nvSpPr>
          <p:spPr bwMode="auto">
            <a:xfrm>
              <a:off x="2928" y="96"/>
              <a:ext cx="1536" cy="432"/>
            </a:xfrm>
            <a:prstGeom prst="roundRect">
              <a:avLst>
                <a:gd name="adj" fmla="val 16667"/>
              </a:avLst>
            </a:prstGeom>
            <a:solidFill>
              <a:schemeClr val="tx1"/>
            </a:solidFill>
            <a:ln w="9525">
              <a:solidFill>
                <a:srgbClr val="FFFF00"/>
              </a:solidFill>
              <a:round/>
              <a:headEnd/>
              <a:tailEnd/>
            </a:ln>
          </p:spPr>
          <p:txBody>
            <a:bodyPr wrap="none" anchor="ctr"/>
            <a:lstStyle/>
            <a:p>
              <a:pPr algn="ctr" rtl="1"/>
              <a:r>
                <a:rPr lang="ar-SA" sz="3200">
                  <a:solidFill>
                    <a:srgbClr val="FFFF00"/>
                  </a:solidFill>
                  <a:cs typeface="Koodak" pitchFamily="2" charset="-78"/>
                </a:rPr>
                <a:t>كايزن</a:t>
              </a:r>
              <a:endParaRPr lang="en-US" sz="3200">
                <a:solidFill>
                  <a:srgbClr val="FFFF00"/>
                </a:solidFill>
                <a:cs typeface="Koodak" pitchFamily="2" charset="-78"/>
              </a:endParaRPr>
            </a:p>
          </p:txBody>
        </p:sp>
        <p:sp>
          <p:nvSpPr>
            <p:cNvPr id="33842" name="AutoShape 6"/>
            <p:cNvSpPr>
              <a:spLocks noChangeArrowheads="1"/>
            </p:cNvSpPr>
            <p:nvPr/>
          </p:nvSpPr>
          <p:spPr bwMode="auto">
            <a:xfrm>
              <a:off x="1392" y="96"/>
              <a:ext cx="1536" cy="432"/>
            </a:xfrm>
            <a:prstGeom prst="roundRect">
              <a:avLst>
                <a:gd name="adj" fmla="val 16667"/>
              </a:avLst>
            </a:prstGeom>
            <a:solidFill>
              <a:schemeClr val="tx1"/>
            </a:solidFill>
            <a:ln w="9525">
              <a:solidFill>
                <a:srgbClr val="FFFF00"/>
              </a:solidFill>
              <a:round/>
              <a:headEnd/>
              <a:tailEnd/>
            </a:ln>
          </p:spPr>
          <p:txBody>
            <a:bodyPr wrap="none" anchor="ctr"/>
            <a:lstStyle/>
            <a:p>
              <a:pPr algn="ctr" rtl="1"/>
              <a:r>
                <a:rPr lang="ar-SA" sz="3200" dirty="0">
                  <a:solidFill>
                    <a:srgbClr val="FFFF00"/>
                  </a:solidFill>
                  <a:cs typeface="Koodak" pitchFamily="2" charset="-78"/>
                </a:rPr>
                <a:t> نوآوري</a:t>
              </a:r>
              <a:r>
                <a:rPr lang="fa-IR" sz="3200" dirty="0">
                  <a:solidFill>
                    <a:srgbClr val="FFFF00"/>
                  </a:solidFill>
                  <a:cs typeface="Koodak" pitchFamily="2" charset="-78"/>
                </a:rPr>
                <a:t> وجهش</a:t>
              </a:r>
              <a:endParaRPr lang="en-US" sz="3200" dirty="0">
                <a:solidFill>
                  <a:srgbClr val="FFFF00"/>
                </a:solidFill>
                <a:cs typeface="Koodak" pitchFamily="2" charset="-78"/>
              </a:endParaRPr>
            </a:p>
          </p:txBody>
        </p:sp>
      </p:grpSp>
      <p:grpSp>
        <p:nvGrpSpPr>
          <p:cNvPr id="3" name="Group 7"/>
          <p:cNvGrpSpPr>
            <a:grpSpLocks/>
          </p:cNvGrpSpPr>
          <p:nvPr/>
        </p:nvGrpSpPr>
        <p:grpSpPr bwMode="auto">
          <a:xfrm>
            <a:off x="2209800" y="838200"/>
            <a:ext cx="6781800" cy="533400"/>
            <a:chOff x="1392" y="528"/>
            <a:chExt cx="4272" cy="336"/>
          </a:xfrm>
        </p:grpSpPr>
        <p:sp>
          <p:nvSpPr>
            <p:cNvPr id="33837" name="AutoShape 8"/>
            <p:cNvSpPr>
              <a:spLocks noChangeArrowheads="1"/>
            </p:cNvSpPr>
            <p:nvPr/>
          </p:nvSpPr>
          <p:spPr bwMode="auto">
            <a:xfrm>
              <a:off x="2928" y="528"/>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دراز مدت و بدون هيجان</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38" name="AutoShape 9"/>
            <p:cNvSpPr>
              <a:spLocks noChangeArrowheads="1"/>
            </p:cNvSpPr>
            <p:nvPr/>
          </p:nvSpPr>
          <p:spPr bwMode="auto">
            <a:xfrm>
              <a:off x="1392" y="528"/>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كوتاه مدت و هيجان انگيز</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62" name="AutoShape 10"/>
            <p:cNvSpPr>
              <a:spLocks noChangeArrowheads="1"/>
            </p:cNvSpPr>
            <p:nvPr/>
          </p:nvSpPr>
          <p:spPr bwMode="auto">
            <a:xfrm>
              <a:off x="4464" y="528"/>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400" dirty="0">
                  <a:solidFill>
                    <a:srgbClr val="FFFF00"/>
                  </a:solidFill>
                  <a:latin typeface="Arial Unicode MS" pitchFamily="34" charset="-128"/>
                  <a:ea typeface="Arial Unicode MS" pitchFamily="34" charset="-128"/>
                  <a:cs typeface="Arial Unicode MS" pitchFamily="34" charset="-128"/>
                </a:rPr>
                <a:t>تاثير</a:t>
              </a:r>
              <a:endParaRPr lang="en-US" sz="2400" dirty="0">
                <a:solidFill>
                  <a:srgbClr val="FFFF00"/>
                </a:solidFill>
                <a:latin typeface="Arial Unicode MS" pitchFamily="34" charset="-128"/>
                <a:ea typeface="Arial Unicode MS" pitchFamily="34" charset="-128"/>
                <a:cs typeface="Arial Unicode MS" pitchFamily="34" charset="-128"/>
              </a:endParaRPr>
            </a:p>
          </p:txBody>
        </p:sp>
      </p:grpSp>
      <p:grpSp>
        <p:nvGrpSpPr>
          <p:cNvPr id="4" name="Group 11"/>
          <p:cNvGrpSpPr>
            <a:grpSpLocks/>
          </p:cNvGrpSpPr>
          <p:nvPr/>
        </p:nvGrpSpPr>
        <p:grpSpPr bwMode="auto">
          <a:xfrm>
            <a:off x="2209800" y="1371600"/>
            <a:ext cx="6781800" cy="533400"/>
            <a:chOff x="1392" y="864"/>
            <a:chExt cx="4272" cy="336"/>
          </a:xfrm>
        </p:grpSpPr>
        <p:sp>
          <p:nvSpPr>
            <p:cNvPr id="33834" name="AutoShape 12"/>
            <p:cNvSpPr>
              <a:spLocks noChangeArrowheads="1"/>
            </p:cNvSpPr>
            <p:nvPr/>
          </p:nvSpPr>
          <p:spPr bwMode="auto">
            <a:xfrm>
              <a:off x="2928" y="864"/>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كوتاه </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35" name="AutoShape 13"/>
            <p:cNvSpPr>
              <a:spLocks noChangeArrowheads="1"/>
            </p:cNvSpPr>
            <p:nvPr/>
          </p:nvSpPr>
          <p:spPr bwMode="auto">
            <a:xfrm>
              <a:off x="1392" y="864"/>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dirty="0">
                  <a:solidFill>
                    <a:schemeClr val="bg1"/>
                  </a:solidFill>
                  <a:cs typeface="Koodak" pitchFamily="2" charset="-78"/>
                </a:rPr>
                <a:t> </a:t>
              </a:r>
              <a:r>
                <a:rPr lang="ar-SA" b="1" dirty="0">
                  <a:solidFill>
                    <a:schemeClr val="bg1"/>
                  </a:solidFill>
                  <a:latin typeface="Arial Unicode MS" pitchFamily="34" charset="-128"/>
                  <a:ea typeface="Arial Unicode MS" pitchFamily="34" charset="-128"/>
                  <a:cs typeface="Arial Unicode MS" pitchFamily="34" charset="-128"/>
                </a:rPr>
                <a:t>بلند</a:t>
              </a:r>
              <a:endParaRPr lang="en-US" b="1" dirty="0">
                <a:solidFill>
                  <a:schemeClr val="bg1"/>
                </a:solidFill>
                <a:latin typeface="Arial Unicode MS" pitchFamily="34" charset="-128"/>
                <a:ea typeface="Arial Unicode MS" pitchFamily="34" charset="-128"/>
                <a:cs typeface="Arial Unicode MS" pitchFamily="34" charset="-128"/>
              </a:endParaRPr>
            </a:p>
          </p:txBody>
        </p:sp>
        <p:sp>
          <p:nvSpPr>
            <p:cNvPr id="23566" name="AutoShape 14"/>
            <p:cNvSpPr>
              <a:spLocks noChangeArrowheads="1"/>
            </p:cNvSpPr>
            <p:nvPr/>
          </p:nvSpPr>
          <p:spPr bwMode="auto">
            <a:xfrm>
              <a:off x="4464" y="864"/>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گام</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5" name="Group 15"/>
          <p:cNvGrpSpPr>
            <a:grpSpLocks/>
          </p:cNvGrpSpPr>
          <p:nvPr/>
        </p:nvGrpSpPr>
        <p:grpSpPr bwMode="auto">
          <a:xfrm>
            <a:off x="2209800" y="1905000"/>
            <a:ext cx="6781800" cy="533400"/>
            <a:chOff x="1392" y="1200"/>
            <a:chExt cx="4272" cy="336"/>
          </a:xfrm>
        </p:grpSpPr>
        <p:sp>
          <p:nvSpPr>
            <p:cNvPr id="33831" name="AutoShape 16"/>
            <p:cNvSpPr>
              <a:spLocks noChangeArrowheads="1"/>
            </p:cNvSpPr>
            <p:nvPr/>
          </p:nvSpPr>
          <p:spPr bwMode="auto">
            <a:xfrm>
              <a:off x="2928" y="1200"/>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پيوسته و صعودي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32" name="AutoShape 17"/>
            <p:cNvSpPr>
              <a:spLocks noChangeArrowheads="1"/>
            </p:cNvSpPr>
            <p:nvPr/>
          </p:nvSpPr>
          <p:spPr bwMode="auto">
            <a:xfrm>
              <a:off x="1392" y="1200"/>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متناوب و ادواري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70" name="AutoShape 18"/>
            <p:cNvSpPr>
              <a:spLocks noChangeArrowheads="1"/>
            </p:cNvSpPr>
            <p:nvPr/>
          </p:nvSpPr>
          <p:spPr bwMode="auto">
            <a:xfrm>
              <a:off x="4464" y="1200"/>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چارچوب زماني</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6" name="Group 19"/>
          <p:cNvGrpSpPr>
            <a:grpSpLocks/>
          </p:cNvGrpSpPr>
          <p:nvPr/>
        </p:nvGrpSpPr>
        <p:grpSpPr bwMode="auto">
          <a:xfrm>
            <a:off x="2209800" y="2438400"/>
            <a:ext cx="6781800" cy="533400"/>
            <a:chOff x="1392" y="1536"/>
            <a:chExt cx="4272" cy="336"/>
          </a:xfrm>
        </p:grpSpPr>
        <p:sp>
          <p:nvSpPr>
            <p:cNvPr id="33828" name="AutoShape 20"/>
            <p:cNvSpPr>
              <a:spLocks noChangeArrowheads="1"/>
            </p:cNvSpPr>
            <p:nvPr/>
          </p:nvSpPr>
          <p:spPr bwMode="auto">
            <a:xfrm>
              <a:off x="2928" y="1536"/>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تدريجي و مداوم </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29" name="AutoShape 21"/>
            <p:cNvSpPr>
              <a:spLocks noChangeArrowheads="1"/>
            </p:cNvSpPr>
            <p:nvPr/>
          </p:nvSpPr>
          <p:spPr bwMode="auto">
            <a:xfrm>
              <a:off x="1392" y="1536"/>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ناگهاني و انفجاري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74" name="AutoShape 22"/>
            <p:cNvSpPr>
              <a:spLocks noChangeArrowheads="1"/>
            </p:cNvSpPr>
            <p:nvPr/>
          </p:nvSpPr>
          <p:spPr bwMode="auto">
            <a:xfrm>
              <a:off x="4464" y="1536"/>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تغييرات</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7" name="Group 23"/>
          <p:cNvGrpSpPr>
            <a:grpSpLocks/>
          </p:cNvGrpSpPr>
          <p:nvPr/>
        </p:nvGrpSpPr>
        <p:grpSpPr bwMode="auto">
          <a:xfrm>
            <a:off x="2209800" y="2971800"/>
            <a:ext cx="6781800" cy="533400"/>
            <a:chOff x="1392" y="1872"/>
            <a:chExt cx="4272" cy="336"/>
          </a:xfrm>
        </p:grpSpPr>
        <p:sp>
          <p:nvSpPr>
            <p:cNvPr id="33825" name="AutoShape 24"/>
            <p:cNvSpPr>
              <a:spLocks noChangeArrowheads="1"/>
            </p:cNvSpPr>
            <p:nvPr/>
          </p:nvSpPr>
          <p:spPr bwMode="auto">
            <a:xfrm>
              <a:off x="2928" y="1872"/>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تلاش گروهي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26" name="AutoShape 25"/>
            <p:cNvSpPr>
              <a:spLocks noChangeArrowheads="1"/>
            </p:cNvSpPr>
            <p:nvPr/>
          </p:nvSpPr>
          <p:spPr bwMode="auto">
            <a:xfrm>
              <a:off x="1392" y="1872"/>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ايده ها وتلاش هاي شخصي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78" name="AutoShape 26"/>
            <p:cNvSpPr>
              <a:spLocks noChangeArrowheads="1"/>
            </p:cNvSpPr>
            <p:nvPr/>
          </p:nvSpPr>
          <p:spPr bwMode="auto">
            <a:xfrm>
              <a:off x="4464" y="1872"/>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روش دستيابي</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8" name="Group 27"/>
          <p:cNvGrpSpPr>
            <a:grpSpLocks/>
          </p:cNvGrpSpPr>
          <p:nvPr/>
        </p:nvGrpSpPr>
        <p:grpSpPr bwMode="auto">
          <a:xfrm>
            <a:off x="2209800" y="3505200"/>
            <a:ext cx="6781800" cy="533400"/>
            <a:chOff x="1392" y="2208"/>
            <a:chExt cx="4272" cy="336"/>
          </a:xfrm>
        </p:grpSpPr>
        <p:sp>
          <p:nvSpPr>
            <p:cNvPr id="33822" name="AutoShape 28"/>
            <p:cNvSpPr>
              <a:spLocks noChangeArrowheads="1"/>
            </p:cNvSpPr>
            <p:nvPr/>
          </p:nvSpPr>
          <p:spPr bwMode="auto">
            <a:xfrm>
              <a:off x="2928" y="2208"/>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همگاني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23" name="AutoShape 29"/>
            <p:cNvSpPr>
              <a:spLocks noChangeArrowheads="1"/>
            </p:cNvSpPr>
            <p:nvPr/>
          </p:nvSpPr>
          <p:spPr bwMode="auto">
            <a:xfrm>
              <a:off x="1392" y="2208"/>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افراد منتخب و معدود</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82" name="AutoShape 30"/>
            <p:cNvSpPr>
              <a:spLocks noChangeArrowheads="1"/>
            </p:cNvSpPr>
            <p:nvPr/>
          </p:nvSpPr>
          <p:spPr bwMode="auto">
            <a:xfrm>
              <a:off x="4464" y="2208"/>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سطح درگيري</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9" name="Group 31"/>
          <p:cNvGrpSpPr>
            <a:grpSpLocks/>
          </p:cNvGrpSpPr>
          <p:nvPr/>
        </p:nvGrpSpPr>
        <p:grpSpPr bwMode="auto">
          <a:xfrm>
            <a:off x="2209800" y="4038600"/>
            <a:ext cx="6781800" cy="533400"/>
            <a:chOff x="1392" y="2544"/>
            <a:chExt cx="4272" cy="336"/>
          </a:xfrm>
        </p:grpSpPr>
        <p:sp>
          <p:nvSpPr>
            <p:cNvPr id="33819" name="AutoShape 32"/>
            <p:cNvSpPr>
              <a:spLocks noChangeArrowheads="1"/>
            </p:cNvSpPr>
            <p:nvPr/>
          </p:nvSpPr>
          <p:spPr bwMode="auto">
            <a:xfrm>
              <a:off x="2928" y="2544"/>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نگهداري و بهبود</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20" name="AutoShape 33"/>
            <p:cNvSpPr>
              <a:spLocks noChangeArrowheads="1"/>
            </p:cNvSpPr>
            <p:nvPr/>
          </p:nvSpPr>
          <p:spPr bwMode="auto">
            <a:xfrm>
              <a:off x="1392" y="2544"/>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تخريب و ساخت</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86" name="AutoShape 34"/>
            <p:cNvSpPr>
              <a:spLocks noChangeArrowheads="1"/>
            </p:cNvSpPr>
            <p:nvPr/>
          </p:nvSpPr>
          <p:spPr bwMode="auto">
            <a:xfrm>
              <a:off x="4464" y="2544"/>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حالت</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10" name="Group 35"/>
          <p:cNvGrpSpPr>
            <a:grpSpLocks/>
          </p:cNvGrpSpPr>
          <p:nvPr/>
        </p:nvGrpSpPr>
        <p:grpSpPr bwMode="auto">
          <a:xfrm>
            <a:off x="2209800" y="4572000"/>
            <a:ext cx="6781800" cy="533400"/>
            <a:chOff x="1392" y="2880"/>
            <a:chExt cx="4272" cy="336"/>
          </a:xfrm>
        </p:grpSpPr>
        <p:sp>
          <p:nvSpPr>
            <p:cNvPr id="33816" name="AutoShape 36"/>
            <p:cNvSpPr>
              <a:spLocks noChangeArrowheads="1"/>
            </p:cNvSpPr>
            <p:nvPr/>
          </p:nvSpPr>
          <p:spPr bwMode="auto">
            <a:xfrm>
              <a:off x="2928" y="2880"/>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دانش و مهارت معمول</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17" name="AutoShape 37"/>
            <p:cNvSpPr>
              <a:spLocks noChangeArrowheads="1"/>
            </p:cNvSpPr>
            <p:nvPr/>
          </p:nvSpPr>
          <p:spPr bwMode="auto">
            <a:xfrm>
              <a:off x="1392" y="2880"/>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گشايش تكنولوژيك و خاص</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90" name="AutoShape 38"/>
            <p:cNvSpPr>
              <a:spLocks noChangeArrowheads="1"/>
            </p:cNvSpPr>
            <p:nvPr/>
          </p:nvSpPr>
          <p:spPr bwMode="auto">
            <a:xfrm>
              <a:off x="4464" y="2880"/>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دانش و مهارت</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11" name="Group 39"/>
          <p:cNvGrpSpPr>
            <a:grpSpLocks/>
          </p:cNvGrpSpPr>
          <p:nvPr/>
        </p:nvGrpSpPr>
        <p:grpSpPr bwMode="auto">
          <a:xfrm>
            <a:off x="2209800" y="5105400"/>
            <a:ext cx="6781800" cy="533400"/>
            <a:chOff x="1392" y="3216"/>
            <a:chExt cx="4272" cy="336"/>
          </a:xfrm>
        </p:grpSpPr>
        <p:sp>
          <p:nvSpPr>
            <p:cNvPr id="33813" name="AutoShape 40"/>
            <p:cNvSpPr>
              <a:spLocks noChangeArrowheads="1"/>
            </p:cNvSpPr>
            <p:nvPr/>
          </p:nvSpPr>
          <p:spPr bwMode="auto">
            <a:xfrm>
              <a:off x="2928" y="3216"/>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سرمايه گذاري اندك </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14" name="AutoShape 41"/>
            <p:cNvSpPr>
              <a:spLocks noChangeArrowheads="1"/>
            </p:cNvSpPr>
            <p:nvPr/>
          </p:nvSpPr>
          <p:spPr bwMode="auto">
            <a:xfrm>
              <a:off x="1392" y="3216"/>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سرمايه گذاري كلان</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94" name="AutoShape 42"/>
            <p:cNvSpPr>
              <a:spLocks noChangeArrowheads="1"/>
            </p:cNvSpPr>
            <p:nvPr/>
          </p:nvSpPr>
          <p:spPr bwMode="auto">
            <a:xfrm>
              <a:off x="4464" y="3216"/>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dirty="0">
                  <a:solidFill>
                    <a:srgbClr val="FFFF00"/>
                  </a:solidFill>
                  <a:cs typeface="Koodak" pitchFamily="2" charset="-78"/>
                </a:rPr>
                <a:t> </a:t>
              </a:r>
              <a:r>
                <a:rPr lang="ar-SA" sz="2000" b="1" dirty="0">
                  <a:solidFill>
                    <a:srgbClr val="FFFF00"/>
                  </a:solidFill>
                  <a:latin typeface="Arial Unicode MS" pitchFamily="34" charset="-128"/>
                  <a:ea typeface="Arial Unicode MS" pitchFamily="34" charset="-128"/>
                  <a:cs typeface="Arial Unicode MS" pitchFamily="34" charset="-128"/>
                </a:rPr>
                <a:t>الزامات انجام كار</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12" name="Group 43"/>
          <p:cNvGrpSpPr>
            <a:grpSpLocks/>
          </p:cNvGrpSpPr>
          <p:nvPr/>
        </p:nvGrpSpPr>
        <p:grpSpPr bwMode="auto">
          <a:xfrm>
            <a:off x="2209800" y="5638800"/>
            <a:ext cx="6781800" cy="533400"/>
            <a:chOff x="1392" y="3552"/>
            <a:chExt cx="4272" cy="336"/>
          </a:xfrm>
        </p:grpSpPr>
        <p:sp>
          <p:nvSpPr>
            <p:cNvPr id="33810" name="AutoShape 44"/>
            <p:cNvSpPr>
              <a:spLocks noChangeArrowheads="1"/>
            </p:cNvSpPr>
            <p:nvPr/>
          </p:nvSpPr>
          <p:spPr bwMode="auto">
            <a:xfrm>
              <a:off x="2928" y="3552"/>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مردم </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11" name="AutoShape 45"/>
            <p:cNvSpPr>
              <a:spLocks noChangeArrowheads="1"/>
            </p:cNvSpPr>
            <p:nvPr/>
          </p:nvSpPr>
          <p:spPr bwMode="auto">
            <a:xfrm>
              <a:off x="1392" y="3552"/>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تكنولوژي</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598" name="AutoShape 46"/>
            <p:cNvSpPr>
              <a:spLocks noChangeArrowheads="1"/>
            </p:cNvSpPr>
            <p:nvPr/>
          </p:nvSpPr>
          <p:spPr bwMode="auto">
            <a:xfrm>
              <a:off x="4464" y="3552"/>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هدف گيري</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grpSp>
        <p:nvGrpSpPr>
          <p:cNvPr id="13" name="Group 47"/>
          <p:cNvGrpSpPr>
            <a:grpSpLocks/>
          </p:cNvGrpSpPr>
          <p:nvPr/>
        </p:nvGrpSpPr>
        <p:grpSpPr bwMode="auto">
          <a:xfrm>
            <a:off x="2209800" y="6172200"/>
            <a:ext cx="6781800" cy="533400"/>
            <a:chOff x="1392" y="3888"/>
            <a:chExt cx="4272" cy="336"/>
          </a:xfrm>
        </p:grpSpPr>
        <p:sp>
          <p:nvSpPr>
            <p:cNvPr id="33807" name="AutoShape 48"/>
            <p:cNvSpPr>
              <a:spLocks noChangeArrowheads="1"/>
            </p:cNvSpPr>
            <p:nvPr/>
          </p:nvSpPr>
          <p:spPr bwMode="auto">
            <a:xfrm>
              <a:off x="2928" y="3888"/>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فرآيندها وتلاش ها </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33808" name="AutoShape 49"/>
            <p:cNvSpPr>
              <a:spLocks noChangeArrowheads="1"/>
            </p:cNvSpPr>
            <p:nvPr/>
          </p:nvSpPr>
          <p:spPr bwMode="auto">
            <a:xfrm>
              <a:off x="1392" y="3888"/>
              <a:ext cx="1536" cy="336"/>
            </a:xfrm>
            <a:prstGeom prst="roundRect">
              <a:avLst>
                <a:gd name="adj" fmla="val 16667"/>
              </a:avLst>
            </a:prstGeom>
            <a:gradFill rotWithShape="0">
              <a:gsLst>
                <a:gs pos="0">
                  <a:srgbClr val="FF0000"/>
                </a:gs>
                <a:gs pos="100000">
                  <a:srgbClr val="760000"/>
                </a:gs>
              </a:gsLst>
              <a:path path="shape">
                <a:fillToRect l="50000" t="50000" r="50000" b="50000"/>
              </a:path>
            </a:gradFill>
            <a:ln w="9525">
              <a:solidFill>
                <a:srgbClr val="FFFF00"/>
              </a:solidFill>
              <a:round/>
              <a:headEnd/>
              <a:tailEnd/>
            </a:ln>
          </p:spPr>
          <p:txBody>
            <a:bodyPr wrap="none" anchor="ctr"/>
            <a:lstStyle/>
            <a:p>
              <a:pPr algn="ctr" rtl="1"/>
              <a:r>
                <a:rPr lang="ar-SA" sz="1700" b="1" dirty="0">
                  <a:solidFill>
                    <a:schemeClr val="bg1"/>
                  </a:solidFill>
                  <a:latin typeface="Arial Unicode MS" pitchFamily="34" charset="-128"/>
                  <a:ea typeface="Arial Unicode MS" pitchFamily="34" charset="-128"/>
                  <a:cs typeface="Arial Unicode MS" pitchFamily="34" charset="-128"/>
                </a:rPr>
                <a:t>نتايج براي كسب منافع</a:t>
              </a:r>
              <a:endParaRPr lang="en-US" sz="1700" b="1" dirty="0">
                <a:solidFill>
                  <a:schemeClr val="bg1"/>
                </a:solidFill>
                <a:latin typeface="Arial Unicode MS" pitchFamily="34" charset="-128"/>
                <a:ea typeface="Arial Unicode MS" pitchFamily="34" charset="-128"/>
                <a:cs typeface="Arial Unicode MS" pitchFamily="34" charset="-128"/>
              </a:endParaRPr>
            </a:p>
          </p:txBody>
        </p:sp>
        <p:sp>
          <p:nvSpPr>
            <p:cNvPr id="23602" name="AutoShape 50"/>
            <p:cNvSpPr>
              <a:spLocks noChangeArrowheads="1"/>
            </p:cNvSpPr>
            <p:nvPr/>
          </p:nvSpPr>
          <p:spPr bwMode="auto">
            <a:xfrm>
              <a:off x="4464" y="3888"/>
              <a:ext cx="1200" cy="336"/>
            </a:xfrm>
            <a:prstGeom prst="roundRect">
              <a:avLst>
                <a:gd name="adj" fmla="val 16667"/>
              </a:avLst>
            </a:prstGeom>
            <a:gradFill rotWithShape="0">
              <a:gsLst>
                <a:gs pos="0">
                  <a:schemeClr val="accent1"/>
                </a:gs>
                <a:gs pos="100000">
                  <a:schemeClr val="accent1">
                    <a:gamma/>
                    <a:shade val="46275"/>
                    <a:invGamma/>
                  </a:schemeClr>
                </a:gs>
              </a:gsLst>
              <a:path path="shape">
                <a:fillToRect l="50000" t="50000" r="50000" b="50000"/>
              </a:path>
            </a:gradFill>
            <a:ln w="9525">
              <a:solidFill>
                <a:srgbClr val="FFFF00"/>
              </a:solidFill>
              <a:round/>
              <a:headEnd/>
              <a:tailEnd/>
            </a:ln>
            <a:effectLst/>
          </p:spPr>
          <p:txBody>
            <a:bodyPr wrap="none" anchor="ctr"/>
            <a:lstStyle/>
            <a:p>
              <a:pPr algn="ctr" rtl="1">
                <a:defRPr/>
              </a:pPr>
              <a:r>
                <a:rPr lang="ar-SA" sz="2000" b="1" dirty="0">
                  <a:solidFill>
                    <a:srgbClr val="FFFF00"/>
                  </a:solidFill>
                  <a:latin typeface="Arial Unicode MS" pitchFamily="34" charset="-128"/>
                  <a:ea typeface="Arial Unicode MS" pitchFamily="34" charset="-128"/>
                  <a:cs typeface="Arial Unicode MS" pitchFamily="34" charset="-128"/>
                </a:rPr>
                <a:t>ارزيابي</a:t>
              </a:r>
              <a:endParaRPr lang="en-US" sz="2000" b="1" dirty="0">
                <a:solidFill>
                  <a:srgbClr val="FFFF00"/>
                </a:solidFill>
                <a:latin typeface="Arial Unicode MS" pitchFamily="34" charset="-128"/>
                <a:ea typeface="Arial Unicode MS" pitchFamily="34" charset="-128"/>
                <a:cs typeface="Arial Unicode MS" pitchFamily="34" charset="-128"/>
              </a:endParaRPr>
            </a:p>
          </p:txBody>
        </p:sp>
      </p:grpSp>
      <p:pic>
        <p:nvPicPr>
          <p:cNvPr id="52" name="Picture 5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53" name="Footer Placeholder 52"/>
          <p:cNvSpPr>
            <a:spLocks noGrp="1"/>
          </p:cNvSpPr>
          <p:nvPr>
            <p:ph type="ftr" sz="quarter" idx="11"/>
          </p:nvPr>
        </p:nvSpPr>
        <p:spPr/>
        <p:txBody>
          <a:bodyPr/>
          <a:lstStyle/>
          <a:p>
            <a:pPr>
              <a:defRPr/>
            </a:pPr>
            <a:r>
              <a:rPr lang="en-US" smtClean="0"/>
              <a:t>© irmgn.ir</a:t>
            </a:r>
            <a:endParaRPr lang="en-US"/>
          </a:p>
        </p:txBody>
      </p:sp>
    </p:spTree>
    <p:extLst>
      <p:ext uri="{BB962C8B-B14F-4D97-AF65-F5344CB8AC3E}">
        <p14:creationId xmlns="" xmlns:p14="http://schemas.microsoft.com/office/powerpoint/2010/main" val="272382198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500"/>
                                        <p:tgtEl>
                                          <p:spTgt spid="3"/>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out)">
                                      <p:cBhvr>
                                        <p:cTn id="17" dur="500"/>
                                        <p:tgtEl>
                                          <p:spTgt spid="4"/>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out)">
                                      <p:cBhvr>
                                        <p:cTn id="22" dur="500"/>
                                        <p:tgtEl>
                                          <p:spTgt spid="5"/>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ox(out)">
                                      <p:cBhvr>
                                        <p:cTn id="27" dur="500"/>
                                        <p:tgtEl>
                                          <p:spTgt spid="6"/>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ox(out)">
                                      <p:cBhvr>
                                        <p:cTn id="32" dur="500"/>
                                        <p:tgtEl>
                                          <p:spTgt spid="7"/>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par>
                    <p:cTn id="33" fill="hold">
                      <p:stCondLst>
                        <p:cond delay="indefinite"/>
                      </p:stCondLst>
                      <p:childTnLst>
                        <p:par>
                          <p:cTn id="34" fill="hold">
                            <p:stCondLst>
                              <p:cond delay="0"/>
                            </p:stCondLst>
                            <p:childTnLst>
                              <p:par>
                                <p:cTn id="35" presetID="4" presetClass="entr" presetSubtype="32"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ox(out)">
                                      <p:cBhvr>
                                        <p:cTn id="37" dur="500"/>
                                        <p:tgtEl>
                                          <p:spTgt spid="8"/>
                                        </p:tgtEl>
                                      </p:cBhvr>
                                    </p:animEffect>
                                  </p:childTnLst>
                                  <p:subTnLst>
                                    <p:audio>
                                      <p:cMediaNode>
                                        <p:cTn display="0" masterRel="sameClick">
                                          <p:stCondLst>
                                            <p:cond evt="begin" delay="0">
                                              <p:tn val="35"/>
                                            </p:cond>
                                          </p:stCondLst>
                                          <p:endCondLst>
                                            <p:cond evt="onStopAudio" delay="0">
                                              <p:tgtEl>
                                                <p:sldTgt/>
                                              </p:tgtEl>
                                            </p:cond>
                                          </p:endCondLst>
                                        </p:cTn>
                                        <p:tgtEl>
                                          <p:sndTgt r:embed="rId2" name="camera.wav"/>
                                        </p:tgtEl>
                                      </p:cMediaNode>
                                    </p:audio>
                                  </p:subTnLst>
                                </p:cTn>
                              </p:par>
                            </p:childTnLst>
                          </p:cTn>
                        </p:par>
                      </p:childTnLst>
                    </p:cTn>
                  </p:par>
                  <p:par>
                    <p:cTn id="38" fill="hold">
                      <p:stCondLst>
                        <p:cond delay="indefinite"/>
                      </p:stCondLst>
                      <p:childTnLst>
                        <p:par>
                          <p:cTn id="39" fill="hold">
                            <p:stCondLst>
                              <p:cond delay="0"/>
                            </p:stCondLst>
                            <p:childTnLst>
                              <p:par>
                                <p:cTn id="40" presetID="4" presetClass="entr" presetSubtype="32"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ox(out)">
                                      <p:cBhvr>
                                        <p:cTn id="42" dur="500"/>
                                        <p:tgtEl>
                                          <p:spTgt spid="9"/>
                                        </p:tgtEl>
                                      </p:cBhvr>
                                    </p:animEffect>
                                  </p:childTnLst>
                                  <p:subTnLst>
                                    <p:audio>
                                      <p:cMediaNode>
                                        <p:cTn display="0" masterRel="sameClick">
                                          <p:stCondLst>
                                            <p:cond evt="begin" delay="0">
                                              <p:tn val="40"/>
                                            </p:cond>
                                          </p:stCondLst>
                                          <p:endCondLst>
                                            <p:cond evt="onStopAudio" delay="0">
                                              <p:tgtEl>
                                                <p:sldTgt/>
                                              </p:tgtEl>
                                            </p:cond>
                                          </p:endCondLst>
                                        </p:cTn>
                                        <p:tgtEl>
                                          <p:sndTgt r:embed="rId2" name="camera.wav"/>
                                        </p:tgtEl>
                                      </p:cMediaNode>
                                    </p:audio>
                                  </p:subTnLst>
                                </p:cTn>
                              </p:par>
                            </p:childTnLst>
                          </p:cTn>
                        </p:par>
                      </p:childTnLst>
                    </p:cTn>
                  </p:par>
                  <p:par>
                    <p:cTn id="43" fill="hold">
                      <p:stCondLst>
                        <p:cond delay="indefinite"/>
                      </p:stCondLst>
                      <p:childTnLst>
                        <p:par>
                          <p:cTn id="44" fill="hold">
                            <p:stCondLst>
                              <p:cond delay="0"/>
                            </p:stCondLst>
                            <p:childTnLst>
                              <p:par>
                                <p:cTn id="45" presetID="4" presetClass="entr" presetSubtype="32"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ox(out)">
                                      <p:cBhvr>
                                        <p:cTn id="47" dur="500"/>
                                        <p:tgtEl>
                                          <p:spTgt spid="10"/>
                                        </p:tgtEl>
                                      </p:cBhvr>
                                    </p:animEffect>
                                  </p:childTnLst>
                                  <p:subTnLst>
                                    <p:audio>
                                      <p:cMediaNode>
                                        <p:cTn display="0" masterRel="sameClick">
                                          <p:stCondLst>
                                            <p:cond evt="begin" delay="0">
                                              <p:tn val="45"/>
                                            </p:cond>
                                          </p:stCondLst>
                                          <p:endCondLst>
                                            <p:cond evt="onStopAudio" delay="0">
                                              <p:tgtEl>
                                                <p:sldTgt/>
                                              </p:tgtEl>
                                            </p:cond>
                                          </p:endCondLst>
                                        </p:cTn>
                                        <p:tgtEl>
                                          <p:sndTgt r:embed="rId2" name="camera.wav"/>
                                        </p:tgtEl>
                                      </p:cMediaNode>
                                    </p:audio>
                                  </p:subTnLst>
                                </p:cTn>
                              </p:par>
                            </p:childTnLst>
                          </p:cTn>
                        </p:par>
                      </p:childTnLst>
                    </p:cTn>
                  </p:par>
                  <p:par>
                    <p:cTn id="48" fill="hold">
                      <p:stCondLst>
                        <p:cond delay="indefinite"/>
                      </p:stCondLst>
                      <p:childTnLst>
                        <p:par>
                          <p:cTn id="49" fill="hold">
                            <p:stCondLst>
                              <p:cond delay="0"/>
                            </p:stCondLst>
                            <p:childTnLst>
                              <p:par>
                                <p:cTn id="50" presetID="4" presetClass="entr" presetSubtype="32"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ox(out)">
                                      <p:cBhvr>
                                        <p:cTn id="52" dur="500"/>
                                        <p:tgtEl>
                                          <p:spTgt spid="11"/>
                                        </p:tgtEl>
                                      </p:cBhvr>
                                    </p:animEffect>
                                  </p:childTnLst>
                                  <p:subTnLst>
                                    <p:audio>
                                      <p:cMediaNode>
                                        <p:cTn display="0" masterRel="sameClick">
                                          <p:stCondLst>
                                            <p:cond evt="begin" delay="0">
                                              <p:tn val="50"/>
                                            </p:cond>
                                          </p:stCondLst>
                                          <p:endCondLst>
                                            <p:cond evt="onStopAudio" delay="0">
                                              <p:tgtEl>
                                                <p:sldTgt/>
                                              </p:tgtEl>
                                            </p:cond>
                                          </p:endCondLst>
                                        </p:cTn>
                                        <p:tgtEl>
                                          <p:sndTgt r:embed="rId2" name="camera.wav"/>
                                        </p:tgtEl>
                                      </p:cMediaNode>
                                    </p:audio>
                                  </p:subTnLst>
                                </p:cTn>
                              </p:par>
                            </p:childTnLst>
                          </p:cTn>
                        </p:par>
                      </p:childTnLst>
                    </p:cTn>
                  </p:par>
                  <p:par>
                    <p:cTn id="53" fill="hold">
                      <p:stCondLst>
                        <p:cond delay="indefinite"/>
                      </p:stCondLst>
                      <p:childTnLst>
                        <p:par>
                          <p:cTn id="54" fill="hold">
                            <p:stCondLst>
                              <p:cond delay="0"/>
                            </p:stCondLst>
                            <p:childTnLst>
                              <p:par>
                                <p:cTn id="55" presetID="4" presetClass="entr" presetSubtype="32"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ox(out)">
                                      <p:cBhvr>
                                        <p:cTn id="57" dur="500"/>
                                        <p:tgtEl>
                                          <p:spTgt spid="12"/>
                                        </p:tgtEl>
                                      </p:cBhvr>
                                    </p:animEffect>
                                  </p:childTnLst>
                                  <p:subTnLst>
                                    <p:audio>
                                      <p:cMediaNode>
                                        <p:cTn display="0" masterRel="sameClick">
                                          <p:stCondLst>
                                            <p:cond evt="begin" delay="0">
                                              <p:tn val="55"/>
                                            </p:cond>
                                          </p:stCondLst>
                                          <p:endCondLst>
                                            <p:cond evt="onStopAudio" delay="0">
                                              <p:tgtEl>
                                                <p:sldTgt/>
                                              </p:tgtEl>
                                            </p:cond>
                                          </p:endCondLst>
                                        </p:cTn>
                                        <p:tgtEl>
                                          <p:sndTgt r:embed="rId2" name="camera.wav"/>
                                        </p:tgtEl>
                                      </p:cMediaNode>
                                    </p:audio>
                                  </p:subTnLst>
                                </p:cTn>
                              </p:par>
                            </p:childTnLst>
                          </p:cTn>
                        </p:par>
                      </p:childTnLst>
                    </p:cTn>
                  </p:par>
                  <p:par>
                    <p:cTn id="58" fill="hold">
                      <p:stCondLst>
                        <p:cond delay="indefinite"/>
                      </p:stCondLst>
                      <p:childTnLst>
                        <p:par>
                          <p:cTn id="59" fill="hold">
                            <p:stCondLst>
                              <p:cond delay="0"/>
                            </p:stCondLst>
                            <p:childTnLst>
                              <p:par>
                                <p:cTn id="60" presetID="4" presetClass="entr" presetSubtype="32"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box(out)">
                                      <p:cBhvr>
                                        <p:cTn id="62" dur="500"/>
                                        <p:tgtEl>
                                          <p:spTgt spid="13"/>
                                        </p:tgtEl>
                                      </p:cBhvr>
                                    </p:animEffect>
                                  </p:childTnLst>
                                  <p:subTnLst>
                                    <p:audio>
                                      <p:cMediaNode>
                                        <p:cTn display="0" masterRel="sameClick">
                                          <p:stCondLst>
                                            <p:cond evt="begin" delay="0">
                                              <p:tn val="6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dirty="0" smtClean="0">
                <a:latin typeface="Arial Unicode MS" pitchFamily="34" charset="-128"/>
                <a:ea typeface="Arial Unicode MS" pitchFamily="34" charset="-128"/>
                <a:cs typeface="Arial Unicode MS" pitchFamily="34" charset="-128"/>
              </a:rPr>
              <a:t>چرخه دمینگ(</a:t>
            </a:r>
            <a:r>
              <a:rPr lang="en-US" sz="4800" dirty="0" smtClean="0">
                <a:latin typeface="Arial Unicode MS" pitchFamily="34" charset="-128"/>
                <a:ea typeface="Arial Unicode MS" pitchFamily="34" charset="-128"/>
                <a:cs typeface="Arial Unicode MS" pitchFamily="34" charset="-128"/>
              </a:rPr>
              <a:t>PDCA</a:t>
            </a:r>
            <a:r>
              <a:rPr lang="fa-IR" sz="4800" dirty="0" smtClean="0">
                <a:latin typeface="Arial Unicode MS" pitchFamily="34" charset="-128"/>
                <a:ea typeface="Arial Unicode MS" pitchFamily="34" charset="-128"/>
                <a:cs typeface="Arial Unicode MS" pitchFamily="34" charset="-128"/>
              </a:rPr>
              <a:t>)</a:t>
            </a:r>
            <a:endParaRPr lang="fa-IR" dirty="0"/>
          </a:p>
        </p:txBody>
      </p:sp>
      <p:pic>
        <p:nvPicPr>
          <p:cNvPr id="4" name="Picture 4" descr="01(2)"/>
          <p:cNvPicPr>
            <a:picLocks noGrp="1" noChangeAspect="1" noChangeArrowheads="1"/>
          </p:cNvPicPr>
          <p:nvPr>
            <p:ph idx="1"/>
          </p:nvPr>
        </p:nvPicPr>
        <p:blipFill>
          <a:blip r:embed="rId2"/>
          <a:srcRect/>
          <a:stretch>
            <a:fillRect/>
          </a:stretch>
        </p:blipFill>
        <p:spPr>
          <a:xfrm>
            <a:off x="1" y="2428868"/>
            <a:ext cx="5429256" cy="4429132"/>
          </a:xfrm>
          <a:noFill/>
        </p:spPr>
      </p:pic>
      <p:pic>
        <p:nvPicPr>
          <p:cNvPr id="5" name="Picture 2"/>
          <p:cNvPicPr>
            <a:picLocks noChangeAspect="1" noChangeArrowheads="1"/>
          </p:cNvPicPr>
          <p:nvPr/>
        </p:nvPicPr>
        <p:blipFill>
          <a:blip r:embed="rId3"/>
          <a:srcRect/>
          <a:stretch>
            <a:fillRect/>
          </a:stretch>
        </p:blipFill>
        <p:spPr bwMode="auto">
          <a:xfrm>
            <a:off x="5431885" y="1428737"/>
            <a:ext cx="3712115" cy="5429264"/>
          </a:xfrm>
          <a:prstGeom prst="rect">
            <a:avLst/>
          </a:prstGeom>
          <a:noFill/>
          <a:ln w="9525">
            <a:noFill/>
            <a:miter lim="800000"/>
            <a:headEnd/>
            <a:tailEnd/>
          </a:ln>
          <a:effectLst/>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863370253"/>
      </p:ext>
    </p:extLst>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fa-IR" dirty="0"/>
          </a:p>
        </p:txBody>
      </p:sp>
      <p:sp>
        <p:nvSpPr>
          <p:cNvPr id="3" name="Content Placeholder 2"/>
          <p:cNvSpPr>
            <a:spLocks noGrp="1"/>
          </p:cNvSpPr>
          <p:nvPr>
            <p:ph idx="1"/>
          </p:nvPr>
        </p:nvSpPr>
        <p:spPr>
          <a:xfrm>
            <a:off x="357158" y="142852"/>
            <a:ext cx="8229600" cy="6429420"/>
          </a:xfrm>
        </p:spPr>
        <p:txBody>
          <a:bodyPr>
            <a:noAutofit/>
          </a:bodyPr>
          <a:lstStyle/>
          <a:p>
            <a:pPr algn="just"/>
            <a:r>
              <a:rPr lang="ar-SA" sz="2400" dirty="0" smtClean="0">
                <a:latin typeface="Arial Unicode MS" pitchFamily="34" charset="-128"/>
                <a:ea typeface="Arial Unicode MS" pitchFamily="34" charset="-128"/>
                <a:cs typeface="Arial Unicode MS" pitchFamily="34" charset="-128"/>
              </a:rPr>
              <a:t>نكته قابل ذكر در اين چرخه آن است كه وضعيت موجود هميشه موضوع اصلي براي برنامه ريزي است. پس از برنامه ريزي براي گذار از وضعيت فعلي اقدامات اجرايي براي دست يابي به</a:t>
            </a:r>
            <a:r>
              <a:rPr lang="fa-IR" sz="2400" dirty="0" smtClean="0">
                <a:latin typeface="Arial Unicode MS" pitchFamily="34" charset="-128"/>
                <a:ea typeface="Arial Unicode MS" pitchFamily="34" charset="-128"/>
                <a:cs typeface="Arial Unicode MS" pitchFamily="34" charset="-128"/>
              </a:rPr>
              <a:t> </a:t>
            </a:r>
            <a:r>
              <a:rPr lang="ar-SA" sz="2400" dirty="0" smtClean="0">
                <a:latin typeface="Arial Unicode MS" pitchFamily="34" charset="-128"/>
                <a:ea typeface="Arial Unicode MS" pitchFamily="34" charset="-128"/>
                <a:cs typeface="Arial Unicode MS" pitchFamily="34" charset="-128"/>
              </a:rPr>
              <a:t>اهداف پيش بيني شده در برنامه آغاز مي شود و در ادامه با بررسي نحوه اجراي برنامه نقاط قوت و ضعف آن آشكار مي گردد. در مرحله آخر اقدامات اصلاحي براي بهبود فعاليت هاي انجام گرفته آغاز و اين چرخه به همين ترتيب ادامه مي بايد. به عبارتي در نگاه چرخه دمينگ وضعيت موجود هيچگاه كاملاً راضي كننده نيست و همواره بايد به دنبال بهبود وضعيت باشيم.</a:t>
            </a:r>
            <a:endParaRPr lang="fa-IR" sz="2400" dirty="0" smtClean="0">
              <a:latin typeface="Arial Unicode MS" pitchFamily="34" charset="-128"/>
              <a:ea typeface="Arial Unicode MS" pitchFamily="34" charset="-128"/>
              <a:cs typeface="Arial Unicode MS" pitchFamily="34" charset="-128"/>
            </a:endParaRPr>
          </a:p>
          <a:p>
            <a:pPr algn="just">
              <a:buNone/>
            </a:pPr>
            <a:endParaRPr lang="fa-IR" sz="2400" dirty="0" smtClean="0">
              <a:latin typeface="Arial Unicode MS" pitchFamily="34" charset="-128"/>
              <a:ea typeface="Arial Unicode MS" pitchFamily="34" charset="-128"/>
              <a:cs typeface="Arial Unicode MS" pitchFamily="34" charset="-128"/>
            </a:endParaRPr>
          </a:p>
          <a:p>
            <a:pPr algn="just"/>
            <a:r>
              <a:rPr lang="ar-SA" sz="2400" dirty="0" smtClean="0">
                <a:latin typeface="Arial Unicode MS" pitchFamily="34" charset="-128"/>
                <a:ea typeface="Arial Unicode MS" pitchFamily="34" charset="-128"/>
                <a:cs typeface="Arial Unicode MS" pitchFamily="34" charset="-128"/>
              </a:rPr>
              <a:t>نكته ديگر اين كه جهت اجراي چرخه دمينگ هميشه از برنامه ريزي آغاز و مجدداً به برنامه ريزي ختم مي شود. به اين معني كه اگر برنامه اي تنظيم شد و به اجرا در آمد چنانچه در عمل با مشكلاتي در اجرا روبرو شد بايد در فكر اصلاح مراحل اجراي برنامه باشيم و در نهايت اقدام لازم را براي اصلاح كار اجرايي بدون فوت وقت انجام دهيم. </a:t>
            </a:r>
            <a:endParaRPr lang="fa-IR" sz="2400" dirty="0">
              <a:latin typeface="Arial Unicode MS" pitchFamily="34" charset="-128"/>
              <a:ea typeface="Arial Unicode MS" pitchFamily="34" charset="-128"/>
              <a:cs typeface="Arial Unicode MS" pitchFamily="34" charset="-128"/>
            </a:endParaRPr>
          </a:p>
        </p:txBody>
      </p: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721137383"/>
      </p:ext>
    </p:extLst>
  </p:cSld>
  <p:clrMapOvr>
    <a:masterClrMapping/>
  </p:clrMapOvr>
  <p:transition spd="slow">
    <p:strip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ar-SA" sz="2400" dirty="0" smtClean="0">
                <a:latin typeface="Arial Unicode MS" pitchFamily="34" charset="-128"/>
                <a:ea typeface="Arial Unicode MS" pitchFamily="34" charset="-128"/>
                <a:cs typeface="Arial Unicode MS" pitchFamily="34" charset="-128"/>
              </a:rPr>
              <a:t>سپس براي اجراي فعاليتي ديگر برنامه ريزي نماييم. نكته در اين است كه اگر برنامه تنظيمي در اجرا با مشكل روبرو شد اجازه نداريم به سادگي اجراي برنامه را متوقف كنيم بلكه بايد به </a:t>
            </a:r>
            <a:r>
              <a:rPr lang="ar-SA" sz="2400" smtClean="0">
                <a:latin typeface="Arial Unicode MS" pitchFamily="34" charset="-128"/>
                <a:ea typeface="Arial Unicode MS" pitchFamily="34" charset="-128"/>
                <a:cs typeface="Arial Unicode MS" pitchFamily="34" charset="-128"/>
              </a:rPr>
              <a:t>دنبال علل </a:t>
            </a:r>
            <a:r>
              <a:rPr lang="ar-SA" sz="2400" dirty="0" smtClean="0">
                <a:latin typeface="Arial Unicode MS" pitchFamily="34" charset="-128"/>
                <a:ea typeface="Arial Unicode MS" pitchFamily="34" charset="-128"/>
                <a:cs typeface="Arial Unicode MS" pitchFamily="34" charset="-128"/>
              </a:rPr>
              <a:t>ناتواني برنامه در اجرا باشيم. چنانچه برنامه تنظيم شده براي بهبود سازمان را در نيمه راه رها كنيم اصل برنامه زير سوال مي رود. به عبارتي اين سوال مطرح مي شود كه اساساً چرا دست به تغيير و بهبود وضعيت موجود زديم.</a:t>
            </a:r>
            <a:endParaRPr lang="fa-IR" sz="2400" dirty="0" smtClean="0">
              <a:latin typeface="Arial Unicode MS" pitchFamily="34" charset="-128"/>
              <a:ea typeface="Arial Unicode MS" pitchFamily="34" charset="-128"/>
              <a:cs typeface="Arial Unicode MS" pitchFamily="34" charset="-128"/>
            </a:endParaRPr>
          </a:p>
          <a:p>
            <a:r>
              <a:rPr lang="ar-SA" sz="2400" dirty="0" smtClean="0">
                <a:latin typeface="Arial Unicode MS" pitchFamily="34" charset="-128"/>
                <a:ea typeface="Arial Unicode MS" pitchFamily="34" charset="-128"/>
                <a:cs typeface="Arial Unicode MS" pitchFamily="34" charset="-128"/>
              </a:rPr>
              <a:t>مراحل چهار گانه بالا به ترتيبي كه ملاحظه مي كنيد، مبناي تفكر ژاپني ها براي تصميم گيري و اجراي تصميم در سازمان قرار گرفت. لازم به ذكر است كه چرخه دمينگ به صورت پايان ناپذير دنبال مي شود. بنابراين  روش موسوم (کایزن) به برنامه ریزی ، اجرا ، بررسی و اقدام می تواند  ارتقای فرآیند ها بکار گرفته شود.</a:t>
            </a:r>
            <a:endParaRPr lang="en-US" sz="2400" dirty="0" smtClean="0">
              <a:latin typeface="Arial Unicode MS" pitchFamily="34" charset="-128"/>
              <a:ea typeface="Arial Unicode MS" pitchFamily="34" charset="-128"/>
              <a:cs typeface="Arial Unicode MS" pitchFamily="34" charset="-128"/>
            </a:endParaRPr>
          </a:p>
          <a:p>
            <a:endParaRPr lang="fa-IR" sz="24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74616149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cs typeface="B Titr" pitchFamily="2" charset="-78"/>
              </a:rPr>
              <a:t>مراحل اجراي </a:t>
            </a:r>
            <a:r>
              <a:rPr lang="fa-IR" dirty="0" smtClean="0">
                <a:cs typeface="B Titr" pitchFamily="2" charset="-78"/>
              </a:rPr>
              <a:t>تئوری </a:t>
            </a:r>
            <a:r>
              <a:rPr lang="ar-SA" dirty="0" smtClean="0">
                <a:cs typeface="B Titr" pitchFamily="2" charset="-78"/>
              </a:rPr>
              <a:t>طرح كايزن</a:t>
            </a:r>
            <a:endParaRPr lang="fa-IR" dirty="0"/>
          </a:p>
        </p:txBody>
      </p:sp>
      <p:sp>
        <p:nvSpPr>
          <p:cNvPr id="3" name="Content Placeholder 2"/>
          <p:cNvSpPr>
            <a:spLocks noGrp="1"/>
          </p:cNvSpPr>
          <p:nvPr>
            <p:ph sz="half" idx="1"/>
          </p:nvPr>
        </p:nvSpPr>
        <p:spPr/>
        <p:txBody>
          <a:bodyPr>
            <a:normAutofit fontScale="92500" lnSpcReduction="10000"/>
          </a:bodyPr>
          <a:lstStyle/>
          <a:p>
            <a:pPr marL="514350" lvl="0" indent="-514350" algn="just">
              <a:buFont typeface="+mj-lt"/>
              <a:buAutoNum type="arabicPeriod" startAt="9"/>
            </a:pPr>
            <a:endParaRPr lang="en-US"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r>
              <a:rPr lang="ar-SA" sz="2000" b="1" dirty="0" smtClean="0">
                <a:latin typeface="Arial Unicode MS" pitchFamily="34" charset="-128"/>
                <a:ea typeface="Arial Unicode MS" pitchFamily="34" charset="-128"/>
                <a:cs typeface="Arial Unicode MS" pitchFamily="34" charset="-128"/>
              </a:rPr>
              <a:t>راه حل هايي را كه عملي ترند انتخاب كنيد . </a:t>
            </a:r>
            <a:endParaRPr lang="fa-IR"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endParaRPr lang="en-US"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r>
              <a:rPr lang="ar-SA" sz="2000" b="1" dirty="0" smtClean="0">
                <a:latin typeface="Arial Unicode MS" pitchFamily="34" charset="-128"/>
                <a:ea typeface="Arial Unicode MS" pitchFamily="34" charset="-128"/>
                <a:cs typeface="Arial Unicode MS" pitchFamily="34" charset="-128"/>
              </a:rPr>
              <a:t>بهبود انجام گرفته را به صورت استاندارد درآوريد . </a:t>
            </a:r>
            <a:endParaRPr lang="fa-IR"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endParaRPr lang="en-US"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r>
              <a:rPr lang="ar-SA" sz="2000" b="1" dirty="0" smtClean="0">
                <a:latin typeface="Arial Unicode MS" pitchFamily="34" charset="-128"/>
                <a:ea typeface="Arial Unicode MS" pitchFamily="34" charset="-128"/>
                <a:cs typeface="Arial Unicode MS" pitchFamily="34" charset="-128"/>
              </a:rPr>
              <a:t>موفقيت حاصله را به اطلاع ساير همكارانتان برسانيد . </a:t>
            </a:r>
            <a:endParaRPr lang="fa-IR"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endParaRPr lang="en-US"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r>
              <a:rPr lang="ar-SA" sz="2000" b="1" dirty="0" smtClean="0">
                <a:latin typeface="Arial Unicode MS" pitchFamily="34" charset="-128"/>
                <a:ea typeface="Arial Unicode MS" pitchFamily="34" charset="-128"/>
                <a:cs typeface="Arial Unicode MS" pitchFamily="34" charset="-128"/>
              </a:rPr>
              <a:t>نتايج به دست آمده را ارزيابي كنيد تا در مراحل بعدي مورد استفاده </a:t>
            </a:r>
            <a:r>
              <a:rPr lang="fa-IR" sz="2000" b="1" dirty="0" smtClean="0">
                <a:latin typeface="Arial Unicode MS" pitchFamily="34" charset="-128"/>
                <a:ea typeface="Arial Unicode MS" pitchFamily="34" charset="-128"/>
                <a:cs typeface="Arial Unicode MS" pitchFamily="34" charset="-128"/>
              </a:rPr>
              <a:t>قرار گیرید.</a:t>
            </a:r>
          </a:p>
          <a:p>
            <a:pPr marL="514350" lvl="0" indent="-514350" algn="just">
              <a:buFont typeface="+mj-lt"/>
              <a:buAutoNum type="arabicPeriod" startAt="9"/>
            </a:pPr>
            <a:endParaRPr lang="en-US" sz="2000" b="1"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9"/>
            </a:pPr>
            <a:r>
              <a:rPr lang="ar-SA" sz="2000" b="1" dirty="0" smtClean="0">
                <a:latin typeface="Arial Unicode MS" pitchFamily="34" charset="-128"/>
                <a:ea typeface="Arial Unicode MS" pitchFamily="34" charset="-128"/>
                <a:cs typeface="Arial Unicode MS" pitchFamily="34" charset="-128"/>
              </a:rPr>
              <a:t>به سراغ مشكل بعدي برويد.</a:t>
            </a:r>
            <a:endParaRPr lang="fa-IR" sz="2000" b="1" dirty="0" smtClean="0">
              <a:latin typeface="Arial Unicode MS" pitchFamily="34" charset="-128"/>
              <a:ea typeface="Arial Unicode MS" pitchFamily="34" charset="-128"/>
              <a:cs typeface="Arial Unicode MS" pitchFamily="34" charset="-128"/>
            </a:endParaRPr>
          </a:p>
          <a:p>
            <a:pPr marL="633222" indent="-514350">
              <a:buFont typeface="+mj-lt"/>
              <a:buAutoNum type="arabicPeriod" startAt="9"/>
            </a:pPr>
            <a:endParaRPr lang="fa-IR" sz="2000" b="1" dirty="0">
              <a:latin typeface="Arial Unicode MS" pitchFamily="34" charset="-128"/>
              <a:ea typeface="Arial Unicode MS" pitchFamily="34" charset="-128"/>
              <a:cs typeface="Arial Unicode MS" pitchFamily="34" charset="-128"/>
            </a:endParaRPr>
          </a:p>
        </p:txBody>
      </p:sp>
      <p:sp>
        <p:nvSpPr>
          <p:cNvPr id="4" name="Content Placeholder 3"/>
          <p:cNvSpPr>
            <a:spLocks noGrp="1"/>
          </p:cNvSpPr>
          <p:nvPr>
            <p:ph sz="half" idx="2"/>
          </p:nvPr>
        </p:nvSpPr>
        <p:spPr>
          <a:xfrm>
            <a:off x="4286248" y="1773936"/>
            <a:ext cx="4400552" cy="4623816"/>
          </a:xfrm>
        </p:spPr>
        <p:txBody>
          <a:bodyPr>
            <a:noAutofit/>
          </a:bodyPr>
          <a:lstStyle/>
          <a:p>
            <a:pPr marL="514350" indent="-514350" algn="just">
              <a:lnSpc>
                <a:spcPct val="150000"/>
              </a:lnSpc>
              <a:buFont typeface="+mj-lt"/>
              <a:buAutoNum type="arabicPeriod"/>
            </a:pPr>
            <a:r>
              <a:rPr lang="ar-SA" sz="2000" b="1" dirty="0" smtClean="0">
                <a:latin typeface="Arial Unicode MS" pitchFamily="34" charset="-128"/>
                <a:ea typeface="Arial Unicode MS" pitchFamily="34" charset="-128"/>
                <a:cs typeface="Arial Unicode MS" pitchFamily="34" charset="-128"/>
              </a:rPr>
              <a:t>شناخت مشكلات و وضع موجود </a:t>
            </a:r>
            <a:endParaRPr lang="en-US" sz="2000" b="1" dirty="0" smtClean="0">
              <a:latin typeface="Arial Unicode MS" pitchFamily="34" charset="-128"/>
              <a:ea typeface="Arial Unicode MS" pitchFamily="34" charset="-128"/>
              <a:cs typeface="Arial Unicode MS" pitchFamily="34" charset="-128"/>
            </a:endParaRPr>
          </a:p>
          <a:p>
            <a:pPr marL="514350" indent="-514350" algn="just">
              <a:lnSpc>
                <a:spcPct val="150000"/>
              </a:lnSpc>
              <a:buFont typeface="+mj-lt"/>
              <a:buAutoNum type="arabicPeriod"/>
            </a:pPr>
            <a:r>
              <a:rPr lang="ar-SA" sz="2000" b="1" dirty="0" smtClean="0">
                <a:latin typeface="Arial Unicode MS" pitchFamily="34" charset="-128"/>
                <a:ea typeface="Arial Unicode MS" pitchFamily="34" charset="-128"/>
                <a:cs typeface="Arial Unicode MS" pitchFamily="34" charset="-128"/>
              </a:rPr>
              <a:t>چاره جويي</a:t>
            </a:r>
            <a:endParaRPr lang="en-US" sz="2000" b="1" dirty="0" smtClean="0">
              <a:latin typeface="Arial Unicode MS" pitchFamily="34" charset="-128"/>
              <a:ea typeface="Arial Unicode MS" pitchFamily="34" charset="-128"/>
              <a:cs typeface="Arial Unicode MS" pitchFamily="34" charset="-128"/>
            </a:endParaRPr>
          </a:p>
          <a:p>
            <a:pPr marL="514350" indent="-514350" algn="just">
              <a:lnSpc>
                <a:spcPct val="150000"/>
              </a:lnSpc>
              <a:buFont typeface="+mj-lt"/>
              <a:buAutoNum type="arabicPeriod"/>
            </a:pPr>
            <a:r>
              <a:rPr lang="ar-SA" sz="2000" b="1" dirty="0" smtClean="0">
                <a:latin typeface="Arial Unicode MS" pitchFamily="34" charset="-128"/>
                <a:ea typeface="Arial Unicode MS" pitchFamily="34" charset="-128"/>
                <a:cs typeface="Arial Unicode MS" pitchFamily="34" charset="-128"/>
              </a:rPr>
              <a:t>تجزيه و تحليل مشكل</a:t>
            </a:r>
            <a:endParaRPr lang="en-US" sz="2000" b="1" dirty="0" smtClean="0">
              <a:latin typeface="Arial Unicode MS" pitchFamily="34" charset="-128"/>
              <a:ea typeface="Arial Unicode MS" pitchFamily="34" charset="-128"/>
              <a:cs typeface="Arial Unicode MS" pitchFamily="34" charset="-128"/>
            </a:endParaRPr>
          </a:p>
          <a:p>
            <a:pPr marL="514350" indent="-514350" algn="just">
              <a:lnSpc>
                <a:spcPct val="150000"/>
              </a:lnSpc>
              <a:buFont typeface="+mj-lt"/>
              <a:buAutoNum type="arabicPeriod"/>
            </a:pPr>
            <a:r>
              <a:rPr lang="fa-IR" sz="2000" b="1" dirty="0" smtClean="0">
                <a:latin typeface="Arial Unicode MS" pitchFamily="34" charset="-128"/>
                <a:ea typeface="Arial Unicode MS" pitchFamily="34" charset="-128"/>
                <a:cs typeface="Arial Unicode MS" pitchFamily="34" charset="-128"/>
              </a:rPr>
              <a:t>ر</a:t>
            </a:r>
            <a:r>
              <a:rPr lang="ar-SA" sz="2000" b="1" dirty="0" smtClean="0">
                <a:latin typeface="Arial Unicode MS" pitchFamily="34" charset="-128"/>
                <a:ea typeface="Arial Unicode MS" pitchFamily="34" charset="-128"/>
                <a:cs typeface="Arial Unicode MS" pitchFamily="34" charset="-128"/>
              </a:rPr>
              <a:t>ديابي يا مشخص نمودن علل مشكل </a:t>
            </a:r>
            <a:endParaRPr lang="en-US" sz="2000" b="1" dirty="0" smtClean="0">
              <a:latin typeface="Arial Unicode MS" pitchFamily="34" charset="-128"/>
              <a:ea typeface="Arial Unicode MS" pitchFamily="34" charset="-128"/>
              <a:cs typeface="Arial Unicode MS" pitchFamily="34" charset="-128"/>
            </a:endParaRPr>
          </a:p>
          <a:p>
            <a:pPr marL="514350" indent="-514350" algn="just">
              <a:lnSpc>
                <a:spcPct val="150000"/>
              </a:lnSpc>
              <a:buFont typeface="+mj-lt"/>
              <a:buAutoNum type="arabicPeriod"/>
            </a:pPr>
            <a:r>
              <a:rPr lang="fa-IR" sz="2000" b="1" dirty="0" smtClean="0">
                <a:latin typeface="Arial Unicode MS" pitchFamily="34" charset="-128"/>
                <a:ea typeface="Arial Unicode MS" pitchFamily="34" charset="-128"/>
                <a:cs typeface="Arial Unicode MS" pitchFamily="34" charset="-128"/>
              </a:rPr>
              <a:t>پ</a:t>
            </a:r>
            <a:r>
              <a:rPr lang="ar-SA" sz="2000" b="1" dirty="0" smtClean="0">
                <a:latin typeface="Arial Unicode MS" pitchFamily="34" charset="-128"/>
                <a:ea typeface="Arial Unicode MS" pitchFamily="34" charset="-128"/>
                <a:cs typeface="Arial Unicode MS" pitchFamily="34" charset="-128"/>
              </a:rPr>
              <a:t>يش بيني و مشخص نمودن تدابير لازم</a:t>
            </a:r>
            <a:endParaRPr lang="en-US" sz="2000" b="1" dirty="0" smtClean="0">
              <a:latin typeface="Arial Unicode MS" pitchFamily="34" charset="-128"/>
              <a:ea typeface="Arial Unicode MS" pitchFamily="34" charset="-128"/>
              <a:cs typeface="Arial Unicode MS" pitchFamily="34" charset="-128"/>
            </a:endParaRPr>
          </a:p>
          <a:p>
            <a:pPr marL="514350" indent="-514350" algn="just">
              <a:lnSpc>
                <a:spcPct val="150000"/>
              </a:lnSpc>
              <a:buFont typeface="+mj-lt"/>
              <a:buAutoNum type="arabicPeriod"/>
            </a:pPr>
            <a:r>
              <a:rPr lang="ar-SA" sz="2000" b="1" dirty="0" smtClean="0">
                <a:latin typeface="Arial Unicode MS" pitchFamily="34" charset="-128"/>
                <a:ea typeface="Arial Unicode MS" pitchFamily="34" charset="-128"/>
                <a:cs typeface="Arial Unicode MS" pitchFamily="34" charset="-128"/>
              </a:rPr>
              <a:t>به اجرا درآوردن راه حل</a:t>
            </a:r>
            <a:endParaRPr lang="en-US" sz="2000" b="1" dirty="0" smtClean="0">
              <a:latin typeface="Arial Unicode MS" pitchFamily="34" charset="-128"/>
              <a:ea typeface="Arial Unicode MS" pitchFamily="34" charset="-128"/>
              <a:cs typeface="Arial Unicode MS" pitchFamily="34" charset="-128"/>
            </a:endParaRPr>
          </a:p>
          <a:p>
            <a:pPr marL="514350" indent="-514350" algn="just">
              <a:lnSpc>
                <a:spcPct val="150000"/>
              </a:lnSpc>
              <a:buFont typeface="+mj-lt"/>
              <a:buAutoNum type="arabicPeriod"/>
            </a:pPr>
            <a:r>
              <a:rPr lang="ar-SA" sz="2000" b="1" dirty="0" smtClean="0">
                <a:latin typeface="Arial Unicode MS" pitchFamily="34" charset="-128"/>
                <a:ea typeface="Arial Unicode MS" pitchFamily="34" charset="-128"/>
                <a:cs typeface="Arial Unicode MS" pitchFamily="34" charset="-128"/>
              </a:rPr>
              <a:t>ارزيابي نتايج</a:t>
            </a:r>
            <a:endParaRPr lang="en-US" sz="2000" b="1" dirty="0" smtClean="0">
              <a:latin typeface="Arial Unicode MS" pitchFamily="34" charset="-128"/>
              <a:ea typeface="Arial Unicode MS" pitchFamily="34" charset="-128"/>
              <a:cs typeface="Arial Unicode MS" pitchFamily="34" charset="-128"/>
            </a:endParaRPr>
          </a:p>
          <a:p>
            <a:pPr marL="514350" lvl="0" indent="-514350" algn="just">
              <a:lnSpc>
                <a:spcPct val="150000"/>
              </a:lnSpc>
              <a:buFont typeface="+mj-lt"/>
              <a:buAutoNum type="arabicPeriod"/>
            </a:pPr>
            <a:r>
              <a:rPr lang="ar-SA" sz="2000" b="1" dirty="0" smtClean="0">
                <a:latin typeface="Arial Unicode MS" pitchFamily="34" charset="-128"/>
                <a:ea typeface="Arial Unicode MS" pitchFamily="34" charset="-128"/>
                <a:cs typeface="Arial Unicode MS" pitchFamily="34" charset="-128"/>
              </a:rPr>
              <a:t>هر نوع تغيير فيزيكي در آرايش ناحيه نمونه را بدون فوت وقت انجام دهيد . </a:t>
            </a:r>
            <a:endParaRPr lang="en-US" sz="2000" b="1" dirty="0" smtClean="0">
              <a:latin typeface="Arial Unicode MS" pitchFamily="34" charset="-128"/>
              <a:ea typeface="Arial Unicode MS" pitchFamily="34" charset="-128"/>
              <a:cs typeface="Arial Unicode MS" pitchFamily="34" charset="-128"/>
            </a:endParaRPr>
          </a:p>
        </p:txBody>
      </p:sp>
      <p:pic>
        <p:nvPicPr>
          <p:cNvPr id="5" name="Picture 4"/>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7" name="Footer Placeholder 6"/>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4235197813"/>
      </p:ext>
    </p:extLst>
  </p:cSld>
  <p:clrMapOvr>
    <a:masterClrMapping/>
  </p:clrMapOvr>
  <p:transition spd="slow">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cs typeface="B Titr" pitchFamily="2" charset="-78"/>
              </a:rPr>
              <a:t>مراحل اجراي كايزن عملي </a:t>
            </a:r>
            <a:endParaRPr lang="fa-IR" dirty="0"/>
          </a:p>
        </p:txBody>
      </p:sp>
      <p:sp>
        <p:nvSpPr>
          <p:cNvPr id="3" name="Content Placeholder 2"/>
          <p:cNvSpPr>
            <a:spLocks noGrp="1"/>
          </p:cNvSpPr>
          <p:nvPr>
            <p:ph idx="1"/>
          </p:nvPr>
        </p:nvSpPr>
        <p:spPr/>
        <p:txBody>
          <a:bodyPr>
            <a:normAutofit/>
          </a:bodyPr>
          <a:lstStyle/>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ناحيه نمونه را انتخاب كنيد . </a:t>
            </a:r>
            <a:endParaRPr lang="en-US"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گروه بهبود ( تيم كايزن ) را ايجاد و سازمان دهي كنيد . </a:t>
            </a:r>
            <a:endParaRPr lang="en-US"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داده هاي آماري مورد نياز را در ناحيه نمونه با كمك اعضاي گروه گرد آوري كنيد . </a:t>
            </a:r>
            <a:endParaRPr lang="en-US"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اعضاي شركت كننده را در كارگاه آموزشي با مفاهيم و ابزارهاي بهبود آشنا كنيد . </a:t>
            </a:r>
            <a:endParaRPr lang="en-US"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نظام آراستگي ( 5 ت ) را آغاز كنيد . </a:t>
            </a:r>
            <a:endParaRPr lang="en-US"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مودا ( اتلاف ) ها را شناسايي و فهرستي از آنها تهيه كنيد . </a:t>
            </a:r>
            <a:endParaRPr lang="en-US"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a:pPr>
            <a:r>
              <a:rPr lang="ar-SA" dirty="0" smtClean="0">
                <a:latin typeface="Arial Unicode MS" pitchFamily="34" charset="-128"/>
                <a:ea typeface="Arial Unicode MS" pitchFamily="34" charset="-128"/>
                <a:cs typeface="Arial Unicode MS" pitchFamily="34" charset="-128"/>
              </a:rPr>
              <a:t>تحليل علل رويداد اتلاف را در ناحيه نمونه انجام دهيد و راه حلهايي را با استفاده از كار گروهي بدست آوريد . </a:t>
            </a:r>
            <a:endParaRPr lang="en-US" dirty="0" smtClean="0">
              <a:latin typeface="Arial Unicode MS" pitchFamily="34" charset="-128"/>
              <a:ea typeface="Arial Unicode MS" pitchFamily="34" charset="-128"/>
              <a:cs typeface="Arial Unicode MS" pitchFamily="34" charset="-128"/>
            </a:endParaRPr>
          </a:p>
          <a:p>
            <a:pPr marL="514350" indent="-514350" algn="just">
              <a:buFont typeface="+mj-lt"/>
              <a:buAutoNum type="arabicPeriod"/>
            </a:pPr>
            <a:endParaRPr lang="en-US" dirty="0" smtClean="0">
              <a:latin typeface="Arial Unicode MS" pitchFamily="34" charset="-128"/>
              <a:ea typeface="Arial Unicode MS" pitchFamily="34" charset="-128"/>
              <a:cs typeface="Arial Unicode MS" pitchFamily="34" charset="-128"/>
            </a:endParaRPr>
          </a:p>
          <a:p>
            <a:endParaRPr lang="fa-IR"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074721383"/>
      </p:ext>
    </p:extLst>
  </p:cSld>
  <p:clrMapOvr>
    <a:masterClrMapping/>
  </p:clrMapOvr>
  <p:transition spd="slow">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cs typeface="B Titr" pitchFamily="2" charset="-78"/>
              </a:rPr>
              <a:t>مراحل اجراي كايزن عملي </a:t>
            </a:r>
            <a:endParaRPr lang="fa-IR" dirty="0"/>
          </a:p>
        </p:txBody>
      </p:sp>
      <p:sp>
        <p:nvSpPr>
          <p:cNvPr id="3" name="Content Placeholder 2"/>
          <p:cNvSpPr>
            <a:spLocks noGrp="1"/>
          </p:cNvSpPr>
          <p:nvPr>
            <p:ph idx="1"/>
          </p:nvPr>
        </p:nvSpPr>
        <p:spPr/>
        <p:txBody>
          <a:bodyPr>
            <a:normAutofit/>
          </a:bodyPr>
          <a:lstStyle/>
          <a:p>
            <a:pPr marL="514350" lvl="0" indent="-514350" algn="just">
              <a:buFont typeface="+mj-lt"/>
              <a:buAutoNum type="arabicPeriod" startAt="8"/>
            </a:pPr>
            <a:endParaRPr lang="en-US" sz="28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8"/>
            </a:pPr>
            <a:r>
              <a:rPr lang="ar-SA" sz="2800" dirty="0" smtClean="0">
                <a:latin typeface="Arial Unicode MS" pitchFamily="34" charset="-128"/>
                <a:ea typeface="Arial Unicode MS" pitchFamily="34" charset="-128"/>
                <a:cs typeface="Arial Unicode MS" pitchFamily="34" charset="-128"/>
              </a:rPr>
              <a:t>هر نوع تغيير فيزيكي در آرايش ناحيه نمونه را بدون فوت وقت انجام دهيد . </a:t>
            </a:r>
            <a:endParaRPr lang="en-US" sz="28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8"/>
            </a:pPr>
            <a:r>
              <a:rPr lang="ar-SA" sz="2800" dirty="0" smtClean="0">
                <a:latin typeface="Arial Unicode MS" pitchFamily="34" charset="-128"/>
                <a:ea typeface="Arial Unicode MS" pitchFamily="34" charset="-128"/>
                <a:cs typeface="Arial Unicode MS" pitchFamily="34" charset="-128"/>
              </a:rPr>
              <a:t>راه حل هايي را كه عملي ترند انتخاب كنيد . </a:t>
            </a:r>
            <a:endParaRPr lang="en-US" sz="28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8"/>
            </a:pPr>
            <a:r>
              <a:rPr lang="ar-SA" sz="2800" dirty="0" smtClean="0">
                <a:latin typeface="Arial Unicode MS" pitchFamily="34" charset="-128"/>
                <a:ea typeface="Arial Unicode MS" pitchFamily="34" charset="-128"/>
                <a:cs typeface="Arial Unicode MS" pitchFamily="34" charset="-128"/>
              </a:rPr>
              <a:t>بهبود انجام گرفته را به صورت استاندارد درآوريد . </a:t>
            </a:r>
            <a:endParaRPr lang="en-US" sz="28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8"/>
            </a:pPr>
            <a:r>
              <a:rPr lang="ar-SA" sz="2800" dirty="0" smtClean="0">
                <a:latin typeface="Arial Unicode MS" pitchFamily="34" charset="-128"/>
                <a:ea typeface="Arial Unicode MS" pitchFamily="34" charset="-128"/>
                <a:cs typeface="Arial Unicode MS" pitchFamily="34" charset="-128"/>
              </a:rPr>
              <a:t>موفقيت حاصله را به اطلاع ساير همكارانتان برسانيد . </a:t>
            </a:r>
            <a:endParaRPr lang="en-US" sz="28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8"/>
            </a:pPr>
            <a:r>
              <a:rPr lang="ar-SA" sz="2800" dirty="0" smtClean="0">
                <a:latin typeface="Arial Unicode MS" pitchFamily="34" charset="-128"/>
                <a:ea typeface="Arial Unicode MS" pitchFamily="34" charset="-128"/>
                <a:cs typeface="Arial Unicode MS" pitchFamily="34" charset="-128"/>
              </a:rPr>
              <a:t>نتايج به دست آمده را ارزيابي كنيد تا در مراحل بعدي مورد استفاده قرار گيرند . </a:t>
            </a:r>
            <a:endParaRPr lang="en-US" sz="2800" dirty="0" smtClean="0">
              <a:latin typeface="Arial Unicode MS" pitchFamily="34" charset="-128"/>
              <a:ea typeface="Arial Unicode MS" pitchFamily="34" charset="-128"/>
              <a:cs typeface="Arial Unicode MS" pitchFamily="34" charset="-128"/>
            </a:endParaRPr>
          </a:p>
          <a:p>
            <a:pPr marL="514350" lvl="0" indent="-514350" algn="just">
              <a:buFont typeface="+mj-lt"/>
              <a:buAutoNum type="arabicPeriod" startAt="8"/>
            </a:pPr>
            <a:r>
              <a:rPr lang="ar-SA" sz="2800" dirty="0" smtClean="0">
                <a:latin typeface="Arial Unicode MS" pitchFamily="34" charset="-128"/>
                <a:ea typeface="Arial Unicode MS" pitchFamily="34" charset="-128"/>
                <a:cs typeface="Arial Unicode MS" pitchFamily="34" charset="-128"/>
              </a:rPr>
              <a:t>به سراغ مشكل بعدي برويد.</a:t>
            </a:r>
            <a:endParaRPr lang="fa-IR" sz="28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696837289"/>
      </p:ext>
    </p:extLst>
  </p:cSld>
  <p:clrMapOvr>
    <a:masterClrMapping/>
  </p:clrMapOvr>
  <p:transition spd="slow">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2800" dirty="0" smtClean="0"/>
              <a:t>اصول بيست گانه مديريت در كايزن</a:t>
            </a:r>
            <a:endParaRPr lang="fa-IR" sz="2800" dirty="0"/>
          </a:p>
        </p:txBody>
      </p:sp>
      <p:sp>
        <p:nvSpPr>
          <p:cNvPr id="3" name="Content Placeholder 2"/>
          <p:cNvSpPr>
            <a:spLocks noGrp="1"/>
          </p:cNvSpPr>
          <p:nvPr>
            <p:ph idx="1"/>
          </p:nvPr>
        </p:nvSpPr>
        <p:spPr/>
        <p:txBody>
          <a:bodyPr>
            <a:normAutofit/>
          </a:bodyPr>
          <a:lstStyle/>
          <a:p>
            <a:r>
              <a:rPr lang="fa-IR" sz="2000" dirty="0" smtClean="0">
                <a:latin typeface="Arial Unicode MS" pitchFamily="34" charset="-128"/>
                <a:ea typeface="Arial Unicode MS" pitchFamily="34" charset="-128"/>
                <a:cs typeface="Arial Unicode MS" pitchFamily="34" charset="-128"/>
              </a:rPr>
              <a:t>1</a:t>
            </a:r>
            <a:r>
              <a:rPr lang="ar-SA" sz="2000" dirty="0" smtClean="0">
                <a:latin typeface="Arial Unicode MS" pitchFamily="34" charset="-128"/>
                <a:ea typeface="Arial Unicode MS" pitchFamily="34" charset="-128"/>
                <a:cs typeface="Arial Unicode MS" pitchFamily="34" charset="-128"/>
              </a:rPr>
              <a:t>- نگوييد چرا اين كار انجام نمي شود. فكر كنيد چگونه مي توانيد آن را انجام دهيد.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2- در مورد مشكل به وجود آمده نگراني به خود راه ندهيد. همين الان براي رفع آن اقدام نماييد.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3- از وضعيت موجود راضي نباشيد. باور داشته باشيد كه هميشه راه بهتري هم وجود دارد.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4- اگر مرتكب اشتباه شديد ، بلافاصله در صدد رفع اشتباه برآييد.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5- براي تحقق هدف به دنبال كمال مطلوب نگرديد. اگر 60% از تحقق هدف اطمينان داريد دست بكار شويد.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6- براي پي بردن به ريشه مشكلات 5 بار بپرسيد چرا؟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7- گمبا محل واقعي رويداد خطاست . سعي نكنيد از دفتر كار خود مشكلات محيط را حل كنيد.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t> 8- هميشه براي حل مشكل از داده و اطلاعات كمي و به روز استفاده كنيد. </a:t>
            </a:r>
            <a:endParaRPr lang="en-US" sz="2000" dirty="0" smtClean="0"/>
          </a:p>
          <a:p>
            <a:endParaRPr lang="fa-IR" sz="20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3987515218"/>
      </p:ext>
    </p:extLst>
  </p:cSld>
  <p:clrMapOvr>
    <a:masterClrMapping/>
  </p:clrMapOvr>
  <p:transition spd="slow">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214422"/>
            <a:ext cx="7772400" cy="1470025"/>
          </a:xfrm>
        </p:spPr>
        <p:txBody>
          <a:bodyPr>
            <a:normAutofit/>
          </a:bodyPr>
          <a:lstStyle/>
          <a:p>
            <a:pPr algn="ctr"/>
            <a:r>
              <a:rPr lang="fa-IR" dirty="0" smtClean="0"/>
              <a:t>هزینه یابی کایزن</a:t>
            </a:r>
            <a:endParaRPr lang="fa-IR" dirty="0"/>
          </a:p>
        </p:txBody>
      </p:sp>
      <p:sp>
        <p:nvSpPr>
          <p:cNvPr id="3" name="Subtitle 2"/>
          <p:cNvSpPr>
            <a:spLocks noGrp="1"/>
          </p:cNvSpPr>
          <p:nvPr>
            <p:ph type="subTitle" idx="1"/>
          </p:nvPr>
        </p:nvSpPr>
        <p:spPr>
          <a:xfrm>
            <a:off x="1214414" y="1285860"/>
            <a:ext cx="6400800" cy="4857784"/>
          </a:xfrm>
        </p:spPr>
        <p:txBody>
          <a:bodyPr>
            <a:normAutofit/>
          </a:bodyPr>
          <a:lstStyle/>
          <a:p>
            <a:pPr algn="ctr"/>
            <a:endParaRPr lang="en-US" sz="6000" dirty="0" smtClean="0">
              <a:solidFill>
                <a:schemeClr val="tx1"/>
              </a:solidFill>
              <a:cs typeface="B Titr" pitchFamily="2" charset="-78"/>
            </a:endParaRPr>
          </a:p>
          <a:p>
            <a:pPr algn="ctr"/>
            <a:endParaRPr lang="en-US" sz="6000" dirty="0" smtClean="0">
              <a:cs typeface="B Titr" pitchFamily="2" charset="-78"/>
            </a:endParaRPr>
          </a:p>
          <a:p>
            <a:pPr algn="ctr"/>
            <a:r>
              <a:rPr lang="en-US" sz="6000" dirty="0" smtClean="0">
                <a:solidFill>
                  <a:schemeClr val="tx1"/>
                </a:solidFill>
                <a:cs typeface="B Titr" pitchFamily="2" charset="-78"/>
              </a:rPr>
              <a:t>(</a:t>
            </a:r>
            <a:r>
              <a:rPr lang="en-US" sz="5400" b="1" dirty="0" smtClean="0">
                <a:solidFill>
                  <a:schemeClr val="tx1"/>
                </a:solidFill>
              </a:rPr>
              <a:t>Kaizen Costing)</a:t>
            </a:r>
          </a:p>
          <a:p>
            <a:pPr algn="ctr"/>
            <a:endParaRPr lang="en-US" sz="5400" b="1" dirty="0" smtClean="0">
              <a:solidFill>
                <a:schemeClr val="tx1"/>
              </a:solidFill>
            </a:endParaRPr>
          </a:p>
          <a:p>
            <a:pPr algn="ctr"/>
            <a:endParaRPr lang="en-US" sz="5400" b="1" dirty="0" smtClean="0">
              <a:solidFill>
                <a:schemeClr val="tx1"/>
              </a:solidFill>
            </a:endParaRPr>
          </a:p>
          <a:p>
            <a:pPr algn="just"/>
            <a:endParaRPr lang="en-US" sz="5400" b="1" dirty="0" smtClean="0">
              <a:solidFill>
                <a:schemeClr val="tx1"/>
              </a:solidFill>
            </a:endParaRPr>
          </a:p>
          <a:p>
            <a:pPr algn="just"/>
            <a:endParaRPr lang="fa-IR" sz="5400" b="1" dirty="0" smtClean="0">
              <a:solidFill>
                <a:schemeClr val="tx1"/>
              </a:solidFill>
            </a:endParaRPr>
          </a:p>
          <a:p>
            <a:pPr algn="ctr"/>
            <a:endParaRPr lang="fa-IR" sz="5400" dirty="0">
              <a:solidFill>
                <a:schemeClr val="tx1"/>
              </a:solidFill>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709045378"/>
      </p:ext>
    </p:extLst>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200" dirty="0" smtClean="0"/>
              <a:t>اصول بيست گانه مديريت در كايزن</a:t>
            </a:r>
            <a:endParaRPr lang="fa-IR" sz="3200" dirty="0"/>
          </a:p>
        </p:txBody>
      </p:sp>
      <p:sp>
        <p:nvSpPr>
          <p:cNvPr id="3" name="Content Placeholder 2"/>
          <p:cNvSpPr>
            <a:spLocks noGrp="1"/>
          </p:cNvSpPr>
          <p:nvPr>
            <p:ph idx="1"/>
          </p:nvPr>
        </p:nvSpPr>
        <p:spPr>
          <a:xfrm>
            <a:off x="500034" y="1124744"/>
            <a:ext cx="8229600" cy="4625609"/>
          </a:xfrm>
        </p:spPr>
        <p:txBody>
          <a:bodyPr>
            <a:noAutofit/>
          </a:bodyPr>
          <a:lstStyle/>
          <a:p>
            <a:r>
              <a:rPr lang="fa-IR" sz="2000" dirty="0" smtClean="0">
                <a:latin typeface="Arial Unicode MS" pitchFamily="34" charset="-128"/>
                <a:ea typeface="Arial Unicode MS" pitchFamily="34" charset="-128"/>
                <a:cs typeface="Arial Unicode MS" pitchFamily="34" charset="-128"/>
              </a:rPr>
              <a:t>9</a:t>
            </a:r>
            <a:r>
              <a:rPr lang="ar-SA" sz="2000" dirty="0" smtClean="0">
                <a:latin typeface="Arial Unicode MS" pitchFamily="34" charset="-128"/>
                <a:ea typeface="Arial Unicode MS" pitchFamily="34" charset="-128"/>
                <a:cs typeface="Arial Unicode MS" pitchFamily="34" charset="-128"/>
              </a:rPr>
              <a:t>- براي حل مشكل بلافاصله به دنبال هزينه كردن نباشيد. بلكه از خرد خود استفاده كنيد. اگر عقلتان به جايي نمي رسد، آن را در همكارانتان بجوييد و از خرد جمعي استفاده كنيد.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10- هيچ وقت جزئيات و نكات ريز مسئله را فراموش نكنيد. ريشه بسياري از مشكلات بزرگ همين نكات ريز است.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11- حمايت مديريت ارشد منحصر به قول و كلام نيست. مديريت بايد حضور مشهود و ملموس داشته باشد.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12- براي حل مسائل هر جا كه امكان آن وجود دارد از واگذاري اختيار به زيردستان ابا نكنيد.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13- هيچ وقت به دنبال مقصر نگرديد. هيچ گاه عجولانه قضاوت نكنيد.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14- مديريت ديداري</a:t>
            </a:r>
            <a:r>
              <a:rPr lang="fa-IR" sz="2000" dirty="0" smtClean="0">
                <a:latin typeface="Arial Unicode MS" pitchFamily="34" charset="-128"/>
                <a:ea typeface="Arial Unicode MS" pitchFamily="34" charset="-128"/>
                <a:cs typeface="Arial Unicode MS" pitchFamily="34" charset="-128"/>
              </a:rPr>
              <a:t> </a:t>
            </a:r>
            <a:r>
              <a:rPr lang="ar-SA" sz="2000" dirty="0" smtClean="0">
                <a:latin typeface="Arial Unicode MS" pitchFamily="34" charset="-128"/>
                <a:ea typeface="Arial Unicode MS" pitchFamily="34" charset="-128"/>
                <a:cs typeface="Arial Unicode MS" pitchFamily="34" charset="-128"/>
              </a:rPr>
              <a:t>و انتقال اطلاعات بهترين ابزار براي حل مسئله به صورت گروهي است.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15- ارتباط يك طرفه دستوري از بالا به پايين مشكلات سازمان را پيچيده تر مي كند. مديريت ارشد بايد با لايه هاي پايين تر سازمان ارتباط دو جانبه داشته باشد. </a:t>
            </a:r>
          </a:p>
          <a:p>
            <a:r>
              <a:rPr lang="ar-SA" sz="2000" dirty="0" smtClean="0">
                <a:latin typeface="Arial Unicode MS" pitchFamily="34" charset="-128"/>
                <a:ea typeface="Arial Unicode MS" pitchFamily="34" charset="-128"/>
                <a:cs typeface="Arial Unicode MS" pitchFamily="34" charset="-128"/>
              </a:rPr>
              <a:t>16- انسانها توانايي هاي فراواني دارند. از الگوهاي چند مهارتي و غني سازي شغلي</a:t>
            </a:r>
            <a:r>
              <a:rPr lang="fa-IR" sz="2000" dirty="0" smtClean="0">
                <a:latin typeface="Arial Unicode MS" pitchFamily="34" charset="-128"/>
                <a:ea typeface="Arial Unicode MS" pitchFamily="34" charset="-128"/>
                <a:cs typeface="Arial Unicode MS" pitchFamily="34" charset="-128"/>
              </a:rPr>
              <a:t> </a:t>
            </a:r>
            <a:r>
              <a:rPr lang="ar-SA" sz="2000" dirty="0" smtClean="0">
                <a:latin typeface="Arial Unicode MS" pitchFamily="34" charset="-128"/>
                <a:ea typeface="Arial Unicode MS" pitchFamily="34" charset="-128"/>
                <a:cs typeface="Arial Unicode MS" pitchFamily="34" charset="-128"/>
              </a:rPr>
              <a:t>براي شكوفا شدن آنها استفاده كنيد. </a:t>
            </a:r>
            <a:endParaRPr lang="en-US" sz="2000" dirty="0" smtClean="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3980430049"/>
      </p:ext>
    </p:extLst>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2800" dirty="0" smtClean="0"/>
              <a:t>اصول بيست گانه مديريت در كايزن</a:t>
            </a:r>
            <a:endParaRPr lang="fa-IR" sz="2800" dirty="0"/>
          </a:p>
        </p:txBody>
      </p:sp>
      <p:sp>
        <p:nvSpPr>
          <p:cNvPr id="3" name="Content Placeholder 2"/>
          <p:cNvSpPr>
            <a:spLocks noGrp="1"/>
          </p:cNvSpPr>
          <p:nvPr>
            <p:ph idx="1"/>
          </p:nvPr>
        </p:nvSpPr>
        <p:spPr/>
        <p:txBody>
          <a:bodyPr>
            <a:normAutofit/>
          </a:bodyPr>
          <a:lstStyle/>
          <a:p>
            <a:r>
              <a:rPr lang="ar-SA" sz="2000" dirty="0" smtClean="0">
                <a:latin typeface="Arial Unicode MS" pitchFamily="34" charset="-128"/>
                <a:ea typeface="Arial Unicode MS" pitchFamily="34" charset="-128"/>
                <a:cs typeface="Arial Unicode MS" pitchFamily="34" charset="-128"/>
              </a:rPr>
              <a:t>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17- تنها فعاليت هايي را انجام دهيد كه براي سازمان شما ارزش افزوده ايجاد مي كنند.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18- فراموش نكنيد ك</a:t>
            </a:r>
            <a:r>
              <a:rPr lang="fa-IR" sz="2000" dirty="0" smtClean="0">
                <a:latin typeface="Arial Unicode MS" pitchFamily="34" charset="-128"/>
                <a:ea typeface="Arial Unicode MS" pitchFamily="34" charset="-128"/>
                <a:cs typeface="Arial Unicode MS" pitchFamily="34" charset="-128"/>
              </a:rPr>
              <a:t>ه </a:t>
            </a:r>
            <a:r>
              <a:rPr lang="en-US" sz="2000" b="1" dirty="0" smtClean="0">
                <a:solidFill>
                  <a:srgbClr val="FF0000"/>
                </a:solidFill>
                <a:latin typeface="Arial Unicode MS" pitchFamily="34" charset="-128"/>
                <a:ea typeface="Arial Unicode MS" pitchFamily="34" charset="-128"/>
                <a:cs typeface="Arial Unicode MS" pitchFamily="34" charset="-128"/>
              </a:rPr>
              <a:t>5S</a:t>
            </a:r>
            <a:r>
              <a:rPr lang="fa-IR" sz="2000" b="1" dirty="0" smtClean="0">
                <a:solidFill>
                  <a:srgbClr val="FF0000"/>
                </a:solidFill>
                <a:latin typeface="Arial Unicode MS" pitchFamily="34" charset="-128"/>
                <a:ea typeface="Arial Unicode MS" pitchFamily="34" charset="-128"/>
                <a:cs typeface="Arial Unicode MS" pitchFamily="34" charset="-128"/>
              </a:rPr>
              <a:t>(</a:t>
            </a:r>
            <a:r>
              <a:rPr lang="ar-SA" sz="2000" b="1" dirty="0" smtClean="0">
                <a:solidFill>
                  <a:srgbClr val="FF0000"/>
                </a:solidFill>
                <a:latin typeface="Arial Unicode MS" pitchFamily="34" charset="-128"/>
                <a:ea typeface="Arial Unicode MS" pitchFamily="34" charset="-128"/>
                <a:cs typeface="Arial Unicode MS" pitchFamily="34" charset="-128"/>
              </a:rPr>
              <a:t>5 ت</a:t>
            </a:r>
            <a:r>
              <a:rPr lang="fa-IR" sz="2000" b="1" dirty="0" smtClean="0">
                <a:solidFill>
                  <a:srgbClr val="FF0000"/>
                </a:solidFill>
                <a:latin typeface="Arial Unicode MS" pitchFamily="34" charset="-128"/>
                <a:ea typeface="Arial Unicode MS" pitchFamily="34" charset="-128"/>
                <a:cs typeface="Arial Unicode MS" pitchFamily="34" charset="-128"/>
              </a:rPr>
              <a:t>)</a:t>
            </a:r>
            <a:r>
              <a:rPr lang="ar-SA" sz="2000" dirty="0" smtClean="0">
                <a:latin typeface="Arial Unicode MS" pitchFamily="34" charset="-128"/>
                <a:ea typeface="Arial Unicode MS" pitchFamily="34" charset="-128"/>
                <a:cs typeface="Arial Unicode MS" pitchFamily="34" charset="-128"/>
              </a:rPr>
              <a:t>، پايه و بنيان ايجاد محصولي با كيفيت است.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19- بر اساس الگوهاي كار گروهي ، مسائل محيط كارتان را حل كنيد. </a:t>
            </a:r>
            <a:endParaRPr lang="en-US" sz="2000" dirty="0" smtClean="0">
              <a:latin typeface="Arial Unicode MS" pitchFamily="34" charset="-128"/>
              <a:ea typeface="Arial Unicode MS" pitchFamily="34" charset="-128"/>
              <a:cs typeface="Arial Unicode MS" pitchFamily="34" charset="-128"/>
            </a:endParaRPr>
          </a:p>
          <a:p>
            <a:r>
              <a:rPr lang="ar-SA" sz="2000" dirty="0" smtClean="0">
                <a:latin typeface="Arial Unicode MS" pitchFamily="34" charset="-128"/>
                <a:ea typeface="Arial Unicode MS" pitchFamily="34" charset="-128"/>
                <a:cs typeface="Arial Unicode MS" pitchFamily="34" charset="-128"/>
              </a:rPr>
              <a:t>20- حذف مودا فرآيندي پايان ناپذير است. هيچ وقت از اين كار خسته نشويد.</a:t>
            </a:r>
            <a:endParaRPr lang="en-US" sz="2000" dirty="0" smtClean="0">
              <a:latin typeface="Arial Unicode MS" pitchFamily="34" charset="-128"/>
              <a:ea typeface="Arial Unicode MS" pitchFamily="34" charset="-128"/>
              <a:cs typeface="Arial Unicode MS" pitchFamily="34" charset="-128"/>
            </a:endParaRPr>
          </a:p>
          <a:p>
            <a:pPr>
              <a:buNone/>
            </a:pPr>
            <a:endParaRPr lang="fa-IR" sz="20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302911215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71472" y="279400"/>
            <a:ext cx="8207403" cy="908050"/>
          </a:xfrm>
        </p:spPr>
        <p:txBody>
          <a:bodyPr>
            <a:normAutofit/>
          </a:bodyPr>
          <a:lstStyle/>
          <a:p>
            <a:pPr algn="ctr" eaLnBrk="1" hangingPunct="1">
              <a:defRPr/>
            </a:pPr>
            <a:r>
              <a:rPr lang="ar-SA" sz="3200" dirty="0" smtClean="0"/>
              <a:t>مرحله آماده سازي يا </a:t>
            </a:r>
            <a:r>
              <a:rPr lang="en-US" sz="3200" dirty="0" smtClean="0"/>
              <a:t>5S</a:t>
            </a:r>
          </a:p>
        </p:txBody>
      </p:sp>
      <p:sp>
        <p:nvSpPr>
          <p:cNvPr id="27651" name="Rectangle 3"/>
          <p:cNvSpPr>
            <a:spLocks noChangeArrowheads="1"/>
          </p:cNvSpPr>
          <p:nvPr/>
        </p:nvSpPr>
        <p:spPr bwMode="auto">
          <a:xfrm>
            <a:off x="6781800" y="5500702"/>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pPr algn="ctr"/>
            <a:r>
              <a:rPr lang="en-US" sz="4000" b="1" dirty="0" smtClean="0">
                <a:solidFill>
                  <a:schemeClr val="bg1"/>
                </a:solidFill>
              </a:rPr>
              <a:t>S</a:t>
            </a:r>
            <a:r>
              <a:rPr lang="en-US" sz="2400" b="1" dirty="0" smtClean="0">
                <a:solidFill>
                  <a:srgbClr val="FFFF00"/>
                </a:solidFill>
              </a:rPr>
              <a:t>HITSUKE</a:t>
            </a:r>
          </a:p>
          <a:p>
            <a:pPr algn="ctr"/>
            <a:r>
              <a:rPr lang="fa-IR" sz="2400" dirty="0" smtClean="0">
                <a:solidFill>
                  <a:srgbClr val="FFFF00"/>
                </a:solidFill>
              </a:rPr>
              <a:t>(تکلیف)</a:t>
            </a:r>
            <a:endParaRPr lang="en-US" sz="2400" dirty="0">
              <a:solidFill>
                <a:srgbClr val="FFFF00"/>
              </a:solidFill>
            </a:endParaRPr>
          </a:p>
          <a:p>
            <a:pPr algn="ctr"/>
            <a:endParaRPr lang="en-US" dirty="0"/>
          </a:p>
        </p:txBody>
      </p:sp>
      <p:sp>
        <p:nvSpPr>
          <p:cNvPr id="27652" name="Rectangle 4"/>
          <p:cNvSpPr>
            <a:spLocks noChangeArrowheads="1"/>
          </p:cNvSpPr>
          <p:nvPr/>
        </p:nvSpPr>
        <p:spPr bwMode="auto">
          <a:xfrm>
            <a:off x="6781800" y="150017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pPr algn="ctr"/>
            <a:r>
              <a:rPr lang="en-US" sz="4400" b="1" dirty="0" smtClean="0">
                <a:solidFill>
                  <a:schemeClr val="bg1"/>
                </a:solidFill>
              </a:rPr>
              <a:t>S</a:t>
            </a:r>
            <a:r>
              <a:rPr lang="en-US" sz="2800" b="1" dirty="0" smtClean="0">
                <a:solidFill>
                  <a:srgbClr val="FFFF00"/>
                </a:solidFill>
              </a:rPr>
              <a:t>EIRI</a:t>
            </a:r>
          </a:p>
          <a:p>
            <a:pPr algn="ctr"/>
            <a:r>
              <a:rPr lang="fa-IR" sz="2400" dirty="0" smtClean="0">
                <a:solidFill>
                  <a:srgbClr val="FFFF00"/>
                </a:solidFill>
              </a:rPr>
              <a:t>(تشخیص)</a:t>
            </a:r>
            <a:endParaRPr lang="en-US" sz="2400" dirty="0">
              <a:solidFill>
                <a:srgbClr val="FFFF00"/>
              </a:solidFill>
            </a:endParaRPr>
          </a:p>
        </p:txBody>
      </p:sp>
      <p:sp>
        <p:nvSpPr>
          <p:cNvPr id="27653" name="Rectangle 5"/>
          <p:cNvSpPr>
            <a:spLocks noChangeArrowheads="1"/>
          </p:cNvSpPr>
          <p:nvPr/>
        </p:nvSpPr>
        <p:spPr bwMode="auto">
          <a:xfrm>
            <a:off x="6781800" y="2500306"/>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pPr algn="ctr"/>
            <a:r>
              <a:rPr lang="en-US" sz="4000" b="1" dirty="0" smtClean="0">
                <a:solidFill>
                  <a:schemeClr val="bg1"/>
                </a:solidFill>
              </a:rPr>
              <a:t>S</a:t>
            </a:r>
            <a:r>
              <a:rPr lang="en-US" sz="2400" b="1" dirty="0" smtClean="0">
                <a:solidFill>
                  <a:srgbClr val="FFFF00"/>
                </a:solidFill>
              </a:rPr>
              <a:t>EITON</a:t>
            </a:r>
          </a:p>
          <a:p>
            <a:pPr algn="ctr"/>
            <a:r>
              <a:rPr lang="fa-IR" sz="2400" dirty="0" smtClean="0">
                <a:solidFill>
                  <a:srgbClr val="FFFF00"/>
                </a:solidFill>
              </a:rPr>
              <a:t>(ترتیب)</a:t>
            </a:r>
            <a:endParaRPr lang="en-US" sz="2400" dirty="0">
              <a:solidFill>
                <a:srgbClr val="FFFF00"/>
              </a:solidFill>
            </a:endParaRPr>
          </a:p>
          <a:p>
            <a:pPr algn="ctr"/>
            <a:endParaRPr lang="en-US" dirty="0"/>
          </a:p>
        </p:txBody>
      </p:sp>
      <p:sp>
        <p:nvSpPr>
          <p:cNvPr id="27654" name="Rectangle 6"/>
          <p:cNvSpPr>
            <a:spLocks noChangeArrowheads="1"/>
          </p:cNvSpPr>
          <p:nvPr/>
        </p:nvSpPr>
        <p:spPr bwMode="auto">
          <a:xfrm>
            <a:off x="6781800" y="3500438"/>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pPr algn="ctr"/>
            <a:r>
              <a:rPr lang="en-US" sz="4000" b="1" dirty="0" smtClean="0">
                <a:solidFill>
                  <a:schemeClr val="bg1"/>
                </a:solidFill>
              </a:rPr>
              <a:t>S</a:t>
            </a:r>
            <a:r>
              <a:rPr lang="en-US" sz="2400" b="1" dirty="0" smtClean="0">
                <a:solidFill>
                  <a:srgbClr val="FFFF00"/>
                </a:solidFill>
              </a:rPr>
              <a:t>EISO</a:t>
            </a:r>
          </a:p>
          <a:p>
            <a:pPr algn="ctr"/>
            <a:r>
              <a:rPr lang="fa-IR" sz="2400" smtClean="0">
                <a:solidFill>
                  <a:srgbClr val="FFFF00"/>
                </a:solidFill>
              </a:rPr>
              <a:t>(تنظیف)</a:t>
            </a:r>
            <a:endParaRPr lang="en-US" sz="2400" dirty="0">
              <a:solidFill>
                <a:srgbClr val="FFFF00"/>
              </a:solidFill>
            </a:endParaRPr>
          </a:p>
          <a:p>
            <a:pPr algn="ctr"/>
            <a:endParaRPr lang="en-US" dirty="0"/>
          </a:p>
        </p:txBody>
      </p:sp>
      <p:sp>
        <p:nvSpPr>
          <p:cNvPr id="27655" name="Rectangle 7"/>
          <p:cNvSpPr>
            <a:spLocks noChangeArrowheads="1"/>
          </p:cNvSpPr>
          <p:nvPr/>
        </p:nvSpPr>
        <p:spPr bwMode="auto">
          <a:xfrm>
            <a:off x="6781800" y="4500570"/>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pPr algn="ctr"/>
            <a:r>
              <a:rPr lang="en-US" sz="4000" b="1" dirty="0" smtClean="0">
                <a:solidFill>
                  <a:schemeClr val="bg1"/>
                </a:solidFill>
              </a:rPr>
              <a:t>S</a:t>
            </a:r>
            <a:r>
              <a:rPr lang="en-US" sz="2400" b="1" dirty="0" smtClean="0">
                <a:solidFill>
                  <a:srgbClr val="FFFF00"/>
                </a:solidFill>
              </a:rPr>
              <a:t>EIKETSU</a:t>
            </a:r>
          </a:p>
          <a:p>
            <a:pPr algn="ctr"/>
            <a:r>
              <a:rPr lang="en-US" sz="2400" dirty="0" smtClean="0">
                <a:solidFill>
                  <a:srgbClr val="FFFF00"/>
                </a:solidFill>
              </a:rPr>
              <a:t>)</a:t>
            </a:r>
            <a:r>
              <a:rPr lang="fa-IR" sz="2400" dirty="0" smtClean="0">
                <a:solidFill>
                  <a:srgbClr val="FFFF00"/>
                </a:solidFill>
              </a:rPr>
              <a:t>تنظیم)</a:t>
            </a:r>
            <a:endParaRPr lang="en-US" sz="2400" dirty="0">
              <a:solidFill>
                <a:srgbClr val="FFFF00"/>
              </a:solidFill>
            </a:endParaRPr>
          </a:p>
        </p:txBody>
      </p:sp>
      <p:pic>
        <p:nvPicPr>
          <p:cNvPr id="8" name="Picture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10" name="Footer Placeholder 9"/>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15575356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143108" y="285728"/>
            <a:ext cx="4886325" cy="908050"/>
          </a:xfrm>
        </p:spPr>
        <p:txBody>
          <a:bodyPr>
            <a:normAutofit/>
          </a:bodyPr>
          <a:lstStyle/>
          <a:p>
            <a:pPr algn="ctr" eaLnBrk="1" hangingPunct="1">
              <a:defRPr/>
            </a:pPr>
            <a:r>
              <a:rPr lang="ar-SA" sz="3200" dirty="0" smtClean="0"/>
              <a:t>مرحله آماده سازي يا </a:t>
            </a:r>
            <a:r>
              <a:rPr lang="en-US" sz="3200" dirty="0" smtClean="0"/>
              <a:t>5S</a:t>
            </a:r>
          </a:p>
        </p:txBody>
      </p:sp>
      <p:sp>
        <p:nvSpPr>
          <p:cNvPr id="19464" name="Rectangle 8"/>
          <p:cNvSpPr>
            <a:spLocks noGrp="1" noChangeArrowheads="1"/>
          </p:cNvSpPr>
          <p:nvPr>
            <p:ph idx="1"/>
          </p:nvPr>
        </p:nvSpPr>
        <p:spPr>
          <a:xfrm>
            <a:off x="2438400" y="1600200"/>
            <a:ext cx="3886200" cy="4495800"/>
          </a:xfrm>
          <a:gradFill rotWithShape="0">
            <a:gsLst>
              <a:gs pos="0">
                <a:schemeClr val="hlink"/>
              </a:gs>
              <a:gs pos="100000">
                <a:schemeClr val="hlink">
                  <a:gamma/>
                  <a:shade val="46275"/>
                  <a:invGamma/>
                </a:schemeClr>
              </a:gs>
            </a:gsLst>
            <a:lin ang="18900000" scaled="1"/>
          </a:gradFill>
        </p:spPr>
        <p:txBody>
          <a:bodyPr/>
          <a:lstStyle/>
          <a:p>
            <a:pPr algn="ctr" eaLnBrk="1" hangingPunct="1">
              <a:lnSpc>
                <a:spcPct val="90000"/>
              </a:lnSpc>
              <a:buFont typeface="Wingdings" pitchFamily="2" charset="2"/>
              <a:buNone/>
              <a:defRPr/>
            </a:pPr>
            <a:r>
              <a:rPr lang="ar-SA" sz="4800" dirty="0" smtClean="0">
                <a:solidFill>
                  <a:srgbClr val="FFFF00"/>
                </a:solidFill>
                <a:effectLst/>
              </a:rPr>
              <a:t>دسته بندي و كنار گذاشتن موارد غير ضروري از محل كار</a:t>
            </a:r>
            <a:endParaRPr lang="fa-IR" sz="4800" dirty="0" smtClean="0">
              <a:solidFill>
                <a:srgbClr val="FFFF00"/>
              </a:solidFill>
              <a:effectLst/>
            </a:endParaRPr>
          </a:p>
          <a:p>
            <a:pPr algn="ctr" eaLnBrk="1" hangingPunct="1">
              <a:lnSpc>
                <a:spcPct val="90000"/>
              </a:lnSpc>
              <a:buFont typeface="Wingdings" pitchFamily="2" charset="2"/>
              <a:buNone/>
              <a:defRPr/>
            </a:pPr>
            <a:r>
              <a:rPr lang="fa-IR" sz="2800" b="1" dirty="0" smtClean="0">
                <a:solidFill>
                  <a:srgbClr val="FFFF00"/>
                </a:solidFill>
              </a:rPr>
              <a:t>(تشخیص)</a:t>
            </a:r>
            <a:r>
              <a:rPr lang="ar-SA" sz="2800" b="1" dirty="0" smtClean="0">
                <a:solidFill>
                  <a:srgbClr val="FFFF00"/>
                </a:solidFill>
                <a:effectLst/>
              </a:rPr>
              <a:t> </a:t>
            </a:r>
            <a:endParaRPr lang="en-US" sz="2800" b="1" dirty="0" smtClean="0">
              <a:solidFill>
                <a:srgbClr val="FFFF00"/>
              </a:solidFill>
              <a:effectLst/>
            </a:endParaRPr>
          </a:p>
        </p:txBody>
      </p:sp>
      <p:sp>
        <p:nvSpPr>
          <p:cNvPr id="29699" name="Rectangle 3"/>
          <p:cNvSpPr>
            <a:spLocks noChangeArrowheads="1"/>
          </p:cNvSpPr>
          <p:nvPr/>
        </p:nvSpPr>
        <p:spPr bwMode="auto">
          <a:xfrm>
            <a:off x="6781800" y="5715016"/>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dirty="0">
                <a:solidFill>
                  <a:srgbClr val="FF5050"/>
                </a:solidFill>
              </a:rPr>
              <a:t>SHITSUKE</a:t>
            </a:r>
          </a:p>
          <a:p>
            <a:endParaRPr lang="en-US" dirty="0">
              <a:solidFill>
                <a:srgbClr val="FF5050"/>
              </a:solidFill>
            </a:endParaRPr>
          </a:p>
        </p:txBody>
      </p:sp>
      <p:sp>
        <p:nvSpPr>
          <p:cNvPr id="19460" name="Rectangle 4"/>
          <p:cNvSpPr>
            <a:spLocks noChangeArrowheads="1"/>
          </p:cNvSpPr>
          <p:nvPr/>
        </p:nvSpPr>
        <p:spPr bwMode="auto">
          <a:xfrm>
            <a:off x="6781800" y="1571612"/>
            <a:ext cx="2362200" cy="914400"/>
          </a:xfrm>
          <a:prstGeom prst="rect">
            <a:avLst/>
          </a:prstGeom>
          <a:gradFill rotWithShape="0">
            <a:gsLst>
              <a:gs pos="0">
                <a:schemeClr val="hlink"/>
              </a:gs>
              <a:gs pos="100000">
                <a:schemeClr val="hlink">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pPr>
              <a:defRPr/>
            </a:pPr>
            <a:r>
              <a:rPr lang="en-US" sz="2800">
                <a:solidFill>
                  <a:srgbClr val="FFFF00"/>
                </a:solidFill>
              </a:rPr>
              <a:t>SEIRI</a:t>
            </a:r>
          </a:p>
        </p:txBody>
      </p:sp>
      <p:sp>
        <p:nvSpPr>
          <p:cNvPr id="29701" name="Rectangle 5"/>
          <p:cNvSpPr>
            <a:spLocks noChangeArrowheads="1"/>
          </p:cNvSpPr>
          <p:nvPr/>
        </p:nvSpPr>
        <p:spPr bwMode="auto">
          <a:xfrm>
            <a:off x="6781800" y="257174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SEITON</a:t>
            </a:r>
          </a:p>
          <a:p>
            <a:endParaRPr lang="en-US">
              <a:solidFill>
                <a:srgbClr val="FF5050"/>
              </a:solidFill>
            </a:endParaRPr>
          </a:p>
        </p:txBody>
      </p:sp>
      <p:sp>
        <p:nvSpPr>
          <p:cNvPr id="29702" name="Rectangle 6"/>
          <p:cNvSpPr>
            <a:spLocks noChangeArrowheads="1"/>
          </p:cNvSpPr>
          <p:nvPr/>
        </p:nvSpPr>
        <p:spPr bwMode="auto">
          <a:xfrm>
            <a:off x="6781800" y="364331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dirty="0">
                <a:solidFill>
                  <a:srgbClr val="FF5050"/>
                </a:solidFill>
              </a:rPr>
              <a:t>SEISO</a:t>
            </a:r>
          </a:p>
          <a:p>
            <a:endParaRPr lang="en-US" dirty="0">
              <a:solidFill>
                <a:srgbClr val="FF5050"/>
              </a:solidFill>
            </a:endParaRPr>
          </a:p>
        </p:txBody>
      </p:sp>
      <p:sp>
        <p:nvSpPr>
          <p:cNvPr id="29703" name="Rectangle 7"/>
          <p:cNvSpPr>
            <a:spLocks noChangeArrowheads="1"/>
          </p:cNvSpPr>
          <p:nvPr/>
        </p:nvSpPr>
        <p:spPr bwMode="auto">
          <a:xfrm>
            <a:off x="6781800" y="4643446"/>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SEIKETSU</a:t>
            </a:r>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11" name="Footer Placeholder 10"/>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59113605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9464">
                                            <p:txEl>
                                              <p:pRg st="0" end="0"/>
                                            </p:txEl>
                                          </p:spTgt>
                                        </p:tgtEl>
                                        <p:attrNameLst>
                                          <p:attrName>style.visibility</p:attrName>
                                        </p:attrNameLst>
                                      </p:cBhvr>
                                      <p:to>
                                        <p:strVal val="visible"/>
                                      </p:to>
                                    </p:set>
                                    <p:animEffect transition="in" filter="slide(fromBottom)">
                                      <p:cBhvr>
                                        <p:cTn id="7" dur="500"/>
                                        <p:tgtEl>
                                          <p:spTgt spid="19464">
                                            <p:txEl>
                                              <p:pRg st="0" end="0"/>
                                            </p:txEl>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19464">
                                            <p:txEl>
                                              <p:pRg st="1" end="1"/>
                                            </p:txEl>
                                          </p:spTgt>
                                        </p:tgtEl>
                                        <p:attrNameLst>
                                          <p:attrName>style.visibility</p:attrName>
                                        </p:attrNameLst>
                                      </p:cBhvr>
                                      <p:to>
                                        <p:strVal val="visible"/>
                                      </p:to>
                                    </p:set>
                                    <p:animEffect transition="in" filter="slide(fromBottom)">
                                      <p:cBhvr>
                                        <p:cTn id="11" dur="500"/>
                                        <p:tgtEl>
                                          <p:spTgt spid="194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92550" y="279400"/>
            <a:ext cx="4886325" cy="908050"/>
          </a:xfrm>
        </p:spPr>
        <p:txBody>
          <a:bodyPr>
            <a:normAutofit/>
          </a:bodyPr>
          <a:lstStyle/>
          <a:p>
            <a:pPr eaLnBrk="1" hangingPunct="1">
              <a:defRPr/>
            </a:pPr>
            <a:r>
              <a:rPr lang="ar-SA" smtClean="0"/>
              <a:t>مرحله آماده سازي يا </a:t>
            </a:r>
            <a:r>
              <a:rPr lang="en-US" smtClean="0"/>
              <a:t>5S</a:t>
            </a:r>
          </a:p>
        </p:txBody>
      </p:sp>
      <p:sp>
        <p:nvSpPr>
          <p:cNvPr id="20488" name="Rectangle 8"/>
          <p:cNvSpPr>
            <a:spLocks noGrp="1" noChangeArrowheads="1"/>
          </p:cNvSpPr>
          <p:nvPr>
            <p:ph idx="1"/>
          </p:nvPr>
        </p:nvSpPr>
        <p:spPr>
          <a:xfrm>
            <a:off x="2438400" y="1600200"/>
            <a:ext cx="3886200" cy="4495800"/>
          </a:xfrm>
          <a:gradFill rotWithShape="0">
            <a:gsLst>
              <a:gs pos="0">
                <a:schemeClr val="hlink"/>
              </a:gs>
              <a:gs pos="100000">
                <a:schemeClr val="hlink">
                  <a:gamma/>
                  <a:shade val="46275"/>
                  <a:invGamma/>
                </a:schemeClr>
              </a:gs>
            </a:gsLst>
            <a:lin ang="18900000" scaled="1"/>
          </a:gradFill>
        </p:spPr>
        <p:txBody>
          <a:bodyPr/>
          <a:lstStyle/>
          <a:p>
            <a:pPr algn="justLow" eaLnBrk="1" hangingPunct="1">
              <a:lnSpc>
                <a:spcPct val="90000"/>
              </a:lnSpc>
              <a:buFont typeface="Wingdings" pitchFamily="2" charset="2"/>
              <a:buNone/>
              <a:defRPr/>
            </a:pPr>
            <a:r>
              <a:rPr lang="ar-SA" sz="3600" dirty="0" smtClean="0">
                <a:solidFill>
                  <a:srgbClr val="FFFF00"/>
                </a:solidFill>
                <a:effectLst/>
              </a:rPr>
              <a:t>مرتب و منظم كردن اقلام ضروري به بهتري</a:t>
            </a:r>
            <a:r>
              <a:rPr lang="fa-IR" sz="3600" dirty="0" smtClean="0">
                <a:solidFill>
                  <a:srgbClr val="FFFF00"/>
                </a:solidFill>
                <a:effectLst/>
              </a:rPr>
              <a:t>ن </a:t>
            </a:r>
            <a:r>
              <a:rPr lang="ar-SA" sz="3600" dirty="0" smtClean="0">
                <a:solidFill>
                  <a:srgbClr val="FFFF00"/>
                </a:solidFill>
                <a:effectLst/>
              </a:rPr>
              <a:t>وجه</a:t>
            </a:r>
            <a:r>
              <a:rPr lang="fa-IR" sz="3600" dirty="0" smtClean="0">
                <a:solidFill>
                  <a:srgbClr val="FFFF00"/>
                </a:solidFill>
                <a:effectLst/>
              </a:rPr>
              <a:t> </a:t>
            </a:r>
            <a:r>
              <a:rPr lang="ar-SA" sz="3600" dirty="0" smtClean="0">
                <a:solidFill>
                  <a:srgbClr val="FFFF00"/>
                </a:solidFill>
                <a:effectLst/>
              </a:rPr>
              <a:t>ممكن كه دسترسي به آنها را درمواقع لزوم آسان نمايد</a:t>
            </a:r>
            <a:r>
              <a:rPr lang="fa-IR" sz="3600" dirty="0" smtClean="0">
                <a:solidFill>
                  <a:srgbClr val="FFFF00"/>
                </a:solidFill>
                <a:effectLst/>
              </a:rPr>
              <a:t>. </a:t>
            </a:r>
            <a:r>
              <a:rPr lang="fa-IR" sz="2400" b="1" dirty="0" smtClean="0">
                <a:solidFill>
                  <a:srgbClr val="FFFF00"/>
                </a:solidFill>
                <a:effectLst/>
              </a:rPr>
              <a:t>(ترتیب)</a:t>
            </a:r>
            <a:endParaRPr lang="en-US" sz="2400" b="1" dirty="0" smtClean="0">
              <a:solidFill>
                <a:srgbClr val="FFFF00"/>
              </a:solidFill>
              <a:effectLst/>
            </a:endParaRPr>
          </a:p>
        </p:txBody>
      </p:sp>
      <p:sp>
        <p:nvSpPr>
          <p:cNvPr id="30724" name="Rectangle 4"/>
          <p:cNvSpPr>
            <a:spLocks noChangeArrowheads="1"/>
          </p:cNvSpPr>
          <p:nvPr/>
        </p:nvSpPr>
        <p:spPr bwMode="auto">
          <a:xfrm>
            <a:off x="6781800" y="150017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SEIRI</a:t>
            </a:r>
          </a:p>
        </p:txBody>
      </p:sp>
      <p:sp>
        <p:nvSpPr>
          <p:cNvPr id="20485" name="Rectangle 5"/>
          <p:cNvSpPr>
            <a:spLocks noChangeArrowheads="1"/>
          </p:cNvSpPr>
          <p:nvPr/>
        </p:nvSpPr>
        <p:spPr bwMode="auto">
          <a:xfrm>
            <a:off x="6781800" y="2500306"/>
            <a:ext cx="2362200" cy="914400"/>
          </a:xfrm>
          <a:prstGeom prst="rect">
            <a:avLst/>
          </a:prstGeom>
          <a:gradFill rotWithShape="0">
            <a:gsLst>
              <a:gs pos="0">
                <a:schemeClr val="hlink"/>
              </a:gs>
              <a:gs pos="100000">
                <a:schemeClr val="hlink">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pPr>
              <a:defRPr/>
            </a:pPr>
            <a:r>
              <a:rPr lang="en-US" sz="2800">
                <a:solidFill>
                  <a:srgbClr val="FFFF00"/>
                </a:solidFill>
              </a:rPr>
              <a:t>SEITON</a:t>
            </a:r>
          </a:p>
          <a:p>
            <a:pPr>
              <a:defRPr/>
            </a:pPr>
            <a:endParaRPr lang="en-US"/>
          </a:p>
        </p:txBody>
      </p:sp>
      <p:sp>
        <p:nvSpPr>
          <p:cNvPr id="30726" name="Rectangle 6"/>
          <p:cNvSpPr>
            <a:spLocks noChangeArrowheads="1"/>
          </p:cNvSpPr>
          <p:nvPr/>
        </p:nvSpPr>
        <p:spPr bwMode="auto">
          <a:xfrm>
            <a:off x="6781800" y="3500438"/>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dirty="0">
                <a:solidFill>
                  <a:srgbClr val="FF5050"/>
                </a:solidFill>
              </a:rPr>
              <a:t>SEISO</a:t>
            </a:r>
          </a:p>
          <a:p>
            <a:endParaRPr lang="en-US" dirty="0">
              <a:solidFill>
                <a:srgbClr val="FF5050"/>
              </a:solidFill>
            </a:endParaRPr>
          </a:p>
        </p:txBody>
      </p:sp>
      <p:sp>
        <p:nvSpPr>
          <p:cNvPr id="30727" name="Rectangle 7"/>
          <p:cNvSpPr>
            <a:spLocks noChangeArrowheads="1"/>
          </p:cNvSpPr>
          <p:nvPr/>
        </p:nvSpPr>
        <p:spPr bwMode="auto">
          <a:xfrm>
            <a:off x="6781800" y="4500570"/>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dirty="0">
                <a:solidFill>
                  <a:srgbClr val="FF5050"/>
                </a:solidFill>
              </a:rPr>
              <a:t>SEIKETSU</a:t>
            </a:r>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10" name="Footer Placeholder 9"/>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52804877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0488">
                                            <p:txEl>
                                              <p:pRg st="0" end="0"/>
                                            </p:txEl>
                                          </p:spTgt>
                                        </p:tgtEl>
                                        <p:attrNameLst>
                                          <p:attrName>style.visibility</p:attrName>
                                        </p:attrNameLst>
                                      </p:cBhvr>
                                      <p:to>
                                        <p:strVal val="visible"/>
                                      </p:to>
                                    </p:set>
                                    <p:animEffect transition="in" filter="slide(fromBottom)">
                                      <p:cBhvr>
                                        <p:cTn id="7" dur="500"/>
                                        <p:tgtEl>
                                          <p:spTgt spid="2048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8"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71736" y="285728"/>
            <a:ext cx="4886325" cy="908050"/>
          </a:xfrm>
        </p:spPr>
        <p:txBody>
          <a:bodyPr>
            <a:normAutofit/>
          </a:bodyPr>
          <a:lstStyle/>
          <a:p>
            <a:pPr algn="ctr" eaLnBrk="1" hangingPunct="1">
              <a:defRPr/>
            </a:pPr>
            <a:r>
              <a:rPr lang="ar-SA" sz="2800" dirty="0" smtClean="0"/>
              <a:t>مرحله آماده سازي يا </a:t>
            </a:r>
            <a:r>
              <a:rPr lang="en-US" sz="2800" dirty="0" smtClean="0"/>
              <a:t>5S</a:t>
            </a:r>
          </a:p>
        </p:txBody>
      </p:sp>
      <p:sp>
        <p:nvSpPr>
          <p:cNvPr id="21512" name="Rectangle 8"/>
          <p:cNvSpPr>
            <a:spLocks noGrp="1" noChangeArrowheads="1"/>
          </p:cNvSpPr>
          <p:nvPr>
            <p:ph idx="1"/>
          </p:nvPr>
        </p:nvSpPr>
        <p:spPr>
          <a:xfrm>
            <a:off x="2438400" y="1600200"/>
            <a:ext cx="3886200" cy="4495800"/>
          </a:xfrm>
          <a:gradFill rotWithShape="0">
            <a:gsLst>
              <a:gs pos="0">
                <a:schemeClr val="hlink"/>
              </a:gs>
              <a:gs pos="100000">
                <a:schemeClr val="hlink">
                  <a:gamma/>
                  <a:shade val="46275"/>
                  <a:invGamma/>
                </a:schemeClr>
              </a:gs>
            </a:gsLst>
            <a:lin ang="18900000" scaled="1"/>
          </a:gradFill>
        </p:spPr>
        <p:txBody>
          <a:bodyPr>
            <a:normAutofit/>
          </a:bodyPr>
          <a:lstStyle/>
          <a:p>
            <a:pPr algn="justLow" eaLnBrk="1" hangingPunct="1">
              <a:buFont typeface="Wingdings" pitchFamily="2" charset="2"/>
              <a:buNone/>
              <a:defRPr/>
            </a:pPr>
            <a:r>
              <a:rPr lang="ar-SA" sz="3600" dirty="0" smtClean="0">
                <a:solidFill>
                  <a:srgbClr val="FFFF00"/>
                </a:solidFill>
                <a:effectLst/>
              </a:rPr>
              <a:t>نظافت محل كار به ترتيبي كه هيچگونه گرد و غباري روي كف اتاقها و سالن ها ،‌ماشين آلات و تجهيزات باقي نماند</a:t>
            </a:r>
            <a:r>
              <a:rPr lang="fa-IR" sz="3600" dirty="0" smtClean="0">
                <a:solidFill>
                  <a:srgbClr val="FFFF00"/>
                </a:solidFill>
                <a:effectLst/>
              </a:rPr>
              <a:t>. </a:t>
            </a:r>
            <a:r>
              <a:rPr lang="fa-IR" sz="2400" b="1" dirty="0" smtClean="0">
                <a:solidFill>
                  <a:srgbClr val="FFFF00"/>
                </a:solidFill>
                <a:effectLst/>
              </a:rPr>
              <a:t>(تنظیف)</a:t>
            </a:r>
            <a:endParaRPr lang="en-US" sz="2400" b="1" dirty="0" smtClean="0">
              <a:solidFill>
                <a:srgbClr val="FFFF00"/>
              </a:solidFill>
              <a:effectLst/>
            </a:endParaRPr>
          </a:p>
        </p:txBody>
      </p:sp>
      <p:sp>
        <p:nvSpPr>
          <p:cNvPr id="31747" name="Rectangle 3"/>
          <p:cNvSpPr>
            <a:spLocks noChangeArrowheads="1"/>
          </p:cNvSpPr>
          <p:nvPr/>
        </p:nvSpPr>
        <p:spPr bwMode="auto">
          <a:xfrm>
            <a:off x="6781800" y="5643578"/>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dirty="0">
                <a:solidFill>
                  <a:srgbClr val="FF5050"/>
                </a:solidFill>
              </a:rPr>
              <a:t>SHITSUKE</a:t>
            </a:r>
          </a:p>
          <a:p>
            <a:endParaRPr lang="en-US" dirty="0">
              <a:solidFill>
                <a:srgbClr val="FF5050"/>
              </a:solidFill>
            </a:endParaRPr>
          </a:p>
        </p:txBody>
      </p:sp>
      <p:sp>
        <p:nvSpPr>
          <p:cNvPr id="31748" name="Rectangle 4"/>
          <p:cNvSpPr>
            <a:spLocks noChangeArrowheads="1"/>
          </p:cNvSpPr>
          <p:nvPr/>
        </p:nvSpPr>
        <p:spPr bwMode="auto">
          <a:xfrm>
            <a:off x="6781800" y="1571612"/>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SEIRI</a:t>
            </a:r>
          </a:p>
        </p:txBody>
      </p:sp>
      <p:sp>
        <p:nvSpPr>
          <p:cNvPr id="31749" name="Rectangle 5"/>
          <p:cNvSpPr>
            <a:spLocks noChangeArrowheads="1"/>
          </p:cNvSpPr>
          <p:nvPr/>
        </p:nvSpPr>
        <p:spPr bwMode="auto">
          <a:xfrm>
            <a:off x="6781800" y="257174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dirty="0">
                <a:solidFill>
                  <a:srgbClr val="FF5050"/>
                </a:solidFill>
              </a:rPr>
              <a:t>SEITON</a:t>
            </a:r>
          </a:p>
          <a:p>
            <a:endParaRPr lang="en-US" dirty="0">
              <a:solidFill>
                <a:srgbClr val="FF5050"/>
              </a:solidFill>
            </a:endParaRPr>
          </a:p>
        </p:txBody>
      </p:sp>
      <p:sp>
        <p:nvSpPr>
          <p:cNvPr id="21510" name="Rectangle 6"/>
          <p:cNvSpPr>
            <a:spLocks noChangeArrowheads="1"/>
          </p:cNvSpPr>
          <p:nvPr/>
        </p:nvSpPr>
        <p:spPr bwMode="auto">
          <a:xfrm>
            <a:off x="6781800" y="3571876"/>
            <a:ext cx="2362200" cy="914400"/>
          </a:xfrm>
          <a:prstGeom prst="rect">
            <a:avLst/>
          </a:prstGeom>
          <a:gradFill rotWithShape="0">
            <a:gsLst>
              <a:gs pos="0">
                <a:schemeClr val="hlink"/>
              </a:gs>
              <a:gs pos="100000">
                <a:schemeClr val="hlink">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pPr>
              <a:defRPr/>
            </a:pPr>
            <a:r>
              <a:rPr lang="en-US" sz="2800" dirty="0">
                <a:solidFill>
                  <a:srgbClr val="FFFF00"/>
                </a:solidFill>
              </a:rPr>
              <a:t>SEISO</a:t>
            </a:r>
          </a:p>
          <a:p>
            <a:pPr>
              <a:defRPr/>
            </a:pPr>
            <a:endParaRPr lang="en-US" dirty="0"/>
          </a:p>
        </p:txBody>
      </p:sp>
      <p:sp>
        <p:nvSpPr>
          <p:cNvPr id="31751" name="Rectangle 7"/>
          <p:cNvSpPr>
            <a:spLocks noChangeArrowheads="1"/>
          </p:cNvSpPr>
          <p:nvPr/>
        </p:nvSpPr>
        <p:spPr bwMode="auto">
          <a:xfrm>
            <a:off x="6781800" y="4643446"/>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SEIKETSU</a:t>
            </a:r>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10" name="Footer Placeholder 9"/>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21269899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1512">
                                            <p:txEl>
                                              <p:pRg st="0" end="0"/>
                                            </p:txEl>
                                          </p:spTgt>
                                        </p:tgtEl>
                                        <p:attrNameLst>
                                          <p:attrName>style.visibility</p:attrName>
                                        </p:attrNameLst>
                                      </p:cBhvr>
                                      <p:to>
                                        <p:strVal val="visible"/>
                                      </p:to>
                                    </p:set>
                                    <p:animEffect transition="in" filter="slide(fromBottom)">
                                      <p:cBhvr>
                                        <p:cTn id="7" dur="500"/>
                                        <p:tgtEl>
                                          <p:spTgt spid="215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428860" y="214290"/>
            <a:ext cx="4886325" cy="908050"/>
          </a:xfrm>
        </p:spPr>
        <p:txBody>
          <a:bodyPr>
            <a:normAutofit/>
          </a:bodyPr>
          <a:lstStyle/>
          <a:p>
            <a:pPr eaLnBrk="1" hangingPunct="1">
              <a:defRPr/>
            </a:pPr>
            <a:r>
              <a:rPr lang="ar-SA" sz="3200" dirty="0" smtClean="0"/>
              <a:t>مرحله آماده سازي يا </a:t>
            </a:r>
            <a:r>
              <a:rPr lang="en-US" sz="3200" dirty="0" smtClean="0"/>
              <a:t>5S</a:t>
            </a:r>
          </a:p>
        </p:txBody>
      </p:sp>
      <p:sp>
        <p:nvSpPr>
          <p:cNvPr id="22536" name="Rectangle 8"/>
          <p:cNvSpPr>
            <a:spLocks noGrp="1" noChangeArrowheads="1"/>
          </p:cNvSpPr>
          <p:nvPr>
            <p:ph idx="1"/>
          </p:nvPr>
        </p:nvSpPr>
        <p:spPr>
          <a:xfrm>
            <a:off x="2438400" y="1600200"/>
            <a:ext cx="3886200" cy="4495800"/>
          </a:xfrm>
          <a:gradFill rotWithShape="0">
            <a:gsLst>
              <a:gs pos="0">
                <a:schemeClr val="hlink"/>
              </a:gs>
              <a:gs pos="100000">
                <a:schemeClr val="hlink">
                  <a:gamma/>
                  <a:shade val="46275"/>
                  <a:invGamma/>
                </a:schemeClr>
              </a:gs>
            </a:gsLst>
            <a:lin ang="18900000" scaled="1"/>
          </a:gradFill>
        </p:spPr>
        <p:txBody>
          <a:bodyPr/>
          <a:lstStyle/>
          <a:p>
            <a:pPr algn="justLow" eaLnBrk="1" hangingPunct="1">
              <a:buFont typeface="Wingdings" pitchFamily="2" charset="2"/>
              <a:buNone/>
              <a:defRPr/>
            </a:pPr>
            <a:r>
              <a:rPr lang="ar-SA" sz="4000" dirty="0" smtClean="0">
                <a:solidFill>
                  <a:srgbClr val="FFFF00"/>
                </a:solidFill>
                <a:effectLst/>
              </a:rPr>
              <a:t>نگهداري محل كار بترتيبي كه با تكرار مرتب سازي روزانه راحتي و بهره وري حاصل شود</a:t>
            </a:r>
            <a:r>
              <a:rPr lang="fa-IR" sz="4000" dirty="0" smtClean="0">
                <a:solidFill>
                  <a:srgbClr val="FFFF00"/>
                </a:solidFill>
                <a:effectLst/>
              </a:rPr>
              <a:t>. </a:t>
            </a:r>
            <a:r>
              <a:rPr lang="fa-IR" sz="2400" b="1" dirty="0" smtClean="0">
                <a:solidFill>
                  <a:srgbClr val="FFFF00"/>
                </a:solidFill>
                <a:effectLst/>
              </a:rPr>
              <a:t>(تنظیم)</a:t>
            </a:r>
            <a:r>
              <a:rPr lang="ar-SA" sz="2400" b="1" dirty="0" smtClean="0">
                <a:solidFill>
                  <a:srgbClr val="FFFF00"/>
                </a:solidFill>
                <a:effectLst/>
              </a:rPr>
              <a:t> </a:t>
            </a:r>
            <a:endParaRPr lang="en-US" sz="2400" b="1" dirty="0" smtClean="0">
              <a:solidFill>
                <a:srgbClr val="FFFF00"/>
              </a:solidFill>
              <a:effectLst/>
            </a:endParaRPr>
          </a:p>
        </p:txBody>
      </p:sp>
      <p:sp>
        <p:nvSpPr>
          <p:cNvPr id="32771" name="Rectangle 3"/>
          <p:cNvSpPr>
            <a:spLocks noChangeArrowheads="1"/>
          </p:cNvSpPr>
          <p:nvPr/>
        </p:nvSpPr>
        <p:spPr bwMode="auto">
          <a:xfrm>
            <a:off x="6781800" y="5572140"/>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SHITSUKE</a:t>
            </a:r>
          </a:p>
          <a:p>
            <a:endParaRPr lang="en-US">
              <a:solidFill>
                <a:srgbClr val="FF5050"/>
              </a:solidFill>
            </a:endParaRPr>
          </a:p>
        </p:txBody>
      </p:sp>
      <p:sp>
        <p:nvSpPr>
          <p:cNvPr id="32772" name="Rectangle 4"/>
          <p:cNvSpPr>
            <a:spLocks noChangeArrowheads="1"/>
          </p:cNvSpPr>
          <p:nvPr/>
        </p:nvSpPr>
        <p:spPr bwMode="auto">
          <a:xfrm>
            <a:off x="6781800" y="150017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SEIRI</a:t>
            </a:r>
          </a:p>
        </p:txBody>
      </p:sp>
      <p:sp>
        <p:nvSpPr>
          <p:cNvPr id="32773" name="Rectangle 5"/>
          <p:cNvSpPr>
            <a:spLocks noChangeArrowheads="1"/>
          </p:cNvSpPr>
          <p:nvPr/>
        </p:nvSpPr>
        <p:spPr bwMode="auto">
          <a:xfrm>
            <a:off x="6781800" y="2500306"/>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SEITON</a:t>
            </a:r>
          </a:p>
          <a:p>
            <a:endParaRPr lang="en-US">
              <a:solidFill>
                <a:srgbClr val="FF5050"/>
              </a:solidFill>
            </a:endParaRPr>
          </a:p>
        </p:txBody>
      </p:sp>
      <p:sp>
        <p:nvSpPr>
          <p:cNvPr id="32774" name="Rectangle 6"/>
          <p:cNvSpPr>
            <a:spLocks noChangeArrowheads="1"/>
          </p:cNvSpPr>
          <p:nvPr/>
        </p:nvSpPr>
        <p:spPr bwMode="auto">
          <a:xfrm>
            <a:off x="6781800" y="3500438"/>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SEISO</a:t>
            </a:r>
          </a:p>
          <a:p>
            <a:endParaRPr lang="en-US">
              <a:solidFill>
                <a:srgbClr val="FF5050"/>
              </a:solidFill>
            </a:endParaRPr>
          </a:p>
        </p:txBody>
      </p:sp>
      <p:sp>
        <p:nvSpPr>
          <p:cNvPr id="22535" name="Rectangle 7"/>
          <p:cNvSpPr>
            <a:spLocks noChangeArrowheads="1"/>
          </p:cNvSpPr>
          <p:nvPr/>
        </p:nvSpPr>
        <p:spPr bwMode="auto">
          <a:xfrm>
            <a:off x="6781800" y="4500570"/>
            <a:ext cx="2362200" cy="914400"/>
          </a:xfrm>
          <a:prstGeom prst="rect">
            <a:avLst/>
          </a:prstGeom>
          <a:gradFill rotWithShape="0">
            <a:gsLst>
              <a:gs pos="0">
                <a:schemeClr val="hlink"/>
              </a:gs>
              <a:gs pos="100000">
                <a:schemeClr val="hlink">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pPr>
              <a:defRPr/>
            </a:pPr>
            <a:r>
              <a:rPr lang="en-US" sz="2800">
                <a:solidFill>
                  <a:srgbClr val="FFFF00"/>
                </a:solidFill>
              </a:rPr>
              <a:t>SEIKETSU</a:t>
            </a:r>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Tree>
    <p:extLst>
      <p:ext uri="{BB962C8B-B14F-4D97-AF65-F5344CB8AC3E}">
        <p14:creationId xmlns="" xmlns:p14="http://schemas.microsoft.com/office/powerpoint/2010/main" val="94911418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2536">
                                            <p:txEl>
                                              <p:pRg st="0" end="0"/>
                                            </p:txEl>
                                          </p:spTgt>
                                        </p:tgtEl>
                                        <p:attrNameLst>
                                          <p:attrName>style.visibility</p:attrName>
                                        </p:attrNameLst>
                                      </p:cBhvr>
                                      <p:to>
                                        <p:strVal val="visible"/>
                                      </p:to>
                                    </p:set>
                                    <p:animEffect transition="in" filter="slide(fromBottom)">
                                      <p:cBhvr>
                                        <p:cTn id="7" dur="500"/>
                                        <p:tgtEl>
                                          <p:spTgt spid="225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ctr" eaLnBrk="1" hangingPunct="1">
              <a:defRPr/>
            </a:pPr>
            <a:r>
              <a:rPr lang="ar-SA" sz="2800" dirty="0" smtClean="0"/>
              <a:t>مرحله آماده سازي يا </a:t>
            </a:r>
            <a:r>
              <a:rPr lang="en-US" sz="2800" dirty="0" smtClean="0"/>
              <a:t>5S</a:t>
            </a:r>
          </a:p>
        </p:txBody>
      </p:sp>
      <p:sp>
        <p:nvSpPr>
          <p:cNvPr id="18435" name="Rectangle 3"/>
          <p:cNvSpPr>
            <a:spLocks noGrp="1" noChangeArrowheads="1"/>
          </p:cNvSpPr>
          <p:nvPr>
            <p:ph idx="1"/>
          </p:nvPr>
        </p:nvSpPr>
        <p:spPr>
          <a:xfrm>
            <a:off x="2438400" y="1600200"/>
            <a:ext cx="3886200" cy="4495800"/>
          </a:xfrm>
          <a:gradFill rotWithShape="0">
            <a:gsLst>
              <a:gs pos="0">
                <a:schemeClr val="hlink"/>
              </a:gs>
              <a:gs pos="100000">
                <a:schemeClr val="hlink">
                  <a:gamma/>
                  <a:shade val="46275"/>
                  <a:invGamma/>
                </a:schemeClr>
              </a:gs>
            </a:gsLst>
            <a:lin ang="18900000" scaled="1"/>
          </a:gradFill>
        </p:spPr>
        <p:txBody>
          <a:bodyPr/>
          <a:lstStyle/>
          <a:p>
            <a:pPr algn="justLow" eaLnBrk="1" hangingPunct="1">
              <a:buFont typeface="Wingdings" pitchFamily="2" charset="2"/>
              <a:buNone/>
              <a:defRPr/>
            </a:pPr>
            <a:r>
              <a:rPr lang="ar-SA" sz="4000" dirty="0" smtClean="0">
                <a:solidFill>
                  <a:srgbClr val="FFFF00"/>
                </a:solidFill>
                <a:effectLst/>
              </a:rPr>
              <a:t>آموزش افراد به پيروي از عادات پسنديده و نظارت اكيد بر اجراي قوانين محل كار</a:t>
            </a:r>
            <a:r>
              <a:rPr lang="fa-IR" sz="4000" dirty="0" smtClean="0">
                <a:solidFill>
                  <a:srgbClr val="FFFF00"/>
                </a:solidFill>
                <a:effectLst/>
              </a:rPr>
              <a:t>. </a:t>
            </a:r>
            <a:r>
              <a:rPr lang="fa-IR" sz="2400" b="1" dirty="0" smtClean="0">
                <a:solidFill>
                  <a:srgbClr val="FFFF00"/>
                </a:solidFill>
                <a:effectLst/>
              </a:rPr>
              <a:t>(تکلیف)</a:t>
            </a:r>
            <a:endParaRPr lang="en-US" sz="2400" b="1" dirty="0" smtClean="0">
              <a:solidFill>
                <a:srgbClr val="FFFF00"/>
              </a:solidFill>
              <a:effectLst/>
            </a:endParaRPr>
          </a:p>
        </p:txBody>
      </p:sp>
      <p:sp>
        <p:nvSpPr>
          <p:cNvPr id="18436" name="Rectangle 4"/>
          <p:cNvSpPr>
            <a:spLocks noChangeArrowheads="1"/>
          </p:cNvSpPr>
          <p:nvPr/>
        </p:nvSpPr>
        <p:spPr bwMode="auto">
          <a:xfrm>
            <a:off x="6781800" y="5500702"/>
            <a:ext cx="2362200" cy="914400"/>
          </a:xfrm>
          <a:prstGeom prst="rect">
            <a:avLst/>
          </a:prstGeom>
          <a:gradFill rotWithShape="0">
            <a:gsLst>
              <a:gs pos="0">
                <a:schemeClr val="hlink"/>
              </a:gs>
              <a:gs pos="100000">
                <a:schemeClr val="hlink">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pPr>
              <a:defRPr/>
            </a:pPr>
            <a:r>
              <a:rPr lang="en-US" sz="2800">
                <a:solidFill>
                  <a:srgbClr val="FFFF00"/>
                </a:solidFill>
              </a:rPr>
              <a:t>SHITSUKE</a:t>
            </a:r>
          </a:p>
          <a:p>
            <a:pPr>
              <a:defRPr/>
            </a:pPr>
            <a:endParaRPr lang="en-US"/>
          </a:p>
        </p:txBody>
      </p:sp>
      <p:sp>
        <p:nvSpPr>
          <p:cNvPr id="28677" name="Rectangle 5"/>
          <p:cNvSpPr>
            <a:spLocks noChangeArrowheads="1"/>
          </p:cNvSpPr>
          <p:nvPr/>
        </p:nvSpPr>
        <p:spPr bwMode="auto">
          <a:xfrm>
            <a:off x="6781800" y="1500174"/>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SEIRI</a:t>
            </a:r>
          </a:p>
        </p:txBody>
      </p:sp>
      <p:sp>
        <p:nvSpPr>
          <p:cNvPr id="28678" name="Rectangle 6"/>
          <p:cNvSpPr>
            <a:spLocks noChangeArrowheads="1"/>
          </p:cNvSpPr>
          <p:nvPr/>
        </p:nvSpPr>
        <p:spPr bwMode="auto">
          <a:xfrm>
            <a:off x="6781800" y="2500306"/>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SEITON</a:t>
            </a:r>
          </a:p>
          <a:p>
            <a:endParaRPr lang="en-US">
              <a:solidFill>
                <a:srgbClr val="FF5050"/>
              </a:solidFill>
            </a:endParaRPr>
          </a:p>
        </p:txBody>
      </p:sp>
      <p:sp>
        <p:nvSpPr>
          <p:cNvPr id="28679" name="Rectangle 7"/>
          <p:cNvSpPr>
            <a:spLocks noChangeArrowheads="1"/>
          </p:cNvSpPr>
          <p:nvPr/>
        </p:nvSpPr>
        <p:spPr bwMode="auto">
          <a:xfrm>
            <a:off x="6781800" y="3500438"/>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SEISO</a:t>
            </a:r>
          </a:p>
          <a:p>
            <a:endParaRPr lang="en-US">
              <a:solidFill>
                <a:srgbClr val="FF5050"/>
              </a:solidFill>
            </a:endParaRPr>
          </a:p>
        </p:txBody>
      </p:sp>
      <p:sp>
        <p:nvSpPr>
          <p:cNvPr id="28680" name="Rectangle 8"/>
          <p:cNvSpPr>
            <a:spLocks noChangeArrowheads="1"/>
          </p:cNvSpPr>
          <p:nvPr/>
        </p:nvSpPr>
        <p:spPr bwMode="auto">
          <a:xfrm>
            <a:off x="6781800" y="4500570"/>
            <a:ext cx="2362200" cy="914400"/>
          </a:xfrm>
          <a:prstGeom prst="rect">
            <a:avLst/>
          </a:prstGeom>
          <a:gradFill rotWithShape="0">
            <a:gsLst>
              <a:gs pos="0">
                <a:srgbClr val="FF0000"/>
              </a:gs>
              <a:gs pos="100000">
                <a:srgbClr val="760000"/>
              </a:gs>
            </a:gsLst>
            <a:path path="shape">
              <a:fillToRect l="50000" t="50000" r="50000" b="50000"/>
            </a:path>
          </a:gradFill>
          <a:ln w="9525">
            <a:solidFill>
              <a:schemeClr val="tx1"/>
            </a:solidFill>
            <a:miter lim="800000"/>
            <a:headEnd/>
            <a:tailEnd/>
          </a:ln>
        </p:spPr>
        <p:txBody>
          <a:bodyPr wrap="none" anchor="ctr"/>
          <a:lstStyle/>
          <a:p>
            <a:r>
              <a:rPr lang="en-US" sz="2800">
                <a:solidFill>
                  <a:srgbClr val="FF5050"/>
                </a:solidFill>
              </a:rPr>
              <a:t>SEIKETSU</a:t>
            </a:r>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11" name="Footer Placeholder 10"/>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6153071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lide(fromBottom)">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lgn="r"/>
            <a:r>
              <a:rPr lang="fa-IR" sz="3200" dirty="0" smtClean="0"/>
              <a:t>کایزن به مفهوم بهسازی و بهبود مستمر برسه بعد استوار است:</a:t>
            </a:r>
            <a:endParaRPr lang="fa-IR" sz="3200" dirty="0"/>
          </a:p>
        </p:txBody>
      </p:sp>
      <p:sp>
        <p:nvSpPr>
          <p:cNvPr id="7" name="Content Placeholder 6"/>
          <p:cNvSpPr>
            <a:spLocks noGrp="1"/>
          </p:cNvSpPr>
          <p:nvPr>
            <p:ph idx="1"/>
          </p:nvPr>
        </p:nvSpPr>
        <p:spPr/>
        <p:txBody>
          <a:bodyPr/>
          <a:lstStyle/>
          <a:p>
            <a:pPr>
              <a:buNone/>
            </a:pPr>
            <a:endParaRPr lang="fa-IR" b="1" dirty="0" smtClean="0"/>
          </a:p>
          <a:p>
            <a:pPr>
              <a:buNone/>
            </a:pPr>
            <a:r>
              <a:rPr lang="fa-IR" b="1" dirty="0" smtClean="0">
                <a:solidFill>
                  <a:srgbClr val="00B050"/>
                </a:solidFill>
              </a:rPr>
              <a:t>    · بالا بردن کیفیت محصولات و خدمات </a:t>
            </a:r>
            <a:endParaRPr lang="en-US" dirty="0" smtClean="0">
              <a:solidFill>
                <a:srgbClr val="00B050"/>
              </a:solidFill>
            </a:endParaRPr>
          </a:p>
          <a:p>
            <a:pPr>
              <a:buNone/>
            </a:pPr>
            <a:r>
              <a:rPr lang="fa-IR" b="1" dirty="0" smtClean="0">
                <a:solidFill>
                  <a:srgbClr val="00B050"/>
                </a:solidFill>
              </a:rPr>
              <a:t>    · به صفر رسانیدن ضایعات </a:t>
            </a:r>
            <a:endParaRPr lang="en-US" dirty="0" smtClean="0">
              <a:solidFill>
                <a:srgbClr val="00B050"/>
              </a:solidFill>
            </a:endParaRPr>
          </a:p>
          <a:p>
            <a:pPr>
              <a:buNone/>
            </a:pPr>
            <a:r>
              <a:rPr lang="fa-IR" b="1" dirty="0" smtClean="0">
                <a:solidFill>
                  <a:srgbClr val="00B050"/>
                </a:solidFill>
              </a:rPr>
              <a:t>    · تأمین رضایت مشتری </a:t>
            </a:r>
          </a:p>
          <a:p>
            <a:pPr>
              <a:buNone/>
            </a:pPr>
            <a:r>
              <a:rPr lang="fa-IR" b="1" dirty="0" smtClean="0"/>
              <a:t/>
            </a:r>
            <a:br>
              <a:rPr lang="fa-IR" b="1" dirty="0" smtClean="0"/>
            </a:br>
            <a:r>
              <a:rPr lang="fa-IR" b="1" dirty="0" smtClean="0"/>
              <a:t>به منظور دستیابی به این اهداف همة اعضای سازمان باید در مورد بهینه سازی مستمر در خود احساس تعهد نمایند. </a:t>
            </a:r>
            <a:endParaRPr lang="en-US" dirty="0" smtClean="0"/>
          </a:p>
          <a:p>
            <a:endParaRPr lang="fa-IR"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8" name="Footer Placeholder 7"/>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341655241"/>
      </p:ext>
    </p:extLst>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kumimoji="1" lang="fa-IR" sz="2800" dirty="0" smtClean="0">
                <a:latin typeface="Arial Unicode MS" pitchFamily="34" charset="-128"/>
                <a:ea typeface="Arial Unicode MS" pitchFamily="34" charset="-128"/>
                <a:cs typeface="Arial Unicode MS" pitchFamily="34" charset="-128"/>
              </a:rPr>
              <a:t>مزایا اصلی کایزن نسبت به دیگر روش‌ها</a:t>
            </a:r>
            <a:r>
              <a:rPr lang="en-US" sz="2800" dirty="0" smtClean="0">
                <a:solidFill>
                  <a:schemeClr val="tx2"/>
                </a:solidFill>
                <a:latin typeface="Arial Unicode MS" pitchFamily="34" charset="-128"/>
                <a:ea typeface="Arial Unicode MS" pitchFamily="34" charset="-128"/>
                <a:cs typeface="Arial Unicode MS" pitchFamily="34" charset="-128"/>
              </a:rPr>
              <a:t/>
            </a:r>
            <a:br>
              <a:rPr lang="en-US" sz="2800" dirty="0" smtClean="0">
                <a:solidFill>
                  <a:schemeClr val="tx2"/>
                </a:solidFill>
                <a:latin typeface="Arial Unicode MS" pitchFamily="34" charset="-128"/>
                <a:ea typeface="Arial Unicode MS" pitchFamily="34" charset="-128"/>
                <a:cs typeface="Arial Unicode MS" pitchFamily="34" charset="-128"/>
              </a:rPr>
            </a:br>
            <a:endParaRPr lang="fa-IR" sz="28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normAutofit/>
          </a:bodyPr>
          <a:lstStyle/>
          <a:p>
            <a:pPr>
              <a:buNone/>
            </a:pPr>
            <a:endParaRPr kumimoji="1" lang="fa-IR" sz="2800" dirty="0" smtClean="0">
              <a:latin typeface="Arial Unicode MS" pitchFamily="34" charset="-128"/>
              <a:ea typeface="Arial Unicode MS" pitchFamily="34" charset="-128"/>
              <a:cs typeface="Arial Unicode MS" pitchFamily="34" charset="-128"/>
            </a:endParaRPr>
          </a:p>
          <a:p>
            <a:pPr>
              <a:buFontTx/>
              <a:buChar char="•"/>
            </a:pPr>
            <a:r>
              <a:rPr kumimoji="1" lang="fa-IR" sz="2800" dirty="0" smtClean="0">
                <a:latin typeface="Arial Unicode MS" pitchFamily="34" charset="-128"/>
                <a:ea typeface="Arial Unicode MS" pitchFamily="34" charset="-128"/>
                <a:cs typeface="Arial Unicode MS" pitchFamily="34" charset="-128"/>
              </a:rPr>
              <a:t>ساده بودن مطالب</a:t>
            </a:r>
          </a:p>
          <a:p>
            <a:pPr>
              <a:buFontTx/>
              <a:buChar char="•"/>
            </a:pPr>
            <a:r>
              <a:rPr kumimoji="1" lang="fa-IR" sz="2800" dirty="0" smtClean="0">
                <a:latin typeface="Arial Unicode MS" pitchFamily="34" charset="-128"/>
                <a:ea typeface="Arial Unicode MS" pitchFamily="34" charset="-128"/>
                <a:cs typeface="Arial Unicode MS" pitchFamily="34" charset="-128"/>
              </a:rPr>
              <a:t> قابلیت اجرا در کلیه سطوح سازمان</a:t>
            </a:r>
          </a:p>
          <a:p>
            <a:pPr>
              <a:buFontTx/>
              <a:buChar char="•"/>
            </a:pPr>
            <a:r>
              <a:rPr kumimoji="1" lang="fa-IR" sz="2800" dirty="0" smtClean="0">
                <a:latin typeface="Arial Unicode MS" pitchFamily="34" charset="-128"/>
                <a:ea typeface="Arial Unicode MS" pitchFamily="34" charset="-128"/>
                <a:cs typeface="Arial Unicode MS" pitchFamily="34" charset="-128"/>
              </a:rPr>
              <a:t> جذابیت در اجرا</a:t>
            </a:r>
          </a:p>
          <a:p>
            <a:pPr>
              <a:buFontTx/>
              <a:buChar char="•"/>
            </a:pPr>
            <a:r>
              <a:rPr kumimoji="1" lang="fa-IR" sz="2800" dirty="0" smtClean="0">
                <a:latin typeface="Arial Unicode MS" pitchFamily="34" charset="-128"/>
                <a:ea typeface="Arial Unicode MS" pitchFamily="34" charset="-128"/>
                <a:cs typeface="Arial Unicode MS" pitchFamily="34" charset="-128"/>
              </a:rPr>
              <a:t> اثربخشی بالای نتایج</a:t>
            </a:r>
          </a:p>
          <a:p>
            <a:pPr>
              <a:buFontTx/>
              <a:buChar char="•"/>
            </a:pPr>
            <a:r>
              <a:rPr kumimoji="1" lang="fa-IR" sz="2800" dirty="0" smtClean="0">
                <a:latin typeface="Arial Unicode MS" pitchFamily="34" charset="-128"/>
                <a:ea typeface="Arial Unicode MS" pitchFamily="34" charset="-128"/>
                <a:cs typeface="Arial Unicode MS" pitchFamily="34" charset="-128"/>
              </a:rPr>
              <a:t>کم‌هزینه بودن اجرای روش در سازمان</a:t>
            </a:r>
          </a:p>
          <a:p>
            <a:pPr>
              <a:buFontTx/>
              <a:buChar char="•"/>
            </a:pPr>
            <a:r>
              <a:rPr kumimoji="1" lang="fa-IR" sz="2800" dirty="0" smtClean="0">
                <a:latin typeface="Arial Unicode MS" pitchFamily="34" charset="-128"/>
                <a:ea typeface="Arial Unicode MS" pitchFamily="34" charset="-128"/>
                <a:cs typeface="Arial Unicode MS" pitchFamily="34" charset="-128"/>
              </a:rPr>
              <a:t>تاکید بر کار گروهی</a:t>
            </a:r>
          </a:p>
          <a:p>
            <a:pPr>
              <a:buFontTx/>
              <a:buChar char="•"/>
            </a:pPr>
            <a:r>
              <a:rPr kumimoji="1" lang="fa-IR" sz="2800" dirty="0" smtClean="0">
                <a:latin typeface="Arial Unicode MS" pitchFamily="34" charset="-128"/>
                <a:ea typeface="Arial Unicode MS" pitchFamily="34" charset="-128"/>
                <a:cs typeface="Arial Unicode MS" pitchFamily="34" charset="-128"/>
              </a:rPr>
              <a:t>تقویت خلاقیت در پرسنل </a:t>
            </a:r>
          </a:p>
          <a:p>
            <a:endParaRPr lang="fa-IR" sz="28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0465203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مقدمه</a:t>
            </a:r>
            <a:endParaRPr lang="fa-IR" dirty="0"/>
          </a:p>
        </p:txBody>
      </p:sp>
      <p:sp>
        <p:nvSpPr>
          <p:cNvPr id="3" name="Content Placeholder 2"/>
          <p:cNvSpPr>
            <a:spLocks noGrp="1"/>
          </p:cNvSpPr>
          <p:nvPr>
            <p:ph idx="1"/>
          </p:nvPr>
        </p:nvSpPr>
        <p:spPr/>
        <p:txBody>
          <a:bodyPr>
            <a:noAutofit/>
          </a:bodyPr>
          <a:lstStyle/>
          <a:p>
            <a:pPr algn="just">
              <a:lnSpc>
                <a:spcPct val="150000"/>
              </a:lnSpc>
              <a:buNone/>
            </a:pPr>
            <a:r>
              <a:rPr lang="fa-IR" sz="2400" dirty="0" smtClean="0">
                <a:latin typeface="Arial Unicode MS" pitchFamily="34" charset="-128"/>
                <a:ea typeface="Arial Unicode MS" pitchFamily="34" charset="-128"/>
                <a:cs typeface="Arial Unicode MS" pitchFamily="34" charset="-128"/>
              </a:rPr>
              <a:t>کایزن فرایندی است تدریجی که در آن تغییرات کوچک منجر به تغییرات بزرگ و اساسی خواهد شد و همواره تحولی دائمی خواهد بود و هر گونه ایستایی آن را از کایزن بودن به معنای واقعی خارج میکند.و نکته حائز اهمیت در این مدیریت کم شدن فاصله طبقاتی و تبعیض در یک سازمان است.و چون خلاقیت عنصر مهمی در کایزن میباشد پس همواره دارای ابتکار و تغییراتی همراه با کارایی و اثربخشی بهتر که دو رکن اساسی بهره وری بوده میباشد.</a:t>
            </a:r>
            <a:endParaRPr lang="fa-IR" sz="2400" dirty="0">
              <a:latin typeface="Arial Unicode MS" pitchFamily="34" charset="-128"/>
              <a:ea typeface="Arial Unicode MS" pitchFamily="34" charset="-128"/>
              <a:cs typeface="Arial Unicode MS" pitchFamily="34" charset="-128"/>
            </a:endParaRPr>
          </a:p>
        </p:txBody>
      </p: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2777721360"/>
      </p:ext>
    </p:extLst>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3200" dirty="0" smtClean="0"/>
              <a:t/>
            </a:r>
            <a:br>
              <a:rPr lang="fa-IR" sz="3200" dirty="0" smtClean="0"/>
            </a:br>
            <a:r>
              <a:rPr lang="fa-IR" sz="3200" dirty="0" smtClean="0"/>
              <a:t>کایزن و کنترل کیفیت جامع (</a:t>
            </a:r>
            <a:r>
              <a:rPr lang="en-US" sz="3200" dirty="0" smtClean="0"/>
              <a:t>TQM</a:t>
            </a:r>
            <a:r>
              <a:rPr lang="fa-IR" sz="3200" dirty="0" smtClean="0"/>
              <a:t>)</a:t>
            </a:r>
            <a:r>
              <a:rPr lang="en-US" sz="3200" dirty="0" smtClean="0"/>
              <a:t/>
            </a:r>
            <a:br>
              <a:rPr lang="en-US" sz="3200" dirty="0" smtClean="0"/>
            </a:br>
            <a:endParaRPr lang="fa-IR" sz="3200" dirty="0"/>
          </a:p>
        </p:txBody>
      </p:sp>
      <p:sp>
        <p:nvSpPr>
          <p:cNvPr id="3" name="Content Placeholder 2"/>
          <p:cNvSpPr>
            <a:spLocks noGrp="1"/>
          </p:cNvSpPr>
          <p:nvPr>
            <p:ph idx="1"/>
          </p:nvPr>
        </p:nvSpPr>
        <p:spPr/>
        <p:txBody>
          <a:bodyPr>
            <a:normAutofit/>
          </a:bodyPr>
          <a:lstStyle/>
          <a:p>
            <a:r>
              <a:rPr lang="fa-IR" sz="2400" dirty="0" smtClean="0"/>
              <a:t>کنترل کیفیت جامع شامل فعالیت‌های سازمان داده شده کایزن است که با مشارکت کلیه کارکنان شرکت و در سطحی فراگیر و گسترده در پی بهبود مستمر عملکرد شرکت در تمامی بخش‌ها و قسمت‌های مختلف کاری است.</a:t>
            </a:r>
          </a:p>
          <a:p>
            <a:endParaRPr lang="fa-IR" sz="2400" dirty="0" smtClean="0"/>
          </a:p>
          <a:p>
            <a:pPr>
              <a:buNone/>
            </a:pPr>
            <a:endParaRPr lang="fa-IR" sz="2400" dirty="0" smtClean="0"/>
          </a:p>
          <a:p>
            <a:r>
              <a:rPr lang="fa-IR" sz="2400" dirty="0" smtClean="0"/>
              <a:t>کنترل کیفیت جامع جنبشی است که بر بهسازی عملکرد مدیریت تمرکز یافته و شامل موارد زیر است:</a:t>
            </a:r>
            <a:endParaRPr lang="fa-IR" sz="2400"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2266701279"/>
      </p:ext>
    </p:extLst>
  </p:cSld>
  <p:clrMapOvr>
    <a:masterClrMapping/>
  </p:clrMapOvr>
  <p:transition spd="slow">
    <p:circl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pPr>
              <a:lnSpc>
                <a:spcPct val="150000"/>
              </a:lnSpc>
              <a:buNone/>
            </a:pPr>
            <a:r>
              <a:rPr lang="fa-IR" sz="2400" dirty="0" smtClean="0"/>
              <a:t>    1- تضمین کیفیت</a:t>
            </a:r>
            <a:endParaRPr lang="en-US" sz="2400" dirty="0" smtClean="0"/>
          </a:p>
          <a:p>
            <a:pPr>
              <a:lnSpc>
                <a:spcPct val="150000"/>
              </a:lnSpc>
              <a:buNone/>
            </a:pPr>
            <a:r>
              <a:rPr lang="fa-IR" sz="2400" dirty="0" smtClean="0"/>
              <a:t>    2- کاهش هزینه ها</a:t>
            </a:r>
            <a:endParaRPr lang="en-US" sz="2400" dirty="0" smtClean="0"/>
          </a:p>
          <a:p>
            <a:pPr>
              <a:lnSpc>
                <a:spcPct val="150000"/>
              </a:lnSpc>
              <a:buNone/>
            </a:pPr>
            <a:r>
              <a:rPr lang="fa-IR" sz="2400" dirty="0" smtClean="0"/>
              <a:t>    3- حفظ سهم از بازار</a:t>
            </a:r>
            <a:endParaRPr lang="en-US" sz="2400" dirty="0" smtClean="0"/>
          </a:p>
          <a:p>
            <a:pPr>
              <a:lnSpc>
                <a:spcPct val="150000"/>
              </a:lnSpc>
              <a:buNone/>
            </a:pPr>
            <a:r>
              <a:rPr lang="fa-IR" sz="2400" dirty="0" smtClean="0"/>
              <a:t>    4- رعایت دقیق برنامة زمانی تحویل کالا</a:t>
            </a:r>
            <a:endParaRPr lang="en-US" sz="2400" dirty="0" smtClean="0"/>
          </a:p>
          <a:p>
            <a:pPr>
              <a:lnSpc>
                <a:spcPct val="150000"/>
              </a:lnSpc>
              <a:buNone/>
            </a:pPr>
            <a:r>
              <a:rPr lang="fa-IR" sz="2400" dirty="0" smtClean="0"/>
              <a:t>    5- افزایش ایمنی</a:t>
            </a:r>
            <a:endParaRPr lang="en-US" sz="2400" dirty="0" smtClean="0"/>
          </a:p>
          <a:p>
            <a:pPr>
              <a:lnSpc>
                <a:spcPct val="150000"/>
              </a:lnSpc>
              <a:buNone/>
            </a:pPr>
            <a:r>
              <a:rPr lang="fa-IR" sz="2400" dirty="0" smtClean="0"/>
              <a:t>    6- ساخت تولیدات جدید</a:t>
            </a:r>
            <a:endParaRPr lang="en-US" sz="2400" dirty="0" smtClean="0"/>
          </a:p>
          <a:p>
            <a:pPr>
              <a:lnSpc>
                <a:spcPct val="150000"/>
              </a:lnSpc>
              <a:buNone/>
            </a:pPr>
            <a:r>
              <a:rPr lang="fa-IR" sz="2400" dirty="0" smtClean="0"/>
              <a:t>    7- افزایش بهره وری</a:t>
            </a:r>
            <a:endParaRPr lang="en-US" sz="2400" dirty="0" smtClean="0"/>
          </a:p>
          <a:p>
            <a:pPr>
              <a:lnSpc>
                <a:spcPct val="150000"/>
              </a:lnSpc>
              <a:buNone/>
            </a:pPr>
            <a:r>
              <a:rPr lang="fa-IR" sz="2400" dirty="0" smtClean="0"/>
              <a:t>    8- مدیریت عرضة کالا و محصولات</a:t>
            </a:r>
            <a:endParaRPr lang="fa-IR" sz="2400"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863379910"/>
      </p:ext>
    </p:extLst>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کایزن و سیستم پیشنهارات</a:t>
            </a:r>
            <a:endParaRPr lang="fa-IR" dirty="0"/>
          </a:p>
        </p:txBody>
      </p:sp>
      <p:sp>
        <p:nvSpPr>
          <p:cNvPr id="3" name="Content Placeholder 2"/>
          <p:cNvSpPr>
            <a:spLocks noGrp="1"/>
          </p:cNvSpPr>
          <p:nvPr>
            <p:ph idx="1"/>
          </p:nvPr>
        </p:nvSpPr>
        <p:spPr/>
        <p:txBody>
          <a:bodyPr>
            <a:normAutofit/>
          </a:bodyPr>
          <a:lstStyle/>
          <a:p>
            <a:r>
              <a:rPr lang="fa-IR" dirty="0" smtClean="0"/>
              <a:t>این سیستم بر این اصل استوار است که اغلب پیشنهادهای سازنده از بطن کارگرانی برخواهد خواست که درگیر فعالیت در کارخانه می‌باشند و مشکلات را نیز از نزدیک لمس کرده باشند. ویژگی مهم این فعالیت افزایش سطح استانداردها به واسطة اجرای پیشنهادهای رسیده است و استاندارد جدیدی که با میل و اراده و پیشنهاد خود کارگر به وجود آمده بوسیلة خود او رعایت و موردتوجه خاص قرار می گیرد. در این سیستم هم از نیروی فکری و هم از نیروی بدنی کارگر استفاده می شود در اندیشة کایزنی، در وهلة اول نتیجة اقتصادی پیشنهادات از اهمیت چندانی برخوردار نیست بلکه تأکید بر سود ناشی از تقویت روحیة مشارکتی سازنده کارکنان است. </a:t>
            </a:r>
            <a:endParaRPr lang="en-US" dirty="0" smtClean="0"/>
          </a:p>
          <a:p>
            <a:endParaRPr lang="fa-IR"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380854797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تعریف مدیریت کایزن</a:t>
            </a:r>
            <a:endParaRPr lang="fa-IR" dirty="0"/>
          </a:p>
        </p:txBody>
      </p:sp>
      <p:sp>
        <p:nvSpPr>
          <p:cNvPr id="3" name="Content Placeholder 2"/>
          <p:cNvSpPr>
            <a:spLocks noGrp="1"/>
          </p:cNvSpPr>
          <p:nvPr>
            <p:ph idx="1"/>
          </p:nvPr>
        </p:nvSpPr>
        <p:spPr/>
        <p:txBody>
          <a:bodyPr>
            <a:normAutofit/>
          </a:bodyPr>
          <a:lstStyle/>
          <a:p>
            <a:r>
              <a:rPr lang="fa-IR" sz="2400" dirty="0" smtClean="0">
                <a:latin typeface="Arial Unicode MS" pitchFamily="34" charset="-128"/>
                <a:ea typeface="Arial Unicode MS" pitchFamily="34" charset="-128"/>
                <a:cs typeface="Arial Unicode MS" pitchFamily="34" charset="-128"/>
              </a:rPr>
              <a:t>کایزن یک شیوة مدیریتی ژاپنی است که براساس دیدگاههای دکتر دمینگ و دکتر جوران (اساتید رشته مدیریت در آمریکا) شکل گرفته است و بعدها کشور ژاپن با استفاده از آن، کلید قدرتمند رقابت را به دست آورد. </a:t>
            </a:r>
            <a:endParaRPr lang="en-US" sz="2400" dirty="0" smtClean="0">
              <a:latin typeface="Arial Unicode MS" pitchFamily="34" charset="-128"/>
              <a:ea typeface="Arial Unicode MS" pitchFamily="34" charset="-128"/>
              <a:cs typeface="Arial Unicode MS" pitchFamily="34" charset="-128"/>
            </a:endParaRPr>
          </a:p>
          <a:p>
            <a:r>
              <a:rPr lang="fa-IR" sz="2400" dirty="0" smtClean="0"/>
              <a:t>كايزن ( </a:t>
            </a:r>
            <a:r>
              <a:rPr lang="en-US" sz="2400" dirty="0" smtClean="0"/>
              <a:t>KAI + ZEN = KAIZEN</a:t>
            </a:r>
            <a:r>
              <a:rPr lang="fa-IR" sz="2400" dirty="0" smtClean="0"/>
              <a:t> )تركيبي دو كلمه اي از يك مفهوم ژاپني است كه تعريف آن تغيير به سمت بهتر شدن يا بهبود مستمر و تدريجي است. در واقع كايزن بر اين فلسفه استوار است كه براي ايجاد بهبود در سازمان ها لازم نيست به دنبال تغييرات انفجاري يا ناگهاني باشيم ، بلكه هر نوع بهبود يا اصلاح به شرط آنكه پيوسته و مداوم باشد، ارتقاي بهره وري را در سازمان ها به ارمغان خواهد آورد؛ بهبود مستمر و تدريجي با بهره گيري از مشاركت كاركنان .</a:t>
            </a:r>
            <a:endParaRPr lang="en-US" sz="2400" dirty="0" smtClean="0"/>
          </a:p>
          <a:p>
            <a:endParaRPr lang="fa-IR"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2597587157"/>
      </p:ext>
    </p:extLst>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فلسفه کایزن</a:t>
            </a:r>
            <a:endParaRPr lang="fa-IR" dirty="0"/>
          </a:p>
        </p:txBody>
      </p:sp>
      <p:sp>
        <p:nvSpPr>
          <p:cNvPr id="3" name="Content Placeholder 2"/>
          <p:cNvSpPr>
            <a:spLocks noGrp="1"/>
          </p:cNvSpPr>
          <p:nvPr>
            <p:ph idx="1"/>
          </p:nvPr>
        </p:nvSpPr>
        <p:spPr/>
        <p:txBody>
          <a:bodyPr>
            <a:normAutofit fontScale="92500" lnSpcReduction="10000"/>
          </a:bodyPr>
          <a:lstStyle/>
          <a:p>
            <a:pPr algn="just"/>
            <a:r>
              <a:rPr lang="fa-IR" dirty="0" smtClean="0">
                <a:latin typeface="Arial Unicode MS" pitchFamily="34" charset="-128"/>
                <a:ea typeface="Arial Unicode MS" pitchFamily="34" charset="-128"/>
                <a:cs typeface="Arial Unicode MS" pitchFamily="34" charset="-128"/>
              </a:rPr>
              <a:t>کایزن روی تغییرات تدریجی در فرایندها تأکید دارد و در مقایسه با دیگر روش‌ها بسیار کم هزینه است، اما در مجموع به تحولات شگرفی می‌انجامد. فلسفه کایزن بر این اصل استوار است که شیوة زندگی انسان(شغلی، اجتماعی، خانوادگی) می‌باید پیوسته بهبود یابد. </a:t>
            </a:r>
          </a:p>
          <a:p>
            <a:pPr algn="just">
              <a:buNone/>
            </a:pPr>
            <a:r>
              <a:rPr lang="fa-IR" dirty="0" smtClean="0">
                <a:latin typeface="Arial Unicode MS" pitchFamily="34" charset="-128"/>
                <a:ea typeface="Arial Unicode MS" pitchFamily="34" charset="-128"/>
                <a:cs typeface="Arial Unicode MS" pitchFamily="34" charset="-128"/>
              </a:rPr>
              <a:t/>
            </a:r>
            <a:br>
              <a:rPr lang="fa-IR" dirty="0" smtClean="0">
                <a:latin typeface="Arial Unicode MS" pitchFamily="34" charset="-128"/>
                <a:ea typeface="Arial Unicode MS" pitchFamily="34" charset="-128"/>
                <a:cs typeface="Arial Unicode MS" pitchFamily="34" charset="-128"/>
              </a:rPr>
            </a:br>
            <a:r>
              <a:rPr lang="fa-IR" dirty="0" smtClean="0">
                <a:latin typeface="Arial Unicode MS" pitchFamily="34" charset="-128"/>
                <a:ea typeface="Arial Unicode MS" pitchFamily="34" charset="-128"/>
                <a:cs typeface="Arial Unicode MS" pitchFamily="34" charset="-128"/>
              </a:rPr>
              <a:t>1- آموزش مستمر</a:t>
            </a:r>
          </a:p>
          <a:p>
            <a:pPr algn="just">
              <a:buNone/>
            </a:pPr>
            <a:r>
              <a:rPr lang="fa-IR" dirty="0" smtClean="0">
                <a:latin typeface="Arial Unicode MS" pitchFamily="34" charset="-128"/>
                <a:ea typeface="Arial Unicode MS" pitchFamily="34" charset="-128"/>
                <a:cs typeface="Arial Unicode MS" pitchFamily="34" charset="-128"/>
              </a:rPr>
              <a:t>    2-مشارکت و تلاش گروهی</a:t>
            </a:r>
          </a:p>
          <a:p>
            <a:pPr algn="just">
              <a:buNone/>
            </a:pPr>
            <a:r>
              <a:rPr lang="fa-IR" dirty="0" smtClean="0">
                <a:latin typeface="Arial Unicode MS" pitchFamily="34" charset="-128"/>
                <a:ea typeface="Arial Unicode MS" pitchFamily="34" charset="-128"/>
                <a:cs typeface="Arial Unicode MS" pitchFamily="34" charset="-128"/>
              </a:rPr>
              <a:t>    3-تحول دائمی</a:t>
            </a:r>
          </a:p>
          <a:p>
            <a:pPr algn="just">
              <a:buNone/>
            </a:pPr>
            <a:r>
              <a:rPr lang="fa-IR" dirty="0" smtClean="0">
                <a:latin typeface="Arial Unicode MS" pitchFamily="34" charset="-128"/>
                <a:ea typeface="Arial Unicode MS" pitchFamily="34" charset="-128"/>
                <a:cs typeface="Arial Unicode MS" pitchFamily="34" charset="-128"/>
              </a:rPr>
              <a:t>    4- مشارکت تمام افراد سازمان</a:t>
            </a:r>
          </a:p>
          <a:p>
            <a:pPr algn="just">
              <a:buNone/>
            </a:pPr>
            <a:r>
              <a:rPr lang="fa-IR" dirty="0" smtClean="0">
                <a:latin typeface="Arial Unicode MS" pitchFamily="34" charset="-128"/>
                <a:ea typeface="Arial Unicode MS" pitchFamily="34" charset="-128"/>
                <a:cs typeface="Arial Unicode MS" pitchFamily="34" charset="-128"/>
              </a:rPr>
              <a:t>    5- بهبود استانداردها</a:t>
            </a:r>
            <a:endParaRPr lang="fa-IR" dirty="0"/>
          </a:p>
        </p:txBody>
      </p:sp>
      <p:sp>
        <p:nvSpPr>
          <p:cNvPr id="4" name="Footer Placeholder 3"/>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405068003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115328" cy="201718"/>
          </a:xfrm>
        </p:spPr>
        <p:txBody>
          <a:bodyPr>
            <a:normAutofit fontScale="90000"/>
          </a:bodyPr>
          <a:lstStyle/>
          <a:p>
            <a:endParaRPr lang="fa-IR" dirty="0"/>
          </a:p>
        </p:txBody>
      </p:sp>
      <p:pic>
        <p:nvPicPr>
          <p:cNvPr id="4" name="Picture 4" descr="01"/>
          <p:cNvPicPr>
            <a:picLocks noGrp="1" noChangeAspect="1" noChangeArrowheads="1"/>
          </p:cNvPicPr>
          <p:nvPr>
            <p:ph idx="1"/>
          </p:nvPr>
        </p:nvPicPr>
        <p:blipFill>
          <a:blip r:embed="rId2"/>
          <a:srcRect/>
          <a:stretch>
            <a:fillRect/>
          </a:stretch>
        </p:blipFill>
        <p:spPr>
          <a:xfrm>
            <a:off x="-379864" y="0"/>
            <a:ext cx="9523864" cy="6858000"/>
          </a:xfrm>
          <a:noFill/>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975610793"/>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smtClean="0">
                <a:cs typeface="B Badr" pitchFamily="2" charset="-78"/>
              </a:rPr>
              <a:t>3 اقدام اساسی ب</a:t>
            </a:r>
            <a:r>
              <a:rPr lang="ar-SA" sz="3200" dirty="0" smtClean="0">
                <a:cs typeface="B Badr" pitchFamily="2" charset="-78"/>
              </a:rPr>
              <a:t>رای تحقق بهبود تدریجی و مستمر</a:t>
            </a:r>
            <a:r>
              <a:rPr lang="fa-IR" sz="3200" dirty="0" smtClean="0">
                <a:cs typeface="B Badr" pitchFamily="2" charset="-78"/>
              </a:rPr>
              <a:t> </a:t>
            </a:r>
            <a:r>
              <a:rPr lang="ar-SA" sz="3200" dirty="0" smtClean="0">
                <a:cs typeface="B Badr" pitchFamily="2" charset="-78"/>
              </a:rPr>
              <a:t>در سازمان ها </a:t>
            </a:r>
            <a:endParaRPr lang="fa-IR" sz="3200" dirty="0"/>
          </a:p>
        </p:txBody>
      </p:sp>
      <p:sp>
        <p:nvSpPr>
          <p:cNvPr id="3" name="Content Placeholder 2"/>
          <p:cNvSpPr>
            <a:spLocks noGrp="1"/>
          </p:cNvSpPr>
          <p:nvPr>
            <p:ph idx="1"/>
          </p:nvPr>
        </p:nvSpPr>
        <p:spPr/>
        <p:txBody>
          <a:bodyPr>
            <a:normAutofit/>
          </a:bodyPr>
          <a:lstStyle/>
          <a:p>
            <a:pPr algn="just">
              <a:lnSpc>
                <a:spcPct val="90000"/>
              </a:lnSpc>
              <a:defRPr/>
            </a:pPr>
            <a:r>
              <a:rPr lang="ar-SA" sz="2600" dirty="0" smtClean="0">
                <a:latin typeface="Arial Unicode MS" pitchFamily="34" charset="-128"/>
                <a:ea typeface="Arial Unicode MS" pitchFamily="34" charset="-128"/>
                <a:cs typeface="Arial Unicode MS" pitchFamily="34" charset="-128"/>
              </a:rPr>
              <a:t>1- كليه فعاليت هايي كه هزينه زا هستند ولي ارزشي توليد نمي كنند</a:t>
            </a:r>
            <a:r>
              <a:rPr lang="ar-SA" sz="2600" dirty="0" smtClean="0">
                <a:solidFill>
                  <a:srgbClr val="FF0000"/>
                </a:solidFill>
                <a:latin typeface="Arial Unicode MS" pitchFamily="34" charset="-128"/>
                <a:ea typeface="Arial Unicode MS" pitchFamily="34" charset="-128"/>
                <a:cs typeface="Arial Unicode MS" pitchFamily="34" charset="-128"/>
              </a:rPr>
              <a:t> (</a:t>
            </a:r>
            <a:r>
              <a:rPr lang="en-US" sz="2600" dirty="0" err="1" smtClean="0">
                <a:solidFill>
                  <a:srgbClr val="FF0000"/>
                </a:solidFill>
                <a:latin typeface="Arial Unicode MS" pitchFamily="34" charset="-128"/>
                <a:ea typeface="Arial Unicode MS" pitchFamily="34" charset="-128"/>
                <a:cs typeface="Arial Unicode MS" pitchFamily="34" charset="-128"/>
              </a:rPr>
              <a:t>Muda</a:t>
            </a:r>
            <a:r>
              <a:rPr lang="ar-SA" sz="2600" dirty="0" smtClean="0">
                <a:solidFill>
                  <a:srgbClr val="FF0000"/>
                </a:solidFill>
                <a:latin typeface="Arial Unicode MS" pitchFamily="34" charset="-128"/>
                <a:ea typeface="Arial Unicode MS" pitchFamily="34" charset="-128"/>
                <a:cs typeface="Arial Unicode MS" pitchFamily="34" charset="-128"/>
              </a:rPr>
              <a:t>) </a:t>
            </a:r>
            <a:r>
              <a:rPr lang="ar-SA" sz="2600" dirty="0" smtClean="0">
                <a:latin typeface="Arial Unicode MS" pitchFamily="34" charset="-128"/>
                <a:ea typeface="Arial Unicode MS" pitchFamily="34" charset="-128"/>
                <a:cs typeface="Arial Unicode MS" pitchFamily="34" charset="-128"/>
              </a:rPr>
              <a:t>بايد حذف شوند . </a:t>
            </a:r>
          </a:p>
          <a:p>
            <a:pPr algn="just">
              <a:lnSpc>
                <a:spcPct val="90000"/>
              </a:lnSpc>
              <a:defRPr/>
            </a:pPr>
            <a:r>
              <a:rPr lang="ar-SA" sz="2600" dirty="0" smtClean="0">
                <a:latin typeface="Arial Unicode MS" pitchFamily="34" charset="-128"/>
                <a:ea typeface="Arial Unicode MS" pitchFamily="34" charset="-128"/>
                <a:cs typeface="Arial Unicode MS" pitchFamily="34" charset="-128"/>
              </a:rPr>
              <a:t>2- فعاليت هايي كه به شكلي در جاي ديگري به صورت موازي انجام مي شوند </a:t>
            </a:r>
            <a:r>
              <a:rPr lang="ar-SA" sz="2600" dirty="0" smtClean="0">
                <a:solidFill>
                  <a:srgbClr val="FF0000"/>
                </a:solidFill>
                <a:latin typeface="Arial Unicode MS" pitchFamily="34" charset="-128"/>
                <a:ea typeface="Arial Unicode MS" pitchFamily="34" charset="-128"/>
                <a:cs typeface="Arial Unicode MS" pitchFamily="34" charset="-128"/>
              </a:rPr>
              <a:t>(</a:t>
            </a:r>
            <a:r>
              <a:rPr lang="en-US" sz="2600" dirty="0" err="1" smtClean="0">
                <a:solidFill>
                  <a:srgbClr val="FF0000"/>
                </a:solidFill>
                <a:latin typeface="Arial Unicode MS" pitchFamily="34" charset="-128"/>
                <a:ea typeface="Arial Unicode MS" pitchFamily="34" charset="-128"/>
                <a:cs typeface="Arial Unicode MS" pitchFamily="34" charset="-128"/>
              </a:rPr>
              <a:t>Muri</a:t>
            </a:r>
            <a:r>
              <a:rPr lang="ar-SA" sz="2600" dirty="0" smtClean="0">
                <a:solidFill>
                  <a:srgbClr val="FF0000"/>
                </a:solidFill>
                <a:latin typeface="Arial Unicode MS" pitchFamily="34" charset="-128"/>
                <a:ea typeface="Arial Unicode MS" pitchFamily="34" charset="-128"/>
                <a:cs typeface="Arial Unicode MS" pitchFamily="34" charset="-128"/>
              </a:rPr>
              <a:t>) </a:t>
            </a:r>
            <a:r>
              <a:rPr lang="ar-SA" sz="2600" dirty="0" smtClean="0">
                <a:latin typeface="Arial Unicode MS" pitchFamily="34" charset="-128"/>
                <a:ea typeface="Arial Unicode MS" pitchFamily="34" charset="-128"/>
                <a:cs typeface="Arial Unicode MS" pitchFamily="34" charset="-128"/>
              </a:rPr>
              <a:t>با يكديگر تلفيق شوند. </a:t>
            </a:r>
            <a:endParaRPr lang="en-US" sz="2600" dirty="0" smtClean="0">
              <a:latin typeface="Arial Unicode MS" pitchFamily="34" charset="-128"/>
              <a:ea typeface="Arial Unicode MS" pitchFamily="34" charset="-128"/>
              <a:cs typeface="Arial Unicode MS" pitchFamily="34" charset="-128"/>
            </a:endParaRPr>
          </a:p>
          <a:p>
            <a:pPr algn="just">
              <a:lnSpc>
                <a:spcPct val="90000"/>
              </a:lnSpc>
              <a:defRPr/>
            </a:pPr>
            <a:r>
              <a:rPr lang="ar-SA" sz="2600" dirty="0" smtClean="0">
                <a:latin typeface="Arial Unicode MS" pitchFamily="34" charset="-128"/>
                <a:ea typeface="Arial Unicode MS" pitchFamily="34" charset="-128"/>
                <a:cs typeface="Arial Unicode MS" pitchFamily="34" charset="-128"/>
              </a:rPr>
              <a:t>3- آن دسته از فعاليت هايي كه براي تكميل و بهبود سطح كيفي خدمات لازمند</a:t>
            </a:r>
            <a:r>
              <a:rPr lang="en-US" sz="2600" dirty="0" smtClean="0">
                <a:latin typeface="Arial Unicode MS" pitchFamily="34" charset="-128"/>
                <a:ea typeface="Arial Unicode MS" pitchFamily="34" charset="-128"/>
                <a:cs typeface="Arial Unicode MS" pitchFamily="34" charset="-128"/>
              </a:rPr>
              <a:t> </a:t>
            </a:r>
            <a:r>
              <a:rPr lang="en-US" sz="2600" dirty="0" smtClean="0">
                <a:solidFill>
                  <a:srgbClr val="FF0000"/>
                </a:solidFill>
                <a:latin typeface="Arial Unicode MS" pitchFamily="34" charset="-128"/>
                <a:ea typeface="Arial Unicode MS" pitchFamily="34" charset="-128"/>
                <a:cs typeface="Arial Unicode MS" pitchFamily="34" charset="-128"/>
              </a:rPr>
              <a:t>(Mura)</a:t>
            </a:r>
            <a:r>
              <a:rPr lang="ar-SA" sz="2600" dirty="0" smtClean="0">
                <a:latin typeface="Arial Unicode MS" pitchFamily="34" charset="-128"/>
                <a:ea typeface="Arial Unicode MS" pitchFamily="34" charset="-128"/>
                <a:cs typeface="Arial Unicode MS" pitchFamily="34" charset="-128"/>
              </a:rPr>
              <a:t>به فعاليت هاي سازمان افزوده شوند.</a:t>
            </a:r>
            <a:endParaRPr lang="fa-IR" sz="2600" dirty="0" smtClean="0">
              <a:latin typeface="Arial Unicode MS" pitchFamily="34" charset="-128"/>
              <a:ea typeface="Arial Unicode MS" pitchFamily="34" charset="-128"/>
              <a:cs typeface="Arial Unicode MS" pitchFamily="34" charset="-128"/>
            </a:endParaRPr>
          </a:p>
          <a:p>
            <a:pPr algn="just">
              <a:lnSpc>
                <a:spcPct val="90000"/>
              </a:lnSpc>
              <a:defRPr/>
            </a:pPr>
            <a:endParaRPr lang="fa-IR" sz="2600" dirty="0" smtClean="0">
              <a:latin typeface="Arial Unicode MS" pitchFamily="34" charset="-128"/>
              <a:ea typeface="Arial Unicode MS" pitchFamily="34" charset="-128"/>
              <a:cs typeface="Arial Unicode MS" pitchFamily="34" charset="-128"/>
            </a:endParaRPr>
          </a:p>
          <a:p>
            <a:pPr algn="just">
              <a:lnSpc>
                <a:spcPct val="90000"/>
              </a:lnSpc>
              <a:defRPr/>
            </a:pPr>
            <a:endParaRPr lang="fa-IR" sz="2600" dirty="0" smtClean="0">
              <a:latin typeface="Arial Unicode MS" pitchFamily="34" charset="-128"/>
              <a:ea typeface="Arial Unicode MS" pitchFamily="34" charset="-128"/>
              <a:cs typeface="Arial Unicode MS" pitchFamily="34" charset="-128"/>
            </a:endParaRPr>
          </a:p>
          <a:p>
            <a:pPr algn="just">
              <a:lnSpc>
                <a:spcPct val="90000"/>
              </a:lnSpc>
              <a:defRPr/>
            </a:pPr>
            <a:r>
              <a:rPr lang="ar-SA" sz="2600" dirty="0" smtClean="0">
                <a:latin typeface="Arial Unicode MS" pitchFamily="34" charset="-128"/>
                <a:ea typeface="Arial Unicode MS" pitchFamily="34" charset="-128"/>
                <a:cs typeface="Arial Unicode MS" pitchFamily="34" charset="-128"/>
              </a:rPr>
              <a:t> اين حركت يا نهضت</a:t>
            </a:r>
            <a:r>
              <a:rPr lang="ar-SA" sz="2600" dirty="0" smtClean="0">
                <a:solidFill>
                  <a:srgbClr val="FF0000"/>
                </a:solidFill>
                <a:latin typeface="Arial Unicode MS" pitchFamily="34" charset="-128"/>
                <a:ea typeface="Arial Unicode MS" pitchFamily="34" charset="-128"/>
                <a:cs typeface="Arial Unicode MS" pitchFamily="34" charset="-128"/>
              </a:rPr>
              <a:t> 3</a:t>
            </a:r>
            <a:r>
              <a:rPr lang="en-US" sz="2600" dirty="0" smtClean="0">
                <a:solidFill>
                  <a:srgbClr val="FF0000"/>
                </a:solidFill>
                <a:latin typeface="Arial Unicode MS" pitchFamily="34" charset="-128"/>
                <a:ea typeface="Arial Unicode MS" pitchFamily="34" charset="-128"/>
                <a:cs typeface="Arial Unicode MS" pitchFamily="34" charset="-128"/>
              </a:rPr>
              <a:t>Mu</a:t>
            </a:r>
            <a:r>
              <a:rPr lang="ar-SA" sz="2600" dirty="0" smtClean="0">
                <a:solidFill>
                  <a:srgbClr val="FF0000"/>
                </a:solidFill>
                <a:latin typeface="Arial Unicode MS" pitchFamily="34" charset="-128"/>
                <a:ea typeface="Arial Unicode MS" pitchFamily="34" charset="-128"/>
                <a:cs typeface="Arial Unicode MS" pitchFamily="34" charset="-128"/>
              </a:rPr>
              <a:t> </a:t>
            </a:r>
            <a:r>
              <a:rPr lang="ar-SA" sz="2600" dirty="0" smtClean="0">
                <a:latin typeface="Arial Unicode MS" pitchFamily="34" charset="-128"/>
                <a:ea typeface="Arial Unicode MS" pitchFamily="34" charset="-128"/>
                <a:cs typeface="Arial Unicode MS" pitchFamily="34" charset="-128"/>
              </a:rPr>
              <a:t>اساس اقدامات كارگاه آموزشي گمبا كايزن ( كايزن عملي ) را تشكيل مي دهد</a:t>
            </a:r>
            <a:r>
              <a:rPr lang="en-US" sz="2600" dirty="0" smtClean="0">
                <a:latin typeface="Arial Unicode MS" pitchFamily="34" charset="-128"/>
                <a:ea typeface="Arial Unicode MS" pitchFamily="34" charset="-128"/>
                <a:cs typeface="Arial Unicode MS" pitchFamily="34" charset="-128"/>
              </a:rPr>
              <a:t> </a:t>
            </a:r>
            <a:r>
              <a:rPr lang="fa-IR" sz="2600" dirty="0" smtClean="0">
                <a:latin typeface="Arial Unicode MS" pitchFamily="34" charset="-128"/>
                <a:ea typeface="Arial Unicode MS" pitchFamily="34" charset="-128"/>
                <a:cs typeface="Arial Unicode MS" pitchFamily="34" charset="-128"/>
              </a:rPr>
              <a:t>.</a:t>
            </a:r>
            <a:endParaRPr lang="en-US" sz="2600" dirty="0" smtClean="0">
              <a:latin typeface="Arial Unicode MS" pitchFamily="34" charset="-128"/>
              <a:ea typeface="Arial Unicode MS" pitchFamily="34" charset="-128"/>
              <a:cs typeface="Arial Unicode MS" pitchFamily="34" charset="-128"/>
            </a:endParaRPr>
          </a:p>
          <a:p>
            <a:pPr algn="just"/>
            <a:endParaRPr lang="fa-IR" sz="26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5" name="TextBox 4"/>
          <p:cNvSpPr txBox="1"/>
          <p:nvPr/>
        </p:nvSpPr>
        <p:spPr>
          <a:xfrm>
            <a:off x="5004048" y="6453336"/>
            <a:ext cx="3960440" cy="369332"/>
          </a:xfrm>
          <a:prstGeom prst="rect">
            <a:avLst/>
          </a:prstGeom>
          <a:blipFill>
            <a:blip r:embed="rId3"/>
            <a:tile tx="0" ty="0" sx="100000" sy="100000" flip="none" algn="tl"/>
          </a:blipFill>
        </p:spPr>
        <p:txBody>
          <a:bodyPr wrap="square" rtlCol="1">
            <a:spAutoFit/>
          </a:bodyPr>
          <a:lstStyle/>
          <a:p>
            <a:pPr algn="ctr"/>
            <a:r>
              <a:rPr lang="en-US" dirty="0" smtClean="0"/>
              <a:t>WWW.NOORGROUP.CO</a:t>
            </a:r>
            <a:endParaRPr lang="fa-IR" dirty="0"/>
          </a:p>
        </p:txBody>
      </p:sp>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4174731260"/>
      </p:ext>
    </p:extLst>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fa-IR" sz="2600" dirty="0" smtClean="0">
                <a:latin typeface="Arial Unicode MS" pitchFamily="34" charset="-128"/>
                <a:ea typeface="Arial Unicode MS" pitchFamily="34" charset="-128"/>
                <a:cs typeface="Arial Unicode MS" pitchFamily="34" charset="-128"/>
              </a:rPr>
              <a:t>مودا از نگاه ژاپني ها به هر فعاليتي اطلاق مي شود كه براي سازمان ها ايجاد هزينه مي كند، اما ارزش افزوده اي توليد نمي كند . به عبارتي مودا مجموعه فعاليت هايي است كه از نظر مشتري نهايي ارزشي ندارد و مشتري تمايلي به پرداخت پول براي اين فعاليت ها ندارد  درواقع موارد ذيل مودا محسوب مي شوند:</a:t>
            </a:r>
            <a:endParaRPr lang="en-US" sz="2600" dirty="0" smtClean="0">
              <a:latin typeface="Arial Unicode MS" pitchFamily="34" charset="-128"/>
              <a:ea typeface="Arial Unicode MS" pitchFamily="34" charset="-128"/>
              <a:cs typeface="Arial Unicode MS" pitchFamily="34" charset="-128"/>
            </a:endParaRPr>
          </a:p>
          <a:p>
            <a:pPr lvl="0"/>
            <a:r>
              <a:rPr lang="fa-IR" sz="2600" dirty="0" smtClean="0">
                <a:latin typeface="Arial Unicode MS" pitchFamily="34" charset="-128"/>
                <a:ea typeface="Arial Unicode MS" pitchFamily="34" charset="-128"/>
                <a:cs typeface="Arial Unicode MS" pitchFamily="34" charset="-128"/>
              </a:rPr>
              <a:t>اشتباهاتي كه بايد اصلاح شوند</a:t>
            </a:r>
            <a:endParaRPr lang="en-US" sz="2600" dirty="0" smtClean="0">
              <a:latin typeface="Arial Unicode MS" pitchFamily="34" charset="-128"/>
              <a:ea typeface="Arial Unicode MS" pitchFamily="34" charset="-128"/>
              <a:cs typeface="Arial Unicode MS" pitchFamily="34" charset="-128"/>
            </a:endParaRPr>
          </a:p>
          <a:p>
            <a:pPr lvl="0"/>
            <a:r>
              <a:rPr lang="fa-IR" sz="2600" dirty="0" smtClean="0">
                <a:latin typeface="Arial Unicode MS" pitchFamily="34" charset="-128"/>
                <a:ea typeface="Arial Unicode MS" pitchFamily="34" charset="-128"/>
                <a:cs typeface="Arial Unicode MS" pitchFamily="34" charset="-128"/>
              </a:rPr>
              <a:t>توليدات اضافي مانند موجودي و كالاهايي كه فروش نرفته و روي هم انبار ميشوند</a:t>
            </a:r>
            <a:endParaRPr lang="en-US" sz="2600" dirty="0" smtClean="0">
              <a:latin typeface="Arial Unicode MS" pitchFamily="34" charset="-128"/>
              <a:ea typeface="Arial Unicode MS" pitchFamily="34" charset="-128"/>
              <a:cs typeface="Arial Unicode MS" pitchFamily="34" charset="-128"/>
            </a:endParaRPr>
          </a:p>
          <a:p>
            <a:pPr lvl="0"/>
            <a:r>
              <a:rPr lang="fa-IR" sz="2800" dirty="0" smtClean="0"/>
              <a:t>مراحلي از فرايند كار كه ضرورتي به وجود آنها نيست مثل بازرسي ها و كنترلهاي غير ضروري</a:t>
            </a:r>
            <a:endParaRPr lang="en-US" sz="2800" dirty="0" smtClean="0"/>
          </a:p>
          <a:p>
            <a:pPr lvl="0"/>
            <a:r>
              <a:rPr lang="fa-IR" sz="2800" dirty="0" smtClean="0"/>
              <a:t>جابجايي غير ضروري نيروي انساني در سطوح سازماني. </a:t>
            </a:r>
            <a:endParaRPr lang="en-US" sz="2800" dirty="0" smtClean="0"/>
          </a:p>
          <a:p>
            <a:endParaRPr lang="fa-IR" sz="2600" dirty="0">
              <a:latin typeface="Arial Unicode MS" pitchFamily="34" charset="-128"/>
              <a:ea typeface="Arial Unicode MS" pitchFamily="34" charset="-128"/>
              <a:cs typeface="Arial Unicode MS" pitchFamily="34" charset="-128"/>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496" y="6165304"/>
            <a:ext cx="1152128" cy="720080"/>
          </a:xfrm>
          <a:prstGeom prst="rect">
            <a:avLst/>
          </a:prstGeom>
        </p:spPr>
      </p:pic>
      <p:sp>
        <p:nvSpPr>
          <p:cNvPr id="6" name="Footer Placeholder 5"/>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2169374326"/>
      </p:ext>
    </p:extLst>
  </p:cSld>
  <p:clrMapOvr>
    <a:masterClrMapping/>
  </p:clrMapOvr>
  <p:transition spd="med">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مدل مدیریت کایزنی</a:t>
            </a:r>
            <a:endParaRPr lang="fa-IR" dirty="0"/>
          </a:p>
        </p:txBody>
      </p:sp>
      <p:pic>
        <p:nvPicPr>
          <p:cNvPr id="4" name="Picture 4" descr="01(1)"/>
          <p:cNvPicPr>
            <a:picLocks noGrp="1" noChangeAspect="1" noChangeArrowheads="1"/>
          </p:cNvPicPr>
          <p:nvPr>
            <p:ph idx="1"/>
          </p:nvPr>
        </p:nvPicPr>
        <p:blipFill>
          <a:blip r:embed="rId2"/>
          <a:srcRect/>
          <a:stretch>
            <a:fillRect/>
          </a:stretch>
        </p:blipFill>
        <p:spPr>
          <a:xfrm>
            <a:off x="0" y="1500174"/>
            <a:ext cx="9144000" cy="5357826"/>
          </a:xfrm>
          <a:noFill/>
        </p:spPr>
      </p:pic>
      <p:sp>
        <p:nvSpPr>
          <p:cNvPr id="5" name="Footer Placeholder 4"/>
          <p:cNvSpPr>
            <a:spLocks noGrp="1"/>
          </p:cNvSpPr>
          <p:nvPr>
            <p:ph type="ftr" sz="quarter" idx="11"/>
          </p:nvPr>
        </p:nvSpPr>
        <p:spPr/>
        <p:txBody>
          <a:bodyPr/>
          <a:lstStyle/>
          <a:p>
            <a:r>
              <a:rPr lang="en-US" smtClean="0"/>
              <a:t>© irmgn.ir</a:t>
            </a:r>
            <a:endParaRPr lang="fa-IR"/>
          </a:p>
        </p:txBody>
      </p:sp>
    </p:spTree>
    <p:extLst>
      <p:ext uri="{BB962C8B-B14F-4D97-AF65-F5344CB8AC3E}">
        <p14:creationId xmlns="" xmlns:p14="http://schemas.microsoft.com/office/powerpoint/2010/main" val="178107305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1722</TotalTime>
  <Words>2265</Words>
  <Application>Microsoft Office PowerPoint</Application>
  <PresentationFormat>On-screen Show (4:3)</PresentationFormat>
  <Paragraphs>248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بسم الله الرحمن الرحیم</vt:lpstr>
      <vt:lpstr>هزینه یابی کایزن</vt:lpstr>
      <vt:lpstr>مقدمه</vt:lpstr>
      <vt:lpstr>تعریف مدیریت کایزن</vt:lpstr>
      <vt:lpstr>فلسفه کایزن</vt:lpstr>
      <vt:lpstr>Slide 6</vt:lpstr>
      <vt:lpstr>3 اقدام اساسی برای تحقق بهبود تدریجی و مستمر در سازمان ها </vt:lpstr>
      <vt:lpstr>Slide 8</vt:lpstr>
      <vt:lpstr>مدل مدیریت کایزنی</vt:lpstr>
      <vt:lpstr>Slide 10</vt:lpstr>
      <vt:lpstr>کایزن در برابر نوآوری</vt:lpstr>
      <vt:lpstr>ويژگيهاي كايزن و نوآوري</vt:lpstr>
      <vt:lpstr>چرخه دمینگ(PDCA)</vt:lpstr>
      <vt:lpstr>Slide 14</vt:lpstr>
      <vt:lpstr>Slide 15</vt:lpstr>
      <vt:lpstr>مراحل اجراي تئوری طرح كايزن</vt:lpstr>
      <vt:lpstr>مراحل اجراي كايزن عملي </vt:lpstr>
      <vt:lpstr>مراحل اجراي كايزن عملي </vt:lpstr>
      <vt:lpstr>اصول بيست گانه مديريت در كايزن</vt:lpstr>
      <vt:lpstr>اصول بيست گانه مديريت در كايزن</vt:lpstr>
      <vt:lpstr>اصول بيست گانه مديريت در كايزن</vt:lpstr>
      <vt:lpstr>مرحله آماده سازي يا 5S</vt:lpstr>
      <vt:lpstr>مرحله آماده سازي يا 5S</vt:lpstr>
      <vt:lpstr>مرحله آماده سازي يا 5S</vt:lpstr>
      <vt:lpstr>مرحله آماده سازي يا 5S</vt:lpstr>
      <vt:lpstr>مرحله آماده سازي يا 5S</vt:lpstr>
      <vt:lpstr>مرحله آماده سازي يا 5S</vt:lpstr>
      <vt:lpstr>کایزن به مفهوم بهسازی و بهبود مستمر برسه بعد استوار است:</vt:lpstr>
      <vt:lpstr>مزایا اصلی کایزن نسبت به دیگر روش‌ها </vt:lpstr>
      <vt:lpstr> کایزن و کنترل کیفیت جامع (TQM) </vt:lpstr>
      <vt:lpstr>Slide 31</vt:lpstr>
      <vt:lpstr>کایزن و سیستم پیشنهارات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مستندسازی IMS و ممیزی داخلی</dc:title>
  <dc:creator>Admin</dc:creator>
  <cp:lastModifiedBy>Administrator</cp:lastModifiedBy>
  <cp:revision>138</cp:revision>
  <cp:lastPrinted>2014-10-15T13:38:33Z</cp:lastPrinted>
  <dcterms:created xsi:type="dcterms:W3CDTF">2014-03-22T08:36:21Z</dcterms:created>
  <dcterms:modified xsi:type="dcterms:W3CDTF">2016-03-17T20:49:55Z</dcterms:modified>
</cp:coreProperties>
</file>