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94"/>
  </p:notesMasterIdLst>
  <p:handoutMasterIdLst>
    <p:handoutMasterId r:id="rId9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7" r:id="rId35"/>
    <p:sldId id="298" r:id="rId36"/>
    <p:sldId id="291" r:id="rId37"/>
    <p:sldId id="292" r:id="rId38"/>
    <p:sldId id="293" r:id="rId39"/>
    <p:sldId id="294" r:id="rId40"/>
    <p:sldId id="295" r:id="rId41"/>
    <p:sldId id="299" r:id="rId42"/>
    <p:sldId id="300" r:id="rId43"/>
    <p:sldId id="301" r:id="rId44"/>
    <p:sldId id="302" r:id="rId45"/>
    <p:sldId id="320" r:id="rId46"/>
    <p:sldId id="303" r:id="rId47"/>
    <p:sldId id="321"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2" r:id="rId65"/>
    <p:sldId id="323" r:id="rId66"/>
    <p:sldId id="324" r:id="rId67"/>
    <p:sldId id="325" r:id="rId68"/>
    <p:sldId id="326" r:id="rId69"/>
    <p:sldId id="327" r:id="rId70"/>
    <p:sldId id="328" r:id="rId71"/>
    <p:sldId id="329" r:id="rId72"/>
    <p:sldId id="330" r:id="rId73"/>
    <p:sldId id="331" r:id="rId74"/>
    <p:sldId id="332" r:id="rId75"/>
    <p:sldId id="333" r:id="rId76"/>
    <p:sldId id="334" r:id="rId77"/>
    <p:sldId id="335" r:id="rId78"/>
    <p:sldId id="336" r:id="rId79"/>
    <p:sldId id="337" r:id="rId80"/>
    <p:sldId id="338" r:id="rId81"/>
    <p:sldId id="339" r:id="rId82"/>
    <p:sldId id="340" r:id="rId83"/>
    <p:sldId id="341" r:id="rId84"/>
    <p:sldId id="342" r:id="rId85"/>
    <p:sldId id="343" r:id="rId86"/>
    <p:sldId id="344" r:id="rId87"/>
    <p:sldId id="345" r:id="rId88"/>
    <p:sldId id="346" r:id="rId89"/>
    <p:sldId id="347" r:id="rId90"/>
    <p:sldId id="348" r:id="rId91"/>
    <p:sldId id="349" r:id="rId92"/>
    <p:sldId id="350" r:id="rId9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aximized" horzBarState="maximized">
    <p:restoredLeft sz="84380"/>
    <p:restoredTop sz="94660"/>
  </p:normalViewPr>
  <p:slideViewPr>
    <p:cSldViewPr>
      <p:cViewPr>
        <p:scale>
          <a:sx n="66" d="100"/>
          <a:sy n="66" d="100"/>
        </p:scale>
        <p:origin x="-2074" y="-494"/>
      </p:cViewPr>
      <p:guideLst>
        <p:guide orient="horz" pos="2160"/>
        <p:guide pos="2880"/>
      </p:guideLst>
    </p:cSldViewPr>
  </p:slideViewPr>
  <p:notesTextViewPr>
    <p:cViewPr>
      <p:scale>
        <a:sx n="1" d="1"/>
        <a:sy n="1" d="1"/>
      </p:scale>
      <p:origin x="0" y="0"/>
    </p:cViewPr>
  </p:notesTextViewPr>
  <p:sorterViewPr>
    <p:cViewPr>
      <p:scale>
        <a:sx n="100" d="100"/>
        <a:sy n="100" d="100"/>
      </p:scale>
      <p:origin x="0" y="13002"/>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7AA0E3-E700-4AEC-A443-435912760035}" type="datetimeFigureOut">
              <a:rPr lang="en-US" smtClean="0"/>
              <a:t>3/17/2016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irmgn.ir</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FAF3AC7-B003-42BD-89B3-A82C9EAF1AD5}" type="slidenum">
              <a:rPr lang="en-US" smtClean="0"/>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672716-16D7-4702-8879-7A9AAEF7034D}" type="datetimeFigureOut">
              <a:rPr lang="en-US" smtClean="0"/>
              <a:t>3/17/2016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irmgn.ir</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2EF57B-68B4-455E-B979-8371512E10A0}" type="slidenum">
              <a:rPr lang="en-US" smtClean="0"/>
              <a:t>‹#›</a:t>
            </a:fld>
            <a:endParaRPr lang="en-US"/>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2EF57B-68B4-455E-B979-8371512E10A0}" type="slidenum">
              <a:rPr lang="en-US" smtClean="0"/>
              <a:t>19</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36E94B2-0052-42F6-A90F-CDED6D2F8D0D}" type="datetime8">
              <a:rPr lang="fa-IR" smtClean="0"/>
              <a:t>16/مارس/17</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19E3D800-5119-4B47-A9BD-03699610D4FB}"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2041B2-CD8E-4E70-A733-7C50FF2639EC}" type="datetime8">
              <a:rPr lang="fa-IR" smtClean="0"/>
              <a:t>16/مارس/17</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19E3D800-5119-4B47-A9BD-03699610D4FB}"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28791C3-4E89-479F-AD06-05BB2B8274D6}" type="datetime8">
              <a:rPr lang="fa-IR" smtClean="0"/>
              <a:t>16/مارس/17</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19E3D800-5119-4B47-A9BD-03699610D4FB}" type="slidenum">
              <a:rPr lang="fa-IR" smtClean="0"/>
              <a:pPr/>
              <a:t>‹#›</a:t>
            </a:fld>
            <a:endParaRPr lang="fa-I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5701BB-4648-4863-9169-86BE5FE6626D}" type="datetime8">
              <a:rPr lang="fa-IR" smtClean="0"/>
              <a:t>16/مارس/17</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19E3D800-5119-4B47-A9BD-03699610D4FB}" type="slidenum">
              <a:rPr lang="fa-IR" smtClean="0"/>
              <a:pPr/>
              <a:t>‹#›</a:t>
            </a:fld>
            <a:endParaRPr lang="fa-IR"/>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27A743-F9B7-475A-A38C-13A275D80CD9}" type="datetime8">
              <a:rPr lang="fa-IR" smtClean="0"/>
              <a:t>16/مارس/17</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19E3D800-5119-4B47-A9BD-03699610D4FB}"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F12EAB8-9169-49DF-B7A9-D74A39E0FCFD}" type="datetime8">
              <a:rPr lang="fa-IR" smtClean="0"/>
              <a:t>16/مارس/17</a:t>
            </a:fld>
            <a:endParaRPr lang="fa-IR"/>
          </a:p>
        </p:txBody>
      </p:sp>
      <p:sp>
        <p:nvSpPr>
          <p:cNvPr id="6" name="Footer Placeholder 5"/>
          <p:cNvSpPr>
            <a:spLocks noGrp="1"/>
          </p:cNvSpPr>
          <p:nvPr>
            <p:ph type="ftr" sz="quarter" idx="11"/>
          </p:nvPr>
        </p:nvSpPr>
        <p:spPr/>
        <p:txBody>
          <a:bodyPr/>
          <a:lstStyle/>
          <a:p>
            <a:r>
              <a:rPr lang="en-US" smtClean="0"/>
              <a:t>© irmgn.ir</a:t>
            </a:r>
            <a:endParaRPr lang="fa-IR"/>
          </a:p>
        </p:txBody>
      </p:sp>
      <p:sp>
        <p:nvSpPr>
          <p:cNvPr id="7" name="Slide Number Placeholder 6"/>
          <p:cNvSpPr>
            <a:spLocks noGrp="1"/>
          </p:cNvSpPr>
          <p:nvPr>
            <p:ph type="sldNum" sz="quarter" idx="12"/>
          </p:nvPr>
        </p:nvSpPr>
        <p:spPr/>
        <p:txBody>
          <a:bodyPr/>
          <a:lstStyle/>
          <a:p>
            <a:fld id="{19E3D800-5119-4B47-A9BD-03699610D4FB}" type="slidenum">
              <a:rPr lang="fa-IR" smtClean="0"/>
              <a:pPr/>
              <a:t>‹#›</a:t>
            </a:fld>
            <a:endParaRPr lang="fa-IR"/>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8681D52-E118-4451-A0C6-FDEB1419754C}" type="datetime8">
              <a:rPr lang="fa-IR" smtClean="0"/>
              <a:t>16/مارس/17</a:t>
            </a:fld>
            <a:endParaRPr lang="fa-IR"/>
          </a:p>
        </p:txBody>
      </p:sp>
      <p:sp>
        <p:nvSpPr>
          <p:cNvPr id="8" name="Footer Placeholder 7"/>
          <p:cNvSpPr>
            <a:spLocks noGrp="1"/>
          </p:cNvSpPr>
          <p:nvPr>
            <p:ph type="ftr" sz="quarter" idx="11"/>
          </p:nvPr>
        </p:nvSpPr>
        <p:spPr/>
        <p:txBody>
          <a:bodyPr/>
          <a:lstStyle/>
          <a:p>
            <a:r>
              <a:rPr lang="en-US" smtClean="0"/>
              <a:t>© irmgn.ir</a:t>
            </a:r>
            <a:endParaRPr lang="fa-IR"/>
          </a:p>
        </p:txBody>
      </p:sp>
      <p:sp>
        <p:nvSpPr>
          <p:cNvPr id="9" name="Slide Number Placeholder 8"/>
          <p:cNvSpPr>
            <a:spLocks noGrp="1"/>
          </p:cNvSpPr>
          <p:nvPr>
            <p:ph type="sldNum" sz="quarter" idx="12"/>
          </p:nvPr>
        </p:nvSpPr>
        <p:spPr/>
        <p:txBody>
          <a:bodyPr/>
          <a:lstStyle/>
          <a:p>
            <a:fld id="{19E3D800-5119-4B47-A9BD-03699610D4FB}"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4970C0-69AC-492B-96F7-91C28B7AD6B6}" type="datetime8">
              <a:rPr lang="fa-IR" smtClean="0"/>
              <a:t>16/مارس/17</a:t>
            </a:fld>
            <a:endParaRPr lang="fa-IR"/>
          </a:p>
        </p:txBody>
      </p:sp>
      <p:sp>
        <p:nvSpPr>
          <p:cNvPr id="4" name="Footer Placeholder 3"/>
          <p:cNvSpPr>
            <a:spLocks noGrp="1"/>
          </p:cNvSpPr>
          <p:nvPr>
            <p:ph type="ftr" sz="quarter" idx="11"/>
          </p:nvPr>
        </p:nvSpPr>
        <p:spPr/>
        <p:txBody>
          <a:bodyPr/>
          <a:lstStyle/>
          <a:p>
            <a:r>
              <a:rPr lang="en-US" smtClean="0"/>
              <a:t>© irmgn.ir</a:t>
            </a:r>
            <a:endParaRPr lang="fa-IR"/>
          </a:p>
        </p:txBody>
      </p:sp>
      <p:sp>
        <p:nvSpPr>
          <p:cNvPr id="5" name="Slide Number Placeholder 4"/>
          <p:cNvSpPr>
            <a:spLocks noGrp="1"/>
          </p:cNvSpPr>
          <p:nvPr>
            <p:ph type="sldNum" sz="quarter" idx="12"/>
          </p:nvPr>
        </p:nvSpPr>
        <p:spPr/>
        <p:txBody>
          <a:bodyPr/>
          <a:lstStyle/>
          <a:p>
            <a:fld id="{19E3D800-5119-4B47-A9BD-03699610D4FB}"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051680D6-714A-498F-9FD8-28CF7AF45567}" type="datetime8">
              <a:rPr lang="fa-IR" smtClean="0"/>
              <a:t>16/مارس/17</a:t>
            </a:fld>
            <a:endParaRPr lang="fa-IR"/>
          </a:p>
        </p:txBody>
      </p:sp>
      <p:sp>
        <p:nvSpPr>
          <p:cNvPr id="3" name="Footer Placeholder 2"/>
          <p:cNvSpPr>
            <a:spLocks noGrp="1"/>
          </p:cNvSpPr>
          <p:nvPr>
            <p:ph type="ftr" sz="quarter" idx="11"/>
          </p:nvPr>
        </p:nvSpPr>
        <p:spPr/>
        <p:txBody>
          <a:bodyPr/>
          <a:lstStyle/>
          <a:p>
            <a:r>
              <a:rPr lang="en-US" smtClean="0"/>
              <a:t>© irmgn.ir</a:t>
            </a:r>
            <a:endParaRPr lang="fa-IR"/>
          </a:p>
        </p:txBody>
      </p:sp>
      <p:sp>
        <p:nvSpPr>
          <p:cNvPr id="4" name="Slide Number Placeholder 3"/>
          <p:cNvSpPr>
            <a:spLocks noGrp="1"/>
          </p:cNvSpPr>
          <p:nvPr>
            <p:ph type="sldNum" sz="quarter" idx="12"/>
          </p:nvPr>
        </p:nvSpPr>
        <p:spPr/>
        <p:txBody>
          <a:bodyPr/>
          <a:lstStyle/>
          <a:p>
            <a:fld id="{19E3D800-5119-4B47-A9BD-03699610D4FB}"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4CB1A08-FD87-4ADA-A36E-BD5F45823ECC}" type="datetime8">
              <a:rPr lang="fa-IR" smtClean="0"/>
              <a:t>16/مارس/17</a:t>
            </a:fld>
            <a:endParaRPr lang="fa-IR"/>
          </a:p>
        </p:txBody>
      </p:sp>
      <p:sp>
        <p:nvSpPr>
          <p:cNvPr id="6" name="Footer Placeholder 5"/>
          <p:cNvSpPr>
            <a:spLocks noGrp="1"/>
          </p:cNvSpPr>
          <p:nvPr>
            <p:ph type="ftr" sz="quarter" idx="11"/>
          </p:nvPr>
        </p:nvSpPr>
        <p:spPr/>
        <p:txBody>
          <a:bodyPr/>
          <a:lstStyle/>
          <a:p>
            <a:r>
              <a:rPr lang="en-US" smtClean="0"/>
              <a:t>© irmgn.ir</a:t>
            </a:r>
            <a:endParaRPr lang="fa-IR"/>
          </a:p>
        </p:txBody>
      </p:sp>
      <p:sp>
        <p:nvSpPr>
          <p:cNvPr id="7" name="Slide Number Placeholder 6"/>
          <p:cNvSpPr>
            <a:spLocks noGrp="1"/>
          </p:cNvSpPr>
          <p:nvPr>
            <p:ph type="sldNum" sz="quarter" idx="12"/>
          </p:nvPr>
        </p:nvSpPr>
        <p:spPr/>
        <p:txBody>
          <a:bodyPr/>
          <a:lstStyle/>
          <a:p>
            <a:fld id="{19E3D800-5119-4B47-A9BD-03699610D4FB}" type="slidenum">
              <a:rPr lang="fa-IR" smtClean="0"/>
              <a:pPr/>
              <a:t>‹#›</a:t>
            </a:fld>
            <a:endParaRPr lang="fa-I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8C207C-750D-400C-9FAC-B62B6AD1EAA6}" type="datetime8">
              <a:rPr lang="fa-IR" smtClean="0"/>
              <a:t>16/مارس/17</a:t>
            </a:fld>
            <a:endParaRPr lang="fa-IR"/>
          </a:p>
        </p:txBody>
      </p:sp>
      <p:sp>
        <p:nvSpPr>
          <p:cNvPr id="6" name="Footer Placeholder 5"/>
          <p:cNvSpPr>
            <a:spLocks noGrp="1"/>
          </p:cNvSpPr>
          <p:nvPr>
            <p:ph type="ftr" sz="quarter" idx="11"/>
          </p:nvPr>
        </p:nvSpPr>
        <p:spPr/>
        <p:txBody>
          <a:bodyPr/>
          <a:lstStyle/>
          <a:p>
            <a:r>
              <a:rPr lang="en-US" smtClean="0"/>
              <a:t>© irmgn.ir</a:t>
            </a:r>
            <a:endParaRPr lang="fa-IR"/>
          </a:p>
        </p:txBody>
      </p:sp>
      <p:sp>
        <p:nvSpPr>
          <p:cNvPr id="7" name="Slide Number Placeholder 6"/>
          <p:cNvSpPr>
            <a:spLocks noGrp="1"/>
          </p:cNvSpPr>
          <p:nvPr>
            <p:ph type="sldNum" sz="quarter" idx="12"/>
          </p:nvPr>
        </p:nvSpPr>
        <p:spPr/>
        <p:txBody>
          <a:bodyPr/>
          <a:lstStyle/>
          <a:p>
            <a:fld id="{19E3D800-5119-4B47-A9BD-03699610D4FB}" type="slidenum">
              <a:rPr lang="fa-IR" smtClean="0"/>
              <a:pPr/>
              <a:t>‹#›</a:t>
            </a:fld>
            <a:endParaRPr lang="fa-I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9ED50FB-3937-4854-BD68-47705C8CE3EA}" type="datetime8">
              <a:rPr lang="fa-IR" smtClean="0"/>
              <a:t>16/مارس/17</a:t>
            </a:fld>
            <a:endParaRPr lang="fa-I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r>
              <a:rPr lang="en-US" smtClean="0"/>
              <a:t>© irmgn.ir</a:t>
            </a:r>
            <a:endParaRPr lang="fa-I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19E3D800-5119-4B47-A9BD-03699610D4FB}" type="slidenum">
              <a:rPr lang="fa-IR" smtClean="0"/>
              <a:pPr/>
              <a:t>‹#›</a:t>
            </a:fld>
            <a:endParaRPr lang="fa-I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3"/>
            <a:ext cx="7772400" cy="1584175"/>
          </a:xfrm>
        </p:spPr>
        <p:txBody>
          <a:bodyPr>
            <a:normAutofit fontScale="90000"/>
          </a:bodyPr>
          <a:lstStyle/>
          <a:p>
            <a:r>
              <a:rPr lang="fa-IR" b="1" dirty="0" smtClean="0">
                <a:solidFill>
                  <a:schemeClr val="tx1"/>
                </a:solidFill>
                <a:cs typeface="B Nazanin" pitchFamily="2" charset="-78"/>
              </a:rPr>
              <a:t>حسابداری صنعتی 1</a:t>
            </a:r>
            <a:br>
              <a:rPr lang="fa-IR" b="1" dirty="0" smtClean="0">
                <a:solidFill>
                  <a:schemeClr val="tx1"/>
                </a:solidFill>
                <a:cs typeface="B Nazanin" pitchFamily="2" charset="-78"/>
              </a:rPr>
            </a:br>
            <a:r>
              <a:rPr lang="fa-IR" b="1" dirty="0">
                <a:solidFill>
                  <a:schemeClr val="tx1"/>
                </a:solidFill>
                <a:cs typeface="B Nazanin" pitchFamily="2" charset="-78"/>
              </a:rPr>
              <a:t/>
            </a:r>
            <a:br>
              <a:rPr lang="fa-IR" b="1" dirty="0">
                <a:solidFill>
                  <a:schemeClr val="tx1"/>
                </a:solidFill>
                <a:cs typeface="B Nazanin" pitchFamily="2" charset="-78"/>
              </a:rPr>
            </a:br>
            <a:endParaRPr lang="fa-IR" b="1" dirty="0">
              <a:solidFill>
                <a:schemeClr val="tx1"/>
              </a:solidFill>
              <a:cs typeface="B Nazanin" pitchFamily="2" charset="-78"/>
            </a:endParaRPr>
          </a:p>
        </p:txBody>
      </p:sp>
      <p:sp>
        <p:nvSpPr>
          <p:cNvPr id="3" name="Subtitle 2"/>
          <p:cNvSpPr>
            <a:spLocks noGrp="1"/>
          </p:cNvSpPr>
          <p:nvPr>
            <p:ph type="subTitle" idx="1"/>
          </p:nvPr>
        </p:nvSpPr>
        <p:spPr>
          <a:xfrm>
            <a:off x="467544" y="1772816"/>
            <a:ext cx="8208912" cy="4608512"/>
          </a:xfrm>
        </p:spPr>
        <p:txBody>
          <a:bodyPr>
            <a:normAutofit/>
          </a:bodyPr>
          <a:lstStyle/>
          <a:p>
            <a:endParaRPr lang="fa-IR" sz="3200" b="1" dirty="0" smtClean="0">
              <a:solidFill>
                <a:schemeClr val="tx1"/>
              </a:solidFill>
              <a:cs typeface="B Nazanin" pitchFamily="2" charset="-78"/>
            </a:endParaRPr>
          </a:p>
          <a:p>
            <a:r>
              <a:rPr lang="fa-IR" sz="4000" b="1" dirty="0" smtClean="0">
                <a:solidFill>
                  <a:schemeClr val="tx1"/>
                </a:solidFill>
                <a:cs typeface="B Nazanin" pitchFamily="2" charset="-78"/>
              </a:rPr>
              <a:t>صورت سود و زیان موسسات تولیدی و بازرگانی</a:t>
            </a:r>
          </a:p>
          <a:p>
            <a:r>
              <a:rPr lang="fa-IR" sz="4000" b="1" dirty="0" smtClean="0">
                <a:solidFill>
                  <a:schemeClr val="tx1"/>
                </a:solidFill>
                <a:cs typeface="B Nazanin" pitchFamily="2" charset="-78"/>
              </a:rPr>
              <a:t>جداول بهای تمام شده </a:t>
            </a: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3099915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420888"/>
            <a:ext cx="8784975" cy="4248472"/>
          </a:xfrm>
        </p:spPr>
        <p:txBody>
          <a:bodyPr>
            <a:normAutofit lnSpcReduction="10000"/>
          </a:bodyPr>
          <a:lstStyle/>
          <a:p>
            <a:pPr algn="just">
              <a:buFont typeface="Wingdings" pitchFamily="2" charset="2"/>
              <a:buChar char="q"/>
            </a:pPr>
            <a:r>
              <a:rPr lang="fa-IR" dirty="0" smtClean="0">
                <a:solidFill>
                  <a:schemeClr val="tx1"/>
                </a:solidFill>
                <a:cs typeface="B Nazanin" pitchFamily="2" charset="-78"/>
              </a:rPr>
              <a:t> اطلاعات زیر در سال 1380 از دفاتر موسسه تولیدی </a:t>
            </a:r>
            <a:r>
              <a:rPr lang="en-US" dirty="0" smtClean="0">
                <a:solidFill>
                  <a:schemeClr val="tx1"/>
                </a:solidFill>
                <a:cs typeface="B Nazanin" pitchFamily="2" charset="-78"/>
              </a:rPr>
              <a:t>X</a:t>
            </a:r>
            <a:r>
              <a:rPr lang="fa-IR" dirty="0" smtClean="0">
                <a:solidFill>
                  <a:schemeClr val="tx1"/>
                </a:solidFill>
                <a:cs typeface="B Nazanin" pitchFamily="2" charset="-78"/>
              </a:rPr>
              <a:t> استخراج شده است :</a:t>
            </a:r>
          </a:p>
          <a:p>
            <a:pPr marL="0" indent="0" algn="just">
              <a:buNone/>
            </a:pPr>
            <a:r>
              <a:rPr lang="fa-IR" dirty="0">
                <a:solidFill>
                  <a:schemeClr val="tx1"/>
                </a:solidFill>
                <a:cs typeface="B Nazanin" pitchFamily="2" charset="-78"/>
              </a:rPr>
              <a:t> </a:t>
            </a:r>
            <a:r>
              <a:rPr lang="fa-IR" dirty="0" smtClean="0">
                <a:solidFill>
                  <a:schemeClr val="tx1"/>
                </a:solidFill>
                <a:cs typeface="B Nazanin" pitchFamily="2" charset="-78"/>
              </a:rPr>
              <a:t>                                                  </a:t>
            </a:r>
            <a:r>
              <a:rPr lang="fa-IR" u="sng" dirty="0" smtClean="0">
                <a:solidFill>
                  <a:schemeClr val="tx1"/>
                </a:solidFill>
                <a:cs typeface="B Nazanin" pitchFamily="2" charset="-78"/>
              </a:rPr>
              <a:t>1380/12/29</a:t>
            </a:r>
            <a:r>
              <a:rPr lang="fa-IR" dirty="0" smtClean="0">
                <a:solidFill>
                  <a:schemeClr val="tx1"/>
                </a:solidFill>
                <a:cs typeface="B Nazanin" pitchFamily="2" charset="-78"/>
              </a:rPr>
              <a:t>              </a:t>
            </a:r>
            <a:r>
              <a:rPr lang="fa-IR" u="sng" dirty="0" smtClean="0">
                <a:solidFill>
                  <a:schemeClr val="tx1"/>
                </a:solidFill>
                <a:cs typeface="B Nazanin" pitchFamily="2" charset="-78"/>
              </a:rPr>
              <a:t>1380/1/1</a:t>
            </a:r>
          </a:p>
          <a:p>
            <a:pPr marL="0" indent="0" algn="just">
              <a:buNone/>
            </a:pPr>
            <a:r>
              <a:rPr lang="fa-IR" dirty="0" smtClean="0">
                <a:solidFill>
                  <a:schemeClr val="tx1"/>
                </a:solidFill>
                <a:cs typeface="B Nazanin" pitchFamily="2" charset="-78"/>
              </a:rPr>
              <a:t>مواد مستقیم                                         43000                   36000</a:t>
            </a:r>
          </a:p>
          <a:p>
            <a:pPr marL="0" indent="0" algn="just">
              <a:buNone/>
            </a:pPr>
            <a:r>
              <a:rPr lang="fa-IR" dirty="0" smtClean="0">
                <a:solidFill>
                  <a:schemeClr val="tx1"/>
                </a:solidFill>
                <a:cs typeface="B Nazanin" pitchFamily="2" charset="-78"/>
              </a:rPr>
              <a:t>کالای در جریان ساخت                            10000                   17000</a:t>
            </a:r>
          </a:p>
          <a:p>
            <a:pPr marL="0" indent="0" algn="just">
              <a:buNone/>
            </a:pPr>
            <a:r>
              <a:rPr lang="fa-IR" dirty="0" smtClean="0">
                <a:solidFill>
                  <a:schemeClr val="tx1"/>
                </a:solidFill>
                <a:cs typeface="B Nazanin" pitchFamily="2" charset="-78"/>
              </a:rPr>
              <a:t>کالای ساخته شده                                 92000                    74000</a:t>
            </a:r>
          </a:p>
          <a:p>
            <a:pPr marL="0" indent="0" algn="just">
              <a:buNone/>
            </a:pPr>
            <a:r>
              <a:rPr lang="fa-IR" b="1" dirty="0" smtClean="0">
                <a:solidFill>
                  <a:schemeClr val="tx1"/>
                </a:solidFill>
                <a:cs typeface="B Nazanin" pitchFamily="2" charset="-78"/>
              </a:rPr>
              <a:t>هزینه های واقع شده طی دوره:</a:t>
            </a:r>
          </a:p>
          <a:p>
            <a:pPr marL="0" indent="0" algn="just">
              <a:buNone/>
            </a:pPr>
            <a:r>
              <a:rPr lang="fa-IR" dirty="0" smtClean="0">
                <a:solidFill>
                  <a:schemeClr val="tx1"/>
                </a:solidFill>
                <a:cs typeface="B Nazanin" pitchFamily="2" charset="-78"/>
              </a:rPr>
              <a:t>خرید مواد در طی دوره                            425000</a:t>
            </a:r>
          </a:p>
          <a:p>
            <a:pPr marL="0" indent="0" algn="just">
              <a:buNone/>
            </a:pPr>
            <a:r>
              <a:rPr lang="fa-IR" dirty="0" smtClean="0">
                <a:solidFill>
                  <a:schemeClr val="tx1"/>
                </a:solidFill>
                <a:cs typeface="B Nazanin" pitchFamily="2" charset="-78"/>
              </a:rPr>
              <a:t>هزینه حمل مواد خریداری شده                  30000</a:t>
            </a:r>
          </a:p>
          <a:p>
            <a:pPr marL="0" indent="0" algn="just">
              <a:buNone/>
            </a:pPr>
            <a:r>
              <a:rPr lang="fa-IR" dirty="0" smtClean="0">
                <a:solidFill>
                  <a:schemeClr val="tx1"/>
                </a:solidFill>
                <a:cs typeface="B Nazanin" pitchFamily="2" charset="-78"/>
              </a:rPr>
              <a:t>دستمزد مستقیم                                    250000     </a:t>
            </a:r>
          </a:p>
          <a:p>
            <a:pPr marL="0" indent="0" algn="just">
              <a:buNone/>
            </a:pPr>
            <a:r>
              <a:rPr lang="fa-IR" dirty="0" smtClean="0">
                <a:solidFill>
                  <a:schemeClr val="tx1"/>
                </a:solidFill>
                <a:cs typeface="B Nazanin" pitchFamily="2" charset="-78"/>
              </a:rPr>
              <a:t>سربار ساخت                                        200000</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مثال جداول بهای تمام شده </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9353022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675466"/>
            <a:ext cx="8496944" cy="3777869"/>
          </a:xfrm>
        </p:spPr>
        <p:txBody>
          <a:bodyPr/>
          <a:lstStyle/>
          <a:p>
            <a:pPr>
              <a:buFont typeface="Wingdings" pitchFamily="2" charset="2"/>
              <a:buChar char="q"/>
            </a:pPr>
            <a:r>
              <a:rPr lang="fa-IR" dirty="0" smtClean="0"/>
              <a:t> </a:t>
            </a:r>
            <a:r>
              <a:rPr lang="fa-IR" dirty="0" smtClean="0">
                <a:solidFill>
                  <a:schemeClr val="tx1"/>
                </a:solidFill>
                <a:cs typeface="B Nazanin" pitchFamily="2" charset="-78"/>
              </a:rPr>
              <a:t>مطلوبست تهیه جدول بهای تمام شده مواد مستقیم مصرف شده</a:t>
            </a:r>
          </a:p>
          <a:p>
            <a:pPr>
              <a:buFont typeface="Wingdings" pitchFamily="2" charset="2"/>
              <a:buChar char="q"/>
            </a:pPr>
            <a:endParaRPr lang="fa-IR" dirty="0">
              <a:solidFill>
                <a:schemeClr val="tx1"/>
              </a:solidFill>
              <a:cs typeface="B Nazanin" pitchFamily="2" charset="-78"/>
            </a:endParaRPr>
          </a:p>
          <a:p>
            <a:pPr>
              <a:buFont typeface="Wingdings" pitchFamily="2" charset="2"/>
              <a:buChar char="q"/>
            </a:pPr>
            <a:r>
              <a:rPr lang="fa-IR" dirty="0" smtClean="0">
                <a:solidFill>
                  <a:schemeClr val="tx1"/>
                </a:solidFill>
                <a:cs typeface="B Nazanin" pitchFamily="2" charset="-78"/>
              </a:rPr>
              <a:t>تهیه جدول بهای تمام شده کالای ساخته شده</a:t>
            </a:r>
          </a:p>
          <a:p>
            <a:pPr>
              <a:buFont typeface="Wingdings" pitchFamily="2" charset="2"/>
              <a:buChar char="q"/>
            </a:pPr>
            <a:endParaRPr lang="fa-IR" dirty="0">
              <a:solidFill>
                <a:schemeClr val="tx1"/>
              </a:solidFill>
              <a:cs typeface="B Nazanin" pitchFamily="2" charset="-78"/>
            </a:endParaRPr>
          </a:p>
          <a:p>
            <a:pPr>
              <a:buFont typeface="Wingdings" pitchFamily="2" charset="2"/>
              <a:buChar char="q"/>
            </a:pPr>
            <a:r>
              <a:rPr lang="fa-IR" dirty="0" smtClean="0">
                <a:solidFill>
                  <a:schemeClr val="tx1"/>
                </a:solidFill>
                <a:cs typeface="B Nazanin" pitchFamily="2" charset="-78"/>
              </a:rPr>
              <a:t>تهیه جدول بهای تمام شده کالای فروش رفته </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سوالات </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2600880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1700808"/>
            <a:ext cx="8856984" cy="4896544"/>
          </a:xfrm>
        </p:spPr>
        <p:txBody>
          <a:bodyPr>
            <a:normAutofit lnSpcReduction="10000"/>
          </a:bodyPr>
          <a:lstStyle/>
          <a:p>
            <a:pPr marL="0" indent="0" algn="ctr">
              <a:buNone/>
            </a:pPr>
            <a:r>
              <a:rPr lang="fa-IR" dirty="0" smtClean="0">
                <a:solidFill>
                  <a:schemeClr val="tx1"/>
                </a:solidFill>
                <a:cs typeface="B Nazanin" pitchFamily="2" charset="-78"/>
              </a:rPr>
              <a:t> موسسه تولیدی </a:t>
            </a:r>
            <a:r>
              <a:rPr lang="en-US" dirty="0" smtClean="0">
                <a:solidFill>
                  <a:schemeClr val="tx1"/>
                </a:solidFill>
                <a:cs typeface="B Nazanin" pitchFamily="2" charset="-78"/>
              </a:rPr>
              <a:t>X</a:t>
            </a:r>
          </a:p>
          <a:p>
            <a:pPr marL="0" indent="0">
              <a:buNone/>
            </a:pPr>
            <a:r>
              <a:rPr lang="en-US" dirty="0" smtClean="0">
                <a:solidFill>
                  <a:schemeClr val="tx1"/>
                </a:solidFill>
                <a:cs typeface="B Nazanin" pitchFamily="2" charset="-78"/>
              </a:rPr>
              <a:t>                                   </a:t>
            </a:r>
            <a:r>
              <a:rPr lang="fa-IR" dirty="0" smtClean="0">
                <a:solidFill>
                  <a:schemeClr val="tx1"/>
                </a:solidFill>
                <a:cs typeface="B Nazanin" pitchFamily="2" charset="-78"/>
              </a:rPr>
              <a:t>جدول بهای تمام شده مواد مستقیم مصرف شده </a:t>
            </a:r>
          </a:p>
          <a:p>
            <a:pPr marL="0" indent="0">
              <a:buNone/>
            </a:pPr>
            <a:r>
              <a:rPr lang="fa-IR" dirty="0" smtClean="0">
                <a:solidFill>
                  <a:schemeClr val="tx1"/>
                </a:solidFill>
                <a:cs typeface="B Nazanin" pitchFamily="2" charset="-78"/>
              </a:rPr>
              <a:t>                                  </a:t>
            </a:r>
            <a:r>
              <a:rPr lang="fa-IR" u="sng" dirty="0" smtClean="0">
                <a:solidFill>
                  <a:schemeClr val="tx1"/>
                </a:solidFill>
                <a:cs typeface="B Nazanin" pitchFamily="2" charset="-78"/>
              </a:rPr>
              <a:t>برای سال مالی منتهی به 29 اسفندماه </a:t>
            </a:r>
            <a:r>
              <a:rPr lang="fa-IR" dirty="0" smtClean="0">
                <a:solidFill>
                  <a:schemeClr val="tx1"/>
                </a:solidFill>
                <a:cs typeface="B Nazanin" pitchFamily="2" charset="-78"/>
              </a:rPr>
              <a:t>1380</a:t>
            </a:r>
            <a:r>
              <a:rPr lang="en-US" dirty="0" smtClean="0">
                <a:solidFill>
                  <a:schemeClr val="tx1"/>
                </a:solidFill>
                <a:cs typeface="B Nazanin" pitchFamily="2" charset="-78"/>
              </a:rPr>
              <a:t>                          </a:t>
            </a:r>
            <a:endParaRPr lang="fa-IR" dirty="0" smtClean="0">
              <a:solidFill>
                <a:schemeClr val="tx1"/>
              </a:solidFill>
              <a:cs typeface="B Nazanin" pitchFamily="2" charset="-78"/>
            </a:endParaRPr>
          </a:p>
          <a:p>
            <a:pPr marL="0" indent="0">
              <a:buNone/>
            </a:pPr>
            <a:endParaRPr lang="fa-IR" dirty="0" smtClean="0">
              <a:solidFill>
                <a:schemeClr val="tx1"/>
              </a:solidFill>
              <a:cs typeface="B Nazanin" pitchFamily="2" charset="-78"/>
            </a:endParaRPr>
          </a:p>
          <a:p>
            <a:pPr marL="0" indent="0">
              <a:buNone/>
            </a:pPr>
            <a:r>
              <a:rPr lang="fa-IR" dirty="0" smtClean="0">
                <a:solidFill>
                  <a:schemeClr val="tx1"/>
                </a:solidFill>
                <a:cs typeface="B Nazanin" pitchFamily="2" charset="-78"/>
              </a:rPr>
              <a:t>موجودی مواد مستقیم ابتدای دوره                             36000</a:t>
            </a:r>
          </a:p>
          <a:p>
            <a:pPr marL="0" indent="0">
              <a:buNone/>
            </a:pPr>
            <a:r>
              <a:rPr lang="fa-IR" dirty="0" smtClean="0">
                <a:solidFill>
                  <a:schemeClr val="tx1"/>
                </a:solidFill>
                <a:cs typeface="B Nazanin" pitchFamily="2" charset="-78"/>
              </a:rPr>
              <a:t>مواد مستقیم خریداری شده                   425000</a:t>
            </a:r>
          </a:p>
          <a:p>
            <a:pPr marL="0" indent="0">
              <a:buNone/>
            </a:pPr>
            <a:r>
              <a:rPr lang="fa-IR" dirty="0" smtClean="0">
                <a:solidFill>
                  <a:schemeClr val="tx1"/>
                </a:solidFill>
                <a:cs typeface="B Nazanin" pitchFamily="2" charset="-78"/>
              </a:rPr>
              <a:t>+ هزینه حمل مواد خریداری شده             </a:t>
            </a:r>
            <a:r>
              <a:rPr lang="fa-IR" u="sng" dirty="0" smtClean="0">
                <a:solidFill>
                  <a:schemeClr val="tx1"/>
                </a:solidFill>
                <a:cs typeface="B Nazanin" pitchFamily="2" charset="-78"/>
              </a:rPr>
              <a:t>30000</a:t>
            </a:r>
            <a:r>
              <a:rPr lang="fa-IR" dirty="0" smtClean="0">
                <a:solidFill>
                  <a:schemeClr val="tx1"/>
                </a:solidFill>
                <a:cs typeface="B Nazanin" pitchFamily="2" charset="-78"/>
              </a:rPr>
              <a:t>       </a:t>
            </a:r>
          </a:p>
          <a:p>
            <a:pPr marL="0" indent="0">
              <a:buNone/>
            </a:pPr>
            <a:r>
              <a:rPr lang="fa-IR" sz="2200" dirty="0" smtClean="0">
                <a:solidFill>
                  <a:schemeClr val="tx1"/>
                </a:solidFill>
                <a:cs typeface="B Nazanin" pitchFamily="2" charset="-78"/>
              </a:rPr>
              <a:t>بهای تمام شده مواد خریداری شده طی دوره                      </a:t>
            </a:r>
            <a:r>
              <a:rPr lang="fa-IR" u="sng" dirty="0" smtClean="0">
                <a:solidFill>
                  <a:schemeClr val="tx1"/>
                </a:solidFill>
                <a:cs typeface="B Nazanin" pitchFamily="2" charset="-78"/>
              </a:rPr>
              <a:t>455000</a:t>
            </a:r>
            <a:r>
              <a:rPr lang="fa-IR" dirty="0" smtClean="0">
                <a:solidFill>
                  <a:schemeClr val="tx1"/>
                </a:solidFill>
                <a:cs typeface="B Nazanin" pitchFamily="2" charset="-78"/>
              </a:rPr>
              <a:t>     </a:t>
            </a:r>
          </a:p>
          <a:p>
            <a:pPr marL="0" indent="0">
              <a:buNone/>
            </a:pPr>
            <a:r>
              <a:rPr lang="fa-IR" dirty="0" smtClean="0">
                <a:solidFill>
                  <a:schemeClr val="tx1"/>
                </a:solidFill>
                <a:cs typeface="B Nazanin" pitchFamily="2" charset="-78"/>
              </a:rPr>
              <a:t>بهای تمام شده مواد آماده به مصرف                          491000    </a:t>
            </a:r>
          </a:p>
          <a:p>
            <a:pPr>
              <a:buFontTx/>
              <a:buChar char="-"/>
            </a:pPr>
            <a:r>
              <a:rPr lang="fa-IR" dirty="0" smtClean="0">
                <a:solidFill>
                  <a:schemeClr val="tx1"/>
                </a:solidFill>
                <a:cs typeface="B Nazanin" pitchFamily="2" charset="-78"/>
              </a:rPr>
              <a:t>موجودی مواد مستقیم پایان دوره                         </a:t>
            </a:r>
            <a:r>
              <a:rPr lang="fa-IR" u="sng" dirty="0" smtClean="0">
                <a:solidFill>
                  <a:schemeClr val="tx1"/>
                </a:solidFill>
                <a:cs typeface="B Nazanin" pitchFamily="2" charset="-78"/>
              </a:rPr>
              <a:t>(43000)</a:t>
            </a:r>
          </a:p>
          <a:p>
            <a:pPr marL="0" indent="0">
              <a:buNone/>
            </a:pPr>
            <a:r>
              <a:rPr lang="fa-IR" dirty="0" smtClean="0">
                <a:solidFill>
                  <a:schemeClr val="tx1"/>
                </a:solidFill>
                <a:cs typeface="B Nazanin" pitchFamily="2" charset="-78"/>
              </a:rPr>
              <a:t>بهای تمام شده مواد مستقیم مصرف شده                   </a:t>
            </a:r>
            <a:r>
              <a:rPr lang="fa-IR" u="sng" dirty="0" smtClean="0">
                <a:solidFill>
                  <a:schemeClr val="tx1"/>
                </a:solidFill>
                <a:cs typeface="B Nazanin" pitchFamily="2" charset="-78"/>
              </a:rPr>
              <a:t>448000</a:t>
            </a:r>
          </a:p>
          <a:p>
            <a:pPr marL="0" indent="0">
              <a:buNone/>
            </a:pPr>
            <a:r>
              <a:rPr lang="fa-IR" dirty="0" smtClean="0">
                <a:solidFill>
                  <a:schemeClr val="tx1"/>
                </a:solidFill>
                <a:cs typeface="B Nazanin" pitchFamily="2" charset="-78"/>
              </a:rPr>
              <a:t>                      </a:t>
            </a:r>
            <a:r>
              <a:rPr lang="en-US" dirty="0" smtClean="0">
                <a:solidFill>
                  <a:schemeClr val="tx1"/>
                </a:solidFill>
                <a:cs typeface="B Nazanin" pitchFamily="2" charset="-78"/>
              </a:rPr>
              <a:t>        </a:t>
            </a:r>
            <a:r>
              <a:rPr lang="en-US" dirty="0" smtClean="0"/>
              <a:t>  </a:t>
            </a: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حل سوال : مواد مستقیم مصرف شده </a:t>
            </a:r>
            <a:endParaRPr lang="fa-IR" b="1" dirty="0">
              <a:solidFill>
                <a:schemeClr val="tx1"/>
              </a:solidFill>
              <a:cs typeface="B Nazanin" pitchFamily="2" charset="-78"/>
            </a:endParaRPr>
          </a:p>
        </p:txBody>
      </p:sp>
      <p:cxnSp>
        <p:nvCxnSpPr>
          <p:cNvPr id="5" name="Straight Connector 4"/>
          <p:cNvCxnSpPr/>
          <p:nvPr/>
        </p:nvCxnSpPr>
        <p:spPr>
          <a:xfrm>
            <a:off x="2915816" y="6237312"/>
            <a:ext cx="720080" cy="0"/>
          </a:xfrm>
          <a:prstGeom prst="line">
            <a:avLst/>
          </a:prstGeom>
        </p:spPr>
        <p:style>
          <a:lnRef idx="1">
            <a:schemeClr val="dk1"/>
          </a:lnRef>
          <a:fillRef idx="0">
            <a:schemeClr val="dk1"/>
          </a:fillRef>
          <a:effectRef idx="0">
            <a:schemeClr val="dk1"/>
          </a:effectRef>
          <a:fontRef idx="minor">
            <a:schemeClr val="tx1"/>
          </a:fontRef>
        </p:style>
      </p:cxnSp>
      <p:sp>
        <p:nvSpPr>
          <p:cNvPr id="6" name="Footer Placeholder 5"/>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4956187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916832"/>
            <a:ext cx="8784975" cy="4608512"/>
          </a:xfrm>
        </p:spPr>
        <p:txBody>
          <a:bodyPr>
            <a:normAutofit lnSpcReduction="10000"/>
          </a:bodyPr>
          <a:lstStyle/>
          <a:p>
            <a:pPr marL="0" indent="0">
              <a:buNone/>
            </a:pPr>
            <a:r>
              <a:rPr lang="fa-IR" dirty="0" smtClean="0"/>
              <a:t>                                     </a:t>
            </a:r>
            <a:r>
              <a:rPr lang="fa-IR" dirty="0" smtClean="0">
                <a:solidFill>
                  <a:schemeClr val="tx1"/>
                </a:solidFill>
                <a:cs typeface="B Nazanin" pitchFamily="2" charset="-78"/>
              </a:rPr>
              <a:t>   موسسه تولیدی </a:t>
            </a:r>
            <a:r>
              <a:rPr lang="en-US" dirty="0" smtClean="0">
                <a:solidFill>
                  <a:schemeClr val="tx1"/>
                </a:solidFill>
                <a:cs typeface="B Nazanin" pitchFamily="2" charset="-78"/>
              </a:rPr>
              <a:t>x</a:t>
            </a:r>
            <a:endParaRPr lang="fa-IR" dirty="0" smtClean="0">
              <a:solidFill>
                <a:schemeClr val="tx1"/>
              </a:solidFill>
              <a:cs typeface="B Nazanin" pitchFamily="2" charset="-78"/>
            </a:endParaRPr>
          </a:p>
          <a:p>
            <a:pPr marL="0" indent="0">
              <a:buNone/>
            </a:pPr>
            <a:r>
              <a:rPr lang="fa-IR" dirty="0">
                <a:solidFill>
                  <a:schemeClr val="tx1"/>
                </a:solidFill>
                <a:cs typeface="B Nazanin" pitchFamily="2" charset="-78"/>
              </a:rPr>
              <a:t> </a:t>
            </a:r>
            <a:r>
              <a:rPr lang="fa-IR" dirty="0" smtClean="0">
                <a:solidFill>
                  <a:schemeClr val="tx1"/>
                </a:solidFill>
                <a:cs typeface="B Nazanin" pitchFamily="2" charset="-78"/>
              </a:rPr>
              <a:t>                              جدول بهای تمام شده کالای ساخته شده</a:t>
            </a:r>
          </a:p>
          <a:p>
            <a:pPr marL="0" indent="0">
              <a:buNone/>
            </a:pPr>
            <a:r>
              <a:rPr lang="fa-IR" dirty="0">
                <a:solidFill>
                  <a:schemeClr val="tx1"/>
                </a:solidFill>
                <a:cs typeface="B Nazanin" pitchFamily="2" charset="-78"/>
              </a:rPr>
              <a:t> </a:t>
            </a:r>
            <a:r>
              <a:rPr lang="fa-IR" dirty="0" smtClean="0">
                <a:solidFill>
                  <a:schemeClr val="tx1"/>
                </a:solidFill>
                <a:cs typeface="B Nazanin" pitchFamily="2" charset="-78"/>
              </a:rPr>
              <a:t>                           </a:t>
            </a:r>
            <a:r>
              <a:rPr lang="fa-IR" u="sng" dirty="0" smtClean="0">
                <a:solidFill>
                  <a:schemeClr val="tx1"/>
                </a:solidFill>
                <a:cs typeface="B Nazanin" pitchFamily="2" charset="-78"/>
              </a:rPr>
              <a:t>برای سال مالی منتهی به 29 اسفند ماه 1380</a:t>
            </a:r>
          </a:p>
          <a:p>
            <a:pPr marL="0" indent="0">
              <a:buNone/>
            </a:pPr>
            <a:r>
              <a:rPr lang="fa-IR" dirty="0" smtClean="0">
                <a:solidFill>
                  <a:schemeClr val="tx1"/>
                </a:solidFill>
                <a:cs typeface="B Nazanin" pitchFamily="2" charset="-78"/>
              </a:rPr>
              <a:t>بهای تمام شده مواد مستقیم مصرف شده                              448000</a:t>
            </a:r>
          </a:p>
          <a:p>
            <a:pPr marL="0" indent="0">
              <a:buNone/>
            </a:pPr>
            <a:r>
              <a:rPr lang="fa-IR" dirty="0" smtClean="0">
                <a:solidFill>
                  <a:schemeClr val="tx1"/>
                </a:solidFill>
                <a:cs typeface="B Nazanin" pitchFamily="2" charset="-78"/>
              </a:rPr>
              <a:t>دستمزد مستقیم                                                            250000</a:t>
            </a:r>
          </a:p>
          <a:p>
            <a:pPr marL="0" indent="0">
              <a:buNone/>
            </a:pPr>
            <a:r>
              <a:rPr lang="fa-IR" dirty="0" smtClean="0">
                <a:solidFill>
                  <a:schemeClr val="tx1"/>
                </a:solidFill>
                <a:cs typeface="B Nazanin" pitchFamily="2" charset="-78"/>
              </a:rPr>
              <a:t>سربار ساخت                                                                 </a:t>
            </a:r>
            <a:r>
              <a:rPr lang="fa-IR" u="sng" dirty="0" smtClean="0">
                <a:solidFill>
                  <a:schemeClr val="tx1"/>
                </a:solidFill>
                <a:cs typeface="B Nazanin" pitchFamily="2" charset="-78"/>
              </a:rPr>
              <a:t>200000 </a:t>
            </a:r>
          </a:p>
          <a:p>
            <a:pPr marL="0" indent="0">
              <a:buNone/>
            </a:pPr>
            <a:r>
              <a:rPr lang="fa-IR" dirty="0" smtClean="0">
                <a:solidFill>
                  <a:schemeClr val="tx1"/>
                </a:solidFill>
                <a:cs typeface="B Nazanin" pitchFamily="2" charset="-78"/>
              </a:rPr>
              <a:t>جمع هزینه های تولید                                                      898000</a:t>
            </a:r>
          </a:p>
          <a:p>
            <a:pPr marL="0" indent="0">
              <a:buNone/>
            </a:pPr>
            <a:r>
              <a:rPr lang="fa-IR" dirty="0" smtClean="0">
                <a:solidFill>
                  <a:schemeClr val="tx1"/>
                </a:solidFill>
                <a:cs typeface="B Nazanin" pitchFamily="2" charset="-78"/>
              </a:rPr>
              <a:t>+ موجودی کالای در جریان ساخت ابتدای دوره                         </a:t>
            </a:r>
            <a:r>
              <a:rPr lang="fa-IR" u="sng" dirty="0" smtClean="0">
                <a:solidFill>
                  <a:schemeClr val="tx1"/>
                </a:solidFill>
                <a:cs typeface="B Nazanin" pitchFamily="2" charset="-78"/>
              </a:rPr>
              <a:t>17000</a:t>
            </a:r>
          </a:p>
          <a:p>
            <a:pPr marL="0" indent="0">
              <a:buNone/>
            </a:pPr>
            <a:r>
              <a:rPr lang="fa-IR" dirty="0" smtClean="0">
                <a:solidFill>
                  <a:schemeClr val="tx1"/>
                </a:solidFill>
                <a:cs typeface="B Nazanin" pitchFamily="2" charset="-78"/>
              </a:rPr>
              <a:t>بهای تمام شده کالای در جریان ساخت طی دوره                      915000</a:t>
            </a:r>
          </a:p>
          <a:p>
            <a:pPr>
              <a:buFontTx/>
              <a:buChar char="-"/>
            </a:pPr>
            <a:r>
              <a:rPr lang="fa-IR" dirty="0" smtClean="0">
                <a:solidFill>
                  <a:schemeClr val="tx1"/>
                </a:solidFill>
                <a:cs typeface="B Nazanin" pitchFamily="2" charset="-78"/>
              </a:rPr>
              <a:t>موجودی کالای در جریان ساخت پایان دوره                         </a:t>
            </a:r>
            <a:r>
              <a:rPr lang="fa-IR" u="sng" dirty="0" smtClean="0">
                <a:solidFill>
                  <a:schemeClr val="tx1"/>
                </a:solidFill>
                <a:cs typeface="B Nazanin" pitchFamily="2" charset="-78"/>
              </a:rPr>
              <a:t>(10000)</a:t>
            </a:r>
          </a:p>
          <a:p>
            <a:pPr marL="0" indent="0">
              <a:buNone/>
            </a:pPr>
            <a:r>
              <a:rPr lang="fa-IR" dirty="0" smtClean="0">
                <a:solidFill>
                  <a:schemeClr val="tx1"/>
                </a:solidFill>
                <a:cs typeface="B Nazanin" pitchFamily="2" charset="-78"/>
              </a:rPr>
              <a:t>بهای تمام شده کالای ساخته شده طی دوره                             905000</a:t>
            </a:r>
          </a:p>
        </p:txBody>
      </p:sp>
      <p:sp>
        <p:nvSpPr>
          <p:cNvPr id="3" name="Title 2"/>
          <p:cNvSpPr>
            <a:spLocks noGrp="1"/>
          </p:cNvSpPr>
          <p:nvPr>
            <p:ph type="title"/>
          </p:nvPr>
        </p:nvSpPr>
        <p:spPr/>
        <p:txBody>
          <a:bodyPr/>
          <a:lstStyle/>
          <a:p>
            <a:r>
              <a:rPr lang="fa-IR" b="1" dirty="0">
                <a:solidFill>
                  <a:schemeClr val="tx1"/>
                </a:solidFill>
                <a:cs typeface="B Nazanin" pitchFamily="2" charset="-78"/>
              </a:rPr>
              <a:t>حل </a:t>
            </a:r>
            <a:r>
              <a:rPr lang="fa-IR" b="1" dirty="0" smtClean="0">
                <a:solidFill>
                  <a:schemeClr val="tx1"/>
                </a:solidFill>
                <a:cs typeface="B Nazanin" pitchFamily="2" charset="-78"/>
              </a:rPr>
              <a:t>سوال </a:t>
            </a:r>
            <a:r>
              <a:rPr lang="fa-IR" b="1" dirty="0">
                <a:solidFill>
                  <a:schemeClr val="tx1"/>
                </a:solidFill>
                <a:cs typeface="B Nazanin" pitchFamily="2" charset="-78"/>
              </a:rPr>
              <a:t>: </a:t>
            </a:r>
            <a:r>
              <a:rPr lang="fa-IR" b="1" dirty="0" smtClean="0">
                <a:solidFill>
                  <a:schemeClr val="tx1"/>
                </a:solidFill>
                <a:cs typeface="B Nazanin" pitchFamily="2" charset="-78"/>
              </a:rPr>
              <a:t>کالای ساخته شده </a:t>
            </a:r>
            <a:endParaRPr lang="fa-IR" dirty="0"/>
          </a:p>
        </p:txBody>
      </p:sp>
      <p:cxnSp>
        <p:nvCxnSpPr>
          <p:cNvPr id="5" name="Straight Connector 4"/>
          <p:cNvCxnSpPr/>
          <p:nvPr/>
        </p:nvCxnSpPr>
        <p:spPr>
          <a:xfrm>
            <a:off x="1907704" y="6309320"/>
            <a:ext cx="864096" cy="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1907704" y="6525344"/>
            <a:ext cx="864096" cy="0"/>
          </a:xfrm>
          <a:prstGeom prst="line">
            <a:avLst/>
          </a:prstGeom>
        </p:spPr>
        <p:style>
          <a:lnRef idx="1">
            <a:schemeClr val="dk1"/>
          </a:lnRef>
          <a:fillRef idx="0">
            <a:schemeClr val="dk1"/>
          </a:fillRef>
          <a:effectRef idx="0">
            <a:schemeClr val="dk1"/>
          </a:effectRef>
          <a:fontRef idx="minor">
            <a:schemeClr val="tx1"/>
          </a:fontRef>
        </p:style>
      </p:cxnSp>
      <p:sp>
        <p:nvSpPr>
          <p:cNvPr id="6" name="Footer Placeholder 5"/>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533213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132856"/>
            <a:ext cx="8712968" cy="4536504"/>
          </a:xfrm>
        </p:spPr>
        <p:txBody>
          <a:bodyPr/>
          <a:lstStyle/>
          <a:p>
            <a:pPr marL="0" indent="0">
              <a:buNone/>
            </a:pPr>
            <a:r>
              <a:rPr lang="fa-IR" dirty="0" smtClean="0"/>
              <a:t>                                             </a:t>
            </a:r>
            <a:r>
              <a:rPr lang="fa-IR" dirty="0" smtClean="0">
                <a:solidFill>
                  <a:schemeClr val="tx1"/>
                </a:solidFill>
                <a:cs typeface="B Nazanin" pitchFamily="2" charset="-78"/>
              </a:rPr>
              <a:t>موسسه تولیدی </a:t>
            </a:r>
            <a:r>
              <a:rPr lang="en-US" dirty="0" smtClean="0">
                <a:solidFill>
                  <a:schemeClr val="tx1"/>
                </a:solidFill>
                <a:cs typeface="B Nazanin" pitchFamily="2" charset="-78"/>
              </a:rPr>
              <a:t>x</a:t>
            </a:r>
            <a:endParaRPr lang="fa-IR" dirty="0" smtClean="0">
              <a:solidFill>
                <a:schemeClr val="tx1"/>
              </a:solidFill>
              <a:cs typeface="B Nazanin" pitchFamily="2" charset="-78"/>
            </a:endParaRPr>
          </a:p>
          <a:p>
            <a:pPr marL="0" indent="0">
              <a:buNone/>
            </a:pPr>
            <a:r>
              <a:rPr lang="fa-IR" dirty="0">
                <a:solidFill>
                  <a:schemeClr val="tx1"/>
                </a:solidFill>
                <a:cs typeface="B Nazanin" pitchFamily="2" charset="-78"/>
              </a:rPr>
              <a:t> </a:t>
            </a:r>
            <a:r>
              <a:rPr lang="fa-IR" dirty="0" smtClean="0">
                <a:solidFill>
                  <a:schemeClr val="tx1"/>
                </a:solidFill>
                <a:cs typeface="B Nazanin" pitchFamily="2" charset="-78"/>
              </a:rPr>
              <a:t>                                 جدول بهای تمام شده کالای فروش رفته </a:t>
            </a:r>
          </a:p>
          <a:p>
            <a:pPr marL="0" indent="0">
              <a:buNone/>
            </a:pPr>
            <a:r>
              <a:rPr lang="fa-IR" dirty="0">
                <a:solidFill>
                  <a:schemeClr val="tx1"/>
                </a:solidFill>
                <a:cs typeface="B Nazanin" pitchFamily="2" charset="-78"/>
              </a:rPr>
              <a:t> </a:t>
            </a:r>
            <a:r>
              <a:rPr lang="fa-IR" dirty="0" smtClean="0">
                <a:solidFill>
                  <a:schemeClr val="tx1"/>
                </a:solidFill>
                <a:cs typeface="B Nazanin" pitchFamily="2" charset="-78"/>
              </a:rPr>
              <a:t>                               </a:t>
            </a:r>
            <a:r>
              <a:rPr lang="fa-IR" u="sng" dirty="0" smtClean="0">
                <a:solidFill>
                  <a:schemeClr val="tx1"/>
                </a:solidFill>
                <a:cs typeface="B Nazanin" pitchFamily="2" charset="-78"/>
              </a:rPr>
              <a:t>برای سال مالی منتهی به 29 اسفندماه 1380</a:t>
            </a:r>
          </a:p>
          <a:p>
            <a:pPr marL="0" indent="0">
              <a:buNone/>
            </a:pPr>
            <a:r>
              <a:rPr lang="fa-IR" dirty="0" smtClean="0">
                <a:solidFill>
                  <a:schemeClr val="tx1"/>
                </a:solidFill>
                <a:cs typeface="B Nazanin" pitchFamily="2" charset="-78"/>
              </a:rPr>
              <a:t>بهای تمام شده کالای ساخته شده طی دوره                             905000</a:t>
            </a:r>
          </a:p>
          <a:p>
            <a:pPr marL="0" indent="0">
              <a:buNone/>
            </a:pPr>
            <a:r>
              <a:rPr lang="fa-IR" dirty="0" smtClean="0">
                <a:solidFill>
                  <a:schemeClr val="tx1"/>
                </a:solidFill>
                <a:cs typeface="B Nazanin" pitchFamily="2" charset="-78"/>
              </a:rPr>
              <a:t>+ موجودی کالای ساخته شده ابتدای دوره                                </a:t>
            </a:r>
            <a:r>
              <a:rPr lang="fa-IR" u="sng" dirty="0" smtClean="0">
                <a:solidFill>
                  <a:schemeClr val="tx1"/>
                </a:solidFill>
                <a:cs typeface="B Nazanin" pitchFamily="2" charset="-78"/>
              </a:rPr>
              <a:t>74000</a:t>
            </a:r>
          </a:p>
          <a:p>
            <a:pPr marL="0" indent="0">
              <a:buNone/>
            </a:pPr>
            <a:r>
              <a:rPr lang="fa-IR" dirty="0" smtClean="0">
                <a:solidFill>
                  <a:schemeClr val="tx1"/>
                </a:solidFill>
                <a:cs typeface="B Nazanin" pitchFamily="2" charset="-78"/>
              </a:rPr>
              <a:t>بهای تمام شده کالای آماده فروش                                         979000</a:t>
            </a:r>
          </a:p>
          <a:p>
            <a:pPr marL="0" indent="0">
              <a:buNone/>
            </a:pPr>
            <a:r>
              <a:rPr lang="fa-IR" dirty="0" smtClean="0">
                <a:solidFill>
                  <a:schemeClr val="tx1"/>
                </a:solidFill>
                <a:cs typeface="B Nazanin" pitchFamily="2" charset="-78"/>
              </a:rPr>
              <a:t>- موجودی کالای ساخته شده پایان دوره                                 </a:t>
            </a:r>
            <a:r>
              <a:rPr lang="fa-IR" u="sng" dirty="0" smtClean="0">
                <a:solidFill>
                  <a:schemeClr val="tx1"/>
                </a:solidFill>
                <a:cs typeface="B Nazanin" pitchFamily="2" charset="-78"/>
              </a:rPr>
              <a:t>(92000)</a:t>
            </a:r>
          </a:p>
          <a:p>
            <a:pPr marL="0" indent="0">
              <a:buNone/>
            </a:pPr>
            <a:r>
              <a:rPr lang="fa-IR" dirty="0" smtClean="0">
                <a:solidFill>
                  <a:schemeClr val="tx1"/>
                </a:solidFill>
                <a:cs typeface="B Nazanin" pitchFamily="2" charset="-78"/>
              </a:rPr>
              <a:t>بهای تمام شده کالای فروش رفته                                          887000</a:t>
            </a:r>
          </a:p>
          <a:p>
            <a:pPr marL="0" indent="0">
              <a:buNone/>
            </a:pPr>
            <a:r>
              <a:rPr lang="fa-IR" dirty="0" smtClean="0">
                <a:solidFill>
                  <a:schemeClr val="tx1"/>
                </a:solidFill>
                <a:cs typeface="B Nazanin" pitchFamily="2" charset="-78"/>
              </a:rPr>
              <a:t>                                                                                      </a:t>
            </a:r>
          </a:p>
        </p:txBody>
      </p:sp>
      <p:sp>
        <p:nvSpPr>
          <p:cNvPr id="3" name="Title 2"/>
          <p:cNvSpPr>
            <a:spLocks noGrp="1"/>
          </p:cNvSpPr>
          <p:nvPr>
            <p:ph type="title"/>
          </p:nvPr>
        </p:nvSpPr>
        <p:spPr/>
        <p:txBody>
          <a:bodyPr/>
          <a:lstStyle/>
          <a:p>
            <a:r>
              <a:rPr lang="fa-IR" b="1" dirty="0">
                <a:solidFill>
                  <a:schemeClr val="tx1"/>
                </a:solidFill>
                <a:cs typeface="B Nazanin" pitchFamily="2" charset="-78"/>
              </a:rPr>
              <a:t>حل </a:t>
            </a:r>
            <a:r>
              <a:rPr lang="fa-IR" b="1" dirty="0" smtClean="0">
                <a:solidFill>
                  <a:schemeClr val="tx1"/>
                </a:solidFill>
                <a:cs typeface="B Nazanin" pitchFamily="2" charset="-78"/>
              </a:rPr>
              <a:t>سوال </a:t>
            </a:r>
            <a:r>
              <a:rPr lang="fa-IR" b="1" dirty="0">
                <a:solidFill>
                  <a:schemeClr val="tx1"/>
                </a:solidFill>
                <a:cs typeface="B Nazanin" pitchFamily="2" charset="-78"/>
              </a:rPr>
              <a:t>: کالای </a:t>
            </a:r>
            <a:r>
              <a:rPr lang="fa-IR" b="1" dirty="0" smtClean="0">
                <a:solidFill>
                  <a:schemeClr val="tx1"/>
                </a:solidFill>
                <a:cs typeface="B Nazanin" pitchFamily="2" charset="-78"/>
              </a:rPr>
              <a:t>فروش رفته</a:t>
            </a:r>
            <a:endParaRPr lang="fa-IR" dirty="0"/>
          </a:p>
        </p:txBody>
      </p:sp>
      <p:cxnSp>
        <p:nvCxnSpPr>
          <p:cNvPr id="5" name="Straight Connector 4"/>
          <p:cNvCxnSpPr/>
          <p:nvPr/>
        </p:nvCxnSpPr>
        <p:spPr>
          <a:xfrm>
            <a:off x="1691680" y="5661925"/>
            <a:ext cx="864096" cy="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1763688" y="5805264"/>
            <a:ext cx="720080" cy="0"/>
          </a:xfrm>
          <a:prstGeom prst="line">
            <a:avLst/>
          </a:prstGeom>
        </p:spPr>
        <p:style>
          <a:lnRef idx="1">
            <a:schemeClr val="dk1"/>
          </a:lnRef>
          <a:fillRef idx="0">
            <a:schemeClr val="dk1"/>
          </a:fillRef>
          <a:effectRef idx="0">
            <a:schemeClr val="dk1"/>
          </a:effectRef>
          <a:fontRef idx="minor">
            <a:schemeClr val="tx1"/>
          </a:fontRef>
        </p:style>
      </p:cxnSp>
      <p:sp>
        <p:nvSpPr>
          <p:cNvPr id="6" name="Footer Placeholder 5"/>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815064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276872"/>
            <a:ext cx="8712968" cy="4464496"/>
          </a:xfrm>
        </p:spPr>
        <p:txBody>
          <a:bodyPr>
            <a:noAutofit/>
          </a:bodyPr>
          <a:lstStyle/>
          <a:p>
            <a:pPr algn="just">
              <a:buFont typeface="Wingdings" pitchFamily="2" charset="2"/>
              <a:buChar char="q"/>
            </a:pPr>
            <a:r>
              <a:rPr lang="fa-IR" sz="2500" dirty="0" smtClean="0">
                <a:solidFill>
                  <a:schemeClr val="tx1"/>
                </a:solidFill>
                <a:cs typeface="B Nazanin" pitchFamily="2" charset="-78"/>
              </a:rPr>
              <a:t> </a:t>
            </a:r>
            <a:r>
              <a:rPr lang="fa-IR" sz="2500" b="1" dirty="0" smtClean="0">
                <a:solidFill>
                  <a:schemeClr val="tx1"/>
                </a:solidFill>
                <a:cs typeface="B Nazanin" pitchFamily="2" charset="-78"/>
              </a:rPr>
              <a:t>سربار ساخت </a:t>
            </a:r>
            <a:r>
              <a:rPr lang="fa-IR" sz="2500" dirty="0" smtClean="0">
                <a:solidFill>
                  <a:schemeClr val="tx1"/>
                </a:solidFill>
                <a:cs typeface="B Nazanin" pitchFamily="2" charset="-78"/>
              </a:rPr>
              <a:t>مانند مواد مستقیم و دستمزد مستقیم یکی از هزینه های تولید در موسسات تولیدی است ، اما تفاوت های زیادی با مواد مستقیم و دستمزد مستقیم دارد. </a:t>
            </a:r>
          </a:p>
          <a:p>
            <a:pPr algn="just">
              <a:buFont typeface="Wingdings" pitchFamily="2" charset="2"/>
              <a:buChar char="q"/>
            </a:pPr>
            <a:r>
              <a:rPr lang="fa-IR" sz="2500" dirty="0" smtClean="0">
                <a:solidFill>
                  <a:schemeClr val="tx1"/>
                </a:solidFill>
                <a:cs typeface="B Nazanin" pitchFamily="2" charset="-78"/>
              </a:rPr>
              <a:t>یکی از این تفاوت ها به نحوه محاسبه و منظور نمودن آن ها به حساب های کالای در جریان ساخت مربوط می شود. </a:t>
            </a:r>
          </a:p>
          <a:p>
            <a:pPr algn="just">
              <a:buFont typeface="Wingdings" pitchFamily="2" charset="2"/>
              <a:buChar char="q"/>
            </a:pPr>
            <a:r>
              <a:rPr lang="fa-IR" sz="2500" dirty="0" smtClean="0">
                <a:solidFill>
                  <a:schemeClr val="tx1"/>
                </a:solidFill>
                <a:cs typeface="B Nazanin" pitchFamily="2" charset="-78"/>
              </a:rPr>
              <a:t>اطلاعات واقعی سربار نظیر هزینه های آب و برق مصرفی و.. معمولا با تاخیر در دسترس قرار می گیرد .</a:t>
            </a:r>
          </a:p>
          <a:p>
            <a:pPr algn="just">
              <a:buFont typeface="Wingdings" pitchFamily="2" charset="2"/>
              <a:buChar char="q"/>
            </a:pPr>
            <a:r>
              <a:rPr lang="fa-IR" sz="2500" dirty="0" smtClean="0">
                <a:solidFill>
                  <a:schemeClr val="tx1"/>
                </a:solidFill>
                <a:cs typeface="B Nazanin" pitchFamily="2" charset="-78"/>
              </a:rPr>
              <a:t>جهت منظور نمودن هزینه های سربار ساخت به حساب کالای در جریان ساخت تنها راه ممکن که  بتواند در اسرع وقت نیازهای مدیریت را برآورده ساخته و نوسانات غیر منطقی و غیر قابل کنترل را متعادل سازد ، استفاده از رقم برآوردی برای سربار ساخت می باشد. </a:t>
            </a:r>
          </a:p>
          <a:p>
            <a:pPr algn="just">
              <a:buFont typeface="Wingdings" pitchFamily="2" charset="2"/>
              <a:buChar char="q"/>
            </a:pPr>
            <a:r>
              <a:rPr lang="fa-IR" sz="2500" dirty="0" smtClean="0">
                <a:solidFill>
                  <a:schemeClr val="tx1"/>
                </a:solidFill>
                <a:cs typeface="B Nazanin" pitchFamily="2" charset="-78"/>
              </a:rPr>
              <a:t>برای این منظور از نرخی استفاده می شود که به آن </a:t>
            </a:r>
            <a:r>
              <a:rPr lang="fa-IR" sz="2500" b="1" u="sng" dirty="0" smtClean="0">
                <a:solidFill>
                  <a:schemeClr val="tx1"/>
                </a:solidFill>
                <a:cs typeface="B Nazanin" pitchFamily="2" charset="-78"/>
              </a:rPr>
              <a:t>نرخ جذب سربار </a:t>
            </a:r>
            <a:r>
              <a:rPr lang="fa-IR" sz="2500" dirty="0" smtClean="0">
                <a:solidFill>
                  <a:schemeClr val="tx1"/>
                </a:solidFill>
                <a:cs typeface="B Nazanin" pitchFamily="2" charset="-78"/>
              </a:rPr>
              <a:t>گفته می شود. </a:t>
            </a:r>
            <a:endParaRPr lang="fa-IR" sz="25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سربار جذب شده </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08132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348880"/>
            <a:ext cx="8568952" cy="4320480"/>
          </a:xfrm>
        </p:spPr>
        <p:txBody>
          <a:bodyPr/>
          <a:lstStyle/>
          <a:p>
            <a:pPr>
              <a:buFont typeface="Wingdings" pitchFamily="2" charset="2"/>
              <a:buChar char="q"/>
            </a:pPr>
            <a:r>
              <a:rPr lang="fa-IR" dirty="0" smtClean="0"/>
              <a:t> </a:t>
            </a:r>
            <a:r>
              <a:rPr lang="fa-IR" sz="2500" dirty="0" smtClean="0">
                <a:solidFill>
                  <a:schemeClr val="tx1"/>
                </a:solidFill>
                <a:cs typeface="B Nazanin" pitchFamily="2" charset="-78"/>
              </a:rPr>
              <a:t>نرخ جذب سربار از تقسیم هزینه های سربار ساخت برآوردی در یک دوره معین بر مبنای جذب سربار برای همان دوره بدست آ ید:</a:t>
            </a:r>
          </a:p>
          <a:p>
            <a:pPr marL="0" indent="0" algn="l">
              <a:buNone/>
            </a:pPr>
            <a:r>
              <a:rPr lang="fa-IR" sz="2500" dirty="0" smtClean="0">
                <a:solidFill>
                  <a:schemeClr val="tx1"/>
                </a:solidFill>
                <a:cs typeface="B Nazanin" pitchFamily="2" charset="-78"/>
              </a:rPr>
              <a:t>هزینه های سربار ساخت برآوردی = نرخ جذب سربار</a:t>
            </a:r>
          </a:p>
          <a:p>
            <a:pPr marL="0" indent="0" algn="ctr">
              <a:buNone/>
            </a:pPr>
            <a:r>
              <a:rPr lang="fa-IR" sz="2500" dirty="0" smtClean="0">
                <a:solidFill>
                  <a:schemeClr val="tx1"/>
                </a:solidFill>
                <a:cs typeface="B Nazanin" pitchFamily="2" charset="-78"/>
              </a:rPr>
              <a:t>               مبنای جذب سربار  </a:t>
            </a:r>
          </a:p>
          <a:p>
            <a:pPr>
              <a:buFont typeface="Wingdings" pitchFamily="2" charset="2"/>
              <a:buChar char="q"/>
            </a:pPr>
            <a:r>
              <a:rPr lang="fa-IR" sz="2500" dirty="0" smtClean="0">
                <a:solidFill>
                  <a:schemeClr val="tx1"/>
                </a:solidFill>
                <a:cs typeface="B Nazanin" pitchFamily="2" charset="-78"/>
              </a:rPr>
              <a:t> انتخاب مبنای جذب سربار از اهمیت خاصی بر خوردار است و باید یک رابطه منطقی (رابطه علت و معلولی ) بین مبنای جذب سربار و هزینه های سربار ساخت وجود داشته باشد. </a:t>
            </a:r>
          </a:p>
          <a:p>
            <a:pPr>
              <a:buFont typeface="Wingdings" pitchFamily="2" charset="2"/>
              <a:buChar char="q"/>
            </a:pPr>
            <a:r>
              <a:rPr lang="fa-IR" sz="2500" dirty="0" smtClean="0">
                <a:solidFill>
                  <a:schemeClr val="tx1"/>
                </a:solidFill>
                <a:cs typeface="B Nazanin" pitchFamily="2" charset="-78"/>
              </a:rPr>
              <a:t>متداولترین مبانی جذب سربار : حجم تولید ، ساعت کار مستقیم ، ساعت کار ماشین آلات ، هزینه مواد مستقیم ، هزینه دستمزد مستقیم . </a:t>
            </a:r>
          </a:p>
          <a:p>
            <a:pPr>
              <a:buFont typeface="Wingdings" pitchFamily="2" charset="2"/>
              <a:buChar char="q"/>
            </a:pPr>
            <a:r>
              <a:rPr lang="fa-IR" sz="2500" dirty="0" smtClean="0">
                <a:solidFill>
                  <a:schemeClr val="tx1"/>
                </a:solidFill>
                <a:cs typeface="B Nazanin" pitchFamily="2" charset="-78"/>
              </a:rPr>
              <a:t>در بین این مبانی : متداولترین : </a:t>
            </a:r>
            <a:r>
              <a:rPr lang="fa-IR" sz="2500" u="sng" dirty="0" smtClean="0">
                <a:solidFill>
                  <a:schemeClr val="tx1"/>
                </a:solidFill>
                <a:cs typeface="B Nazanin" pitchFamily="2" charset="-78"/>
              </a:rPr>
              <a:t>هزینه دستمزد مستقیم </a:t>
            </a:r>
            <a:r>
              <a:rPr lang="fa-IR" sz="2500" dirty="0" smtClean="0">
                <a:solidFill>
                  <a:schemeClr val="tx1"/>
                </a:solidFill>
                <a:cs typeface="B Nazanin" pitchFamily="2" charset="-78"/>
              </a:rPr>
              <a:t>است . </a:t>
            </a:r>
            <a:endParaRPr lang="fa-IR" sz="25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سربار جذب شده </a:t>
            </a:r>
            <a:endParaRPr lang="fa-IR" dirty="0"/>
          </a:p>
        </p:txBody>
      </p:sp>
      <p:cxnSp>
        <p:nvCxnSpPr>
          <p:cNvPr id="5" name="Straight Connector 4"/>
          <p:cNvCxnSpPr/>
          <p:nvPr/>
        </p:nvCxnSpPr>
        <p:spPr>
          <a:xfrm flipH="1">
            <a:off x="2325666" y="3607295"/>
            <a:ext cx="3456384" cy="0"/>
          </a:xfrm>
          <a:prstGeom prst="line">
            <a:avLst/>
          </a:prstGeom>
        </p:spPr>
        <p:style>
          <a:lnRef idx="1">
            <a:schemeClr val="dk1"/>
          </a:lnRef>
          <a:fillRef idx="0">
            <a:schemeClr val="dk1"/>
          </a:fillRef>
          <a:effectRef idx="0">
            <a:schemeClr val="dk1"/>
          </a:effectRef>
          <a:fontRef idx="minor">
            <a:schemeClr val="tx1"/>
          </a:fontRef>
        </p:style>
      </p:cxnSp>
      <p:sp>
        <p:nvSpPr>
          <p:cNvPr id="6" name="Footer Placeholder 5"/>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9876287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2" name="Content Placeholder 1"/>
              <p:cNvSpPr>
                <a:spLocks noGrp="1"/>
              </p:cNvSpPr>
              <p:nvPr>
                <p:ph idx="1"/>
              </p:nvPr>
            </p:nvSpPr>
            <p:spPr>
              <a:xfrm>
                <a:off x="251520" y="2492896"/>
                <a:ext cx="8496944" cy="4104456"/>
              </a:xfrm>
            </p:spPr>
            <p:txBody>
              <a:bodyPr>
                <a:normAutofit/>
              </a:bodyPr>
              <a:lstStyle/>
              <a:p>
                <a:pPr algn="just">
                  <a:buFont typeface="Wingdings" pitchFamily="2" charset="2"/>
                  <a:buChar char="q"/>
                </a:pPr>
                <a:r>
                  <a:rPr lang="fa-IR" sz="2500" dirty="0" smtClean="0">
                    <a:solidFill>
                      <a:schemeClr val="tx1"/>
                    </a:solidFill>
                    <a:cs typeface="B Nazanin" pitchFamily="2" charset="-78"/>
                  </a:rPr>
                  <a:t> ارقام زیر در ابتدای سال 1383 در شرکت تولیدی ایران برآورد شده است :</a:t>
                </a:r>
              </a:p>
              <a:p>
                <a:pPr marL="0" indent="0" algn="just">
                  <a:buNone/>
                </a:pPr>
                <a:r>
                  <a:rPr lang="fa-IR" sz="2500" dirty="0" smtClean="0">
                    <a:solidFill>
                      <a:schemeClr val="tx1"/>
                    </a:solidFill>
                    <a:cs typeface="B Nazanin" pitchFamily="2" charset="-78"/>
                  </a:rPr>
                  <a:t>هزینه سربار ساخت          300000</a:t>
                </a:r>
              </a:p>
              <a:p>
                <a:pPr marL="0" indent="0" algn="just">
                  <a:buNone/>
                </a:pPr>
                <a:r>
                  <a:rPr lang="fa-IR" sz="2500" dirty="0" smtClean="0">
                    <a:solidFill>
                      <a:schemeClr val="tx1"/>
                    </a:solidFill>
                    <a:cs typeface="B Nazanin" pitchFamily="2" charset="-78"/>
                  </a:rPr>
                  <a:t>هزینه دستمزد مستقیم         400000  </a:t>
                </a:r>
              </a:p>
              <a:p>
                <a:pPr marL="0" indent="0" algn="just">
                  <a:buNone/>
                </a:pPr>
                <a:r>
                  <a:rPr lang="fa-IR" sz="2500" dirty="0" smtClean="0">
                    <a:solidFill>
                      <a:schemeClr val="tx1"/>
                    </a:solidFill>
                    <a:cs typeface="B Nazanin" pitchFamily="2" charset="-78"/>
                  </a:rPr>
                  <a:t>اگر شرکت از مبنای هزینه دستمزد مستقیم استفاده کند. </a:t>
                </a:r>
                <a:endParaRPr lang="fa-IR" sz="2500" dirty="0">
                  <a:solidFill>
                    <a:schemeClr val="tx1"/>
                  </a:solidFill>
                  <a:cs typeface="B Nazanin" pitchFamily="2" charset="-78"/>
                </a:endParaRPr>
              </a:p>
              <a:p>
                <a:pPr marL="0" indent="0" algn="just">
                  <a:buNone/>
                </a:pPr>
                <a:r>
                  <a:rPr lang="fa-IR" sz="2500" dirty="0" smtClean="0">
                    <a:solidFill>
                      <a:schemeClr val="tx1"/>
                    </a:solidFill>
                    <a:cs typeface="B Nazanin" pitchFamily="2" charset="-78"/>
                  </a:rPr>
                  <a:t>مطلوب است </a:t>
                </a:r>
                <a:r>
                  <a:rPr lang="fa-IR" sz="2500" u="sng" dirty="0" smtClean="0">
                    <a:solidFill>
                      <a:schemeClr val="tx1"/>
                    </a:solidFill>
                    <a:cs typeface="B Nazanin" pitchFamily="2" charset="-78"/>
                  </a:rPr>
                  <a:t>محاسبه نرخ جذب سربار :</a:t>
                </a:r>
                <a:endParaRPr lang="fa-IR" sz="2500" u="sng" dirty="0">
                  <a:solidFill>
                    <a:schemeClr val="tx1"/>
                  </a:solidFill>
                  <a:cs typeface="B Nazanin" pitchFamily="2" charset="-78"/>
                </a:endParaRPr>
              </a:p>
              <a:p>
                <a:pPr marL="0" indent="0" algn="just">
                  <a:buNone/>
                </a:pPr>
                <a:r>
                  <a:rPr lang="fa-IR" sz="2500" dirty="0" smtClean="0">
                    <a:solidFill>
                      <a:schemeClr val="tx1"/>
                    </a:solidFill>
                    <a:cs typeface="B Nazanin" pitchFamily="2" charset="-78"/>
                  </a:rPr>
                  <a:t>حل  :                           </a:t>
                </a:r>
                <a14:m>
                  <m:oMath xmlns:m="http://schemas.openxmlformats.org/officeDocument/2006/math">
                    <m:r>
                      <a:rPr lang="en-US" sz="2500" i="1">
                        <a:solidFill>
                          <a:schemeClr val="tx1"/>
                        </a:solidFill>
                        <a:latin typeface="Cambria Math"/>
                      </a:rPr>
                      <m:t>3</m:t>
                    </m:r>
                    <m:r>
                      <a:rPr lang="en-US" sz="2500" b="0" i="1" smtClean="0">
                        <a:solidFill>
                          <a:schemeClr val="tx1"/>
                        </a:solidFill>
                        <a:latin typeface="Cambria Math"/>
                      </a:rPr>
                      <m:t>00000</m:t>
                    </m:r>
                    <m:r>
                      <a:rPr lang="en-US" sz="2500" b="0" i="1" smtClean="0">
                        <a:solidFill>
                          <a:schemeClr val="tx1"/>
                        </a:solidFill>
                        <a:latin typeface="Cambria Math"/>
                      </a:rPr>
                      <m:t>/</m:t>
                    </m:r>
                    <m:r>
                      <a:rPr lang="en-US" sz="2500" b="0" i="1" smtClean="0">
                        <a:solidFill>
                          <a:schemeClr val="tx1"/>
                        </a:solidFill>
                        <a:latin typeface="Cambria Math"/>
                      </a:rPr>
                      <m:t>400000</m:t>
                    </m:r>
                    <m:r>
                      <a:rPr lang="en-US" sz="2500" i="1" smtClean="0">
                        <a:solidFill>
                          <a:schemeClr val="tx1"/>
                        </a:solidFill>
                        <a:latin typeface="Cambria Math"/>
                      </a:rPr>
                      <m:t>=</m:t>
                    </m:r>
                    <m:r>
                      <a:rPr lang="en-US" sz="2500" b="0" i="1" smtClean="0">
                        <a:solidFill>
                          <a:schemeClr val="tx1"/>
                        </a:solidFill>
                        <a:latin typeface="Cambria Math"/>
                      </a:rPr>
                      <m:t>0</m:t>
                    </m:r>
                    <m:r>
                      <a:rPr lang="en-US" sz="2500" b="0" i="1" smtClean="0">
                        <a:solidFill>
                          <a:schemeClr val="tx1"/>
                        </a:solidFill>
                        <a:latin typeface="Cambria Math"/>
                      </a:rPr>
                      <m:t>.</m:t>
                    </m:r>
                    <m:r>
                      <a:rPr lang="en-US" sz="2500" b="0" i="1" smtClean="0">
                        <a:solidFill>
                          <a:schemeClr val="tx1"/>
                        </a:solidFill>
                        <a:latin typeface="Cambria Math"/>
                      </a:rPr>
                      <m:t>75</m:t>
                    </m:r>
                  </m:oMath>
                </a14:m>
                <a:endParaRPr lang="fa-IR" sz="2500" dirty="0" smtClean="0">
                  <a:solidFill>
                    <a:schemeClr val="tx1"/>
                  </a:solidFill>
                  <a:cs typeface="B Nazanin" pitchFamily="2" charset="-78"/>
                </a:endParaRPr>
              </a:p>
              <a:p>
                <a:pPr algn="just">
                  <a:buFont typeface="Wingdings" pitchFamily="2" charset="2"/>
                  <a:buChar char="q"/>
                </a:pPr>
                <a:r>
                  <a:rPr lang="fa-IR" sz="2500" dirty="0" smtClean="0">
                    <a:solidFill>
                      <a:schemeClr val="tx1"/>
                    </a:solidFill>
                    <a:cs typeface="B Nazanin" pitchFamily="2" charset="-78"/>
                  </a:rPr>
                  <a:t>با فرض این که هزینه دستمزد واقعی در سال 1383 مبلغ 380000 ریال باشد : </a:t>
                </a:r>
              </a:p>
              <a:p>
                <a:pPr marL="0" indent="0" algn="just">
                  <a:buNone/>
                </a:pPr>
                <a:r>
                  <a:rPr lang="fa-IR" sz="2500" dirty="0" smtClean="0">
                    <a:solidFill>
                      <a:schemeClr val="tx1"/>
                    </a:solidFill>
                    <a:cs typeface="B Nazanin" pitchFamily="2" charset="-78"/>
                  </a:rPr>
                  <a:t>مطلوب است </a:t>
                </a:r>
                <a:r>
                  <a:rPr lang="fa-IR" sz="2500" u="sng" dirty="0" smtClean="0">
                    <a:solidFill>
                      <a:schemeClr val="tx1"/>
                    </a:solidFill>
                    <a:cs typeface="B Nazanin" pitchFamily="2" charset="-78"/>
                  </a:rPr>
                  <a:t>محاسبه سربار جذب شده : </a:t>
                </a:r>
              </a:p>
              <a:p>
                <a:pPr marL="0" indent="0" algn="just">
                  <a:buNone/>
                </a:pPr>
                <a14:m>
                  <m:oMathPara xmlns:m="http://schemas.openxmlformats.org/officeDocument/2006/math">
                    <m:oMathParaPr>
                      <m:jc m:val="centerGroup"/>
                    </m:oMathParaPr>
                    <m:oMath xmlns:m="http://schemas.openxmlformats.org/officeDocument/2006/math">
                      <m:r>
                        <a:rPr lang="en-US" sz="2500" b="0" i="1" smtClean="0">
                          <a:solidFill>
                            <a:schemeClr val="tx1"/>
                          </a:solidFill>
                          <a:latin typeface="Cambria Math"/>
                        </a:rPr>
                        <m:t>380000</m:t>
                      </m:r>
                      <m:r>
                        <a:rPr lang="en-US" sz="2500" b="0" i="1" smtClean="0">
                          <a:solidFill>
                            <a:schemeClr val="tx1"/>
                          </a:solidFill>
                          <a:latin typeface="Cambria Math"/>
                        </a:rPr>
                        <m:t>∗</m:t>
                      </m:r>
                      <m:r>
                        <a:rPr lang="en-US" sz="2500" b="0" i="1" smtClean="0">
                          <a:solidFill>
                            <a:schemeClr val="tx1"/>
                          </a:solidFill>
                          <a:latin typeface="Cambria Math"/>
                        </a:rPr>
                        <m:t>0</m:t>
                      </m:r>
                      <m:r>
                        <a:rPr lang="en-US" sz="2500" b="0" i="1" smtClean="0">
                          <a:solidFill>
                            <a:schemeClr val="tx1"/>
                          </a:solidFill>
                          <a:latin typeface="Cambria Math"/>
                        </a:rPr>
                        <m:t>.</m:t>
                      </m:r>
                      <m:r>
                        <a:rPr lang="en-US" sz="2500" b="0" i="1" smtClean="0">
                          <a:solidFill>
                            <a:schemeClr val="tx1"/>
                          </a:solidFill>
                          <a:latin typeface="Cambria Math"/>
                        </a:rPr>
                        <m:t>75</m:t>
                      </m:r>
                      <m:r>
                        <a:rPr lang="en-US" sz="2500" i="1">
                          <a:solidFill>
                            <a:schemeClr val="tx1"/>
                          </a:solidFill>
                          <a:latin typeface="Cambria Math"/>
                        </a:rPr>
                        <m:t>=</m:t>
                      </m:r>
                      <m:r>
                        <a:rPr lang="en-US" sz="2500" b="0" i="1" smtClean="0">
                          <a:solidFill>
                            <a:schemeClr val="tx1"/>
                          </a:solidFill>
                          <a:latin typeface="Cambria Math"/>
                        </a:rPr>
                        <m:t>28</m:t>
                      </m:r>
                      <m:r>
                        <a:rPr lang="en-US" sz="2500" i="1">
                          <a:solidFill>
                            <a:schemeClr val="tx1"/>
                          </a:solidFill>
                          <a:latin typeface="Cambria Math"/>
                        </a:rPr>
                        <m:t>5</m:t>
                      </m:r>
                      <m:r>
                        <a:rPr lang="en-US" sz="2500" b="0" i="1" smtClean="0">
                          <a:solidFill>
                            <a:schemeClr val="tx1"/>
                          </a:solidFill>
                          <a:latin typeface="Cambria Math"/>
                        </a:rPr>
                        <m:t>000</m:t>
                      </m:r>
                    </m:oMath>
                  </m:oMathPara>
                </a14:m>
                <a:endParaRPr lang="fa-IR" sz="2500" dirty="0">
                  <a:solidFill>
                    <a:schemeClr val="tx1"/>
                  </a:solidFill>
                  <a:cs typeface="B Nazanin" pitchFamily="2" charset="-78"/>
                </a:endParaRPr>
              </a:p>
              <a:p>
                <a:pPr marL="0" indent="0" algn="just">
                  <a:buNone/>
                </a:pPr>
                <a:endParaRPr lang="fa-IR" sz="2500" dirty="0" smtClean="0">
                  <a:solidFill>
                    <a:schemeClr val="tx1"/>
                  </a:solidFill>
                  <a:cs typeface="B Nazanin" pitchFamily="2" charset="-78"/>
                </a:endParaRPr>
              </a:p>
              <a:p>
                <a:pPr marL="0" indent="0" algn="just">
                  <a:buNone/>
                </a:pPr>
                <a:endParaRPr lang="fa-IR" sz="2500" dirty="0" smtClean="0">
                  <a:solidFill>
                    <a:schemeClr val="tx1"/>
                  </a:solidFill>
                  <a:cs typeface="B Nazanin" pitchFamily="2" charset="-78"/>
                </a:endParaRPr>
              </a:p>
            </p:txBody>
          </p:sp>
        </mc:Choice>
        <mc:Fallback>
          <p:sp>
            <p:nvSpPr>
              <p:cNvPr id="2" name="Content Placeholder 1"/>
              <p:cNvSpPr>
                <a:spLocks noGrp="1" noRot="1" noChangeAspect="1" noMove="1" noResize="1" noEditPoints="1" noAdjustHandles="1" noChangeArrowheads="1" noChangeShapeType="1" noTextEdit="1"/>
              </p:cNvSpPr>
              <p:nvPr>
                <p:ph idx="1"/>
              </p:nvPr>
            </p:nvSpPr>
            <p:spPr>
              <a:xfrm>
                <a:off x="251520" y="2492896"/>
                <a:ext cx="8496944" cy="4104456"/>
              </a:xfrm>
              <a:blipFill rotWithShape="1">
                <a:blip r:embed="rId2"/>
                <a:stretch>
                  <a:fillRect t="-1932" r="-1220"/>
                </a:stretch>
              </a:blipFill>
            </p:spPr>
            <p:txBody>
              <a:bodyPr/>
              <a:lstStyle/>
              <a:p>
                <a:r>
                  <a:rPr lang="fa-IR">
                    <a:noFill/>
                  </a:rPr>
                  <a:t> </a:t>
                </a:r>
              </a:p>
            </p:txBody>
          </p:sp>
        </mc:Fallback>
      </mc:AlternateContent>
      <p:sp>
        <p:nvSpPr>
          <p:cNvPr id="3" name="Title 2"/>
          <p:cNvSpPr>
            <a:spLocks noGrp="1"/>
          </p:cNvSpPr>
          <p:nvPr>
            <p:ph type="title"/>
          </p:nvPr>
        </p:nvSpPr>
        <p:spPr/>
        <p:txBody>
          <a:bodyPr/>
          <a:lstStyle/>
          <a:p>
            <a:r>
              <a:rPr lang="fa-IR" b="1" dirty="0" smtClean="0">
                <a:solidFill>
                  <a:schemeClr val="tx1"/>
                </a:solidFill>
                <a:cs typeface="B Nazanin" pitchFamily="2" charset="-78"/>
              </a:rPr>
              <a:t>مثال </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8808222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492896"/>
            <a:ext cx="8640959" cy="4176464"/>
          </a:xfrm>
        </p:spPr>
        <p:txBody>
          <a:bodyPr/>
          <a:lstStyle/>
          <a:p>
            <a:pPr>
              <a:buFont typeface="Wingdings" pitchFamily="2" charset="2"/>
              <a:buChar char="q"/>
            </a:pPr>
            <a:r>
              <a:rPr lang="fa-IR" b="1" dirty="0" smtClean="0">
                <a:solidFill>
                  <a:schemeClr val="tx1"/>
                </a:solidFill>
                <a:cs typeface="B Nazanin" pitchFamily="2" charset="-78"/>
              </a:rPr>
              <a:t> عوامل تاثیر گذار در تعیین نرخ جذب سربار:</a:t>
            </a:r>
          </a:p>
          <a:p>
            <a:pPr>
              <a:buFont typeface="Wingdings" pitchFamily="2" charset="2"/>
              <a:buChar char="q"/>
            </a:pPr>
            <a:endParaRPr lang="fa-IR" b="1" dirty="0">
              <a:solidFill>
                <a:schemeClr val="tx1"/>
              </a:solidFill>
              <a:cs typeface="B Nazanin" pitchFamily="2" charset="-78"/>
            </a:endParaRPr>
          </a:p>
          <a:p>
            <a:pPr marL="0" indent="0">
              <a:buNone/>
            </a:pPr>
            <a:r>
              <a:rPr lang="fa-IR" b="1" dirty="0" smtClean="0">
                <a:solidFill>
                  <a:schemeClr val="tx1"/>
                </a:solidFill>
                <a:cs typeface="B Nazanin" pitchFamily="2" charset="-78"/>
              </a:rPr>
              <a:t>1- مبانی جذب سربار</a:t>
            </a:r>
          </a:p>
          <a:p>
            <a:pPr marL="0" indent="0">
              <a:buNone/>
            </a:pPr>
            <a:endParaRPr lang="fa-IR" b="1" dirty="0">
              <a:solidFill>
                <a:schemeClr val="tx1"/>
              </a:solidFill>
              <a:cs typeface="B Nazanin" pitchFamily="2" charset="-78"/>
            </a:endParaRPr>
          </a:p>
          <a:p>
            <a:pPr marL="0" indent="0">
              <a:buNone/>
            </a:pPr>
            <a:r>
              <a:rPr lang="fa-IR" b="1" dirty="0" smtClean="0">
                <a:solidFill>
                  <a:schemeClr val="tx1"/>
                </a:solidFill>
                <a:cs typeface="B Nazanin" pitchFamily="2" charset="-78"/>
              </a:rPr>
              <a:t>2- سطح فعالیت انتخاب شده </a:t>
            </a: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تجزیه و تحلیل سربار</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2116157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04864"/>
            <a:ext cx="9144000" cy="4653136"/>
          </a:xfrm>
        </p:spPr>
        <p:txBody>
          <a:bodyPr>
            <a:normAutofit/>
          </a:bodyPr>
          <a:lstStyle/>
          <a:p>
            <a:pPr marL="0" indent="0" algn="just">
              <a:buNone/>
            </a:pPr>
            <a:r>
              <a:rPr lang="fa-IR" dirty="0" smtClean="0">
                <a:solidFill>
                  <a:schemeClr val="tx1"/>
                </a:solidFill>
                <a:cs typeface="B Nazanin" pitchFamily="2" charset="-78"/>
              </a:rPr>
              <a:t>انتخاب مبنای جذب سربار از اهمیت خاصی برخوردار است و باید یک رابطه علت و معلولی بین مبانی انتخابی و سربار تحقق یافته وجود داشته باشد. به عنوان مثال ، درصنایع </a:t>
            </a:r>
            <a:r>
              <a:rPr lang="fa-IR" u="sng" dirty="0" smtClean="0">
                <a:solidFill>
                  <a:schemeClr val="tx1"/>
                </a:solidFill>
                <a:cs typeface="B Nazanin" pitchFamily="2" charset="-78"/>
              </a:rPr>
              <a:t>کاربر</a:t>
            </a:r>
            <a:r>
              <a:rPr lang="fa-IR" dirty="0" smtClean="0">
                <a:solidFill>
                  <a:schemeClr val="tx1"/>
                </a:solidFill>
                <a:cs typeface="B Nazanin" pitchFamily="2" charset="-78"/>
              </a:rPr>
              <a:t> که هزینه های سربار ساخت عمدتا ناشی از نیروی کار است ، هزینه دستمزد مستقیم و ساعت کار مستقیم مبانی مناسبی برای جذب می باشند. اما در صنایع </a:t>
            </a:r>
            <a:r>
              <a:rPr lang="fa-IR" u="sng" dirty="0" smtClean="0">
                <a:solidFill>
                  <a:schemeClr val="tx1"/>
                </a:solidFill>
                <a:cs typeface="B Nazanin" pitchFamily="2" charset="-78"/>
              </a:rPr>
              <a:t>سرمایه بر </a:t>
            </a:r>
            <a:r>
              <a:rPr lang="fa-IR" dirty="0" smtClean="0">
                <a:solidFill>
                  <a:schemeClr val="tx1"/>
                </a:solidFill>
                <a:cs typeface="B Nazanin" pitchFamily="2" charset="-78"/>
              </a:rPr>
              <a:t>که عملیات تولیدی توسط ماشین آلات انجام می شود و هزینه های سربار ساخت وابستگی زیادی به کارکرد ماشین آلات دارد ، ساعت کار ماشین آلات مبنا قرار می گیرد. همچنین در مواردی که هزینه های سربار عمدتا وابسته به مواد مصرفی می باشد </a:t>
            </a:r>
            <a:r>
              <a:rPr lang="fa-IR" u="sng" dirty="0" smtClean="0">
                <a:solidFill>
                  <a:schemeClr val="tx1"/>
                </a:solidFill>
                <a:cs typeface="B Nazanin" pitchFamily="2" charset="-78"/>
              </a:rPr>
              <a:t>مانند هزینه های جابجایی و نگهدار ی مواد </a:t>
            </a:r>
            <a:r>
              <a:rPr lang="fa-IR" dirty="0" smtClean="0">
                <a:solidFill>
                  <a:schemeClr val="tx1"/>
                </a:solidFill>
                <a:cs typeface="B Nazanin" pitchFamily="2" charset="-78"/>
              </a:rPr>
              <a:t>،  هزینه مواد مستقیم مصرفی مبنا قرار می گیرد.  انواع  مبانی به شرح زیر هستند: </a:t>
            </a:r>
            <a:endParaRPr lang="fa-IR" dirty="0">
              <a:solidFill>
                <a:schemeClr val="tx1"/>
              </a:solidFill>
              <a:cs typeface="B Nazanin" pitchFamily="2" charset="-78"/>
            </a:endParaRPr>
          </a:p>
          <a:p>
            <a:pPr marL="0" indent="0">
              <a:buNone/>
            </a:pPr>
            <a:r>
              <a:rPr lang="fa-IR" dirty="0" smtClean="0">
                <a:solidFill>
                  <a:schemeClr val="tx1"/>
                </a:solidFill>
                <a:cs typeface="B Nazanin" pitchFamily="2" charset="-78"/>
              </a:rPr>
              <a:t>1- هزینه مواد مستقیم </a:t>
            </a:r>
            <a:r>
              <a:rPr lang="fa-IR" dirty="0">
                <a:solidFill>
                  <a:schemeClr val="tx1"/>
                </a:solidFill>
                <a:cs typeface="B Nazanin" pitchFamily="2" charset="-78"/>
              </a:rPr>
              <a:t>  2- هزینه دستمزد </a:t>
            </a:r>
            <a:r>
              <a:rPr lang="fa-IR" dirty="0" smtClean="0">
                <a:solidFill>
                  <a:schemeClr val="tx1"/>
                </a:solidFill>
                <a:cs typeface="B Nazanin" pitchFamily="2" charset="-78"/>
              </a:rPr>
              <a:t>مستقیم  </a:t>
            </a:r>
            <a:r>
              <a:rPr lang="fa-IR" dirty="0">
                <a:solidFill>
                  <a:schemeClr val="tx1"/>
                </a:solidFill>
                <a:cs typeface="B Nazanin" pitchFamily="2" charset="-78"/>
              </a:rPr>
              <a:t>3- ساعت کار مستقیم 4- ساعت کار ماشین آلات  5- مقدار تولید </a:t>
            </a:r>
            <a:endParaRPr lang="fa-IR" dirty="0" smtClean="0">
              <a:solidFill>
                <a:schemeClr val="tx1"/>
              </a:solidFill>
              <a:cs typeface="B Nazanin" pitchFamily="2" charset="-78"/>
            </a:endParaRPr>
          </a:p>
          <a:p>
            <a:pPr marL="0" indent="0">
              <a:buNone/>
            </a:pPr>
            <a:r>
              <a:rPr lang="fa-IR" dirty="0" smtClean="0">
                <a:solidFill>
                  <a:schemeClr val="tx1"/>
                </a:solidFill>
                <a:cs typeface="B Nazanin" pitchFamily="2" charset="-78"/>
              </a:rPr>
              <a:t>در ادامه هریک از مبانی مذکور تشریح می گردد: </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مبانی جذب هزینه های سربار ساخت </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551268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628800"/>
            <a:ext cx="8280920" cy="4968552"/>
          </a:xfrm>
        </p:spPr>
        <p:txBody>
          <a:bodyPr>
            <a:normAutofit fontScale="85000" lnSpcReduction="20000"/>
          </a:bodyPr>
          <a:lstStyle/>
          <a:p>
            <a:pPr>
              <a:buFont typeface="Wingdings" pitchFamily="2" charset="2"/>
              <a:buChar char="q"/>
            </a:pPr>
            <a:r>
              <a:rPr lang="fa-IR" dirty="0" smtClean="0"/>
              <a:t> </a:t>
            </a:r>
            <a:r>
              <a:rPr lang="fa-IR" b="1" dirty="0" smtClean="0">
                <a:solidFill>
                  <a:schemeClr val="tx1"/>
                </a:solidFill>
                <a:cs typeface="B Nazanin" pitchFamily="2" charset="-78"/>
              </a:rPr>
              <a:t>صورت سود و زیان موسسات تولیدی تقریبا مشابه صورت سود و زیان موسسات بازرگانی و خدماتی می باشد. و به شکل زیر است :</a:t>
            </a:r>
          </a:p>
          <a:p>
            <a:pPr marL="0" indent="0" algn="ctr">
              <a:buNone/>
            </a:pPr>
            <a:r>
              <a:rPr lang="fa-IR" sz="2000" b="1" dirty="0" smtClean="0">
                <a:solidFill>
                  <a:schemeClr val="tx1"/>
                </a:solidFill>
                <a:cs typeface="B Nazanin" pitchFamily="2" charset="-78"/>
              </a:rPr>
              <a:t>موسسه تولیدی...</a:t>
            </a:r>
          </a:p>
          <a:p>
            <a:pPr marL="0" indent="0" algn="ctr">
              <a:buNone/>
            </a:pPr>
            <a:r>
              <a:rPr lang="fa-IR" sz="2000" b="1" dirty="0" smtClean="0">
                <a:solidFill>
                  <a:schemeClr val="tx1"/>
                </a:solidFill>
                <a:cs typeface="B Nazanin" pitchFamily="2" charset="-78"/>
              </a:rPr>
              <a:t>صورت سود و زیان </a:t>
            </a:r>
          </a:p>
          <a:p>
            <a:pPr marL="0" indent="0" algn="ctr">
              <a:buNone/>
            </a:pPr>
            <a:r>
              <a:rPr lang="fa-IR" sz="2000" b="1" dirty="0" smtClean="0">
                <a:solidFill>
                  <a:schemeClr val="tx1"/>
                </a:solidFill>
                <a:cs typeface="B Nazanin" pitchFamily="2" charset="-78"/>
              </a:rPr>
              <a:t>برای دوره مالی منتهی به ...</a:t>
            </a:r>
          </a:p>
          <a:p>
            <a:pPr marL="0" indent="0" algn="ctr">
              <a:buNone/>
            </a:pPr>
            <a:endParaRPr lang="fa-IR" sz="2200" u="sng" dirty="0" smtClean="0">
              <a:solidFill>
                <a:schemeClr val="tx1"/>
              </a:solidFill>
              <a:cs typeface="B Nazanin" pitchFamily="2" charset="-78"/>
            </a:endParaRPr>
          </a:p>
          <a:p>
            <a:pPr marL="0" indent="0" algn="just">
              <a:buNone/>
            </a:pPr>
            <a:r>
              <a:rPr lang="fa-IR" sz="2200" b="1" dirty="0" smtClean="0">
                <a:solidFill>
                  <a:schemeClr val="tx1"/>
                </a:solidFill>
                <a:cs typeface="B Nazanin" pitchFamily="2" charset="-78"/>
              </a:rPr>
              <a:t>فروش خالص                                                                                                 </a:t>
            </a:r>
            <a:r>
              <a:rPr lang="fa-IR" sz="2200" b="1" dirty="0">
                <a:solidFill>
                  <a:schemeClr val="tx1"/>
                </a:solidFill>
                <a:cs typeface="B Nazanin" pitchFamily="2" charset="-78"/>
              </a:rPr>
              <a:t> </a:t>
            </a:r>
            <a:r>
              <a:rPr lang="fa-IR" sz="2200" b="1" dirty="0" smtClean="0">
                <a:solidFill>
                  <a:schemeClr val="tx1"/>
                </a:solidFill>
                <a:cs typeface="B Nazanin" pitchFamily="2" charset="-78"/>
              </a:rPr>
              <a:t>       *</a:t>
            </a:r>
          </a:p>
          <a:p>
            <a:pPr marL="0" indent="0" algn="just">
              <a:buNone/>
            </a:pPr>
            <a:r>
              <a:rPr lang="fa-IR" sz="2200" b="1" dirty="0" smtClean="0">
                <a:solidFill>
                  <a:schemeClr val="tx1"/>
                </a:solidFill>
                <a:cs typeface="B Nazanin" pitchFamily="2" charset="-78"/>
              </a:rPr>
              <a:t>- بهای تمام شده کالای فروش رفته                                                                     (*)</a:t>
            </a:r>
          </a:p>
          <a:p>
            <a:pPr marL="0" indent="0" algn="just">
              <a:buNone/>
            </a:pPr>
            <a:r>
              <a:rPr lang="fa-IR" sz="2200" b="1" dirty="0" smtClean="0">
                <a:solidFill>
                  <a:schemeClr val="tx1"/>
                </a:solidFill>
                <a:cs typeface="B Nazanin" pitchFamily="2" charset="-78"/>
              </a:rPr>
              <a:t>سود ناخالص                                                                                                          *  </a:t>
            </a:r>
            <a:r>
              <a:rPr lang="fa-IR" sz="2200" b="1" dirty="0" smtClean="0">
                <a:solidFill>
                  <a:schemeClr val="tx1"/>
                </a:solidFill>
              </a:rPr>
              <a:t>     </a:t>
            </a:r>
          </a:p>
          <a:p>
            <a:pPr marL="0" indent="0" algn="just">
              <a:buNone/>
            </a:pPr>
            <a:r>
              <a:rPr lang="fa-IR" sz="2200" b="1" dirty="0" smtClean="0">
                <a:solidFill>
                  <a:schemeClr val="tx1"/>
                </a:solidFill>
                <a:cs typeface="B Nazanin" pitchFamily="2" charset="-78"/>
              </a:rPr>
              <a:t>- هزینه های عملیاتی                                                                                          (*)</a:t>
            </a:r>
          </a:p>
          <a:p>
            <a:pPr marL="0" indent="0" algn="just">
              <a:buNone/>
            </a:pPr>
            <a:r>
              <a:rPr lang="fa-IR" sz="2200" b="1" dirty="0" smtClean="0">
                <a:solidFill>
                  <a:schemeClr val="tx1"/>
                </a:solidFill>
                <a:cs typeface="B Nazanin" pitchFamily="2" charset="-78"/>
              </a:rPr>
              <a:t>سود عملیاتی                                                                                                         *</a:t>
            </a:r>
          </a:p>
          <a:p>
            <a:pPr marL="0" indent="0" algn="just">
              <a:buNone/>
            </a:pPr>
            <a:r>
              <a:rPr lang="fa-IR" sz="2200" b="1" dirty="0" smtClean="0">
                <a:solidFill>
                  <a:schemeClr val="tx1"/>
                </a:solidFill>
                <a:cs typeface="B Nazanin" pitchFamily="2" charset="-78"/>
              </a:rPr>
              <a:t>+ (-) خالص درآمدها و هزینه های غیر عملیاتی                                                     *</a:t>
            </a:r>
          </a:p>
          <a:p>
            <a:pPr marL="0" indent="0" algn="just">
              <a:buNone/>
            </a:pPr>
            <a:r>
              <a:rPr lang="fa-IR" sz="2200" b="1" dirty="0" smtClean="0">
                <a:solidFill>
                  <a:schemeClr val="tx1"/>
                </a:solidFill>
                <a:cs typeface="B Nazanin" pitchFamily="2" charset="-78"/>
              </a:rPr>
              <a:t>سود قبل از مالیات                                                                                                  *</a:t>
            </a:r>
          </a:p>
          <a:p>
            <a:pPr marL="0" indent="0" algn="just">
              <a:buNone/>
            </a:pPr>
            <a:r>
              <a:rPr lang="fa-IR" sz="2200" b="1" dirty="0" smtClean="0">
                <a:solidFill>
                  <a:schemeClr val="tx1"/>
                </a:solidFill>
                <a:cs typeface="B Nazanin" pitchFamily="2" charset="-78"/>
              </a:rPr>
              <a:t>    - مالیات                                                                                                            (*)</a:t>
            </a:r>
          </a:p>
          <a:p>
            <a:pPr marL="0" indent="0" algn="just">
              <a:buNone/>
            </a:pPr>
            <a:r>
              <a:rPr lang="fa-IR" sz="2200" b="1" dirty="0" smtClean="0">
                <a:solidFill>
                  <a:schemeClr val="tx1"/>
                </a:solidFill>
                <a:cs typeface="B Nazanin" pitchFamily="2" charset="-78"/>
              </a:rPr>
              <a:t>     سود خالص                                                                                                         </a:t>
            </a:r>
            <a:r>
              <a:rPr lang="fa-IR" sz="2000" dirty="0" smtClean="0">
                <a:solidFill>
                  <a:schemeClr val="tx1"/>
                </a:solidFill>
                <a:cs typeface="B Nazanin" pitchFamily="2" charset="-78"/>
              </a:rPr>
              <a:t>*</a:t>
            </a:r>
          </a:p>
          <a:p>
            <a:pPr marL="0" indent="0" algn="just">
              <a:buNone/>
            </a:pPr>
            <a:r>
              <a:rPr lang="fa-IR" sz="2000" dirty="0">
                <a:solidFill>
                  <a:schemeClr val="tx1"/>
                </a:solidFill>
                <a:cs typeface="B Nazanin" pitchFamily="2" charset="-78"/>
              </a:rPr>
              <a:t> </a:t>
            </a:r>
            <a:r>
              <a:rPr lang="fa-IR" sz="2000" dirty="0" smtClean="0">
                <a:solidFill>
                  <a:schemeClr val="tx1"/>
                </a:solidFill>
                <a:cs typeface="B Nazanin" pitchFamily="2" charset="-78"/>
              </a:rPr>
              <a:t>                                                                                                                                                                                                                                                            </a:t>
            </a:r>
          </a:p>
          <a:p>
            <a:pPr marL="0" indent="0">
              <a:buNone/>
            </a:pPr>
            <a:r>
              <a:rPr lang="fa-IR" sz="2000" dirty="0" smtClean="0">
                <a:solidFill>
                  <a:schemeClr val="tx1"/>
                </a:solidFill>
                <a:cs typeface="B Nazanin" pitchFamily="2" charset="-78"/>
              </a:rPr>
              <a:t>                                               </a:t>
            </a:r>
            <a:endParaRPr lang="fa-IR" dirty="0">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صورت سود و زیان موسسات تولیدی</a:t>
            </a:r>
            <a:endParaRPr lang="fa-IR" b="1" dirty="0">
              <a:solidFill>
                <a:schemeClr val="tx1"/>
              </a:solidFill>
              <a:cs typeface="B Nazanin" pitchFamily="2" charset="-78"/>
            </a:endParaRPr>
          </a:p>
        </p:txBody>
      </p:sp>
      <p:cxnSp>
        <p:nvCxnSpPr>
          <p:cNvPr id="5" name="Straight Connector 4"/>
          <p:cNvCxnSpPr/>
          <p:nvPr/>
        </p:nvCxnSpPr>
        <p:spPr>
          <a:xfrm>
            <a:off x="899592" y="3212976"/>
            <a:ext cx="7776864" cy="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1475656" y="4437135"/>
            <a:ext cx="870381" cy="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1514181" y="5013176"/>
            <a:ext cx="871623" cy="0"/>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1437130" y="5589240"/>
            <a:ext cx="870381" cy="0"/>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a:off x="1445936" y="3830539"/>
            <a:ext cx="1008112" cy="0"/>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p:cNvCxnSpPr/>
          <p:nvPr/>
        </p:nvCxnSpPr>
        <p:spPr>
          <a:xfrm>
            <a:off x="1782726" y="5850676"/>
            <a:ext cx="361611" cy="0"/>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28"/>
          <p:cNvCxnSpPr/>
          <p:nvPr/>
        </p:nvCxnSpPr>
        <p:spPr>
          <a:xfrm>
            <a:off x="1811595" y="6062935"/>
            <a:ext cx="360991" cy="0"/>
          </a:xfrm>
          <a:prstGeom prst="line">
            <a:avLst/>
          </a:prstGeom>
        </p:spPr>
        <p:style>
          <a:lnRef idx="1">
            <a:schemeClr val="dk1"/>
          </a:lnRef>
          <a:fillRef idx="0">
            <a:schemeClr val="dk1"/>
          </a:fillRef>
          <a:effectRef idx="0">
            <a:schemeClr val="dk1"/>
          </a:effectRef>
          <a:fontRef idx="minor">
            <a:schemeClr val="tx1"/>
          </a:fontRef>
        </p:style>
      </p:cxnSp>
      <p:sp>
        <p:nvSpPr>
          <p:cNvPr id="11" name="Footer Placeholder 10"/>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4599412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276872"/>
            <a:ext cx="8640960" cy="4320480"/>
          </a:xfrm>
        </p:spPr>
        <p:txBody>
          <a:bodyPr/>
          <a:lstStyle/>
          <a:p>
            <a:pPr marL="0" indent="0">
              <a:buNone/>
            </a:pPr>
            <a:endParaRPr lang="fa-IR" dirty="0" smtClean="0">
              <a:solidFill>
                <a:schemeClr val="tx1"/>
              </a:solidFill>
              <a:cs typeface="B Nazanin" pitchFamily="2" charset="-78"/>
            </a:endParaRPr>
          </a:p>
          <a:p>
            <a:pPr>
              <a:buFont typeface="Wingdings" pitchFamily="2" charset="2"/>
              <a:buChar char="q"/>
            </a:pPr>
            <a:r>
              <a:rPr lang="fa-IR" dirty="0" smtClean="0">
                <a:solidFill>
                  <a:schemeClr val="tx1"/>
                </a:solidFill>
                <a:cs typeface="B Nazanin" pitchFamily="2" charset="-78"/>
              </a:rPr>
              <a:t>هزینه مواد مستقیم زمانی به عنوان مبنای جذب سربار مورد استفاده قرار می گیرد که یک رابطه منطقی بین بهای تمام شده و تحقیق هزینه های سربار وجود داشته باشد. </a:t>
            </a:r>
          </a:p>
          <a:p>
            <a:pPr marL="0" indent="0">
              <a:buNone/>
            </a:pPr>
            <a:r>
              <a:rPr lang="fa-IR" dirty="0" smtClean="0">
                <a:solidFill>
                  <a:schemeClr val="tx1"/>
                </a:solidFill>
                <a:cs typeface="B Nazanin" pitchFamily="2" charset="-78"/>
              </a:rPr>
              <a:t>در این مبنا هزینه های سربار هر یک ار دوایر عملیاتی بر حسب درصدی از جمع مواد مستقیم مصرفی آن دایره بیان شود. </a:t>
            </a:r>
          </a:p>
          <a:p>
            <a:pPr marL="0" indent="0" algn="ctr">
              <a:buNone/>
            </a:pPr>
            <a:r>
              <a:rPr lang="fa-IR" b="1" dirty="0" smtClean="0">
                <a:solidFill>
                  <a:schemeClr val="tx1"/>
                </a:solidFill>
                <a:cs typeface="B Nazanin" pitchFamily="2" charset="-78"/>
              </a:rPr>
              <a:t> </a:t>
            </a:r>
          </a:p>
          <a:p>
            <a:pPr marL="0" indent="0" algn="ctr" rtl="0">
              <a:buNone/>
            </a:pPr>
            <a:r>
              <a:rPr lang="fa-IR" dirty="0" smtClean="0">
                <a:solidFill>
                  <a:schemeClr val="tx1"/>
                </a:solidFill>
                <a:cs typeface="B Nazanin" pitchFamily="2" charset="-78"/>
              </a:rPr>
              <a:t>         </a:t>
            </a: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هزینه مواد مستقیم </a:t>
            </a:r>
            <a:endParaRPr lang="fa-IR" b="1" dirty="0">
              <a:solidFill>
                <a:schemeClr val="tx1"/>
              </a:solidFill>
              <a:cs typeface="B Nazanin" pitchFamily="2" charset="-78"/>
            </a:endParaRPr>
          </a:p>
        </p:txBody>
      </p:sp>
      <mc:AlternateContent xmlns:mc="http://schemas.openxmlformats.org/markup-compatibility/2006">
        <mc:Choice xmlns:a14="http://schemas.microsoft.com/office/drawing/2010/main" xmlns="" Requires="a14">
          <p:sp>
            <p:nvSpPr>
              <p:cNvPr id="4" name="TextBox 3"/>
              <p:cNvSpPr txBox="1"/>
              <p:nvPr/>
            </p:nvSpPr>
            <p:spPr>
              <a:xfrm>
                <a:off x="1979712" y="4659964"/>
                <a:ext cx="5040560" cy="1000146"/>
              </a:xfrm>
              <a:prstGeom prst="rect">
                <a:avLst/>
              </a:prstGeom>
              <a:noFill/>
            </p:spPr>
            <p:txBody>
              <a:bodyPr wrap="square" rtlCol="1">
                <a:spAutoFit/>
              </a:bodyPr>
              <a:lstStyle/>
              <a:p>
                <a:pPr/>
                <a14:m>
                  <m:oMathPara xmlns:m="http://schemas.openxmlformats.org/officeDocument/2006/math">
                    <m:oMathParaPr>
                      <m:jc m:val="right"/>
                    </m:oMathParaPr>
                    <m:oMath xmlns:m="http://schemas.openxmlformats.org/officeDocument/2006/math">
                      <m:r>
                        <a:rPr lang="en-US" sz="2400" b="0" i="0" smtClean="0">
                          <a:latin typeface="Cambria Math"/>
                        </a:rPr>
                        <m:t>100</m:t>
                      </m:r>
                      <m:r>
                        <a:rPr lang="en-US" sz="2400" b="0" i="1" smtClean="0">
                          <a:latin typeface="Cambria Math"/>
                        </a:rPr>
                        <m:t>×</m:t>
                      </m:r>
                      <m:f>
                        <m:fPr>
                          <m:ctrlPr>
                            <a:rPr lang="en-US" sz="2400" i="1" smtClean="0">
                              <a:latin typeface="Cambria Math"/>
                            </a:rPr>
                          </m:ctrlPr>
                        </m:fPr>
                        <m:num>
                          <m:r>
                            <a:rPr lang="fa-IR" sz="2400" b="0" i="0" smtClean="0">
                              <a:latin typeface="Cambria Math"/>
                            </a:rPr>
                            <m:t>ساخت</m:t>
                          </m:r>
                          <m:r>
                            <a:rPr lang="fa-IR" sz="2400" b="0" i="0" smtClean="0">
                              <a:latin typeface="Cambria Math"/>
                            </a:rPr>
                            <m:t> </m:t>
                          </m:r>
                          <m:r>
                            <a:rPr lang="fa-IR" sz="2400" b="0" i="0" smtClean="0">
                              <a:latin typeface="Cambria Math"/>
                            </a:rPr>
                            <m:t>سربار</m:t>
                          </m:r>
                          <m:r>
                            <a:rPr lang="fa-IR" sz="2400" b="0" i="0" smtClean="0">
                              <a:latin typeface="Cambria Math"/>
                            </a:rPr>
                            <m:t> </m:t>
                          </m:r>
                          <m:r>
                            <a:rPr lang="fa-IR" sz="2400" b="0" i="0" smtClean="0">
                              <a:latin typeface="Cambria Math"/>
                            </a:rPr>
                            <m:t>برآوردی</m:t>
                          </m:r>
                          <m:r>
                            <a:rPr lang="fa-IR" sz="2400" b="0" i="0" smtClean="0">
                              <a:latin typeface="Cambria Math"/>
                            </a:rPr>
                            <m:t> </m:t>
                          </m:r>
                          <m:r>
                            <a:rPr lang="fa-IR" sz="2400" b="0" i="0" smtClean="0">
                              <a:latin typeface="Cambria Math"/>
                            </a:rPr>
                            <m:t>های</m:t>
                          </m:r>
                          <m:r>
                            <a:rPr lang="fa-IR" sz="2400" b="0" i="0" smtClean="0">
                              <a:latin typeface="Cambria Math"/>
                            </a:rPr>
                            <m:t> </m:t>
                          </m:r>
                          <m:r>
                            <a:rPr lang="fa-IR" sz="2400" b="0" i="0" smtClean="0">
                              <a:latin typeface="Cambria Math"/>
                            </a:rPr>
                            <m:t>هزینه</m:t>
                          </m:r>
                        </m:num>
                        <m:den>
                          <m:r>
                            <a:rPr lang="fa-IR" sz="2400" b="0" i="1" smtClean="0">
                              <a:latin typeface="Cambria Math"/>
                            </a:rPr>
                            <m:t>مصرفی</m:t>
                          </m:r>
                          <m:r>
                            <a:rPr lang="fa-IR" sz="2400" b="0" i="1" smtClean="0">
                              <a:latin typeface="Cambria Math"/>
                            </a:rPr>
                            <m:t> </m:t>
                          </m:r>
                          <m:r>
                            <a:rPr lang="fa-IR" sz="2400" b="0" i="1" smtClean="0">
                              <a:latin typeface="Cambria Math"/>
                            </a:rPr>
                            <m:t>مستقیم</m:t>
                          </m:r>
                          <m:r>
                            <a:rPr lang="fa-IR" sz="2400" b="0" i="1" smtClean="0">
                              <a:latin typeface="Cambria Math"/>
                            </a:rPr>
                            <m:t> </m:t>
                          </m:r>
                          <m:r>
                            <a:rPr lang="fa-IR" sz="2400" b="0" i="1" smtClean="0">
                              <a:latin typeface="Cambria Math"/>
                            </a:rPr>
                            <m:t>مواد</m:t>
                          </m:r>
                          <m:r>
                            <a:rPr lang="fa-IR" sz="2400" b="0" i="1" smtClean="0">
                              <a:latin typeface="Cambria Math"/>
                            </a:rPr>
                            <m:t> </m:t>
                          </m:r>
                          <m:r>
                            <a:rPr lang="fa-IR" sz="2400" b="0" i="1" smtClean="0">
                              <a:latin typeface="Cambria Math"/>
                            </a:rPr>
                            <m:t>هزینه</m:t>
                          </m:r>
                          <m:r>
                            <a:rPr lang="fa-IR" sz="2400" b="0" i="1" smtClean="0">
                              <a:latin typeface="Cambria Math"/>
                            </a:rPr>
                            <m:t> </m:t>
                          </m:r>
                          <m:r>
                            <a:rPr lang="fa-IR" sz="2400" b="0" i="1" smtClean="0">
                              <a:latin typeface="Cambria Math"/>
                            </a:rPr>
                            <m:t>برآورد</m:t>
                          </m:r>
                        </m:den>
                      </m:f>
                    </m:oMath>
                  </m:oMathPara>
                </a14:m>
                <a:endParaRPr lang="fa-IR" sz="2400" dirty="0">
                  <a:cs typeface="B Nazanin" pitchFamily="2" charset="-78"/>
                </a:endParaRPr>
              </a:p>
            </p:txBody>
          </p:sp>
        </mc:Choice>
        <mc:Fallback>
          <p:sp>
            <p:nvSpPr>
              <p:cNvPr id="4" name="TextBox 3"/>
              <p:cNvSpPr txBox="1">
                <a:spLocks noRot="1" noChangeAspect="1" noMove="1" noResize="1" noEditPoints="1" noAdjustHandles="1" noChangeArrowheads="1" noChangeShapeType="1" noTextEdit="1"/>
              </p:cNvSpPr>
              <p:nvPr/>
            </p:nvSpPr>
            <p:spPr>
              <a:xfrm>
                <a:off x="1979712" y="4659964"/>
                <a:ext cx="5040560" cy="1000146"/>
              </a:xfrm>
              <a:prstGeom prst="rect">
                <a:avLst/>
              </a:prstGeom>
              <a:blipFill rotWithShape="1">
                <a:blip r:embed="rId2"/>
                <a:stretch>
                  <a:fillRect/>
                </a:stretch>
              </a:blipFill>
            </p:spPr>
            <p:txBody>
              <a:bodyPr/>
              <a:lstStyle/>
              <a:p>
                <a:r>
                  <a:rPr lang="fa-IR">
                    <a:noFill/>
                  </a:rPr>
                  <a:t> </a:t>
                </a:r>
              </a:p>
            </p:txBody>
          </p:sp>
        </mc:Fallback>
      </mc:AlternateContent>
      <p:sp>
        <p:nvSpPr>
          <p:cNvPr id="5" name="Footer Placeholder 4"/>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8754881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492896"/>
            <a:ext cx="8352928" cy="4170776"/>
          </a:xfrm>
        </p:spPr>
        <p:txBody>
          <a:bodyPr>
            <a:normAutofit/>
          </a:bodyPr>
          <a:lstStyle/>
          <a:p>
            <a:pPr algn="just">
              <a:buFont typeface="Wingdings" pitchFamily="2" charset="2"/>
              <a:buChar char="q"/>
            </a:pPr>
            <a:r>
              <a:rPr lang="fa-IR" dirty="0" smtClean="0"/>
              <a:t> </a:t>
            </a:r>
            <a:r>
              <a:rPr lang="fa-IR" sz="2500" dirty="0" smtClean="0">
                <a:solidFill>
                  <a:schemeClr val="tx1"/>
                </a:solidFill>
                <a:cs typeface="B Nazanin" pitchFamily="2" charset="-78"/>
              </a:rPr>
              <a:t>بکارگیری هزینه دستمزد مستقیم به عنوان مبنا برای جذب هزینه های سربار ساخت نسبتا ساده است ، چون مبلغ هزینه دستمزد مستقیم سفارشات و محصولات به سهولت در دسترس است . </a:t>
            </a:r>
          </a:p>
          <a:p>
            <a:pPr algn="just">
              <a:buFont typeface="Wingdings" pitchFamily="2" charset="2"/>
              <a:buChar char="q"/>
            </a:pPr>
            <a:r>
              <a:rPr lang="fa-IR" sz="2500" dirty="0" smtClean="0">
                <a:solidFill>
                  <a:schemeClr val="tx1"/>
                </a:solidFill>
                <a:cs typeface="B Nazanin" pitchFamily="2" charset="-78"/>
              </a:rPr>
              <a:t>در این مبنا هزینه های سربار هر یک از دوایر عملیاتی بر حسب درصدی از جمع دستمزد مستقیم آن دایره بیان می شود. </a:t>
            </a:r>
          </a:p>
          <a:p>
            <a:pPr algn="just">
              <a:buFont typeface="Wingdings" pitchFamily="2" charset="2"/>
              <a:buChar char="q"/>
            </a:pPr>
            <a:endParaRPr lang="fa-IR" sz="2500" dirty="0">
              <a:solidFill>
                <a:schemeClr val="tx1"/>
              </a:solidFill>
              <a:cs typeface="B Nazanin" pitchFamily="2" charset="-78"/>
            </a:endParaRPr>
          </a:p>
          <a:p>
            <a:pPr algn="just">
              <a:buFont typeface="Wingdings" pitchFamily="2" charset="2"/>
              <a:buChar char="q"/>
            </a:pPr>
            <a:endParaRPr lang="fa-IR" sz="2500" dirty="0" smtClean="0">
              <a:solidFill>
                <a:schemeClr val="tx1"/>
              </a:solidFill>
              <a:cs typeface="B Nazanin" pitchFamily="2" charset="-78"/>
            </a:endParaRPr>
          </a:p>
          <a:p>
            <a:pPr marL="0" indent="0" algn="just">
              <a:buNone/>
            </a:pPr>
            <a:endParaRPr lang="fa-IR" sz="2500" dirty="0" smtClean="0">
              <a:solidFill>
                <a:schemeClr val="tx1"/>
              </a:solidFill>
              <a:cs typeface="B Nazanin" pitchFamily="2" charset="-78"/>
            </a:endParaRPr>
          </a:p>
          <a:p>
            <a:pPr marL="0" indent="0" algn="ctr">
              <a:buNone/>
            </a:pP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هزینه دستمزد مستقیم </a:t>
            </a:r>
            <a:endParaRPr lang="fa-IR" b="1" dirty="0">
              <a:solidFill>
                <a:schemeClr val="tx1"/>
              </a:solidFill>
              <a:cs typeface="B Nazanin" pitchFamily="2" charset="-78"/>
            </a:endParaRPr>
          </a:p>
        </p:txBody>
      </p:sp>
      <mc:AlternateContent xmlns:mc="http://schemas.openxmlformats.org/markup-compatibility/2006">
        <mc:Choice xmlns:a14="http://schemas.microsoft.com/office/drawing/2010/main" xmlns="" Requires="a14">
          <p:sp>
            <p:nvSpPr>
              <p:cNvPr id="4" name="TextBox 3"/>
              <p:cNvSpPr txBox="1"/>
              <p:nvPr/>
            </p:nvSpPr>
            <p:spPr>
              <a:xfrm>
                <a:off x="1979712" y="4659964"/>
                <a:ext cx="5040560" cy="1000146"/>
              </a:xfrm>
              <a:prstGeom prst="rect">
                <a:avLst/>
              </a:prstGeom>
              <a:noFill/>
            </p:spPr>
            <p:txBody>
              <a:bodyPr wrap="square" rtlCol="1">
                <a:spAutoFit/>
              </a:bodyPr>
              <a:lstStyle/>
              <a:p>
                <a:pPr/>
                <a14:m>
                  <m:oMathPara xmlns:m="http://schemas.openxmlformats.org/officeDocument/2006/math">
                    <m:oMathParaPr>
                      <m:jc m:val="right"/>
                    </m:oMathParaPr>
                    <m:oMath xmlns:m="http://schemas.openxmlformats.org/officeDocument/2006/math">
                      <m:r>
                        <a:rPr lang="en-US" sz="2400" b="0" i="0" smtClean="0">
                          <a:latin typeface="Cambria Math"/>
                        </a:rPr>
                        <m:t>100</m:t>
                      </m:r>
                      <m:r>
                        <a:rPr lang="en-US" sz="2400" b="0" i="1" smtClean="0">
                          <a:latin typeface="Cambria Math"/>
                        </a:rPr>
                        <m:t>×</m:t>
                      </m:r>
                      <m:f>
                        <m:fPr>
                          <m:ctrlPr>
                            <a:rPr lang="en-US" sz="2400" i="1" smtClean="0">
                              <a:latin typeface="Cambria Math"/>
                            </a:rPr>
                          </m:ctrlPr>
                        </m:fPr>
                        <m:num>
                          <m:r>
                            <a:rPr lang="fa-IR" sz="2400" b="0" i="0" smtClean="0">
                              <a:latin typeface="Cambria Math"/>
                            </a:rPr>
                            <m:t>ساخت</m:t>
                          </m:r>
                          <m:r>
                            <a:rPr lang="fa-IR" sz="2400" b="0" i="0" smtClean="0">
                              <a:latin typeface="Cambria Math"/>
                            </a:rPr>
                            <m:t> </m:t>
                          </m:r>
                          <m:r>
                            <a:rPr lang="fa-IR" sz="2400" b="0" i="0" smtClean="0">
                              <a:latin typeface="Cambria Math"/>
                            </a:rPr>
                            <m:t>سربار</m:t>
                          </m:r>
                          <m:r>
                            <a:rPr lang="fa-IR" sz="2400" b="0" i="0" smtClean="0">
                              <a:latin typeface="Cambria Math"/>
                            </a:rPr>
                            <m:t> </m:t>
                          </m:r>
                          <m:r>
                            <a:rPr lang="fa-IR" sz="2400" b="0" i="0" smtClean="0">
                              <a:latin typeface="Cambria Math"/>
                            </a:rPr>
                            <m:t>برآوردی</m:t>
                          </m:r>
                          <m:r>
                            <a:rPr lang="fa-IR" sz="2400" b="0" i="0" smtClean="0">
                              <a:latin typeface="Cambria Math"/>
                            </a:rPr>
                            <m:t> </m:t>
                          </m:r>
                          <m:r>
                            <a:rPr lang="fa-IR" sz="2400" b="0" i="0" smtClean="0">
                              <a:latin typeface="Cambria Math"/>
                            </a:rPr>
                            <m:t>های</m:t>
                          </m:r>
                          <m:r>
                            <a:rPr lang="fa-IR" sz="2400" b="0" i="0" smtClean="0">
                              <a:latin typeface="Cambria Math"/>
                            </a:rPr>
                            <m:t> </m:t>
                          </m:r>
                          <m:r>
                            <a:rPr lang="fa-IR" sz="2400" b="0" i="0" smtClean="0">
                              <a:latin typeface="Cambria Math"/>
                            </a:rPr>
                            <m:t>هزینه</m:t>
                          </m:r>
                        </m:num>
                        <m:den>
                          <m:r>
                            <a:rPr lang="fa-IR" sz="2400" b="0" i="1" smtClean="0">
                              <a:latin typeface="Cambria Math"/>
                            </a:rPr>
                            <m:t>  </m:t>
                          </m:r>
                          <m:r>
                            <a:rPr lang="fa-IR" sz="2400" b="0" i="1" smtClean="0">
                              <a:latin typeface="Cambria Math"/>
                            </a:rPr>
                            <m:t>مستقیم</m:t>
                          </m:r>
                          <m:r>
                            <a:rPr lang="fa-IR" sz="2400" b="0" i="1" smtClean="0">
                              <a:latin typeface="Cambria Math"/>
                            </a:rPr>
                            <m:t> </m:t>
                          </m:r>
                          <m:r>
                            <a:rPr lang="fa-IR" sz="2400" b="0" i="1" smtClean="0">
                              <a:latin typeface="Cambria Math"/>
                            </a:rPr>
                            <m:t>دستمزد</m:t>
                          </m:r>
                          <m:r>
                            <a:rPr lang="fa-IR" sz="2400" b="0" i="1" smtClean="0">
                              <a:latin typeface="Cambria Math"/>
                            </a:rPr>
                            <m:t> </m:t>
                          </m:r>
                          <m:r>
                            <a:rPr lang="fa-IR" sz="2400" b="0" i="1" smtClean="0">
                              <a:latin typeface="Cambria Math"/>
                            </a:rPr>
                            <m:t>هزینه</m:t>
                          </m:r>
                          <m:r>
                            <a:rPr lang="fa-IR" sz="2400" b="0" i="1" smtClean="0">
                              <a:latin typeface="Cambria Math"/>
                            </a:rPr>
                            <m:t> </m:t>
                          </m:r>
                          <m:r>
                            <a:rPr lang="fa-IR" sz="2400" b="0" i="1" smtClean="0">
                              <a:latin typeface="Cambria Math"/>
                            </a:rPr>
                            <m:t>برآورد</m:t>
                          </m:r>
                        </m:den>
                      </m:f>
                    </m:oMath>
                  </m:oMathPara>
                </a14:m>
                <a:endParaRPr lang="fa-IR" sz="2400" dirty="0">
                  <a:cs typeface="B Nazanin" pitchFamily="2" charset="-78"/>
                </a:endParaRPr>
              </a:p>
            </p:txBody>
          </p:sp>
        </mc:Choice>
        <mc:Fallback>
          <p:sp>
            <p:nvSpPr>
              <p:cNvPr id="4" name="TextBox 3"/>
              <p:cNvSpPr txBox="1">
                <a:spLocks noRot="1" noChangeAspect="1" noMove="1" noResize="1" noEditPoints="1" noAdjustHandles="1" noChangeArrowheads="1" noChangeShapeType="1" noTextEdit="1"/>
              </p:cNvSpPr>
              <p:nvPr/>
            </p:nvSpPr>
            <p:spPr>
              <a:xfrm>
                <a:off x="1979712" y="4659964"/>
                <a:ext cx="5040560" cy="1000146"/>
              </a:xfrm>
              <a:prstGeom prst="rect">
                <a:avLst/>
              </a:prstGeom>
              <a:blipFill rotWithShape="1">
                <a:blip r:embed="rId2"/>
                <a:stretch>
                  <a:fillRect/>
                </a:stretch>
              </a:blipFill>
            </p:spPr>
            <p:txBody>
              <a:bodyPr/>
              <a:lstStyle/>
              <a:p>
                <a:r>
                  <a:rPr lang="fa-IR">
                    <a:noFill/>
                  </a:rPr>
                  <a:t> </a:t>
                </a:r>
              </a:p>
            </p:txBody>
          </p:sp>
        </mc:Fallback>
      </mc:AlternateContent>
      <p:sp>
        <p:nvSpPr>
          <p:cNvPr id="5" name="Footer Placeholder 4"/>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9882996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420888"/>
            <a:ext cx="8496943" cy="4176464"/>
          </a:xfrm>
        </p:spPr>
        <p:txBody>
          <a:bodyPr/>
          <a:lstStyle/>
          <a:p>
            <a:pPr algn="just">
              <a:buFont typeface="Wingdings" pitchFamily="2" charset="2"/>
              <a:buChar char="q"/>
            </a:pPr>
            <a:r>
              <a:rPr lang="fa-IR" sz="2500" dirty="0" smtClean="0">
                <a:solidFill>
                  <a:schemeClr val="tx1"/>
                </a:solidFill>
                <a:cs typeface="B Nazanin" pitchFamily="2" charset="-78"/>
              </a:rPr>
              <a:t> جذب هزینه های سربار ساخت بر مبنای ساعت کار مستقیم کارکنان به منظور رفع نارسایی های ناشی از بکارگیری هزینه دستمزد مستقیم به عنوان مبنای جذب سربار ، در مواردی که دستمزد مستقیم کارکنان تولید متفاوت است ، طرح ریزی شده است . </a:t>
            </a:r>
          </a:p>
          <a:p>
            <a:pPr algn="just">
              <a:buFont typeface="Wingdings" pitchFamily="2" charset="2"/>
              <a:buChar char="q"/>
            </a:pPr>
            <a:r>
              <a:rPr lang="fa-IR" sz="2500" dirty="0" smtClean="0">
                <a:solidFill>
                  <a:schemeClr val="tx1"/>
                </a:solidFill>
                <a:cs typeface="B Nazanin" pitchFamily="2" charset="-78"/>
              </a:rPr>
              <a:t>ساعت کار مستقیم به ویژه در مواردی که نیروی کار عامل اصلی تولید باشد ، بهترین مبنا برای جذب هزینه های سربار ساخت است.</a:t>
            </a:r>
          </a:p>
          <a:p>
            <a:pPr marL="0" indent="0">
              <a:buNone/>
            </a:pPr>
            <a:endParaRPr lang="fa-IR" dirty="0" smtClean="0"/>
          </a:p>
          <a:p>
            <a:pPr marL="0" indent="0" algn="ctr">
              <a:buNone/>
            </a:pPr>
            <a:endParaRPr lang="fa-IR" dirty="0" smtClean="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ساعت کار مستقیم </a:t>
            </a:r>
            <a:endParaRPr lang="fa-IR" b="1" dirty="0">
              <a:solidFill>
                <a:schemeClr val="tx1"/>
              </a:solidFill>
              <a:cs typeface="B Nazanin" pitchFamily="2" charset="-78"/>
            </a:endParaRPr>
          </a:p>
        </p:txBody>
      </p:sp>
      <mc:AlternateContent xmlns:mc="http://schemas.openxmlformats.org/markup-compatibility/2006">
        <mc:Choice xmlns:a14="http://schemas.microsoft.com/office/drawing/2010/main" xmlns="" Requires="a14">
          <p:sp>
            <p:nvSpPr>
              <p:cNvPr id="4" name="TextBox 3"/>
              <p:cNvSpPr txBox="1"/>
              <p:nvPr/>
            </p:nvSpPr>
            <p:spPr>
              <a:xfrm>
                <a:off x="1835696" y="5013176"/>
                <a:ext cx="5040560" cy="1000146"/>
              </a:xfrm>
              <a:prstGeom prst="rect">
                <a:avLst/>
              </a:prstGeom>
              <a:noFill/>
            </p:spPr>
            <p:txBody>
              <a:bodyPr wrap="square" rtlCol="1">
                <a:spAutoFit/>
              </a:bodyPr>
              <a:lstStyle/>
              <a:p>
                <a:pPr/>
                <a14:m>
                  <m:oMathPara xmlns:m="http://schemas.openxmlformats.org/officeDocument/2006/math">
                    <m:oMathParaPr>
                      <m:jc m:val="right"/>
                    </m:oMathParaPr>
                    <m:oMath xmlns:m="http://schemas.openxmlformats.org/officeDocument/2006/math">
                      <m:f>
                        <m:fPr>
                          <m:ctrlPr>
                            <a:rPr lang="en-US" sz="2400" i="1" smtClean="0">
                              <a:latin typeface="Cambria Math"/>
                            </a:rPr>
                          </m:ctrlPr>
                        </m:fPr>
                        <m:num>
                          <m:r>
                            <a:rPr lang="fa-IR" sz="2400" b="0" i="0" smtClean="0">
                              <a:latin typeface="Cambria Math"/>
                            </a:rPr>
                            <m:t>ساخت</m:t>
                          </m:r>
                          <m:r>
                            <a:rPr lang="fa-IR" sz="2400" b="0" i="0" smtClean="0">
                              <a:latin typeface="Cambria Math"/>
                            </a:rPr>
                            <m:t> </m:t>
                          </m:r>
                          <m:r>
                            <a:rPr lang="fa-IR" sz="2400" b="0" i="0" smtClean="0">
                              <a:latin typeface="Cambria Math"/>
                            </a:rPr>
                            <m:t>سربار</m:t>
                          </m:r>
                          <m:r>
                            <a:rPr lang="fa-IR" sz="2400" b="0" i="0" smtClean="0">
                              <a:latin typeface="Cambria Math"/>
                            </a:rPr>
                            <m:t> </m:t>
                          </m:r>
                          <m:r>
                            <a:rPr lang="fa-IR" sz="2400" b="0" i="0" smtClean="0">
                              <a:latin typeface="Cambria Math"/>
                            </a:rPr>
                            <m:t>برآوردی</m:t>
                          </m:r>
                          <m:r>
                            <a:rPr lang="fa-IR" sz="2400" b="0" i="0" smtClean="0">
                              <a:latin typeface="Cambria Math"/>
                            </a:rPr>
                            <m:t> </m:t>
                          </m:r>
                          <m:r>
                            <a:rPr lang="fa-IR" sz="2400" b="0" i="0" smtClean="0">
                              <a:latin typeface="Cambria Math"/>
                            </a:rPr>
                            <m:t>های</m:t>
                          </m:r>
                          <m:r>
                            <a:rPr lang="fa-IR" sz="2400" b="0" i="0" smtClean="0">
                              <a:latin typeface="Cambria Math"/>
                            </a:rPr>
                            <m:t> </m:t>
                          </m:r>
                          <m:r>
                            <a:rPr lang="fa-IR" sz="2400" b="0" i="0" smtClean="0">
                              <a:latin typeface="Cambria Math"/>
                            </a:rPr>
                            <m:t>هزینه</m:t>
                          </m:r>
                        </m:num>
                        <m:den>
                          <m:r>
                            <a:rPr lang="fa-IR" sz="2400" b="0" i="1" smtClean="0">
                              <a:latin typeface="Cambria Math"/>
                            </a:rPr>
                            <m:t> </m:t>
                          </m:r>
                          <m:r>
                            <a:rPr lang="fa-IR" sz="2400" b="0" i="1" smtClean="0">
                              <a:latin typeface="Cambria Math"/>
                            </a:rPr>
                            <m:t>مستقیم</m:t>
                          </m:r>
                          <m:r>
                            <a:rPr lang="fa-IR" sz="2400" b="0" i="1" smtClean="0">
                              <a:latin typeface="Cambria Math"/>
                            </a:rPr>
                            <m:t> </m:t>
                          </m:r>
                          <m:r>
                            <a:rPr lang="fa-IR" sz="2400" b="0" i="1" smtClean="0">
                              <a:latin typeface="Cambria Math"/>
                            </a:rPr>
                            <m:t>کار</m:t>
                          </m:r>
                          <m:r>
                            <a:rPr lang="fa-IR" sz="2400" b="0" i="1" smtClean="0">
                              <a:latin typeface="Cambria Math"/>
                            </a:rPr>
                            <m:t> </m:t>
                          </m:r>
                          <m:r>
                            <a:rPr lang="fa-IR" sz="2400" b="0" i="1" smtClean="0">
                              <a:latin typeface="Cambria Math"/>
                            </a:rPr>
                            <m:t>ساعت</m:t>
                          </m:r>
                          <m:r>
                            <a:rPr lang="fa-IR" sz="2400" b="0" i="1" smtClean="0">
                              <a:latin typeface="Cambria Math"/>
                            </a:rPr>
                            <m:t>  </m:t>
                          </m:r>
                          <m:r>
                            <a:rPr lang="fa-IR" sz="2400" b="0" i="1" smtClean="0">
                              <a:latin typeface="Cambria Math"/>
                            </a:rPr>
                            <m:t>برآورد</m:t>
                          </m:r>
                        </m:den>
                      </m:f>
                    </m:oMath>
                  </m:oMathPara>
                </a14:m>
                <a:endParaRPr lang="fa-IR" sz="2400" dirty="0">
                  <a:cs typeface="B Nazanin" pitchFamily="2" charset="-78"/>
                </a:endParaRPr>
              </a:p>
            </p:txBody>
          </p:sp>
        </mc:Choice>
        <mc:Fallback>
          <p:sp>
            <p:nvSpPr>
              <p:cNvPr id="4" name="TextBox 3"/>
              <p:cNvSpPr txBox="1">
                <a:spLocks noRot="1" noChangeAspect="1" noMove="1" noResize="1" noEditPoints="1" noAdjustHandles="1" noChangeArrowheads="1" noChangeShapeType="1" noTextEdit="1"/>
              </p:cNvSpPr>
              <p:nvPr/>
            </p:nvSpPr>
            <p:spPr>
              <a:xfrm>
                <a:off x="1835696" y="5013176"/>
                <a:ext cx="5040560" cy="1000146"/>
              </a:xfrm>
              <a:prstGeom prst="rect">
                <a:avLst/>
              </a:prstGeom>
              <a:blipFill rotWithShape="1">
                <a:blip r:embed="rId2"/>
                <a:stretch>
                  <a:fillRect/>
                </a:stretch>
              </a:blipFill>
            </p:spPr>
            <p:txBody>
              <a:bodyPr/>
              <a:lstStyle/>
              <a:p>
                <a:r>
                  <a:rPr lang="fa-IR">
                    <a:noFill/>
                  </a:rPr>
                  <a:t> </a:t>
                </a:r>
              </a:p>
            </p:txBody>
          </p:sp>
        </mc:Fallback>
      </mc:AlternateContent>
      <p:sp>
        <p:nvSpPr>
          <p:cNvPr id="5" name="Footer Placeholder 4"/>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02250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2420888"/>
            <a:ext cx="8208911" cy="4176464"/>
          </a:xfrm>
        </p:spPr>
        <p:txBody>
          <a:bodyPr/>
          <a:lstStyle/>
          <a:p>
            <a:pPr algn="just">
              <a:buFont typeface="Wingdings" pitchFamily="2" charset="2"/>
              <a:buChar char="q"/>
            </a:pPr>
            <a:r>
              <a:rPr lang="fa-IR" dirty="0" smtClean="0">
                <a:solidFill>
                  <a:schemeClr val="tx1"/>
                </a:solidFill>
                <a:cs typeface="B Nazanin" pitchFamily="2" charset="-78"/>
              </a:rPr>
              <a:t> در مواردی که ماشین آلات نقش اساسی و کلیدی در تولید محصول دارند و بخش عمده هزینه های سربار ناشی از استهلاک و هزینه های جانبی ماشین آلات تولیدی است ، ساعت کار ماشین آلات مناسب ترین مبنا برای جذب هزینه های سربار ساخت به محصولات و سفارشات می باشد. </a:t>
            </a:r>
          </a:p>
          <a:p>
            <a:pPr algn="just">
              <a:buFont typeface="Wingdings" pitchFamily="2" charset="2"/>
              <a:buChar char="q"/>
            </a:pPr>
            <a:r>
              <a:rPr lang="fa-IR" dirty="0" smtClean="0">
                <a:solidFill>
                  <a:schemeClr val="tx1"/>
                </a:solidFill>
                <a:cs typeface="B Nazanin" pitchFamily="2" charset="-78"/>
              </a:rPr>
              <a:t>بکارگیری این مبنا زمانی نتیجه بهتری می دهد که هر یک از ماشین آلات در دوایر عملیاتی به عنوان یک مرکز هزینه در نظر گرفته شده و هزینه های تولیدی هر دایره به طور جداگانه به هریک از ماشین آلات تخصیص یابد و سپس برای هر یک از ماشین آلات نرخ های جداگاه ای محاسبه شود . </a:t>
            </a:r>
          </a:p>
          <a:p>
            <a:pPr marL="0" indent="0" algn="ctr">
              <a:buNone/>
            </a:pP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ساعت کار ماشین آلات</a:t>
            </a:r>
            <a:endParaRPr lang="fa-IR" b="1" dirty="0">
              <a:solidFill>
                <a:schemeClr val="tx1"/>
              </a:solidFill>
              <a:cs typeface="B Nazanin" pitchFamily="2" charset="-78"/>
            </a:endParaRPr>
          </a:p>
        </p:txBody>
      </p:sp>
      <mc:AlternateContent xmlns:mc="http://schemas.openxmlformats.org/markup-compatibility/2006">
        <mc:Choice xmlns:a14="http://schemas.microsoft.com/office/drawing/2010/main" xmlns="" Requires="a14">
          <p:sp>
            <p:nvSpPr>
              <p:cNvPr id="4" name="TextBox 3"/>
              <p:cNvSpPr txBox="1"/>
              <p:nvPr/>
            </p:nvSpPr>
            <p:spPr>
              <a:xfrm>
                <a:off x="2267744" y="5665857"/>
                <a:ext cx="5040560" cy="1000146"/>
              </a:xfrm>
              <a:prstGeom prst="rect">
                <a:avLst/>
              </a:prstGeom>
              <a:noFill/>
            </p:spPr>
            <p:txBody>
              <a:bodyPr wrap="square" rtlCol="1">
                <a:spAutoFit/>
              </a:bodyPr>
              <a:lstStyle/>
              <a:p>
                <a:pPr/>
                <a14:m>
                  <m:oMathPara xmlns:m="http://schemas.openxmlformats.org/officeDocument/2006/math">
                    <m:oMathParaPr>
                      <m:jc m:val="right"/>
                    </m:oMathParaPr>
                    <m:oMath xmlns:m="http://schemas.openxmlformats.org/officeDocument/2006/math">
                      <m:f>
                        <m:fPr>
                          <m:ctrlPr>
                            <a:rPr lang="en-US" sz="2400" i="1" smtClean="0">
                              <a:latin typeface="Cambria Math"/>
                            </a:rPr>
                          </m:ctrlPr>
                        </m:fPr>
                        <m:num>
                          <m:r>
                            <a:rPr lang="fa-IR" sz="2400" b="0" i="0" smtClean="0">
                              <a:latin typeface="Cambria Math"/>
                            </a:rPr>
                            <m:t>ساخت</m:t>
                          </m:r>
                          <m:r>
                            <a:rPr lang="fa-IR" sz="2400" b="0" i="0" smtClean="0">
                              <a:latin typeface="Cambria Math"/>
                            </a:rPr>
                            <m:t> </m:t>
                          </m:r>
                          <m:r>
                            <a:rPr lang="fa-IR" sz="2400" b="0" i="0" smtClean="0">
                              <a:latin typeface="Cambria Math"/>
                            </a:rPr>
                            <m:t>سربار</m:t>
                          </m:r>
                          <m:r>
                            <a:rPr lang="fa-IR" sz="2400" b="0" i="0" smtClean="0">
                              <a:latin typeface="Cambria Math"/>
                            </a:rPr>
                            <m:t> </m:t>
                          </m:r>
                          <m:r>
                            <a:rPr lang="fa-IR" sz="2400" b="0" i="0" smtClean="0">
                              <a:latin typeface="Cambria Math"/>
                            </a:rPr>
                            <m:t>برآوردی</m:t>
                          </m:r>
                          <m:r>
                            <a:rPr lang="fa-IR" sz="2400" b="0" i="0" smtClean="0">
                              <a:latin typeface="Cambria Math"/>
                            </a:rPr>
                            <m:t> </m:t>
                          </m:r>
                          <m:r>
                            <a:rPr lang="fa-IR" sz="2400" b="0" i="0" smtClean="0">
                              <a:latin typeface="Cambria Math"/>
                            </a:rPr>
                            <m:t>های</m:t>
                          </m:r>
                          <m:r>
                            <a:rPr lang="fa-IR" sz="2400" b="0" i="0" smtClean="0">
                              <a:latin typeface="Cambria Math"/>
                            </a:rPr>
                            <m:t> </m:t>
                          </m:r>
                          <m:r>
                            <a:rPr lang="fa-IR" sz="2400" b="0" i="0" smtClean="0">
                              <a:latin typeface="Cambria Math"/>
                            </a:rPr>
                            <m:t>هزینه</m:t>
                          </m:r>
                        </m:num>
                        <m:den>
                          <m:r>
                            <a:rPr lang="fa-IR" sz="2400" b="0" i="1" smtClean="0">
                              <a:latin typeface="Cambria Math"/>
                            </a:rPr>
                            <m:t>  </m:t>
                          </m:r>
                          <m:r>
                            <a:rPr lang="fa-IR" sz="2400" b="0" i="1" smtClean="0">
                              <a:latin typeface="Cambria Math"/>
                            </a:rPr>
                            <m:t>آلات</m:t>
                          </m:r>
                          <m:r>
                            <a:rPr lang="fa-IR" sz="2400" b="0" i="1" smtClean="0">
                              <a:latin typeface="Cambria Math"/>
                            </a:rPr>
                            <m:t> </m:t>
                          </m:r>
                          <m:r>
                            <a:rPr lang="fa-IR" sz="2400" b="0" i="1" smtClean="0">
                              <a:latin typeface="Cambria Math"/>
                            </a:rPr>
                            <m:t>ماشین</m:t>
                          </m:r>
                          <m:r>
                            <a:rPr lang="fa-IR" sz="2400" b="0" i="1" smtClean="0">
                              <a:latin typeface="Cambria Math"/>
                            </a:rPr>
                            <m:t> </m:t>
                          </m:r>
                          <m:r>
                            <a:rPr lang="fa-IR" sz="2400" b="0" i="1" smtClean="0">
                              <a:latin typeface="Cambria Math"/>
                            </a:rPr>
                            <m:t>کار</m:t>
                          </m:r>
                          <m:r>
                            <a:rPr lang="fa-IR" sz="2400" b="0" i="1" smtClean="0">
                              <a:latin typeface="Cambria Math"/>
                            </a:rPr>
                            <m:t> </m:t>
                          </m:r>
                          <m:r>
                            <a:rPr lang="fa-IR" sz="2400" b="0" i="1" smtClean="0">
                              <a:latin typeface="Cambria Math"/>
                            </a:rPr>
                            <m:t>ساعت</m:t>
                          </m:r>
                          <m:r>
                            <a:rPr lang="fa-IR" sz="2400" b="0" i="1" smtClean="0">
                              <a:latin typeface="Cambria Math"/>
                            </a:rPr>
                            <m:t> </m:t>
                          </m:r>
                          <m:r>
                            <a:rPr lang="fa-IR" sz="2400" b="0" i="1" smtClean="0">
                              <a:latin typeface="Cambria Math"/>
                            </a:rPr>
                            <m:t>برآورد</m:t>
                          </m:r>
                        </m:den>
                      </m:f>
                    </m:oMath>
                  </m:oMathPara>
                </a14:m>
                <a:endParaRPr lang="fa-IR" sz="2400" dirty="0">
                  <a:cs typeface="B Nazanin" pitchFamily="2" charset="-78"/>
                </a:endParaRPr>
              </a:p>
            </p:txBody>
          </p:sp>
        </mc:Choice>
        <mc:Fallback>
          <p:sp>
            <p:nvSpPr>
              <p:cNvPr id="4" name="TextBox 3"/>
              <p:cNvSpPr txBox="1">
                <a:spLocks noRot="1" noChangeAspect="1" noMove="1" noResize="1" noEditPoints="1" noAdjustHandles="1" noChangeArrowheads="1" noChangeShapeType="1" noTextEdit="1"/>
              </p:cNvSpPr>
              <p:nvPr/>
            </p:nvSpPr>
            <p:spPr>
              <a:xfrm>
                <a:off x="2267744" y="5665857"/>
                <a:ext cx="5040560" cy="1000146"/>
              </a:xfrm>
              <a:prstGeom prst="rect">
                <a:avLst/>
              </a:prstGeom>
              <a:blipFill rotWithShape="1">
                <a:blip r:embed="rId2"/>
                <a:stretch>
                  <a:fillRect/>
                </a:stretch>
              </a:blipFill>
            </p:spPr>
            <p:txBody>
              <a:bodyPr/>
              <a:lstStyle/>
              <a:p>
                <a:r>
                  <a:rPr lang="fa-IR">
                    <a:noFill/>
                  </a:rPr>
                  <a:t> </a:t>
                </a:r>
              </a:p>
            </p:txBody>
          </p:sp>
        </mc:Fallback>
      </mc:AlternateContent>
      <p:sp>
        <p:nvSpPr>
          <p:cNvPr id="5" name="Footer Placeholder 4"/>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2149058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636912"/>
            <a:ext cx="8424935" cy="4032448"/>
          </a:xfrm>
        </p:spPr>
        <p:txBody>
          <a:bodyPr/>
          <a:lstStyle/>
          <a:p>
            <a:pPr algn="just">
              <a:buFont typeface="Wingdings" pitchFamily="2" charset="2"/>
              <a:buChar char="q"/>
            </a:pPr>
            <a:r>
              <a:rPr lang="fa-IR" dirty="0" smtClean="0"/>
              <a:t> </a:t>
            </a:r>
            <a:r>
              <a:rPr lang="fa-IR" dirty="0" smtClean="0">
                <a:solidFill>
                  <a:schemeClr val="tx1"/>
                </a:solidFill>
                <a:cs typeface="B Nazanin" pitchFamily="2" charset="-78"/>
              </a:rPr>
              <a:t>مقدار تولید از لحاظ نظری ساده ترین مبنا برای جذب هزینه های سربار ساخت است و زمانی مورد استفاده قرار می گیرد که بین میزان محصولات تولید شده و تحقق هزینه های سربار یک رابطه مستقیم وجود داشته باشد. نرخ جذب سربار بر مبنای مقدار تولید به شرح زیر محاسبه می شود:</a:t>
            </a:r>
          </a:p>
          <a:p>
            <a:pPr marL="0" indent="0" algn="just">
              <a:buNone/>
            </a:pPr>
            <a:endParaRPr lang="fa-IR" dirty="0">
              <a:solidFill>
                <a:schemeClr val="tx1"/>
              </a:solidFill>
              <a:cs typeface="B Nazanin" pitchFamily="2" charset="-78"/>
            </a:endParaRPr>
          </a:p>
          <a:p>
            <a:pPr marL="0" indent="0" algn="ctr">
              <a:buNone/>
            </a:pPr>
            <a:endParaRPr lang="fa-IR" dirty="0" smtClean="0">
              <a:solidFill>
                <a:schemeClr val="tx1"/>
              </a:solidFill>
              <a:cs typeface="B Nazanin" pitchFamily="2" charset="-78"/>
            </a:endParaRPr>
          </a:p>
          <a:p>
            <a:pPr marL="0" indent="0" algn="just">
              <a:buNone/>
            </a:pPr>
            <a:endParaRPr lang="fa-IR" dirty="0">
              <a:solidFill>
                <a:schemeClr val="tx1"/>
              </a:solidFill>
              <a:cs typeface="B Nazanin" pitchFamily="2" charset="-78"/>
            </a:endParaRPr>
          </a:p>
          <a:p>
            <a:pPr algn="just">
              <a:buFont typeface="Wingdings" pitchFamily="2" charset="2"/>
              <a:buChar char="q"/>
            </a:pPr>
            <a:r>
              <a:rPr lang="fa-IR" dirty="0" smtClean="0">
                <a:solidFill>
                  <a:schemeClr val="tx1"/>
                </a:solidFill>
                <a:cs typeface="B Nazanin" pitchFamily="2" charset="-78"/>
              </a:rPr>
              <a:t> استفاده از مقدار تولید به عنوان مبنا برای جذب سربار تنها در شرایطی مطلوب است که شرکت تولید کننده یک نوع محصول باشد. </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مقدار تولید</a:t>
            </a:r>
            <a:endParaRPr lang="fa-IR" b="1" dirty="0">
              <a:solidFill>
                <a:schemeClr val="tx1"/>
              </a:solidFill>
              <a:cs typeface="B Nazanin" pitchFamily="2" charset="-78"/>
            </a:endParaRPr>
          </a:p>
        </p:txBody>
      </p:sp>
      <mc:AlternateContent xmlns:mc="http://schemas.openxmlformats.org/markup-compatibility/2006">
        <mc:Choice xmlns:a14="http://schemas.microsoft.com/office/drawing/2010/main" xmlns="" Requires="a14">
          <p:sp>
            <p:nvSpPr>
              <p:cNvPr id="4" name="TextBox 3"/>
              <p:cNvSpPr txBox="1"/>
              <p:nvPr/>
            </p:nvSpPr>
            <p:spPr>
              <a:xfrm>
                <a:off x="1979712" y="4293096"/>
                <a:ext cx="5040560" cy="1000146"/>
              </a:xfrm>
              <a:prstGeom prst="rect">
                <a:avLst/>
              </a:prstGeom>
              <a:noFill/>
            </p:spPr>
            <p:txBody>
              <a:bodyPr wrap="square" rtlCol="1">
                <a:spAutoFit/>
              </a:bodyPr>
              <a:lstStyle/>
              <a:p>
                <a:pPr/>
                <a14:m>
                  <m:oMathPara xmlns:m="http://schemas.openxmlformats.org/officeDocument/2006/math">
                    <m:oMathParaPr>
                      <m:jc m:val="right"/>
                    </m:oMathParaPr>
                    <m:oMath xmlns:m="http://schemas.openxmlformats.org/officeDocument/2006/math">
                      <m:f>
                        <m:fPr>
                          <m:ctrlPr>
                            <a:rPr lang="en-US" sz="2400" i="1" smtClean="0">
                              <a:latin typeface="Cambria Math"/>
                            </a:rPr>
                          </m:ctrlPr>
                        </m:fPr>
                        <m:num>
                          <m:r>
                            <a:rPr lang="fa-IR" sz="2400" b="0" i="0" smtClean="0">
                              <a:latin typeface="Cambria Math"/>
                            </a:rPr>
                            <m:t>ساخت</m:t>
                          </m:r>
                          <m:r>
                            <a:rPr lang="fa-IR" sz="2400" b="0" i="0" smtClean="0">
                              <a:latin typeface="Cambria Math"/>
                            </a:rPr>
                            <m:t> </m:t>
                          </m:r>
                          <m:r>
                            <a:rPr lang="fa-IR" sz="2400" b="0" i="0" smtClean="0">
                              <a:latin typeface="Cambria Math"/>
                            </a:rPr>
                            <m:t>سربار</m:t>
                          </m:r>
                          <m:r>
                            <a:rPr lang="fa-IR" sz="2400" b="0" i="0" smtClean="0">
                              <a:latin typeface="Cambria Math"/>
                            </a:rPr>
                            <m:t> </m:t>
                          </m:r>
                          <m:r>
                            <a:rPr lang="fa-IR" sz="2400" b="0" i="0" smtClean="0">
                              <a:latin typeface="Cambria Math"/>
                            </a:rPr>
                            <m:t>برآوردی</m:t>
                          </m:r>
                          <m:r>
                            <a:rPr lang="fa-IR" sz="2400" b="0" i="0" smtClean="0">
                              <a:latin typeface="Cambria Math"/>
                            </a:rPr>
                            <m:t> </m:t>
                          </m:r>
                          <m:r>
                            <a:rPr lang="fa-IR" sz="2400" b="0" i="0" smtClean="0">
                              <a:latin typeface="Cambria Math"/>
                            </a:rPr>
                            <m:t>های</m:t>
                          </m:r>
                          <m:r>
                            <a:rPr lang="fa-IR" sz="2400" b="0" i="0" smtClean="0">
                              <a:latin typeface="Cambria Math"/>
                            </a:rPr>
                            <m:t> </m:t>
                          </m:r>
                          <m:r>
                            <a:rPr lang="fa-IR" sz="2400" b="0" i="0" smtClean="0">
                              <a:latin typeface="Cambria Math"/>
                            </a:rPr>
                            <m:t>هزینه</m:t>
                          </m:r>
                        </m:num>
                        <m:den>
                          <m:r>
                            <a:rPr lang="fa-IR" sz="2400" b="0" i="1" smtClean="0">
                              <a:latin typeface="Cambria Math"/>
                            </a:rPr>
                            <m:t>تولید</m:t>
                          </m:r>
                          <m:r>
                            <a:rPr lang="fa-IR" sz="2400" b="0" i="1" smtClean="0">
                              <a:latin typeface="Cambria Math"/>
                            </a:rPr>
                            <m:t> </m:t>
                          </m:r>
                          <m:r>
                            <a:rPr lang="fa-IR" sz="2400" b="0" i="1" smtClean="0">
                              <a:latin typeface="Cambria Math"/>
                            </a:rPr>
                            <m:t>مقدار</m:t>
                          </m:r>
                          <m:r>
                            <a:rPr lang="fa-IR" sz="2400" b="0" i="1" smtClean="0">
                              <a:latin typeface="Cambria Math"/>
                            </a:rPr>
                            <m:t> </m:t>
                          </m:r>
                          <m:r>
                            <a:rPr lang="fa-IR" sz="2400" b="0" i="1" smtClean="0">
                              <a:latin typeface="Cambria Math"/>
                            </a:rPr>
                            <m:t>برآورد</m:t>
                          </m:r>
                        </m:den>
                      </m:f>
                    </m:oMath>
                  </m:oMathPara>
                </a14:m>
                <a:endParaRPr lang="fa-IR" sz="2400" dirty="0">
                  <a:cs typeface="B Nazanin" pitchFamily="2" charset="-78"/>
                </a:endParaRPr>
              </a:p>
            </p:txBody>
          </p:sp>
        </mc:Choice>
        <mc:Fallback>
          <p:sp>
            <p:nvSpPr>
              <p:cNvPr id="4" name="TextBox 3"/>
              <p:cNvSpPr txBox="1">
                <a:spLocks noRot="1" noChangeAspect="1" noMove="1" noResize="1" noEditPoints="1" noAdjustHandles="1" noChangeArrowheads="1" noChangeShapeType="1" noTextEdit="1"/>
              </p:cNvSpPr>
              <p:nvPr/>
            </p:nvSpPr>
            <p:spPr>
              <a:xfrm>
                <a:off x="1979712" y="4293096"/>
                <a:ext cx="5040560" cy="1000146"/>
              </a:xfrm>
              <a:prstGeom prst="rect">
                <a:avLst/>
              </a:prstGeom>
              <a:blipFill rotWithShape="1">
                <a:blip r:embed="rId2"/>
                <a:stretch>
                  <a:fillRect/>
                </a:stretch>
              </a:blipFill>
            </p:spPr>
            <p:txBody>
              <a:bodyPr/>
              <a:lstStyle/>
              <a:p>
                <a:r>
                  <a:rPr lang="fa-IR">
                    <a:noFill/>
                  </a:rPr>
                  <a:t> </a:t>
                </a:r>
              </a:p>
            </p:txBody>
          </p:sp>
        </mc:Fallback>
      </mc:AlternateContent>
      <p:sp>
        <p:nvSpPr>
          <p:cNvPr id="5" name="Footer Placeholder 4"/>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0014871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492896"/>
            <a:ext cx="8784975" cy="4176464"/>
          </a:xfrm>
        </p:spPr>
        <p:txBody>
          <a:bodyPr>
            <a:noAutofit/>
          </a:bodyPr>
          <a:lstStyle/>
          <a:p>
            <a:pPr marL="0" indent="0" algn="just">
              <a:buNone/>
            </a:pPr>
            <a:r>
              <a:rPr lang="fa-IR" sz="2500" dirty="0" smtClean="0">
                <a:solidFill>
                  <a:schemeClr val="tx1"/>
                </a:solidFill>
                <a:cs typeface="B Nazanin" pitchFamily="2" charset="-78"/>
              </a:rPr>
              <a:t>شرکت ایران سربار دوره مالی آتی خود را به مبلغ 450000 ریال برآورد نموده است . پیش بینی می شود که در دوره آتی 2500 واحد محصول تولید شود. تولید مزبور مستلزم صرف 1000000 ریال مواد مستقیم و انجام 2250 ساعت کار مستقیم با هزینه ای معادل 900000 ریال و انجام 1500 ساعت کار ماشین آلات خواهد بود؟</a:t>
            </a:r>
          </a:p>
          <a:p>
            <a:pPr marL="0" indent="0" algn="just">
              <a:buNone/>
            </a:pPr>
            <a:r>
              <a:rPr lang="fa-IR" sz="2500" dirty="0" smtClean="0">
                <a:solidFill>
                  <a:schemeClr val="tx1"/>
                </a:solidFill>
                <a:cs typeface="B Nazanin" pitchFamily="2" charset="-78"/>
              </a:rPr>
              <a:t>مطلوبست : محاسبه نرخ جذب سربار بر اساس هریک از مبانی زیر: </a:t>
            </a:r>
          </a:p>
          <a:p>
            <a:pPr marL="457200" indent="-457200" algn="just">
              <a:buAutoNum type="arabicParenR"/>
            </a:pPr>
            <a:r>
              <a:rPr lang="fa-IR" sz="2500" dirty="0" smtClean="0">
                <a:solidFill>
                  <a:schemeClr val="tx1"/>
                </a:solidFill>
                <a:cs typeface="B Nazanin" pitchFamily="2" charset="-78"/>
              </a:rPr>
              <a:t>هزینه های مواد مستقیم</a:t>
            </a:r>
          </a:p>
          <a:p>
            <a:pPr marL="457200" indent="-457200" algn="just">
              <a:buAutoNum type="arabicParenR"/>
            </a:pPr>
            <a:r>
              <a:rPr lang="fa-IR" sz="2500" dirty="0" smtClean="0">
                <a:solidFill>
                  <a:schemeClr val="tx1"/>
                </a:solidFill>
                <a:cs typeface="B Nazanin" pitchFamily="2" charset="-78"/>
              </a:rPr>
              <a:t>هزینه های دستمزد مستقیم</a:t>
            </a:r>
          </a:p>
          <a:p>
            <a:pPr marL="457200" indent="-457200" algn="just">
              <a:buAutoNum type="arabicParenR"/>
            </a:pPr>
            <a:r>
              <a:rPr lang="fa-IR" sz="2500" dirty="0" smtClean="0">
                <a:solidFill>
                  <a:schemeClr val="tx1"/>
                </a:solidFill>
                <a:cs typeface="B Nazanin" pitchFamily="2" charset="-78"/>
              </a:rPr>
              <a:t>ساعت کار مستقیم</a:t>
            </a:r>
          </a:p>
          <a:p>
            <a:pPr marL="457200" indent="-457200" algn="just">
              <a:buAutoNum type="arabicParenR"/>
            </a:pPr>
            <a:r>
              <a:rPr lang="fa-IR" sz="2500" dirty="0" smtClean="0">
                <a:solidFill>
                  <a:schemeClr val="tx1"/>
                </a:solidFill>
                <a:cs typeface="B Nazanin" pitchFamily="2" charset="-78"/>
              </a:rPr>
              <a:t>ساعت کار ماشین آلات</a:t>
            </a:r>
          </a:p>
          <a:p>
            <a:pPr marL="457200" indent="-457200" algn="just">
              <a:buAutoNum type="arabicParenR"/>
            </a:pPr>
            <a:r>
              <a:rPr lang="fa-IR" sz="2500" dirty="0" smtClean="0">
                <a:solidFill>
                  <a:schemeClr val="tx1"/>
                </a:solidFill>
                <a:cs typeface="B Nazanin" pitchFamily="2" charset="-78"/>
              </a:rPr>
              <a:t>تعداد تولید</a:t>
            </a:r>
            <a:endParaRPr lang="fa-IR" sz="25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مثال محاسبه نرخ جذب سربار </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2281129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564904"/>
            <a:ext cx="8856984" cy="4104456"/>
          </a:xfrm>
        </p:spPr>
        <p:txBody>
          <a:bodyPr>
            <a:normAutofit fontScale="77500" lnSpcReduction="20000"/>
          </a:bodyPr>
          <a:lstStyle/>
          <a:p>
            <a:pPr marL="0" indent="0" algn="r">
              <a:buNone/>
            </a:pPr>
            <a:r>
              <a:rPr lang="fa-IR" sz="2800" b="1" dirty="0" smtClean="0">
                <a:solidFill>
                  <a:schemeClr val="tx1"/>
                </a:solidFill>
                <a:cs typeface="B Nazanin" pitchFamily="2" charset="-78"/>
              </a:rPr>
              <a:t>مواد مستقیم :</a:t>
            </a:r>
          </a:p>
          <a:p>
            <a:pPr marL="0" indent="0" algn="l" rtl="0">
              <a:buNone/>
            </a:pPr>
            <a:r>
              <a:rPr lang="en-US" sz="2800" b="1" dirty="0" smtClean="0">
                <a:solidFill>
                  <a:schemeClr val="tx1"/>
                </a:solidFill>
                <a:cs typeface="B Nazanin" pitchFamily="2" charset="-78"/>
              </a:rPr>
              <a:t>450000/1000000</a:t>
            </a:r>
            <a:r>
              <a:rPr lang="en-US" sz="2800" b="1" dirty="0" smtClean="0">
                <a:solidFill>
                  <a:schemeClr val="tx1"/>
                </a:solidFill>
                <a:latin typeface="Aharoni"/>
                <a:cs typeface="B Nazanin" pitchFamily="2" charset="-78"/>
              </a:rPr>
              <a:t>×100= 0.45 </a:t>
            </a:r>
          </a:p>
          <a:p>
            <a:pPr marL="0" indent="0" algn="r">
              <a:buNone/>
            </a:pPr>
            <a:r>
              <a:rPr lang="fa-IR" sz="2800" b="1" dirty="0" smtClean="0">
                <a:solidFill>
                  <a:schemeClr val="tx1"/>
                </a:solidFill>
                <a:latin typeface="Aharoni"/>
                <a:cs typeface="B Nazanin" pitchFamily="2" charset="-78"/>
              </a:rPr>
              <a:t>دستمزد مستقیم:</a:t>
            </a:r>
            <a:endParaRPr lang="en-US" sz="2800" b="1" dirty="0">
              <a:solidFill>
                <a:schemeClr val="tx1"/>
              </a:solidFill>
              <a:latin typeface="Aharoni"/>
              <a:cs typeface="B Nazanin" pitchFamily="2" charset="-78"/>
            </a:endParaRPr>
          </a:p>
          <a:p>
            <a:pPr marL="0" indent="0" algn="l" rtl="0">
              <a:buNone/>
            </a:pPr>
            <a:r>
              <a:rPr lang="en-US" sz="2800" b="1" dirty="0" smtClean="0">
                <a:solidFill>
                  <a:schemeClr val="tx1"/>
                </a:solidFill>
                <a:cs typeface="B Nazanin" pitchFamily="2" charset="-78"/>
              </a:rPr>
              <a:t>450000/900000</a:t>
            </a:r>
            <a:r>
              <a:rPr lang="en-US" sz="2800" b="1" dirty="0" smtClean="0">
                <a:solidFill>
                  <a:schemeClr val="tx1"/>
                </a:solidFill>
                <a:latin typeface="Aharoni"/>
                <a:cs typeface="B Nazanin" pitchFamily="2" charset="-78"/>
              </a:rPr>
              <a:t>×100</a:t>
            </a:r>
            <a:r>
              <a:rPr lang="en-US" sz="2800" b="1" dirty="0">
                <a:solidFill>
                  <a:schemeClr val="tx1"/>
                </a:solidFill>
                <a:latin typeface="Aharoni"/>
                <a:cs typeface="B Nazanin" pitchFamily="2" charset="-78"/>
              </a:rPr>
              <a:t>= </a:t>
            </a:r>
            <a:r>
              <a:rPr lang="en-US" sz="2800" b="1" dirty="0" smtClean="0">
                <a:solidFill>
                  <a:schemeClr val="tx1"/>
                </a:solidFill>
                <a:latin typeface="Aharoni"/>
                <a:cs typeface="B Nazanin" pitchFamily="2" charset="-78"/>
              </a:rPr>
              <a:t>0.50</a:t>
            </a:r>
          </a:p>
          <a:p>
            <a:pPr marL="0" indent="0" algn="r">
              <a:buNone/>
            </a:pPr>
            <a:r>
              <a:rPr lang="fa-IR" sz="2800" b="1" dirty="0" smtClean="0">
                <a:solidFill>
                  <a:schemeClr val="tx1"/>
                </a:solidFill>
                <a:latin typeface="Aharoni"/>
                <a:cs typeface="B Nazanin" pitchFamily="2" charset="-78"/>
              </a:rPr>
              <a:t>ساعت کار مستقیم</a:t>
            </a:r>
            <a:r>
              <a:rPr lang="en-US" sz="2800" b="1" dirty="0" smtClean="0">
                <a:solidFill>
                  <a:schemeClr val="tx1"/>
                </a:solidFill>
                <a:latin typeface="Aharoni"/>
                <a:cs typeface="B Nazanin" pitchFamily="2" charset="-78"/>
              </a:rPr>
              <a:t>:</a:t>
            </a:r>
          </a:p>
          <a:p>
            <a:pPr marL="0" indent="0" algn="l" rtl="0">
              <a:buNone/>
            </a:pPr>
            <a:r>
              <a:rPr lang="en-US" sz="2800" b="1" dirty="0" smtClean="0">
                <a:solidFill>
                  <a:schemeClr val="tx1"/>
                </a:solidFill>
                <a:cs typeface="B Nazanin" pitchFamily="2" charset="-78"/>
              </a:rPr>
              <a:t>450000/2250</a:t>
            </a:r>
            <a:r>
              <a:rPr lang="en-US" sz="2800" b="1" dirty="0" smtClean="0">
                <a:solidFill>
                  <a:schemeClr val="tx1"/>
                </a:solidFill>
                <a:latin typeface="Aharoni"/>
                <a:cs typeface="B Nazanin" pitchFamily="2" charset="-78"/>
              </a:rPr>
              <a:t>= 200</a:t>
            </a:r>
          </a:p>
          <a:p>
            <a:pPr marL="0" indent="0" algn="r">
              <a:buNone/>
            </a:pPr>
            <a:r>
              <a:rPr lang="fa-IR" sz="2800" b="1" dirty="0" smtClean="0">
                <a:solidFill>
                  <a:schemeClr val="tx1"/>
                </a:solidFill>
                <a:latin typeface="Aharoni"/>
                <a:cs typeface="B Nazanin" pitchFamily="2" charset="-78"/>
              </a:rPr>
              <a:t>ساعت کار ماشین آلات:</a:t>
            </a:r>
          </a:p>
          <a:p>
            <a:pPr marL="0" indent="0" algn="l" rtl="0">
              <a:buNone/>
            </a:pPr>
            <a:r>
              <a:rPr lang="en-US" sz="2800" b="1" dirty="0" smtClean="0">
                <a:solidFill>
                  <a:schemeClr val="tx1"/>
                </a:solidFill>
                <a:cs typeface="B Nazanin" pitchFamily="2" charset="-78"/>
              </a:rPr>
              <a:t>450000/1500</a:t>
            </a:r>
            <a:r>
              <a:rPr lang="en-US" sz="2800" b="1" dirty="0" smtClean="0">
                <a:solidFill>
                  <a:schemeClr val="tx1"/>
                </a:solidFill>
                <a:latin typeface="Aharoni"/>
                <a:cs typeface="B Nazanin" pitchFamily="2" charset="-78"/>
              </a:rPr>
              <a:t>= 300</a:t>
            </a:r>
          </a:p>
          <a:p>
            <a:pPr marL="0" indent="0" algn="r">
              <a:buNone/>
            </a:pPr>
            <a:r>
              <a:rPr lang="fa-IR" sz="2800" b="1" dirty="0" smtClean="0">
                <a:solidFill>
                  <a:schemeClr val="tx1"/>
                </a:solidFill>
                <a:latin typeface="Aharoni"/>
                <a:cs typeface="B Nazanin" pitchFamily="2" charset="-78"/>
              </a:rPr>
              <a:t>تعداد تولید </a:t>
            </a:r>
            <a:endParaRPr lang="en-US" sz="2800" b="1" dirty="0">
              <a:solidFill>
                <a:schemeClr val="tx1"/>
              </a:solidFill>
              <a:latin typeface="Aharoni"/>
              <a:cs typeface="B Nazanin" pitchFamily="2" charset="-78"/>
            </a:endParaRPr>
          </a:p>
          <a:p>
            <a:pPr marL="0" indent="0" algn="l" rtl="0">
              <a:buNone/>
            </a:pPr>
            <a:r>
              <a:rPr lang="en-US" sz="2800" b="1" dirty="0" smtClean="0">
                <a:solidFill>
                  <a:schemeClr val="tx1"/>
                </a:solidFill>
                <a:cs typeface="B Nazanin" pitchFamily="2" charset="-78"/>
              </a:rPr>
              <a:t>450000/2500</a:t>
            </a:r>
            <a:r>
              <a:rPr lang="en-US" sz="2800" b="1" dirty="0" smtClean="0">
                <a:solidFill>
                  <a:schemeClr val="tx1"/>
                </a:solidFill>
                <a:latin typeface="Aharoni"/>
                <a:cs typeface="B Nazanin" pitchFamily="2" charset="-78"/>
              </a:rPr>
              <a:t>= 180</a:t>
            </a:r>
            <a:endParaRPr lang="en-US" sz="2800" b="1" dirty="0">
              <a:solidFill>
                <a:schemeClr val="tx1"/>
              </a:solidFill>
              <a:latin typeface="Aharoni"/>
              <a:cs typeface="B Nazanin" pitchFamily="2" charset="-78"/>
            </a:endParaRPr>
          </a:p>
          <a:p>
            <a:pPr marL="0" indent="0" algn="l" rtl="0">
              <a:buNone/>
            </a:pPr>
            <a:endParaRPr lang="en-US" dirty="0" smtClean="0">
              <a:solidFill>
                <a:schemeClr val="tx1"/>
              </a:solidFill>
              <a:latin typeface="Aharoni"/>
              <a:cs typeface="B Nazanin" pitchFamily="2" charset="-78"/>
            </a:endParaRPr>
          </a:p>
          <a:p>
            <a:pPr marL="0" indent="0" algn="l" rtl="0">
              <a:buNone/>
            </a:pPr>
            <a:r>
              <a:rPr lang="en-US" dirty="0" smtClean="0">
                <a:solidFill>
                  <a:schemeClr val="tx1"/>
                </a:solidFill>
                <a:latin typeface="Aharoni"/>
                <a:cs typeface="B Nazanin" pitchFamily="2" charset="-78"/>
              </a:rPr>
              <a:t> </a:t>
            </a:r>
          </a:p>
          <a:p>
            <a:pPr marL="0" indent="0" algn="l" rtl="0">
              <a:buNone/>
            </a:pPr>
            <a:endParaRPr lang="fa-IR" dirty="0" smtClean="0">
              <a:solidFill>
                <a:schemeClr val="tx1"/>
              </a:solidFill>
              <a:latin typeface="Aharoni"/>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مثال محاسبه نرخ جذب سربار </a:t>
            </a: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8053944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564904"/>
            <a:ext cx="8712967" cy="4104456"/>
          </a:xfrm>
        </p:spPr>
        <p:txBody>
          <a:bodyPr/>
          <a:lstStyle/>
          <a:p>
            <a:pPr algn="just">
              <a:buFont typeface="Wingdings" pitchFamily="2" charset="2"/>
              <a:buChar char="q"/>
            </a:pPr>
            <a:r>
              <a:rPr lang="fa-IR" dirty="0" smtClean="0"/>
              <a:t> </a:t>
            </a:r>
            <a:r>
              <a:rPr lang="fa-IR" dirty="0" smtClean="0">
                <a:solidFill>
                  <a:schemeClr val="tx1"/>
                </a:solidFill>
                <a:cs typeface="B Nazanin" pitchFamily="2" charset="-78"/>
              </a:rPr>
              <a:t>یکی دیگر از عواملی که در تعیین نرخ جذب سربار از اهمیت خاصی برخوردار است انتخاب سطح فعالیت می باشد. چرا که سطح فعالیت انتخاب شده بر نرخ جذب سربار و به تبع آن بر هزینه های سرباری که به محصولات و سفارشات منظور خواهد شد ، اثر می گذارد. </a:t>
            </a:r>
          </a:p>
          <a:p>
            <a:pPr algn="just">
              <a:buFont typeface="Wingdings" pitchFamily="2" charset="2"/>
              <a:buChar char="q"/>
            </a:pPr>
            <a:r>
              <a:rPr lang="fa-IR" dirty="0" smtClean="0">
                <a:solidFill>
                  <a:schemeClr val="tx1"/>
                </a:solidFill>
                <a:cs typeface="B Nazanin" pitchFamily="2" charset="-78"/>
              </a:rPr>
              <a:t>سطوح مختلف فعالیت که مبنای محاسبه نرخ جذب سربار قرار می گیرند :</a:t>
            </a:r>
          </a:p>
          <a:p>
            <a:pPr algn="just">
              <a:buFont typeface="Wingdings" pitchFamily="2" charset="2"/>
              <a:buChar char="q"/>
            </a:pPr>
            <a:r>
              <a:rPr lang="fa-IR" dirty="0" smtClean="0">
                <a:solidFill>
                  <a:schemeClr val="tx1"/>
                </a:solidFill>
                <a:cs typeface="B Nazanin" pitchFamily="2" charset="-78"/>
              </a:rPr>
              <a:t>ظرفیت اسمی</a:t>
            </a:r>
          </a:p>
          <a:p>
            <a:pPr algn="just">
              <a:buFont typeface="Wingdings" pitchFamily="2" charset="2"/>
              <a:buChar char="q"/>
            </a:pPr>
            <a:r>
              <a:rPr lang="fa-IR" dirty="0" smtClean="0">
                <a:solidFill>
                  <a:schemeClr val="tx1"/>
                </a:solidFill>
                <a:cs typeface="B Nazanin" pitchFamily="2" charset="-78"/>
              </a:rPr>
              <a:t>ظرفیت عملی</a:t>
            </a:r>
          </a:p>
          <a:p>
            <a:pPr algn="just">
              <a:buFont typeface="Wingdings" pitchFamily="2" charset="2"/>
              <a:buChar char="q"/>
            </a:pPr>
            <a:r>
              <a:rPr lang="fa-IR" dirty="0" smtClean="0">
                <a:solidFill>
                  <a:schemeClr val="tx1"/>
                </a:solidFill>
                <a:cs typeface="B Nazanin" pitchFamily="2" charset="-78"/>
              </a:rPr>
              <a:t>ظرفیت عادی</a:t>
            </a:r>
          </a:p>
          <a:p>
            <a:pPr algn="just">
              <a:buFont typeface="Wingdings" pitchFamily="2" charset="2"/>
              <a:buChar char="q"/>
            </a:pPr>
            <a:r>
              <a:rPr lang="fa-IR" dirty="0" smtClean="0">
                <a:solidFill>
                  <a:schemeClr val="tx1"/>
                </a:solidFill>
                <a:cs typeface="B Nazanin" pitchFamily="2" charset="-78"/>
              </a:rPr>
              <a:t>ظرفیت واقعی مورد انتظار</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سطوح فعالیت انتخاب شده</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4815622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492896"/>
            <a:ext cx="8640959" cy="4032448"/>
          </a:xfrm>
        </p:spPr>
        <p:txBody>
          <a:bodyPr>
            <a:normAutofit/>
          </a:bodyPr>
          <a:lstStyle/>
          <a:p>
            <a:pPr algn="just">
              <a:buFont typeface="Wingdings" pitchFamily="2" charset="2"/>
              <a:buChar char="q"/>
            </a:pPr>
            <a:r>
              <a:rPr lang="fa-IR" sz="2600" dirty="0" smtClean="0">
                <a:solidFill>
                  <a:schemeClr val="tx1"/>
                </a:solidFill>
                <a:cs typeface="B Nazanin" pitchFamily="2" charset="-78"/>
              </a:rPr>
              <a:t> ظرفیت اسمی سطحی از فعالیت است که در آن نیروی کار و ماشین آلات تولیدی با ظرفیت کامل و بدون توقف و قطع عملیات کار می کنند. </a:t>
            </a:r>
            <a:endParaRPr lang="fa-IR" sz="2600" dirty="0">
              <a:solidFill>
                <a:schemeClr val="tx1"/>
              </a:solidFill>
              <a:cs typeface="B Nazanin" pitchFamily="2" charset="-78"/>
            </a:endParaRPr>
          </a:p>
          <a:p>
            <a:pPr algn="just">
              <a:buFont typeface="Wingdings" pitchFamily="2" charset="2"/>
              <a:buChar char="q"/>
            </a:pPr>
            <a:r>
              <a:rPr lang="fa-IR" sz="2600" dirty="0" smtClean="0">
                <a:solidFill>
                  <a:schemeClr val="tx1"/>
                </a:solidFill>
                <a:cs typeface="B Nazanin" pitchFamily="2" charset="-78"/>
              </a:rPr>
              <a:t>ظرفیت اسمی که ظرفیت ایده ال یا تئوریک نیز نامیده می شود، غیر واقعی بوده و دسترسی به آن غیر ممکن است.  زیرا در محاسبه آن توقف های اجتناب ناپذیر تولید به علت قطع برق ، خرابی و تعمیر ماشین آلات ، کمبود مواد اولیه ، کمبود تقاضا برای محصولات تولیدی و همچنین تعطیلات رسمی و غیر رسمی در نظر گرفته نمی شود.</a:t>
            </a:r>
          </a:p>
          <a:p>
            <a:pPr algn="just">
              <a:buFont typeface="Wingdings" pitchFamily="2" charset="2"/>
              <a:buChar char="q"/>
            </a:pPr>
            <a:r>
              <a:rPr lang="fa-IR" sz="2600" dirty="0" smtClean="0">
                <a:solidFill>
                  <a:schemeClr val="tx1"/>
                </a:solidFill>
                <a:cs typeface="B Nazanin" pitchFamily="2" charset="-78"/>
              </a:rPr>
              <a:t>مدیران از ظرفیت اسمی برای کمک به اندازه گیری کارایی عملیات از طریق تهیه و ارائه ارقام ایده ال به منظور مقایسه با ارقام و اطلاعات واقعی استفاده می کنند.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ظرفیت اسمی</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1697276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492896"/>
            <a:ext cx="8640959" cy="4248472"/>
          </a:xfrm>
        </p:spPr>
        <p:txBody>
          <a:bodyPr>
            <a:normAutofit/>
          </a:bodyPr>
          <a:lstStyle/>
          <a:p>
            <a:pPr algn="just">
              <a:buFont typeface="Wingdings" pitchFamily="2" charset="2"/>
              <a:buChar char="q"/>
            </a:pPr>
            <a:r>
              <a:rPr lang="fa-IR" sz="2600" dirty="0" smtClean="0">
                <a:solidFill>
                  <a:schemeClr val="tx1"/>
                </a:solidFill>
                <a:cs typeface="B Nazanin" pitchFamily="2" charset="-78"/>
              </a:rPr>
              <a:t> ظرفیت عملی منعکس کننده حداکثر سطحی از فعالیت است که با تولید کارا قابل دستیابی است. در محاسبه ظرفیت عملی ، توقف های عادی تولید نظیر زمان پیش بینی شده برای تعمیرات و تعطیلات رسمی مد نظر قرار می گیرد ، اما آثار عوامل غیر منتظره مانند قطعی برق و بلا استفاده ماندن ماشین الات و نیروی کار به علت کمبود تقاضا در نظر گرفته نمی شود. </a:t>
            </a:r>
          </a:p>
          <a:p>
            <a:pPr algn="just">
              <a:buFont typeface="Wingdings" pitchFamily="2" charset="2"/>
              <a:buChar char="q"/>
            </a:pPr>
            <a:r>
              <a:rPr lang="fa-IR" sz="2600" dirty="0" smtClean="0">
                <a:solidFill>
                  <a:schemeClr val="tx1"/>
                </a:solidFill>
                <a:cs typeface="B Nazanin" pitchFamily="2" charset="-78"/>
              </a:rPr>
              <a:t>سطح ظرفیت عملی در شرکت های مختلف ، متفاوت است ، اما مدیران معمولا آن را بین 75 درصد تا 90 درصد ظرفیت اسمی در نظر می گیرند. </a:t>
            </a:r>
          </a:p>
          <a:p>
            <a:pPr algn="just">
              <a:buFont typeface="Wingdings" pitchFamily="2" charset="2"/>
              <a:buChar char="q"/>
            </a:pPr>
            <a:r>
              <a:rPr lang="fa-IR" sz="2600" dirty="0" smtClean="0">
                <a:solidFill>
                  <a:schemeClr val="tx1"/>
                </a:solidFill>
                <a:cs typeface="B Nazanin" pitchFamily="2" charset="-78"/>
              </a:rPr>
              <a:t>دستیابی به ظرفیت عملی در عمل مشکل است اما واقع بینانه تر از ظرفیت اسمی می باشد.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ظرفیت عملی</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531522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420888"/>
            <a:ext cx="8712968" cy="4104456"/>
          </a:xfrm>
        </p:spPr>
        <p:txBody>
          <a:bodyPr>
            <a:normAutofit/>
          </a:bodyPr>
          <a:lstStyle/>
          <a:p>
            <a:pPr algn="just">
              <a:buFont typeface="Wingdings" pitchFamily="2" charset="2"/>
              <a:buChar char="q"/>
            </a:pPr>
            <a:r>
              <a:rPr lang="fa-IR" sz="2600" dirty="0" smtClean="0"/>
              <a:t> </a:t>
            </a:r>
            <a:r>
              <a:rPr lang="fa-IR" sz="2600" dirty="0" smtClean="0">
                <a:solidFill>
                  <a:schemeClr val="tx1"/>
                </a:solidFill>
                <a:cs typeface="B Nazanin" pitchFamily="2" charset="-78"/>
              </a:rPr>
              <a:t>یک تفاوت محتوایی در تدوین صورت سود و زیان موسسات تولیدی و بازرگانی وجود دارد . و آن این است که به دلیل انجام عملیات اضافی برای تبدیل مواد اولیه به کالای ساخته شده در موسسات تولیدی نحوه محاسبه بهای تمام شده کالای فروش رفته در این نوع موسسات متفاوت است . </a:t>
            </a:r>
          </a:p>
          <a:p>
            <a:pPr algn="just">
              <a:buFont typeface="Wingdings" pitchFamily="2" charset="2"/>
              <a:buChar char="q"/>
            </a:pPr>
            <a:r>
              <a:rPr lang="fa-IR" sz="2600" dirty="0" smtClean="0">
                <a:solidFill>
                  <a:schemeClr val="tx1"/>
                </a:solidFill>
                <a:cs typeface="B Nazanin" pitchFamily="2" charset="-78"/>
              </a:rPr>
              <a:t>در ادامه سه نوع صورت سود و زیان متکی به:</a:t>
            </a:r>
          </a:p>
          <a:p>
            <a:pPr marL="0" indent="0" algn="just">
              <a:buNone/>
            </a:pPr>
            <a:r>
              <a:rPr lang="fa-IR" sz="2600" dirty="0" smtClean="0">
                <a:solidFill>
                  <a:schemeClr val="tx1"/>
                </a:solidFill>
                <a:cs typeface="B Nazanin" pitchFamily="2" charset="-78"/>
              </a:rPr>
              <a:t>1-  جداول بهای تمام شده کالای فروش رفته </a:t>
            </a:r>
          </a:p>
          <a:p>
            <a:pPr marL="0" indent="0" algn="just">
              <a:buNone/>
            </a:pPr>
            <a:r>
              <a:rPr lang="fa-IR" sz="2600" dirty="0" smtClean="0">
                <a:solidFill>
                  <a:schemeClr val="tx1"/>
                </a:solidFill>
                <a:cs typeface="B Nazanin" pitchFamily="2" charset="-78"/>
              </a:rPr>
              <a:t>2- بهای تمام شده کالای ساخته شده </a:t>
            </a:r>
          </a:p>
          <a:p>
            <a:pPr marL="0" indent="0" algn="just">
              <a:buNone/>
            </a:pPr>
            <a:r>
              <a:rPr lang="fa-IR" sz="2600" dirty="0" smtClean="0">
                <a:solidFill>
                  <a:schemeClr val="tx1"/>
                </a:solidFill>
                <a:cs typeface="B Nazanin" pitchFamily="2" charset="-78"/>
              </a:rPr>
              <a:t>3- بهای تمام شده مواد مصرف شده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تفاوت محتوایی در صورت سود و زیان</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1377985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492896"/>
            <a:ext cx="8496943" cy="4104456"/>
          </a:xfrm>
        </p:spPr>
        <p:txBody>
          <a:bodyPr>
            <a:normAutofit/>
          </a:bodyPr>
          <a:lstStyle/>
          <a:p>
            <a:pPr algn="just">
              <a:buFont typeface="Wingdings" pitchFamily="2" charset="2"/>
              <a:buChar char="q"/>
            </a:pPr>
            <a:r>
              <a:rPr lang="fa-IR" sz="2500" dirty="0" smtClean="0">
                <a:solidFill>
                  <a:schemeClr val="tx1"/>
                </a:solidFill>
                <a:cs typeface="B Nazanin" pitchFamily="2" charset="-78"/>
              </a:rPr>
              <a:t> ظرفیت عادی که ظرفیت بلند مدت نیز نامیده می شود ، میانگین ظرفیت های واقعی چند سال گذشته است . ظرفیت عادی در برنامه ریزی تولید از اهمیت خاصی برخوردار است ، چرا که در محاسبه آن هم تعطیلات رسمی و توقف های عادی و اجتناب ناپذیر تولید که صرف تعمیر و نگهداری ماشین آلات می شود ، لحاظ می گردد و هم بلا استفاده ماندن ماشین آلات . به همین دلیل در اغلب موارد مبنای مناسبی برای جذب هزینه های سربار ساخت می باشد. </a:t>
            </a:r>
          </a:p>
          <a:p>
            <a:pPr algn="just">
              <a:buFont typeface="Wingdings" pitchFamily="2" charset="2"/>
              <a:buChar char="q"/>
            </a:pPr>
            <a:r>
              <a:rPr lang="fa-IR" sz="2500" dirty="0" smtClean="0">
                <a:solidFill>
                  <a:schemeClr val="tx1"/>
                </a:solidFill>
                <a:cs typeface="B Nazanin" pitchFamily="2" charset="-78"/>
              </a:rPr>
              <a:t>نرخ جذب سرباری که بر اساس سطح ظرفیت عادی تعیین می شود با تغییر در میزان تولید تغییر نمی کند و در نتیجه بهای تمام شده هر واحد محصول به صورت موثرتری تعیین خواهد شد. </a:t>
            </a:r>
            <a:endParaRPr lang="fa-IR" sz="25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ظرفیت عادی</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4501837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492896"/>
            <a:ext cx="8568951" cy="4104456"/>
          </a:xfrm>
        </p:spPr>
        <p:txBody>
          <a:bodyPr/>
          <a:lstStyle/>
          <a:p>
            <a:pPr algn="just">
              <a:buFont typeface="Wingdings" pitchFamily="2" charset="2"/>
              <a:buChar char="q"/>
            </a:pPr>
            <a:r>
              <a:rPr lang="fa-IR" dirty="0" smtClean="0"/>
              <a:t> </a:t>
            </a:r>
            <a:r>
              <a:rPr lang="fa-IR" sz="2600" dirty="0" smtClean="0">
                <a:solidFill>
                  <a:schemeClr val="tx1"/>
                </a:solidFill>
                <a:cs typeface="B Nazanin" pitchFamily="2" charset="-78"/>
              </a:rPr>
              <a:t>ظرفیت واقعی مورد انتظار که ظرفیت کوتاه مدت نیز نامیده می شود ، معرف مقدار تولید مورد نیاز برای تامین تقاضای مشتریان در دوره آتی است و می تواند بیشتر ، مساوی یا کمتر از ظرفیت عادی باشد. </a:t>
            </a:r>
          </a:p>
          <a:p>
            <a:pPr algn="just">
              <a:buFont typeface="Wingdings" pitchFamily="2" charset="2"/>
              <a:buChar char="q"/>
            </a:pPr>
            <a:r>
              <a:rPr lang="fa-IR" sz="2600" dirty="0" smtClean="0">
                <a:solidFill>
                  <a:schemeClr val="tx1"/>
                </a:solidFill>
                <a:cs typeface="B Nazanin" pitchFamily="2" charset="-78"/>
              </a:rPr>
              <a:t>منظور از ظرفیت واقعی مورد انتظار این است که ظرفیت واقعی دوره گذشته مبنای محاسبه نرخ جذب سربار قرار گیرد. این همان ظرفیت عادی است با این تفاوت که ظرفیت عادی میانگین ظرفیت چند دوره گذشته است . در حالی که ظرفیت واقعی مورد انتظار صرفا ظرفیت دوره گذشته است. </a:t>
            </a:r>
          </a:p>
          <a:p>
            <a:pPr algn="just">
              <a:buFont typeface="Wingdings" pitchFamily="2" charset="2"/>
              <a:buChar char="q"/>
            </a:pPr>
            <a:r>
              <a:rPr lang="fa-IR" sz="2600" dirty="0" smtClean="0">
                <a:solidFill>
                  <a:schemeClr val="tx1"/>
                </a:solidFill>
                <a:cs typeface="B Nazanin" pitchFamily="2" charset="-78"/>
              </a:rPr>
              <a:t>ظرفیت واقعی مورد انتظار واقع بینانه ترین ظرفیتی است که در شرایط عملیاتی احتمال تحقق آن وجود دارد .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ظرفیت واقعی مورد انتظار</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942139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420888"/>
            <a:ext cx="8964488" cy="4437112"/>
          </a:xfrm>
        </p:spPr>
        <p:txBody>
          <a:bodyPr>
            <a:normAutofit/>
          </a:bodyPr>
          <a:lstStyle/>
          <a:p>
            <a:pPr>
              <a:buFont typeface="Wingdings" pitchFamily="2" charset="2"/>
              <a:buChar char="q"/>
            </a:pPr>
            <a:r>
              <a:rPr lang="fa-IR" sz="2500" dirty="0" smtClean="0">
                <a:solidFill>
                  <a:schemeClr val="tx1"/>
                </a:solidFill>
                <a:cs typeface="B Nazanin" pitchFamily="2" charset="-78"/>
              </a:rPr>
              <a:t> مدیریت شرکت ایران ار دایره حسابداری صنعتی خواسته است که نرخ های جذب سربار را در سطح های : ظرفیت اسمی، عملی ، عادی ، واقعی مورد انتظار محاسبه نماید. دایره حسابداری صنعتی اطلاعات زیر را تهیه نموده است :</a:t>
            </a:r>
          </a:p>
          <a:p>
            <a:pPr marL="0" indent="0">
              <a:buNone/>
            </a:pPr>
            <a:r>
              <a:rPr lang="fa-IR" sz="2500" dirty="0">
                <a:solidFill>
                  <a:schemeClr val="tx1"/>
                </a:solidFill>
                <a:cs typeface="B Nazanin" pitchFamily="2" charset="-78"/>
              </a:rPr>
              <a:t> </a:t>
            </a:r>
            <a:r>
              <a:rPr lang="fa-IR" sz="2500" dirty="0" smtClean="0">
                <a:solidFill>
                  <a:schemeClr val="tx1"/>
                </a:solidFill>
                <a:cs typeface="B Nazanin" pitchFamily="2" charset="-78"/>
              </a:rPr>
              <a:t>                   ظرفیت مورد انتظار    ظرفیت عادی   ظرفیت عملی  ظرفیت اسمی</a:t>
            </a:r>
          </a:p>
          <a:p>
            <a:pPr marL="0" indent="0">
              <a:buNone/>
            </a:pPr>
            <a:r>
              <a:rPr lang="fa-IR" sz="2500" dirty="0" smtClean="0">
                <a:solidFill>
                  <a:schemeClr val="tx1"/>
                </a:solidFill>
                <a:cs typeface="B Nazanin" pitchFamily="2" charset="-78"/>
              </a:rPr>
              <a:t>سطوح فعالیت :               0.70               0.80             0.90          0.100</a:t>
            </a:r>
          </a:p>
          <a:p>
            <a:pPr marL="0" indent="0">
              <a:buNone/>
            </a:pPr>
            <a:r>
              <a:rPr lang="fa-IR" sz="2500" dirty="0" smtClean="0">
                <a:solidFill>
                  <a:schemeClr val="tx1"/>
                </a:solidFill>
                <a:cs typeface="B Nazanin" pitchFamily="2" charset="-78"/>
              </a:rPr>
              <a:t>ساعت کار مستقیم:        3500              4000          4500           5000</a:t>
            </a:r>
          </a:p>
          <a:p>
            <a:pPr marL="0" indent="0">
              <a:buNone/>
            </a:pPr>
            <a:r>
              <a:rPr lang="fa-IR" sz="2500" dirty="0" smtClean="0">
                <a:solidFill>
                  <a:schemeClr val="tx1"/>
                </a:solidFill>
                <a:cs typeface="B Nazanin" pitchFamily="2" charset="-78"/>
              </a:rPr>
              <a:t>برآورد هزینه های سربار </a:t>
            </a:r>
          </a:p>
          <a:p>
            <a:pPr marL="0" indent="0">
              <a:buNone/>
            </a:pPr>
            <a:r>
              <a:rPr lang="fa-IR" sz="2500" dirty="0" smtClean="0">
                <a:solidFill>
                  <a:schemeClr val="tx1"/>
                </a:solidFill>
                <a:cs typeface="B Nazanin" pitchFamily="2" charset="-78"/>
              </a:rPr>
              <a:t>هزینه ثابت :             1260000        1260000           1260000     1260000 </a:t>
            </a:r>
          </a:p>
          <a:p>
            <a:pPr marL="0" indent="0">
              <a:buNone/>
            </a:pPr>
            <a:r>
              <a:rPr lang="fa-IR" sz="2500" dirty="0" smtClean="0">
                <a:solidFill>
                  <a:schemeClr val="tx1"/>
                </a:solidFill>
                <a:cs typeface="B Nazanin" pitchFamily="2" charset="-78"/>
              </a:rPr>
              <a:t>هزینه متغیر:            1400000         1600000          1800000     2000000</a:t>
            </a:r>
          </a:p>
          <a:p>
            <a:pPr marL="0" indent="0">
              <a:buNone/>
            </a:pPr>
            <a:r>
              <a:rPr lang="fa-IR" sz="2500" dirty="0" smtClean="0">
                <a:solidFill>
                  <a:schemeClr val="tx1"/>
                </a:solidFill>
                <a:cs typeface="B Nazanin" pitchFamily="2" charset="-78"/>
              </a:rPr>
              <a:t>  جمع هزینه ها:        2660000        2860000           3060000      3260000  </a:t>
            </a:r>
            <a:r>
              <a:rPr lang="fa-IR" sz="1800" b="1" dirty="0" smtClean="0">
                <a:solidFill>
                  <a:schemeClr val="tx1"/>
                </a:solidFill>
                <a:cs typeface="B Nazanin" pitchFamily="2" charset="-78"/>
              </a:rPr>
              <a:t>ریال</a:t>
            </a:r>
            <a:endParaRPr lang="fa-IR" sz="1800" b="1"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مثال </a:t>
            </a:r>
            <a:endParaRPr lang="fa-IR" b="1" dirty="0">
              <a:solidFill>
                <a:schemeClr val="tx1"/>
              </a:solidFill>
              <a:cs typeface="B Nazanin" pitchFamily="2" charset="-78"/>
            </a:endParaRPr>
          </a:p>
        </p:txBody>
      </p:sp>
      <p:cxnSp>
        <p:nvCxnSpPr>
          <p:cNvPr id="7" name="Straight Connector 6"/>
          <p:cNvCxnSpPr/>
          <p:nvPr/>
        </p:nvCxnSpPr>
        <p:spPr>
          <a:xfrm flipH="1">
            <a:off x="5580112" y="3989671"/>
            <a:ext cx="18722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909977" y="3989671"/>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483768" y="3989671"/>
            <a:ext cx="12241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827584" y="3989671"/>
            <a:ext cx="1368152" cy="13635"/>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5580112" y="6309320"/>
            <a:ext cx="1440160" cy="27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837969" y="6313377"/>
            <a:ext cx="1440160" cy="1181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1947517" y="6306616"/>
            <a:ext cx="1432542" cy="2704"/>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501564" y="6310672"/>
            <a:ext cx="1224136" cy="14514"/>
          </a:xfrm>
          <a:prstGeom prst="line">
            <a:avLst/>
          </a:prstGeom>
        </p:spPr>
        <p:style>
          <a:lnRef idx="1">
            <a:schemeClr val="accent1"/>
          </a:lnRef>
          <a:fillRef idx="0">
            <a:schemeClr val="accent1"/>
          </a:fillRef>
          <a:effectRef idx="0">
            <a:schemeClr val="accent1"/>
          </a:effectRef>
          <a:fontRef idx="minor">
            <a:schemeClr val="tx1"/>
          </a:fontRef>
        </p:style>
      </p:cxnSp>
      <p:sp>
        <p:nvSpPr>
          <p:cNvPr id="12" name="Footer Placeholder 11"/>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3320534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564904"/>
            <a:ext cx="8568951" cy="4176464"/>
          </a:xfrm>
        </p:spPr>
        <p:txBody>
          <a:bodyPr/>
          <a:lstStyle/>
          <a:p>
            <a:pPr marL="0" indent="0">
              <a:buNone/>
            </a:pPr>
            <a:r>
              <a:rPr lang="fa-IR" sz="2000" b="1" dirty="0" smtClean="0"/>
              <a:t>                                    </a:t>
            </a:r>
            <a:r>
              <a:rPr lang="fa-IR" sz="2000" b="1" dirty="0" smtClean="0">
                <a:solidFill>
                  <a:schemeClr val="tx1"/>
                </a:solidFill>
                <a:cs typeface="B Nazanin" pitchFamily="2" charset="-78"/>
              </a:rPr>
              <a:t>       ظرفیت واقعی      ظرفیت عادی    ظرفیت عملی    ظرفیت اسمی</a:t>
            </a:r>
          </a:p>
          <a:p>
            <a:pPr marL="0" indent="0">
              <a:buNone/>
            </a:pPr>
            <a:r>
              <a:rPr lang="fa-IR" sz="2000" b="1" dirty="0" smtClean="0">
                <a:solidFill>
                  <a:schemeClr val="tx1"/>
                </a:solidFill>
                <a:cs typeface="B Nazanin" pitchFamily="2" charset="-78"/>
              </a:rPr>
              <a:t>نرخ جذب سربار ثابت برای </a:t>
            </a:r>
          </a:p>
          <a:p>
            <a:pPr marL="0" indent="0">
              <a:buNone/>
            </a:pPr>
            <a:r>
              <a:rPr lang="fa-IR" sz="2000" b="1" dirty="0" smtClean="0">
                <a:solidFill>
                  <a:schemeClr val="tx1"/>
                </a:solidFill>
                <a:cs typeface="B Nazanin" pitchFamily="2" charset="-78"/>
              </a:rPr>
              <a:t>هر ساعت کار مستقیم                                 360                    315                  280                252</a:t>
            </a:r>
          </a:p>
          <a:p>
            <a:pPr marL="0" indent="0">
              <a:buNone/>
            </a:pPr>
            <a:endParaRPr lang="fa-IR" sz="2000" b="1" dirty="0">
              <a:solidFill>
                <a:schemeClr val="tx1"/>
              </a:solidFill>
              <a:cs typeface="B Nazanin" pitchFamily="2" charset="-78"/>
            </a:endParaRPr>
          </a:p>
          <a:p>
            <a:pPr marL="0" indent="0">
              <a:buNone/>
            </a:pPr>
            <a:r>
              <a:rPr lang="fa-IR" sz="2000" b="1" dirty="0" smtClean="0">
                <a:solidFill>
                  <a:schemeClr val="tx1"/>
                </a:solidFill>
                <a:cs typeface="B Nazanin" pitchFamily="2" charset="-78"/>
              </a:rPr>
              <a:t>نرخ جذب سربار متغیر برای</a:t>
            </a:r>
          </a:p>
          <a:p>
            <a:pPr marL="0" indent="0">
              <a:buNone/>
            </a:pPr>
            <a:r>
              <a:rPr lang="fa-IR" sz="2000" b="1" dirty="0" smtClean="0">
                <a:solidFill>
                  <a:schemeClr val="tx1"/>
                </a:solidFill>
                <a:cs typeface="B Nazanin" pitchFamily="2" charset="-78"/>
              </a:rPr>
              <a:t> هر ساعت کار مستقیم                                400                      400                  400                 400</a:t>
            </a:r>
          </a:p>
          <a:p>
            <a:pPr marL="0" indent="0">
              <a:buNone/>
            </a:pPr>
            <a:endParaRPr lang="fa-IR" sz="2000" b="1" dirty="0">
              <a:solidFill>
                <a:schemeClr val="tx1"/>
              </a:solidFill>
              <a:cs typeface="B Nazanin" pitchFamily="2" charset="-78"/>
            </a:endParaRPr>
          </a:p>
          <a:p>
            <a:pPr marL="0" indent="0">
              <a:buNone/>
            </a:pPr>
            <a:endParaRPr lang="fa-IR" sz="2000" b="1" dirty="0" smtClean="0">
              <a:solidFill>
                <a:schemeClr val="tx1"/>
              </a:solidFill>
              <a:cs typeface="B Nazanin" pitchFamily="2" charset="-78"/>
            </a:endParaRPr>
          </a:p>
          <a:p>
            <a:pPr marL="0" indent="0">
              <a:buNone/>
            </a:pPr>
            <a:r>
              <a:rPr lang="fa-IR" sz="2000" b="1" dirty="0" smtClean="0">
                <a:solidFill>
                  <a:schemeClr val="tx1"/>
                </a:solidFill>
                <a:cs typeface="B Nazanin" pitchFamily="2" charset="-78"/>
              </a:rPr>
              <a:t>جمع نرخ جذب سربار برای</a:t>
            </a:r>
          </a:p>
          <a:p>
            <a:pPr marL="0" indent="0">
              <a:buNone/>
            </a:pPr>
            <a:r>
              <a:rPr lang="fa-IR" sz="2000" b="1" dirty="0" smtClean="0">
                <a:solidFill>
                  <a:schemeClr val="tx1"/>
                </a:solidFill>
                <a:cs typeface="B Nazanin" pitchFamily="2" charset="-78"/>
              </a:rPr>
              <a:t> هر</a:t>
            </a:r>
            <a:r>
              <a:rPr lang="fa-IR" sz="2000" b="1" dirty="0">
                <a:solidFill>
                  <a:schemeClr val="tx1"/>
                </a:solidFill>
                <a:cs typeface="B Nazanin" pitchFamily="2" charset="-78"/>
              </a:rPr>
              <a:t>ساعت کار مستقیم </a:t>
            </a:r>
            <a:r>
              <a:rPr lang="fa-IR" sz="2000" b="1" dirty="0" smtClean="0">
                <a:solidFill>
                  <a:schemeClr val="tx1"/>
                </a:solidFill>
                <a:cs typeface="B Nazanin" pitchFamily="2" charset="-78"/>
              </a:rPr>
              <a:t>                                760                  715                680                   652</a:t>
            </a:r>
            <a:endParaRPr lang="fa-IR" sz="2000" b="1" dirty="0">
              <a:solidFill>
                <a:schemeClr val="tx1"/>
              </a:solidFill>
              <a:cs typeface="B Nazanin" pitchFamily="2" charset="-78"/>
            </a:endParaRPr>
          </a:p>
          <a:p>
            <a:pPr marL="0" indent="0">
              <a:buNone/>
            </a:pPr>
            <a:r>
              <a:rPr lang="fa-IR" sz="2000" dirty="0" smtClean="0">
                <a:solidFill>
                  <a:schemeClr val="tx1"/>
                </a:solidFill>
                <a:cs typeface="B Nazanin" pitchFamily="2" charset="-78"/>
              </a:rPr>
              <a:t> </a:t>
            </a: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جواب مثال</a:t>
            </a:r>
            <a:endParaRPr lang="fa-IR" b="1" dirty="0">
              <a:solidFill>
                <a:schemeClr val="tx1"/>
              </a:solidFill>
              <a:cs typeface="B Nazanin" pitchFamily="2" charset="-78"/>
            </a:endParaRPr>
          </a:p>
        </p:txBody>
      </p:sp>
      <p:cxnSp>
        <p:nvCxnSpPr>
          <p:cNvPr id="5" name="Straight Connector 4"/>
          <p:cNvCxnSpPr/>
          <p:nvPr/>
        </p:nvCxnSpPr>
        <p:spPr>
          <a:xfrm>
            <a:off x="4644008" y="5229200"/>
            <a:ext cx="7200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131840" y="5229200"/>
            <a:ext cx="7200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11560" y="5229200"/>
            <a:ext cx="7200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35696" y="5229200"/>
            <a:ext cx="72008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Footer Placeholder 8"/>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7542269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2" name="Content Placeholder 1"/>
              <p:cNvSpPr>
                <a:spLocks noGrp="1"/>
              </p:cNvSpPr>
              <p:nvPr>
                <p:ph idx="1"/>
              </p:nvPr>
            </p:nvSpPr>
            <p:spPr>
              <a:xfrm>
                <a:off x="251521" y="2420888"/>
                <a:ext cx="8712968" cy="4248472"/>
              </a:xfrm>
            </p:spPr>
            <p:txBody>
              <a:bodyPr>
                <a:normAutofit/>
              </a:bodyPr>
              <a:lstStyle/>
              <a:p>
                <a:pPr algn="just">
                  <a:buFont typeface="Wingdings" pitchFamily="2" charset="2"/>
                  <a:buChar char="q"/>
                </a:pPr>
                <a:r>
                  <a:rPr lang="fa-IR" sz="2500" dirty="0" smtClean="0">
                    <a:solidFill>
                      <a:schemeClr val="tx1"/>
                    </a:solidFill>
                    <a:cs typeface="B Nazanin" pitchFamily="2" charset="-78"/>
                  </a:rPr>
                  <a:t> در پایان دوره مالی مبلغ جذب شده با مبلغ سربار واقعی محاسبه می شود . در صورتی که سربار جذب شده بیشتر از سربار واقعی باشد ، اضافه جذب سربار و چنانچه سربار جذب شده کمتر از سربار واقعی باشد ، کسر جذب سربار وجود خواهد داشت . که به صورت رابطه زیر قابل تبیین است : </a:t>
                </a:r>
              </a:p>
              <a:p>
                <a:pPr marL="0" indent="0" algn="ctr">
                  <a:buNone/>
                </a:pPr>
                <a:r>
                  <a:rPr lang="fa-IR" sz="2500" u="sng" dirty="0" smtClean="0">
                    <a:solidFill>
                      <a:schemeClr val="tx1"/>
                    </a:solidFill>
                    <a:cs typeface="B Nazanin" pitchFamily="2" charset="-78"/>
                  </a:rPr>
                  <a:t>سربار واقعی- </a:t>
                </a:r>
                <a:r>
                  <a:rPr lang="fa-IR" sz="2500" u="sng" dirty="0">
                    <a:solidFill>
                      <a:schemeClr val="tx1"/>
                    </a:solidFill>
                    <a:cs typeface="B Nazanin" pitchFamily="2" charset="-78"/>
                  </a:rPr>
                  <a:t>سربار جذب شده </a:t>
                </a:r>
                <a:r>
                  <a:rPr lang="fa-IR" sz="2500" u="sng" dirty="0" smtClean="0">
                    <a:solidFill>
                      <a:schemeClr val="tx1"/>
                    </a:solidFill>
                    <a:cs typeface="B Nazanin" pitchFamily="2" charset="-78"/>
                  </a:rPr>
                  <a:t>= </a:t>
                </a:r>
                <a:r>
                  <a:rPr lang="fa-IR" sz="2500" u="sng" dirty="0">
                    <a:solidFill>
                      <a:schemeClr val="tx1"/>
                    </a:solidFill>
                    <a:cs typeface="B Nazanin" pitchFamily="2" charset="-78"/>
                  </a:rPr>
                  <a:t>اضافه (کسر) جذب سربار </a:t>
                </a:r>
                <a:endParaRPr lang="fa-IR" sz="2500" u="sng" dirty="0" smtClean="0">
                  <a:solidFill>
                    <a:schemeClr val="tx1"/>
                  </a:solidFill>
                  <a:cs typeface="B Nazanin" pitchFamily="2" charset="-78"/>
                </a:endParaRPr>
              </a:p>
              <a:p>
                <a:pPr marL="0" indent="0">
                  <a:buNone/>
                </a:pPr>
                <a:r>
                  <a:rPr lang="fa-IR" sz="2500" dirty="0" smtClean="0">
                    <a:solidFill>
                      <a:schemeClr val="tx1"/>
                    </a:solidFill>
                    <a:cs typeface="B Nazanin" pitchFamily="2" charset="-78"/>
                  </a:rPr>
                  <a:t>مثال: با توجه به مبلغ 285000 به عنوان سربار جذب شده اگر سربار واقعی در سال 1383 مبلغ 275000 ریال باشد. مطلوبست محاسبه اضافه یا کسر جذب سربار :</a:t>
                </a:r>
                <a:endParaRPr lang="fa-IR" sz="2500" b="0" dirty="0" smtClean="0">
                  <a:solidFill>
                    <a:schemeClr val="tx1"/>
                  </a:solidFill>
                </a:endParaRPr>
              </a:p>
              <a:p>
                <a:pPr marL="0" indent="0" algn="ctr">
                  <a:buNone/>
                </a:pPr>
                <a:r>
                  <a:rPr lang="fa-IR" sz="2500" b="0" dirty="0" smtClean="0">
                    <a:solidFill>
                      <a:schemeClr val="tx1"/>
                    </a:solidFill>
                  </a:rPr>
                  <a:t>   </a:t>
                </a:r>
                <a14:m>
                  <m:oMath xmlns:m="http://schemas.openxmlformats.org/officeDocument/2006/math">
                    <m:r>
                      <a:rPr lang="en-US" sz="2500" b="0" i="1" smtClean="0">
                        <a:solidFill>
                          <a:schemeClr val="tx1"/>
                        </a:solidFill>
                        <a:latin typeface="Cambria Math"/>
                      </a:rPr>
                      <m:t>285000</m:t>
                    </m:r>
                    <m:r>
                      <a:rPr lang="en-US" sz="2500" b="0" i="1" smtClean="0">
                        <a:solidFill>
                          <a:schemeClr val="tx1"/>
                        </a:solidFill>
                        <a:latin typeface="Cambria Math"/>
                      </a:rPr>
                      <m:t>−</m:t>
                    </m:r>
                    <m:r>
                      <a:rPr lang="en-US" sz="2500" b="0" i="1" smtClean="0">
                        <a:solidFill>
                          <a:schemeClr val="tx1"/>
                        </a:solidFill>
                        <a:latin typeface="Cambria Math"/>
                      </a:rPr>
                      <m:t>275000</m:t>
                    </m:r>
                    <m:r>
                      <a:rPr lang="en-US" sz="2500" i="1">
                        <a:solidFill>
                          <a:schemeClr val="tx1"/>
                        </a:solidFill>
                        <a:latin typeface="Cambria Math"/>
                      </a:rPr>
                      <m:t>=</m:t>
                    </m:r>
                    <m:r>
                      <a:rPr lang="en-US" sz="2500" b="0" i="1" smtClean="0">
                        <a:solidFill>
                          <a:schemeClr val="tx1"/>
                        </a:solidFill>
                        <a:latin typeface="Cambria Math"/>
                      </a:rPr>
                      <m:t>10000</m:t>
                    </m:r>
                  </m:oMath>
                </a14:m>
                <a:r>
                  <a:rPr lang="fa-IR" sz="2500" dirty="0" smtClean="0">
                    <a:solidFill>
                      <a:schemeClr val="tx1"/>
                    </a:solidFill>
                    <a:cs typeface="B Nazanin" pitchFamily="2" charset="-78"/>
                  </a:rPr>
                  <a:t>    </a:t>
                </a:r>
              </a:p>
              <a:p>
                <a:pPr marL="0" indent="0" algn="ctr">
                  <a:buNone/>
                </a:pPr>
                <a:r>
                  <a:rPr lang="fa-IR" sz="2500" dirty="0" smtClean="0">
                    <a:solidFill>
                      <a:schemeClr val="tx1"/>
                    </a:solidFill>
                    <a:cs typeface="B Nazanin" pitchFamily="2" charset="-78"/>
                  </a:rPr>
                  <a:t>اضافه جذب سربار</a:t>
                </a:r>
              </a:p>
            </p:txBody>
          </p:sp>
        </mc:Choice>
        <mc:Fallback>
          <p:sp>
            <p:nvSpPr>
              <p:cNvPr id="2" name="Content Placeholder 1"/>
              <p:cNvSpPr>
                <a:spLocks noGrp="1" noRot="1" noChangeAspect="1" noMove="1" noResize="1" noEditPoints="1" noAdjustHandles="1" noChangeArrowheads="1" noChangeShapeType="1" noTextEdit="1"/>
              </p:cNvSpPr>
              <p:nvPr>
                <p:ph idx="1"/>
              </p:nvPr>
            </p:nvSpPr>
            <p:spPr>
              <a:xfrm>
                <a:off x="251521" y="2420888"/>
                <a:ext cx="8712968" cy="4248472"/>
              </a:xfrm>
              <a:blipFill rotWithShape="1">
                <a:blip r:embed="rId2"/>
                <a:stretch>
                  <a:fillRect l="-2028" t="-1865" r="-1189"/>
                </a:stretch>
              </a:blipFill>
            </p:spPr>
            <p:txBody>
              <a:bodyPr/>
              <a:lstStyle/>
              <a:p>
                <a:r>
                  <a:rPr lang="fa-IR">
                    <a:noFill/>
                  </a:rPr>
                  <a:t> </a:t>
                </a:r>
              </a:p>
            </p:txBody>
          </p:sp>
        </mc:Fallback>
      </mc:AlternateContent>
      <p:sp>
        <p:nvSpPr>
          <p:cNvPr id="3" name="Title 2"/>
          <p:cNvSpPr>
            <a:spLocks noGrp="1"/>
          </p:cNvSpPr>
          <p:nvPr>
            <p:ph type="title"/>
          </p:nvPr>
        </p:nvSpPr>
        <p:spPr/>
        <p:txBody>
          <a:bodyPr/>
          <a:lstStyle/>
          <a:p>
            <a:r>
              <a:rPr lang="fa-IR" b="1" dirty="0" smtClean="0">
                <a:solidFill>
                  <a:schemeClr val="tx1"/>
                </a:solidFill>
                <a:cs typeface="B Nazanin" pitchFamily="2" charset="-78"/>
              </a:rPr>
              <a:t>اضافه یا کسر جذب سربار </a:t>
            </a: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242149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348880"/>
            <a:ext cx="8424936" cy="4248471"/>
          </a:xfrm>
        </p:spPr>
        <p:txBody>
          <a:bodyPr>
            <a:normAutofit/>
          </a:bodyPr>
          <a:lstStyle/>
          <a:p>
            <a:pPr algn="just">
              <a:buFont typeface="Wingdings" pitchFamily="2" charset="2"/>
              <a:buChar char="q"/>
            </a:pPr>
            <a:r>
              <a:rPr lang="fa-IR" sz="2500" dirty="0" smtClean="0">
                <a:solidFill>
                  <a:schemeClr val="tx1"/>
                </a:solidFill>
                <a:cs typeface="B Nazanin" pitchFamily="2" charset="-78"/>
              </a:rPr>
              <a:t> در صورتی که مبلغ اضافه یا کسر جذب سربار با اهمیت باشد باید آن را بین بهای تمام شده کالای فروش رفته و بهای تمام شده کالای ساخته شده سرشکن نمود، اما در صورتی که مبلغ آن با اهمیت نباشد باید آن را به بهای تمام شده کالای فروش رفته منظور نمود. </a:t>
            </a:r>
          </a:p>
          <a:p>
            <a:pPr algn="just">
              <a:buFont typeface="Wingdings" pitchFamily="2" charset="2"/>
              <a:buChar char="q"/>
            </a:pPr>
            <a:endParaRPr lang="fa-IR" sz="2500" dirty="0">
              <a:solidFill>
                <a:schemeClr val="tx1"/>
              </a:solidFill>
              <a:cs typeface="B Nazanin" pitchFamily="2" charset="-78"/>
            </a:endParaRPr>
          </a:p>
          <a:p>
            <a:pPr algn="just">
              <a:buFont typeface="Wingdings" pitchFamily="2" charset="2"/>
              <a:buChar char="q"/>
            </a:pPr>
            <a:r>
              <a:rPr lang="fa-IR" sz="2500" dirty="0" smtClean="0">
                <a:solidFill>
                  <a:schemeClr val="tx1"/>
                </a:solidFill>
                <a:cs typeface="B Nazanin" pitchFamily="2" charset="-78"/>
              </a:rPr>
              <a:t>مبلغ اضافه یا کسر جذب سربار در انتهای جدول بهای تمام شده کالای فروش رفته به عنوان یک رقم تعدیلی (افزایش یا کاهش در بهای تمام شده کالای فروش رفته) منظور می شود تا بهای تمام شده کالای فروش رفته تعدیل شده(واقعی) به دست آید. </a:t>
            </a:r>
            <a:endParaRPr lang="fa-IR" sz="25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اضافه یا کسر جذب سربار </a:t>
            </a: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9257522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564904"/>
            <a:ext cx="8640959" cy="4104456"/>
          </a:xfrm>
        </p:spPr>
        <p:txBody>
          <a:bodyPr>
            <a:normAutofit fontScale="92500" lnSpcReduction="10000"/>
          </a:bodyPr>
          <a:lstStyle/>
          <a:p>
            <a:pPr algn="just">
              <a:buFont typeface="Wingdings" pitchFamily="2" charset="2"/>
              <a:buChar char="q"/>
            </a:pPr>
            <a:r>
              <a:rPr lang="fa-IR" dirty="0" smtClean="0"/>
              <a:t> </a:t>
            </a:r>
            <a:r>
              <a:rPr lang="fa-IR" sz="2500" dirty="0" smtClean="0">
                <a:solidFill>
                  <a:schemeClr val="tx1"/>
                </a:solidFill>
                <a:cs typeface="B Nazanin" pitchFamily="2" charset="-78"/>
              </a:rPr>
              <a:t>اضافه یا کسر جذب سربار به این دلیل ایجاد می شود که نرخ واقعی سربار به ازای هر واحد مبنای جذب سربار (مثلا ساعت کار مستقیم) بیشتر یا کمتر از نرخ جذب سربار برای هر واحد از مبنای مزبور است . به عبارت دیگر عامل اساسی یا اصلی اضافه یا کسر جذب سربار تفاوت بین نرخ جذب سربار و نرخ واقعی سربار است. </a:t>
            </a:r>
          </a:p>
          <a:p>
            <a:pPr algn="just">
              <a:buFont typeface="Wingdings" pitchFamily="2" charset="2"/>
              <a:buChar char="q"/>
            </a:pPr>
            <a:r>
              <a:rPr lang="fa-IR" sz="2500" dirty="0" smtClean="0">
                <a:solidFill>
                  <a:schemeClr val="tx1"/>
                </a:solidFill>
                <a:cs typeface="B Nazanin" pitchFamily="2" charset="-78"/>
              </a:rPr>
              <a:t> اضافه یا کسر جذب سربار ناشی از دو عامل زیر است:</a:t>
            </a:r>
          </a:p>
          <a:p>
            <a:pPr marL="0" indent="0" algn="just">
              <a:buNone/>
            </a:pPr>
            <a:r>
              <a:rPr lang="fa-IR" sz="2500" dirty="0" smtClean="0">
                <a:solidFill>
                  <a:schemeClr val="tx1"/>
                </a:solidFill>
                <a:cs typeface="B Nazanin" pitchFamily="2" charset="-78"/>
              </a:rPr>
              <a:t>1- هزینه های واقعی سربار ساخت با هزینه های برآوردی سربار که در محاسبه نرخ سربار منظور شده است ، تفاوت داشته باشد.</a:t>
            </a:r>
          </a:p>
          <a:p>
            <a:pPr marL="0" indent="0" algn="just">
              <a:buNone/>
            </a:pPr>
            <a:r>
              <a:rPr lang="fa-IR" sz="2500" dirty="0" smtClean="0">
                <a:solidFill>
                  <a:schemeClr val="tx1"/>
                </a:solidFill>
                <a:cs typeface="B Nazanin" pitchFamily="2" charset="-78"/>
              </a:rPr>
              <a:t>2- حجم مبنای واقعی (ساعت کار مستقیم یا ساعت کار ماشین آلات) با حجم مبنای برآوردی برای تعیین نرخ جذب سربار متفاوت باشد. </a:t>
            </a:r>
          </a:p>
          <a:p>
            <a:pPr marL="0" indent="0" algn="just">
              <a:buNone/>
            </a:pPr>
            <a:r>
              <a:rPr lang="fa-IR" sz="2500" dirty="0" smtClean="0">
                <a:solidFill>
                  <a:schemeClr val="tx1"/>
                </a:solidFill>
                <a:cs typeface="B Nazanin" pitchFamily="2" charset="-78"/>
              </a:rPr>
              <a:t>عامل اول </a:t>
            </a:r>
            <a:r>
              <a:rPr lang="fa-IR" sz="2500" b="1" dirty="0" smtClean="0">
                <a:solidFill>
                  <a:schemeClr val="tx1"/>
                </a:solidFill>
                <a:cs typeface="B Nazanin" pitchFamily="2" charset="-78"/>
              </a:rPr>
              <a:t>انحراف هزینه سربار </a:t>
            </a:r>
            <a:r>
              <a:rPr lang="fa-IR" sz="2500" dirty="0" smtClean="0">
                <a:solidFill>
                  <a:schemeClr val="tx1"/>
                </a:solidFill>
                <a:cs typeface="B Nazanin" pitchFamily="2" charset="-78"/>
              </a:rPr>
              <a:t>نامیده می شود و به سربار ثابت و متغیر مربوط است.</a:t>
            </a:r>
          </a:p>
          <a:p>
            <a:pPr marL="0" indent="0" algn="just">
              <a:buNone/>
            </a:pPr>
            <a:r>
              <a:rPr lang="fa-IR" sz="2500" dirty="0" smtClean="0">
                <a:solidFill>
                  <a:schemeClr val="tx1"/>
                </a:solidFill>
                <a:cs typeface="B Nazanin" pitchFamily="2" charset="-78"/>
              </a:rPr>
              <a:t>عامل دوم </a:t>
            </a:r>
            <a:r>
              <a:rPr lang="fa-IR" sz="2500" b="1" dirty="0" smtClean="0">
                <a:solidFill>
                  <a:schemeClr val="tx1"/>
                </a:solidFill>
                <a:cs typeface="B Nazanin" pitchFamily="2" charset="-78"/>
              </a:rPr>
              <a:t>انحراف ظرفیت سربار </a:t>
            </a:r>
            <a:r>
              <a:rPr lang="fa-IR" sz="2500" dirty="0" smtClean="0">
                <a:solidFill>
                  <a:schemeClr val="tx1"/>
                </a:solidFill>
                <a:cs typeface="B Nazanin" pitchFamily="2" charset="-78"/>
              </a:rPr>
              <a:t>نامیده می شود و به سربار ثابت مربوط است. </a:t>
            </a:r>
            <a:endParaRPr lang="fa-IR" sz="25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تجزیه و تحلیل اضافه یا کسر سربار</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9677599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2492896"/>
            <a:ext cx="8928993" cy="4176464"/>
          </a:xfrm>
        </p:spPr>
        <p:txBody>
          <a:bodyPr>
            <a:normAutofit lnSpcReduction="10000"/>
          </a:bodyPr>
          <a:lstStyle/>
          <a:p>
            <a:pPr>
              <a:buFont typeface="Wingdings" pitchFamily="2" charset="2"/>
              <a:buChar char="q"/>
            </a:pPr>
            <a:r>
              <a:rPr lang="fa-IR" dirty="0" smtClean="0">
                <a:solidFill>
                  <a:schemeClr val="tx1"/>
                </a:solidFill>
                <a:cs typeface="B Nazanin" pitchFamily="2" charset="-78"/>
              </a:rPr>
              <a:t> 1- انحراف هزینه سربار:  بیانگر تفاوت بین بودجه مجاز سربار بر مبنای حجم واقعی و هزینه سربار واقعی بوده و با استفاده از رابطه زیر محاسبه می شود:</a:t>
            </a:r>
          </a:p>
          <a:p>
            <a:pPr marL="0" indent="0">
              <a:buNone/>
            </a:pPr>
            <a:endParaRPr lang="fa-IR" dirty="0" smtClean="0">
              <a:solidFill>
                <a:schemeClr val="tx1"/>
              </a:solidFill>
              <a:cs typeface="B Nazanin" pitchFamily="2" charset="-78"/>
            </a:endParaRPr>
          </a:p>
          <a:p>
            <a:pPr marL="0" indent="0" algn="ctr">
              <a:buNone/>
            </a:pPr>
            <a:r>
              <a:rPr lang="fa-IR" sz="2800" b="1" dirty="0" smtClean="0">
                <a:solidFill>
                  <a:schemeClr val="tx1"/>
                </a:solidFill>
                <a:cs typeface="B Nazanin" pitchFamily="2" charset="-78"/>
              </a:rPr>
              <a:t>انحراف هزینه سربار= بودجه مجاز سربار- سربار واقعی</a:t>
            </a:r>
          </a:p>
          <a:p>
            <a:pPr marL="0" indent="0">
              <a:buNone/>
            </a:pPr>
            <a:r>
              <a:rPr lang="fa-IR" sz="2800" dirty="0" smtClean="0">
                <a:solidFill>
                  <a:schemeClr val="tx1"/>
                </a:solidFill>
                <a:cs typeface="B Nazanin" pitchFamily="2" charset="-78"/>
              </a:rPr>
              <a:t>فرمول محاسبه بودجه مجاز سربار:</a:t>
            </a:r>
          </a:p>
          <a:p>
            <a:pPr marL="0" indent="0">
              <a:buNone/>
            </a:pPr>
            <a:r>
              <a:rPr lang="fa-IR" b="1" dirty="0" smtClean="0">
                <a:solidFill>
                  <a:schemeClr val="tx1"/>
                </a:solidFill>
                <a:cs typeface="B Nazanin" pitchFamily="2" charset="-78"/>
              </a:rPr>
              <a:t>بو</a:t>
            </a:r>
            <a:r>
              <a:rPr lang="fa-IR" sz="2600" b="1" dirty="0" smtClean="0">
                <a:solidFill>
                  <a:schemeClr val="tx1"/>
                </a:solidFill>
                <a:cs typeface="B Nazanin" pitchFamily="2" charset="-78"/>
              </a:rPr>
              <a:t>دجه مجاز سربار</a:t>
            </a:r>
            <a:r>
              <a:rPr lang="fa-IR" sz="2600" dirty="0" smtClean="0">
                <a:solidFill>
                  <a:schemeClr val="tx1"/>
                </a:solidFill>
                <a:cs typeface="B Nazanin" pitchFamily="2" charset="-78"/>
              </a:rPr>
              <a:t>= سربار ثابت بودجه شده (پیش بینی)+( مقدارمبنای جذب واقعی </a:t>
            </a:r>
            <a:r>
              <a:rPr lang="fa-IR" sz="2600" dirty="0" smtClean="0">
                <a:solidFill>
                  <a:schemeClr val="tx1"/>
                </a:solidFill>
                <a:latin typeface="Aharoni"/>
                <a:cs typeface="B Nazanin" pitchFamily="2" charset="-78"/>
              </a:rPr>
              <a:t>×نرخ جذب سربار متغیر)</a:t>
            </a:r>
            <a:endParaRPr lang="fa-IR" sz="2600" dirty="0" smtClean="0">
              <a:solidFill>
                <a:schemeClr val="tx1"/>
              </a:solidFill>
              <a:cs typeface="B Nazanin" pitchFamily="2" charset="-78"/>
            </a:endParaRPr>
          </a:p>
          <a:p>
            <a:pPr marL="0" indent="0">
              <a:buNone/>
            </a:pPr>
            <a:endParaRPr lang="fa-IR" dirty="0">
              <a:solidFill>
                <a:schemeClr val="tx1"/>
              </a:solidFill>
              <a:latin typeface="+mj-lt"/>
              <a:cs typeface="B Nazanin" pitchFamily="2" charset="-78"/>
            </a:endParaRPr>
          </a:p>
          <a:p>
            <a:pPr>
              <a:buFont typeface="Wingdings" pitchFamily="2" charset="2"/>
              <a:buChar char="q"/>
            </a:pPr>
            <a:r>
              <a:rPr lang="fa-IR" dirty="0" smtClean="0">
                <a:solidFill>
                  <a:schemeClr val="tx1"/>
                </a:solidFill>
                <a:latin typeface="+mj-lt"/>
                <a:cs typeface="B Nazanin" pitchFamily="2" charset="-78"/>
              </a:rPr>
              <a:t>انحراف هزینه سربار ناشی از هزینه های سربار متغیر و ثابت بوده و زمانی به وجود می آید که هزینه های واقعی انجام شده متفاوت از هزینه های پیش بینی شده باشد. </a:t>
            </a:r>
            <a:endParaRPr lang="fa-IR" dirty="0">
              <a:solidFill>
                <a:schemeClr val="tx1"/>
              </a:solidFill>
              <a:latin typeface="+mj-lt"/>
              <a:cs typeface="B Nazanin" pitchFamily="2" charset="-78"/>
            </a:endParaRPr>
          </a:p>
        </p:txBody>
      </p:sp>
      <p:sp>
        <p:nvSpPr>
          <p:cNvPr id="3" name="Title 2"/>
          <p:cNvSpPr>
            <a:spLocks noGrp="1"/>
          </p:cNvSpPr>
          <p:nvPr>
            <p:ph type="title"/>
          </p:nvPr>
        </p:nvSpPr>
        <p:spPr/>
        <p:txBody>
          <a:bodyPr>
            <a:normAutofit/>
          </a:bodyPr>
          <a:lstStyle/>
          <a:p>
            <a:r>
              <a:rPr lang="fa-IR" b="1" dirty="0" smtClean="0">
                <a:solidFill>
                  <a:schemeClr val="tx1"/>
                </a:solidFill>
                <a:cs typeface="B Nazanin" pitchFamily="2" charset="-78"/>
              </a:rPr>
              <a:t>انحراف هزینه سربار</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9534439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2420888"/>
            <a:ext cx="8712967" cy="4248472"/>
          </a:xfrm>
        </p:spPr>
        <p:txBody>
          <a:bodyPr/>
          <a:lstStyle/>
          <a:p>
            <a:pPr algn="just">
              <a:buFont typeface="Wingdings" pitchFamily="2" charset="2"/>
              <a:buChar char="q"/>
            </a:pPr>
            <a:r>
              <a:rPr lang="fa-IR" dirty="0" smtClean="0"/>
              <a:t> </a:t>
            </a:r>
            <a:r>
              <a:rPr lang="fa-IR" dirty="0" smtClean="0">
                <a:solidFill>
                  <a:schemeClr val="tx1"/>
                </a:solidFill>
                <a:cs typeface="B Nazanin" pitchFamily="2" charset="-78"/>
              </a:rPr>
              <a:t>2- انحراف ظرفیت سربار: بیانگر تفاوت بین سربار جذب شده و بودجه مجاز سربار بر مبنای حجم واقعی بوده و با استفاده از رابطه زیر حاصل می شود:</a:t>
            </a:r>
          </a:p>
          <a:p>
            <a:pPr marL="0" indent="0" algn="just">
              <a:buNone/>
            </a:pPr>
            <a:endParaRPr lang="fa-IR" sz="2800" dirty="0" smtClean="0">
              <a:solidFill>
                <a:schemeClr val="tx1"/>
              </a:solidFill>
              <a:cs typeface="B Nazanin" pitchFamily="2" charset="-78"/>
            </a:endParaRPr>
          </a:p>
          <a:p>
            <a:pPr marL="0" indent="0" algn="ctr">
              <a:buNone/>
            </a:pPr>
            <a:r>
              <a:rPr lang="fa-IR" sz="2800" b="1" dirty="0" smtClean="0">
                <a:solidFill>
                  <a:schemeClr val="tx1"/>
                </a:solidFill>
                <a:cs typeface="B Nazanin" pitchFamily="2" charset="-78"/>
              </a:rPr>
              <a:t>انحراف ظرفیت سربار= سربار جذب شده – بودجه مجاز سربار </a:t>
            </a:r>
          </a:p>
          <a:p>
            <a:pPr algn="just">
              <a:buFont typeface="Wingdings" pitchFamily="2" charset="2"/>
              <a:buChar char="q"/>
            </a:pPr>
            <a:endParaRPr lang="fa-IR" dirty="0" smtClean="0">
              <a:solidFill>
                <a:schemeClr val="tx1"/>
              </a:solidFill>
              <a:cs typeface="B Nazanin" pitchFamily="2" charset="-78"/>
            </a:endParaRPr>
          </a:p>
          <a:p>
            <a:pPr algn="just">
              <a:buFont typeface="Wingdings" pitchFamily="2" charset="2"/>
              <a:buChar char="q"/>
            </a:pPr>
            <a:r>
              <a:rPr lang="fa-IR" dirty="0" smtClean="0">
                <a:solidFill>
                  <a:schemeClr val="tx1"/>
                </a:solidFill>
                <a:cs typeface="B Nazanin" pitchFamily="2" charset="-78"/>
              </a:rPr>
              <a:t>انحراف ظرفیت سربار زمانی به وجود می آید که حجم مبنای واقعی بیشتر یا کمتر از حجم مبنای بودجه ای باشد.</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انحراف </a:t>
            </a:r>
            <a:r>
              <a:rPr lang="fa-IR" b="1" dirty="0">
                <a:solidFill>
                  <a:schemeClr val="tx1"/>
                </a:solidFill>
                <a:cs typeface="B Nazanin" pitchFamily="2" charset="-78"/>
              </a:rPr>
              <a:t>ظرفیت سربار</a:t>
            </a: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5810311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420888"/>
            <a:ext cx="8892479" cy="4176464"/>
          </a:xfrm>
        </p:spPr>
        <p:txBody>
          <a:bodyPr>
            <a:normAutofit/>
          </a:bodyPr>
          <a:lstStyle/>
          <a:p>
            <a:pPr algn="just">
              <a:buFont typeface="Wingdings" pitchFamily="2" charset="2"/>
              <a:buChar char="q"/>
            </a:pPr>
            <a:r>
              <a:rPr lang="fa-IR" dirty="0" smtClean="0"/>
              <a:t> </a:t>
            </a:r>
            <a:r>
              <a:rPr lang="fa-IR" sz="2500" dirty="0" smtClean="0">
                <a:solidFill>
                  <a:schemeClr val="tx1"/>
                </a:solidFill>
                <a:cs typeface="B Nazanin" pitchFamily="2" charset="-78"/>
              </a:rPr>
              <a:t>اطلاعات مربوط به سربار شرکت ایران در ابتدای دوره به شرح زیر برآورده شده است:</a:t>
            </a:r>
          </a:p>
          <a:p>
            <a:pPr marL="0" indent="0" algn="just">
              <a:buNone/>
            </a:pPr>
            <a:r>
              <a:rPr lang="fa-IR" sz="2500" dirty="0" smtClean="0">
                <a:solidFill>
                  <a:schemeClr val="tx1"/>
                </a:solidFill>
                <a:cs typeface="B Nazanin" pitchFamily="2" charset="-78"/>
              </a:rPr>
              <a:t>سربار ثابت: 500000 ریال ، سربار متغیر: 800000 ریال، ساعت کار مستقیم:4000 </a:t>
            </a:r>
          </a:p>
          <a:p>
            <a:pPr marL="0" indent="0" algn="just">
              <a:buNone/>
            </a:pPr>
            <a:r>
              <a:rPr lang="fa-IR" sz="2500" dirty="0" smtClean="0">
                <a:solidFill>
                  <a:schemeClr val="tx1"/>
                </a:solidFill>
                <a:cs typeface="B Nazanin" pitchFamily="2" charset="-78"/>
              </a:rPr>
              <a:t>در پایان دوره ساعت کار واقعی 3600 ساعت و سربار ثابت و متغیر به ترتیب 480000 ریال و 870000 ریال گزارش شده است .</a:t>
            </a:r>
          </a:p>
          <a:p>
            <a:pPr marL="0" indent="0" algn="just">
              <a:buNone/>
            </a:pPr>
            <a:r>
              <a:rPr lang="fa-IR" sz="2500" dirty="0" smtClean="0">
                <a:solidFill>
                  <a:schemeClr val="tx1"/>
                </a:solidFill>
                <a:cs typeface="B Nazanin" pitchFamily="2" charset="-78"/>
              </a:rPr>
              <a:t>مطلوبست: 1- محاسبه نرخ جذب سربار  (به تفیکیک ثابت . متغیر) </a:t>
            </a:r>
          </a:p>
          <a:p>
            <a:pPr marL="0" indent="0" algn="just">
              <a:buNone/>
            </a:pPr>
            <a:r>
              <a:rPr lang="fa-IR" sz="2500" dirty="0" smtClean="0">
                <a:solidFill>
                  <a:schemeClr val="tx1"/>
                </a:solidFill>
                <a:cs typeface="B Nazanin" pitchFamily="2" charset="-78"/>
              </a:rPr>
              <a:t> 2- محاسبه سربار جذب شده               3- محاسبه اضافه یا کسر جذب سربار</a:t>
            </a:r>
          </a:p>
          <a:p>
            <a:pPr marL="0" indent="0" algn="just">
              <a:buNone/>
            </a:pPr>
            <a:r>
              <a:rPr lang="fa-IR" sz="2500" dirty="0" smtClean="0">
                <a:solidFill>
                  <a:schemeClr val="tx1"/>
                </a:solidFill>
                <a:cs typeface="B Nazanin" pitchFamily="2" charset="-78"/>
              </a:rPr>
              <a:t>4- محاسبه بودجه مجاز سربار             5- محاسبه انحراف هزینه سربار</a:t>
            </a:r>
          </a:p>
          <a:p>
            <a:pPr marL="0" indent="0" algn="just">
              <a:buNone/>
            </a:pPr>
            <a:r>
              <a:rPr lang="fa-IR" sz="2500" dirty="0">
                <a:solidFill>
                  <a:schemeClr val="tx1"/>
                </a:solidFill>
                <a:cs typeface="B Nazanin" pitchFamily="2" charset="-78"/>
              </a:rPr>
              <a:t>6</a:t>
            </a:r>
            <a:r>
              <a:rPr lang="fa-IR" sz="2500" dirty="0" smtClean="0">
                <a:solidFill>
                  <a:schemeClr val="tx1"/>
                </a:solidFill>
                <a:cs typeface="B Nazanin" pitchFamily="2" charset="-78"/>
              </a:rPr>
              <a:t>-  محاسبه انحراف ظرفیت سربار         </a:t>
            </a:r>
          </a:p>
          <a:p>
            <a:pPr marL="0" indent="0" algn="just">
              <a:buNone/>
            </a:pPr>
            <a:r>
              <a:rPr lang="fa-IR" sz="2500" dirty="0" smtClean="0">
                <a:solidFill>
                  <a:schemeClr val="tx1"/>
                </a:solidFill>
                <a:cs typeface="B Nazanin" pitchFamily="2" charset="-78"/>
              </a:rPr>
              <a:t>7- تبیین ارتباط بین اضافه یا کسر جذب سربار و انحراف هزینه و ظرفیت سربار</a:t>
            </a:r>
            <a:endParaRPr lang="fa-IR" sz="25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مثال</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894677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420888"/>
            <a:ext cx="8424936" cy="4176464"/>
          </a:xfrm>
        </p:spPr>
        <p:txBody>
          <a:bodyPr>
            <a:normAutofit/>
          </a:bodyPr>
          <a:lstStyle/>
          <a:p>
            <a:pPr marL="0" indent="0">
              <a:buNone/>
            </a:pPr>
            <a:r>
              <a:rPr lang="fa-IR" sz="2500" dirty="0" smtClean="0">
                <a:solidFill>
                  <a:schemeClr val="tx1"/>
                </a:solidFill>
                <a:cs typeface="B Nazanin" pitchFamily="2" charset="-78"/>
              </a:rPr>
              <a:t>موسسات بازرگانی معمولا در شکل و محتوای کالای های خریداری شده تغییری نمی دهند.                                   </a:t>
            </a:r>
            <a:r>
              <a:rPr lang="fa-IR" sz="2000" dirty="0" smtClean="0">
                <a:solidFill>
                  <a:schemeClr val="tx1"/>
                </a:solidFill>
                <a:cs typeface="B Nazanin" pitchFamily="2" charset="-78"/>
              </a:rPr>
              <a:t>موسسه بازرگانی .....</a:t>
            </a:r>
          </a:p>
          <a:p>
            <a:pPr marL="0" indent="0" algn="ctr">
              <a:buNone/>
            </a:pPr>
            <a:r>
              <a:rPr lang="fa-IR" sz="2000" dirty="0" smtClean="0">
                <a:solidFill>
                  <a:schemeClr val="tx1"/>
                </a:solidFill>
                <a:cs typeface="B Nazanin" pitchFamily="2" charset="-78"/>
              </a:rPr>
              <a:t>جدول بهای تمام شده کالای فروش رفته </a:t>
            </a:r>
          </a:p>
          <a:p>
            <a:pPr marL="0" indent="0" algn="ctr">
              <a:buNone/>
            </a:pPr>
            <a:r>
              <a:rPr lang="fa-IR" sz="2000" dirty="0" smtClean="0">
                <a:solidFill>
                  <a:schemeClr val="tx1"/>
                </a:solidFill>
                <a:cs typeface="B Nazanin" pitchFamily="2" charset="-78"/>
              </a:rPr>
              <a:t>برای دوره مالی منتهی به ...</a:t>
            </a:r>
          </a:p>
          <a:p>
            <a:pPr marL="0" indent="0" algn="ctr">
              <a:buNone/>
            </a:pPr>
            <a:endParaRPr lang="fa-IR" sz="2000" dirty="0" smtClean="0">
              <a:solidFill>
                <a:schemeClr val="tx1"/>
              </a:solidFill>
              <a:cs typeface="B Nazanin" pitchFamily="2" charset="-78"/>
            </a:endParaRPr>
          </a:p>
          <a:p>
            <a:pPr marL="0" indent="0">
              <a:buNone/>
            </a:pPr>
            <a:r>
              <a:rPr lang="fa-IR" sz="2000" dirty="0">
                <a:solidFill>
                  <a:schemeClr val="tx1"/>
                </a:solidFill>
                <a:cs typeface="B Nazanin" pitchFamily="2" charset="-78"/>
              </a:rPr>
              <a:t> </a:t>
            </a:r>
            <a:r>
              <a:rPr lang="fa-IR" sz="2000" dirty="0" smtClean="0">
                <a:solidFill>
                  <a:schemeClr val="tx1"/>
                </a:solidFill>
                <a:cs typeface="B Nazanin" pitchFamily="2" charset="-78"/>
              </a:rPr>
              <a:t>موجودی کالای اول دوره                                                                       *</a:t>
            </a:r>
          </a:p>
          <a:p>
            <a:pPr marL="0" indent="0">
              <a:buNone/>
            </a:pPr>
            <a:r>
              <a:rPr lang="fa-IR" sz="2000" dirty="0" smtClean="0">
                <a:solidFill>
                  <a:schemeClr val="tx1"/>
                </a:solidFill>
                <a:cs typeface="B Nazanin" pitchFamily="2" charset="-78"/>
              </a:rPr>
              <a:t>خرید                                                                                                *</a:t>
            </a:r>
          </a:p>
          <a:p>
            <a:pPr marL="0" indent="0">
              <a:buNone/>
            </a:pPr>
            <a:r>
              <a:rPr lang="fa-IR" sz="2000" dirty="0" smtClean="0">
                <a:solidFill>
                  <a:schemeClr val="tx1"/>
                </a:solidFill>
                <a:cs typeface="B Nazanin" pitchFamily="2" charset="-78"/>
              </a:rPr>
              <a:t>بهای تمام شده کالای آماده برای فروش                                                     *</a:t>
            </a:r>
          </a:p>
          <a:p>
            <a:pPr marL="0" indent="0">
              <a:buNone/>
            </a:pPr>
            <a:r>
              <a:rPr lang="fa-IR" sz="2000" dirty="0" smtClean="0">
                <a:solidFill>
                  <a:schemeClr val="tx1"/>
                </a:solidFill>
                <a:cs typeface="B Nazanin" pitchFamily="2" charset="-78"/>
              </a:rPr>
              <a:t>- موجودی کالای پایان دوره                                                                  (*)</a:t>
            </a:r>
          </a:p>
          <a:p>
            <a:pPr marL="0" indent="0">
              <a:buNone/>
            </a:pPr>
            <a:r>
              <a:rPr lang="fa-IR" sz="2000" dirty="0" smtClean="0">
                <a:solidFill>
                  <a:schemeClr val="tx1"/>
                </a:solidFill>
                <a:cs typeface="B Nazanin" pitchFamily="2" charset="-78"/>
              </a:rPr>
              <a:t>بهای تمام شده کالای فروش رفته                                                            *</a:t>
            </a:r>
          </a:p>
          <a:p>
            <a:pPr marL="0" indent="0">
              <a:buNone/>
            </a:pPr>
            <a:r>
              <a:rPr lang="fa-IR" sz="2000" dirty="0">
                <a:solidFill>
                  <a:schemeClr val="tx1"/>
                </a:solidFill>
                <a:cs typeface="B Nazanin" pitchFamily="2" charset="-78"/>
              </a:rPr>
              <a:t> </a:t>
            </a:r>
            <a:r>
              <a:rPr lang="fa-IR" sz="2000" dirty="0" smtClean="0">
                <a:solidFill>
                  <a:schemeClr val="tx1"/>
                </a:solidFill>
                <a:cs typeface="B Nazanin" pitchFamily="2" charset="-78"/>
              </a:rPr>
              <a:t>                                                                                                      </a:t>
            </a: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جدول بهای تمام شده کالای فروش رفته</a:t>
            </a:r>
            <a:br>
              <a:rPr lang="fa-IR" b="1" dirty="0" smtClean="0">
                <a:solidFill>
                  <a:schemeClr val="tx1"/>
                </a:solidFill>
                <a:cs typeface="B Nazanin" pitchFamily="2" charset="-78"/>
              </a:rPr>
            </a:br>
            <a:r>
              <a:rPr lang="fa-IR" b="1" dirty="0" smtClean="0">
                <a:solidFill>
                  <a:schemeClr val="tx1"/>
                </a:solidFill>
                <a:cs typeface="B Nazanin" pitchFamily="2" charset="-78"/>
              </a:rPr>
              <a:t>موسسه بازرگانی </a:t>
            </a:r>
            <a:endParaRPr lang="fa-IR" b="1" dirty="0">
              <a:solidFill>
                <a:schemeClr val="tx1"/>
              </a:solidFill>
              <a:cs typeface="B Nazanin" pitchFamily="2" charset="-78"/>
            </a:endParaRPr>
          </a:p>
        </p:txBody>
      </p:sp>
      <p:cxnSp>
        <p:nvCxnSpPr>
          <p:cNvPr id="5" name="Straight Connector 4"/>
          <p:cNvCxnSpPr/>
          <p:nvPr/>
        </p:nvCxnSpPr>
        <p:spPr>
          <a:xfrm>
            <a:off x="1907704" y="4077072"/>
            <a:ext cx="5184576" cy="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1907704" y="5085184"/>
            <a:ext cx="792088" cy="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1907704" y="5805264"/>
            <a:ext cx="936104" cy="0"/>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2123728" y="6309320"/>
            <a:ext cx="576064" cy="0"/>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flipH="1">
            <a:off x="2123728" y="6525344"/>
            <a:ext cx="576064" cy="0"/>
          </a:xfrm>
          <a:prstGeom prst="line">
            <a:avLst/>
          </a:prstGeom>
        </p:spPr>
        <p:style>
          <a:lnRef idx="1">
            <a:schemeClr val="dk1"/>
          </a:lnRef>
          <a:fillRef idx="0">
            <a:schemeClr val="dk1"/>
          </a:fillRef>
          <a:effectRef idx="0">
            <a:schemeClr val="dk1"/>
          </a:effectRef>
          <a:fontRef idx="minor">
            <a:schemeClr val="tx1"/>
          </a:fontRef>
        </p:style>
      </p:cxnSp>
      <p:sp>
        <p:nvSpPr>
          <p:cNvPr id="9" name="Footer Placeholder 8"/>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46616267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132856"/>
            <a:ext cx="9144000" cy="4725144"/>
          </a:xfrm>
        </p:spPr>
        <p:txBody>
          <a:bodyPr>
            <a:normAutofit fontScale="92500" lnSpcReduction="20000"/>
          </a:bodyPr>
          <a:lstStyle/>
          <a:p>
            <a:pPr marL="0" indent="0" algn="l" rtl="0">
              <a:lnSpc>
                <a:spcPct val="150000"/>
              </a:lnSpc>
              <a:buNone/>
            </a:pPr>
            <a:r>
              <a:rPr lang="en-US" dirty="0" smtClean="0">
                <a:solidFill>
                  <a:srgbClr val="FF0000"/>
                </a:solidFill>
                <a:cs typeface="B Nazanin" pitchFamily="2" charset="-78"/>
              </a:rPr>
              <a:t>1) </a:t>
            </a:r>
            <a:r>
              <a:rPr lang="en-US" dirty="0" smtClean="0">
                <a:solidFill>
                  <a:schemeClr val="tx1"/>
                </a:solidFill>
                <a:cs typeface="B Nazanin" pitchFamily="2" charset="-78"/>
              </a:rPr>
              <a:t>500000÷4000= 125   </a:t>
            </a:r>
            <a:r>
              <a:rPr lang="fa-IR" dirty="0" smtClean="0">
                <a:solidFill>
                  <a:schemeClr val="tx1"/>
                </a:solidFill>
                <a:cs typeface="B Nazanin" pitchFamily="2" charset="-78"/>
              </a:rPr>
              <a:t>نرخ جذب سربار ثابت</a:t>
            </a:r>
          </a:p>
          <a:p>
            <a:pPr marL="0" indent="0" algn="l" rtl="0">
              <a:lnSpc>
                <a:spcPct val="150000"/>
              </a:lnSpc>
              <a:buNone/>
            </a:pPr>
            <a:r>
              <a:rPr lang="en-US" dirty="0" smtClean="0">
                <a:solidFill>
                  <a:schemeClr val="tx1"/>
                </a:solidFill>
                <a:cs typeface="B Nazanin" pitchFamily="2" charset="-78"/>
              </a:rPr>
              <a:t>800000÷4000=200        </a:t>
            </a:r>
            <a:r>
              <a:rPr lang="fa-IR" dirty="0" smtClean="0">
                <a:solidFill>
                  <a:schemeClr val="tx1"/>
                </a:solidFill>
                <a:cs typeface="B Nazanin" pitchFamily="2" charset="-78"/>
              </a:rPr>
              <a:t>نرخ جذب سربار متغیر</a:t>
            </a:r>
          </a:p>
          <a:p>
            <a:pPr marL="0" indent="0" algn="l" rtl="0">
              <a:lnSpc>
                <a:spcPct val="150000"/>
              </a:lnSpc>
              <a:buNone/>
            </a:pPr>
            <a:r>
              <a:rPr lang="en-US" dirty="0" smtClean="0">
                <a:solidFill>
                  <a:srgbClr val="FF0000"/>
                </a:solidFill>
                <a:cs typeface="B Nazanin" pitchFamily="2" charset="-78"/>
              </a:rPr>
              <a:t>2) </a:t>
            </a:r>
            <a:r>
              <a:rPr lang="en-US" dirty="0" smtClean="0">
                <a:solidFill>
                  <a:schemeClr val="tx1"/>
                </a:solidFill>
                <a:cs typeface="B Nazanin" pitchFamily="2" charset="-78"/>
              </a:rPr>
              <a:t>3600</a:t>
            </a:r>
            <a:r>
              <a:rPr lang="en-US" dirty="0" smtClean="0">
                <a:solidFill>
                  <a:schemeClr val="tx1"/>
                </a:solidFill>
                <a:latin typeface="Aharoni"/>
                <a:cs typeface="Aharoni"/>
              </a:rPr>
              <a:t>×</a:t>
            </a:r>
            <a:r>
              <a:rPr lang="en-US" dirty="0" smtClean="0">
                <a:solidFill>
                  <a:schemeClr val="tx1"/>
                </a:solidFill>
                <a:cs typeface="B Nazanin" pitchFamily="2" charset="-78"/>
              </a:rPr>
              <a:t> 325= 1170000  </a:t>
            </a:r>
            <a:r>
              <a:rPr lang="fa-IR" dirty="0" smtClean="0">
                <a:solidFill>
                  <a:schemeClr val="tx1"/>
                </a:solidFill>
                <a:cs typeface="B Nazanin" pitchFamily="2" charset="-78"/>
              </a:rPr>
              <a:t>         سربار جذب شده</a:t>
            </a:r>
            <a:endParaRPr lang="en-US" dirty="0" smtClean="0">
              <a:solidFill>
                <a:schemeClr val="tx1"/>
              </a:solidFill>
              <a:cs typeface="B Nazanin" pitchFamily="2" charset="-78"/>
            </a:endParaRPr>
          </a:p>
          <a:p>
            <a:pPr marL="0" indent="0" algn="l" rtl="0">
              <a:lnSpc>
                <a:spcPct val="150000"/>
              </a:lnSpc>
              <a:buNone/>
            </a:pPr>
            <a:r>
              <a:rPr lang="en-US" dirty="0" smtClean="0">
                <a:solidFill>
                  <a:srgbClr val="FF0000"/>
                </a:solidFill>
                <a:cs typeface="B Nazanin" pitchFamily="2" charset="-78"/>
              </a:rPr>
              <a:t>3) </a:t>
            </a:r>
            <a:r>
              <a:rPr lang="en-US" dirty="0" smtClean="0">
                <a:solidFill>
                  <a:schemeClr val="tx1"/>
                </a:solidFill>
                <a:cs typeface="B Nazanin" pitchFamily="2" charset="-78"/>
              </a:rPr>
              <a:t>1170000 –( 480000+780000)=(180000) </a:t>
            </a:r>
            <a:r>
              <a:rPr lang="fa-IR" dirty="0" smtClean="0">
                <a:solidFill>
                  <a:schemeClr val="tx1"/>
                </a:solidFill>
                <a:cs typeface="B Nazanin" pitchFamily="2" charset="-78"/>
              </a:rPr>
              <a:t> کسر جذب سربار</a:t>
            </a:r>
          </a:p>
          <a:p>
            <a:pPr marL="0" indent="0" algn="l" rtl="0">
              <a:lnSpc>
                <a:spcPct val="150000"/>
              </a:lnSpc>
              <a:buNone/>
            </a:pPr>
            <a:r>
              <a:rPr lang="en-US" dirty="0" smtClean="0">
                <a:solidFill>
                  <a:srgbClr val="FF0000"/>
                </a:solidFill>
                <a:cs typeface="B Nazanin" pitchFamily="2" charset="-78"/>
              </a:rPr>
              <a:t>4) </a:t>
            </a:r>
            <a:r>
              <a:rPr lang="en-US" dirty="0" smtClean="0">
                <a:solidFill>
                  <a:schemeClr val="tx1"/>
                </a:solidFill>
                <a:cs typeface="B Nazanin" pitchFamily="2" charset="-78"/>
              </a:rPr>
              <a:t>( 3600</a:t>
            </a:r>
            <a:r>
              <a:rPr lang="en-US" dirty="0" smtClean="0">
                <a:solidFill>
                  <a:schemeClr val="tx1"/>
                </a:solidFill>
                <a:latin typeface="Aharoni"/>
                <a:cs typeface="Aharoni"/>
              </a:rPr>
              <a:t>×</a:t>
            </a:r>
            <a:r>
              <a:rPr lang="en-US" dirty="0" smtClean="0">
                <a:solidFill>
                  <a:schemeClr val="tx1"/>
                </a:solidFill>
                <a:cs typeface="B Nazanin" pitchFamily="2" charset="-78"/>
              </a:rPr>
              <a:t>200)+ 500000= 1220000  </a:t>
            </a:r>
            <a:r>
              <a:rPr lang="fa-IR" dirty="0" smtClean="0">
                <a:solidFill>
                  <a:schemeClr val="tx1"/>
                </a:solidFill>
                <a:cs typeface="B Nazanin" pitchFamily="2" charset="-78"/>
              </a:rPr>
              <a:t>بودجه مجاز سربار</a:t>
            </a:r>
          </a:p>
          <a:p>
            <a:pPr marL="0" indent="0" algn="l" rtl="0">
              <a:lnSpc>
                <a:spcPct val="150000"/>
              </a:lnSpc>
              <a:buNone/>
            </a:pPr>
            <a:r>
              <a:rPr lang="en-US" dirty="0" smtClean="0">
                <a:solidFill>
                  <a:srgbClr val="FF0000"/>
                </a:solidFill>
                <a:cs typeface="B Nazanin" pitchFamily="2" charset="-78"/>
              </a:rPr>
              <a:t>5) </a:t>
            </a:r>
            <a:r>
              <a:rPr lang="en-US" dirty="0" smtClean="0">
                <a:solidFill>
                  <a:schemeClr val="tx1"/>
                </a:solidFill>
                <a:cs typeface="B Nazanin" pitchFamily="2" charset="-78"/>
              </a:rPr>
              <a:t>1220000 – ( 480000+870000)= (130000) </a:t>
            </a:r>
            <a:r>
              <a:rPr lang="fa-IR" dirty="0" smtClean="0">
                <a:solidFill>
                  <a:schemeClr val="tx1"/>
                </a:solidFill>
                <a:cs typeface="B Nazanin" pitchFamily="2" charset="-78"/>
              </a:rPr>
              <a:t> انحراف هزینه سربار</a:t>
            </a:r>
          </a:p>
          <a:p>
            <a:pPr marL="0" indent="0" algn="l" rtl="0">
              <a:lnSpc>
                <a:spcPct val="150000"/>
              </a:lnSpc>
              <a:buNone/>
            </a:pPr>
            <a:r>
              <a:rPr lang="en-US" dirty="0" smtClean="0">
                <a:solidFill>
                  <a:srgbClr val="FF0000"/>
                </a:solidFill>
                <a:cs typeface="B Nazanin" pitchFamily="2" charset="-78"/>
              </a:rPr>
              <a:t>6) </a:t>
            </a:r>
            <a:r>
              <a:rPr lang="en-US" dirty="0" smtClean="0">
                <a:solidFill>
                  <a:schemeClr val="tx1"/>
                </a:solidFill>
                <a:cs typeface="B Nazanin" pitchFamily="2" charset="-78"/>
              </a:rPr>
              <a:t>1170000 </a:t>
            </a:r>
            <a:r>
              <a:rPr lang="en-US" dirty="0">
                <a:solidFill>
                  <a:schemeClr val="tx1"/>
                </a:solidFill>
                <a:cs typeface="B Nazanin" pitchFamily="2" charset="-78"/>
              </a:rPr>
              <a:t>–</a:t>
            </a:r>
            <a:r>
              <a:rPr lang="en-US" dirty="0" smtClean="0">
                <a:solidFill>
                  <a:schemeClr val="tx1"/>
                </a:solidFill>
                <a:cs typeface="B Nazanin" pitchFamily="2" charset="-78"/>
              </a:rPr>
              <a:t> 1220000= (50000) </a:t>
            </a:r>
            <a:r>
              <a:rPr lang="fa-IR" dirty="0" smtClean="0">
                <a:solidFill>
                  <a:schemeClr val="tx1"/>
                </a:solidFill>
                <a:cs typeface="B Nazanin" pitchFamily="2" charset="-78"/>
              </a:rPr>
              <a:t> انحراف ظرفیت سربار</a:t>
            </a:r>
          </a:p>
          <a:p>
            <a:pPr marL="0" indent="0" algn="l" rtl="0">
              <a:lnSpc>
                <a:spcPct val="150000"/>
              </a:lnSpc>
              <a:buNone/>
            </a:pPr>
            <a:r>
              <a:rPr lang="en-US" dirty="0" smtClean="0">
                <a:solidFill>
                  <a:srgbClr val="FF0000"/>
                </a:solidFill>
                <a:cs typeface="B Nazanin" pitchFamily="2" charset="-78"/>
              </a:rPr>
              <a:t>7) </a:t>
            </a:r>
            <a:r>
              <a:rPr lang="fa-IR" dirty="0" smtClean="0">
                <a:solidFill>
                  <a:schemeClr val="tx1"/>
                </a:solidFill>
                <a:cs typeface="B Nazanin" pitchFamily="2" charset="-78"/>
              </a:rPr>
              <a:t>اضافه یا کسر جذب سربار = انحراف هزینه سربار + انحراف ظرفیت سربار</a:t>
            </a:r>
          </a:p>
          <a:p>
            <a:pPr marL="0" indent="0" algn="l" rtl="0">
              <a:lnSpc>
                <a:spcPct val="150000"/>
              </a:lnSpc>
              <a:buNone/>
            </a:pPr>
            <a:r>
              <a:rPr lang="en-US" dirty="0" smtClean="0">
                <a:solidFill>
                  <a:schemeClr val="tx1"/>
                </a:solidFill>
                <a:cs typeface="B Nazanin" pitchFamily="2" charset="-78"/>
              </a:rPr>
              <a:t>                  (50000)                     (130000)                 (  180000)</a:t>
            </a:r>
            <a:endParaRPr lang="fa-IR" dirty="0" smtClean="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پاسخ مثال</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5455785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348880"/>
            <a:ext cx="8856984" cy="4392488"/>
          </a:xfrm>
        </p:spPr>
        <p:txBody>
          <a:bodyPr>
            <a:noAutofit/>
          </a:bodyPr>
          <a:lstStyle/>
          <a:p>
            <a:pPr algn="just">
              <a:buFont typeface="Wingdings" pitchFamily="2" charset="2"/>
              <a:buChar char="q"/>
            </a:pPr>
            <a:r>
              <a:rPr lang="fa-IR" sz="2500" dirty="0" smtClean="0">
                <a:solidFill>
                  <a:schemeClr val="tx1"/>
                </a:solidFill>
                <a:cs typeface="B Nazanin" pitchFamily="2" charset="-78"/>
              </a:rPr>
              <a:t> از آنجایی که استفاده از یک نرخ کلی برای جذب سربار به محصولات یا سفارشات منجر به محاسبه درست بهای تمام شده محصولات و سفارشات نمی گردد، لذا برای هزینه یابی دقیق تر و صحیح تر محصولات و سفارشات ، استفاده از نرخ های جذب سربار برای هر دایره مورد بررسی قرار می گیرد. </a:t>
            </a:r>
          </a:p>
          <a:p>
            <a:pPr algn="just">
              <a:buFont typeface="Wingdings" pitchFamily="2" charset="2"/>
              <a:buChar char="q"/>
            </a:pPr>
            <a:r>
              <a:rPr lang="fa-IR" sz="2500" dirty="0" smtClean="0">
                <a:solidFill>
                  <a:schemeClr val="tx1"/>
                </a:solidFill>
                <a:cs typeface="B Nazanin" pitchFamily="2" charset="-78"/>
              </a:rPr>
              <a:t>بدین ترتیب که با استفاده از نرخ جذب سربار برای هر دایره ، سهمی از هزینه های سربار ساخت دایره مربوطه، به سفارش یا محصولی که از آن دایره می گذرد، منظور می شود. </a:t>
            </a:r>
          </a:p>
          <a:p>
            <a:pPr algn="just">
              <a:buFont typeface="Wingdings" pitchFamily="2" charset="2"/>
              <a:buChar char="q"/>
            </a:pPr>
            <a:r>
              <a:rPr lang="fa-IR" sz="2500" dirty="0" smtClean="0">
                <a:solidFill>
                  <a:schemeClr val="tx1"/>
                </a:solidFill>
                <a:cs typeface="B Nazanin" pitchFamily="2" charset="-78"/>
              </a:rPr>
              <a:t>محاسبه نرخ های جذب سربار برای هر دایره ، مستلزم تخصیص هزینه های برآوردی سربار دوایر به یکدیگر است. </a:t>
            </a:r>
          </a:p>
          <a:p>
            <a:pPr algn="just">
              <a:buFont typeface="Wingdings" pitchFamily="2" charset="2"/>
              <a:buChar char="q"/>
            </a:pPr>
            <a:r>
              <a:rPr lang="fa-IR" sz="2500" dirty="0" smtClean="0">
                <a:solidFill>
                  <a:schemeClr val="tx1"/>
                </a:solidFill>
                <a:cs typeface="B Nazanin" pitchFamily="2" charset="-78"/>
              </a:rPr>
              <a:t>لازم است نخست با دوایر عملیاتی و پشتیبانی(خدماتی) و سربار مستقیم و غیر مستقیم آشنا شویم . </a:t>
            </a:r>
            <a:endParaRPr lang="fa-IR" sz="25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تخصیص هزینه های سربار ساخت </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1283994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2492896"/>
            <a:ext cx="8856984" cy="4176464"/>
          </a:xfrm>
        </p:spPr>
        <p:txBody>
          <a:bodyPr/>
          <a:lstStyle/>
          <a:p>
            <a:pPr algn="just">
              <a:buFont typeface="Wingdings" pitchFamily="2" charset="2"/>
              <a:buChar char="q"/>
            </a:pPr>
            <a:r>
              <a:rPr lang="fa-IR" b="1" dirty="0" smtClean="0">
                <a:solidFill>
                  <a:schemeClr val="tx1"/>
                </a:solidFill>
                <a:cs typeface="B Nazanin" pitchFamily="2" charset="-78"/>
              </a:rPr>
              <a:t>  عملیاتی : </a:t>
            </a:r>
            <a:r>
              <a:rPr lang="fa-IR" dirty="0" smtClean="0">
                <a:solidFill>
                  <a:schemeClr val="tx1"/>
                </a:solidFill>
                <a:cs typeface="B Nazanin" pitchFamily="2" charset="-78"/>
              </a:rPr>
              <a:t>دوایری هستند که عملیات ساخت محصولات و یا ارائه خدمات در آنجا صورت می گیرد و نقش آن ها در تولید محصول یا ارائه خدمت به مشتریان ، ملموس ، قابل درک و قابل رویت است. مثال: دایره ساخت در موسسه تولیدی و دایره فروش در موسسه بازرگانی. </a:t>
            </a:r>
          </a:p>
          <a:p>
            <a:pPr>
              <a:buFont typeface="Wingdings" pitchFamily="2" charset="2"/>
              <a:buChar char="q"/>
            </a:pPr>
            <a:endParaRPr lang="fa-IR" dirty="0"/>
          </a:p>
          <a:p>
            <a:pPr algn="just">
              <a:buFont typeface="Wingdings" pitchFamily="2" charset="2"/>
              <a:buChar char="q"/>
            </a:pPr>
            <a:r>
              <a:rPr lang="fa-IR" sz="2500" dirty="0" smtClean="0">
                <a:solidFill>
                  <a:schemeClr val="tx1"/>
                </a:solidFill>
                <a:cs typeface="B Nazanin" pitchFamily="2" charset="-78"/>
              </a:rPr>
              <a:t> </a:t>
            </a:r>
            <a:r>
              <a:rPr lang="fa-IR" sz="2500" b="1" dirty="0" smtClean="0">
                <a:solidFill>
                  <a:schemeClr val="tx1"/>
                </a:solidFill>
                <a:cs typeface="B Nazanin" pitchFamily="2" charset="-78"/>
              </a:rPr>
              <a:t>پشتیبانی</a:t>
            </a:r>
            <a:r>
              <a:rPr lang="fa-IR" sz="2500" dirty="0" smtClean="0">
                <a:solidFill>
                  <a:schemeClr val="tx1"/>
                </a:solidFill>
                <a:cs typeface="B Nazanin" pitchFamily="2" charset="-78"/>
              </a:rPr>
              <a:t>: دوایری هستند که به طور مستقیم در تولید محصولات و یا ارئه خدمات به مشتریان نقشی ندارند و وظیفه اصلی آن ها  ارائه خدمات پشتیبانی به سایر دوایر می باشد. مثال : دایره رستوران در موسسه تولیدی . </a:t>
            </a:r>
            <a:endParaRPr lang="fa-IR" sz="25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دوایر عملیاتی و پشتیبانی</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4785283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420888"/>
            <a:ext cx="8856984" cy="4320480"/>
          </a:xfrm>
        </p:spPr>
        <p:txBody>
          <a:bodyPr>
            <a:normAutofit lnSpcReduction="10000"/>
          </a:bodyPr>
          <a:lstStyle/>
          <a:p>
            <a:pPr algn="just">
              <a:buFont typeface="Wingdings" pitchFamily="2" charset="2"/>
              <a:buChar char="q"/>
            </a:pPr>
            <a:r>
              <a:rPr lang="fa-IR" sz="2500" b="1" dirty="0" smtClean="0">
                <a:solidFill>
                  <a:schemeClr val="tx1"/>
                </a:solidFill>
                <a:cs typeface="B Nazanin" pitchFamily="2" charset="-78"/>
              </a:rPr>
              <a:t> هزینه های سربار مستقیم : </a:t>
            </a:r>
            <a:r>
              <a:rPr lang="fa-IR" sz="2500" dirty="0" smtClean="0">
                <a:solidFill>
                  <a:schemeClr val="tx1"/>
                </a:solidFill>
                <a:cs typeface="B Nazanin" pitchFamily="2" charset="-78"/>
              </a:rPr>
              <a:t>هزینه های هستند که مستقیما مربوط به یک دایره بوده و به سهولت قابل ره گیری به حساب همان دایره می باشد.  به طور مثال: هزینه های مواد مستقیم ، هزینه های مواد غیر مستقیم ، دستمزد غیر مستقیم ، هزینه های سرپرستی ، مواد سوختی ، تعمیرات و نگهداری ماشین آلات و هرینه استهلاک ماشین آلات. </a:t>
            </a:r>
          </a:p>
          <a:p>
            <a:pPr algn="just">
              <a:buFont typeface="Wingdings" pitchFamily="2" charset="2"/>
              <a:buChar char="q"/>
            </a:pPr>
            <a:r>
              <a:rPr lang="fa-IR" sz="2500" b="1" dirty="0" smtClean="0">
                <a:solidFill>
                  <a:schemeClr val="tx1"/>
                </a:solidFill>
                <a:cs typeface="B Nazanin" pitchFamily="2" charset="-78"/>
              </a:rPr>
              <a:t>هزینه های سربار غیر مستقیم : </a:t>
            </a:r>
            <a:r>
              <a:rPr lang="fa-IR" sz="2500" dirty="0" smtClean="0">
                <a:solidFill>
                  <a:schemeClr val="tx1"/>
                </a:solidFill>
                <a:cs typeface="B Nazanin" pitchFamily="2" charset="-78"/>
              </a:rPr>
              <a:t>هزینه هایی هستند که منحصر به یک دایره نبوده و نمی توان آن ها را مستقیما به حساب دایره عملیاتی یا پشتیبانی خاصی منظور نمود، بلکه مربوط به چند دایره یا کلیه دوایر می باشند.  به طور مثال: هزینه های آب و برق و گاز مصرفی ، اجاره استهلاک ساختمان کارخانه .  برای نمونه تسهیم هزینه اجاره ساختمان کارخانه ، سطح زیر بنای هر یک از دوایر می تواند یک مبنای منطقی محسوب شود. </a:t>
            </a:r>
            <a:endParaRPr lang="fa-IR" sz="25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سربار مستقیم و غیر مستقیم </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7806579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2420888"/>
            <a:ext cx="8928992" cy="4320480"/>
          </a:xfrm>
        </p:spPr>
        <p:txBody>
          <a:bodyPr/>
          <a:lstStyle/>
          <a:p>
            <a:pPr algn="just">
              <a:buFont typeface="Wingdings" pitchFamily="2" charset="2"/>
              <a:buChar char="q"/>
            </a:pPr>
            <a:r>
              <a:rPr lang="fa-IR" sz="2500" dirty="0" smtClean="0">
                <a:solidFill>
                  <a:schemeClr val="tx1"/>
                </a:solidFill>
                <a:cs typeface="B Nazanin" pitchFamily="2" charset="-78"/>
              </a:rPr>
              <a:t> هزینه های غیر مستقیم در اکثر موارد بخش قابل توجهی از هزینه های ساخت را تشکیل می دهند که به منظور تعیین دقیق و صحیح بهای تمام شده محصولات تولید شده یا خدمات ارائه شده ، لازم است این گونه هزینه ها به موضوع هزینه یابی تخصیص یابد. </a:t>
            </a:r>
          </a:p>
          <a:p>
            <a:pPr algn="just">
              <a:buFont typeface="Wingdings" pitchFamily="2" charset="2"/>
              <a:buChar char="q"/>
            </a:pPr>
            <a:r>
              <a:rPr lang="fa-IR" sz="2500" b="1" dirty="0" smtClean="0">
                <a:solidFill>
                  <a:schemeClr val="tx1"/>
                </a:solidFill>
                <a:cs typeface="B Nazanin" pitchFamily="2" charset="-78"/>
              </a:rPr>
              <a:t>چهار هدف اصلی تخصیص هزینه های غیر مستقیم : </a:t>
            </a:r>
          </a:p>
          <a:p>
            <a:pPr marL="0" indent="0">
              <a:buNone/>
            </a:pPr>
            <a:r>
              <a:rPr lang="fa-IR" sz="2500" b="1" dirty="0" smtClean="0">
                <a:solidFill>
                  <a:schemeClr val="tx1"/>
                </a:solidFill>
                <a:cs typeface="B Nazanin" pitchFamily="2" charset="-78"/>
              </a:rPr>
              <a:t>1- ارائه اطلاعات برای اتخاذ تصمیمات اقتصادی : </a:t>
            </a:r>
            <a:r>
              <a:rPr lang="fa-IR" sz="2500" dirty="0" smtClean="0">
                <a:solidFill>
                  <a:schemeClr val="tx1"/>
                </a:solidFill>
                <a:cs typeface="B Nazanin" pitchFamily="2" charset="-78"/>
              </a:rPr>
              <a:t>در صورتی که هدف از هزینه یابی تصمیم گیری باشد، لازم است هزینه کلیه عوامل موثر بر موضوع هزینه یابی در محاسبه بهای تمام شده لحاظ شود تا تصمیم صحیح تری اتخاذ شود. برای مثال چنانچه هدف از هزینه یابی ، تعیین قیمت فروش باشد، در نظر نگرفتن هزینه های غیر مستقیم منجر به تعیین قیمت نادرست شده و ممکن است موجب زیان دهی شرکت شود. </a:t>
            </a:r>
            <a:endParaRPr lang="fa-IR" sz="25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اهداف تخصیص هزینه های غیر مستقیم </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8608052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fa-IR"/>
          </a:p>
        </p:txBody>
      </p:sp>
      <p:sp>
        <p:nvSpPr>
          <p:cNvPr id="3" name="Title 2"/>
          <p:cNvSpPr>
            <a:spLocks noGrp="1"/>
          </p:cNvSpPr>
          <p:nvPr>
            <p:ph type="title"/>
          </p:nvPr>
        </p:nvSpPr>
        <p:spPr/>
        <p:txBody>
          <a:bodyPr/>
          <a:lstStyle/>
          <a:p>
            <a:endParaRPr lang="fa-I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6805406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492896"/>
            <a:ext cx="8784975" cy="4176464"/>
          </a:xfrm>
        </p:spPr>
        <p:txBody>
          <a:bodyPr>
            <a:normAutofit lnSpcReduction="10000"/>
          </a:bodyPr>
          <a:lstStyle/>
          <a:p>
            <a:pPr algn="just">
              <a:buFont typeface="Wingdings" pitchFamily="2" charset="2"/>
              <a:buChar char="q"/>
            </a:pPr>
            <a:r>
              <a:rPr lang="fa-IR" dirty="0" smtClean="0"/>
              <a:t> </a:t>
            </a:r>
            <a:r>
              <a:rPr lang="fa-IR" b="1" dirty="0" smtClean="0">
                <a:solidFill>
                  <a:schemeClr val="tx1"/>
                </a:solidFill>
                <a:cs typeface="B Nazanin" pitchFamily="2" charset="-78"/>
              </a:rPr>
              <a:t>2- ایجاد انگیزه در مدیران و کارکنان : </a:t>
            </a:r>
            <a:r>
              <a:rPr lang="fa-IR" dirty="0" smtClean="0">
                <a:solidFill>
                  <a:schemeClr val="tx1"/>
                </a:solidFill>
                <a:cs typeface="B Nazanin" pitchFamily="2" charset="-78"/>
              </a:rPr>
              <a:t> در صورتی که هدف از هزینه یابی ایجاد انگیزه در مدیران و کارکنان باشد، ارزیابی عملکرد بخش ها و مراکز بر مبنای کاهش هزینه های ساخت با حفظ کیفیت محصول و معیار قرار دادن سادگی و ارزانی ساخت محصولات طراحی شده و همچنین تشویق نمایندگان فروش برای فروش محصولاتی که سوددهی بیشتری دارند، نمونه هایی از ضرورت تسهیم هزینه های غیر مستقیم به موضوع هزینه یابی می باشند. </a:t>
            </a:r>
          </a:p>
          <a:p>
            <a:pPr algn="just">
              <a:buFont typeface="Wingdings" pitchFamily="2" charset="2"/>
              <a:buChar char="q"/>
            </a:pPr>
            <a:r>
              <a:rPr lang="fa-IR" b="1" dirty="0" smtClean="0">
                <a:solidFill>
                  <a:schemeClr val="tx1"/>
                </a:solidFill>
                <a:cs typeface="B Nazanin" pitchFamily="2" charset="-78"/>
              </a:rPr>
              <a:t>3- توجیه هزینه های ساخت یا محاسبه مبالغ قابل بازپرداخت : </a:t>
            </a:r>
            <a:r>
              <a:rPr lang="fa-IR" dirty="0" smtClean="0">
                <a:solidFill>
                  <a:schemeClr val="tx1"/>
                </a:solidFill>
                <a:cs typeface="B Nazanin" pitchFamily="2" charset="-78"/>
              </a:rPr>
              <a:t>در صورتی که هدف از هزینه یابی یک فعالیت یا تولید یک نوع محصول بر اساس قراردادی خاص باشد، لازم است هزینه های ساخت شامل هزینه های غیر مستقیم نیز باشد تا قیمت محصول به صورت منصفانه تعیین شود.  مانند پرداخت پاداش توسط مدیران  برای پیشنهاد  کاربردی کارکنان . </a:t>
            </a:r>
            <a:endParaRPr lang="fa-IR" b="1"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اهداف تخصیص هزینه های غیر مستقیم </a:t>
            </a: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9832465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fa-IR"/>
          </a:p>
        </p:txBody>
      </p:sp>
      <p:sp>
        <p:nvSpPr>
          <p:cNvPr id="3" name="Title 2"/>
          <p:cNvSpPr>
            <a:spLocks noGrp="1"/>
          </p:cNvSpPr>
          <p:nvPr>
            <p:ph type="title"/>
          </p:nvPr>
        </p:nvSpPr>
        <p:spPr/>
        <p:txBody>
          <a:bodyPr/>
          <a:lstStyle/>
          <a:p>
            <a:endParaRPr lang="fa-I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35177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3" y="2492896"/>
            <a:ext cx="8712968" cy="4176464"/>
          </a:xfrm>
        </p:spPr>
        <p:txBody>
          <a:bodyPr/>
          <a:lstStyle/>
          <a:p>
            <a:pPr algn="just">
              <a:buFont typeface="Wingdings" pitchFamily="2" charset="2"/>
              <a:buChar char="q"/>
            </a:pPr>
            <a:r>
              <a:rPr lang="fa-IR" b="1" dirty="0" smtClean="0">
                <a:solidFill>
                  <a:schemeClr val="tx1"/>
                </a:solidFill>
                <a:cs typeface="B Nazanin" pitchFamily="2" charset="-78"/>
              </a:rPr>
              <a:t> 4- محاسبه بهای تمام شده موجودی ها جهت انعکاس در ترازنامه و صورت سود و زیان (گزارشگری برون سازمانی): </a:t>
            </a:r>
          </a:p>
          <a:p>
            <a:pPr marL="0" indent="0" algn="just">
              <a:buNone/>
            </a:pPr>
            <a:r>
              <a:rPr lang="fa-IR" dirty="0" smtClean="0">
                <a:solidFill>
                  <a:schemeClr val="tx1"/>
                </a:solidFill>
                <a:cs typeface="B Nazanin" pitchFamily="2" charset="-78"/>
              </a:rPr>
              <a:t>در صورتی که هدف از هزینه یابی محاسبه بهای تمام شده موجودی ها جهت گزارشگری برون سازمانی باشد لازم است در تعیین بهای تمام شده ، استانداردهای حسابداری رعایت شود. طبق استانداردهای حسابداری ، بهای تمام شده موجودی ها شامل کلیه هزینه های ساخت اعم از هزینه های مستقیم و هزینه های غیر مستقیم است. </a:t>
            </a:r>
          </a:p>
          <a:p>
            <a:pPr marL="0" indent="0">
              <a:buNone/>
            </a:pPr>
            <a:endParaRPr lang="fa-IR" dirty="0"/>
          </a:p>
        </p:txBody>
      </p:sp>
      <p:sp>
        <p:nvSpPr>
          <p:cNvPr id="3" name="Title 2"/>
          <p:cNvSpPr>
            <a:spLocks noGrp="1"/>
          </p:cNvSpPr>
          <p:nvPr>
            <p:ph type="title"/>
          </p:nvPr>
        </p:nvSpPr>
        <p:spPr/>
        <p:txBody>
          <a:bodyPr/>
          <a:lstStyle/>
          <a:p>
            <a:r>
              <a:rPr lang="fa-IR" b="1" dirty="0">
                <a:solidFill>
                  <a:schemeClr val="tx1"/>
                </a:solidFill>
                <a:cs typeface="B Nazanin" pitchFamily="2" charset="-78"/>
              </a:rPr>
              <a:t>اهداف تخصیص هزینه های غیر مستقیم </a:t>
            </a: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1184381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3" y="2492896"/>
            <a:ext cx="8784976" cy="4176464"/>
          </a:xfrm>
        </p:spPr>
        <p:txBody>
          <a:bodyPr/>
          <a:lstStyle/>
          <a:p>
            <a:pPr algn="just">
              <a:buFont typeface="Wingdings" pitchFamily="2" charset="2"/>
              <a:buChar char="q"/>
            </a:pPr>
            <a:r>
              <a:rPr lang="fa-IR" dirty="0" smtClean="0">
                <a:solidFill>
                  <a:schemeClr val="tx1"/>
                </a:solidFill>
                <a:cs typeface="B Nazanin" pitchFamily="2" charset="-78"/>
              </a:rPr>
              <a:t> هزینه هایی که بین دو یا چند موضوع هزینه یابی مشترک می باشند باید بر اساس یکی از مبانی تخصیص هزینه ، به آن موضوعات هزینه یابی تخصیص یابند . </a:t>
            </a:r>
          </a:p>
          <a:p>
            <a:pPr algn="just">
              <a:buFont typeface="Wingdings" pitchFamily="2" charset="2"/>
              <a:buChar char="q"/>
            </a:pPr>
            <a:r>
              <a:rPr lang="fa-IR" dirty="0" smtClean="0">
                <a:solidFill>
                  <a:schemeClr val="tx1"/>
                </a:solidFill>
                <a:cs typeface="B Nazanin" pitchFamily="2" charset="-78"/>
              </a:rPr>
              <a:t>فرآیند تخصیص هزینه های سربار ساخت به ترتیب مستلزم انجام مراحل زیراست: </a:t>
            </a:r>
          </a:p>
          <a:p>
            <a:pPr marL="0" indent="0" algn="just">
              <a:buNone/>
            </a:pPr>
            <a:r>
              <a:rPr lang="fa-IR" dirty="0" smtClean="0">
                <a:solidFill>
                  <a:schemeClr val="tx1"/>
                </a:solidFill>
                <a:cs typeface="B Nazanin" pitchFamily="2" charset="-78"/>
              </a:rPr>
              <a:t>1- تخصیص هزینه های سربار عمومی موسسه به دوایر عملیاتی و پشتیبانی ، که اصطلاحا </a:t>
            </a:r>
            <a:r>
              <a:rPr lang="fa-IR" u="sng" dirty="0" smtClean="0">
                <a:solidFill>
                  <a:schemeClr val="tx1"/>
                </a:solidFill>
                <a:cs typeface="B Nazanin" pitchFamily="2" charset="-78"/>
              </a:rPr>
              <a:t>تخصیص اولیه </a:t>
            </a:r>
            <a:r>
              <a:rPr lang="fa-IR" dirty="0" smtClean="0">
                <a:solidFill>
                  <a:schemeClr val="tx1"/>
                </a:solidFill>
                <a:cs typeface="B Nazanin" pitchFamily="2" charset="-78"/>
              </a:rPr>
              <a:t>نامیده می شود. </a:t>
            </a:r>
          </a:p>
          <a:p>
            <a:pPr marL="0" indent="0" algn="just">
              <a:buNone/>
            </a:pPr>
            <a:r>
              <a:rPr lang="fa-IR" dirty="0" smtClean="0">
                <a:solidFill>
                  <a:schemeClr val="tx1"/>
                </a:solidFill>
                <a:cs typeface="B Nazanin" pitchFamily="2" charset="-78"/>
              </a:rPr>
              <a:t>2- تخصیص هزینه های سربار دوایر پشتیبانی به دوایر استفاده کننده از خدمات ارائه شده که اصطلاحا </a:t>
            </a:r>
            <a:r>
              <a:rPr lang="fa-IR" u="sng" dirty="0" smtClean="0">
                <a:solidFill>
                  <a:schemeClr val="tx1"/>
                </a:solidFill>
                <a:cs typeface="B Nazanin" pitchFamily="2" charset="-78"/>
              </a:rPr>
              <a:t>تخصیص ثانویه </a:t>
            </a:r>
            <a:r>
              <a:rPr lang="fa-IR" dirty="0" smtClean="0">
                <a:solidFill>
                  <a:schemeClr val="tx1"/>
                </a:solidFill>
                <a:cs typeface="B Nazanin" pitchFamily="2" charset="-78"/>
              </a:rPr>
              <a:t>نامیده می شود. </a:t>
            </a:r>
          </a:p>
          <a:p>
            <a:pPr marL="0" indent="0" algn="just">
              <a:buNone/>
            </a:pPr>
            <a:r>
              <a:rPr lang="fa-IR" dirty="0" smtClean="0">
                <a:solidFill>
                  <a:schemeClr val="tx1"/>
                </a:solidFill>
                <a:cs typeface="B Nazanin" pitchFamily="2" charset="-78"/>
              </a:rPr>
              <a:t>3- تخصیص هزینه های سربار دوایر عملیاتی به موضوع هزینه یابی (کالاها یا خدمات) که اصطلاحا </a:t>
            </a:r>
            <a:r>
              <a:rPr lang="fa-IR" u="sng" dirty="0" smtClean="0">
                <a:solidFill>
                  <a:schemeClr val="tx1"/>
                </a:solidFill>
                <a:cs typeface="B Nazanin" pitchFamily="2" charset="-78"/>
              </a:rPr>
              <a:t>تخصیص نهایی </a:t>
            </a:r>
            <a:r>
              <a:rPr lang="fa-IR" dirty="0" smtClean="0">
                <a:solidFill>
                  <a:schemeClr val="tx1"/>
                </a:solidFill>
                <a:cs typeface="B Nazanin" pitchFamily="2" charset="-78"/>
              </a:rPr>
              <a:t>نامیده می شود.  </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فرآیند تخصیص هزینه های سربار ساخت </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584975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420888"/>
            <a:ext cx="8568951" cy="4248472"/>
          </a:xfrm>
        </p:spPr>
        <p:txBody>
          <a:bodyPr>
            <a:normAutofit fontScale="92500" lnSpcReduction="10000"/>
          </a:bodyPr>
          <a:lstStyle/>
          <a:p>
            <a:pPr marL="0" indent="0">
              <a:buNone/>
            </a:pPr>
            <a:r>
              <a:rPr lang="fa-IR" dirty="0" smtClean="0">
                <a:solidFill>
                  <a:schemeClr val="tx1"/>
                </a:solidFill>
                <a:cs typeface="B Nazanin" pitchFamily="2" charset="-78"/>
              </a:rPr>
              <a:t>موسسات تولیدی مواد اولیه را خریداری کرده و آن را تغییر شکل داده و به محصول تبدیل می کنند و سپس به فروش می رسانند. </a:t>
            </a:r>
          </a:p>
          <a:p>
            <a:pPr marL="0" lvl="0" indent="0" algn="ctr">
              <a:buClr>
                <a:srgbClr val="31B6FD"/>
              </a:buClr>
              <a:buNone/>
            </a:pPr>
            <a:r>
              <a:rPr lang="fa-IR" sz="2200" dirty="0">
                <a:solidFill>
                  <a:prstClr val="black"/>
                </a:solidFill>
                <a:cs typeface="B Nazanin" pitchFamily="2" charset="-78"/>
              </a:rPr>
              <a:t> موسسه </a:t>
            </a:r>
            <a:r>
              <a:rPr lang="fa-IR" sz="2200" dirty="0" smtClean="0">
                <a:solidFill>
                  <a:prstClr val="black"/>
                </a:solidFill>
                <a:cs typeface="B Nazanin" pitchFamily="2" charset="-78"/>
              </a:rPr>
              <a:t>تولیدی  </a:t>
            </a:r>
            <a:r>
              <a:rPr lang="fa-IR" sz="2200" dirty="0">
                <a:solidFill>
                  <a:prstClr val="black"/>
                </a:solidFill>
                <a:cs typeface="B Nazanin" pitchFamily="2" charset="-78"/>
              </a:rPr>
              <a:t>.....</a:t>
            </a:r>
          </a:p>
          <a:p>
            <a:pPr marL="0" lvl="0" indent="0" algn="ctr">
              <a:buClr>
                <a:srgbClr val="31B6FD"/>
              </a:buClr>
              <a:buNone/>
            </a:pPr>
            <a:r>
              <a:rPr lang="fa-IR" sz="2200" dirty="0">
                <a:solidFill>
                  <a:prstClr val="black"/>
                </a:solidFill>
                <a:cs typeface="B Nazanin" pitchFamily="2" charset="-78"/>
              </a:rPr>
              <a:t>جدول بهای تمام شده کالای فروش رفته </a:t>
            </a:r>
          </a:p>
          <a:p>
            <a:pPr marL="0" lvl="0" indent="0" algn="ctr">
              <a:buClr>
                <a:srgbClr val="31B6FD"/>
              </a:buClr>
              <a:buNone/>
            </a:pPr>
            <a:r>
              <a:rPr lang="fa-IR" sz="2200" dirty="0">
                <a:solidFill>
                  <a:prstClr val="black"/>
                </a:solidFill>
                <a:cs typeface="B Nazanin" pitchFamily="2" charset="-78"/>
              </a:rPr>
              <a:t>برای دوره مالی منتهی به ...</a:t>
            </a:r>
          </a:p>
          <a:p>
            <a:pPr marL="0" lvl="0" indent="0" algn="ctr">
              <a:buClr>
                <a:srgbClr val="31B6FD"/>
              </a:buClr>
              <a:buNone/>
            </a:pPr>
            <a:endParaRPr lang="fa-IR" sz="2200" dirty="0">
              <a:solidFill>
                <a:prstClr val="black"/>
              </a:solidFill>
              <a:cs typeface="B Nazanin" pitchFamily="2" charset="-78"/>
            </a:endParaRPr>
          </a:p>
          <a:p>
            <a:pPr marL="0" lvl="0" indent="0">
              <a:buClr>
                <a:srgbClr val="31B6FD"/>
              </a:buClr>
              <a:buNone/>
            </a:pPr>
            <a:r>
              <a:rPr lang="fa-IR" sz="2200" dirty="0">
                <a:solidFill>
                  <a:prstClr val="black"/>
                </a:solidFill>
                <a:cs typeface="B Nazanin" pitchFamily="2" charset="-78"/>
              </a:rPr>
              <a:t> موجودی </a:t>
            </a:r>
            <a:r>
              <a:rPr lang="fa-IR" sz="2200" dirty="0" smtClean="0">
                <a:solidFill>
                  <a:prstClr val="black"/>
                </a:solidFill>
                <a:cs typeface="B Nazanin" pitchFamily="2" charset="-78"/>
              </a:rPr>
              <a:t>کالای ساخته شده </a:t>
            </a:r>
            <a:r>
              <a:rPr lang="fa-IR" sz="2200" dirty="0">
                <a:solidFill>
                  <a:prstClr val="black"/>
                </a:solidFill>
                <a:cs typeface="B Nazanin" pitchFamily="2" charset="-78"/>
              </a:rPr>
              <a:t>اول دوره                                                                       *</a:t>
            </a:r>
          </a:p>
          <a:p>
            <a:pPr marL="0" lvl="0" indent="0">
              <a:buClr>
                <a:srgbClr val="31B6FD"/>
              </a:buClr>
              <a:buNone/>
            </a:pPr>
            <a:r>
              <a:rPr lang="fa-IR" sz="2200" dirty="0" smtClean="0">
                <a:solidFill>
                  <a:prstClr val="black"/>
                </a:solidFill>
                <a:cs typeface="B Nazanin" pitchFamily="2" charset="-78"/>
              </a:rPr>
              <a:t>بهای تمام شده کالای ساخته شده                                                                            *</a:t>
            </a:r>
            <a:endParaRPr lang="fa-IR" sz="2200" dirty="0">
              <a:solidFill>
                <a:prstClr val="black"/>
              </a:solidFill>
              <a:cs typeface="B Nazanin" pitchFamily="2" charset="-78"/>
            </a:endParaRPr>
          </a:p>
          <a:p>
            <a:pPr marL="0" lvl="0" indent="0">
              <a:buClr>
                <a:srgbClr val="31B6FD"/>
              </a:buClr>
              <a:buNone/>
            </a:pPr>
            <a:r>
              <a:rPr lang="fa-IR" sz="2200" dirty="0">
                <a:solidFill>
                  <a:prstClr val="black"/>
                </a:solidFill>
                <a:cs typeface="B Nazanin" pitchFamily="2" charset="-78"/>
              </a:rPr>
              <a:t>بهای تمام شده کالای آماده برای فروش                                                     </a:t>
            </a:r>
            <a:r>
              <a:rPr lang="fa-IR" sz="2200" dirty="0" smtClean="0">
                <a:solidFill>
                  <a:prstClr val="black"/>
                </a:solidFill>
                <a:cs typeface="B Nazanin" pitchFamily="2" charset="-78"/>
              </a:rPr>
              <a:t>                 *</a:t>
            </a:r>
            <a:endParaRPr lang="fa-IR" sz="2200" dirty="0">
              <a:solidFill>
                <a:prstClr val="black"/>
              </a:solidFill>
              <a:cs typeface="B Nazanin" pitchFamily="2" charset="-78"/>
            </a:endParaRPr>
          </a:p>
          <a:p>
            <a:pPr marL="0" lvl="0" indent="0">
              <a:buClr>
                <a:srgbClr val="31B6FD"/>
              </a:buClr>
              <a:buNone/>
            </a:pPr>
            <a:r>
              <a:rPr lang="fa-IR" sz="2200" dirty="0">
                <a:solidFill>
                  <a:prstClr val="black"/>
                </a:solidFill>
                <a:cs typeface="B Nazanin" pitchFamily="2" charset="-78"/>
              </a:rPr>
              <a:t>- موجودی </a:t>
            </a:r>
            <a:r>
              <a:rPr lang="fa-IR" sz="2200" dirty="0" smtClean="0">
                <a:solidFill>
                  <a:prstClr val="black"/>
                </a:solidFill>
                <a:cs typeface="B Nazanin" pitchFamily="2" charset="-78"/>
              </a:rPr>
              <a:t>کالای ساخته شده  </a:t>
            </a:r>
            <a:r>
              <a:rPr lang="fa-IR" sz="2200" dirty="0">
                <a:solidFill>
                  <a:prstClr val="black"/>
                </a:solidFill>
                <a:cs typeface="B Nazanin" pitchFamily="2" charset="-78"/>
              </a:rPr>
              <a:t>پایان دوره                                                                  (*)</a:t>
            </a:r>
          </a:p>
          <a:p>
            <a:pPr marL="0" lvl="0" indent="0">
              <a:buClr>
                <a:srgbClr val="31B6FD"/>
              </a:buClr>
              <a:buNone/>
            </a:pPr>
            <a:r>
              <a:rPr lang="fa-IR" sz="2200" dirty="0">
                <a:solidFill>
                  <a:prstClr val="black"/>
                </a:solidFill>
                <a:cs typeface="B Nazanin" pitchFamily="2" charset="-78"/>
              </a:rPr>
              <a:t>بهای تمام شده کالای فروش رفته                                                        </a:t>
            </a:r>
            <a:r>
              <a:rPr lang="fa-IR" sz="2200" dirty="0" smtClean="0">
                <a:solidFill>
                  <a:prstClr val="black"/>
                </a:solidFill>
                <a:cs typeface="B Nazanin" pitchFamily="2" charset="-78"/>
              </a:rPr>
              <a:t>                     </a:t>
            </a:r>
            <a:r>
              <a:rPr lang="fa-IR" sz="2200" dirty="0">
                <a:solidFill>
                  <a:prstClr val="black"/>
                </a:solidFill>
                <a:cs typeface="B Nazanin" pitchFamily="2" charset="-78"/>
              </a:rPr>
              <a:t>*</a:t>
            </a:r>
          </a:p>
          <a:p>
            <a:pPr marL="0" lvl="0" indent="0">
              <a:buClr>
                <a:srgbClr val="31B6FD"/>
              </a:buClr>
              <a:buNone/>
            </a:pPr>
            <a:r>
              <a:rPr lang="fa-IR" sz="2200" dirty="0">
                <a:solidFill>
                  <a:prstClr val="black"/>
                </a:solidFill>
                <a:cs typeface="B Nazanin" pitchFamily="2" charset="-78"/>
              </a:rPr>
              <a:t>                                                                                                 </a:t>
            </a:r>
            <a:r>
              <a:rPr lang="fa-IR" sz="2200" dirty="0" smtClean="0">
                <a:solidFill>
                  <a:prstClr val="black"/>
                </a:solidFill>
                <a:cs typeface="B Nazanin" pitchFamily="2" charset="-78"/>
              </a:rPr>
              <a:t>                            </a:t>
            </a:r>
            <a:endParaRPr lang="fa-IR" sz="2200" dirty="0">
              <a:solidFill>
                <a:prstClr val="black"/>
              </a:solidFill>
              <a:cs typeface="B Nazanin" pitchFamily="2" charset="-78"/>
            </a:endParaRPr>
          </a:p>
          <a:p>
            <a:pPr marL="0" indent="0" algn="ctr">
              <a:buNone/>
            </a:pPr>
            <a:endParaRPr lang="fa-IR" dirty="0" smtClean="0">
              <a:solidFill>
                <a:schemeClr val="tx1"/>
              </a:solidFill>
              <a:cs typeface="B Nazanin" pitchFamily="2" charset="-78"/>
            </a:endParaRPr>
          </a:p>
          <a:p>
            <a:pPr marL="0" indent="0">
              <a:buNone/>
            </a:pPr>
            <a:endParaRPr lang="fa-IR"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sz="4000" b="1" dirty="0">
                <a:solidFill>
                  <a:prstClr val="black"/>
                </a:solidFill>
                <a:cs typeface="B Nazanin" pitchFamily="2" charset="-78"/>
              </a:rPr>
              <a:t>جدول بهای تمام شده کالای فروش رفته</a:t>
            </a:r>
            <a:br>
              <a:rPr lang="fa-IR" sz="4000" b="1" dirty="0">
                <a:solidFill>
                  <a:prstClr val="black"/>
                </a:solidFill>
                <a:cs typeface="B Nazanin" pitchFamily="2" charset="-78"/>
              </a:rPr>
            </a:br>
            <a:r>
              <a:rPr lang="fa-IR" sz="4000" b="1" dirty="0">
                <a:solidFill>
                  <a:prstClr val="black"/>
                </a:solidFill>
                <a:cs typeface="B Nazanin" pitchFamily="2" charset="-78"/>
              </a:rPr>
              <a:t>موسسه </a:t>
            </a:r>
            <a:r>
              <a:rPr lang="fa-IR" sz="4000" b="1" dirty="0" smtClean="0">
                <a:solidFill>
                  <a:prstClr val="black"/>
                </a:solidFill>
                <a:cs typeface="B Nazanin" pitchFamily="2" charset="-78"/>
              </a:rPr>
              <a:t>تولیدی </a:t>
            </a:r>
            <a:endParaRPr lang="fa-IR" dirty="0"/>
          </a:p>
        </p:txBody>
      </p:sp>
      <p:cxnSp>
        <p:nvCxnSpPr>
          <p:cNvPr id="5" name="Straight Connector 4"/>
          <p:cNvCxnSpPr/>
          <p:nvPr/>
        </p:nvCxnSpPr>
        <p:spPr>
          <a:xfrm>
            <a:off x="1043608" y="5013176"/>
            <a:ext cx="720080" cy="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971600" y="5805264"/>
            <a:ext cx="864096" cy="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1187624" y="6309320"/>
            <a:ext cx="648072" cy="0"/>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1187624" y="6165304"/>
            <a:ext cx="648072" cy="0"/>
          </a:xfrm>
          <a:prstGeom prst="line">
            <a:avLst/>
          </a:prstGeom>
        </p:spPr>
        <p:style>
          <a:lnRef idx="1">
            <a:schemeClr val="dk1"/>
          </a:lnRef>
          <a:fillRef idx="0">
            <a:schemeClr val="dk1"/>
          </a:fillRef>
          <a:effectRef idx="0">
            <a:schemeClr val="dk1"/>
          </a:effectRef>
          <a:fontRef idx="minor">
            <a:schemeClr val="tx1"/>
          </a:fontRef>
        </p:style>
      </p:cxnSp>
      <p:sp>
        <p:nvSpPr>
          <p:cNvPr id="8" name="Footer Placeholder 7"/>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60057983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492896"/>
            <a:ext cx="8856984" cy="4365104"/>
          </a:xfrm>
        </p:spPr>
        <p:txBody>
          <a:bodyPr>
            <a:normAutofit/>
          </a:bodyPr>
          <a:lstStyle/>
          <a:p>
            <a:pPr algn="just">
              <a:buFont typeface="Wingdings" pitchFamily="2" charset="2"/>
              <a:buChar char="q"/>
            </a:pPr>
            <a:r>
              <a:rPr lang="fa-IR" dirty="0" smtClean="0">
                <a:solidFill>
                  <a:schemeClr val="tx1"/>
                </a:solidFill>
                <a:cs typeface="B Nazanin" pitchFamily="2" charset="-78"/>
              </a:rPr>
              <a:t> فرایند تخصیص هزینه های سربار عمومی موسسه به کلیه دوایر ، اعم از عملیاتی و پشتیبانی ، تخصیص اولیه سربار نامیده می شود. تخصیص اولیه سربار با استفاده از یک عامل مشترک به عنوان مبنای تخصیص انجام می شود. مانند تخصیص هزینه اجاره به دوایر عملیاتی و دوایر پشتیبانی .  عامل مشترک سطح زیر بنا می باشد. </a:t>
            </a:r>
          </a:p>
          <a:p>
            <a:pPr marL="0" indent="0" algn="just">
              <a:buNone/>
            </a:pPr>
            <a:r>
              <a:rPr lang="fa-IR" b="1" dirty="0" smtClean="0">
                <a:solidFill>
                  <a:schemeClr val="tx1"/>
                </a:solidFill>
                <a:cs typeface="B Nazanin" pitchFamily="2" charset="-78"/>
              </a:rPr>
              <a:t>مثال : </a:t>
            </a:r>
            <a:r>
              <a:rPr lang="fa-IR" dirty="0" smtClean="0">
                <a:solidFill>
                  <a:schemeClr val="tx1"/>
                </a:solidFill>
                <a:cs typeface="B Nazanin" pitchFamily="2" charset="-78"/>
              </a:rPr>
              <a:t>شرکت ایران دارای دو دایره عملیاتی ساخت و مونتاژ و دو دایره پشتیبانی رستوران و تاسیسات می باشد.  اطلاعات زیر در مورد هزینه های سربار مستقیم ، تعداد کارکنان ، سطح زیر بنا و میزان برق مصرفی هر یک از دوایر عملیاتی و پشتیبانی برای سال 1385 گردآوری شده است:</a:t>
            </a:r>
          </a:p>
          <a:p>
            <a:pPr marL="0" indent="0" algn="just">
              <a:buNone/>
            </a:pPr>
            <a:r>
              <a:rPr lang="fa-IR" dirty="0" smtClean="0">
                <a:solidFill>
                  <a:schemeClr val="tx1"/>
                </a:solidFill>
                <a:cs typeface="B Nazanin" pitchFamily="2" charset="-78"/>
              </a:rPr>
              <a:t>مطلوب است : تسهیم هزینه های سربار عمومی شرکت بین دوایر عملیاتی و پشتیبانی و تعیین جمع هزینه های سربار هر یک از دوایر .؟ </a:t>
            </a:r>
          </a:p>
          <a:p>
            <a:pPr marL="0" indent="0" algn="just">
              <a:buNone/>
            </a:pPr>
            <a:r>
              <a:rPr lang="fa-IR" dirty="0">
                <a:solidFill>
                  <a:schemeClr val="tx1"/>
                </a:solidFill>
                <a:cs typeface="B Nazanin" pitchFamily="2" charset="-78"/>
              </a:rPr>
              <a:t>جدول اطلاعات در اسلاید بعد : </a:t>
            </a:r>
          </a:p>
          <a:p>
            <a:pPr marL="0" indent="0" algn="just">
              <a:buNone/>
            </a:pPr>
            <a:endParaRPr lang="fa-IR" dirty="0" smtClean="0">
              <a:solidFill>
                <a:schemeClr val="tx1"/>
              </a:solidFill>
              <a:cs typeface="B Nazanin" pitchFamily="2" charset="-78"/>
            </a:endParaRPr>
          </a:p>
          <a:p>
            <a:pPr marL="0" indent="0">
              <a:buNone/>
            </a:pP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تخصیص اولیه سربار </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0426638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348880"/>
            <a:ext cx="8964488" cy="4320480"/>
          </a:xfrm>
        </p:spPr>
        <p:txBody>
          <a:bodyPr>
            <a:normAutofit fontScale="92500" lnSpcReduction="10000"/>
          </a:bodyPr>
          <a:lstStyle/>
          <a:p>
            <a:pPr marL="0" indent="0">
              <a:buNone/>
            </a:pPr>
            <a:r>
              <a:rPr lang="fa-IR" dirty="0" smtClean="0">
                <a:solidFill>
                  <a:schemeClr val="tx1"/>
                </a:solidFill>
                <a:cs typeface="B Nazanin" pitchFamily="2" charset="-78"/>
              </a:rPr>
              <a:t>دایره            سربار مستقیم         تعداد کارکنان       سطح زیر بنا            میزان برق مصرفی</a:t>
            </a:r>
          </a:p>
          <a:p>
            <a:pPr marL="0" indent="0">
              <a:buNone/>
            </a:pPr>
            <a:endParaRPr lang="fa-IR" dirty="0">
              <a:solidFill>
                <a:schemeClr val="tx1"/>
              </a:solidFill>
              <a:cs typeface="B Nazanin" pitchFamily="2" charset="-78"/>
            </a:endParaRPr>
          </a:p>
          <a:p>
            <a:pPr marL="0" indent="0">
              <a:buNone/>
            </a:pPr>
            <a:r>
              <a:rPr lang="fa-IR" dirty="0" smtClean="0">
                <a:solidFill>
                  <a:schemeClr val="tx1"/>
                </a:solidFill>
                <a:cs typeface="B Nazanin" pitchFamily="2" charset="-78"/>
              </a:rPr>
              <a:t>ساخت              3200000                  50                  600                         400 وات</a:t>
            </a:r>
          </a:p>
          <a:p>
            <a:pPr marL="0" indent="0">
              <a:buNone/>
            </a:pPr>
            <a:r>
              <a:rPr lang="fa-IR" dirty="0" smtClean="0">
                <a:solidFill>
                  <a:schemeClr val="tx1"/>
                </a:solidFill>
                <a:cs typeface="B Nazanin" pitchFamily="2" charset="-78"/>
              </a:rPr>
              <a:t>مونتاژ                1500000                  30                 300                          300</a:t>
            </a:r>
          </a:p>
          <a:p>
            <a:pPr marL="0" indent="0">
              <a:buNone/>
            </a:pPr>
            <a:r>
              <a:rPr lang="fa-IR" dirty="0" smtClean="0">
                <a:solidFill>
                  <a:schemeClr val="tx1"/>
                </a:solidFill>
                <a:cs typeface="B Nazanin" pitchFamily="2" charset="-78"/>
              </a:rPr>
              <a:t>رستوران             480000                    10                 100                           50</a:t>
            </a:r>
          </a:p>
          <a:p>
            <a:pPr marL="0" indent="0">
              <a:buNone/>
            </a:pPr>
            <a:r>
              <a:rPr lang="fa-IR" dirty="0" smtClean="0">
                <a:solidFill>
                  <a:schemeClr val="tx1"/>
                </a:solidFill>
                <a:cs typeface="B Nazanin" pitchFamily="2" charset="-78"/>
              </a:rPr>
              <a:t>تاسیسات            360000                    20                 200                           150</a:t>
            </a:r>
          </a:p>
          <a:p>
            <a:pPr marL="0" indent="0">
              <a:buNone/>
            </a:pPr>
            <a:r>
              <a:rPr lang="fa-IR" dirty="0">
                <a:solidFill>
                  <a:schemeClr val="tx1"/>
                </a:solidFill>
                <a:cs typeface="B Nazanin" pitchFamily="2" charset="-78"/>
              </a:rPr>
              <a:t> </a:t>
            </a:r>
            <a:r>
              <a:rPr lang="fa-IR" dirty="0" smtClean="0">
                <a:solidFill>
                  <a:schemeClr val="tx1"/>
                </a:solidFill>
                <a:cs typeface="B Nazanin" pitchFamily="2" charset="-78"/>
              </a:rPr>
              <a:t>                     5540000                   110               1200                          900</a:t>
            </a:r>
          </a:p>
          <a:p>
            <a:pPr marL="0" indent="0">
              <a:buNone/>
            </a:pPr>
            <a:endParaRPr lang="fa-IR" sz="2200" dirty="0" smtClean="0">
              <a:solidFill>
                <a:schemeClr val="tx1"/>
              </a:solidFill>
              <a:cs typeface="B Nazanin" pitchFamily="2" charset="-78"/>
            </a:endParaRPr>
          </a:p>
          <a:p>
            <a:pPr marL="0" indent="0">
              <a:buNone/>
            </a:pPr>
            <a:r>
              <a:rPr lang="fa-IR" sz="2200" dirty="0" smtClean="0">
                <a:solidFill>
                  <a:schemeClr val="tx1"/>
                </a:solidFill>
                <a:cs typeface="B Nazanin" pitchFamily="2" charset="-78"/>
              </a:rPr>
              <a:t>هزینه های سربار به شرح زیر است :</a:t>
            </a:r>
          </a:p>
          <a:p>
            <a:pPr marL="0" indent="0">
              <a:buNone/>
            </a:pPr>
            <a:r>
              <a:rPr lang="fa-IR" sz="2200" dirty="0" smtClean="0">
                <a:solidFill>
                  <a:schemeClr val="tx1"/>
                </a:solidFill>
                <a:cs typeface="B Nazanin" pitchFamily="2" charset="-78"/>
              </a:rPr>
              <a:t>هزینه اجاره ساختمان : 1080000 ریال ، مبنای تسهیم : سطح زیر بنا.</a:t>
            </a:r>
          </a:p>
          <a:p>
            <a:pPr marL="0" indent="0">
              <a:buNone/>
            </a:pPr>
            <a:r>
              <a:rPr lang="fa-IR" sz="2200" dirty="0" smtClean="0">
                <a:solidFill>
                  <a:schemeClr val="tx1"/>
                </a:solidFill>
                <a:cs typeface="B Nazanin" pitchFamily="2" charset="-78"/>
              </a:rPr>
              <a:t>هزینه سرپرستی: 660000 ریال ، مبنای تسهیم : تعداد کارکنان. </a:t>
            </a:r>
          </a:p>
          <a:p>
            <a:pPr marL="0" indent="0">
              <a:buNone/>
            </a:pPr>
            <a:r>
              <a:rPr lang="fa-IR" sz="2200" dirty="0" smtClean="0">
                <a:solidFill>
                  <a:schemeClr val="tx1"/>
                </a:solidFill>
                <a:cs typeface="B Nazanin" pitchFamily="2" charset="-78"/>
              </a:rPr>
              <a:t>هز ینه روشنایی   540000 ریال ، مبنای تسهیم : کیلووات ساعت. </a:t>
            </a:r>
          </a:p>
          <a:p>
            <a:pPr marL="0" indent="0">
              <a:buNone/>
            </a:pP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اطلاعات مسله </a:t>
            </a:r>
            <a:endParaRPr lang="fa-IR" b="1" dirty="0">
              <a:solidFill>
                <a:schemeClr val="tx1"/>
              </a:solidFill>
              <a:cs typeface="B Nazanin" pitchFamily="2" charset="-78"/>
            </a:endParaRPr>
          </a:p>
        </p:txBody>
      </p:sp>
      <p:cxnSp>
        <p:nvCxnSpPr>
          <p:cNvPr id="5" name="Straight Connector 4"/>
          <p:cNvCxnSpPr/>
          <p:nvPr/>
        </p:nvCxnSpPr>
        <p:spPr>
          <a:xfrm>
            <a:off x="8028384" y="2924944"/>
            <a:ext cx="864096" cy="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6455207" y="2932517"/>
            <a:ext cx="1368152" cy="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4592926" y="2903488"/>
            <a:ext cx="1368152" cy="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2839999" y="2903488"/>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755576" y="2924944"/>
            <a:ext cx="1440160" cy="0"/>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flipH="1">
            <a:off x="6228184" y="4509120"/>
            <a:ext cx="1224136" cy="0"/>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a:off x="4626006" y="4509120"/>
            <a:ext cx="684076" cy="0"/>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a:off x="3023828" y="4509120"/>
            <a:ext cx="792088" cy="0"/>
          </a:xfrm>
          <a:prstGeom prst="line">
            <a:avLst/>
          </a:prstGeom>
        </p:spPr>
        <p:style>
          <a:lnRef idx="1">
            <a:schemeClr val="dk1"/>
          </a:lnRef>
          <a:fillRef idx="0">
            <a:schemeClr val="dk1"/>
          </a:fillRef>
          <a:effectRef idx="0">
            <a:schemeClr val="dk1"/>
          </a:effectRef>
          <a:fontRef idx="minor">
            <a:schemeClr val="tx1"/>
          </a:fontRef>
        </p:style>
      </p:cxnSp>
      <p:cxnSp>
        <p:nvCxnSpPr>
          <p:cNvPr id="24" name="Straight Connector 23"/>
          <p:cNvCxnSpPr/>
          <p:nvPr/>
        </p:nvCxnSpPr>
        <p:spPr>
          <a:xfrm flipH="1">
            <a:off x="897100" y="4509120"/>
            <a:ext cx="720080" cy="0"/>
          </a:xfrm>
          <a:prstGeom prst="line">
            <a:avLst/>
          </a:prstGeom>
        </p:spPr>
        <p:style>
          <a:lnRef idx="1">
            <a:schemeClr val="dk1"/>
          </a:lnRef>
          <a:fillRef idx="0">
            <a:schemeClr val="dk1"/>
          </a:fillRef>
          <a:effectRef idx="0">
            <a:schemeClr val="dk1"/>
          </a:effectRef>
          <a:fontRef idx="minor">
            <a:schemeClr val="tx1"/>
          </a:fontRef>
        </p:style>
      </p:cxnSp>
      <p:cxnSp>
        <p:nvCxnSpPr>
          <p:cNvPr id="26" name="Straight Connector 25"/>
          <p:cNvCxnSpPr/>
          <p:nvPr/>
        </p:nvCxnSpPr>
        <p:spPr>
          <a:xfrm>
            <a:off x="6408204" y="4918450"/>
            <a:ext cx="864096" cy="0"/>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7"/>
          <p:cNvCxnSpPr/>
          <p:nvPr/>
        </p:nvCxnSpPr>
        <p:spPr>
          <a:xfrm>
            <a:off x="6408204" y="5116831"/>
            <a:ext cx="864096" cy="0"/>
          </a:xfrm>
          <a:prstGeom prst="line">
            <a:avLst/>
          </a:prstGeom>
        </p:spPr>
        <p:style>
          <a:lnRef idx="1">
            <a:schemeClr val="dk1"/>
          </a:lnRef>
          <a:fillRef idx="0">
            <a:schemeClr val="dk1"/>
          </a:fillRef>
          <a:effectRef idx="0">
            <a:schemeClr val="dk1"/>
          </a:effectRef>
          <a:fontRef idx="minor">
            <a:schemeClr val="tx1"/>
          </a:fontRef>
        </p:style>
      </p:cxnSp>
      <p:cxnSp>
        <p:nvCxnSpPr>
          <p:cNvPr id="30" name="Straight Connector 29"/>
          <p:cNvCxnSpPr/>
          <p:nvPr/>
        </p:nvCxnSpPr>
        <p:spPr>
          <a:xfrm>
            <a:off x="4626006" y="5120187"/>
            <a:ext cx="684076" cy="0"/>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a:off x="4626006" y="4941168"/>
            <a:ext cx="684076" cy="0"/>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a:off x="3167844" y="4941168"/>
            <a:ext cx="648072" cy="0"/>
          </a:xfrm>
          <a:prstGeom prst="line">
            <a:avLst/>
          </a:prstGeom>
        </p:spPr>
        <p:style>
          <a:lnRef idx="1">
            <a:schemeClr val="dk1"/>
          </a:lnRef>
          <a:fillRef idx="0">
            <a:schemeClr val="dk1"/>
          </a:fillRef>
          <a:effectRef idx="0">
            <a:schemeClr val="dk1"/>
          </a:effectRef>
          <a:fontRef idx="minor">
            <a:schemeClr val="tx1"/>
          </a:fontRef>
        </p:style>
      </p:cxnSp>
      <p:cxnSp>
        <p:nvCxnSpPr>
          <p:cNvPr id="36" name="Straight Connector 35"/>
          <p:cNvCxnSpPr/>
          <p:nvPr/>
        </p:nvCxnSpPr>
        <p:spPr>
          <a:xfrm>
            <a:off x="3167844" y="5149215"/>
            <a:ext cx="648072" cy="0"/>
          </a:xfrm>
          <a:prstGeom prst="line">
            <a:avLst/>
          </a:prstGeom>
        </p:spPr>
        <p:style>
          <a:lnRef idx="1">
            <a:schemeClr val="dk1"/>
          </a:lnRef>
          <a:fillRef idx="0">
            <a:schemeClr val="dk1"/>
          </a:fillRef>
          <a:effectRef idx="0">
            <a:schemeClr val="dk1"/>
          </a:effectRef>
          <a:fontRef idx="minor">
            <a:schemeClr val="tx1"/>
          </a:fontRef>
        </p:style>
      </p:cxnSp>
      <p:cxnSp>
        <p:nvCxnSpPr>
          <p:cNvPr id="40" name="Straight Connector 39"/>
          <p:cNvCxnSpPr/>
          <p:nvPr/>
        </p:nvCxnSpPr>
        <p:spPr>
          <a:xfrm>
            <a:off x="874515" y="4941168"/>
            <a:ext cx="617647" cy="0"/>
          </a:xfrm>
          <a:prstGeom prst="line">
            <a:avLst/>
          </a:prstGeom>
        </p:spPr>
        <p:style>
          <a:lnRef idx="1">
            <a:schemeClr val="dk1"/>
          </a:lnRef>
          <a:fillRef idx="0">
            <a:schemeClr val="dk1"/>
          </a:fillRef>
          <a:effectRef idx="0">
            <a:schemeClr val="dk1"/>
          </a:effectRef>
          <a:fontRef idx="minor">
            <a:schemeClr val="tx1"/>
          </a:fontRef>
        </p:style>
      </p:cxnSp>
      <p:cxnSp>
        <p:nvCxnSpPr>
          <p:cNvPr id="42" name="Straight Connector 41"/>
          <p:cNvCxnSpPr/>
          <p:nvPr/>
        </p:nvCxnSpPr>
        <p:spPr>
          <a:xfrm>
            <a:off x="897100" y="5157192"/>
            <a:ext cx="612068" cy="0"/>
          </a:xfrm>
          <a:prstGeom prst="line">
            <a:avLst/>
          </a:prstGeom>
        </p:spPr>
        <p:style>
          <a:lnRef idx="1">
            <a:schemeClr val="dk1"/>
          </a:lnRef>
          <a:fillRef idx="0">
            <a:schemeClr val="dk1"/>
          </a:fillRef>
          <a:effectRef idx="0">
            <a:schemeClr val="dk1"/>
          </a:effectRef>
          <a:fontRef idx="minor">
            <a:schemeClr val="tx1"/>
          </a:fontRef>
        </p:style>
      </p:cxnSp>
      <p:sp>
        <p:nvSpPr>
          <p:cNvPr id="21" name="Footer Placeholder 20"/>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0385445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492896"/>
            <a:ext cx="9144000" cy="4365104"/>
          </a:xfrm>
        </p:spPr>
        <p:txBody>
          <a:bodyPr>
            <a:normAutofit/>
          </a:bodyPr>
          <a:lstStyle/>
          <a:p>
            <a:pPr marL="0" indent="0" algn="ctr">
              <a:buNone/>
            </a:pPr>
            <a:r>
              <a:rPr lang="fa-IR" sz="2000" b="1" dirty="0" smtClean="0">
                <a:solidFill>
                  <a:schemeClr val="tx1"/>
                </a:solidFill>
                <a:cs typeface="B Nazanin" pitchFamily="2" charset="-78"/>
              </a:rPr>
              <a:t>جدول تسهیم هزینه های سربار عمومی بین دوایر عملیاتی و پشتیبانی</a:t>
            </a:r>
          </a:p>
          <a:p>
            <a:pPr marL="0" indent="0" algn="ctr">
              <a:buNone/>
            </a:pPr>
            <a:endParaRPr lang="fa-IR" sz="2000" b="1" dirty="0">
              <a:solidFill>
                <a:schemeClr val="tx1"/>
              </a:solidFill>
              <a:cs typeface="B Nazanin" pitchFamily="2" charset="-78"/>
            </a:endParaRPr>
          </a:p>
          <a:p>
            <a:pPr marL="0" indent="0">
              <a:buNone/>
            </a:pPr>
            <a:r>
              <a:rPr lang="fa-IR" sz="2200" dirty="0" smtClean="0">
                <a:solidFill>
                  <a:schemeClr val="tx1"/>
                </a:solidFill>
                <a:cs typeface="B Nazanin" pitchFamily="2" charset="-78"/>
              </a:rPr>
              <a:t>شرح                         مبنای تسهیم                ساخت         مونتاژ             رستوران      تاسیسات</a:t>
            </a:r>
          </a:p>
          <a:p>
            <a:pPr marL="0" indent="0">
              <a:buNone/>
            </a:pPr>
            <a:r>
              <a:rPr lang="fa-IR" sz="2000" b="1" dirty="0" smtClean="0">
                <a:solidFill>
                  <a:schemeClr val="tx1"/>
                </a:solidFill>
                <a:cs typeface="B Nazanin" pitchFamily="2" charset="-78"/>
              </a:rPr>
              <a:t>هزینه اجاره ساختمان      سطح زیر بنا                  540000      270000                       90000         </a:t>
            </a:r>
            <a:r>
              <a:rPr lang="fa-IR" sz="2100" b="1" dirty="0" smtClean="0">
                <a:solidFill>
                  <a:schemeClr val="tx1"/>
                </a:solidFill>
                <a:cs typeface="B Nazanin" pitchFamily="2" charset="-78"/>
              </a:rPr>
              <a:t>180000</a:t>
            </a:r>
          </a:p>
          <a:p>
            <a:pPr marL="0" indent="0">
              <a:buNone/>
            </a:pPr>
            <a:r>
              <a:rPr lang="fa-IR" sz="2000" b="1" dirty="0" smtClean="0">
                <a:solidFill>
                  <a:schemeClr val="tx1"/>
                </a:solidFill>
                <a:cs typeface="B Nazanin" pitchFamily="2" charset="-78"/>
              </a:rPr>
              <a:t>هزینه سرپرستی            تعداد کارکنان                  300000         180000                    60000          120000</a:t>
            </a:r>
          </a:p>
          <a:p>
            <a:pPr marL="0" indent="0">
              <a:buNone/>
            </a:pPr>
            <a:r>
              <a:rPr lang="fa-IR" sz="2000" b="1" dirty="0" smtClean="0">
                <a:solidFill>
                  <a:schemeClr val="tx1"/>
                </a:solidFill>
                <a:cs typeface="B Nazanin" pitchFamily="2" charset="-78"/>
              </a:rPr>
              <a:t>هزینه رورشنایی           کیلو وات ساعت               240000         180000                     30000           90000  </a:t>
            </a:r>
          </a:p>
          <a:p>
            <a:pPr marL="0" indent="0">
              <a:buNone/>
            </a:pPr>
            <a:r>
              <a:rPr lang="fa-IR" sz="2000" b="1" dirty="0">
                <a:solidFill>
                  <a:schemeClr val="tx1"/>
                </a:solidFill>
                <a:cs typeface="B Nazanin" pitchFamily="2" charset="-78"/>
              </a:rPr>
              <a:t> </a:t>
            </a:r>
            <a:r>
              <a:rPr lang="fa-IR" sz="2000" b="1" dirty="0" smtClean="0">
                <a:solidFill>
                  <a:schemeClr val="tx1"/>
                </a:solidFill>
                <a:cs typeface="B Nazanin" pitchFamily="2" charset="-78"/>
              </a:rPr>
              <a:t>                                                                            1080000        630000                  180000          390000</a:t>
            </a:r>
          </a:p>
          <a:p>
            <a:pPr marL="0" indent="0">
              <a:buNone/>
            </a:pPr>
            <a:r>
              <a:rPr lang="fa-IR" sz="2000" b="1" dirty="0" smtClean="0">
                <a:solidFill>
                  <a:schemeClr val="tx1"/>
                </a:solidFill>
                <a:cs typeface="B Nazanin" pitchFamily="2" charset="-78"/>
              </a:rPr>
              <a:t>(1): </a:t>
            </a:r>
            <a:r>
              <a:rPr lang="fa-IR" sz="2000" dirty="0" smtClean="0">
                <a:solidFill>
                  <a:schemeClr val="tx1"/>
                </a:solidFill>
                <a:cs typeface="B Nazanin" pitchFamily="2" charset="-78"/>
              </a:rPr>
              <a:t>هزینه  اجاره ساختمان به نسبت سطح زیر بنای هر یک از دوایر ( یعنی 600/1200  به دایره ساخت، 300/1200 به دایره مونتاژ، 100/1200 به دایره رستوران و 200/1200 به دایره تاسیسات ) تسهیم شده است . </a:t>
            </a:r>
          </a:p>
          <a:p>
            <a:pPr marL="0" indent="0">
              <a:buNone/>
            </a:pPr>
            <a:r>
              <a:rPr lang="fa-IR" sz="2000" b="1" dirty="0" smtClean="0">
                <a:solidFill>
                  <a:schemeClr val="tx1"/>
                </a:solidFill>
                <a:cs typeface="B Nazanin" pitchFamily="2" charset="-78"/>
              </a:rPr>
              <a:t>(2): </a:t>
            </a:r>
            <a:r>
              <a:rPr lang="fa-IR" sz="2000" dirty="0" smtClean="0">
                <a:solidFill>
                  <a:schemeClr val="tx1"/>
                </a:solidFill>
                <a:cs typeface="B Nazanin" pitchFamily="2" charset="-78"/>
              </a:rPr>
              <a:t>هزینه سرپرستی به نسبت کارکنان هر یک از دوایر:   50/110، 30/110، 10/110، 20/110 تسهیم شده است.</a:t>
            </a:r>
          </a:p>
          <a:p>
            <a:pPr marL="0" indent="0">
              <a:buNone/>
            </a:pPr>
            <a:r>
              <a:rPr lang="fa-IR" sz="2000" b="1" dirty="0" smtClean="0">
                <a:solidFill>
                  <a:schemeClr val="tx1"/>
                </a:solidFill>
                <a:cs typeface="B Nazanin" pitchFamily="2" charset="-78"/>
              </a:rPr>
              <a:t>(3):   </a:t>
            </a:r>
            <a:r>
              <a:rPr lang="fa-IR" sz="2000" dirty="0" smtClean="0">
                <a:solidFill>
                  <a:schemeClr val="tx1"/>
                </a:solidFill>
                <a:cs typeface="B Nazanin" pitchFamily="2" charset="-78"/>
              </a:rPr>
              <a:t>هزینه روشنایی به نسبت برق مصرفی : 400/900، 300/900، 50/900، 150/900 تسهیم شده است . </a:t>
            </a:r>
          </a:p>
          <a:p>
            <a:pPr marL="0" indent="0">
              <a:buNone/>
            </a:pPr>
            <a:endParaRPr lang="fa-IR" sz="2000" b="1" dirty="0" smtClean="0">
              <a:solidFill>
                <a:schemeClr val="tx1"/>
              </a:solidFill>
              <a:cs typeface="B Nazanin" pitchFamily="2" charset="-78"/>
            </a:endParaRPr>
          </a:p>
          <a:p>
            <a:pPr marL="0" indent="0">
              <a:buNone/>
            </a:pPr>
            <a:endParaRPr lang="fa-IR" sz="2000" b="1"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حل مسله </a:t>
            </a:r>
            <a:endParaRPr lang="fa-IR" b="1" dirty="0">
              <a:solidFill>
                <a:schemeClr val="tx1"/>
              </a:solidFill>
              <a:cs typeface="B Nazanin" pitchFamily="2" charset="-78"/>
            </a:endParaRPr>
          </a:p>
        </p:txBody>
      </p:sp>
      <p:cxnSp>
        <p:nvCxnSpPr>
          <p:cNvPr id="5" name="Straight Connector 4"/>
          <p:cNvCxnSpPr/>
          <p:nvPr/>
        </p:nvCxnSpPr>
        <p:spPr>
          <a:xfrm flipV="1">
            <a:off x="683568" y="2909900"/>
            <a:ext cx="7848872" cy="72008"/>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7951146" y="3631321"/>
            <a:ext cx="1008112" cy="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flipH="1">
            <a:off x="5580112" y="3631321"/>
            <a:ext cx="1440160" cy="13703"/>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4067944" y="3645024"/>
            <a:ext cx="936104" cy="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2685694" y="3631321"/>
            <a:ext cx="1132678" cy="0"/>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1403648" y="3645024"/>
            <a:ext cx="864096" cy="0"/>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137929" y="3673737"/>
            <a:ext cx="936104" cy="0"/>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p:cNvCxnSpPr/>
          <p:nvPr/>
        </p:nvCxnSpPr>
        <p:spPr>
          <a:xfrm flipH="1">
            <a:off x="4211960" y="4797152"/>
            <a:ext cx="792088" cy="0"/>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p:cNvCxnSpPr/>
          <p:nvPr/>
        </p:nvCxnSpPr>
        <p:spPr>
          <a:xfrm>
            <a:off x="3059832" y="4797152"/>
            <a:ext cx="758540" cy="0"/>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a:off x="1530817" y="4797152"/>
            <a:ext cx="792088" cy="0"/>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p:cNvCxnSpPr/>
          <p:nvPr/>
        </p:nvCxnSpPr>
        <p:spPr>
          <a:xfrm>
            <a:off x="323528" y="4797152"/>
            <a:ext cx="750505" cy="0"/>
          </a:xfrm>
          <a:prstGeom prst="line">
            <a:avLst/>
          </a:prstGeom>
        </p:spPr>
        <p:style>
          <a:lnRef idx="1">
            <a:schemeClr val="dk1"/>
          </a:lnRef>
          <a:fillRef idx="0">
            <a:schemeClr val="dk1"/>
          </a:fillRef>
          <a:effectRef idx="0">
            <a:schemeClr val="dk1"/>
          </a:effectRef>
          <a:fontRef idx="minor">
            <a:schemeClr val="tx1"/>
          </a:fontRef>
        </p:style>
      </p:cxnSp>
      <p:sp>
        <p:nvSpPr>
          <p:cNvPr id="16" name="Footer Placeholder 15"/>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42563904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2564904"/>
            <a:ext cx="8856984" cy="4032448"/>
          </a:xfrm>
        </p:spPr>
        <p:txBody>
          <a:bodyPr/>
          <a:lstStyle/>
          <a:p>
            <a:pPr algn="just">
              <a:buFont typeface="Wingdings" pitchFamily="2" charset="2"/>
              <a:buChar char="q"/>
            </a:pPr>
            <a:r>
              <a:rPr lang="fa-IR" dirty="0" smtClean="0"/>
              <a:t> </a:t>
            </a:r>
            <a:r>
              <a:rPr lang="fa-IR" dirty="0" smtClean="0">
                <a:solidFill>
                  <a:schemeClr val="tx1"/>
                </a:solidFill>
                <a:cs typeface="B Nazanin" pitchFamily="2" charset="-78"/>
              </a:rPr>
              <a:t>پس از تخصیص هزینه های سربار عمومی ، هزینه  سربار هر یک از دوایر به شرح زیر خواهد بود :</a:t>
            </a:r>
          </a:p>
          <a:p>
            <a:pPr marL="0" indent="0" algn="just">
              <a:buNone/>
            </a:pPr>
            <a:r>
              <a:rPr lang="fa-IR" dirty="0">
                <a:solidFill>
                  <a:schemeClr val="tx1"/>
                </a:solidFill>
                <a:cs typeface="B Nazanin" pitchFamily="2" charset="-78"/>
              </a:rPr>
              <a:t> </a:t>
            </a:r>
            <a:r>
              <a:rPr lang="fa-IR" dirty="0" smtClean="0">
                <a:solidFill>
                  <a:schemeClr val="tx1"/>
                </a:solidFill>
                <a:cs typeface="B Nazanin" pitchFamily="2" charset="-78"/>
              </a:rPr>
              <a:t>                                      دوایر عملیاتی                                  دوایر پشتیبانی                     </a:t>
            </a:r>
          </a:p>
          <a:p>
            <a:pPr marL="0" indent="0">
              <a:buNone/>
            </a:pPr>
            <a:r>
              <a:rPr lang="fa-IR" dirty="0" smtClean="0">
                <a:solidFill>
                  <a:schemeClr val="tx1"/>
                </a:solidFill>
                <a:cs typeface="B Nazanin" pitchFamily="2" charset="-78"/>
              </a:rPr>
              <a:t>                                     ساخت             مونتاژ                  رستوران        تاسیسات </a:t>
            </a:r>
          </a:p>
          <a:p>
            <a:pPr marL="0" indent="0">
              <a:buNone/>
            </a:pPr>
            <a:r>
              <a:rPr lang="fa-IR" dirty="0" smtClean="0">
                <a:solidFill>
                  <a:schemeClr val="tx1"/>
                </a:solidFill>
                <a:cs typeface="B Nazanin" pitchFamily="2" charset="-78"/>
              </a:rPr>
              <a:t>هزینه سربار مستقیم         3200000        1500000             480000          360000</a:t>
            </a:r>
          </a:p>
          <a:p>
            <a:pPr marL="0" indent="0">
              <a:buNone/>
            </a:pPr>
            <a:r>
              <a:rPr lang="fa-IR" dirty="0" smtClean="0">
                <a:solidFill>
                  <a:schemeClr val="tx1"/>
                </a:solidFill>
                <a:cs typeface="B Nazanin" pitchFamily="2" charset="-78"/>
              </a:rPr>
              <a:t>سهم از هزینه  های          1080000        630000               180000         390000</a:t>
            </a:r>
          </a:p>
          <a:p>
            <a:pPr marL="0" indent="0">
              <a:buNone/>
            </a:pPr>
            <a:r>
              <a:rPr lang="fa-IR" dirty="0" smtClean="0">
                <a:solidFill>
                  <a:schemeClr val="tx1"/>
                </a:solidFill>
                <a:cs typeface="B Nazanin" pitchFamily="2" charset="-78"/>
              </a:rPr>
              <a:t>سربار عمومی                  </a:t>
            </a:r>
          </a:p>
          <a:p>
            <a:pPr marL="0" indent="0">
              <a:buNone/>
            </a:pPr>
            <a:r>
              <a:rPr lang="fa-IR" dirty="0" smtClean="0">
                <a:solidFill>
                  <a:schemeClr val="tx1"/>
                </a:solidFill>
                <a:cs typeface="B Nazanin" pitchFamily="2" charset="-78"/>
              </a:rPr>
              <a:t>                          </a:t>
            </a:r>
          </a:p>
          <a:p>
            <a:pPr marL="0" indent="0">
              <a:buNone/>
            </a:pPr>
            <a:r>
              <a:rPr lang="fa-IR" dirty="0">
                <a:solidFill>
                  <a:schemeClr val="tx1"/>
                </a:solidFill>
                <a:cs typeface="B Nazanin" pitchFamily="2" charset="-78"/>
              </a:rPr>
              <a:t> </a:t>
            </a:r>
            <a:r>
              <a:rPr lang="fa-IR" dirty="0" smtClean="0">
                <a:solidFill>
                  <a:schemeClr val="tx1"/>
                </a:solidFill>
                <a:cs typeface="B Nazanin" pitchFamily="2" charset="-78"/>
              </a:rPr>
              <a:t>                             4280000         2130000               660000           750000</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حل مسله </a:t>
            </a:r>
            <a:endParaRPr lang="fa-IR" dirty="0"/>
          </a:p>
        </p:txBody>
      </p:sp>
      <p:cxnSp>
        <p:nvCxnSpPr>
          <p:cNvPr id="5" name="Straight Connector 4"/>
          <p:cNvCxnSpPr/>
          <p:nvPr/>
        </p:nvCxnSpPr>
        <p:spPr>
          <a:xfrm flipV="1">
            <a:off x="3995936" y="3789040"/>
            <a:ext cx="2520280" cy="36004"/>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flipV="1">
            <a:off x="467544" y="3789040"/>
            <a:ext cx="2304256" cy="36004"/>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5374309" y="4303351"/>
            <a:ext cx="1080120" cy="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3707904" y="4303351"/>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1749872" y="4303351"/>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251520" y="4303351"/>
            <a:ext cx="1080120" cy="0"/>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flipH="1">
            <a:off x="5374309" y="5661248"/>
            <a:ext cx="1285923" cy="0"/>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p:cNvCxnSpPr/>
          <p:nvPr/>
        </p:nvCxnSpPr>
        <p:spPr>
          <a:xfrm flipH="1">
            <a:off x="3707904" y="5661248"/>
            <a:ext cx="1224136" cy="0"/>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p:cNvCxnSpPr/>
          <p:nvPr/>
        </p:nvCxnSpPr>
        <p:spPr>
          <a:xfrm flipH="1">
            <a:off x="1749872" y="5661248"/>
            <a:ext cx="1309960" cy="0"/>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flipH="1">
            <a:off x="251520" y="5661248"/>
            <a:ext cx="1080120" cy="0"/>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p:cNvCxnSpPr/>
          <p:nvPr/>
        </p:nvCxnSpPr>
        <p:spPr>
          <a:xfrm>
            <a:off x="5581104" y="6381328"/>
            <a:ext cx="1008112" cy="0"/>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28"/>
          <p:cNvCxnSpPr/>
          <p:nvPr/>
        </p:nvCxnSpPr>
        <p:spPr>
          <a:xfrm>
            <a:off x="5509096" y="6525344"/>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Connector 30"/>
          <p:cNvCxnSpPr/>
          <p:nvPr/>
        </p:nvCxnSpPr>
        <p:spPr>
          <a:xfrm>
            <a:off x="3995936" y="6381328"/>
            <a:ext cx="936104" cy="0"/>
          </a:xfrm>
          <a:prstGeom prst="line">
            <a:avLst/>
          </a:prstGeom>
        </p:spPr>
        <p:style>
          <a:lnRef idx="1">
            <a:schemeClr val="dk1"/>
          </a:lnRef>
          <a:fillRef idx="0">
            <a:schemeClr val="dk1"/>
          </a:fillRef>
          <a:effectRef idx="0">
            <a:schemeClr val="dk1"/>
          </a:effectRef>
          <a:fontRef idx="minor">
            <a:schemeClr val="tx1"/>
          </a:fontRef>
        </p:style>
      </p:cxnSp>
      <p:cxnSp>
        <p:nvCxnSpPr>
          <p:cNvPr id="33" name="Straight Connector 32"/>
          <p:cNvCxnSpPr/>
          <p:nvPr/>
        </p:nvCxnSpPr>
        <p:spPr>
          <a:xfrm>
            <a:off x="3923928" y="6518696"/>
            <a:ext cx="1080120" cy="0"/>
          </a:xfrm>
          <a:prstGeom prst="line">
            <a:avLst/>
          </a:prstGeom>
        </p:spPr>
        <p:style>
          <a:lnRef idx="1">
            <a:schemeClr val="dk1"/>
          </a:lnRef>
          <a:fillRef idx="0">
            <a:schemeClr val="dk1"/>
          </a:fillRef>
          <a:effectRef idx="0">
            <a:schemeClr val="dk1"/>
          </a:effectRef>
          <a:fontRef idx="minor">
            <a:schemeClr val="tx1"/>
          </a:fontRef>
        </p:style>
      </p:cxnSp>
      <p:cxnSp>
        <p:nvCxnSpPr>
          <p:cNvPr id="35" name="Straight Connector 34"/>
          <p:cNvCxnSpPr/>
          <p:nvPr/>
        </p:nvCxnSpPr>
        <p:spPr>
          <a:xfrm>
            <a:off x="2051720" y="6339567"/>
            <a:ext cx="1008112" cy="1"/>
          </a:xfrm>
          <a:prstGeom prst="line">
            <a:avLst/>
          </a:prstGeom>
        </p:spPr>
        <p:style>
          <a:lnRef idx="1">
            <a:schemeClr val="dk1"/>
          </a:lnRef>
          <a:fillRef idx="0">
            <a:schemeClr val="dk1"/>
          </a:fillRef>
          <a:effectRef idx="0">
            <a:schemeClr val="dk1"/>
          </a:effectRef>
          <a:fontRef idx="minor">
            <a:schemeClr val="tx1"/>
          </a:fontRef>
        </p:style>
      </p:cxnSp>
      <p:cxnSp>
        <p:nvCxnSpPr>
          <p:cNvPr id="37" name="Straight Connector 36"/>
          <p:cNvCxnSpPr/>
          <p:nvPr/>
        </p:nvCxnSpPr>
        <p:spPr>
          <a:xfrm>
            <a:off x="1886980" y="6453336"/>
            <a:ext cx="1172852" cy="0"/>
          </a:xfrm>
          <a:prstGeom prst="line">
            <a:avLst/>
          </a:prstGeom>
        </p:spPr>
        <p:style>
          <a:lnRef idx="1">
            <a:schemeClr val="dk1"/>
          </a:lnRef>
          <a:fillRef idx="0">
            <a:schemeClr val="dk1"/>
          </a:fillRef>
          <a:effectRef idx="0">
            <a:schemeClr val="dk1"/>
          </a:effectRef>
          <a:fontRef idx="minor">
            <a:schemeClr val="tx1"/>
          </a:fontRef>
        </p:style>
      </p:cxnSp>
      <p:cxnSp>
        <p:nvCxnSpPr>
          <p:cNvPr id="42" name="Straight Connector 41"/>
          <p:cNvCxnSpPr/>
          <p:nvPr/>
        </p:nvCxnSpPr>
        <p:spPr>
          <a:xfrm>
            <a:off x="251520" y="6339567"/>
            <a:ext cx="1080120" cy="1"/>
          </a:xfrm>
          <a:prstGeom prst="line">
            <a:avLst/>
          </a:prstGeom>
        </p:spPr>
        <p:style>
          <a:lnRef idx="1">
            <a:schemeClr val="dk1"/>
          </a:lnRef>
          <a:fillRef idx="0">
            <a:schemeClr val="dk1"/>
          </a:fillRef>
          <a:effectRef idx="0">
            <a:schemeClr val="dk1"/>
          </a:effectRef>
          <a:fontRef idx="minor">
            <a:schemeClr val="tx1"/>
          </a:fontRef>
        </p:style>
      </p:cxnSp>
      <p:cxnSp>
        <p:nvCxnSpPr>
          <p:cNvPr id="45" name="Straight Connector 44"/>
          <p:cNvCxnSpPr/>
          <p:nvPr/>
        </p:nvCxnSpPr>
        <p:spPr>
          <a:xfrm>
            <a:off x="196494" y="6453336"/>
            <a:ext cx="1135146" cy="0"/>
          </a:xfrm>
          <a:prstGeom prst="line">
            <a:avLst/>
          </a:prstGeom>
        </p:spPr>
        <p:style>
          <a:lnRef idx="1">
            <a:schemeClr val="dk1"/>
          </a:lnRef>
          <a:fillRef idx="0">
            <a:schemeClr val="dk1"/>
          </a:fillRef>
          <a:effectRef idx="0">
            <a:schemeClr val="dk1"/>
          </a:effectRef>
          <a:fontRef idx="minor">
            <a:schemeClr val="tx1"/>
          </a:fontRef>
        </p:style>
      </p:cxnSp>
      <p:sp>
        <p:nvSpPr>
          <p:cNvPr id="22" name="Footer Placeholder 21"/>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09684919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492896"/>
            <a:ext cx="8964488" cy="4176464"/>
          </a:xfrm>
        </p:spPr>
        <p:txBody>
          <a:bodyPr/>
          <a:lstStyle/>
          <a:p>
            <a:pPr algn="just">
              <a:buFont typeface="Wingdings" pitchFamily="2" charset="2"/>
              <a:buChar char="q"/>
            </a:pPr>
            <a:r>
              <a:rPr lang="fa-IR" dirty="0">
                <a:solidFill>
                  <a:schemeClr val="tx1"/>
                </a:solidFill>
                <a:cs typeface="B Nazanin" pitchFamily="2" charset="-78"/>
              </a:rPr>
              <a:t> </a:t>
            </a:r>
            <a:r>
              <a:rPr lang="fa-IR" dirty="0" smtClean="0">
                <a:solidFill>
                  <a:schemeClr val="tx1"/>
                </a:solidFill>
                <a:cs typeface="B Nazanin" pitchFamily="2" charset="-78"/>
              </a:rPr>
              <a:t>به منظور هزینه یابی دقیق محصولات تولید شده و یا خدمات ارائه شده ، لازم است هزینه های دوایر پشتیبانی (پس از تخصیص اولیه هزینه های سربار) براساس میزان بهره مندی و استفاده از خدمات مربوطه بین دوایر استفاده کننده ، اعم از عملیاتی یا پشتیبانی ، تخصیص یابد. این مرحله را تخصیص ثانویه گویند. </a:t>
            </a:r>
          </a:p>
          <a:p>
            <a:pPr algn="just"/>
            <a:r>
              <a:rPr lang="fa-IR" dirty="0" smtClean="0">
                <a:solidFill>
                  <a:schemeClr val="tx1"/>
                </a:solidFill>
                <a:cs typeface="B Nazanin" pitchFamily="2" charset="-78"/>
              </a:rPr>
              <a:t>تخصیص ثانویه می تواند بر مبنای تعداد کارکنان ، کیلو وات ساعت برق مصرفی ، سطح زیر بنای دوایر و ..... صورت گیرد. </a:t>
            </a:r>
          </a:p>
          <a:p>
            <a:pPr marL="0" indent="0" algn="just">
              <a:buNone/>
            </a:pPr>
            <a:r>
              <a:rPr lang="fa-IR" dirty="0" smtClean="0">
                <a:solidFill>
                  <a:schemeClr val="tx1"/>
                </a:solidFill>
                <a:cs typeface="B Nazanin" pitchFamily="2" charset="-78"/>
              </a:rPr>
              <a:t>برای تخصیص هزینه های سربار دوایر پشتیبانی سه روش وجود دارد :</a:t>
            </a:r>
          </a:p>
          <a:p>
            <a:pPr marL="0" indent="0" algn="just">
              <a:buNone/>
            </a:pPr>
            <a:r>
              <a:rPr lang="fa-IR" dirty="0" smtClean="0">
                <a:solidFill>
                  <a:schemeClr val="tx1"/>
                </a:solidFill>
                <a:cs typeface="B Nazanin" pitchFamily="2" charset="-78"/>
              </a:rPr>
              <a:t>1- روش مستقیم </a:t>
            </a:r>
          </a:p>
          <a:p>
            <a:pPr marL="0" indent="0" algn="just">
              <a:buNone/>
            </a:pPr>
            <a:r>
              <a:rPr lang="fa-IR" dirty="0" smtClean="0">
                <a:solidFill>
                  <a:schemeClr val="tx1"/>
                </a:solidFill>
                <a:cs typeface="B Nazanin" pitchFamily="2" charset="-78"/>
              </a:rPr>
              <a:t>2- روش یک طرفه</a:t>
            </a:r>
          </a:p>
          <a:p>
            <a:pPr marL="0" indent="0" algn="just">
              <a:buNone/>
            </a:pPr>
            <a:r>
              <a:rPr lang="fa-IR" dirty="0" smtClean="0">
                <a:solidFill>
                  <a:schemeClr val="tx1"/>
                </a:solidFill>
                <a:cs typeface="B Nazanin" pitchFamily="2" charset="-78"/>
              </a:rPr>
              <a:t>3- روش متقابل</a:t>
            </a: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تخصیص ثانویه سربار </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11843738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2492896"/>
            <a:ext cx="8856984" cy="4248472"/>
          </a:xfrm>
        </p:spPr>
        <p:txBody>
          <a:bodyPr>
            <a:normAutofit lnSpcReduction="10000"/>
          </a:bodyPr>
          <a:lstStyle/>
          <a:p>
            <a:pPr algn="just">
              <a:buFont typeface="Wingdings" pitchFamily="2" charset="2"/>
              <a:buChar char="q"/>
            </a:pPr>
            <a:r>
              <a:rPr lang="fa-IR" dirty="0" smtClean="0"/>
              <a:t> </a:t>
            </a:r>
            <a:r>
              <a:rPr lang="fa-IR" dirty="0" smtClean="0">
                <a:solidFill>
                  <a:schemeClr val="tx1"/>
                </a:solidFill>
                <a:cs typeface="B Nazanin" pitchFamily="2" charset="-78"/>
              </a:rPr>
              <a:t>در روش مستقیم که به طور گسترده مورد استفاده قرار می گیرد ، خدمات متقابلی که دوایر پشتیبانی به یکدیگر ارائه می کنند در نظر گرفته نمی شود و فرض می شود که دوایر پشتیبانی، خدمات خود را صرفا به دوایر عملیاتی ارائه می دهند. به همین دلیل در این روش هزینه های دوایر پشتیبانی تنها به دوایر عملیاتی تسهیم می شود.  </a:t>
            </a:r>
            <a:endParaRPr lang="fa-IR" dirty="0">
              <a:solidFill>
                <a:schemeClr val="tx1"/>
              </a:solidFill>
              <a:cs typeface="B Nazanin" pitchFamily="2" charset="-78"/>
            </a:endParaRPr>
          </a:p>
          <a:p>
            <a:pPr algn="just">
              <a:buFont typeface="Wingdings" pitchFamily="2" charset="2"/>
              <a:buChar char="q"/>
            </a:pPr>
            <a:r>
              <a:rPr lang="fa-IR" dirty="0" smtClean="0">
                <a:solidFill>
                  <a:schemeClr val="tx1"/>
                </a:solidFill>
                <a:cs typeface="B Nazanin" pitchFamily="2" charset="-78"/>
              </a:rPr>
              <a:t>این روش ساده ترین روش می باشد. اما از نظر تئوری ضعیف ترین روش به حساب می آید. چون استفاده دوایر پشتیبانی از خدمات یکدیگر را محاسبه نمی کند. </a:t>
            </a:r>
          </a:p>
          <a:p>
            <a:pPr algn="just">
              <a:buFont typeface="Wingdings" pitchFamily="2" charset="2"/>
              <a:buChar char="q"/>
            </a:pPr>
            <a:r>
              <a:rPr lang="fa-IR" dirty="0" smtClean="0">
                <a:solidFill>
                  <a:schemeClr val="tx1"/>
                </a:solidFill>
                <a:cs typeface="B Nazanin" pitchFamily="2" charset="-78"/>
              </a:rPr>
              <a:t>در این روش نیازی به اولویت بندی دوایر پشتیبانی جهت تسهیم نمی باشد. و تسهیم را از هر یک از دوایر می توان آغاز نمود. </a:t>
            </a:r>
          </a:p>
          <a:p>
            <a:pPr algn="just">
              <a:buFont typeface="Wingdings" pitchFamily="2" charset="2"/>
              <a:buChar char="q"/>
            </a:pPr>
            <a:r>
              <a:rPr lang="fa-IR" sz="2800" b="1" dirty="0" smtClean="0">
                <a:solidFill>
                  <a:schemeClr val="tx1"/>
                </a:solidFill>
                <a:cs typeface="B Nazanin" pitchFamily="2" charset="-78"/>
              </a:rPr>
              <a:t>مثال : </a:t>
            </a:r>
            <a:r>
              <a:rPr lang="fa-IR" dirty="0" smtClean="0">
                <a:solidFill>
                  <a:schemeClr val="tx1"/>
                </a:solidFill>
                <a:cs typeface="B Nazanin" pitchFamily="2" charset="-78"/>
              </a:rPr>
              <a:t>با درنظر گرفتن اطاعات مثال قبل ، با فرض اینکه مبنای تسهیم هزینه های دایره رستوران ، تعداد کارکنان و دایره تاسیسات سطح زیر بنای هر یک از دوایر می باشد. </a:t>
            </a:r>
          </a:p>
          <a:p>
            <a:pPr marL="0" indent="0" algn="just">
              <a:buNone/>
            </a:pPr>
            <a:r>
              <a:rPr lang="fa-IR" dirty="0" smtClean="0">
                <a:solidFill>
                  <a:schemeClr val="tx1"/>
                </a:solidFill>
                <a:cs typeface="B Nazanin" pitchFamily="2" charset="-78"/>
              </a:rPr>
              <a:t>مطلوب است با روش مستقیم : </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روش مستقیم در تخصیص ثانویه سربار</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53927810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204864"/>
            <a:ext cx="8964488" cy="4536504"/>
          </a:xfrm>
        </p:spPr>
        <p:txBody>
          <a:bodyPr>
            <a:normAutofit/>
          </a:bodyPr>
          <a:lstStyle/>
          <a:p>
            <a:pPr marL="0" indent="0" algn="ctr">
              <a:buNone/>
            </a:pPr>
            <a:r>
              <a:rPr lang="fa-IR" u="sng" dirty="0" smtClean="0">
                <a:solidFill>
                  <a:schemeClr val="tx1"/>
                </a:solidFill>
              </a:rPr>
              <a:t>جدول تسهیم هزینه های دوایر پشتیبانی (به روش مستقیم)</a:t>
            </a:r>
          </a:p>
          <a:p>
            <a:pPr marL="0" indent="0" algn="ctr">
              <a:buNone/>
            </a:pPr>
            <a:r>
              <a:rPr lang="fa-IR" dirty="0" smtClean="0">
                <a:solidFill>
                  <a:schemeClr val="tx1"/>
                </a:solidFill>
              </a:rPr>
              <a:t>            دوایر عملیاتی              دوایر پشتیبانی   </a:t>
            </a:r>
          </a:p>
          <a:p>
            <a:pPr marL="0" indent="0">
              <a:buNone/>
            </a:pPr>
            <a:r>
              <a:rPr lang="fa-IR" dirty="0" smtClean="0">
                <a:solidFill>
                  <a:schemeClr val="tx1"/>
                </a:solidFill>
              </a:rPr>
              <a:t>شرح                        ساخت         مونتاژ        رستوران    تاسیسات     </a:t>
            </a:r>
            <a:r>
              <a:rPr lang="fa-IR" sz="2000" dirty="0" smtClean="0">
                <a:solidFill>
                  <a:schemeClr val="tx1"/>
                </a:solidFill>
              </a:rPr>
              <a:t>جمع  سربار</a:t>
            </a:r>
          </a:p>
          <a:p>
            <a:pPr marL="0" indent="0">
              <a:buNone/>
            </a:pPr>
            <a:endParaRPr lang="fa-IR" sz="1800" dirty="0" smtClean="0">
              <a:solidFill>
                <a:schemeClr val="tx1"/>
              </a:solidFill>
            </a:endParaRPr>
          </a:p>
          <a:p>
            <a:pPr marL="0" indent="0">
              <a:buNone/>
            </a:pPr>
            <a:r>
              <a:rPr lang="fa-IR" sz="1800" dirty="0" smtClean="0">
                <a:solidFill>
                  <a:schemeClr val="tx1"/>
                </a:solidFill>
              </a:rPr>
              <a:t>هزینه های سربار قبل از تسهیم     4280000    2130000      660000            750000           7820000</a:t>
            </a:r>
          </a:p>
          <a:p>
            <a:pPr marL="0" indent="0">
              <a:buNone/>
            </a:pPr>
            <a:r>
              <a:rPr lang="fa-IR" sz="1800" dirty="0" smtClean="0">
                <a:solidFill>
                  <a:schemeClr val="tx1"/>
                </a:solidFill>
              </a:rPr>
              <a:t>هزینه های دوایر پشتیبانی</a:t>
            </a:r>
          </a:p>
          <a:p>
            <a:pPr marL="0" indent="0">
              <a:buNone/>
            </a:pPr>
            <a:r>
              <a:rPr lang="fa-IR" sz="1800" b="1" dirty="0" smtClean="0">
                <a:solidFill>
                  <a:schemeClr val="tx1"/>
                </a:solidFill>
              </a:rPr>
              <a:t>تسهیم هزینه ها :</a:t>
            </a:r>
          </a:p>
          <a:p>
            <a:pPr marL="0" indent="0">
              <a:buNone/>
            </a:pPr>
            <a:r>
              <a:rPr lang="fa-IR" sz="1800" dirty="0" smtClean="0">
                <a:solidFill>
                  <a:schemeClr val="tx1"/>
                </a:solidFill>
              </a:rPr>
              <a:t>دایره رستوران                       412500       247500         (660000)  </a:t>
            </a:r>
          </a:p>
          <a:p>
            <a:pPr marL="0" indent="0">
              <a:buNone/>
            </a:pPr>
            <a:r>
              <a:rPr lang="fa-IR" sz="1800" dirty="0" smtClean="0">
                <a:solidFill>
                  <a:schemeClr val="tx1"/>
                </a:solidFill>
              </a:rPr>
              <a:t>دایره تاسیسات                        500000       250000                             (750000)    </a:t>
            </a:r>
          </a:p>
          <a:p>
            <a:pPr marL="0" indent="0">
              <a:buNone/>
            </a:pPr>
            <a:endParaRPr lang="fa-IR" sz="1800" dirty="0">
              <a:solidFill>
                <a:schemeClr val="tx1"/>
              </a:solidFill>
            </a:endParaRPr>
          </a:p>
          <a:p>
            <a:pPr marL="0" indent="0">
              <a:buNone/>
            </a:pPr>
            <a:r>
              <a:rPr lang="fa-IR" sz="1800" dirty="0" smtClean="0">
                <a:solidFill>
                  <a:schemeClr val="tx1"/>
                </a:solidFill>
              </a:rPr>
              <a:t>جمع هزینه های سربار پس از</a:t>
            </a:r>
          </a:p>
          <a:p>
            <a:pPr marL="0" indent="0">
              <a:buNone/>
            </a:pPr>
            <a:r>
              <a:rPr lang="fa-IR" sz="1800" dirty="0" smtClean="0">
                <a:solidFill>
                  <a:schemeClr val="tx1"/>
                </a:solidFill>
              </a:rPr>
              <a:t>تسهیم هزینه های دوایر پشتیبانی   5192500     2627500                                                   7820000</a:t>
            </a:r>
            <a:endParaRPr lang="fa-IR" sz="1800" dirty="0">
              <a:solidFill>
                <a:schemeClr val="tx1"/>
              </a:solidFill>
            </a:endParaRPr>
          </a:p>
        </p:txBody>
      </p:sp>
      <p:sp>
        <p:nvSpPr>
          <p:cNvPr id="3" name="Title 2"/>
          <p:cNvSpPr>
            <a:spLocks noGrp="1"/>
          </p:cNvSpPr>
          <p:nvPr>
            <p:ph type="title"/>
          </p:nvPr>
        </p:nvSpPr>
        <p:spPr/>
        <p:txBody>
          <a:bodyPr/>
          <a:lstStyle/>
          <a:p>
            <a:r>
              <a:rPr lang="fa-IR" b="1" dirty="0" smtClean="0">
                <a:solidFill>
                  <a:schemeClr val="tx1"/>
                </a:solidFill>
                <a:latin typeface="Arabic Typesetting" pitchFamily="66" charset="-78"/>
                <a:cs typeface="B Nazanin" pitchFamily="2" charset="-78"/>
              </a:rPr>
              <a:t>پاسخ مثال با روش مستقیم </a:t>
            </a:r>
            <a:endParaRPr lang="fa-IR" b="1" dirty="0">
              <a:solidFill>
                <a:schemeClr val="tx1"/>
              </a:solidFill>
              <a:latin typeface="Arabic Typesetting" pitchFamily="66" charset="-78"/>
              <a:cs typeface="B Nazanin" pitchFamily="2" charset="-78"/>
            </a:endParaRPr>
          </a:p>
        </p:txBody>
      </p:sp>
      <p:cxnSp>
        <p:nvCxnSpPr>
          <p:cNvPr id="5" name="Straight Connector 4"/>
          <p:cNvCxnSpPr/>
          <p:nvPr/>
        </p:nvCxnSpPr>
        <p:spPr>
          <a:xfrm>
            <a:off x="7775848" y="3673107"/>
            <a:ext cx="136815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868144" y="3673107"/>
            <a:ext cx="8640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434610" y="3645024"/>
            <a:ext cx="1008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915816" y="3644709"/>
            <a:ext cx="11521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835696" y="3645024"/>
            <a:ext cx="8640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222761" y="3673107"/>
            <a:ext cx="11521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434610" y="3140968"/>
            <a:ext cx="22322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835696" y="3101054"/>
            <a:ext cx="21602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5724128" y="5589240"/>
            <a:ext cx="9427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4572000" y="5589240"/>
            <a:ext cx="87072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3203848" y="5589240"/>
            <a:ext cx="8640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a:off x="3203848" y="5589240"/>
            <a:ext cx="8640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1835696" y="5589240"/>
            <a:ext cx="10801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203848" y="5733256"/>
            <a:ext cx="8640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1835696" y="5733256"/>
            <a:ext cx="10801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5724128" y="6525344"/>
            <a:ext cx="8640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5724128" y="6669360"/>
            <a:ext cx="9427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4572000" y="6525344"/>
            <a:ext cx="87072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4572000" y="6669360"/>
            <a:ext cx="97873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467544" y="6525344"/>
            <a:ext cx="9073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H="1">
            <a:off x="467544" y="6669360"/>
            <a:ext cx="1008112" cy="0"/>
          </a:xfrm>
          <a:prstGeom prst="line">
            <a:avLst/>
          </a:prstGeom>
        </p:spPr>
        <p:style>
          <a:lnRef idx="1">
            <a:schemeClr val="accent1"/>
          </a:lnRef>
          <a:fillRef idx="0">
            <a:schemeClr val="accent1"/>
          </a:fillRef>
          <a:effectRef idx="0">
            <a:schemeClr val="accent1"/>
          </a:effectRef>
          <a:fontRef idx="minor">
            <a:schemeClr val="tx1"/>
          </a:fontRef>
        </p:style>
      </p:cxnSp>
      <p:sp>
        <p:nvSpPr>
          <p:cNvPr id="25" name="Footer Placeholder 24"/>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44519572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420888"/>
            <a:ext cx="8856984" cy="4437112"/>
          </a:xfrm>
        </p:spPr>
        <p:txBody>
          <a:bodyPr>
            <a:normAutofit/>
          </a:bodyPr>
          <a:lstStyle/>
          <a:p>
            <a:r>
              <a:rPr lang="fa-IR" dirty="0" smtClean="0">
                <a:solidFill>
                  <a:schemeClr val="tx1"/>
                </a:solidFill>
                <a:cs typeface="B Nazanin" pitchFamily="2" charset="-78"/>
              </a:rPr>
              <a:t> هزینه های دایره رستوران به نسبت تعداد کارکنان دوایر عملیاتی (یعنی 50/80 به دایره ساخت . 30/80 به دایره مونتاژ) تسهیم شده است . </a:t>
            </a:r>
          </a:p>
          <a:p>
            <a:r>
              <a:rPr lang="fa-IR" dirty="0" smtClean="0">
                <a:solidFill>
                  <a:schemeClr val="tx1"/>
                </a:solidFill>
                <a:cs typeface="B Nazanin" pitchFamily="2" charset="-78"/>
              </a:rPr>
              <a:t>هزینه های دایره تاسیسات به نسبت سطح زیر بنای دوایر عملیاتی (یعنی 600/900 به دایره ساخت . 300/900 به دایره مونتاژ) تسهیم شده است. </a:t>
            </a:r>
          </a:p>
          <a:p>
            <a:pPr marL="0" indent="0">
              <a:buNone/>
            </a:pPr>
            <a:endParaRPr lang="fa-IR" dirty="0">
              <a:solidFill>
                <a:schemeClr val="tx1"/>
              </a:solidFill>
              <a:cs typeface="B Nazanin" pitchFamily="2" charset="-78"/>
            </a:endParaRPr>
          </a:p>
          <a:p>
            <a:pPr marL="0" indent="0">
              <a:buNone/>
            </a:pPr>
            <a:r>
              <a:rPr lang="fa-IR" dirty="0" smtClean="0">
                <a:solidFill>
                  <a:schemeClr val="tx1"/>
                </a:solidFill>
                <a:cs typeface="B Nazanin" pitchFamily="2" charset="-78"/>
              </a:rPr>
              <a:t>                                                  412500</a:t>
            </a:r>
          </a:p>
          <a:p>
            <a:pPr marL="0" indent="0">
              <a:buNone/>
            </a:pPr>
            <a:r>
              <a:rPr lang="fa-IR" dirty="0">
                <a:solidFill>
                  <a:schemeClr val="tx1"/>
                </a:solidFill>
                <a:cs typeface="B Nazanin" pitchFamily="2" charset="-78"/>
              </a:rPr>
              <a:t> </a:t>
            </a:r>
            <a:r>
              <a:rPr lang="fa-IR" dirty="0" smtClean="0">
                <a:solidFill>
                  <a:schemeClr val="tx1"/>
                </a:solidFill>
                <a:cs typeface="B Nazanin" pitchFamily="2" charset="-78"/>
              </a:rPr>
              <a:t>                                           247500</a:t>
            </a:r>
          </a:p>
          <a:p>
            <a:pPr marL="0" indent="0">
              <a:buNone/>
            </a:pPr>
            <a:endParaRPr lang="fa-IR" dirty="0">
              <a:solidFill>
                <a:schemeClr val="tx1"/>
              </a:solidFill>
              <a:cs typeface="B Nazanin" pitchFamily="2" charset="-78"/>
            </a:endParaRPr>
          </a:p>
          <a:p>
            <a:pPr marL="0" indent="0">
              <a:buNone/>
            </a:pPr>
            <a:r>
              <a:rPr lang="fa-IR" dirty="0" smtClean="0">
                <a:solidFill>
                  <a:schemeClr val="tx1"/>
                </a:solidFill>
                <a:cs typeface="B Nazanin" pitchFamily="2" charset="-78"/>
              </a:rPr>
              <a:t>                              500000</a:t>
            </a:r>
          </a:p>
          <a:p>
            <a:pPr marL="0" indent="0">
              <a:buNone/>
            </a:pPr>
            <a:r>
              <a:rPr lang="fa-IR" dirty="0">
                <a:solidFill>
                  <a:schemeClr val="tx1"/>
                </a:solidFill>
                <a:cs typeface="B Nazanin" pitchFamily="2" charset="-78"/>
              </a:rPr>
              <a:t> </a:t>
            </a:r>
            <a:r>
              <a:rPr lang="fa-IR" dirty="0" smtClean="0">
                <a:solidFill>
                  <a:schemeClr val="tx1"/>
                </a:solidFill>
                <a:cs typeface="B Nazanin" pitchFamily="2" charset="-78"/>
              </a:rPr>
              <a:t>                                                250000</a:t>
            </a: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پاسخ مثال با روش مستقیم</a:t>
            </a:r>
            <a:endParaRPr lang="fa-IR" b="1" dirty="0">
              <a:solidFill>
                <a:schemeClr val="tx1"/>
              </a:solidFill>
              <a:cs typeface="B Nazanin" pitchFamily="2" charset="-78"/>
            </a:endParaRPr>
          </a:p>
        </p:txBody>
      </p:sp>
      <p:sp>
        <p:nvSpPr>
          <p:cNvPr id="4" name="Rectangle 3"/>
          <p:cNvSpPr/>
          <p:nvPr/>
        </p:nvSpPr>
        <p:spPr>
          <a:xfrm>
            <a:off x="6732240" y="4437112"/>
            <a:ext cx="1584176" cy="648072"/>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رستوران </a:t>
            </a:r>
          </a:p>
          <a:p>
            <a:pPr algn="ctr"/>
            <a:r>
              <a:rPr lang="fa-IR" dirty="0" smtClean="0"/>
              <a:t>660000</a:t>
            </a:r>
            <a:endParaRPr lang="fa-IR" dirty="0"/>
          </a:p>
        </p:txBody>
      </p:sp>
      <p:sp>
        <p:nvSpPr>
          <p:cNvPr id="5" name="Rectangle 4"/>
          <p:cNvSpPr/>
          <p:nvPr/>
        </p:nvSpPr>
        <p:spPr>
          <a:xfrm>
            <a:off x="6739295" y="5877272"/>
            <a:ext cx="1584176" cy="648072"/>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تاسیسات</a:t>
            </a:r>
          </a:p>
          <a:p>
            <a:pPr algn="ctr"/>
            <a:r>
              <a:rPr lang="fa-IR" dirty="0" smtClean="0"/>
              <a:t>750000</a:t>
            </a:r>
            <a:endParaRPr lang="fa-IR" dirty="0"/>
          </a:p>
        </p:txBody>
      </p:sp>
      <p:sp>
        <p:nvSpPr>
          <p:cNvPr id="7" name="Rectangle 6"/>
          <p:cNvSpPr/>
          <p:nvPr/>
        </p:nvSpPr>
        <p:spPr>
          <a:xfrm>
            <a:off x="1331640" y="5813708"/>
            <a:ext cx="1584176" cy="648072"/>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مونتاژ</a:t>
            </a:r>
            <a:endParaRPr lang="fa-IR"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331640" y="4437112"/>
            <a:ext cx="1603375" cy="6651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8" name="Straight Arrow Connector 7"/>
          <p:cNvCxnSpPr>
            <a:endCxn id="1027" idx="3"/>
          </p:cNvCxnSpPr>
          <p:nvPr/>
        </p:nvCxnSpPr>
        <p:spPr>
          <a:xfrm flipH="1" flipV="1">
            <a:off x="2935015" y="4769693"/>
            <a:ext cx="3797225"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4" idx="1"/>
          </p:cNvCxnSpPr>
          <p:nvPr/>
        </p:nvCxnSpPr>
        <p:spPr>
          <a:xfrm flipH="1">
            <a:off x="2935015" y="4761148"/>
            <a:ext cx="3797225" cy="1440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5" idx="1"/>
          </p:cNvCxnSpPr>
          <p:nvPr/>
        </p:nvCxnSpPr>
        <p:spPr>
          <a:xfrm flipH="1">
            <a:off x="2935015" y="6201308"/>
            <a:ext cx="3804280" cy="1080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5" idx="1"/>
          </p:cNvCxnSpPr>
          <p:nvPr/>
        </p:nvCxnSpPr>
        <p:spPr>
          <a:xfrm flipH="1" flipV="1">
            <a:off x="2915817" y="4869160"/>
            <a:ext cx="3823478" cy="13321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1331640" y="4454202"/>
            <a:ext cx="1584176" cy="648072"/>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ساخت</a:t>
            </a:r>
            <a:endParaRPr lang="fa-IR" dirty="0"/>
          </a:p>
        </p:txBody>
      </p:sp>
      <p:sp>
        <p:nvSpPr>
          <p:cNvPr id="13" name="Footer Placeholder 12"/>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03525490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276872"/>
            <a:ext cx="8712968" cy="4320480"/>
          </a:xfrm>
        </p:spPr>
        <p:txBody>
          <a:bodyPr/>
          <a:lstStyle/>
          <a:p>
            <a:pPr algn="just">
              <a:buFont typeface="Wingdings" pitchFamily="2" charset="2"/>
              <a:buChar char="q"/>
            </a:pPr>
            <a:r>
              <a:rPr lang="fa-IR" dirty="0" smtClean="0">
                <a:solidFill>
                  <a:schemeClr val="tx1"/>
                </a:solidFill>
                <a:cs typeface="B Nazanin" pitchFamily="2" charset="-78"/>
              </a:rPr>
              <a:t> در روش یک طرفه که روش متوالی نیز نامیده می شود . بخشی از خدماتی که دوایر پشتیبانی به یکدیگر ارائه می کنند در محاسبات مد نظر قرار می گیرد . </a:t>
            </a:r>
          </a:p>
          <a:p>
            <a:pPr algn="just">
              <a:buFont typeface="Wingdings" pitchFamily="2" charset="2"/>
              <a:buChar char="q"/>
            </a:pPr>
            <a:r>
              <a:rPr lang="fa-IR" dirty="0" smtClean="0">
                <a:solidFill>
                  <a:schemeClr val="tx1"/>
                </a:solidFill>
                <a:cs typeface="B Nazanin" pitchFamily="2" charset="-78"/>
              </a:rPr>
              <a:t>در این روش هزینه های دوایر پشتیبانی بر اساس ترتیبی مشخص و از پیش تعیین شده به دوایر دیگر تسهیم می گردد. بدین ترتیب که هزینه های اولین دایره پشتیبانی هم به دوایرعملیاتی و هم به دوایر پشتیبانی تسهیم می گردد. اما هنگام تسهیم هزینه های دوایر پشتیبانی دیگر ، این دایره از محاسبات حذف شده و هیچ گونه هزینه ای به آن تسهیم نمی گردد. این روند تا تسهیم هزینه های آخرین دایره پشتیبانی ادامه می یابد و هر دایره ای که هزینه های آن تسهیم می شود به ترتیب اولویت از جریان تسهیم حذف می گردد، به نحوی که هزینه های آخرین دایره پشتیبانی تنها به دوایر عملیاتی تسهیم می شود.  </a:t>
            </a:r>
            <a:endParaRPr lang="fa-IR" dirty="0">
              <a:solidFill>
                <a:schemeClr val="tx1"/>
              </a:solidFill>
              <a:cs typeface="B Nazanin" pitchFamily="2" charset="-78"/>
            </a:endParaRPr>
          </a:p>
        </p:txBody>
      </p:sp>
      <p:sp>
        <p:nvSpPr>
          <p:cNvPr id="3" name="Title 2"/>
          <p:cNvSpPr>
            <a:spLocks noGrp="1"/>
          </p:cNvSpPr>
          <p:nvPr>
            <p:ph type="title"/>
          </p:nvPr>
        </p:nvSpPr>
        <p:spPr>
          <a:xfrm>
            <a:off x="457200" y="338328"/>
            <a:ext cx="8229600" cy="1362480"/>
          </a:xfrm>
        </p:spPr>
        <p:txBody>
          <a:bodyPr>
            <a:normAutofit fontScale="90000"/>
          </a:bodyPr>
          <a:lstStyle/>
          <a:p>
            <a:r>
              <a:rPr lang="fa-IR" b="1" dirty="0" smtClean="0">
                <a:solidFill>
                  <a:schemeClr val="tx1"/>
                </a:solidFill>
                <a:cs typeface="B Nazanin" pitchFamily="2" charset="-78"/>
              </a:rPr>
              <a:t>تخصیص ثانویه سربار</a:t>
            </a:r>
            <a:br>
              <a:rPr lang="fa-IR" b="1" dirty="0" smtClean="0">
                <a:solidFill>
                  <a:schemeClr val="tx1"/>
                </a:solidFill>
                <a:cs typeface="B Nazanin" pitchFamily="2" charset="-78"/>
              </a:rPr>
            </a:br>
            <a:r>
              <a:rPr lang="fa-IR" b="1" dirty="0" smtClean="0">
                <a:solidFill>
                  <a:schemeClr val="tx1"/>
                </a:solidFill>
                <a:cs typeface="B Nazanin" pitchFamily="2" charset="-78"/>
              </a:rPr>
              <a:t> روش یک طرفه</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1236298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348880"/>
            <a:ext cx="8712969" cy="4248472"/>
          </a:xfrm>
        </p:spPr>
        <p:txBody>
          <a:bodyPr>
            <a:normAutofit lnSpcReduction="10000"/>
          </a:bodyPr>
          <a:lstStyle/>
          <a:p>
            <a:pPr algn="just">
              <a:buFont typeface="Wingdings" pitchFamily="2" charset="2"/>
              <a:buChar char="q"/>
            </a:pPr>
            <a:r>
              <a:rPr lang="fa-IR" dirty="0" smtClean="0"/>
              <a:t> </a:t>
            </a:r>
            <a:r>
              <a:rPr lang="fa-IR" dirty="0" smtClean="0">
                <a:solidFill>
                  <a:schemeClr val="tx1"/>
                </a:solidFill>
                <a:cs typeface="B Nazanin" pitchFamily="2" charset="-78"/>
              </a:rPr>
              <a:t>برای تعیین اولویت تسهیم هزینه های دوایر پشتیبانی سه روش وجود دارد :</a:t>
            </a:r>
          </a:p>
          <a:p>
            <a:pPr algn="just">
              <a:buFont typeface="Wingdings" pitchFamily="2" charset="2"/>
              <a:buChar char="q"/>
            </a:pPr>
            <a:r>
              <a:rPr lang="fa-IR" dirty="0" smtClean="0">
                <a:solidFill>
                  <a:schemeClr val="tx1"/>
                </a:solidFill>
                <a:cs typeface="B Nazanin" pitchFamily="2" charset="-78"/>
              </a:rPr>
              <a:t>1- اولویت تسهیم با دایره پشتیبانی است که جمع مبلغ هزینه های آن بیشتر از سایر دوایر پشتیبانی است.</a:t>
            </a:r>
          </a:p>
          <a:p>
            <a:pPr algn="just">
              <a:buFont typeface="Wingdings" pitchFamily="2" charset="2"/>
              <a:buChar char="q"/>
            </a:pPr>
            <a:r>
              <a:rPr lang="fa-IR" dirty="0" smtClean="0">
                <a:solidFill>
                  <a:schemeClr val="tx1"/>
                </a:solidFill>
                <a:cs typeface="B Nazanin" pitchFamily="2" charset="-78"/>
              </a:rPr>
              <a:t>2- اولویت تسهیم با دایره پشتیبانی است که میزان ارائه خدمات آن به دوایر پشتیبانی دیگر بیشتر باشد. به این منظور باید درصد ارائه </a:t>
            </a:r>
            <a:r>
              <a:rPr lang="fa-IR" smtClean="0">
                <a:solidFill>
                  <a:schemeClr val="tx1"/>
                </a:solidFill>
                <a:cs typeface="B Nazanin" pitchFamily="2" charset="-78"/>
              </a:rPr>
              <a:t>خدمات هر </a:t>
            </a:r>
            <a:r>
              <a:rPr lang="fa-IR" dirty="0" smtClean="0">
                <a:solidFill>
                  <a:schemeClr val="tx1"/>
                </a:solidFill>
                <a:cs typeface="B Nazanin" pitchFamily="2" charset="-78"/>
              </a:rPr>
              <a:t>یک از دوایر پشتیبانی را محاسبه نموده و جمع درصد ارائه خدمات هر یک از دوایر به سایر دوایر پشتیبانی را با هم مقایسه کرد. </a:t>
            </a:r>
          </a:p>
          <a:p>
            <a:pPr algn="just">
              <a:buFont typeface="Wingdings" pitchFamily="2" charset="2"/>
              <a:buChar char="q"/>
            </a:pPr>
            <a:r>
              <a:rPr lang="fa-IR" dirty="0" smtClean="0">
                <a:solidFill>
                  <a:schemeClr val="tx1"/>
                </a:solidFill>
                <a:cs typeface="B Nazanin" pitchFamily="2" charset="-78"/>
              </a:rPr>
              <a:t>3- اولویت تسهیم با دایره پشتیبانی است که جمع مبلغ ریالی خدمات ارائه شده ان به دوایر پشتیبانی دیگر بیشتر باشد. مبلغ  ریالی خدمات ارائه شده هر دایره پشتیبانی به دوایر دیگر از حاصلضرب هزینه های آن دایره در درصد ارائه خدمات آن بدست می آید. این روش ترکیب روش های قبلی است و منطقی تر می باشد. </a:t>
            </a:r>
            <a:endParaRPr lang="fa-IR"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a:solidFill>
                  <a:schemeClr val="tx1"/>
                </a:solidFill>
                <a:cs typeface="B Nazanin" pitchFamily="2" charset="-78"/>
              </a:rPr>
              <a:t>تخصیص ثانویه سربار</a:t>
            </a:r>
            <a:br>
              <a:rPr lang="fa-IR" b="1" dirty="0">
                <a:solidFill>
                  <a:schemeClr val="tx1"/>
                </a:solidFill>
                <a:cs typeface="B Nazanin" pitchFamily="2" charset="-78"/>
              </a:rPr>
            </a:br>
            <a:r>
              <a:rPr lang="fa-IR" b="1" dirty="0">
                <a:solidFill>
                  <a:schemeClr val="tx1"/>
                </a:solidFill>
                <a:cs typeface="B Nazanin" pitchFamily="2" charset="-78"/>
              </a:rPr>
              <a:t> روش یک طرفه</a:t>
            </a: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576164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636912"/>
            <a:ext cx="8640960" cy="3888432"/>
          </a:xfrm>
        </p:spPr>
        <p:txBody>
          <a:bodyPr>
            <a:normAutofit/>
          </a:bodyPr>
          <a:lstStyle/>
          <a:p>
            <a:pPr>
              <a:buFont typeface="Wingdings" pitchFamily="2" charset="2"/>
              <a:buChar char="q"/>
            </a:pPr>
            <a:r>
              <a:rPr lang="fa-IR" sz="2500" dirty="0" smtClean="0">
                <a:solidFill>
                  <a:schemeClr val="tx1"/>
                </a:solidFill>
                <a:cs typeface="B Nazanin" pitchFamily="2" charset="-78"/>
              </a:rPr>
              <a:t> در موسسات تولیدی ، به جای خرید ، بهای تمام شده کالای ساخته شده مورد استفاده قرار می گیرد. برای این موضوع شناخت انواع موجودی لازم است . </a:t>
            </a:r>
          </a:p>
          <a:p>
            <a:pPr>
              <a:buFont typeface="Wingdings" pitchFamily="2" charset="2"/>
              <a:buChar char="q"/>
            </a:pPr>
            <a:r>
              <a:rPr lang="fa-IR" sz="2500" dirty="0" smtClean="0">
                <a:solidFill>
                  <a:schemeClr val="tx1"/>
                </a:solidFill>
                <a:cs typeface="B Nazanin" pitchFamily="2" charset="-78"/>
              </a:rPr>
              <a:t>انواع موجودی ها :</a:t>
            </a:r>
          </a:p>
          <a:p>
            <a:pPr marL="0" indent="0">
              <a:buNone/>
            </a:pPr>
            <a:r>
              <a:rPr lang="fa-IR" sz="2500" b="1" dirty="0" smtClean="0">
                <a:solidFill>
                  <a:schemeClr val="tx1"/>
                </a:solidFill>
                <a:cs typeface="B Nazanin" pitchFamily="2" charset="-78"/>
              </a:rPr>
              <a:t>1- مواد اولیه : </a:t>
            </a:r>
            <a:r>
              <a:rPr lang="fa-IR" sz="2500" dirty="0" smtClean="0">
                <a:solidFill>
                  <a:schemeClr val="tx1"/>
                </a:solidFill>
                <a:cs typeface="B Nazanin" pitchFamily="2" charset="-78"/>
              </a:rPr>
              <a:t>کلیه موجودی هایی که به منظور ساخت محصول یا ارائه خدمات توسط واحد تجاری بدست آمده ، اما هنوز وارد فرایند تولید نشده است . مثل : ورق ...</a:t>
            </a:r>
          </a:p>
          <a:p>
            <a:pPr marL="0" indent="0">
              <a:buNone/>
            </a:pPr>
            <a:r>
              <a:rPr lang="fa-IR" sz="2500" b="1" dirty="0" smtClean="0">
                <a:solidFill>
                  <a:schemeClr val="tx1"/>
                </a:solidFill>
                <a:cs typeface="B Nazanin" pitchFamily="2" charset="-78"/>
              </a:rPr>
              <a:t>2- کالای در جریان ساخت : </a:t>
            </a:r>
            <a:r>
              <a:rPr lang="fa-IR" sz="2500" dirty="0" smtClean="0">
                <a:solidFill>
                  <a:schemeClr val="tx1"/>
                </a:solidFill>
                <a:cs typeface="B Nazanin" pitchFamily="2" charset="-78"/>
              </a:rPr>
              <a:t>به موجودی هایی اطلاق می شود که فرآیند تولید آنها تمام نشده است . مانند قطعات چوب بریده شده برای ساخت میز و صندلی </a:t>
            </a:r>
          </a:p>
          <a:p>
            <a:pPr marL="0" indent="0">
              <a:buNone/>
            </a:pPr>
            <a:r>
              <a:rPr lang="fa-IR" sz="2500" dirty="0" smtClean="0">
                <a:solidFill>
                  <a:schemeClr val="tx1"/>
                </a:solidFill>
                <a:cs typeface="B Nazanin" pitchFamily="2" charset="-78"/>
              </a:rPr>
              <a:t>نکته : بهای تمام شده کالای در جریان </a:t>
            </a:r>
            <a:r>
              <a:rPr lang="fa-IR" sz="2500" smtClean="0">
                <a:solidFill>
                  <a:schemeClr val="tx1"/>
                </a:solidFill>
                <a:cs typeface="B Nazanin" pitchFamily="2" charset="-78"/>
              </a:rPr>
              <a:t>ساخت شامل </a:t>
            </a:r>
            <a:r>
              <a:rPr lang="fa-IR" sz="2500" dirty="0" smtClean="0">
                <a:solidFill>
                  <a:schemeClr val="tx1"/>
                </a:solidFill>
                <a:cs typeface="B Nazanin" pitchFamily="2" charset="-78"/>
              </a:rPr>
              <a:t>مواد مصرفی ، دستمزد مستقیم و سربار تخصیص یافته تا تاریخ ارزیابی می باشد. </a:t>
            </a:r>
            <a:endParaRPr lang="fa-IR" sz="25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انواع موجودی ها در موسسات تولیدی</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92142123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420888"/>
            <a:ext cx="8784976" cy="4320480"/>
          </a:xfrm>
        </p:spPr>
        <p:txBody>
          <a:bodyPr>
            <a:normAutofit/>
          </a:bodyPr>
          <a:lstStyle/>
          <a:p>
            <a:pPr marL="0" indent="0" algn="just">
              <a:buNone/>
            </a:pPr>
            <a:r>
              <a:rPr lang="fa-IR" dirty="0" smtClean="0">
                <a:solidFill>
                  <a:schemeClr val="tx1"/>
                </a:solidFill>
                <a:cs typeface="B Nazanin" pitchFamily="2" charset="-78"/>
              </a:rPr>
              <a:t>با در نظر گرفتن اطلاعات مثال قبل . با فرض اینکه اولویت تسهیم با دایره پشتیبانی باشد که جمع مبلغ ریالی خدمات ارائه شده آن به دایره پشتیبانی دیگر بیشتر باشد. </a:t>
            </a:r>
          </a:p>
          <a:p>
            <a:pPr marL="0" indent="0" algn="just">
              <a:buNone/>
            </a:pPr>
            <a:r>
              <a:rPr lang="fa-IR" dirty="0" smtClean="0">
                <a:solidFill>
                  <a:schemeClr val="tx1"/>
                </a:solidFill>
                <a:cs typeface="B Nazanin" pitchFamily="2" charset="-78"/>
              </a:rPr>
              <a:t>حل : </a:t>
            </a:r>
          </a:p>
          <a:p>
            <a:pPr marL="0" indent="0" algn="just">
              <a:buNone/>
            </a:pPr>
            <a:r>
              <a:rPr lang="fa-IR" dirty="0" smtClean="0">
                <a:solidFill>
                  <a:schemeClr val="tx1"/>
                </a:solidFill>
                <a:cs typeface="B Nazanin" pitchFamily="2" charset="-78"/>
              </a:rPr>
              <a:t>برای حل این مسله ابتدا باید درصد ارائه خدمات هر دایره پشتیبانی به دایره پشتیبانی  دیگر را محاسبه نمود. برای این منظور مبنای خود آن دایره از محاسبات حذف می شود. یعنی برای تعیین درصد ارائه خدمات دایره رستوران ، تعداد کارکنان رستوران (10 نفر) ، و برای دایره تاسیسات ، سطح زیر بنای دایره تاسیسات (200متر مربع) از محاسبات حذف می شود.  بنابراین خواهیم داشت:</a:t>
            </a:r>
          </a:p>
          <a:p>
            <a:pPr marL="0" indent="0" algn="just">
              <a:buNone/>
            </a:pPr>
            <a:r>
              <a:rPr lang="fa-IR" dirty="0" smtClean="0">
                <a:solidFill>
                  <a:schemeClr val="tx1"/>
                </a:solidFill>
                <a:cs typeface="B Nazanin" pitchFamily="2" charset="-78"/>
              </a:rPr>
              <a:t>20/100= 0.20  </a:t>
            </a:r>
            <a:r>
              <a:rPr lang="fa-IR" sz="2200" dirty="0" smtClean="0">
                <a:solidFill>
                  <a:schemeClr val="tx1"/>
                </a:solidFill>
                <a:cs typeface="B Nazanin" pitchFamily="2" charset="-78"/>
              </a:rPr>
              <a:t>درصد ارائه خدمات دایره رستوران به دایره تاسیسات:  </a:t>
            </a:r>
            <a:r>
              <a:rPr lang="fa-IR" dirty="0" smtClean="0">
                <a:solidFill>
                  <a:schemeClr val="tx1"/>
                </a:solidFill>
                <a:cs typeface="B Nazanin" pitchFamily="2" charset="-78"/>
              </a:rPr>
              <a:t>132000=0.20</a:t>
            </a:r>
            <a:r>
              <a:rPr lang="fa-IR" dirty="0" smtClean="0">
                <a:solidFill>
                  <a:schemeClr val="tx1"/>
                </a:solidFill>
                <a:latin typeface="Aharoni"/>
                <a:cs typeface="B Nazanin" pitchFamily="2" charset="-78"/>
              </a:rPr>
              <a:t>×660000</a:t>
            </a:r>
            <a:endParaRPr lang="fa-IR" dirty="0" smtClean="0">
              <a:solidFill>
                <a:schemeClr val="tx1"/>
              </a:solidFill>
              <a:cs typeface="B Nazanin" pitchFamily="2" charset="-78"/>
            </a:endParaRPr>
          </a:p>
          <a:p>
            <a:pPr marL="0" indent="0" algn="just">
              <a:buNone/>
            </a:pPr>
            <a:r>
              <a:rPr lang="fa-IR" dirty="0" smtClean="0">
                <a:solidFill>
                  <a:schemeClr val="tx1"/>
                </a:solidFill>
                <a:cs typeface="B Nazanin" pitchFamily="2" charset="-78"/>
              </a:rPr>
              <a:t>100/1000= 0.10 </a:t>
            </a:r>
            <a:r>
              <a:rPr lang="fa-IR" sz="2200" dirty="0" smtClean="0">
                <a:solidFill>
                  <a:schemeClr val="tx1"/>
                </a:solidFill>
                <a:cs typeface="B Nazanin" pitchFamily="2" charset="-78"/>
              </a:rPr>
              <a:t>درصد ارائه خدمات دایره تاسیسات به دایره رستوران: </a:t>
            </a:r>
            <a:r>
              <a:rPr lang="fa-IR" dirty="0" smtClean="0">
                <a:solidFill>
                  <a:schemeClr val="tx1"/>
                </a:solidFill>
                <a:cs typeface="B Nazanin" pitchFamily="2" charset="-78"/>
              </a:rPr>
              <a:t>75000=0.10</a:t>
            </a:r>
            <a:r>
              <a:rPr lang="fa-IR" dirty="0" smtClean="0">
                <a:solidFill>
                  <a:schemeClr val="tx1"/>
                </a:solidFill>
                <a:latin typeface="Aharoni"/>
                <a:cs typeface="B Nazanin" pitchFamily="2" charset="-78"/>
              </a:rPr>
              <a:t>×750000</a:t>
            </a:r>
            <a:endParaRPr lang="fa-IR"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مثال تخصیص ثانویه سربار با روش یک طرفه</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97778421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1916832"/>
            <a:ext cx="9036496" cy="4941168"/>
          </a:xfrm>
        </p:spPr>
        <p:txBody>
          <a:bodyPr>
            <a:normAutofit/>
          </a:bodyPr>
          <a:lstStyle/>
          <a:p>
            <a:pPr>
              <a:buFont typeface="Wingdings" pitchFamily="2" charset="2"/>
              <a:buChar char="q"/>
            </a:pPr>
            <a:r>
              <a:rPr lang="fa-IR" dirty="0" smtClean="0">
                <a:solidFill>
                  <a:schemeClr val="tx1"/>
                </a:solidFill>
                <a:cs typeface="B Nazanin" pitchFamily="2" charset="-78"/>
              </a:rPr>
              <a:t> با توجه به این که مبلغ ریالی خدمات ارائه شده دایره رستوران به دایره تاسیسات بیشتر از مبلغ ریالی خدمات ارائه شده دایره تاسیسات به دایره رستوران می باشد. لذا اولویت تسهیم با دایره رستوران است . </a:t>
            </a:r>
          </a:p>
          <a:p>
            <a:pPr marL="0" indent="0" algn="ctr">
              <a:buNone/>
            </a:pPr>
            <a:r>
              <a:rPr lang="fa-IR" dirty="0" smtClean="0">
                <a:solidFill>
                  <a:schemeClr val="tx1"/>
                </a:solidFill>
                <a:cs typeface="B Nazanin" pitchFamily="2" charset="-78"/>
              </a:rPr>
              <a:t>جدول تسهیم هزینه های دوایر پشتیبانی (به روش یک طرفه)</a:t>
            </a:r>
            <a:endParaRPr lang="fa-IR" dirty="0" smtClean="0"/>
          </a:p>
          <a:p>
            <a:pPr marL="0" indent="0" algn="ctr">
              <a:buNone/>
            </a:pPr>
            <a:r>
              <a:rPr lang="fa-IR" dirty="0" smtClean="0">
                <a:solidFill>
                  <a:schemeClr val="tx1"/>
                </a:solidFill>
                <a:cs typeface="B Nazanin" pitchFamily="2" charset="-78"/>
              </a:rPr>
              <a:t>                   دوایر عملیاتی                       دوایر پشتیبانی</a:t>
            </a:r>
          </a:p>
          <a:p>
            <a:pPr marL="0" indent="0">
              <a:buNone/>
            </a:pPr>
            <a:r>
              <a:rPr lang="fa-IR" dirty="0" smtClean="0">
                <a:solidFill>
                  <a:schemeClr val="tx1"/>
                </a:solidFill>
                <a:cs typeface="B Nazanin" pitchFamily="2" charset="-78"/>
              </a:rPr>
              <a:t>شرح                               ساخت        مونتاژ               رستوران    تاسیسات       جمع </a:t>
            </a:r>
          </a:p>
          <a:p>
            <a:pPr marL="0" indent="0">
              <a:buNone/>
            </a:pPr>
            <a:r>
              <a:rPr lang="fa-IR" sz="2000" dirty="0" smtClean="0">
                <a:solidFill>
                  <a:schemeClr val="tx1"/>
                </a:solidFill>
                <a:cs typeface="B Nazanin" pitchFamily="2" charset="-78"/>
              </a:rPr>
              <a:t>هزینه های سربار قبل از تسهیم     4280000    2130000                  660000    750000    7820000</a:t>
            </a:r>
          </a:p>
          <a:p>
            <a:pPr marL="0" indent="0">
              <a:buNone/>
            </a:pPr>
            <a:r>
              <a:rPr lang="fa-IR" sz="2000" dirty="0" smtClean="0">
                <a:solidFill>
                  <a:schemeClr val="tx1"/>
                </a:solidFill>
                <a:cs typeface="B Nazanin" pitchFamily="2" charset="-78"/>
              </a:rPr>
              <a:t>دوایر پشتیبانی                       </a:t>
            </a:r>
          </a:p>
          <a:p>
            <a:pPr marL="0" indent="0">
              <a:buNone/>
            </a:pPr>
            <a:r>
              <a:rPr lang="fa-IR" sz="2000" dirty="0" smtClean="0">
                <a:solidFill>
                  <a:schemeClr val="tx1"/>
                </a:solidFill>
                <a:cs typeface="B Nazanin" pitchFamily="2" charset="-78"/>
              </a:rPr>
              <a:t>تسهیم هزینه های پشتیبانی:</a:t>
            </a:r>
          </a:p>
          <a:p>
            <a:pPr marL="0" indent="0">
              <a:buNone/>
            </a:pPr>
            <a:r>
              <a:rPr lang="fa-IR" sz="2000" dirty="0" smtClean="0">
                <a:solidFill>
                  <a:schemeClr val="tx1"/>
                </a:solidFill>
                <a:cs typeface="B Nazanin" pitchFamily="2" charset="-78"/>
              </a:rPr>
              <a:t>دایره رستوران                       330000        198000                   (660000)     132000</a:t>
            </a:r>
          </a:p>
          <a:p>
            <a:pPr marL="0" indent="0">
              <a:buNone/>
            </a:pPr>
            <a:r>
              <a:rPr lang="fa-IR" sz="2000" dirty="0" smtClean="0">
                <a:solidFill>
                  <a:schemeClr val="tx1"/>
                </a:solidFill>
                <a:cs typeface="B Nazanin" pitchFamily="2" charset="-78"/>
              </a:rPr>
              <a:t>دایره تاسیسات                      588000       294000                                     ( 882000)</a:t>
            </a:r>
          </a:p>
          <a:p>
            <a:pPr marL="0" indent="0">
              <a:buNone/>
            </a:pPr>
            <a:r>
              <a:rPr lang="fa-IR" sz="2000" dirty="0" smtClean="0">
                <a:solidFill>
                  <a:schemeClr val="tx1"/>
                </a:solidFill>
                <a:cs typeface="B Nazanin" pitchFamily="2" charset="-78"/>
              </a:rPr>
              <a:t>جمع بعد از تسهیم :              5198000     2622000                                                     7820000</a:t>
            </a:r>
          </a:p>
        </p:txBody>
      </p:sp>
      <p:sp>
        <p:nvSpPr>
          <p:cNvPr id="3" name="Title 2"/>
          <p:cNvSpPr>
            <a:spLocks noGrp="1"/>
          </p:cNvSpPr>
          <p:nvPr>
            <p:ph type="title"/>
          </p:nvPr>
        </p:nvSpPr>
        <p:spPr/>
        <p:txBody>
          <a:bodyPr>
            <a:normAutofit fontScale="90000"/>
          </a:bodyPr>
          <a:lstStyle/>
          <a:p>
            <a:r>
              <a:rPr lang="fa-IR" b="1" dirty="0">
                <a:solidFill>
                  <a:schemeClr val="tx1"/>
                </a:solidFill>
                <a:cs typeface="B Nazanin" pitchFamily="2" charset="-78"/>
              </a:rPr>
              <a:t>مثال تخصیص ثانویه سربار با روش یک طرفه</a:t>
            </a:r>
            <a:endParaRPr lang="fa-IR" dirty="0"/>
          </a:p>
        </p:txBody>
      </p:sp>
      <p:cxnSp>
        <p:nvCxnSpPr>
          <p:cNvPr id="5" name="Straight Connector 4"/>
          <p:cNvCxnSpPr/>
          <p:nvPr/>
        </p:nvCxnSpPr>
        <p:spPr>
          <a:xfrm>
            <a:off x="755576" y="3561003"/>
            <a:ext cx="77768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868144" y="6165304"/>
            <a:ext cx="7920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644008" y="6165304"/>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868144" y="6669360"/>
            <a:ext cx="7920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868144" y="6525344"/>
            <a:ext cx="7920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644008" y="6525344"/>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4625752" y="6669360"/>
            <a:ext cx="9543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539552" y="6669360"/>
            <a:ext cx="8640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539552" y="6525390"/>
            <a:ext cx="8640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1403648" y="6165304"/>
            <a:ext cx="1008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1403648" y="6309320"/>
            <a:ext cx="1008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2564160" y="5877272"/>
            <a:ext cx="1008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2564160" y="6021288"/>
            <a:ext cx="1008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a:off x="6560457" y="4437112"/>
            <a:ext cx="2476039" cy="4259"/>
          </a:xfrm>
          <a:prstGeom prst="line">
            <a:avLst/>
          </a:prstGeom>
        </p:spPr>
        <p:style>
          <a:lnRef idx="1">
            <a:schemeClr val="accent1"/>
          </a:lnRef>
          <a:fillRef idx="0">
            <a:schemeClr val="accent1"/>
          </a:fillRef>
          <a:effectRef idx="0">
            <a:schemeClr val="accent1"/>
          </a:effectRef>
          <a:fontRef idx="minor">
            <a:schemeClr val="tx1"/>
          </a:fontRef>
        </p:style>
      </p:cxnSp>
      <p:sp>
        <p:nvSpPr>
          <p:cNvPr id="18" name="Footer Placeholder 17"/>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13607513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2564904"/>
            <a:ext cx="8856984" cy="4032448"/>
          </a:xfrm>
        </p:spPr>
        <p:txBody>
          <a:bodyPr/>
          <a:lstStyle/>
          <a:p>
            <a:pPr algn="just"/>
            <a:r>
              <a:rPr lang="fa-IR" dirty="0" smtClean="0">
                <a:solidFill>
                  <a:schemeClr val="tx1"/>
                </a:solidFill>
                <a:cs typeface="B Nazanin" pitchFamily="2" charset="-78"/>
              </a:rPr>
              <a:t> هزینه های دایره رستوران به نسبت تعداد کارکنان دوایر عملیاتی و دایره پشتیبانی تاسیسات ( یعنی 50/100 به دایره ساخت ، 30/100 به دایره مونتاژ ، 20/100 به دایره تاسیسات ) تسهیم شده است. </a:t>
            </a:r>
          </a:p>
          <a:p>
            <a:pPr algn="just"/>
            <a:r>
              <a:rPr lang="fa-IR" dirty="0" smtClean="0">
                <a:solidFill>
                  <a:schemeClr val="tx1"/>
                </a:solidFill>
                <a:cs typeface="B Nazanin" pitchFamily="2" charset="-78"/>
              </a:rPr>
              <a:t>هزینه های دایره تاسیسات به نسبت سطح زیر بنای عملیاتی (یعنی 600/900به دایره ساخت، 300/900 به دایره مونتاژ) تسهیم شده است. باید توجه داشت که بعد از تسهیم هزینه های دایره رستوران ، جمع هزینه های دایره تاسیسات برابر با 882000 ریال </a:t>
            </a:r>
            <a:br>
              <a:rPr lang="fa-IR" dirty="0" smtClean="0">
                <a:solidFill>
                  <a:schemeClr val="tx1"/>
                </a:solidFill>
                <a:cs typeface="B Nazanin" pitchFamily="2" charset="-78"/>
              </a:rPr>
            </a:br>
            <a:r>
              <a:rPr lang="fa-IR" dirty="0" smtClean="0">
                <a:solidFill>
                  <a:schemeClr val="tx1"/>
                </a:solidFill>
                <a:cs typeface="B Nazanin" pitchFamily="2" charset="-78"/>
              </a:rPr>
              <a:t>(750000+132000) است که نهایتا این مبلغ بین دوایر عملیاتی ساخت و مونتاژ تسهیم گردیده است. </a:t>
            </a:r>
            <a:endParaRPr lang="fa-IR"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a:solidFill>
                  <a:schemeClr val="tx1"/>
                </a:solidFill>
                <a:cs typeface="B Nazanin" pitchFamily="2" charset="-78"/>
              </a:rPr>
              <a:t>مثال تخصیص ثانویه سربار با روش یک طرفه</a:t>
            </a: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12456544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564904"/>
            <a:ext cx="8352927" cy="3561259"/>
          </a:xfrm>
        </p:spPr>
        <p:txBody>
          <a:bodyPr/>
          <a:lstStyle/>
          <a:p>
            <a:pPr marL="0" indent="0">
              <a:buNone/>
            </a:pPr>
            <a:r>
              <a:rPr lang="fa-IR" dirty="0" smtClean="0"/>
              <a:t>                                       </a:t>
            </a:r>
            <a:r>
              <a:rPr lang="fa-IR" dirty="0" smtClean="0">
                <a:solidFill>
                  <a:schemeClr val="tx1"/>
                </a:solidFill>
              </a:rPr>
              <a:t>320000 ریال</a:t>
            </a:r>
          </a:p>
          <a:p>
            <a:pPr marL="0" indent="0">
              <a:buNone/>
            </a:pPr>
            <a:endParaRPr lang="fa-IR" dirty="0" smtClean="0">
              <a:solidFill>
                <a:schemeClr val="tx1"/>
              </a:solidFill>
            </a:endParaRPr>
          </a:p>
          <a:p>
            <a:pPr marL="0" indent="0">
              <a:buNone/>
            </a:pPr>
            <a:r>
              <a:rPr lang="fa-IR" dirty="0">
                <a:solidFill>
                  <a:schemeClr val="tx1"/>
                </a:solidFill>
              </a:rPr>
              <a:t> </a:t>
            </a:r>
            <a:r>
              <a:rPr lang="fa-IR" dirty="0" smtClean="0">
                <a:solidFill>
                  <a:schemeClr val="tx1"/>
                </a:solidFill>
              </a:rPr>
              <a:t>                                     1980000 ریال</a:t>
            </a:r>
          </a:p>
          <a:p>
            <a:pPr marL="0" indent="0">
              <a:buNone/>
            </a:pPr>
            <a:endParaRPr lang="fa-IR" dirty="0">
              <a:solidFill>
                <a:schemeClr val="tx1"/>
              </a:solidFill>
            </a:endParaRPr>
          </a:p>
          <a:p>
            <a:pPr marL="0" indent="0">
              <a:buNone/>
            </a:pPr>
            <a:r>
              <a:rPr lang="fa-IR" dirty="0" smtClean="0">
                <a:solidFill>
                  <a:schemeClr val="tx1"/>
                </a:solidFill>
              </a:rPr>
              <a:t>          132000 ریال</a:t>
            </a:r>
          </a:p>
          <a:p>
            <a:pPr marL="0" indent="0">
              <a:buNone/>
            </a:pPr>
            <a:r>
              <a:rPr lang="fa-IR" dirty="0">
                <a:solidFill>
                  <a:schemeClr val="tx1"/>
                </a:solidFill>
              </a:rPr>
              <a:t> </a:t>
            </a:r>
            <a:r>
              <a:rPr lang="fa-IR" dirty="0" smtClean="0">
                <a:solidFill>
                  <a:schemeClr val="tx1"/>
                </a:solidFill>
              </a:rPr>
              <a:t>                                      588000 ریال</a:t>
            </a:r>
          </a:p>
          <a:p>
            <a:pPr marL="0" indent="0">
              <a:buNone/>
            </a:pPr>
            <a:r>
              <a:rPr lang="fa-IR" dirty="0" smtClean="0">
                <a:solidFill>
                  <a:schemeClr val="tx1"/>
                </a:solidFill>
              </a:rPr>
              <a:t>                                              </a:t>
            </a:r>
          </a:p>
          <a:p>
            <a:pPr marL="0" indent="0">
              <a:buNone/>
            </a:pPr>
            <a:r>
              <a:rPr lang="fa-IR" dirty="0">
                <a:solidFill>
                  <a:schemeClr val="tx1"/>
                </a:solidFill>
              </a:rPr>
              <a:t> </a:t>
            </a:r>
            <a:r>
              <a:rPr lang="fa-IR" dirty="0" smtClean="0">
                <a:solidFill>
                  <a:schemeClr val="tx1"/>
                </a:solidFill>
              </a:rPr>
              <a:t>                                       294000 ریال</a:t>
            </a:r>
            <a:endParaRPr lang="fa-IR" dirty="0">
              <a:solidFill>
                <a:schemeClr val="tx1"/>
              </a:solidFill>
            </a:endParaRPr>
          </a:p>
        </p:txBody>
      </p:sp>
      <p:sp>
        <p:nvSpPr>
          <p:cNvPr id="3" name="Title 2"/>
          <p:cNvSpPr>
            <a:spLocks noGrp="1"/>
          </p:cNvSpPr>
          <p:nvPr>
            <p:ph type="title"/>
          </p:nvPr>
        </p:nvSpPr>
        <p:spPr/>
        <p:txBody>
          <a:bodyPr>
            <a:normAutofit fontScale="90000"/>
          </a:bodyPr>
          <a:lstStyle/>
          <a:p>
            <a:r>
              <a:rPr lang="fa-IR" b="1" dirty="0">
                <a:solidFill>
                  <a:schemeClr val="tx1"/>
                </a:solidFill>
                <a:cs typeface="B Nazanin" pitchFamily="2" charset="-78"/>
              </a:rPr>
              <a:t>مثال تخصیص ثانویه سربار با روش یک طرفه</a:t>
            </a:r>
            <a:endParaRPr lang="fa-IR" dirty="0"/>
          </a:p>
        </p:txBody>
      </p:sp>
      <p:sp>
        <p:nvSpPr>
          <p:cNvPr id="5" name="Rectangle 4"/>
          <p:cNvSpPr/>
          <p:nvPr/>
        </p:nvSpPr>
        <p:spPr>
          <a:xfrm>
            <a:off x="696797" y="2763067"/>
            <a:ext cx="2098104" cy="93610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ساخت</a:t>
            </a:r>
            <a:endParaRPr lang="fa-IR" dirty="0"/>
          </a:p>
        </p:txBody>
      </p:sp>
      <p:sp>
        <p:nvSpPr>
          <p:cNvPr id="6" name="Rectangle 5"/>
          <p:cNvSpPr/>
          <p:nvPr/>
        </p:nvSpPr>
        <p:spPr>
          <a:xfrm>
            <a:off x="696797" y="5175194"/>
            <a:ext cx="2232248" cy="900100"/>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مونتاژ</a:t>
            </a:r>
            <a:endParaRPr lang="fa-IR" dirty="0"/>
          </a:p>
        </p:txBody>
      </p:sp>
      <p:sp>
        <p:nvSpPr>
          <p:cNvPr id="7" name="Rectangle 6"/>
          <p:cNvSpPr/>
          <p:nvPr/>
        </p:nvSpPr>
        <p:spPr>
          <a:xfrm>
            <a:off x="6012160" y="2763067"/>
            <a:ext cx="2592288" cy="93610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رستوران </a:t>
            </a:r>
          </a:p>
          <a:p>
            <a:pPr algn="ctr"/>
            <a:r>
              <a:rPr lang="fa-IR" dirty="0" smtClean="0"/>
              <a:t>660000</a:t>
            </a:r>
            <a:endParaRPr lang="fa-IR" dirty="0"/>
          </a:p>
        </p:txBody>
      </p:sp>
      <p:sp>
        <p:nvSpPr>
          <p:cNvPr id="8" name="Rectangle 7"/>
          <p:cNvSpPr/>
          <p:nvPr/>
        </p:nvSpPr>
        <p:spPr>
          <a:xfrm>
            <a:off x="6012160" y="5067182"/>
            <a:ext cx="2664296" cy="1008112"/>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تاسیسات</a:t>
            </a:r>
          </a:p>
          <a:p>
            <a:pPr algn="ctr"/>
            <a:r>
              <a:rPr lang="fa-IR" dirty="0" smtClean="0"/>
              <a:t>882000=132000+750000</a:t>
            </a:r>
            <a:endParaRPr lang="fa-IR" dirty="0"/>
          </a:p>
        </p:txBody>
      </p:sp>
      <p:cxnSp>
        <p:nvCxnSpPr>
          <p:cNvPr id="10" name="Straight Arrow Connector 9"/>
          <p:cNvCxnSpPr/>
          <p:nvPr/>
        </p:nvCxnSpPr>
        <p:spPr>
          <a:xfrm flipH="1">
            <a:off x="2794901" y="3068960"/>
            <a:ext cx="321725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2929045" y="3068960"/>
            <a:ext cx="3083115" cy="25022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2929045" y="5805264"/>
            <a:ext cx="308311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endCxn id="5" idx="3"/>
          </p:cNvCxnSpPr>
          <p:nvPr/>
        </p:nvCxnSpPr>
        <p:spPr>
          <a:xfrm flipH="1" flipV="1">
            <a:off x="2794901" y="3231119"/>
            <a:ext cx="3217259" cy="25741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7308304" y="3699171"/>
            <a:ext cx="36004" cy="13680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Footer Placeholder 12"/>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66422378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5" y="2348880"/>
            <a:ext cx="8856984" cy="4392488"/>
          </a:xfrm>
        </p:spPr>
        <p:txBody>
          <a:bodyPr/>
          <a:lstStyle/>
          <a:p>
            <a:pPr algn="just">
              <a:buFont typeface="Wingdings" pitchFamily="2" charset="2"/>
              <a:buChar char="q"/>
            </a:pPr>
            <a:r>
              <a:rPr lang="fa-IR" dirty="0" smtClean="0">
                <a:solidFill>
                  <a:schemeClr val="tx1"/>
                </a:solidFill>
                <a:cs typeface="B Nazanin" pitchFamily="2" charset="-78"/>
              </a:rPr>
              <a:t>در روش متقابل که روش ریاضی نیز نامیده می شود. خدماتی که دوایر پشتیبانی به یکدیگر ارائه می کنند به طور کامل در نظر گرفته می شود و هزینه های هر دایره پشتیبانی به کلیه دوایر عملیاتی و پشتیبانی استفاده کننده از خدمات آن دایره به استثنای خود آن دایره تسهیم می شود. </a:t>
            </a:r>
          </a:p>
          <a:p>
            <a:pPr>
              <a:buFont typeface="Wingdings" pitchFamily="2" charset="2"/>
              <a:buChar char="q"/>
            </a:pPr>
            <a:r>
              <a:rPr lang="fa-IR" dirty="0" smtClean="0">
                <a:solidFill>
                  <a:schemeClr val="tx1"/>
                </a:solidFill>
                <a:cs typeface="B Nazanin" pitchFamily="2" charset="-78"/>
              </a:rPr>
              <a:t>روش متقابل از نظر تئوری بهترین روش است و نتایج آن حاصل از بکارگیری آن در مقایسه با روش های مستقیم و یک طرفه دقیق تر است . </a:t>
            </a:r>
          </a:p>
          <a:p>
            <a:pPr marL="0" indent="0">
              <a:buNone/>
            </a:pPr>
            <a:endParaRPr lang="fa-IR" dirty="0" smtClean="0">
              <a:solidFill>
                <a:schemeClr val="tx1"/>
              </a:solidFill>
              <a:cs typeface="B Nazanin" pitchFamily="2" charset="-78"/>
            </a:endParaRPr>
          </a:p>
          <a:p>
            <a:pPr>
              <a:buFont typeface="Wingdings" pitchFamily="2" charset="2"/>
              <a:buChar char="q"/>
            </a:pPr>
            <a:r>
              <a:rPr lang="fa-IR" dirty="0" smtClean="0">
                <a:solidFill>
                  <a:schemeClr val="tx1"/>
                </a:solidFill>
                <a:cs typeface="B Nazanin" pitchFamily="2" charset="-78"/>
              </a:rPr>
              <a:t>اما چون محاسبات ریاضی آن به ویژه هنگامی که دوایر پشتیبانی متعدد وجود دارد و همه این دوایر از امکانات و تسهیلات یکدیگر استفاده می کنند ، پیچیده و دشوار می باشد .  برای همه شرکت ها قابل استفاده نیست. </a:t>
            </a: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تخصیص ثانویه . روش متقابل</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422439303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420888"/>
            <a:ext cx="8856983" cy="4176464"/>
          </a:xfrm>
        </p:spPr>
        <p:txBody>
          <a:bodyPr>
            <a:normAutofit/>
          </a:bodyPr>
          <a:lstStyle/>
          <a:p>
            <a:pPr algn="just">
              <a:buFont typeface="Wingdings" pitchFamily="2" charset="2"/>
              <a:buChar char="q"/>
            </a:pPr>
            <a:r>
              <a:rPr lang="fa-IR" sz="2600" dirty="0" smtClean="0">
                <a:solidFill>
                  <a:schemeClr val="tx1"/>
                </a:solidFill>
                <a:cs typeface="B Nazanin" pitchFamily="2" charset="-78"/>
              </a:rPr>
              <a:t> انجام تسهیم با استفاده از روش ریاضی(متقابل) مستلزم انجام مراحل زیر است :</a:t>
            </a:r>
          </a:p>
          <a:p>
            <a:pPr marL="0" indent="0" algn="just">
              <a:buNone/>
            </a:pPr>
            <a:r>
              <a:rPr lang="fa-IR" sz="2600" dirty="0" smtClean="0">
                <a:solidFill>
                  <a:schemeClr val="tx1"/>
                </a:solidFill>
                <a:cs typeface="B Nazanin" pitchFamily="2" charset="-78"/>
              </a:rPr>
              <a:t>1- تعیین درصد ارائه خدمات دوایر پشتیبانی به یکدیگر </a:t>
            </a:r>
          </a:p>
          <a:p>
            <a:pPr marL="0" indent="0" algn="just">
              <a:buNone/>
            </a:pPr>
            <a:r>
              <a:rPr lang="fa-IR" sz="2600" dirty="0" smtClean="0">
                <a:solidFill>
                  <a:schemeClr val="tx1"/>
                </a:solidFill>
                <a:cs typeface="B Nazanin" pitchFamily="2" charset="-78"/>
              </a:rPr>
              <a:t>2- بیان هزینه های هر یک از دوایر پشتیبانی به صورت یک معادله خطی ( هزینه های هر دایره پشتیبانی برابر است با هزینه های قبل از تسهیم ثانویه آن بعلاوه درصدی از هزینه های سایر دوایر پشتیبانی )</a:t>
            </a:r>
          </a:p>
          <a:p>
            <a:pPr marL="0" indent="0" algn="just">
              <a:buNone/>
            </a:pPr>
            <a:r>
              <a:rPr lang="fa-IR" sz="2600" dirty="0" smtClean="0">
                <a:solidFill>
                  <a:schemeClr val="tx1"/>
                </a:solidFill>
                <a:cs typeface="B Nazanin" pitchFamily="2" charset="-78"/>
              </a:rPr>
              <a:t>3- حل معادلات خطی ( از طریق دستگاه معادلات یا ماتریس) و تعیین هزینه های هر یک از دوایر پشتیبانی پس از تسهیم </a:t>
            </a:r>
          </a:p>
          <a:p>
            <a:pPr marL="0" indent="0" algn="just">
              <a:buNone/>
            </a:pPr>
            <a:r>
              <a:rPr lang="fa-IR" sz="2600" dirty="0" smtClean="0">
                <a:solidFill>
                  <a:schemeClr val="tx1"/>
                </a:solidFill>
                <a:cs typeface="B Nazanin" pitchFamily="2" charset="-78"/>
              </a:rPr>
              <a:t>4- تسهیم هزینه های دوایر پشتیبانی و تعیین مبلغ کل سربار دوایر عملیاتی .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روش متقابل </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44716516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2420888"/>
            <a:ext cx="8856983" cy="4320480"/>
          </a:xfrm>
        </p:spPr>
        <p:txBody>
          <a:bodyPr>
            <a:normAutofit fontScale="92500"/>
          </a:bodyPr>
          <a:lstStyle/>
          <a:p>
            <a:pPr>
              <a:buFont typeface="Wingdings" pitchFamily="2" charset="2"/>
              <a:buChar char="q"/>
            </a:pPr>
            <a:r>
              <a:rPr lang="fa-IR" dirty="0" smtClean="0">
                <a:solidFill>
                  <a:schemeClr val="tx1"/>
                </a:solidFill>
                <a:cs typeface="B Nazanin" pitchFamily="2" charset="-78"/>
              </a:rPr>
              <a:t> با در نظر گرفتن اطلاعات مثال قبل : مطلوب است تسهیم هزینه های دوایر پشتیبانی به روش ریاضی. </a:t>
            </a:r>
          </a:p>
          <a:p>
            <a:pPr>
              <a:buFont typeface="Wingdings" pitchFamily="2" charset="2"/>
              <a:buChar char="q"/>
            </a:pPr>
            <a:endParaRPr lang="fa-IR" dirty="0">
              <a:solidFill>
                <a:schemeClr val="tx1"/>
              </a:solidFill>
              <a:cs typeface="B Nazanin" pitchFamily="2" charset="-78"/>
            </a:endParaRPr>
          </a:p>
          <a:p>
            <a:pPr>
              <a:buFont typeface="Wingdings" pitchFamily="2" charset="2"/>
              <a:buChar char="q"/>
            </a:pPr>
            <a:r>
              <a:rPr lang="fa-IR" b="1" dirty="0" smtClean="0">
                <a:solidFill>
                  <a:schemeClr val="tx1"/>
                </a:solidFill>
                <a:cs typeface="B Nazanin" pitchFamily="2" charset="-78"/>
              </a:rPr>
              <a:t>حل مسله : </a:t>
            </a:r>
            <a:r>
              <a:rPr lang="fa-IR" dirty="0" smtClean="0">
                <a:solidFill>
                  <a:schemeClr val="tx1"/>
                </a:solidFill>
                <a:cs typeface="B Nazanin" pitchFamily="2" charset="-78"/>
              </a:rPr>
              <a:t>ابتدا مانند روش یک طرفه باید درصد ارائه خدمات هر دایره پشتیبانی به دایره پشتیبانی دیگر را محاسبه نمود . با توجه به محاسبات انجام شده : </a:t>
            </a:r>
          </a:p>
          <a:p>
            <a:pPr marL="0" indent="0" algn="l">
              <a:buNone/>
            </a:pPr>
            <a:r>
              <a:rPr lang="fa-IR" dirty="0" smtClean="0">
                <a:solidFill>
                  <a:schemeClr val="tx1"/>
                </a:solidFill>
                <a:cs typeface="B Nazanin" pitchFamily="2" charset="-78"/>
              </a:rPr>
              <a:t>درصد ارائه خدمات دایره رستوران به دایره تاسیسات     0.20=20/100</a:t>
            </a:r>
          </a:p>
          <a:p>
            <a:pPr marL="0" indent="0" algn="l">
              <a:buNone/>
            </a:pPr>
            <a:r>
              <a:rPr lang="fa-IR" dirty="0" smtClean="0">
                <a:solidFill>
                  <a:schemeClr val="tx1"/>
                </a:solidFill>
                <a:cs typeface="B Nazanin" pitchFamily="2" charset="-78"/>
              </a:rPr>
              <a:t>  درصد ارائه خدمات دایره تاسیسات به دایره رستوران 0.10=100/1000</a:t>
            </a:r>
          </a:p>
          <a:p>
            <a:pPr marL="0" indent="0">
              <a:buNone/>
            </a:pPr>
            <a:endParaRPr lang="fa-IR" dirty="0" smtClean="0">
              <a:solidFill>
                <a:schemeClr val="tx1"/>
              </a:solidFill>
              <a:cs typeface="B Nazanin" pitchFamily="2" charset="-78"/>
            </a:endParaRPr>
          </a:p>
          <a:p>
            <a:pPr marL="0" indent="0">
              <a:buNone/>
            </a:pPr>
            <a:r>
              <a:rPr lang="fa-IR" dirty="0" smtClean="0">
                <a:solidFill>
                  <a:schemeClr val="tx1"/>
                </a:solidFill>
                <a:cs typeface="B Nazanin" pitchFamily="2" charset="-78"/>
              </a:rPr>
              <a:t>می توان گفت که هزینه های دایره رستوران ، علاوه بر مبلغ 660000 ریال سربار قبل از تسهیم ثانویه شامل 10 درصد از هزینه های دایره تاسیسات نیز می باشد. همچنین دایره تاسیسات ، علاوه بر مبلغ 750000 ریال سربار قبل از تسهیم ثانویه شامل 20 درصد از هزینه های دایره رستوران می باشد. </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مثال برای روش متقابل </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9103523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3" y="1988840"/>
            <a:ext cx="8712967" cy="4752528"/>
          </a:xfrm>
        </p:spPr>
        <p:txBody>
          <a:bodyPr>
            <a:normAutofit/>
          </a:bodyPr>
          <a:lstStyle/>
          <a:p>
            <a:pPr>
              <a:buFont typeface="Wingdings" pitchFamily="2" charset="2"/>
              <a:buChar char="q"/>
            </a:pPr>
            <a:r>
              <a:rPr lang="fa-IR" dirty="0" smtClean="0">
                <a:solidFill>
                  <a:schemeClr val="tx1"/>
                </a:solidFill>
                <a:cs typeface="B Nazanin" pitchFamily="2" charset="-78"/>
              </a:rPr>
              <a:t> در نتیجه هزینه های هر یک از دوایر پشتیبانی به صورت زیر خواهد بود : </a:t>
            </a:r>
          </a:p>
          <a:p>
            <a:pPr>
              <a:buFont typeface="Wingdings" pitchFamily="2" charset="2"/>
              <a:buChar char="ü"/>
            </a:pPr>
            <a:r>
              <a:rPr lang="fa-IR" dirty="0" smtClean="0">
                <a:solidFill>
                  <a:schemeClr val="tx1"/>
                </a:solidFill>
                <a:cs typeface="B Nazanin" pitchFamily="2" charset="-78"/>
              </a:rPr>
              <a:t>هزینه های دایره رستوران با </a:t>
            </a:r>
            <a:r>
              <a:rPr lang="en-US" dirty="0" smtClean="0">
                <a:solidFill>
                  <a:schemeClr val="tx1"/>
                </a:solidFill>
                <a:cs typeface="B Nazanin" pitchFamily="2" charset="-78"/>
              </a:rPr>
              <a:t>R</a:t>
            </a:r>
            <a:r>
              <a:rPr lang="fa-IR" dirty="0" smtClean="0">
                <a:solidFill>
                  <a:schemeClr val="tx1"/>
                </a:solidFill>
                <a:cs typeface="B Nazanin" pitchFamily="2" charset="-78"/>
              </a:rPr>
              <a:t> و هزینه های دایره تاسیسات با </a:t>
            </a:r>
            <a:r>
              <a:rPr lang="en-US" dirty="0" smtClean="0">
                <a:solidFill>
                  <a:schemeClr val="tx1"/>
                </a:solidFill>
                <a:cs typeface="B Nazanin" pitchFamily="2" charset="-78"/>
              </a:rPr>
              <a:t>T</a:t>
            </a:r>
            <a:r>
              <a:rPr lang="fa-IR" dirty="0" smtClean="0">
                <a:solidFill>
                  <a:schemeClr val="tx1"/>
                </a:solidFill>
                <a:cs typeface="B Nazanin" pitchFamily="2" charset="-78"/>
              </a:rPr>
              <a:t> نشان داده شده است. </a:t>
            </a:r>
          </a:p>
          <a:p>
            <a:pPr marL="0" indent="0" algn="l">
              <a:buNone/>
            </a:pPr>
            <a:r>
              <a:rPr lang="en-US" sz="2200" dirty="0" smtClean="0">
                <a:solidFill>
                  <a:schemeClr val="tx1"/>
                </a:solidFill>
                <a:latin typeface="Andalus"/>
                <a:cs typeface="B Nazanin" pitchFamily="2" charset="-78"/>
              </a:rPr>
              <a:t>R=660000+0.10 T</a:t>
            </a:r>
          </a:p>
          <a:p>
            <a:pPr marL="0" indent="0" algn="l">
              <a:buNone/>
            </a:pPr>
            <a:r>
              <a:rPr lang="en-US" sz="2200" dirty="0" smtClean="0">
                <a:solidFill>
                  <a:schemeClr val="tx1"/>
                </a:solidFill>
                <a:latin typeface="Andalus"/>
                <a:cs typeface="B Nazanin" pitchFamily="2" charset="-78"/>
              </a:rPr>
              <a:t>T= 750000+0.20 R</a:t>
            </a:r>
          </a:p>
          <a:p>
            <a:pPr marL="0" indent="0">
              <a:buNone/>
            </a:pPr>
            <a:r>
              <a:rPr lang="fa-IR" dirty="0" smtClean="0">
                <a:solidFill>
                  <a:schemeClr val="tx1"/>
                </a:solidFill>
                <a:latin typeface="Andalus"/>
                <a:cs typeface="B Nazanin" pitchFamily="2" charset="-78"/>
              </a:rPr>
              <a:t>اکنون دو معادله دو مجهولی داریم که با قرار دادن </a:t>
            </a:r>
            <a:r>
              <a:rPr lang="en-US" dirty="0" smtClean="0">
                <a:solidFill>
                  <a:schemeClr val="tx1"/>
                </a:solidFill>
                <a:latin typeface="Andalus"/>
                <a:cs typeface="B Nazanin" pitchFamily="2" charset="-78"/>
              </a:rPr>
              <a:t>T</a:t>
            </a:r>
            <a:r>
              <a:rPr lang="fa-IR" dirty="0" smtClean="0">
                <a:solidFill>
                  <a:schemeClr val="tx1"/>
                </a:solidFill>
                <a:latin typeface="Andalus"/>
                <a:cs typeface="B Nazanin" pitchFamily="2" charset="-78"/>
              </a:rPr>
              <a:t> در معادله اول خواهیم داشت:</a:t>
            </a:r>
          </a:p>
          <a:p>
            <a:pPr marL="0" indent="0" algn="l">
              <a:buNone/>
            </a:pPr>
            <a:r>
              <a:rPr lang="en-US" sz="2200" dirty="0" smtClean="0">
                <a:solidFill>
                  <a:schemeClr val="tx1"/>
                </a:solidFill>
                <a:latin typeface="Andalus"/>
                <a:cs typeface="B Nazanin" pitchFamily="2" charset="-78"/>
              </a:rPr>
              <a:t>R= 660000+0.10(750000+0.20 R)</a:t>
            </a:r>
          </a:p>
          <a:p>
            <a:pPr marL="0" indent="0" algn="l">
              <a:buNone/>
            </a:pPr>
            <a:r>
              <a:rPr lang="en-US" sz="2200" dirty="0" smtClean="0">
                <a:solidFill>
                  <a:schemeClr val="tx1"/>
                </a:solidFill>
                <a:latin typeface="Andalus"/>
                <a:cs typeface="B Nazanin" pitchFamily="2" charset="-78"/>
              </a:rPr>
              <a:t>R-0.02 R= 660000+ 75000</a:t>
            </a:r>
          </a:p>
          <a:p>
            <a:pPr marL="0" indent="0" algn="l">
              <a:buNone/>
            </a:pPr>
            <a:r>
              <a:rPr lang="en-US" sz="2200" dirty="0" smtClean="0">
                <a:solidFill>
                  <a:schemeClr val="tx1"/>
                </a:solidFill>
                <a:latin typeface="Andalus"/>
                <a:cs typeface="B Nazanin" pitchFamily="2" charset="-78"/>
              </a:rPr>
              <a:t> 0.100= 750000</a:t>
            </a:r>
            <a:r>
              <a:rPr lang="fa-IR" sz="2200" dirty="0" smtClean="0">
                <a:solidFill>
                  <a:schemeClr val="tx1"/>
                </a:solidFill>
                <a:latin typeface="Andalus"/>
                <a:cs typeface="B Nazanin" pitchFamily="2" charset="-78"/>
              </a:rPr>
              <a:t>و </a:t>
            </a:r>
            <a:r>
              <a:rPr lang="en-US" sz="2200" dirty="0" smtClean="0">
                <a:solidFill>
                  <a:schemeClr val="tx1"/>
                </a:solidFill>
                <a:latin typeface="Andalus"/>
                <a:cs typeface="B Nazanin" pitchFamily="2" charset="-78"/>
              </a:rPr>
              <a:t>0.98R= 735000</a:t>
            </a:r>
          </a:p>
          <a:p>
            <a:pPr marL="0" indent="0" algn="l">
              <a:buNone/>
            </a:pPr>
            <a:r>
              <a:rPr lang="fa-IR" b="1" dirty="0" smtClean="0">
                <a:solidFill>
                  <a:schemeClr val="tx1"/>
                </a:solidFill>
                <a:latin typeface="Andalus"/>
                <a:cs typeface="B Nazanin" pitchFamily="2" charset="-78"/>
              </a:rPr>
              <a:t>   هزینه های دایره رستوران پس از تسهیم </a:t>
            </a:r>
            <a:r>
              <a:rPr lang="en-US" b="1" dirty="0" smtClean="0">
                <a:solidFill>
                  <a:schemeClr val="tx1"/>
                </a:solidFill>
                <a:latin typeface="Andalus"/>
                <a:cs typeface="Andalus"/>
              </a:rPr>
              <a:t>R= 750000</a:t>
            </a:r>
            <a:r>
              <a:rPr lang="en-US" b="1" dirty="0" smtClean="0">
                <a:latin typeface="Andalus"/>
                <a:cs typeface="Andalus"/>
              </a:rPr>
              <a:t> </a:t>
            </a:r>
            <a:r>
              <a:rPr lang="fa-IR" b="1" dirty="0" smtClean="0">
                <a:latin typeface="Andalus"/>
                <a:cs typeface="Andalus"/>
              </a:rPr>
              <a:t> </a:t>
            </a:r>
          </a:p>
          <a:p>
            <a:pPr marL="0" indent="0">
              <a:buNone/>
            </a:pPr>
            <a:r>
              <a:rPr lang="fa-IR" sz="2200" dirty="0" smtClean="0">
                <a:solidFill>
                  <a:schemeClr val="tx1"/>
                </a:solidFill>
                <a:latin typeface="Andalus"/>
                <a:cs typeface="B Nazanin" pitchFamily="2" charset="-78"/>
              </a:rPr>
              <a:t>حال با قرار دادن </a:t>
            </a:r>
            <a:r>
              <a:rPr lang="en-US" sz="2200" dirty="0" smtClean="0">
                <a:solidFill>
                  <a:schemeClr val="tx1"/>
                </a:solidFill>
                <a:latin typeface="Andalus"/>
                <a:cs typeface="B Nazanin" pitchFamily="2" charset="-78"/>
              </a:rPr>
              <a:t>R</a:t>
            </a:r>
            <a:r>
              <a:rPr lang="fa-IR" sz="2200" dirty="0" smtClean="0">
                <a:solidFill>
                  <a:schemeClr val="tx1"/>
                </a:solidFill>
                <a:latin typeface="Andalus"/>
                <a:cs typeface="B Nazanin" pitchFamily="2" charset="-78"/>
              </a:rPr>
              <a:t> در معادله دوم ، </a:t>
            </a:r>
            <a:r>
              <a:rPr lang="en-US" sz="2200" dirty="0" smtClean="0">
                <a:solidFill>
                  <a:schemeClr val="tx1"/>
                </a:solidFill>
                <a:latin typeface="Andalus"/>
                <a:cs typeface="B Nazanin" pitchFamily="2" charset="-78"/>
              </a:rPr>
              <a:t>T</a:t>
            </a:r>
            <a:r>
              <a:rPr lang="fa-IR" sz="2200" dirty="0" smtClean="0">
                <a:solidFill>
                  <a:schemeClr val="tx1"/>
                </a:solidFill>
                <a:latin typeface="Andalus"/>
                <a:cs typeface="B Nazanin" pitchFamily="2" charset="-78"/>
              </a:rPr>
              <a:t> به دست می آید:            </a:t>
            </a:r>
            <a:r>
              <a:rPr lang="en-US" sz="2200" dirty="0" smtClean="0">
                <a:solidFill>
                  <a:schemeClr val="tx1"/>
                </a:solidFill>
                <a:latin typeface="Andalus"/>
                <a:cs typeface="B Nazanin" pitchFamily="2" charset="-78"/>
              </a:rPr>
              <a:t>+0.20(750000)</a:t>
            </a:r>
            <a:r>
              <a:rPr lang="fa-IR" sz="2200" dirty="0" smtClean="0">
                <a:solidFill>
                  <a:schemeClr val="tx1"/>
                </a:solidFill>
                <a:latin typeface="Andalus"/>
                <a:cs typeface="B Nazanin" pitchFamily="2" charset="-78"/>
              </a:rPr>
              <a:t> </a:t>
            </a:r>
            <a:r>
              <a:rPr lang="en-US" sz="2200" dirty="0" smtClean="0">
                <a:solidFill>
                  <a:schemeClr val="tx1"/>
                </a:solidFill>
                <a:latin typeface="Andalus"/>
                <a:cs typeface="B Nazanin" pitchFamily="2" charset="-78"/>
              </a:rPr>
              <a:t>T=750000</a:t>
            </a:r>
          </a:p>
          <a:p>
            <a:pPr marL="0" indent="0" algn="l" rtl="0">
              <a:buNone/>
            </a:pPr>
            <a:r>
              <a:rPr lang="en-US" b="1" dirty="0" smtClean="0">
                <a:solidFill>
                  <a:schemeClr val="tx1"/>
                </a:solidFill>
                <a:latin typeface="Andalus"/>
                <a:cs typeface="B Nazanin" pitchFamily="2" charset="-78"/>
              </a:rPr>
              <a:t>T=900000 </a:t>
            </a:r>
            <a:r>
              <a:rPr lang="fa-IR" b="1" dirty="0" smtClean="0">
                <a:solidFill>
                  <a:schemeClr val="tx1"/>
                </a:solidFill>
                <a:latin typeface="Andalus"/>
                <a:cs typeface="B Nazanin" pitchFamily="2" charset="-78"/>
              </a:rPr>
              <a:t>هزینه های دایره تاسیسات پس از تسهیم </a:t>
            </a:r>
            <a:r>
              <a:rPr lang="en-US" b="1" dirty="0" smtClean="0">
                <a:solidFill>
                  <a:schemeClr val="tx1"/>
                </a:solidFill>
                <a:latin typeface="Andalus"/>
                <a:cs typeface="B Nazanin" pitchFamily="2" charset="-78"/>
              </a:rPr>
              <a:t> </a:t>
            </a:r>
            <a:endParaRPr lang="fa-IR" b="1" dirty="0" smtClean="0">
              <a:solidFill>
                <a:schemeClr val="tx1"/>
              </a:solidFill>
              <a:latin typeface="Andalus"/>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مثال برای روش متقابل </a:t>
            </a: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15728869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060848"/>
            <a:ext cx="9144000" cy="4797152"/>
          </a:xfrm>
        </p:spPr>
        <p:txBody>
          <a:bodyPr>
            <a:normAutofit/>
          </a:bodyPr>
          <a:lstStyle/>
          <a:p>
            <a:pPr marL="0" indent="0" algn="ctr">
              <a:buNone/>
            </a:pPr>
            <a:r>
              <a:rPr lang="fa-IR" sz="2000" b="1" dirty="0" smtClean="0">
                <a:solidFill>
                  <a:schemeClr val="tx1"/>
                </a:solidFill>
                <a:cs typeface="B Nazanin" pitchFamily="2" charset="-78"/>
              </a:rPr>
              <a:t>جدول تسهیم هزینه های دوایر پشتیبانی ( به روش متقابل)</a:t>
            </a:r>
          </a:p>
          <a:p>
            <a:pPr marL="0" indent="0" algn="ctr">
              <a:buNone/>
            </a:pPr>
            <a:r>
              <a:rPr lang="fa-IR" sz="2000" dirty="0" smtClean="0">
                <a:solidFill>
                  <a:schemeClr val="tx1"/>
                </a:solidFill>
                <a:cs typeface="B Nazanin" pitchFamily="2" charset="-78"/>
              </a:rPr>
              <a:t>                    </a:t>
            </a:r>
          </a:p>
          <a:p>
            <a:pPr marL="0" indent="0" algn="ctr">
              <a:buNone/>
            </a:pPr>
            <a:r>
              <a:rPr lang="fa-IR" sz="2000" dirty="0">
                <a:solidFill>
                  <a:schemeClr val="tx1"/>
                </a:solidFill>
                <a:cs typeface="B Nazanin" pitchFamily="2" charset="-78"/>
              </a:rPr>
              <a:t> </a:t>
            </a:r>
            <a:r>
              <a:rPr lang="fa-IR" sz="2000" dirty="0" smtClean="0">
                <a:solidFill>
                  <a:schemeClr val="tx1"/>
                </a:solidFill>
                <a:cs typeface="B Nazanin" pitchFamily="2" charset="-78"/>
              </a:rPr>
              <a:t>                  دوایر عملیاتی                              دوایر پشتیانی</a:t>
            </a:r>
          </a:p>
          <a:p>
            <a:pPr marL="0" indent="0">
              <a:buNone/>
            </a:pPr>
            <a:r>
              <a:rPr lang="fa-IR" sz="2000" dirty="0" smtClean="0">
                <a:solidFill>
                  <a:schemeClr val="tx1"/>
                </a:solidFill>
                <a:cs typeface="B Nazanin" pitchFamily="2" charset="-78"/>
              </a:rPr>
              <a:t>شرح                                     ساخت             مونتاژ                    رستوران         تاسیسات           جمع  </a:t>
            </a:r>
          </a:p>
          <a:p>
            <a:pPr marL="0" indent="0">
              <a:buNone/>
            </a:pPr>
            <a:r>
              <a:rPr lang="fa-IR" sz="1900" dirty="0" smtClean="0">
                <a:solidFill>
                  <a:schemeClr val="tx1"/>
                </a:solidFill>
                <a:cs typeface="B Nazanin" pitchFamily="2" charset="-78"/>
              </a:rPr>
              <a:t>هزینه های سربار قبل از تسهیم      </a:t>
            </a:r>
            <a:r>
              <a:rPr lang="fa-IR" sz="2000" dirty="0" smtClean="0">
                <a:solidFill>
                  <a:schemeClr val="tx1"/>
                </a:solidFill>
                <a:cs typeface="B Nazanin" pitchFamily="2" charset="-78"/>
              </a:rPr>
              <a:t>4280000       2130000              660000        750000         7820000 </a:t>
            </a:r>
          </a:p>
          <a:p>
            <a:pPr marL="0" indent="0">
              <a:buNone/>
            </a:pPr>
            <a:r>
              <a:rPr lang="fa-IR" sz="2000" dirty="0" smtClean="0">
                <a:solidFill>
                  <a:schemeClr val="tx1"/>
                </a:solidFill>
                <a:cs typeface="B Nazanin" pitchFamily="2" charset="-78"/>
              </a:rPr>
              <a:t>هزینه های دوایر پشتیبانی</a:t>
            </a:r>
          </a:p>
          <a:p>
            <a:pPr marL="0" indent="0">
              <a:buNone/>
            </a:pPr>
            <a:r>
              <a:rPr lang="fa-IR" sz="1800" b="1" dirty="0" smtClean="0">
                <a:solidFill>
                  <a:schemeClr val="tx1"/>
                </a:solidFill>
                <a:cs typeface="B Nazanin" pitchFamily="2" charset="-78"/>
              </a:rPr>
              <a:t>تسهیم هزینه های دوایر پشتیبانی : </a:t>
            </a:r>
          </a:p>
          <a:p>
            <a:pPr marL="0" indent="0">
              <a:buNone/>
            </a:pPr>
            <a:r>
              <a:rPr lang="fa-IR" sz="2000" dirty="0">
                <a:solidFill>
                  <a:schemeClr val="tx1"/>
                </a:solidFill>
                <a:cs typeface="B Nazanin" pitchFamily="2" charset="-78"/>
              </a:rPr>
              <a:t> </a:t>
            </a:r>
            <a:r>
              <a:rPr lang="fa-IR" sz="2000" dirty="0" smtClean="0">
                <a:solidFill>
                  <a:schemeClr val="tx1"/>
                </a:solidFill>
                <a:cs typeface="B Nazanin" pitchFamily="2" charset="-78"/>
              </a:rPr>
              <a:t>دایره رستوران                       375000         225000              (750000)          150000</a:t>
            </a:r>
          </a:p>
          <a:p>
            <a:pPr marL="0" indent="0">
              <a:buNone/>
            </a:pPr>
            <a:r>
              <a:rPr lang="fa-IR" sz="2000" dirty="0" smtClean="0">
                <a:solidFill>
                  <a:schemeClr val="tx1"/>
                </a:solidFill>
                <a:cs typeface="B Nazanin" pitchFamily="2" charset="-78"/>
              </a:rPr>
              <a:t>دایره تاسیسات                        540000        270000               90000            (900000)</a:t>
            </a:r>
          </a:p>
          <a:p>
            <a:pPr marL="0" indent="0">
              <a:buNone/>
            </a:pPr>
            <a:endParaRPr lang="fa-IR" sz="2000" dirty="0">
              <a:solidFill>
                <a:schemeClr val="tx1"/>
              </a:solidFill>
              <a:cs typeface="B Nazanin" pitchFamily="2" charset="-78"/>
            </a:endParaRPr>
          </a:p>
          <a:p>
            <a:pPr marL="0" indent="0">
              <a:buNone/>
            </a:pPr>
            <a:r>
              <a:rPr lang="fa-IR" sz="2000" dirty="0" smtClean="0">
                <a:solidFill>
                  <a:schemeClr val="tx1"/>
                </a:solidFill>
                <a:cs typeface="B Nazanin" pitchFamily="2" charset="-78"/>
              </a:rPr>
              <a:t>جمع هزینه های سربار پس از</a:t>
            </a:r>
          </a:p>
          <a:p>
            <a:pPr marL="0" indent="0">
              <a:buNone/>
            </a:pPr>
            <a:r>
              <a:rPr lang="fa-IR" sz="2000" dirty="0" smtClean="0">
                <a:solidFill>
                  <a:schemeClr val="tx1"/>
                </a:solidFill>
                <a:cs typeface="B Nazanin" pitchFamily="2" charset="-78"/>
              </a:rPr>
              <a:t>تسهیم هزینه های دوایر پشتیبانی  5195000      2625000                                                     7820000</a:t>
            </a:r>
          </a:p>
          <a:p>
            <a:pPr marL="0" indent="0">
              <a:buNone/>
            </a:pPr>
            <a:endParaRPr lang="fa-IR" sz="2000" dirty="0" smtClean="0">
              <a:solidFill>
                <a:schemeClr val="tx1"/>
              </a:solidFill>
              <a:cs typeface="B Nazanin" pitchFamily="2" charset="-78"/>
            </a:endParaRPr>
          </a:p>
          <a:p>
            <a:pPr marL="0" indent="0" algn="ctr">
              <a:buNone/>
            </a:pPr>
            <a:endParaRPr lang="fa-IR" sz="2000" b="1"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مثال روش متقابل</a:t>
            </a:r>
            <a:endParaRPr lang="fa-IR" b="1" dirty="0">
              <a:solidFill>
                <a:schemeClr val="tx1"/>
              </a:solidFill>
              <a:cs typeface="B Nazanin" pitchFamily="2" charset="-78"/>
            </a:endParaRPr>
          </a:p>
        </p:txBody>
      </p:sp>
      <p:cxnSp>
        <p:nvCxnSpPr>
          <p:cNvPr id="5" name="Straight Connector 4"/>
          <p:cNvCxnSpPr/>
          <p:nvPr/>
        </p:nvCxnSpPr>
        <p:spPr>
          <a:xfrm>
            <a:off x="395536" y="2780928"/>
            <a:ext cx="8424936" cy="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4716016" y="3189266"/>
            <a:ext cx="1440160" cy="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flipH="1">
            <a:off x="1331640" y="3212976"/>
            <a:ext cx="2232248" cy="0"/>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flipH="1">
            <a:off x="5652120" y="5301208"/>
            <a:ext cx="1008112" cy="0"/>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p:cNvCxnSpPr/>
          <p:nvPr/>
        </p:nvCxnSpPr>
        <p:spPr>
          <a:xfrm flipH="1">
            <a:off x="4427984" y="5301208"/>
            <a:ext cx="864096" cy="0"/>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p:cNvCxnSpPr/>
          <p:nvPr/>
        </p:nvCxnSpPr>
        <p:spPr>
          <a:xfrm flipH="1">
            <a:off x="2915816" y="5301208"/>
            <a:ext cx="936104" cy="0"/>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flipH="1">
            <a:off x="2915816" y="5445224"/>
            <a:ext cx="936104" cy="0"/>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p:cNvCxnSpPr/>
          <p:nvPr/>
        </p:nvCxnSpPr>
        <p:spPr>
          <a:xfrm flipH="1">
            <a:off x="1331640" y="5301208"/>
            <a:ext cx="936104" cy="0"/>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28"/>
          <p:cNvCxnSpPr/>
          <p:nvPr/>
        </p:nvCxnSpPr>
        <p:spPr>
          <a:xfrm flipH="1">
            <a:off x="1331640" y="5449958"/>
            <a:ext cx="936104" cy="0"/>
          </a:xfrm>
          <a:prstGeom prst="line">
            <a:avLst/>
          </a:prstGeom>
        </p:spPr>
        <p:style>
          <a:lnRef idx="1">
            <a:schemeClr val="dk1"/>
          </a:lnRef>
          <a:fillRef idx="0">
            <a:schemeClr val="dk1"/>
          </a:fillRef>
          <a:effectRef idx="0">
            <a:schemeClr val="dk1"/>
          </a:effectRef>
          <a:fontRef idx="minor">
            <a:schemeClr val="tx1"/>
          </a:fontRef>
        </p:style>
      </p:cxnSp>
      <p:cxnSp>
        <p:nvCxnSpPr>
          <p:cNvPr id="33" name="Straight Connector 32"/>
          <p:cNvCxnSpPr/>
          <p:nvPr/>
        </p:nvCxnSpPr>
        <p:spPr>
          <a:xfrm flipH="1">
            <a:off x="5436096" y="6453336"/>
            <a:ext cx="1008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5439905" y="6453336"/>
            <a:ext cx="1008112" cy="0"/>
          </a:xfrm>
          <a:prstGeom prst="line">
            <a:avLst/>
          </a:prstGeom>
        </p:spPr>
        <p:style>
          <a:lnRef idx="1">
            <a:schemeClr val="dk1"/>
          </a:lnRef>
          <a:fillRef idx="0">
            <a:schemeClr val="dk1"/>
          </a:fillRef>
          <a:effectRef idx="0">
            <a:schemeClr val="dk1"/>
          </a:effectRef>
          <a:fontRef idx="minor">
            <a:schemeClr val="tx1"/>
          </a:fontRef>
        </p:style>
      </p:cxnSp>
      <p:cxnSp>
        <p:nvCxnSpPr>
          <p:cNvPr id="38" name="Straight Connector 37"/>
          <p:cNvCxnSpPr/>
          <p:nvPr/>
        </p:nvCxnSpPr>
        <p:spPr>
          <a:xfrm flipH="1">
            <a:off x="5439905" y="6597352"/>
            <a:ext cx="1004303" cy="0"/>
          </a:xfrm>
          <a:prstGeom prst="line">
            <a:avLst/>
          </a:prstGeom>
        </p:spPr>
        <p:style>
          <a:lnRef idx="1">
            <a:schemeClr val="dk1"/>
          </a:lnRef>
          <a:fillRef idx="0">
            <a:schemeClr val="dk1"/>
          </a:fillRef>
          <a:effectRef idx="0">
            <a:schemeClr val="dk1"/>
          </a:effectRef>
          <a:fontRef idx="minor">
            <a:schemeClr val="tx1"/>
          </a:fontRef>
        </p:style>
      </p:cxnSp>
      <p:cxnSp>
        <p:nvCxnSpPr>
          <p:cNvPr id="42" name="Straight Connector 41"/>
          <p:cNvCxnSpPr/>
          <p:nvPr/>
        </p:nvCxnSpPr>
        <p:spPr>
          <a:xfrm flipH="1">
            <a:off x="4283968" y="6453336"/>
            <a:ext cx="1008112" cy="0"/>
          </a:xfrm>
          <a:prstGeom prst="line">
            <a:avLst/>
          </a:prstGeom>
        </p:spPr>
        <p:style>
          <a:lnRef idx="1">
            <a:schemeClr val="dk1"/>
          </a:lnRef>
          <a:fillRef idx="0">
            <a:schemeClr val="dk1"/>
          </a:fillRef>
          <a:effectRef idx="0">
            <a:schemeClr val="dk1"/>
          </a:effectRef>
          <a:fontRef idx="minor">
            <a:schemeClr val="tx1"/>
          </a:fontRef>
        </p:style>
      </p:cxnSp>
      <p:cxnSp>
        <p:nvCxnSpPr>
          <p:cNvPr id="44" name="Straight Connector 43"/>
          <p:cNvCxnSpPr/>
          <p:nvPr/>
        </p:nvCxnSpPr>
        <p:spPr>
          <a:xfrm flipH="1">
            <a:off x="4283968" y="6597352"/>
            <a:ext cx="1008112" cy="0"/>
          </a:xfrm>
          <a:prstGeom prst="line">
            <a:avLst/>
          </a:prstGeom>
        </p:spPr>
        <p:style>
          <a:lnRef idx="1">
            <a:schemeClr val="dk1"/>
          </a:lnRef>
          <a:fillRef idx="0">
            <a:schemeClr val="dk1"/>
          </a:fillRef>
          <a:effectRef idx="0">
            <a:schemeClr val="dk1"/>
          </a:effectRef>
          <a:fontRef idx="minor">
            <a:schemeClr val="tx1"/>
          </a:fontRef>
        </p:style>
      </p:cxnSp>
      <p:cxnSp>
        <p:nvCxnSpPr>
          <p:cNvPr id="47" name="Straight Connector 46"/>
          <p:cNvCxnSpPr/>
          <p:nvPr/>
        </p:nvCxnSpPr>
        <p:spPr>
          <a:xfrm flipH="1">
            <a:off x="179512" y="6453336"/>
            <a:ext cx="936104" cy="0"/>
          </a:xfrm>
          <a:prstGeom prst="line">
            <a:avLst/>
          </a:prstGeom>
        </p:spPr>
        <p:style>
          <a:lnRef idx="1">
            <a:schemeClr val="dk1"/>
          </a:lnRef>
          <a:fillRef idx="0">
            <a:schemeClr val="dk1"/>
          </a:fillRef>
          <a:effectRef idx="0">
            <a:schemeClr val="dk1"/>
          </a:effectRef>
          <a:fontRef idx="minor">
            <a:schemeClr val="tx1"/>
          </a:fontRef>
        </p:style>
      </p:cxnSp>
      <p:cxnSp>
        <p:nvCxnSpPr>
          <p:cNvPr id="49" name="Straight Connector 48"/>
          <p:cNvCxnSpPr/>
          <p:nvPr/>
        </p:nvCxnSpPr>
        <p:spPr>
          <a:xfrm flipH="1">
            <a:off x="179512" y="6597352"/>
            <a:ext cx="936104" cy="0"/>
          </a:xfrm>
          <a:prstGeom prst="line">
            <a:avLst/>
          </a:prstGeom>
        </p:spPr>
        <p:style>
          <a:lnRef idx="1">
            <a:schemeClr val="dk1"/>
          </a:lnRef>
          <a:fillRef idx="0">
            <a:schemeClr val="dk1"/>
          </a:fillRef>
          <a:effectRef idx="0">
            <a:schemeClr val="dk1"/>
          </a:effectRef>
          <a:fontRef idx="minor">
            <a:schemeClr val="tx1"/>
          </a:fontRef>
        </p:style>
      </p:cxnSp>
      <p:sp>
        <p:nvSpPr>
          <p:cNvPr id="20" name="Footer Placeholder 19"/>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94539169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348880"/>
            <a:ext cx="9036495" cy="4509120"/>
          </a:xfrm>
        </p:spPr>
        <p:txBody>
          <a:bodyPr/>
          <a:lstStyle/>
          <a:p>
            <a:pPr algn="just">
              <a:buFont typeface="Wingdings" pitchFamily="2" charset="2"/>
              <a:buChar char="q"/>
            </a:pPr>
            <a:r>
              <a:rPr lang="fa-IR" sz="2200" dirty="0" smtClean="0">
                <a:solidFill>
                  <a:schemeClr val="tx1"/>
                </a:solidFill>
                <a:cs typeface="B Nazanin" pitchFamily="2" charset="-78"/>
              </a:rPr>
              <a:t> هزینه های دایره رستوران به نسبت تعداد کارکنان دوایر عملیاتی و دایره پشتیبانی تاسیسات (یعنی 50/100 به دایره ساخت ، 30/100 به دایره مونتاژ و 20/100 به دایره تاسیسات ) تسهیم شده است. </a:t>
            </a:r>
          </a:p>
          <a:p>
            <a:pPr algn="just">
              <a:buFont typeface="Wingdings" pitchFamily="2" charset="2"/>
              <a:buChar char="q"/>
            </a:pPr>
            <a:r>
              <a:rPr lang="fa-IR" sz="2200" dirty="0" smtClean="0">
                <a:solidFill>
                  <a:schemeClr val="tx1"/>
                </a:solidFill>
                <a:cs typeface="B Nazanin" pitchFamily="2" charset="-78"/>
              </a:rPr>
              <a:t>هزینه های دایره تاسیات به نسبت سطح زیر بنای دوایر عملیاتی و دایره پشتیبانی رستوران (یعنی 600/1000 به دایره ساخت ، 300/1000 به دایره مونتاژ و 100/1000 به دایره رستوران ) تسهیم شده است . </a:t>
            </a:r>
          </a:p>
          <a:p>
            <a:pPr marL="0" indent="0">
              <a:buNone/>
            </a:pPr>
            <a:r>
              <a:rPr lang="fa-IR" dirty="0" smtClean="0">
                <a:solidFill>
                  <a:schemeClr val="tx1"/>
                </a:solidFill>
                <a:cs typeface="B Nazanin" pitchFamily="2" charset="-78"/>
              </a:rPr>
              <a:t>                  پشتیبانی                                                                      عملیاتی</a:t>
            </a:r>
          </a:p>
          <a:p>
            <a:pPr marL="0" indent="0">
              <a:buNone/>
            </a:pPr>
            <a:r>
              <a:rPr lang="fa-IR" dirty="0">
                <a:solidFill>
                  <a:schemeClr val="tx1"/>
                </a:solidFill>
                <a:cs typeface="B Nazanin" pitchFamily="2" charset="-78"/>
              </a:rPr>
              <a:t> </a:t>
            </a:r>
            <a:r>
              <a:rPr lang="fa-IR" dirty="0" smtClean="0">
                <a:solidFill>
                  <a:schemeClr val="tx1"/>
                </a:solidFill>
                <a:cs typeface="B Nazanin" pitchFamily="2" charset="-78"/>
              </a:rPr>
              <a:t>                                                            375000</a:t>
            </a:r>
          </a:p>
          <a:p>
            <a:pPr marL="0" indent="0">
              <a:buNone/>
            </a:pPr>
            <a:r>
              <a:rPr lang="fa-IR" dirty="0">
                <a:solidFill>
                  <a:schemeClr val="tx1"/>
                </a:solidFill>
                <a:cs typeface="B Nazanin" pitchFamily="2" charset="-78"/>
              </a:rPr>
              <a:t> </a:t>
            </a:r>
            <a:r>
              <a:rPr lang="fa-IR" dirty="0" smtClean="0">
                <a:solidFill>
                  <a:schemeClr val="tx1"/>
                </a:solidFill>
                <a:cs typeface="B Nazanin" pitchFamily="2" charset="-78"/>
              </a:rPr>
              <a:t>                                                        225000  </a:t>
            </a:r>
          </a:p>
          <a:p>
            <a:pPr marL="0" indent="0">
              <a:buNone/>
            </a:pPr>
            <a:r>
              <a:rPr lang="fa-IR" dirty="0">
                <a:solidFill>
                  <a:schemeClr val="tx1"/>
                </a:solidFill>
                <a:cs typeface="B Nazanin" pitchFamily="2" charset="-78"/>
              </a:rPr>
              <a:t> </a:t>
            </a:r>
            <a:r>
              <a:rPr lang="fa-IR" dirty="0" smtClean="0">
                <a:solidFill>
                  <a:schemeClr val="tx1"/>
                </a:solidFill>
                <a:cs typeface="B Nazanin" pitchFamily="2" charset="-78"/>
              </a:rPr>
              <a:t>                150000      90000               </a:t>
            </a:r>
          </a:p>
          <a:p>
            <a:pPr marL="0" indent="0">
              <a:buNone/>
            </a:pPr>
            <a:r>
              <a:rPr lang="fa-IR" dirty="0">
                <a:solidFill>
                  <a:schemeClr val="tx1"/>
                </a:solidFill>
                <a:cs typeface="B Nazanin" pitchFamily="2" charset="-78"/>
              </a:rPr>
              <a:t> </a:t>
            </a:r>
            <a:r>
              <a:rPr lang="fa-IR" dirty="0" smtClean="0">
                <a:solidFill>
                  <a:schemeClr val="tx1"/>
                </a:solidFill>
                <a:cs typeface="B Nazanin" pitchFamily="2" charset="-78"/>
              </a:rPr>
              <a:t>                                                       540000</a:t>
            </a:r>
          </a:p>
          <a:p>
            <a:pPr marL="0" indent="0">
              <a:buNone/>
            </a:pPr>
            <a:r>
              <a:rPr lang="fa-IR" dirty="0">
                <a:solidFill>
                  <a:schemeClr val="tx1"/>
                </a:solidFill>
                <a:cs typeface="B Nazanin" pitchFamily="2" charset="-78"/>
              </a:rPr>
              <a:t> </a:t>
            </a:r>
            <a:r>
              <a:rPr lang="fa-IR" dirty="0" smtClean="0">
                <a:solidFill>
                  <a:schemeClr val="tx1"/>
                </a:solidFill>
                <a:cs typeface="B Nazanin" pitchFamily="2" charset="-78"/>
              </a:rPr>
              <a:t>                                                                270000</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مثال روش متقابل</a:t>
            </a:r>
            <a:endParaRPr lang="fa-IR" b="1" dirty="0">
              <a:solidFill>
                <a:schemeClr val="tx1"/>
              </a:solidFill>
              <a:cs typeface="B Nazanin" pitchFamily="2" charset="-78"/>
            </a:endParaRPr>
          </a:p>
        </p:txBody>
      </p:sp>
      <p:sp>
        <p:nvSpPr>
          <p:cNvPr id="4" name="Rectangle 3"/>
          <p:cNvSpPr/>
          <p:nvPr/>
        </p:nvSpPr>
        <p:spPr>
          <a:xfrm>
            <a:off x="395536" y="6165304"/>
            <a:ext cx="1872208" cy="57606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مونتاژ</a:t>
            </a:r>
            <a:endParaRPr lang="fa-IR" dirty="0"/>
          </a:p>
        </p:txBody>
      </p:sp>
      <p:sp>
        <p:nvSpPr>
          <p:cNvPr id="5" name="Rectangle 4"/>
          <p:cNvSpPr/>
          <p:nvPr/>
        </p:nvSpPr>
        <p:spPr>
          <a:xfrm>
            <a:off x="5220072" y="6165304"/>
            <a:ext cx="3096344" cy="57606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تاسیسات</a:t>
            </a:r>
          </a:p>
          <a:p>
            <a:pPr algn="ctr"/>
            <a:r>
              <a:rPr lang="fa-IR" dirty="0" smtClean="0"/>
              <a:t>900000=150000+750000</a:t>
            </a:r>
            <a:endParaRPr lang="fa-IR" dirty="0"/>
          </a:p>
        </p:txBody>
      </p:sp>
      <p:sp>
        <p:nvSpPr>
          <p:cNvPr id="6" name="Rectangle 5"/>
          <p:cNvSpPr/>
          <p:nvPr/>
        </p:nvSpPr>
        <p:spPr>
          <a:xfrm>
            <a:off x="5220072" y="4797152"/>
            <a:ext cx="3096344" cy="648072"/>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رستوران </a:t>
            </a:r>
          </a:p>
          <a:p>
            <a:pPr algn="ctr"/>
            <a:r>
              <a:rPr lang="fa-IR" dirty="0" smtClean="0"/>
              <a:t>750000=90000+660000</a:t>
            </a:r>
            <a:endParaRPr lang="fa-IR" dirty="0"/>
          </a:p>
        </p:txBody>
      </p:sp>
      <p:sp>
        <p:nvSpPr>
          <p:cNvPr id="7" name="Rectangle 6"/>
          <p:cNvSpPr/>
          <p:nvPr/>
        </p:nvSpPr>
        <p:spPr>
          <a:xfrm>
            <a:off x="395536" y="4797152"/>
            <a:ext cx="1872208" cy="648072"/>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ساخت</a:t>
            </a:r>
            <a:endParaRPr lang="fa-IR" dirty="0"/>
          </a:p>
        </p:txBody>
      </p:sp>
      <p:cxnSp>
        <p:nvCxnSpPr>
          <p:cNvPr id="9" name="Straight Arrow Connector 8"/>
          <p:cNvCxnSpPr/>
          <p:nvPr/>
        </p:nvCxnSpPr>
        <p:spPr>
          <a:xfrm flipH="1">
            <a:off x="2267744" y="4941168"/>
            <a:ext cx="295232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2267744" y="4941168"/>
            <a:ext cx="2952328" cy="15121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2267744" y="6597352"/>
            <a:ext cx="295232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endCxn id="7" idx="3"/>
          </p:cNvCxnSpPr>
          <p:nvPr/>
        </p:nvCxnSpPr>
        <p:spPr>
          <a:xfrm flipH="1" flipV="1">
            <a:off x="2267744" y="5121188"/>
            <a:ext cx="2952328" cy="14761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6084168" y="5445224"/>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7164288" y="5445224"/>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Footer Placeholder 1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4227858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564904"/>
            <a:ext cx="8568952" cy="4104456"/>
          </a:xfrm>
        </p:spPr>
        <p:txBody>
          <a:bodyPr>
            <a:normAutofit/>
          </a:bodyPr>
          <a:lstStyle/>
          <a:p>
            <a:pPr marL="0" indent="0">
              <a:buNone/>
            </a:pPr>
            <a:r>
              <a:rPr lang="fa-IR" sz="2600" dirty="0" smtClean="0">
                <a:solidFill>
                  <a:schemeClr val="tx1"/>
                </a:solidFill>
                <a:cs typeface="B Nazanin" pitchFamily="2" charset="-78"/>
              </a:rPr>
              <a:t>3- </a:t>
            </a:r>
            <a:r>
              <a:rPr lang="fa-IR" sz="2600" b="1" dirty="0" smtClean="0">
                <a:solidFill>
                  <a:schemeClr val="tx1"/>
                </a:solidFill>
                <a:cs typeface="B Nazanin" pitchFamily="2" charset="-78"/>
              </a:rPr>
              <a:t>کالای ساخته شده : </a:t>
            </a:r>
            <a:r>
              <a:rPr lang="fa-IR" sz="2600" dirty="0" smtClean="0">
                <a:solidFill>
                  <a:schemeClr val="tx1"/>
                </a:solidFill>
                <a:cs typeface="B Nazanin" pitchFamily="2" charset="-78"/>
              </a:rPr>
              <a:t>به موجودی هایی اطلاق می شود که فرآیند تولید را کاملا طی کرده و برای فروش آماده می باشد و ممکن است شامل انواع و اقسام مختلف کالاها باشد. </a:t>
            </a:r>
          </a:p>
          <a:p>
            <a:pPr marL="0" indent="0">
              <a:buNone/>
            </a:pPr>
            <a:endParaRPr lang="fa-IR" sz="2600" dirty="0">
              <a:solidFill>
                <a:schemeClr val="tx1"/>
              </a:solidFill>
              <a:cs typeface="B Nazanin" pitchFamily="2" charset="-78"/>
            </a:endParaRPr>
          </a:p>
          <a:p>
            <a:pPr marL="0" indent="0">
              <a:buNone/>
            </a:pPr>
            <a:r>
              <a:rPr lang="fa-IR" sz="2600" b="1" dirty="0" smtClean="0">
                <a:solidFill>
                  <a:schemeClr val="tx1"/>
                </a:solidFill>
                <a:cs typeface="B Nazanin" pitchFamily="2" charset="-78"/>
              </a:rPr>
              <a:t>4- موجودی های متفرقه : </a:t>
            </a:r>
            <a:r>
              <a:rPr lang="fa-IR" sz="2600" dirty="0" smtClean="0">
                <a:solidFill>
                  <a:schemeClr val="tx1"/>
                </a:solidFill>
                <a:cs typeface="B Nazanin" pitchFamily="2" charset="-78"/>
              </a:rPr>
              <a:t>شامل اقلامی نظیر ملزومات اداری و مواد بسته بندی می باشد که در هنگام تحصیل به بهای تمام شده ثبت شده و در زمان مصرف به حساب هزینه های عمومی و اداری و فروش انتقال می یابد.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prstClr val="black"/>
                </a:solidFill>
                <a:cs typeface="B Nazanin" pitchFamily="2" charset="-78"/>
              </a:rPr>
              <a:t>انواع موجودی ها در موسسات تولیدی</a:t>
            </a: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400566283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2492896"/>
            <a:ext cx="8784975" cy="4176464"/>
          </a:xfrm>
        </p:spPr>
        <p:txBody>
          <a:bodyPr/>
          <a:lstStyle/>
          <a:p>
            <a:pPr>
              <a:buFont typeface="Wingdings" pitchFamily="2" charset="2"/>
              <a:buChar char="q"/>
            </a:pPr>
            <a:r>
              <a:rPr lang="fa-IR" dirty="0" smtClean="0">
                <a:solidFill>
                  <a:schemeClr val="tx1"/>
                </a:solidFill>
                <a:cs typeface="B Nazanin" pitchFamily="2" charset="-78"/>
              </a:rPr>
              <a:t> جمع هزینه های تخصیص یافته به دوایر عملیاتی پس از تسهیم هزینه های دوایر پشتیبانی روش های مختلف : </a:t>
            </a:r>
          </a:p>
          <a:p>
            <a:pPr marL="0" indent="0" algn="ctr">
              <a:buNone/>
            </a:pPr>
            <a:r>
              <a:rPr lang="fa-IR" dirty="0" smtClean="0">
                <a:solidFill>
                  <a:schemeClr val="tx1"/>
                </a:solidFill>
                <a:cs typeface="B Nazanin" pitchFamily="2" charset="-78"/>
              </a:rPr>
              <a:t>                                       جمع هزینه های سربار</a:t>
            </a:r>
          </a:p>
          <a:p>
            <a:pPr marL="0" indent="0" algn="ctr">
              <a:buNone/>
            </a:pPr>
            <a:r>
              <a:rPr lang="fa-IR" dirty="0" smtClean="0">
                <a:solidFill>
                  <a:schemeClr val="tx1"/>
                </a:solidFill>
                <a:cs typeface="B Nazanin" pitchFamily="2" charset="-78"/>
              </a:rPr>
              <a:t>                                               دایره ساخت     دایره مونتاژ        جمع </a:t>
            </a:r>
          </a:p>
          <a:p>
            <a:pPr marL="0" indent="0">
              <a:buNone/>
            </a:pPr>
            <a:r>
              <a:rPr lang="fa-IR" dirty="0" smtClean="0">
                <a:solidFill>
                  <a:schemeClr val="tx1"/>
                </a:solidFill>
                <a:cs typeface="B Nazanin" pitchFamily="2" charset="-78"/>
              </a:rPr>
              <a:t>تخصیص هزینه های دوایر پشتیبانی:</a:t>
            </a:r>
          </a:p>
          <a:p>
            <a:pPr marL="0" indent="0">
              <a:buNone/>
            </a:pPr>
            <a:r>
              <a:rPr lang="fa-IR" dirty="0" smtClean="0">
                <a:solidFill>
                  <a:schemeClr val="tx1"/>
                </a:solidFill>
                <a:cs typeface="B Nazanin" pitchFamily="2" charset="-78"/>
              </a:rPr>
              <a:t>روش مستقیم :                                    5192500        2627500        7820000</a:t>
            </a:r>
          </a:p>
          <a:p>
            <a:pPr marL="0" indent="0" algn="r" rtl="0">
              <a:buNone/>
            </a:pPr>
            <a:r>
              <a:rPr lang="fa-IR" dirty="0" smtClean="0">
                <a:solidFill>
                  <a:schemeClr val="tx1"/>
                </a:solidFill>
                <a:cs typeface="B Nazanin" pitchFamily="2" charset="-78"/>
              </a:rPr>
              <a:t>روش یک طرفه:                                   5198000        2622000        7820000 </a:t>
            </a:r>
          </a:p>
          <a:p>
            <a:pPr marL="0" indent="0" algn="r" rtl="0">
              <a:buNone/>
            </a:pPr>
            <a:r>
              <a:rPr lang="fa-IR" dirty="0" smtClean="0">
                <a:solidFill>
                  <a:schemeClr val="tx1"/>
                </a:solidFill>
              </a:rPr>
              <a:t>روش متقابل </a:t>
            </a:r>
            <a:r>
              <a:rPr lang="fa-IR" sz="2300" dirty="0" smtClean="0">
                <a:solidFill>
                  <a:schemeClr val="tx1"/>
                </a:solidFill>
              </a:rPr>
              <a:t>:                                5195000         2625000     7820000</a:t>
            </a:r>
            <a:endParaRPr lang="fa-IR" sz="2300" dirty="0">
              <a:solidFill>
                <a:schemeClr val="tx1"/>
              </a:solidFill>
            </a:endParaRPr>
          </a:p>
        </p:txBody>
      </p:sp>
      <p:sp>
        <p:nvSpPr>
          <p:cNvPr id="3" name="Title 2"/>
          <p:cNvSpPr>
            <a:spLocks noGrp="1"/>
          </p:cNvSpPr>
          <p:nvPr>
            <p:ph type="title"/>
          </p:nvPr>
        </p:nvSpPr>
        <p:spPr/>
        <p:txBody>
          <a:bodyPr>
            <a:normAutofit/>
          </a:bodyPr>
          <a:lstStyle/>
          <a:p>
            <a:r>
              <a:rPr lang="fa-IR" sz="3500" dirty="0" smtClean="0">
                <a:solidFill>
                  <a:schemeClr val="tx1"/>
                </a:solidFill>
                <a:cs typeface="B Nazanin" pitchFamily="2" charset="-78"/>
              </a:rPr>
              <a:t>مقایسه روش های مختلف تخصیص هزینه های دوایر پشتیبانی</a:t>
            </a:r>
            <a:endParaRPr lang="fa-IR" sz="3500" dirty="0">
              <a:solidFill>
                <a:schemeClr val="tx1"/>
              </a:solidFill>
              <a:cs typeface="B Nazanin" pitchFamily="2" charset="-78"/>
            </a:endParaRPr>
          </a:p>
        </p:txBody>
      </p:sp>
      <p:cxnSp>
        <p:nvCxnSpPr>
          <p:cNvPr id="5" name="Straight Connector 4"/>
          <p:cNvCxnSpPr/>
          <p:nvPr/>
        </p:nvCxnSpPr>
        <p:spPr>
          <a:xfrm flipH="1">
            <a:off x="467544" y="3789040"/>
            <a:ext cx="4320480" cy="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flipH="1">
            <a:off x="3419872" y="4221088"/>
            <a:ext cx="1368152" cy="0"/>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flipH="1">
            <a:off x="1691680" y="4221088"/>
            <a:ext cx="1440160" cy="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flipH="1">
            <a:off x="467544" y="4221088"/>
            <a:ext cx="864096" cy="0"/>
          </a:xfrm>
          <a:prstGeom prst="line">
            <a:avLst/>
          </a:prstGeom>
        </p:spPr>
        <p:style>
          <a:lnRef idx="1">
            <a:schemeClr val="dk1"/>
          </a:lnRef>
          <a:fillRef idx="0">
            <a:schemeClr val="dk1"/>
          </a:fillRef>
          <a:effectRef idx="0">
            <a:schemeClr val="dk1"/>
          </a:effectRef>
          <a:fontRef idx="minor">
            <a:schemeClr val="tx1"/>
          </a:fontRef>
        </p:style>
      </p:cxnSp>
      <p:sp>
        <p:nvSpPr>
          <p:cNvPr id="8" name="Footer Placeholder 7"/>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416277848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2420888"/>
            <a:ext cx="8856983" cy="4176464"/>
          </a:xfrm>
        </p:spPr>
        <p:txBody>
          <a:bodyPr>
            <a:normAutofit/>
          </a:bodyPr>
          <a:lstStyle/>
          <a:p>
            <a:pPr algn="just">
              <a:buFont typeface="Wingdings" pitchFamily="2" charset="2"/>
              <a:buChar char="q"/>
            </a:pPr>
            <a:r>
              <a:rPr lang="fa-IR" sz="2500" dirty="0" smtClean="0">
                <a:solidFill>
                  <a:schemeClr val="tx1"/>
                </a:solidFill>
                <a:cs typeface="B Nazanin" pitchFamily="2" charset="-78"/>
              </a:rPr>
              <a:t> همانطور که ملاحضه شد، جمع هزینه های تخصیص یافته به دوایر عملیاتی بر اساس هر سه روش یکسان است و تفاوت تنها در مبلغ تخصیص یافته به هر یک از دوایر عملیاتی می باشد. مقایسه مبالغ منعکس شده در جداول حاکی از آن است که چنانچه عملکرد مدیران دوایر عملیاتی از طریق توان آن ها در پایین نگه داشتن هزینه ها ارزیابی شود ، مدیر دایره عملیاتی دایره ساخت، </a:t>
            </a:r>
            <a:r>
              <a:rPr lang="fa-IR" sz="2500" u="sng" dirty="0" smtClean="0">
                <a:solidFill>
                  <a:schemeClr val="tx1"/>
                </a:solidFill>
                <a:cs typeface="B Nazanin" pitchFamily="2" charset="-78"/>
              </a:rPr>
              <a:t>روش مستقیم </a:t>
            </a:r>
            <a:r>
              <a:rPr lang="fa-IR" sz="2500" dirty="0" smtClean="0">
                <a:solidFill>
                  <a:schemeClr val="tx1"/>
                </a:solidFill>
                <a:cs typeface="B Nazanin" pitchFamily="2" charset="-78"/>
              </a:rPr>
              <a:t>و مدیر دایره عملیاتی مونتاژ، </a:t>
            </a:r>
            <a:r>
              <a:rPr lang="fa-IR" sz="2500" u="sng" dirty="0" smtClean="0">
                <a:solidFill>
                  <a:schemeClr val="tx1"/>
                </a:solidFill>
                <a:cs typeface="B Nazanin" pitchFamily="2" charset="-78"/>
              </a:rPr>
              <a:t>روش یک طرفه </a:t>
            </a:r>
            <a:r>
              <a:rPr lang="fa-IR" sz="2500" dirty="0" smtClean="0">
                <a:solidFill>
                  <a:schemeClr val="tx1"/>
                </a:solidFill>
                <a:cs typeface="B Nazanin" pitchFamily="2" charset="-78"/>
              </a:rPr>
              <a:t>را ترجیح خواهند داد و بنابراین می توان نتیجه گرفت برنامه ریزی ، تصمیم گیری ، ارزیابی عملکرد و هزینه یابی که از کارکردهای حسابداری صنعتی محسوب می شود ، می تواند تحت تاثیر روش های مختلف تخصیص هزینه دوایر پشتیبانی قرار گیرد. </a:t>
            </a:r>
            <a:endParaRPr lang="fa-IR" sz="25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مقایسه روش های مختلف تخصیص</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1831341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420888"/>
            <a:ext cx="8640960" cy="4176464"/>
          </a:xfrm>
        </p:spPr>
        <p:txBody>
          <a:bodyPr>
            <a:normAutofit/>
          </a:bodyPr>
          <a:lstStyle/>
          <a:p>
            <a:pPr algn="just">
              <a:buFont typeface="Wingdings" pitchFamily="2" charset="2"/>
              <a:buChar char="q"/>
            </a:pPr>
            <a:r>
              <a:rPr lang="fa-IR" dirty="0" smtClean="0">
                <a:solidFill>
                  <a:schemeClr val="tx1"/>
                </a:solidFill>
                <a:cs typeface="B Nazanin" pitchFamily="2" charset="-78"/>
              </a:rPr>
              <a:t> آخرین مرحله از مراحل تخصیص هزینه های سربار ساخت ، تخصیص هزینه سربار دوایر عملیاتی به محصولات ، سفارشات و یا خدمات می باشد که اصطلاحا تخصیص نهایی سربار نامیده می شود . برای این منظور ابتدا جمه هزینه های سربار هر یک از دوایر عملیاتی بر مبنای جذب سربار تقسیم شده و نرخ جذب سربار برای آن دایره به دست می آید ، سپس نرخ جذب مربوطه ملاک تسهیم هزینه های سربار به محصولات ، سفارشات و یا خدمات قرار می گیرد. برای تعیین نرخ جذب سربار هر یک از دوایر عملیاتی می توان از مبانی مختلف جذب سربار استفاده نمود. برای مثال می توان در یک دایره از ساعت کار مستقیم و در دایره دیگر از ساعت کار ماشین آلات به عنوان مبنای جذب سربار استفاده کرد. </a:t>
            </a: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تخصیص نهایی سربار</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49844347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348880"/>
            <a:ext cx="8524469" cy="4320480"/>
          </a:xfrm>
        </p:spPr>
        <p:txBody>
          <a:bodyPr/>
          <a:lstStyle/>
          <a:p>
            <a:pPr>
              <a:buFont typeface="Wingdings" pitchFamily="2" charset="2"/>
              <a:buChar char="q"/>
            </a:pPr>
            <a:r>
              <a:rPr lang="fa-IR" dirty="0" smtClean="0">
                <a:solidFill>
                  <a:schemeClr val="tx1"/>
                </a:solidFill>
                <a:cs typeface="B Nazanin" pitchFamily="2" charset="-78"/>
              </a:rPr>
              <a:t>با در نظر گرفتن اطلاعات مثال قبل :</a:t>
            </a:r>
          </a:p>
          <a:p>
            <a:pPr marL="0" indent="0">
              <a:buNone/>
            </a:pPr>
            <a:r>
              <a:rPr lang="fa-IR" dirty="0" smtClean="0">
                <a:solidFill>
                  <a:schemeClr val="tx1"/>
                </a:solidFill>
                <a:cs typeface="B Nazanin" pitchFamily="2" charset="-78"/>
              </a:rPr>
              <a:t>مطلوب </a:t>
            </a:r>
            <a:r>
              <a:rPr lang="fa-IR" dirty="0">
                <a:solidFill>
                  <a:schemeClr val="tx1"/>
                </a:solidFill>
                <a:cs typeface="B Nazanin" pitchFamily="2" charset="-78"/>
              </a:rPr>
              <a:t>است محاسبه نرخ جذب سربار </a:t>
            </a:r>
            <a:r>
              <a:rPr lang="fa-IR" dirty="0" smtClean="0">
                <a:solidFill>
                  <a:schemeClr val="tx1"/>
                </a:solidFill>
                <a:cs typeface="B Nazanin" pitchFamily="2" charset="-78"/>
              </a:rPr>
              <a:t>دوایر </a:t>
            </a:r>
            <a:r>
              <a:rPr lang="fa-IR" dirty="0">
                <a:solidFill>
                  <a:schemeClr val="tx1"/>
                </a:solidFill>
                <a:cs typeface="B Nazanin" pitchFamily="2" charset="-78"/>
              </a:rPr>
              <a:t>عملیاتی ساخت و مونتاژ بر مبنای ساعت کار مستقیم ، با فرض اینکه ساعت کار مستقیم دوایر عملیاتی به ترتیب 1250 ساعت و 2500 ساعت باشد. </a:t>
            </a:r>
            <a:endParaRPr lang="fa-IR" dirty="0" smtClean="0">
              <a:solidFill>
                <a:schemeClr val="tx1"/>
              </a:solidFill>
              <a:cs typeface="B Nazanin" pitchFamily="2" charset="-78"/>
            </a:endParaRPr>
          </a:p>
          <a:p>
            <a:pPr>
              <a:buFont typeface="Wingdings" pitchFamily="2" charset="2"/>
              <a:buChar char="q"/>
            </a:pPr>
            <a:r>
              <a:rPr lang="fa-IR" dirty="0" smtClean="0">
                <a:solidFill>
                  <a:schemeClr val="tx1"/>
                </a:solidFill>
                <a:cs typeface="B Nazanin" pitchFamily="2" charset="-78"/>
              </a:rPr>
              <a:t> حل مسله : </a:t>
            </a:r>
            <a:endParaRPr lang="fa-IR" sz="2800" dirty="0" smtClean="0">
              <a:solidFill>
                <a:schemeClr val="tx1"/>
              </a:solidFill>
              <a:cs typeface="B Nazanin" pitchFamily="2" charset="-78"/>
            </a:endParaRPr>
          </a:p>
          <a:p>
            <a:pPr marL="0" indent="0" algn="l" rtl="0">
              <a:buNone/>
            </a:pPr>
            <a:r>
              <a:rPr lang="en-US" sz="2800" dirty="0" smtClean="0">
                <a:solidFill>
                  <a:schemeClr val="tx1"/>
                </a:solidFill>
                <a:cs typeface="B Nazanin" pitchFamily="2" charset="-78"/>
              </a:rPr>
              <a:t>5195000÷1250=4156 </a:t>
            </a:r>
            <a:r>
              <a:rPr lang="fa-IR" sz="2800" dirty="0" smtClean="0">
                <a:solidFill>
                  <a:schemeClr val="tx1"/>
                </a:solidFill>
                <a:cs typeface="B Nazanin" pitchFamily="2" charset="-78"/>
              </a:rPr>
              <a:t> نرخ جذب سربار دایره ساخت </a:t>
            </a:r>
          </a:p>
          <a:p>
            <a:pPr marL="0" indent="0" algn="l" rtl="0">
              <a:buNone/>
            </a:pPr>
            <a:r>
              <a:rPr lang="en-US" sz="2800" dirty="0" smtClean="0">
                <a:solidFill>
                  <a:schemeClr val="tx1"/>
                </a:solidFill>
                <a:cs typeface="B Nazanin" pitchFamily="2" charset="-78"/>
              </a:rPr>
              <a:t>2625000÷2500= 1050 </a:t>
            </a:r>
            <a:r>
              <a:rPr lang="fa-IR" sz="2800" dirty="0" smtClean="0">
                <a:solidFill>
                  <a:schemeClr val="tx1"/>
                </a:solidFill>
                <a:cs typeface="B Nazanin" pitchFamily="2" charset="-78"/>
              </a:rPr>
              <a:t>نرخ جذب سربار دایره مونتاژ </a:t>
            </a:r>
            <a:endParaRPr lang="fa-IR" sz="2800" dirty="0">
              <a:solidFill>
                <a:schemeClr val="tx1"/>
              </a:solidFill>
              <a:cs typeface="B Nazanin" pitchFamily="2" charset="-78"/>
            </a:endParaRPr>
          </a:p>
          <a:p>
            <a:pPr>
              <a:buFont typeface="Wingdings" pitchFamily="2" charset="2"/>
              <a:buChar char="q"/>
            </a:pP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مثال تخصیص نهایی سربار </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81945280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060848"/>
            <a:ext cx="8712968" cy="4536504"/>
          </a:xfrm>
        </p:spPr>
        <p:txBody>
          <a:bodyPr>
            <a:normAutofit lnSpcReduction="10000"/>
          </a:bodyPr>
          <a:lstStyle/>
          <a:p>
            <a:pPr algn="just">
              <a:buFont typeface="Wingdings" pitchFamily="2" charset="2"/>
              <a:buChar char="q"/>
            </a:pPr>
            <a:r>
              <a:rPr lang="fa-IR" dirty="0" smtClean="0">
                <a:solidFill>
                  <a:schemeClr val="tx1"/>
                </a:solidFill>
                <a:cs typeface="B Nazanin" pitchFamily="2" charset="-78"/>
              </a:rPr>
              <a:t> سیستم هزینه یابی مرحله ای در موسساتی مورد استفاده قرار می گیرد که محصولات تولیدی آن ها مشابه و اساسا همگن بوده و از یکدیگر قابل تفکیک نباشند، به عبارت دیگر عملیات تولید انها به صورت مداوم و پیوسته بوده و محصولات انبوه تولید می شوند.   مانند تولید کنندگان محصولات دارویی، شیمیایی، نساجی ، سیمان و پالایشگاه نفت. </a:t>
            </a:r>
          </a:p>
          <a:p>
            <a:pPr algn="just">
              <a:buFont typeface="Wingdings" pitchFamily="2" charset="2"/>
              <a:buChar char="q"/>
            </a:pPr>
            <a:r>
              <a:rPr lang="fa-IR" dirty="0" smtClean="0">
                <a:solidFill>
                  <a:schemeClr val="tx1"/>
                </a:solidFill>
                <a:cs typeface="B Nazanin" pitchFamily="2" charset="-78"/>
              </a:rPr>
              <a:t>ماهیت عملیات تولیدی موسساتی که از سیستم هزینه یابی مرحله ای استفاده می کنند به گونه ای است که عملیات تولیدی آن ها در دوایر مختلف انجام می شود و محصول تکمیل شده هر دایره به عنوان ماده اولیه دایره بعدی تلقی می گردد. </a:t>
            </a:r>
          </a:p>
          <a:p>
            <a:pPr algn="just">
              <a:buFont typeface="Wingdings" pitchFamily="2" charset="2"/>
              <a:buChar char="q"/>
            </a:pPr>
            <a:r>
              <a:rPr lang="fa-IR" dirty="0" smtClean="0">
                <a:solidFill>
                  <a:schemeClr val="tx1"/>
                </a:solidFill>
                <a:cs typeface="B Nazanin" pitchFamily="2" charset="-78"/>
              </a:rPr>
              <a:t>در سیستم هزینه یابی مرحله ای ، هر دایره به عنوان یک مرکز هزینه تلقی می گردد و برای مقاصد حسابداری برای آن یک حساب کالای در جریان ساخت نگهداری می شود و کلیه هزینه های انجام شده در دایره (مواد مستقیم ، دستمزد مستقیم و سربار ساخت) در این مرکز هزینه ثبت گردیده و سپس هزینه های انباشته شده از یک دایره به دایره بعدی و در نهایت به حساب کالای ساخته شده انتقال می یابد. </a:t>
            </a:r>
          </a:p>
          <a:p>
            <a:pPr>
              <a:buFont typeface="Wingdings" pitchFamily="2" charset="2"/>
              <a:buChar char="q"/>
            </a:pP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سیستم هزینه یابی مرحله ای </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37909186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132856"/>
            <a:ext cx="8784975" cy="4536503"/>
          </a:xfrm>
        </p:spPr>
        <p:txBody>
          <a:bodyPr>
            <a:normAutofit lnSpcReduction="10000"/>
          </a:bodyPr>
          <a:lstStyle/>
          <a:p>
            <a:pPr>
              <a:buFont typeface="Wingdings" pitchFamily="2" charset="2"/>
              <a:buChar char="q"/>
            </a:pPr>
            <a:r>
              <a:rPr lang="fa-IR" dirty="0" smtClean="0">
                <a:solidFill>
                  <a:schemeClr val="tx1"/>
                </a:solidFill>
                <a:cs typeface="B Nazanin" pitchFamily="2" charset="-78"/>
              </a:rPr>
              <a:t> برای اجرای سیستم هزینه یابی مرحله ای از سه روش زیر می توان استفاده کرد:</a:t>
            </a:r>
          </a:p>
          <a:p>
            <a:pPr marL="0" indent="0">
              <a:buNone/>
            </a:pPr>
            <a:r>
              <a:rPr lang="fa-IR" dirty="0" smtClean="0">
                <a:solidFill>
                  <a:schemeClr val="tx1"/>
                </a:solidFill>
                <a:cs typeface="B Nazanin" pitchFamily="2" charset="-78"/>
              </a:rPr>
              <a:t>1- روش میانگین موزون</a:t>
            </a:r>
          </a:p>
          <a:p>
            <a:pPr marL="0" indent="0">
              <a:buNone/>
            </a:pPr>
            <a:r>
              <a:rPr lang="fa-IR" dirty="0" smtClean="0">
                <a:solidFill>
                  <a:schemeClr val="tx1"/>
                </a:solidFill>
                <a:cs typeface="B Nazanin" pitchFamily="2" charset="-78"/>
              </a:rPr>
              <a:t>2- روش اولین صادره از اولین وارده (فایفو)</a:t>
            </a:r>
          </a:p>
          <a:p>
            <a:pPr marL="0" indent="0">
              <a:buNone/>
            </a:pPr>
            <a:r>
              <a:rPr lang="fa-IR" dirty="0" smtClean="0">
                <a:solidFill>
                  <a:schemeClr val="tx1"/>
                </a:solidFill>
                <a:cs typeface="B Nazanin" pitchFamily="2" charset="-78"/>
              </a:rPr>
              <a:t>3- روش اولین صادره از آخرین وارده(لایفو)</a:t>
            </a:r>
          </a:p>
          <a:p>
            <a:pPr>
              <a:buFont typeface="Wingdings" pitchFamily="2" charset="2"/>
              <a:buChar char="q"/>
            </a:pPr>
            <a:r>
              <a:rPr lang="fa-IR" dirty="0" smtClean="0">
                <a:solidFill>
                  <a:schemeClr val="tx1"/>
                </a:solidFill>
                <a:cs typeface="B Nazanin" pitchFamily="2" charset="-78"/>
              </a:rPr>
              <a:t> </a:t>
            </a:r>
            <a:r>
              <a:rPr lang="fa-IR" b="1" dirty="0" smtClean="0">
                <a:solidFill>
                  <a:schemeClr val="tx1"/>
                </a:solidFill>
                <a:cs typeface="B Nazanin" pitchFamily="2" charset="-78"/>
              </a:rPr>
              <a:t>گزارش بهای تمام شده تولید:</a:t>
            </a:r>
          </a:p>
          <a:p>
            <a:pPr marL="0" indent="0">
              <a:buNone/>
            </a:pPr>
            <a:r>
              <a:rPr lang="fa-IR" dirty="0" smtClean="0">
                <a:solidFill>
                  <a:schemeClr val="tx1"/>
                </a:solidFill>
                <a:cs typeface="B Nazanin" pitchFamily="2" charset="-78"/>
              </a:rPr>
              <a:t>گزارش بهای تمام شده تولید محصول نهایی سیستم هزینه یابی،  مرحله ای است که خلاصه عملیات یک دایره تولیدی را برای یک دوره معین نشان می دهد. </a:t>
            </a:r>
          </a:p>
          <a:p>
            <a:pPr marL="0" indent="0">
              <a:buNone/>
            </a:pPr>
            <a:r>
              <a:rPr lang="fa-IR" dirty="0" smtClean="0">
                <a:solidFill>
                  <a:schemeClr val="tx1"/>
                </a:solidFill>
                <a:cs typeface="B Nazanin" pitchFamily="2" charset="-78"/>
              </a:rPr>
              <a:t>شکل گزارش بهای تمام شده تولید ، به پنج بخش اصلی تقسیم می شود:</a:t>
            </a:r>
          </a:p>
          <a:p>
            <a:pPr marL="0" indent="0">
              <a:buNone/>
            </a:pPr>
            <a:r>
              <a:rPr lang="fa-IR" dirty="0" smtClean="0">
                <a:solidFill>
                  <a:schemeClr val="tx1"/>
                </a:solidFill>
                <a:cs typeface="B Nazanin" pitchFamily="2" charset="-78"/>
              </a:rPr>
              <a:t>1- جدول مقداری تولید       2-  جدول هزینه های منظور شده به حساب دایره</a:t>
            </a:r>
          </a:p>
          <a:p>
            <a:pPr marL="0" indent="0">
              <a:buNone/>
            </a:pPr>
            <a:r>
              <a:rPr lang="fa-IR" dirty="0" smtClean="0">
                <a:solidFill>
                  <a:schemeClr val="tx1"/>
                </a:solidFill>
                <a:cs typeface="B Nazanin" pitchFamily="2" charset="-78"/>
              </a:rPr>
              <a:t>3- جدول معادل آحاد تکمیل شده    4- جدول محاسبه بهای تمام شده هر واحد محصول </a:t>
            </a:r>
          </a:p>
          <a:p>
            <a:pPr marL="0" indent="0">
              <a:buNone/>
            </a:pPr>
            <a:r>
              <a:rPr lang="fa-IR" dirty="0" smtClean="0">
                <a:solidFill>
                  <a:schemeClr val="tx1"/>
                </a:solidFill>
                <a:cs typeface="B Nazanin" pitchFamily="2" charset="-78"/>
              </a:rPr>
              <a:t>5- جدول تخصیص هزینه های دایره به تولیدات </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اجرای سیستم هزینه یابی مرحله ای</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1322691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132856"/>
            <a:ext cx="8640959" cy="4725144"/>
          </a:xfrm>
        </p:spPr>
        <p:txBody>
          <a:bodyPr/>
          <a:lstStyle/>
          <a:p>
            <a:pPr algn="just">
              <a:buFont typeface="Wingdings" pitchFamily="2" charset="2"/>
              <a:buChar char="q"/>
            </a:pPr>
            <a:r>
              <a:rPr lang="fa-IR" dirty="0" smtClean="0"/>
              <a:t> </a:t>
            </a:r>
            <a:r>
              <a:rPr lang="fa-IR" dirty="0" smtClean="0">
                <a:solidFill>
                  <a:schemeClr val="tx1"/>
                </a:solidFill>
                <a:cs typeface="B Nazanin" pitchFamily="2" charset="-78"/>
              </a:rPr>
              <a:t>جدول مقداری تولید نشان دهنده مقادیر ورودی و خروجی هر دایره می باشد. مقادیر ورودی شامل : موجودی کالای در جریان ساخت ابتدای دوره ، واحدهای اقدام به تولید در طی دوره و واحدهای انتقالی از دایره قبل می باشد. </a:t>
            </a:r>
          </a:p>
          <a:p>
            <a:pPr algn="just">
              <a:buFont typeface="Wingdings" pitchFamily="2" charset="2"/>
              <a:buChar char="q"/>
            </a:pPr>
            <a:r>
              <a:rPr lang="fa-IR" dirty="0" smtClean="0">
                <a:solidFill>
                  <a:schemeClr val="tx1"/>
                </a:solidFill>
                <a:cs typeface="B Nazanin" pitchFamily="2" charset="-78"/>
              </a:rPr>
              <a:t>مقادیر خروجی شامل کالاهای تکمیل شده، موجودی کالای در جریان ساخت پایان دوره و ضایعات عادی و غیر عادی (در صورت وجود) می باشد. </a:t>
            </a:r>
          </a:p>
          <a:p>
            <a:pPr algn="just">
              <a:buFont typeface="Wingdings" pitchFamily="2" charset="2"/>
              <a:buChar char="q"/>
            </a:pPr>
            <a:r>
              <a:rPr lang="fa-IR" dirty="0" smtClean="0">
                <a:solidFill>
                  <a:schemeClr val="tx1"/>
                </a:solidFill>
                <a:cs typeface="B Nazanin" pitchFamily="2" charset="-78"/>
              </a:rPr>
              <a:t>اگر در جدول مقداری تولید واحد اندازه گیری در مقادیر ورودی .و خروجی متفاوت بود ، تولید بر حسب واحد اندازه گیری خروجی تعریف می گردد. </a:t>
            </a:r>
          </a:p>
          <a:p>
            <a:pPr algn="just">
              <a:buFont typeface="Wingdings" pitchFamily="2" charset="2"/>
              <a:buChar char="q"/>
            </a:pPr>
            <a:r>
              <a:rPr lang="fa-IR" dirty="0" smtClean="0">
                <a:solidFill>
                  <a:schemeClr val="tx1"/>
                </a:solidFill>
                <a:cs typeface="B Nazanin" pitchFamily="2" charset="-78"/>
              </a:rPr>
              <a:t>مثال :  شرکت ایران دارای دو دایره تولیدی می باشد. عملیات تولید در دایره اول شروع شده و دایره دوم پایان می پذیرد. اطلاعات مربوط به مرداد ماه 1384 در ارتباط با دوایر تولیدی شرکت مذکور در دست می باشد: </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جدول مقداری تولید</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17200074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1844824"/>
            <a:ext cx="8928991" cy="4896544"/>
          </a:xfrm>
        </p:spPr>
        <p:txBody>
          <a:bodyPr/>
          <a:lstStyle/>
          <a:p>
            <a:pPr marL="0" indent="0">
              <a:buNone/>
            </a:pPr>
            <a:r>
              <a:rPr lang="fa-IR" dirty="0" smtClean="0"/>
              <a:t>                                                                </a:t>
            </a:r>
            <a:r>
              <a:rPr lang="fa-IR" dirty="0" smtClean="0">
                <a:solidFill>
                  <a:schemeClr val="tx1"/>
                </a:solidFill>
                <a:cs typeface="B Nazanin" pitchFamily="2" charset="-78"/>
              </a:rPr>
              <a:t>           دایره اول      دایره دوم</a:t>
            </a:r>
          </a:p>
          <a:p>
            <a:pPr marL="0" indent="0">
              <a:buNone/>
            </a:pPr>
            <a:r>
              <a:rPr lang="fa-IR" dirty="0" smtClean="0">
                <a:solidFill>
                  <a:schemeClr val="tx1"/>
                </a:solidFill>
                <a:cs typeface="B Nazanin" pitchFamily="2" charset="-78"/>
              </a:rPr>
              <a:t>واحدهای در جریان ساخت ابتدای دوره (75 در صد تکمیل)       600 واحد        300واحد</a:t>
            </a:r>
          </a:p>
          <a:p>
            <a:pPr marL="0" indent="0">
              <a:buNone/>
            </a:pPr>
            <a:r>
              <a:rPr lang="fa-IR" dirty="0" smtClean="0">
                <a:solidFill>
                  <a:schemeClr val="tx1"/>
                </a:solidFill>
                <a:cs typeface="B Nazanin" pitchFamily="2" charset="-78"/>
              </a:rPr>
              <a:t>واحدهای اقدام به تولید                                                        4400               -</a:t>
            </a:r>
          </a:p>
          <a:p>
            <a:pPr marL="0" indent="0">
              <a:buNone/>
            </a:pPr>
            <a:r>
              <a:rPr lang="fa-IR" dirty="0" smtClean="0">
                <a:solidFill>
                  <a:schemeClr val="tx1"/>
                </a:solidFill>
                <a:cs typeface="B Nazanin" pitchFamily="2" charset="-78"/>
              </a:rPr>
              <a:t>واحدهای انتقالی از قبل                                                         -                 4600</a:t>
            </a:r>
          </a:p>
          <a:p>
            <a:pPr marL="0" indent="0">
              <a:buNone/>
            </a:pPr>
            <a:r>
              <a:rPr lang="fa-IR" dirty="0" smtClean="0">
                <a:solidFill>
                  <a:schemeClr val="tx1"/>
                </a:solidFill>
                <a:cs typeface="B Nazanin" pitchFamily="2" charset="-78"/>
              </a:rPr>
              <a:t>واحدهای تکمیل شده و انتقال یافته                                        4600             4500</a:t>
            </a:r>
          </a:p>
          <a:p>
            <a:pPr marL="0" indent="0">
              <a:buNone/>
            </a:pPr>
            <a:r>
              <a:rPr lang="fa-IR" dirty="0" smtClean="0">
                <a:solidFill>
                  <a:schemeClr val="tx1"/>
                </a:solidFill>
                <a:cs typeface="B Nazanin" pitchFamily="2" charset="-78"/>
              </a:rPr>
              <a:t>واحدهای در جریان ساخت پایان دوره (50درصد تکمیل)               400              400</a:t>
            </a:r>
          </a:p>
          <a:p>
            <a:pPr marL="0" indent="0">
              <a:buNone/>
            </a:pPr>
            <a:endParaRPr lang="fa-IR" dirty="0">
              <a:solidFill>
                <a:schemeClr val="tx1"/>
              </a:solidFill>
              <a:cs typeface="B Nazanin" pitchFamily="2" charset="-78"/>
            </a:endParaRPr>
          </a:p>
          <a:p>
            <a:pPr marL="0" indent="0">
              <a:buNone/>
            </a:pPr>
            <a:r>
              <a:rPr lang="fa-IR" dirty="0" smtClean="0">
                <a:solidFill>
                  <a:schemeClr val="tx1"/>
                </a:solidFill>
                <a:cs typeface="B Nazanin" pitchFamily="2" charset="-78"/>
              </a:rPr>
              <a:t>مطلوب است تهیه جدول مقداری تولید برای مرداد ماه 1384.</a:t>
            </a:r>
          </a:p>
          <a:p>
            <a:pPr marL="0" indent="0">
              <a:buNone/>
            </a:pP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مثال : جدول مقداری </a:t>
            </a:r>
            <a:endParaRPr lang="fa-IR" b="1" dirty="0">
              <a:solidFill>
                <a:schemeClr val="tx1"/>
              </a:solidFill>
              <a:cs typeface="B Nazanin" pitchFamily="2" charset="-78"/>
            </a:endParaRPr>
          </a:p>
        </p:txBody>
      </p:sp>
      <p:cxnSp>
        <p:nvCxnSpPr>
          <p:cNvPr id="5" name="Straight Connector 4"/>
          <p:cNvCxnSpPr/>
          <p:nvPr/>
        </p:nvCxnSpPr>
        <p:spPr>
          <a:xfrm flipH="1">
            <a:off x="1835696" y="2276872"/>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67544" y="2276872"/>
            <a:ext cx="108012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55313716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916832"/>
            <a:ext cx="8964487" cy="4752528"/>
          </a:xfrm>
        </p:spPr>
        <p:txBody>
          <a:bodyPr/>
          <a:lstStyle/>
          <a:p>
            <a:pPr marL="0" indent="0">
              <a:buNone/>
            </a:pPr>
            <a:r>
              <a:rPr lang="fa-IR" dirty="0" smtClean="0">
                <a:solidFill>
                  <a:schemeClr val="tx1"/>
                </a:solidFill>
                <a:cs typeface="B Nazanin" pitchFamily="2" charset="-78"/>
              </a:rPr>
              <a:t>                                     جدول مقداری تولید- دایره اول  </a:t>
            </a:r>
          </a:p>
          <a:p>
            <a:pPr marL="0" indent="0">
              <a:buNone/>
            </a:pPr>
            <a:r>
              <a:rPr lang="fa-IR" dirty="0" smtClean="0">
                <a:solidFill>
                  <a:schemeClr val="tx1"/>
                </a:solidFill>
                <a:cs typeface="B Nazanin" pitchFamily="2" charset="-78"/>
              </a:rPr>
              <a:t>واحدهای در جریان ساخت ابتدای دوره(75 درصد تکمیل)             600</a:t>
            </a:r>
          </a:p>
          <a:p>
            <a:pPr marL="0" indent="0">
              <a:buNone/>
            </a:pPr>
            <a:r>
              <a:rPr lang="fa-IR" dirty="0" smtClean="0">
                <a:solidFill>
                  <a:schemeClr val="tx1"/>
                </a:solidFill>
                <a:cs typeface="B Nazanin" pitchFamily="2" charset="-78"/>
              </a:rPr>
              <a:t>واحدهای اقدام به تولید                                                      4400</a:t>
            </a:r>
          </a:p>
          <a:p>
            <a:pPr marL="0" indent="0">
              <a:buNone/>
            </a:pPr>
            <a:r>
              <a:rPr lang="fa-IR" dirty="0" smtClean="0">
                <a:solidFill>
                  <a:schemeClr val="tx1"/>
                </a:solidFill>
                <a:cs typeface="B Nazanin" pitchFamily="2" charset="-78"/>
              </a:rPr>
              <a:t>                                                                                                         5000</a:t>
            </a:r>
          </a:p>
          <a:p>
            <a:pPr marL="0" indent="0">
              <a:buNone/>
            </a:pPr>
            <a:r>
              <a:rPr lang="fa-IR" dirty="0" smtClean="0">
                <a:solidFill>
                  <a:schemeClr val="tx1"/>
                </a:solidFill>
                <a:cs typeface="B Nazanin" pitchFamily="2" charset="-78"/>
              </a:rPr>
              <a:t>واحدهای تکمیل شده و انتقال یافته به دایره دوم                       4600</a:t>
            </a:r>
          </a:p>
          <a:p>
            <a:pPr marL="0" indent="0">
              <a:buNone/>
            </a:pPr>
            <a:r>
              <a:rPr lang="fa-IR" dirty="0" smtClean="0">
                <a:solidFill>
                  <a:schemeClr val="tx1"/>
                </a:solidFill>
                <a:cs typeface="B Nazanin" pitchFamily="2" charset="-78"/>
              </a:rPr>
              <a:t>واحدهای در جریان ساخت پایان دوره(50 درصد تکمیل)            400 </a:t>
            </a:r>
          </a:p>
          <a:p>
            <a:pPr marL="0" indent="0">
              <a:buNone/>
            </a:pPr>
            <a:r>
              <a:rPr lang="fa-IR" dirty="0">
                <a:solidFill>
                  <a:schemeClr val="tx1"/>
                </a:solidFill>
                <a:cs typeface="B Nazanin" pitchFamily="2" charset="-78"/>
              </a:rPr>
              <a:t> </a:t>
            </a:r>
            <a:r>
              <a:rPr lang="fa-IR" dirty="0" smtClean="0">
                <a:solidFill>
                  <a:schemeClr val="tx1"/>
                </a:solidFill>
                <a:cs typeface="B Nazanin" pitchFamily="2" charset="-78"/>
              </a:rPr>
              <a:t>                                                                                                         5000</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مثال : جدول مقداری</a:t>
            </a:r>
            <a:endParaRPr lang="fa-IR" b="1" dirty="0">
              <a:solidFill>
                <a:schemeClr val="tx1"/>
              </a:solidFill>
              <a:cs typeface="B Nazanin" pitchFamily="2" charset="-78"/>
            </a:endParaRPr>
          </a:p>
        </p:txBody>
      </p:sp>
      <p:cxnSp>
        <p:nvCxnSpPr>
          <p:cNvPr id="5" name="Straight Connector 4"/>
          <p:cNvCxnSpPr/>
          <p:nvPr/>
        </p:nvCxnSpPr>
        <p:spPr>
          <a:xfrm>
            <a:off x="683568" y="2348880"/>
            <a:ext cx="8064896" cy="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1979712" y="3212976"/>
            <a:ext cx="1008112" cy="0"/>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flipH="1">
            <a:off x="193733" y="3645024"/>
            <a:ext cx="993891" cy="0"/>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flipH="1">
            <a:off x="193733" y="3573016"/>
            <a:ext cx="936104" cy="0"/>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2155709" y="4509120"/>
            <a:ext cx="1008112" cy="0"/>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81111" y="5028164"/>
            <a:ext cx="1072041" cy="0"/>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a:off x="145040" y="4932965"/>
            <a:ext cx="1008112" cy="0"/>
          </a:xfrm>
          <a:prstGeom prst="line">
            <a:avLst/>
          </a:prstGeom>
        </p:spPr>
        <p:style>
          <a:lnRef idx="1">
            <a:schemeClr val="dk1"/>
          </a:lnRef>
          <a:fillRef idx="0">
            <a:schemeClr val="dk1"/>
          </a:fillRef>
          <a:effectRef idx="0">
            <a:schemeClr val="dk1"/>
          </a:effectRef>
          <a:fontRef idx="minor">
            <a:schemeClr val="tx1"/>
          </a:fontRef>
        </p:style>
      </p:cxnSp>
      <p:sp>
        <p:nvSpPr>
          <p:cNvPr id="11" name="Footer Placeholder 10"/>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0656019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3" y="2132856"/>
            <a:ext cx="8784976" cy="4536504"/>
          </a:xfrm>
        </p:spPr>
        <p:txBody>
          <a:bodyPr/>
          <a:lstStyle/>
          <a:p>
            <a:pPr marL="0" indent="0" algn="ctr">
              <a:buNone/>
            </a:pPr>
            <a:r>
              <a:rPr lang="fa-IR" dirty="0">
                <a:solidFill>
                  <a:schemeClr val="tx1"/>
                </a:solidFill>
                <a:cs typeface="B Nazanin" pitchFamily="2" charset="-78"/>
              </a:rPr>
              <a:t> </a:t>
            </a:r>
            <a:r>
              <a:rPr lang="fa-IR" b="1" dirty="0">
                <a:solidFill>
                  <a:schemeClr val="tx1"/>
                </a:solidFill>
                <a:cs typeface="B Nazanin" pitchFamily="2" charset="-78"/>
              </a:rPr>
              <a:t>جدول مقداری تولید- </a:t>
            </a:r>
            <a:r>
              <a:rPr lang="fa-IR" b="1" dirty="0" smtClean="0">
                <a:solidFill>
                  <a:schemeClr val="tx1"/>
                </a:solidFill>
                <a:cs typeface="B Nazanin" pitchFamily="2" charset="-78"/>
              </a:rPr>
              <a:t>دایره دوم </a:t>
            </a:r>
            <a:endParaRPr lang="fa-IR" b="1" dirty="0">
              <a:solidFill>
                <a:schemeClr val="tx1"/>
              </a:solidFill>
              <a:cs typeface="B Nazanin" pitchFamily="2" charset="-78"/>
            </a:endParaRPr>
          </a:p>
          <a:p>
            <a:pPr marL="0" indent="0">
              <a:buNone/>
            </a:pPr>
            <a:r>
              <a:rPr lang="fa-IR" dirty="0">
                <a:solidFill>
                  <a:schemeClr val="tx1"/>
                </a:solidFill>
                <a:cs typeface="B Nazanin" pitchFamily="2" charset="-78"/>
              </a:rPr>
              <a:t>واحدهای در جریان ساخت ابتدای دوره(75 درصد تکمیل)             </a:t>
            </a:r>
            <a:r>
              <a:rPr lang="fa-IR" dirty="0" smtClean="0">
                <a:solidFill>
                  <a:schemeClr val="tx1"/>
                </a:solidFill>
                <a:cs typeface="B Nazanin" pitchFamily="2" charset="-78"/>
              </a:rPr>
              <a:t>300</a:t>
            </a:r>
            <a:endParaRPr lang="fa-IR" dirty="0">
              <a:solidFill>
                <a:schemeClr val="tx1"/>
              </a:solidFill>
              <a:cs typeface="B Nazanin" pitchFamily="2" charset="-78"/>
            </a:endParaRPr>
          </a:p>
          <a:p>
            <a:pPr marL="0" indent="0">
              <a:buNone/>
            </a:pPr>
            <a:r>
              <a:rPr lang="fa-IR" dirty="0">
                <a:solidFill>
                  <a:schemeClr val="tx1"/>
                </a:solidFill>
                <a:cs typeface="B Nazanin" pitchFamily="2" charset="-78"/>
              </a:rPr>
              <a:t>واحدهای </a:t>
            </a:r>
            <a:r>
              <a:rPr lang="fa-IR" dirty="0" smtClean="0">
                <a:solidFill>
                  <a:schemeClr val="tx1"/>
                </a:solidFill>
                <a:cs typeface="B Nazanin" pitchFamily="2" charset="-78"/>
              </a:rPr>
              <a:t>انتقالی از دایره اول                                                 4600</a:t>
            </a:r>
            <a:endParaRPr lang="fa-IR" dirty="0">
              <a:solidFill>
                <a:schemeClr val="tx1"/>
              </a:solidFill>
              <a:cs typeface="B Nazanin" pitchFamily="2" charset="-78"/>
            </a:endParaRPr>
          </a:p>
          <a:p>
            <a:pPr marL="0" indent="0">
              <a:buNone/>
            </a:pPr>
            <a:r>
              <a:rPr lang="fa-IR" dirty="0">
                <a:solidFill>
                  <a:schemeClr val="tx1"/>
                </a:solidFill>
                <a:cs typeface="B Nazanin" pitchFamily="2" charset="-78"/>
              </a:rPr>
              <a:t>                                                                                                         </a:t>
            </a:r>
            <a:r>
              <a:rPr lang="fa-IR" dirty="0" smtClean="0">
                <a:solidFill>
                  <a:schemeClr val="tx1"/>
                </a:solidFill>
                <a:cs typeface="B Nazanin" pitchFamily="2" charset="-78"/>
              </a:rPr>
              <a:t>4900</a:t>
            </a:r>
            <a:endParaRPr lang="fa-IR" dirty="0">
              <a:solidFill>
                <a:schemeClr val="tx1"/>
              </a:solidFill>
              <a:cs typeface="B Nazanin" pitchFamily="2" charset="-78"/>
            </a:endParaRPr>
          </a:p>
          <a:p>
            <a:pPr marL="0" indent="0">
              <a:buNone/>
            </a:pPr>
            <a:r>
              <a:rPr lang="fa-IR" dirty="0">
                <a:solidFill>
                  <a:schemeClr val="tx1"/>
                </a:solidFill>
                <a:cs typeface="B Nazanin" pitchFamily="2" charset="-78"/>
              </a:rPr>
              <a:t>واحدهای تکمیل شده و انتقال یافته به </a:t>
            </a:r>
            <a:r>
              <a:rPr lang="fa-IR" dirty="0" smtClean="0">
                <a:solidFill>
                  <a:schemeClr val="tx1"/>
                </a:solidFill>
                <a:cs typeface="B Nazanin" pitchFamily="2" charset="-78"/>
              </a:rPr>
              <a:t>انبار محصول                 4500</a:t>
            </a:r>
            <a:endParaRPr lang="fa-IR" dirty="0">
              <a:solidFill>
                <a:schemeClr val="tx1"/>
              </a:solidFill>
              <a:cs typeface="B Nazanin" pitchFamily="2" charset="-78"/>
            </a:endParaRPr>
          </a:p>
          <a:p>
            <a:pPr marL="0" indent="0">
              <a:buNone/>
            </a:pPr>
            <a:r>
              <a:rPr lang="fa-IR" dirty="0">
                <a:solidFill>
                  <a:schemeClr val="tx1"/>
                </a:solidFill>
                <a:cs typeface="B Nazanin" pitchFamily="2" charset="-78"/>
              </a:rPr>
              <a:t>واحدهای در جریان ساخت پایان دوره(50 درصد تکمیل)            400 </a:t>
            </a:r>
          </a:p>
          <a:p>
            <a:pPr marL="0" indent="0">
              <a:buNone/>
            </a:pPr>
            <a:r>
              <a:rPr lang="fa-IR" dirty="0">
                <a:solidFill>
                  <a:schemeClr val="tx1"/>
                </a:solidFill>
                <a:cs typeface="B Nazanin" pitchFamily="2" charset="-78"/>
              </a:rPr>
              <a:t>                                                                                                          </a:t>
            </a:r>
            <a:r>
              <a:rPr lang="fa-IR" dirty="0" smtClean="0">
                <a:solidFill>
                  <a:schemeClr val="tx1"/>
                </a:solidFill>
                <a:cs typeface="B Nazanin" pitchFamily="2" charset="-78"/>
              </a:rPr>
              <a:t>4900</a:t>
            </a:r>
          </a:p>
          <a:p>
            <a:pPr marL="0" indent="0">
              <a:buNone/>
            </a:pPr>
            <a:r>
              <a:rPr lang="fa-IR" dirty="0" smtClean="0">
                <a:solidFill>
                  <a:schemeClr val="tx1"/>
                </a:solidFill>
                <a:cs typeface="B Nazanin" pitchFamily="2" charset="-78"/>
              </a:rPr>
              <a:t>در جدول مقداری تولید به درجه تکمیل محصولات توجهی نمی شود. </a:t>
            </a:r>
          </a:p>
          <a:p>
            <a:pPr marL="0" indent="0">
              <a:buNone/>
            </a:pPr>
            <a:r>
              <a:rPr lang="fa-IR" dirty="0" smtClean="0">
                <a:solidFill>
                  <a:schemeClr val="tx1"/>
                </a:solidFill>
                <a:cs typeface="B Nazanin" pitchFamily="2" charset="-78"/>
              </a:rPr>
              <a:t>جدول مقداری تولید در هر سه روش میانگین موزون ، فایفو و لایفو یکسان است. </a:t>
            </a: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ادامه مثال جدول مقداری</a:t>
            </a:r>
            <a:endParaRPr lang="fa-IR" b="1" dirty="0">
              <a:solidFill>
                <a:schemeClr val="tx1"/>
              </a:solidFill>
              <a:cs typeface="B Nazanin" pitchFamily="2" charset="-78"/>
            </a:endParaRPr>
          </a:p>
        </p:txBody>
      </p:sp>
      <p:cxnSp>
        <p:nvCxnSpPr>
          <p:cNvPr id="5" name="Straight Connector 4"/>
          <p:cNvCxnSpPr/>
          <p:nvPr/>
        </p:nvCxnSpPr>
        <p:spPr>
          <a:xfrm>
            <a:off x="1907704" y="3356992"/>
            <a:ext cx="792088" cy="0"/>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a:off x="275398" y="5373216"/>
            <a:ext cx="792088" cy="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275398" y="5229200"/>
            <a:ext cx="792088" cy="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374316" y="3826949"/>
            <a:ext cx="7920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95536" y="3826949"/>
            <a:ext cx="792088" cy="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2212504" y="4725144"/>
            <a:ext cx="792088" cy="0"/>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403345" y="3960642"/>
            <a:ext cx="792088" cy="0"/>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flipH="1">
            <a:off x="374316" y="2564904"/>
            <a:ext cx="8590172" cy="0"/>
          </a:xfrm>
          <a:prstGeom prst="line">
            <a:avLst/>
          </a:prstGeom>
        </p:spPr>
        <p:style>
          <a:lnRef idx="1">
            <a:schemeClr val="dk1"/>
          </a:lnRef>
          <a:fillRef idx="0">
            <a:schemeClr val="dk1"/>
          </a:fillRef>
          <a:effectRef idx="0">
            <a:schemeClr val="dk1"/>
          </a:effectRef>
          <a:fontRef idx="minor">
            <a:schemeClr val="tx1"/>
          </a:fontRef>
        </p:style>
      </p:cxnSp>
      <p:sp>
        <p:nvSpPr>
          <p:cNvPr id="13" name="Footer Placeholder 12"/>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649928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5670" y="1700808"/>
            <a:ext cx="8640961" cy="4752528"/>
          </a:xfrm>
        </p:spPr>
        <p:txBody>
          <a:bodyPr/>
          <a:lstStyle/>
          <a:p>
            <a:pPr marL="0" indent="0" algn="ctr">
              <a:buNone/>
            </a:pPr>
            <a:r>
              <a:rPr lang="fa-IR" sz="2000" b="1" dirty="0" smtClean="0">
                <a:solidFill>
                  <a:schemeClr val="tx1"/>
                </a:solidFill>
                <a:cs typeface="B Nazanin" pitchFamily="2" charset="-78"/>
              </a:rPr>
              <a:t>موسسه تولیدی ......</a:t>
            </a:r>
          </a:p>
          <a:p>
            <a:pPr marL="0" indent="0" algn="ctr">
              <a:buNone/>
            </a:pPr>
            <a:r>
              <a:rPr lang="fa-IR" sz="2000" b="1" dirty="0" smtClean="0">
                <a:solidFill>
                  <a:schemeClr val="tx1"/>
                </a:solidFill>
                <a:cs typeface="B Nazanin" pitchFamily="2" charset="-78"/>
              </a:rPr>
              <a:t>جدول بهای تمام شده کالای ساخته شده</a:t>
            </a:r>
          </a:p>
          <a:p>
            <a:pPr marL="0" indent="0" algn="ctr">
              <a:buNone/>
            </a:pPr>
            <a:r>
              <a:rPr lang="fa-IR" sz="2000" b="1" dirty="0" smtClean="0">
                <a:solidFill>
                  <a:schemeClr val="tx1"/>
                </a:solidFill>
                <a:cs typeface="B Nazanin" pitchFamily="2" charset="-78"/>
              </a:rPr>
              <a:t>برای دوره مالی منتهی به...</a:t>
            </a:r>
          </a:p>
          <a:p>
            <a:pPr marL="0" indent="0" algn="ctr">
              <a:buNone/>
            </a:pPr>
            <a:endParaRPr lang="fa-IR" dirty="0" smtClean="0">
              <a:solidFill>
                <a:schemeClr val="tx1"/>
              </a:solidFill>
            </a:endParaRPr>
          </a:p>
          <a:p>
            <a:pPr marL="0" indent="0">
              <a:buNone/>
            </a:pPr>
            <a:r>
              <a:rPr lang="fa-IR" sz="2000" b="1" dirty="0" smtClean="0">
                <a:solidFill>
                  <a:schemeClr val="tx1"/>
                </a:solidFill>
                <a:cs typeface="B Nazanin" pitchFamily="2" charset="-78"/>
              </a:rPr>
              <a:t>مواد مستقیم مصرف شده                                                                       *</a:t>
            </a:r>
          </a:p>
          <a:p>
            <a:pPr marL="0" indent="0">
              <a:buNone/>
            </a:pPr>
            <a:r>
              <a:rPr lang="fa-IR" sz="2000" b="1" dirty="0" smtClean="0">
                <a:solidFill>
                  <a:schemeClr val="tx1"/>
                </a:solidFill>
                <a:cs typeface="B Nazanin" pitchFamily="2" charset="-78"/>
              </a:rPr>
              <a:t>دستمزد مستقیم                                                                                    *</a:t>
            </a:r>
          </a:p>
          <a:p>
            <a:pPr marL="0" indent="0">
              <a:buNone/>
            </a:pPr>
            <a:r>
              <a:rPr lang="fa-IR" sz="2000" b="1" dirty="0" smtClean="0">
                <a:solidFill>
                  <a:schemeClr val="tx1"/>
                </a:solidFill>
                <a:cs typeface="B Nazanin" pitchFamily="2" charset="-78"/>
              </a:rPr>
              <a:t>سربار ساخت                                                                                          *</a:t>
            </a:r>
          </a:p>
          <a:p>
            <a:pPr marL="0" indent="0">
              <a:buNone/>
            </a:pPr>
            <a:r>
              <a:rPr lang="fa-IR" sz="2000" b="1" dirty="0" smtClean="0">
                <a:solidFill>
                  <a:schemeClr val="tx1"/>
                </a:solidFill>
                <a:cs typeface="B Nazanin" pitchFamily="2" charset="-78"/>
              </a:rPr>
              <a:t>جمع هزینه های تولید                                                                            *</a:t>
            </a:r>
          </a:p>
          <a:p>
            <a:pPr marL="0" indent="0">
              <a:buNone/>
            </a:pPr>
            <a:r>
              <a:rPr lang="fa-IR" sz="2000" b="1" dirty="0" smtClean="0">
                <a:solidFill>
                  <a:schemeClr val="tx1"/>
                </a:solidFill>
                <a:cs typeface="B Nazanin" pitchFamily="2" charset="-78"/>
              </a:rPr>
              <a:t>+ موجودی کالای در جریان ساخت ابتدای دوره                                      *</a:t>
            </a:r>
          </a:p>
          <a:p>
            <a:pPr marL="0" indent="0">
              <a:buNone/>
            </a:pPr>
            <a:r>
              <a:rPr lang="fa-IR" sz="2000" b="1" dirty="0" smtClean="0">
                <a:solidFill>
                  <a:schemeClr val="tx1"/>
                </a:solidFill>
                <a:cs typeface="B Nazanin" pitchFamily="2" charset="-78"/>
              </a:rPr>
              <a:t>بهای تمام شده کالای در جریان ساخت طی دوره                                   *</a:t>
            </a:r>
          </a:p>
          <a:p>
            <a:pPr marL="0" indent="0">
              <a:buNone/>
            </a:pPr>
            <a:r>
              <a:rPr lang="fa-IR" sz="2000" b="1" dirty="0" smtClean="0">
                <a:solidFill>
                  <a:schemeClr val="tx1"/>
                </a:solidFill>
                <a:cs typeface="B Nazanin" pitchFamily="2" charset="-78"/>
              </a:rPr>
              <a:t>- موجودی کالای در جریان ساخت پایان دوره                                      (*)</a:t>
            </a:r>
          </a:p>
          <a:p>
            <a:pPr marL="0" indent="0">
              <a:buNone/>
            </a:pPr>
            <a:r>
              <a:rPr lang="fa-IR" sz="2000" b="1" dirty="0" smtClean="0">
                <a:solidFill>
                  <a:schemeClr val="tx1"/>
                </a:solidFill>
                <a:cs typeface="B Nazanin" pitchFamily="2" charset="-78"/>
              </a:rPr>
              <a:t>بهای تمام شده کالای ساخته شده طی دوره                                          </a:t>
            </a:r>
            <a:r>
              <a:rPr lang="fa-IR" sz="2000" dirty="0" smtClean="0">
                <a:solidFill>
                  <a:schemeClr val="tx1"/>
                </a:solidFill>
                <a:cs typeface="B Nazanin" pitchFamily="2" charset="-78"/>
              </a:rPr>
              <a:t>*</a:t>
            </a:r>
          </a:p>
          <a:p>
            <a:pPr marL="0" indent="0">
              <a:buNone/>
            </a:pPr>
            <a:endParaRPr lang="fa-IR" sz="2000" dirty="0" smtClean="0">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جدول بهای تمام شده کالای ساخته شده </a:t>
            </a:r>
            <a:endParaRPr lang="fa-IR" b="1" dirty="0">
              <a:solidFill>
                <a:schemeClr val="tx1"/>
              </a:solidFill>
              <a:cs typeface="B Nazanin" pitchFamily="2" charset="-78"/>
            </a:endParaRPr>
          </a:p>
        </p:txBody>
      </p:sp>
      <p:cxnSp>
        <p:nvCxnSpPr>
          <p:cNvPr id="5" name="Straight Connector 4"/>
          <p:cNvCxnSpPr/>
          <p:nvPr/>
        </p:nvCxnSpPr>
        <p:spPr>
          <a:xfrm flipV="1">
            <a:off x="1289787" y="3068960"/>
            <a:ext cx="6552728"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195736" y="4365104"/>
            <a:ext cx="1080120" cy="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2195736" y="5085184"/>
            <a:ext cx="1080120" cy="0"/>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2202846" y="5886491"/>
            <a:ext cx="1080120" cy="0"/>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2606429" y="6309320"/>
            <a:ext cx="360040" cy="0"/>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2628054" y="6453336"/>
            <a:ext cx="360040" cy="0"/>
          </a:xfrm>
          <a:prstGeom prst="line">
            <a:avLst/>
          </a:prstGeom>
        </p:spPr>
        <p:style>
          <a:lnRef idx="1">
            <a:schemeClr val="dk1"/>
          </a:lnRef>
          <a:fillRef idx="0">
            <a:schemeClr val="dk1"/>
          </a:fillRef>
          <a:effectRef idx="0">
            <a:schemeClr val="dk1"/>
          </a:effectRef>
          <a:fontRef idx="minor">
            <a:schemeClr val="tx1"/>
          </a:fontRef>
        </p:style>
      </p:cxnSp>
      <p:sp>
        <p:nvSpPr>
          <p:cNvPr id="10" name="Footer Placeholder 9"/>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265931415"/>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2348880"/>
            <a:ext cx="8784975" cy="4392488"/>
          </a:xfrm>
        </p:spPr>
        <p:txBody>
          <a:bodyPr>
            <a:normAutofit/>
          </a:bodyPr>
          <a:lstStyle/>
          <a:p>
            <a:pPr algn="just">
              <a:buFont typeface="Wingdings" pitchFamily="2" charset="2"/>
              <a:buChar char="q"/>
            </a:pPr>
            <a:r>
              <a:rPr lang="fa-IR" sz="2600" dirty="0" smtClean="0">
                <a:solidFill>
                  <a:schemeClr val="tx1"/>
                </a:solidFill>
                <a:cs typeface="B Nazanin" pitchFamily="2" charset="-78"/>
              </a:rPr>
              <a:t> منظور از هزینه های منظور شده به حساب دایره ، کلیه هزینه هایی است که به حساب کالای در جریان ساخت منظور شده اند. این هزینه ها شامل : </a:t>
            </a:r>
          </a:p>
          <a:p>
            <a:pPr marL="0" indent="0" algn="just">
              <a:buNone/>
            </a:pPr>
            <a:r>
              <a:rPr lang="fa-IR" sz="2600" dirty="0" smtClean="0">
                <a:solidFill>
                  <a:schemeClr val="tx1"/>
                </a:solidFill>
                <a:cs typeface="B Nazanin" pitchFamily="2" charset="-78"/>
              </a:rPr>
              <a:t>1- بهای کالای در جریان ساخت ابتدای دوره (شامل : مواد مستقیم ، دستمزد مستقیم و سربار ساخت). </a:t>
            </a:r>
          </a:p>
          <a:p>
            <a:pPr marL="0" indent="0" algn="just">
              <a:buNone/>
            </a:pPr>
            <a:r>
              <a:rPr lang="fa-IR" sz="2600" dirty="0" smtClean="0">
                <a:solidFill>
                  <a:schemeClr val="tx1"/>
                </a:solidFill>
                <a:cs typeface="B Nazanin" pitchFamily="2" charset="-78"/>
              </a:rPr>
              <a:t>2- هزینه های اضافه شده در طی دوره که شامل مواد مستقیم ، دستمزد مستقیم و سربار ساخت است . البته باید توجه داشت که در دوایری غیر از دایره اول ، هزینه دیگری نیز به هزینه های مذکور اضافه می شود و آن هزینه انتقالی از دایره قبل می باشد.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هزینه های منظور شده به حساب دایره</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69691282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132856"/>
            <a:ext cx="9036495" cy="4536504"/>
          </a:xfrm>
        </p:spPr>
        <p:txBody>
          <a:bodyPr/>
          <a:lstStyle/>
          <a:p>
            <a:pPr algn="just">
              <a:buFont typeface="Wingdings" pitchFamily="2" charset="2"/>
              <a:buChar char="q"/>
            </a:pPr>
            <a:r>
              <a:rPr lang="fa-IR" dirty="0" smtClean="0">
                <a:solidFill>
                  <a:schemeClr val="tx1"/>
                </a:solidFill>
                <a:cs typeface="B Nazanin" pitchFamily="2" charset="-78"/>
              </a:rPr>
              <a:t> با توجه به این که کالای ساخته شده و کالاهای در جریان ساخت از لحاظ درجه تکمیل با یکدیگر برابر نیستند، لذا برای محاسبه تعداد محصول تولید شده ، جمع کردن آن ها منطقی نیست. به عبارت دیگر نمی توان مثلا 1000 واحد کالای ساخته شده را با 500 واحد کالای در جریان ساخت که 50 درصد آنها تکمیل شده جمع کرد. </a:t>
            </a:r>
          </a:p>
          <a:p>
            <a:pPr algn="just">
              <a:buFont typeface="Wingdings" pitchFamily="2" charset="2"/>
              <a:buChar char="q"/>
            </a:pPr>
            <a:r>
              <a:rPr lang="fa-IR" dirty="0" smtClean="0">
                <a:solidFill>
                  <a:schemeClr val="tx1"/>
                </a:solidFill>
                <a:cs typeface="B Nazanin" pitchFamily="2" charset="-78"/>
              </a:rPr>
              <a:t>در این شرایط باید کالای در جریان ساخت پایان دوره را بر حسب کالای ساخته شده اندازه گیری کرد. برای انجام این کار از مفهوم :معادل آحاد تکمیل شده ، استفاده می شود.</a:t>
            </a:r>
          </a:p>
          <a:p>
            <a:pPr algn="just">
              <a:buFont typeface="Wingdings" pitchFamily="2" charset="2"/>
              <a:buChar char="q"/>
            </a:pPr>
            <a:r>
              <a:rPr lang="fa-IR" b="1" u="sng" dirty="0" smtClean="0">
                <a:solidFill>
                  <a:schemeClr val="tx1"/>
                </a:solidFill>
                <a:cs typeface="B Nazanin" pitchFamily="2" charset="-78"/>
              </a:rPr>
              <a:t>معادل آحاد تکمیل شده:  </a:t>
            </a:r>
            <a:r>
              <a:rPr lang="fa-IR" dirty="0" smtClean="0">
                <a:solidFill>
                  <a:schemeClr val="tx1"/>
                </a:solidFill>
                <a:cs typeface="B Nazanin" pitchFamily="2" charset="-78"/>
              </a:rPr>
              <a:t>بیان مقداری تولید در یک دایره مشخص برای یک دوره معین در قالب واحدهای تکمیل شده می باشد. </a:t>
            </a:r>
          </a:p>
          <a:p>
            <a:pPr algn="just">
              <a:buFont typeface="Wingdings" pitchFamily="2" charset="2"/>
              <a:buChar char="q"/>
            </a:pPr>
            <a:r>
              <a:rPr lang="fa-IR" dirty="0" smtClean="0">
                <a:solidFill>
                  <a:schemeClr val="tx1"/>
                </a:solidFill>
                <a:cs typeface="B Nazanin" pitchFamily="2" charset="-78"/>
              </a:rPr>
              <a:t>هدف از محاسبه معادل آحاد تکمیل شده ، تعیین سهم هر واحد محصول از هریک از عوامل هزینه(مواد مستقیم، دستمزد مستقیم و سربار ساخت) و به تبع آن تسهیم منطقی و معقول هزینه ها به واحدهای تکمیل شده و در جریان ساخت پایان دوره است. </a:t>
            </a:r>
            <a:endParaRPr lang="fa-IR"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جدول معادل آحاد تکمیل شده و محاسبه بهای تمام شده هر واحد محصول</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0808379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988840"/>
            <a:ext cx="8856983" cy="4752528"/>
          </a:xfrm>
        </p:spPr>
        <p:txBody>
          <a:bodyPr/>
          <a:lstStyle/>
          <a:p>
            <a:pPr>
              <a:buFont typeface="Wingdings" pitchFamily="2" charset="2"/>
              <a:buChar char="q"/>
            </a:pPr>
            <a:r>
              <a:rPr lang="fa-IR" dirty="0" smtClean="0"/>
              <a:t> </a:t>
            </a:r>
            <a:r>
              <a:rPr lang="fa-IR" b="1" dirty="0" smtClean="0">
                <a:solidFill>
                  <a:schemeClr val="tx1"/>
                </a:solidFill>
                <a:cs typeface="B Nazanin" pitchFamily="2" charset="-78"/>
              </a:rPr>
              <a:t>معادل آحاد تکمیل شده به روش میانگین موزون :</a:t>
            </a:r>
          </a:p>
          <a:p>
            <a:pPr marL="0" indent="0">
              <a:buNone/>
            </a:pPr>
            <a:r>
              <a:rPr lang="fa-IR" dirty="0" smtClean="0">
                <a:solidFill>
                  <a:schemeClr val="tx1"/>
                </a:solidFill>
                <a:cs typeface="B Nazanin" pitchFamily="2" charset="-78"/>
              </a:rPr>
              <a:t>در روش میانگین موزون، معادل آحاد تکمیل شده از جمع کالای تکمیل شده و موجودی کالای در جریان ساخت پایان دوره (تا درجه ای که تکمیل شده است) به دست می آید. </a:t>
            </a:r>
          </a:p>
          <a:p>
            <a:pPr marL="0" indent="0">
              <a:buNone/>
            </a:pPr>
            <a:r>
              <a:rPr lang="fa-IR" dirty="0" smtClean="0">
                <a:solidFill>
                  <a:schemeClr val="tx1"/>
                </a:solidFill>
                <a:cs typeface="B Nazanin" pitchFamily="2" charset="-78"/>
              </a:rPr>
              <a:t>مثال : با درنظر گرفتن اطلاعات مثال قبل ، مطلوب است : تهیه جدول آحاد تکمیل شده برای دایره اول به روش میانگین موزون. </a:t>
            </a:r>
          </a:p>
          <a:p>
            <a:pPr marL="0" indent="0">
              <a:buNone/>
            </a:pPr>
            <a:r>
              <a:rPr lang="fa-IR" dirty="0" smtClean="0">
                <a:solidFill>
                  <a:schemeClr val="tx1"/>
                </a:solidFill>
                <a:cs typeface="B Nazanin" pitchFamily="2" charset="-78"/>
              </a:rPr>
              <a:t>حل:                                  جدول معادل آحاد تکمیل شده دایره اول</a:t>
            </a:r>
          </a:p>
          <a:p>
            <a:pPr marL="0" indent="0">
              <a:buNone/>
            </a:pPr>
            <a:r>
              <a:rPr lang="fa-IR" dirty="0">
                <a:solidFill>
                  <a:schemeClr val="tx1"/>
                </a:solidFill>
                <a:cs typeface="B Nazanin" pitchFamily="2" charset="-78"/>
              </a:rPr>
              <a:t> </a:t>
            </a:r>
            <a:r>
              <a:rPr lang="fa-IR" dirty="0" smtClean="0">
                <a:solidFill>
                  <a:schemeClr val="tx1"/>
                </a:solidFill>
                <a:cs typeface="B Nazanin" pitchFamily="2" charset="-78"/>
              </a:rPr>
              <a:t>                                                                          مواد              کار و سربار</a:t>
            </a:r>
          </a:p>
          <a:p>
            <a:pPr marL="0" indent="0">
              <a:buNone/>
            </a:pPr>
            <a:r>
              <a:rPr lang="fa-IR" dirty="0" smtClean="0">
                <a:solidFill>
                  <a:schemeClr val="tx1"/>
                </a:solidFill>
                <a:cs typeface="B Nazanin" pitchFamily="2" charset="-78"/>
              </a:rPr>
              <a:t>کالای تکمیل شده                                                   4600                4600</a:t>
            </a:r>
          </a:p>
          <a:p>
            <a:pPr marL="0" indent="0">
              <a:buNone/>
            </a:pPr>
            <a:r>
              <a:rPr lang="fa-IR" dirty="0" smtClean="0">
                <a:solidFill>
                  <a:schemeClr val="tx1"/>
                </a:solidFill>
                <a:cs typeface="B Nazanin" pitchFamily="2" charset="-78"/>
              </a:rPr>
              <a:t>+ کالای در جریان ساخت پایان دوره                               400                 200</a:t>
            </a:r>
          </a:p>
          <a:p>
            <a:pPr marL="0" indent="0">
              <a:buNone/>
            </a:pPr>
            <a:r>
              <a:rPr lang="fa-IR" b="1" dirty="0" smtClean="0">
                <a:solidFill>
                  <a:schemeClr val="tx1"/>
                </a:solidFill>
                <a:cs typeface="B Nazanin" pitchFamily="2" charset="-78"/>
              </a:rPr>
              <a:t>                                                                                        5000                 4800    </a:t>
            </a:r>
          </a:p>
          <a:p>
            <a:pPr marL="0" indent="0">
              <a:buNone/>
            </a:pPr>
            <a:r>
              <a:rPr lang="fa-IR" b="1" dirty="0" smtClean="0">
                <a:solidFill>
                  <a:schemeClr val="tx1"/>
                </a:solidFill>
                <a:cs typeface="B Nazanin" pitchFamily="2" charset="-78"/>
              </a:rPr>
              <a:t>200</a:t>
            </a:r>
            <a:r>
              <a:rPr lang="fa-IR" dirty="0" smtClean="0">
                <a:solidFill>
                  <a:schemeClr val="tx1"/>
                </a:solidFill>
                <a:cs typeface="B Nazanin" pitchFamily="2" charset="-78"/>
              </a:rPr>
              <a:t>=0.50</a:t>
            </a:r>
            <a:r>
              <a:rPr lang="fa-IR" dirty="0" smtClean="0">
                <a:solidFill>
                  <a:schemeClr val="tx1"/>
                </a:solidFill>
                <a:latin typeface="Aharoni"/>
                <a:cs typeface="B Nazanin" pitchFamily="2" charset="-78"/>
              </a:rPr>
              <a:t>×400 </a:t>
            </a:r>
          </a:p>
          <a:p>
            <a:pPr marL="0" indent="0">
              <a:buNone/>
            </a:pPr>
            <a:endParaRPr lang="fa-IR" b="1"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روش میانگین موزون</a:t>
            </a:r>
            <a:endParaRPr lang="fa-IR" b="1" dirty="0">
              <a:solidFill>
                <a:schemeClr val="tx1"/>
              </a:solidFill>
              <a:cs typeface="B Nazanin" pitchFamily="2" charset="-78"/>
            </a:endParaRPr>
          </a:p>
        </p:txBody>
      </p:sp>
      <p:cxnSp>
        <p:nvCxnSpPr>
          <p:cNvPr id="5" name="Straight Connector 4"/>
          <p:cNvCxnSpPr/>
          <p:nvPr/>
        </p:nvCxnSpPr>
        <p:spPr>
          <a:xfrm>
            <a:off x="971600" y="4509120"/>
            <a:ext cx="6912768" cy="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2627784" y="4932965"/>
            <a:ext cx="1080120" cy="0"/>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flipH="1">
            <a:off x="755576" y="4932965"/>
            <a:ext cx="1296144" cy="0"/>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2627784" y="5718855"/>
            <a:ext cx="8280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971600" y="5718855"/>
            <a:ext cx="936104" cy="0"/>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a:off x="2627784" y="5718855"/>
            <a:ext cx="720080" cy="0"/>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a:off x="2509551" y="6227081"/>
            <a:ext cx="7200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509551" y="6176055"/>
            <a:ext cx="78539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079612" y="6227081"/>
            <a:ext cx="7200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079612" y="6176055"/>
            <a:ext cx="72008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Footer Placeholder 15"/>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98829996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3" y="2204864"/>
            <a:ext cx="8784976" cy="4464496"/>
          </a:xfrm>
        </p:spPr>
        <p:txBody>
          <a:bodyPr>
            <a:normAutofit lnSpcReduction="10000"/>
          </a:bodyPr>
          <a:lstStyle/>
          <a:p>
            <a:pPr algn="just">
              <a:buFont typeface="Wingdings" pitchFamily="2" charset="2"/>
              <a:buChar char="q"/>
            </a:pPr>
            <a:r>
              <a:rPr lang="fa-IR" dirty="0" smtClean="0">
                <a:solidFill>
                  <a:schemeClr val="tx1"/>
                </a:solidFill>
                <a:cs typeface="B Nazanin" pitchFamily="2" charset="-78"/>
              </a:rPr>
              <a:t> در روش میانگین موزون، چون کالای در جریان ساخت ابتدای دوره در تولید دوره جاری مستتر می باشد، ریز اقلام تشکیل دهنده کالای در جریان ساخت ابتدای دوره (مواد مستقیم، دستمزد مستقیم، سربار ساخت و هزینه انتقالی از دایره قبل) با هزینه های متناظر اضافه شده طی دوره جاری جمع شده و سپس حاصل جمع بر معادل آحاد تکمیل شده مربوط تقسیم می شود. بدین ترتیب میانگین موزون بهای تمام شده یک واحد کالای ساخته شده بدست می آید.  </a:t>
            </a:r>
          </a:p>
          <a:p>
            <a:pPr algn="just">
              <a:buFont typeface="Wingdings" pitchFamily="2" charset="2"/>
              <a:buChar char="q"/>
            </a:pPr>
            <a:r>
              <a:rPr lang="fa-IR" dirty="0" smtClean="0">
                <a:solidFill>
                  <a:schemeClr val="tx1"/>
                </a:solidFill>
                <a:cs typeface="B Nazanin" pitchFamily="2" charset="-78"/>
              </a:rPr>
              <a:t>مثال: با درنظر گرفتن اطلاعات مثال قبل ، فرض کنید طی مردادماه در دایره اول هزینه مواد مستقیم 1100000 ریال ، دستمزد مستقیم 783000 ریال و سربار ساخت 522000 ریال می باشد. ضمنا بهای تمام شده موجودی کالای ساخت ابتدای دوره 236000 ریال (شامل مواد مستقیم 125000 ریال ، دستمزد مستقیم 66600 ریال . سربار ساخت 44400 ریال) بوده است.    مطلوب است : محاسبه بهای تمام شده هر واحد محصول به روش میانگین  موزون </a:t>
            </a:r>
            <a:endParaRPr lang="fa-IR"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محاسبه بهای تمام شده هر واحد محصول به روش میانگین موزون</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7683316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276872"/>
            <a:ext cx="8712967" cy="4320480"/>
          </a:xfrm>
        </p:spPr>
        <p:txBody>
          <a:bodyPr/>
          <a:lstStyle/>
          <a:p>
            <a:pPr marL="0" indent="0">
              <a:buNone/>
            </a:pPr>
            <a:r>
              <a:rPr lang="fa-IR" dirty="0" smtClean="0">
                <a:solidFill>
                  <a:schemeClr val="tx1"/>
                </a:solidFill>
                <a:cs typeface="B Nazanin" pitchFamily="2" charset="-78"/>
              </a:rPr>
              <a:t>حل:   </a:t>
            </a:r>
          </a:p>
          <a:p>
            <a:pPr marL="0" indent="0">
              <a:buNone/>
            </a:pPr>
            <a:r>
              <a:rPr lang="fa-IR" dirty="0"/>
              <a:t> </a:t>
            </a:r>
            <a:r>
              <a:rPr lang="fa-IR" dirty="0" smtClean="0"/>
              <a:t>                        </a:t>
            </a:r>
            <a:r>
              <a:rPr lang="fa-IR" b="1" dirty="0" smtClean="0">
                <a:solidFill>
                  <a:schemeClr val="tx1"/>
                </a:solidFill>
                <a:cs typeface="B Nazanin" pitchFamily="2" charset="-78"/>
              </a:rPr>
              <a:t>جدول محاسبه بهای تمام شده هر واحد محصول</a:t>
            </a:r>
          </a:p>
          <a:p>
            <a:pPr marL="0" indent="0">
              <a:buNone/>
            </a:pPr>
            <a:r>
              <a:rPr lang="fa-IR" b="1" dirty="0">
                <a:solidFill>
                  <a:schemeClr val="tx1"/>
                </a:solidFill>
                <a:cs typeface="B Nazanin" pitchFamily="2" charset="-78"/>
              </a:rPr>
              <a:t> </a:t>
            </a:r>
            <a:r>
              <a:rPr lang="fa-IR" b="1" dirty="0" smtClean="0">
                <a:solidFill>
                  <a:schemeClr val="tx1"/>
                </a:solidFill>
                <a:cs typeface="B Nazanin" pitchFamily="2" charset="-78"/>
              </a:rPr>
              <a:t>                             مواد مستقیم                       245</a:t>
            </a:r>
            <a:r>
              <a:rPr lang="fa-IR" sz="2700" b="1" dirty="0" smtClean="0">
                <a:solidFill>
                  <a:schemeClr val="tx1"/>
                </a:solidFill>
                <a:cs typeface="B Nazanin" pitchFamily="2" charset="-78"/>
              </a:rPr>
              <a:t>=</a:t>
            </a:r>
            <a:r>
              <a:rPr lang="fa-IR" b="1" dirty="0" smtClean="0">
                <a:solidFill>
                  <a:schemeClr val="tx1"/>
                </a:solidFill>
                <a:cs typeface="B Nazanin" pitchFamily="2" charset="-78"/>
              </a:rPr>
              <a:t>                     1100000+ 125000</a:t>
            </a:r>
          </a:p>
          <a:p>
            <a:pPr marL="0" indent="0">
              <a:buNone/>
            </a:pPr>
            <a:r>
              <a:rPr lang="fa-IR" b="1" dirty="0">
                <a:solidFill>
                  <a:schemeClr val="tx1"/>
                </a:solidFill>
                <a:cs typeface="B Nazanin" pitchFamily="2" charset="-78"/>
              </a:rPr>
              <a:t> </a:t>
            </a:r>
            <a:r>
              <a:rPr lang="fa-IR" b="1" dirty="0" smtClean="0">
                <a:solidFill>
                  <a:schemeClr val="tx1"/>
                </a:solidFill>
                <a:cs typeface="B Nazanin" pitchFamily="2" charset="-78"/>
              </a:rPr>
              <a:t>                                                                                                                5000  </a:t>
            </a:r>
          </a:p>
          <a:p>
            <a:pPr marL="0" indent="0">
              <a:buNone/>
            </a:pPr>
            <a:r>
              <a:rPr lang="fa-IR" b="1" dirty="0">
                <a:solidFill>
                  <a:schemeClr val="tx1"/>
                </a:solidFill>
                <a:cs typeface="B Nazanin" pitchFamily="2" charset="-78"/>
              </a:rPr>
              <a:t> </a:t>
            </a:r>
            <a:r>
              <a:rPr lang="fa-IR" b="1" dirty="0" smtClean="0">
                <a:solidFill>
                  <a:schemeClr val="tx1"/>
                </a:solidFill>
                <a:cs typeface="B Nazanin" pitchFamily="2" charset="-78"/>
              </a:rPr>
              <a:t>                            دستمزد مستقیم                   177</a:t>
            </a:r>
            <a:r>
              <a:rPr lang="fa-IR" sz="2700" b="1" dirty="0" smtClean="0">
                <a:solidFill>
                  <a:schemeClr val="tx1"/>
                </a:solidFill>
                <a:cs typeface="B Nazanin" pitchFamily="2" charset="-78"/>
              </a:rPr>
              <a:t>=                  </a:t>
            </a:r>
            <a:r>
              <a:rPr lang="fa-IR" b="1" dirty="0" smtClean="0">
                <a:solidFill>
                  <a:schemeClr val="tx1"/>
                </a:solidFill>
                <a:cs typeface="B Nazanin" pitchFamily="2" charset="-78"/>
              </a:rPr>
              <a:t>783000+66600 </a:t>
            </a:r>
          </a:p>
          <a:p>
            <a:pPr marL="0" indent="0">
              <a:buNone/>
            </a:pPr>
            <a:r>
              <a:rPr lang="fa-IR" b="1" dirty="0">
                <a:solidFill>
                  <a:schemeClr val="tx1"/>
                </a:solidFill>
                <a:cs typeface="B Nazanin" pitchFamily="2" charset="-78"/>
              </a:rPr>
              <a:t> </a:t>
            </a:r>
            <a:r>
              <a:rPr lang="fa-IR" b="1" dirty="0" smtClean="0">
                <a:solidFill>
                  <a:schemeClr val="tx1"/>
                </a:solidFill>
                <a:cs typeface="B Nazanin" pitchFamily="2" charset="-78"/>
              </a:rPr>
              <a:t>                                                                                                          </a:t>
            </a:r>
            <a:r>
              <a:rPr lang="en-US" b="1" dirty="0" smtClean="0">
                <a:solidFill>
                  <a:schemeClr val="tx1"/>
                </a:solidFill>
                <a:cs typeface="B Nazanin" pitchFamily="2" charset="-78"/>
              </a:rPr>
              <a:t> </a:t>
            </a:r>
            <a:r>
              <a:rPr lang="fa-IR" b="1" dirty="0" smtClean="0">
                <a:solidFill>
                  <a:schemeClr val="tx1"/>
                </a:solidFill>
                <a:cs typeface="B Nazanin" pitchFamily="2" charset="-78"/>
              </a:rPr>
              <a:t>      4800</a:t>
            </a:r>
          </a:p>
          <a:p>
            <a:pPr marL="0" indent="0">
              <a:buNone/>
            </a:pPr>
            <a:r>
              <a:rPr lang="fa-IR" b="1" dirty="0">
                <a:solidFill>
                  <a:schemeClr val="tx1"/>
                </a:solidFill>
                <a:cs typeface="B Nazanin" pitchFamily="2" charset="-78"/>
              </a:rPr>
              <a:t> </a:t>
            </a:r>
            <a:r>
              <a:rPr lang="fa-IR" b="1" dirty="0" smtClean="0">
                <a:solidFill>
                  <a:schemeClr val="tx1"/>
                </a:solidFill>
                <a:cs typeface="B Nazanin" pitchFamily="2" charset="-78"/>
              </a:rPr>
              <a:t>                            سربار ساخت                          118</a:t>
            </a:r>
            <a:r>
              <a:rPr lang="fa-IR" sz="2700" b="1" dirty="0" smtClean="0">
                <a:solidFill>
                  <a:schemeClr val="tx1"/>
                </a:solidFill>
                <a:cs typeface="B Nazanin" pitchFamily="2" charset="-78"/>
              </a:rPr>
              <a:t>=                  </a:t>
            </a:r>
            <a:r>
              <a:rPr lang="fa-IR" b="1" dirty="0" smtClean="0">
                <a:solidFill>
                  <a:schemeClr val="tx1"/>
                </a:solidFill>
                <a:cs typeface="B Nazanin" pitchFamily="2" charset="-78"/>
              </a:rPr>
              <a:t>552000+44400 </a:t>
            </a:r>
          </a:p>
          <a:p>
            <a:pPr marL="0" indent="0">
              <a:buNone/>
            </a:pPr>
            <a:r>
              <a:rPr lang="fa-IR" b="1" dirty="0">
                <a:solidFill>
                  <a:schemeClr val="tx1"/>
                </a:solidFill>
                <a:cs typeface="B Nazanin" pitchFamily="2" charset="-78"/>
              </a:rPr>
              <a:t> </a:t>
            </a:r>
            <a:r>
              <a:rPr lang="fa-IR" b="1" dirty="0" smtClean="0">
                <a:solidFill>
                  <a:schemeClr val="tx1"/>
                </a:solidFill>
                <a:cs typeface="B Nazanin" pitchFamily="2" charset="-78"/>
              </a:rPr>
              <a:t>                                                                                                                 4800</a:t>
            </a:r>
          </a:p>
          <a:p>
            <a:pPr marL="0" indent="0">
              <a:buNone/>
            </a:pPr>
            <a:r>
              <a:rPr lang="fa-IR" b="1" dirty="0">
                <a:solidFill>
                  <a:schemeClr val="tx1"/>
                </a:solidFill>
                <a:cs typeface="B Nazanin" pitchFamily="2" charset="-78"/>
              </a:rPr>
              <a:t> </a:t>
            </a:r>
            <a:r>
              <a:rPr lang="fa-IR" b="1" dirty="0" smtClean="0">
                <a:solidFill>
                  <a:schemeClr val="tx1"/>
                </a:solidFill>
                <a:cs typeface="B Nazanin" pitchFamily="2" charset="-78"/>
              </a:rPr>
              <a:t>                                جمع                                 540                                  </a:t>
            </a:r>
            <a:endParaRPr lang="fa-IR" b="1"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مثال:  بهای تمام شده بامیانگین موزون</a:t>
            </a:r>
            <a:endParaRPr lang="fa-IR" b="1" dirty="0">
              <a:solidFill>
                <a:schemeClr val="tx1"/>
              </a:solidFill>
              <a:cs typeface="B Nazanin" pitchFamily="2" charset="-78"/>
            </a:endParaRPr>
          </a:p>
        </p:txBody>
      </p:sp>
      <p:cxnSp>
        <p:nvCxnSpPr>
          <p:cNvPr id="5" name="Straight Connector 4"/>
          <p:cNvCxnSpPr/>
          <p:nvPr/>
        </p:nvCxnSpPr>
        <p:spPr>
          <a:xfrm>
            <a:off x="539552" y="3140968"/>
            <a:ext cx="7200800" cy="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flipH="1">
            <a:off x="323528" y="3501008"/>
            <a:ext cx="20162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267927" y="4509120"/>
            <a:ext cx="20162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168783" y="5445224"/>
            <a:ext cx="20162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131840" y="5949280"/>
            <a:ext cx="1224136" cy="0"/>
          </a:xfrm>
          <a:prstGeom prst="line">
            <a:avLst/>
          </a:prstGeom>
        </p:spPr>
        <p:style>
          <a:lnRef idx="1">
            <a:schemeClr val="dk1"/>
          </a:lnRef>
          <a:fillRef idx="0">
            <a:schemeClr val="dk1"/>
          </a:fillRef>
          <a:effectRef idx="0">
            <a:schemeClr val="dk1"/>
          </a:effectRef>
          <a:fontRef idx="minor">
            <a:schemeClr val="tx1"/>
          </a:fontRef>
        </p:style>
      </p:cxnSp>
      <p:sp>
        <p:nvSpPr>
          <p:cNvPr id="11" name="Footer Placeholder 10"/>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87507296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132856"/>
            <a:ext cx="8784975" cy="4608512"/>
          </a:xfrm>
        </p:spPr>
        <p:txBody>
          <a:bodyPr/>
          <a:lstStyle/>
          <a:p>
            <a:pPr algn="just">
              <a:buFont typeface="Wingdings" pitchFamily="2" charset="2"/>
              <a:buChar char="q"/>
            </a:pPr>
            <a:r>
              <a:rPr lang="fa-IR" dirty="0" smtClean="0"/>
              <a:t> </a:t>
            </a:r>
            <a:r>
              <a:rPr lang="fa-IR" sz="2500" dirty="0" smtClean="0">
                <a:solidFill>
                  <a:schemeClr val="tx1"/>
                </a:solidFill>
                <a:cs typeface="B Nazanin" pitchFamily="2" charset="-78"/>
              </a:rPr>
              <a:t>پس از محاسبه معادل آحاد تکمیل شده و بهای تمام شده هر واحد محصول ، جمع هزینه های منظور شده به حساب دایره می بایست به گونه ای منطقی بین کالاهای تکمیل شده طی دوره و کالاهای در جریان ساخت پایان دوره تخصیص یابد. </a:t>
            </a:r>
          </a:p>
          <a:p>
            <a:pPr marL="0" indent="0" algn="just">
              <a:buNone/>
            </a:pPr>
            <a:endParaRPr lang="fa-IR" sz="2500" dirty="0" smtClean="0">
              <a:solidFill>
                <a:schemeClr val="tx1"/>
              </a:solidFill>
              <a:cs typeface="B Nazanin" pitchFamily="2" charset="-78"/>
            </a:endParaRPr>
          </a:p>
          <a:p>
            <a:pPr algn="just">
              <a:buFont typeface="Wingdings" pitchFamily="2" charset="2"/>
              <a:buChar char="q"/>
            </a:pPr>
            <a:r>
              <a:rPr lang="fa-IR" sz="2500" dirty="0" smtClean="0">
                <a:solidFill>
                  <a:schemeClr val="tx1"/>
                </a:solidFill>
                <a:cs typeface="B Nazanin" pitchFamily="2" charset="-78"/>
              </a:rPr>
              <a:t>در روش میانگین موزون ، بهای تمام شده کالای تکمیل شده از حاصل ضرب تعداد واحدهای تکمیل شده در بهای تمام شده هر واحد محصول به دست می آید. برای محاسبه بهای تمام شده کالای در جریان ساخت پایان دوره نیز معادل آحاد تکمیل شده کالای در جریان ساخت پایان دوره از لحاظ تک تک عوامل تولید در بهای هر واحد محصول از لحاظ همان عامل ضرب می شود.</a:t>
            </a:r>
            <a:endParaRPr lang="fa-IR" sz="2500"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تخصیص هزینه های دایره تولیدات به روش میانگین موزون</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6123487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4172" y="2204864"/>
            <a:ext cx="8790316" cy="4529765"/>
          </a:xfrm>
        </p:spPr>
        <p:txBody>
          <a:bodyPr/>
          <a:lstStyle/>
          <a:p>
            <a:pPr>
              <a:buFont typeface="Wingdings" pitchFamily="2" charset="2"/>
              <a:buChar char="q"/>
            </a:pPr>
            <a:r>
              <a:rPr lang="fa-IR" dirty="0" smtClean="0"/>
              <a:t> </a:t>
            </a:r>
            <a:r>
              <a:rPr lang="fa-IR" dirty="0" smtClean="0">
                <a:solidFill>
                  <a:schemeClr val="tx1"/>
                </a:solidFill>
                <a:cs typeface="B Nazanin" pitchFamily="2" charset="-78"/>
              </a:rPr>
              <a:t>با درنظر گرفتن اطلاعات مثال های قبل ، مطلوب است :  تخصیص هزینه های دایره تکمیل شده و کالای در جریان ساخت پایان دوره به روش میانگین موزون .</a:t>
            </a:r>
          </a:p>
          <a:p>
            <a:pPr marL="0" indent="0" algn="ctr">
              <a:buNone/>
            </a:pPr>
            <a:r>
              <a:rPr lang="fa-IR" dirty="0" smtClean="0">
                <a:solidFill>
                  <a:schemeClr val="tx1"/>
                </a:solidFill>
                <a:cs typeface="B Nazanin" pitchFamily="2" charset="-78"/>
              </a:rPr>
              <a:t>جدول تخصیص هزینه های دایره به تولیدات</a:t>
            </a:r>
          </a:p>
          <a:p>
            <a:pPr marL="0" indent="0">
              <a:buNone/>
            </a:pPr>
            <a:r>
              <a:rPr lang="fa-IR" dirty="0" smtClean="0">
                <a:solidFill>
                  <a:schemeClr val="tx1"/>
                </a:solidFill>
                <a:cs typeface="B Nazanin" pitchFamily="2" charset="-78"/>
              </a:rPr>
              <a:t>کالای تکمیل شده                (540</a:t>
            </a:r>
            <a:r>
              <a:rPr lang="fa-IR" dirty="0" smtClean="0">
                <a:solidFill>
                  <a:schemeClr val="tx1"/>
                </a:solidFill>
                <a:latin typeface="Aharoni"/>
                <a:cs typeface="B Nazanin" pitchFamily="2" charset="-78"/>
              </a:rPr>
              <a:t>×4600 )                                  2484000 ریال</a:t>
            </a:r>
          </a:p>
          <a:p>
            <a:pPr marL="0" indent="0">
              <a:buNone/>
            </a:pPr>
            <a:r>
              <a:rPr lang="fa-IR" dirty="0" smtClean="0">
                <a:solidFill>
                  <a:schemeClr val="tx1"/>
                </a:solidFill>
                <a:latin typeface="Aharoni"/>
                <a:cs typeface="B Nazanin" pitchFamily="2" charset="-78"/>
              </a:rPr>
              <a:t>موجودی کالای در جریان ساخت پایان دوره:</a:t>
            </a:r>
          </a:p>
          <a:p>
            <a:pPr marL="0" indent="0">
              <a:buNone/>
            </a:pPr>
            <a:r>
              <a:rPr lang="fa-IR" dirty="0" smtClean="0">
                <a:solidFill>
                  <a:schemeClr val="tx1"/>
                </a:solidFill>
                <a:latin typeface="Aharoni"/>
                <a:cs typeface="B Nazanin" pitchFamily="2" charset="-78"/>
              </a:rPr>
              <a:t>مواد مستقیم                       (245×400)                     98000 </a:t>
            </a:r>
          </a:p>
          <a:p>
            <a:pPr marL="0" indent="0">
              <a:buNone/>
            </a:pPr>
            <a:r>
              <a:rPr lang="fa-IR" dirty="0" smtClean="0">
                <a:solidFill>
                  <a:schemeClr val="tx1"/>
                </a:solidFill>
                <a:latin typeface="Aharoni"/>
                <a:cs typeface="B Nazanin" pitchFamily="2" charset="-78"/>
              </a:rPr>
              <a:t>دستمزد مستقیم                  (  177×200)                    35400 </a:t>
            </a:r>
          </a:p>
          <a:p>
            <a:pPr marL="0" indent="0">
              <a:buNone/>
            </a:pPr>
            <a:r>
              <a:rPr lang="fa-IR" dirty="0" smtClean="0">
                <a:solidFill>
                  <a:schemeClr val="tx1"/>
                </a:solidFill>
                <a:latin typeface="Aharoni"/>
                <a:cs typeface="B Nazanin" pitchFamily="2" charset="-78"/>
              </a:rPr>
              <a:t>سربار ساخت                       (118×200)                       23600             </a:t>
            </a:r>
            <a:endParaRPr lang="fa-IR" dirty="0" smtClean="0">
              <a:solidFill>
                <a:schemeClr val="tx1"/>
              </a:solidFill>
              <a:cs typeface="B Nazanin" pitchFamily="2" charset="-78"/>
            </a:endParaRPr>
          </a:p>
          <a:p>
            <a:pPr marL="0" indent="0">
              <a:buNone/>
            </a:pPr>
            <a:r>
              <a:rPr lang="fa-IR" dirty="0" smtClean="0"/>
              <a:t>                                                                                 </a:t>
            </a:r>
            <a:r>
              <a:rPr lang="fa-IR" dirty="0" smtClean="0">
                <a:solidFill>
                  <a:schemeClr val="tx1"/>
                </a:solidFill>
                <a:cs typeface="B Nazanin" pitchFamily="2" charset="-78"/>
              </a:rPr>
              <a:t>157000 </a:t>
            </a:r>
            <a:r>
              <a:rPr lang="fa-IR" dirty="0" smtClean="0"/>
              <a:t> </a:t>
            </a:r>
          </a:p>
          <a:p>
            <a:pPr marL="0" indent="0">
              <a:buNone/>
            </a:pPr>
            <a:r>
              <a:rPr lang="fa-IR" dirty="0" smtClean="0">
                <a:solidFill>
                  <a:schemeClr val="tx1"/>
                </a:solidFill>
                <a:cs typeface="B Nazanin" pitchFamily="2" charset="-78"/>
              </a:rPr>
              <a:t>جمع هزینه های تخصیص یافته                                                    2641000   </a:t>
            </a:r>
            <a:r>
              <a:rPr lang="fa-IR" dirty="0" smtClean="0"/>
              <a:t>                                                     </a:t>
            </a: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مثال تخصیص هزینه با روش میانگین موزون</a:t>
            </a:r>
            <a:endParaRPr lang="fa-IR" b="1" dirty="0">
              <a:solidFill>
                <a:schemeClr val="tx1"/>
              </a:solidFill>
              <a:cs typeface="B Nazanin" pitchFamily="2" charset="-78"/>
            </a:endParaRPr>
          </a:p>
        </p:txBody>
      </p:sp>
      <p:cxnSp>
        <p:nvCxnSpPr>
          <p:cNvPr id="5" name="Straight Connector 4"/>
          <p:cNvCxnSpPr/>
          <p:nvPr/>
        </p:nvCxnSpPr>
        <p:spPr>
          <a:xfrm>
            <a:off x="827584" y="3412829"/>
            <a:ext cx="7344816" cy="0"/>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2110475" y="5632896"/>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flipH="1">
            <a:off x="827584" y="6093296"/>
            <a:ext cx="1512168" cy="0"/>
          </a:xfrm>
          <a:prstGeom prst="line">
            <a:avLst/>
          </a:prstGeom>
        </p:spPr>
        <p:style>
          <a:lnRef idx="1">
            <a:schemeClr val="dk1"/>
          </a:lnRef>
          <a:fillRef idx="0">
            <a:schemeClr val="dk1"/>
          </a:fillRef>
          <a:effectRef idx="0">
            <a:schemeClr val="dk1"/>
          </a:effectRef>
          <a:fontRef idx="minor">
            <a:schemeClr val="tx1"/>
          </a:fontRef>
        </p:style>
      </p:cxnSp>
      <p:sp>
        <p:nvSpPr>
          <p:cNvPr id="7" name="Footer Placeholder 6"/>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07341809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916832"/>
            <a:ext cx="8712967" cy="4941168"/>
          </a:xfrm>
        </p:spPr>
        <p:txBody>
          <a:bodyPr>
            <a:normAutofit lnSpcReduction="10000"/>
          </a:bodyPr>
          <a:lstStyle/>
          <a:p>
            <a:pPr algn="just">
              <a:buFont typeface="Wingdings" pitchFamily="2" charset="2"/>
              <a:buChar char="q"/>
            </a:pPr>
            <a:r>
              <a:rPr lang="fa-IR" dirty="0" smtClean="0">
                <a:solidFill>
                  <a:schemeClr val="tx1"/>
                </a:solidFill>
                <a:cs typeface="B Nazanin" pitchFamily="2" charset="-78"/>
              </a:rPr>
              <a:t> شرکت ایران دارای یک مرحله تولیدی بوده و برای تعیین بهای تمام شده از سیستم هزینه یابی مرحله ای استفاده می کند . مواد لازم برای تولید در ابتدای عملیات وارد فرایند تولید می شود. کالای در جریان ساخت ابتدای آبان ماه 200 واحد که 80 درصد تکمیل شده است . بهای تمام شده کالای در جریان ساخت ابتدای آبان ماه 211000 ریال شامل اقلام زیر است: </a:t>
            </a:r>
          </a:p>
          <a:p>
            <a:pPr marL="0" indent="0" algn="just">
              <a:buNone/>
            </a:pPr>
            <a:r>
              <a:rPr lang="fa-IR" dirty="0" smtClean="0">
                <a:solidFill>
                  <a:schemeClr val="tx1"/>
                </a:solidFill>
                <a:cs typeface="B Nazanin" pitchFamily="2" charset="-78"/>
              </a:rPr>
              <a:t>مواد مستقیم        100000 ، دستمزد مستقیم 74000 ، سربار ساخت 37000 </a:t>
            </a:r>
          </a:p>
          <a:p>
            <a:pPr marL="0" indent="0" algn="just">
              <a:buNone/>
            </a:pPr>
            <a:r>
              <a:rPr lang="fa-IR" dirty="0" smtClean="0">
                <a:solidFill>
                  <a:schemeClr val="tx1"/>
                </a:solidFill>
                <a:cs typeface="B Nazanin" pitchFamily="2" charset="-78"/>
              </a:rPr>
              <a:t>واحدهایی که طی آبان ماه اقدام به تولید آن ها شده 8800 واحد بوده و هزینه های تحقق یافته طی آبان ماه عبارت است از : مواد مستقیم 5300000، دستمزد مستقیم :3350000 .</a:t>
            </a:r>
          </a:p>
          <a:p>
            <a:pPr marL="0" indent="0" algn="just">
              <a:buNone/>
            </a:pPr>
            <a:r>
              <a:rPr lang="fa-IR" dirty="0" smtClean="0">
                <a:solidFill>
                  <a:schemeClr val="tx1"/>
                </a:solidFill>
                <a:cs typeface="B Nazanin" pitchFamily="2" charset="-78"/>
              </a:rPr>
              <a:t>سربار ساخت بر اساس نرخ یکسانی همچون دوره گذشته بر مبنای هزینه دستمزد مستقیم جذب تولید می گردد.  کالای منتقل شده به دایره بعد 8000و کالای در جریان ساخت پایان آبان ماه 1000 واحد که 40 درصد از آن 50 درصد تکمیل شده و ما بقی 60 درصد تکمیل شده است.  </a:t>
            </a:r>
          </a:p>
          <a:p>
            <a:pPr marL="0" indent="0" algn="just">
              <a:buNone/>
            </a:pPr>
            <a:r>
              <a:rPr lang="fa-IR" dirty="0" smtClean="0">
                <a:solidFill>
                  <a:schemeClr val="tx1"/>
                </a:solidFill>
                <a:cs typeface="B Nazanin" pitchFamily="2" charset="-78"/>
              </a:rPr>
              <a:t>مطلوبست : تهیه گزارش بهای تمام شده تولید با استفاده از روش میانگین موزون. </a:t>
            </a:r>
          </a:p>
          <a:p>
            <a:pPr marL="0" indent="0" algn="just">
              <a:buNone/>
            </a:pP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مثال : روش میانگین موزون </a:t>
            </a:r>
            <a:endParaRPr lang="fa-IR" b="1"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66648544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3" y="2060848"/>
            <a:ext cx="8712968" cy="4680520"/>
          </a:xfrm>
        </p:spPr>
        <p:txBody>
          <a:bodyPr>
            <a:normAutofit/>
          </a:bodyPr>
          <a:lstStyle/>
          <a:p>
            <a:pPr marL="0" indent="0" algn="just">
              <a:buNone/>
            </a:pPr>
            <a:r>
              <a:rPr lang="fa-IR" dirty="0" smtClean="0">
                <a:solidFill>
                  <a:schemeClr val="tx1"/>
                </a:solidFill>
                <a:cs typeface="B Nazanin" pitchFamily="2" charset="-78"/>
              </a:rPr>
              <a:t>حل: با توجه به این که سربار بر اساس نرخ یکسان با دوره گذشته و بر اساس هزینه دستمزد مستقیم جذب تولید می شود، لذا داریم  :                %50= 74000÷37000</a:t>
            </a:r>
          </a:p>
          <a:p>
            <a:pPr marL="0" indent="0" algn="just">
              <a:buNone/>
            </a:pPr>
            <a:r>
              <a:rPr lang="fa-IR" dirty="0">
                <a:solidFill>
                  <a:schemeClr val="tx1"/>
                </a:solidFill>
                <a:cs typeface="B Nazanin" pitchFamily="2" charset="-78"/>
              </a:rPr>
              <a:t> </a:t>
            </a:r>
            <a:r>
              <a:rPr lang="fa-IR" dirty="0" smtClean="0">
                <a:solidFill>
                  <a:schemeClr val="tx1"/>
                </a:solidFill>
                <a:cs typeface="B Nazanin" pitchFamily="2" charset="-78"/>
              </a:rPr>
              <a:t>                                      گزارش بهای تمام شده تولید </a:t>
            </a:r>
          </a:p>
          <a:p>
            <a:pPr marL="0" indent="0" algn="just">
              <a:buNone/>
            </a:pPr>
            <a:r>
              <a:rPr lang="fa-IR" b="1" dirty="0" smtClean="0">
                <a:solidFill>
                  <a:schemeClr val="tx1"/>
                </a:solidFill>
                <a:cs typeface="B Nazanin" pitchFamily="2" charset="-78"/>
              </a:rPr>
              <a:t>جدول مقداری تولید :                                                        </a:t>
            </a:r>
            <a:r>
              <a:rPr lang="fa-IR" dirty="0" smtClean="0">
                <a:solidFill>
                  <a:schemeClr val="tx1"/>
                </a:solidFill>
                <a:cs typeface="B Nazanin" pitchFamily="2" charset="-78"/>
              </a:rPr>
              <a:t>واحد               واحد</a:t>
            </a:r>
          </a:p>
          <a:p>
            <a:pPr marL="0" indent="0" algn="just">
              <a:buNone/>
            </a:pPr>
            <a:r>
              <a:rPr lang="fa-IR" sz="2200" dirty="0" smtClean="0">
                <a:solidFill>
                  <a:schemeClr val="tx1"/>
                </a:solidFill>
                <a:cs typeface="B Nazanin" pitchFamily="2" charset="-78"/>
              </a:rPr>
              <a:t>واحدهای در جریان ساخت اول دوره (80 درصد تکمیل)                200      </a:t>
            </a:r>
          </a:p>
          <a:p>
            <a:pPr marL="0" indent="0" algn="just">
              <a:buNone/>
            </a:pPr>
            <a:r>
              <a:rPr lang="fa-IR" sz="2200" dirty="0" smtClean="0">
                <a:solidFill>
                  <a:schemeClr val="tx1"/>
                </a:solidFill>
                <a:cs typeface="B Nazanin" pitchFamily="2" charset="-78"/>
              </a:rPr>
              <a:t>واحدهای اقدام به تولید                                                        8800</a:t>
            </a:r>
          </a:p>
          <a:p>
            <a:pPr marL="0" indent="0" algn="just">
              <a:buNone/>
            </a:pPr>
            <a:r>
              <a:rPr lang="fa-IR" sz="2200" dirty="0">
                <a:solidFill>
                  <a:schemeClr val="tx1"/>
                </a:solidFill>
                <a:cs typeface="B Nazanin" pitchFamily="2" charset="-78"/>
              </a:rPr>
              <a:t> </a:t>
            </a:r>
            <a:r>
              <a:rPr lang="fa-IR" sz="2200" dirty="0" smtClean="0">
                <a:solidFill>
                  <a:schemeClr val="tx1"/>
                </a:solidFill>
                <a:cs typeface="B Nazanin" pitchFamily="2" charset="-78"/>
              </a:rPr>
              <a:t>                                                                                                              9000</a:t>
            </a:r>
          </a:p>
          <a:p>
            <a:pPr marL="0" indent="0" algn="just">
              <a:buNone/>
            </a:pPr>
            <a:r>
              <a:rPr lang="fa-IR" sz="2200" dirty="0" smtClean="0">
                <a:solidFill>
                  <a:schemeClr val="tx1"/>
                </a:solidFill>
                <a:cs typeface="B Nazanin" pitchFamily="2" charset="-78"/>
              </a:rPr>
              <a:t>واحدهای تکمیل شده و انتقال یافته به دایره بعد                         8000</a:t>
            </a:r>
          </a:p>
          <a:p>
            <a:pPr marL="0" indent="0" algn="just">
              <a:buNone/>
            </a:pPr>
            <a:r>
              <a:rPr lang="fa-IR" sz="2200" dirty="0" smtClean="0">
                <a:solidFill>
                  <a:schemeClr val="tx1"/>
                </a:solidFill>
                <a:cs typeface="B Nazanin" pitchFamily="2" charset="-78"/>
              </a:rPr>
              <a:t>واحدهای در جریان ساخت پایان دوره (50 درصد تکمیل)              </a:t>
            </a:r>
            <a:r>
              <a:rPr lang="fa-IR" sz="2100" dirty="0" smtClean="0">
                <a:solidFill>
                  <a:schemeClr val="tx1"/>
                </a:solidFill>
                <a:cs typeface="B Nazanin" pitchFamily="2" charset="-78"/>
              </a:rPr>
              <a:t>400</a:t>
            </a:r>
          </a:p>
          <a:p>
            <a:pPr marL="0" indent="0" algn="just">
              <a:buNone/>
            </a:pPr>
            <a:r>
              <a:rPr lang="fa-IR" sz="2200" dirty="0" smtClean="0">
                <a:solidFill>
                  <a:schemeClr val="tx1"/>
                </a:solidFill>
                <a:cs typeface="B Nazanin" pitchFamily="2" charset="-78"/>
              </a:rPr>
              <a:t>واحدهای در جریان ساخت پایان دوره (60درصد تکمیل)               600</a:t>
            </a:r>
          </a:p>
          <a:p>
            <a:pPr marL="0" indent="0" algn="just">
              <a:buNone/>
            </a:pPr>
            <a:r>
              <a:rPr lang="fa-IR" sz="2200" dirty="0">
                <a:solidFill>
                  <a:schemeClr val="tx1"/>
                </a:solidFill>
                <a:cs typeface="B Nazanin" pitchFamily="2" charset="-78"/>
              </a:rPr>
              <a:t> </a:t>
            </a:r>
            <a:r>
              <a:rPr lang="fa-IR" sz="2200" dirty="0" smtClean="0">
                <a:solidFill>
                  <a:schemeClr val="tx1"/>
                </a:solidFill>
                <a:cs typeface="B Nazanin" pitchFamily="2" charset="-78"/>
              </a:rPr>
              <a:t>                                                                                                               9000</a:t>
            </a:r>
            <a:endParaRPr lang="fa-IR" sz="21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مثال روش میانگین موزون</a:t>
            </a:r>
            <a:endParaRPr lang="fa-IR" b="1" dirty="0">
              <a:solidFill>
                <a:schemeClr val="tx1"/>
              </a:solidFill>
              <a:cs typeface="B Nazanin" pitchFamily="2" charset="-78"/>
            </a:endParaRPr>
          </a:p>
        </p:txBody>
      </p:sp>
      <p:cxnSp>
        <p:nvCxnSpPr>
          <p:cNvPr id="5" name="Straight Connector 4"/>
          <p:cNvCxnSpPr/>
          <p:nvPr/>
        </p:nvCxnSpPr>
        <p:spPr>
          <a:xfrm>
            <a:off x="429838" y="3356992"/>
            <a:ext cx="8352928" cy="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2036697" y="4691091"/>
            <a:ext cx="1224136" cy="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525038" y="5013176"/>
            <a:ext cx="878610" cy="0"/>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525038" y="5135038"/>
            <a:ext cx="878610" cy="0"/>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429838" y="6669360"/>
            <a:ext cx="878610" cy="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429838" y="6525344"/>
            <a:ext cx="878610" cy="0"/>
          </a:xfrm>
          <a:prstGeom prst="line">
            <a:avLst/>
          </a:prstGeom>
        </p:spPr>
        <p:style>
          <a:lnRef idx="1">
            <a:schemeClr val="dk1"/>
          </a:lnRef>
          <a:fillRef idx="0">
            <a:schemeClr val="dk1"/>
          </a:fillRef>
          <a:effectRef idx="0">
            <a:schemeClr val="dk1"/>
          </a:effectRef>
          <a:fontRef idx="minor">
            <a:schemeClr val="tx1"/>
          </a:fontRef>
        </p:style>
      </p:cxnSp>
      <p:sp>
        <p:nvSpPr>
          <p:cNvPr id="14" name="Footer Placeholder 1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95124616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628800"/>
            <a:ext cx="8712967" cy="5112568"/>
          </a:xfrm>
        </p:spPr>
        <p:txBody>
          <a:bodyPr>
            <a:normAutofit fontScale="92500" lnSpcReduction="10000"/>
          </a:bodyPr>
          <a:lstStyle/>
          <a:p>
            <a:pPr marL="0" indent="0" algn="ctr">
              <a:buNone/>
            </a:pPr>
            <a:r>
              <a:rPr lang="fa-IR" b="1" dirty="0" smtClean="0">
                <a:solidFill>
                  <a:schemeClr val="tx1"/>
                </a:solidFill>
                <a:cs typeface="B Nazanin" pitchFamily="2" charset="-78"/>
              </a:rPr>
              <a:t>گزارش بهای تمام شده</a:t>
            </a:r>
          </a:p>
          <a:p>
            <a:pPr marL="0" indent="0">
              <a:buNone/>
            </a:pPr>
            <a:r>
              <a:rPr lang="fa-IR" b="1" dirty="0" smtClean="0">
                <a:solidFill>
                  <a:schemeClr val="tx1"/>
                </a:solidFill>
                <a:cs typeface="B Nazanin" pitchFamily="2" charset="-78"/>
              </a:rPr>
              <a:t>هزینه های منظور شده به حساب دایره:                             ریال                  ریال </a:t>
            </a:r>
          </a:p>
          <a:p>
            <a:pPr marL="0" indent="0">
              <a:buNone/>
            </a:pPr>
            <a:r>
              <a:rPr lang="fa-IR" dirty="0" smtClean="0">
                <a:solidFill>
                  <a:schemeClr val="tx1"/>
                </a:solidFill>
                <a:cs typeface="B Nazanin" pitchFamily="2" charset="-78"/>
              </a:rPr>
              <a:t>کالای در جریان ساخت اول دوره:                  </a:t>
            </a:r>
          </a:p>
          <a:p>
            <a:pPr marL="0" indent="0">
              <a:buNone/>
            </a:pPr>
            <a:r>
              <a:rPr lang="fa-IR" dirty="0" smtClean="0">
                <a:solidFill>
                  <a:schemeClr val="tx1"/>
                </a:solidFill>
                <a:cs typeface="B Nazanin" pitchFamily="2" charset="-78"/>
              </a:rPr>
              <a:t>مواد مستقیم                                                             100000</a:t>
            </a:r>
          </a:p>
          <a:p>
            <a:pPr marL="0" indent="0">
              <a:buNone/>
            </a:pPr>
            <a:r>
              <a:rPr lang="fa-IR" dirty="0" smtClean="0">
                <a:solidFill>
                  <a:schemeClr val="tx1"/>
                </a:solidFill>
                <a:cs typeface="B Nazanin" pitchFamily="2" charset="-78"/>
              </a:rPr>
              <a:t>دستمزد مستقیم                                                         74000      </a:t>
            </a:r>
          </a:p>
          <a:p>
            <a:pPr marL="0" indent="0">
              <a:buNone/>
            </a:pPr>
            <a:r>
              <a:rPr lang="fa-IR" dirty="0" smtClean="0">
                <a:solidFill>
                  <a:schemeClr val="tx1"/>
                </a:solidFill>
                <a:cs typeface="B Nazanin" pitchFamily="2" charset="-78"/>
              </a:rPr>
              <a:t>سربار ساخت                                                              37000</a:t>
            </a:r>
          </a:p>
          <a:p>
            <a:pPr marL="0" indent="0">
              <a:buNone/>
            </a:pPr>
            <a:r>
              <a:rPr lang="fa-IR" dirty="0">
                <a:solidFill>
                  <a:schemeClr val="tx1"/>
                </a:solidFill>
                <a:cs typeface="B Nazanin" pitchFamily="2" charset="-78"/>
              </a:rPr>
              <a:t> </a:t>
            </a:r>
            <a:r>
              <a:rPr lang="fa-IR" dirty="0" smtClean="0">
                <a:solidFill>
                  <a:schemeClr val="tx1"/>
                </a:solidFill>
                <a:cs typeface="B Nazanin" pitchFamily="2" charset="-78"/>
              </a:rPr>
              <a:t>                                                                                                   211000</a:t>
            </a:r>
          </a:p>
          <a:p>
            <a:pPr marL="0" indent="0">
              <a:buNone/>
            </a:pPr>
            <a:r>
              <a:rPr lang="fa-IR" dirty="0" smtClean="0">
                <a:solidFill>
                  <a:schemeClr val="tx1"/>
                </a:solidFill>
                <a:cs typeface="B Nazanin" pitchFamily="2" charset="-78"/>
              </a:rPr>
              <a:t>هزینه های اضافه شده در طی دوره:</a:t>
            </a:r>
          </a:p>
          <a:p>
            <a:pPr marL="0" indent="0">
              <a:buNone/>
            </a:pPr>
            <a:r>
              <a:rPr lang="fa-IR" dirty="0" smtClean="0">
                <a:solidFill>
                  <a:schemeClr val="tx1"/>
                </a:solidFill>
                <a:cs typeface="B Nazanin" pitchFamily="2" charset="-78"/>
              </a:rPr>
              <a:t>مواد مستقیم                                                           5300000   </a:t>
            </a:r>
          </a:p>
          <a:p>
            <a:pPr marL="0" indent="0">
              <a:buNone/>
            </a:pPr>
            <a:r>
              <a:rPr lang="fa-IR" dirty="0" smtClean="0">
                <a:solidFill>
                  <a:schemeClr val="tx1"/>
                </a:solidFill>
                <a:cs typeface="B Nazanin" pitchFamily="2" charset="-78"/>
              </a:rPr>
              <a:t>دستمزد مستقیم                                                       3350000 </a:t>
            </a:r>
          </a:p>
          <a:p>
            <a:pPr marL="0" indent="0">
              <a:buNone/>
            </a:pPr>
            <a:r>
              <a:rPr lang="fa-IR" dirty="0" smtClean="0">
                <a:solidFill>
                  <a:schemeClr val="tx1"/>
                </a:solidFill>
                <a:cs typeface="B Nazanin" pitchFamily="2" charset="-78"/>
              </a:rPr>
              <a:t>سربار ساخت (%50 </a:t>
            </a:r>
            <a:r>
              <a:rPr lang="fa-IR" dirty="0" smtClean="0">
                <a:solidFill>
                  <a:schemeClr val="tx1"/>
                </a:solidFill>
                <a:latin typeface="Aharoni"/>
                <a:cs typeface="B Nazanin" pitchFamily="2" charset="-78"/>
              </a:rPr>
              <a:t>×3350000)                                    1675000</a:t>
            </a:r>
            <a:r>
              <a:rPr lang="fa-IR" dirty="0" smtClean="0">
                <a:solidFill>
                  <a:schemeClr val="tx1"/>
                </a:solidFill>
                <a:cs typeface="B Nazanin" pitchFamily="2" charset="-78"/>
              </a:rPr>
              <a:t> </a:t>
            </a:r>
          </a:p>
          <a:p>
            <a:pPr marL="0" indent="0">
              <a:buNone/>
            </a:pPr>
            <a:r>
              <a:rPr lang="fa-IR" dirty="0" smtClean="0">
                <a:solidFill>
                  <a:schemeClr val="tx1"/>
                </a:solidFill>
                <a:cs typeface="B Nazanin" pitchFamily="2" charset="-78"/>
              </a:rPr>
              <a:t>                                                                                                    10325000</a:t>
            </a:r>
          </a:p>
          <a:p>
            <a:pPr marL="0" indent="0">
              <a:buNone/>
            </a:pPr>
            <a:r>
              <a:rPr lang="fa-IR" dirty="0">
                <a:solidFill>
                  <a:schemeClr val="tx1"/>
                </a:solidFill>
                <a:cs typeface="B Nazanin" pitchFamily="2" charset="-78"/>
              </a:rPr>
              <a:t> </a:t>
            </a:r>
            <a:r>
              <a:rPr lang="fa-IR" dirty="0" smtClean="0">
                <a:solidFill>
                  <a:schemeClr val="tx1"/>
                </a:solidFill>
                <a:cs typeface="B Nazanin" pitchFamily="2" charset="-78"/>
              </a:rPr>
              <a:t>    جمع  هزینه های منظور شده به حساب دایره                                        10536000                                   </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مثال روش میانگین موزون</a:t>
            </a:r>
            <a:endParaRPr lang="fa-IR" dirty="0"/>
          </a:p>
        </p:txBody>
      </p:sp>
      <p:cxnSp>
        <p:nvCxnSpPr>
          <p:cNvPr id="5" name="Straight Connector 4"/>
          <p:cNvCxnSpPr/>
          <p:nvPr/>
        </p:nvCxnSpPr>
        <p:spPr>
          <a:xfrm>
            <a:off x="179512" y="2060848"/>
            <a:ext cx="8496944" cy="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2627784" y="3789040"/>
            <a:ext cx="1008112" cy="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885776" y="6021288"/>
            <a:ext cx="1224136" cy="0"/>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2627784" y="5589240"/>
            <a:ext cx="1008112" cy="0"/>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993788" y="6597352"/>
            <a:ext cx="1008112" cy="0"/>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993788" y="6453336"/>
            <a:ext cx="1008112" cy="0"/>
          </a:xfrm>
          <a:prstGeom prst="line">
            <a:avLst/>
          </a:prstGeom>
        </p:spPr>
        <p:style>
          <a:lnRef idx="1">
            <a:schemeClr val="dk1"/>
          </a:lnRef>
          <a:fillRef idx="0">
            <a:schemeClr val="dk1"/>
          </a:fillRef>
          <a:effectRef idx="0">
            <a:schemeClr val="dk1"/>
          </a:effectRef>
          <a:fontRef idx="minor">
            <a:schemeClr val="tx1"/>
          </a:fontRef>
        </p:style>
      </p:cxnSp>
      <p:sp>
        <p:nvSpPr>
          <p:cNvPr id="11" name="Footer Placeholder 10"/>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392771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628800"/>
            <a:ext cx="8496944" cy="4968552"/>
          </a:xfrm>
        </p:spPr>
        <p:txBody>
          <a:bodyPr/>
          <a:lstStyle/>
          <a:p>
            <a:pPr marL="301943" lvl="1" indent="0" algn="ctr">
              <a:buNone/>
            </a:pPr>
            <a:r>
              <a:rPr lang="fa-IR" dirty="0" smtClean="0">
                <a:solidFill>
                  <a:schemeClr val="tx1"/>
                </a:solidFill>
                <a:cs typeface="B Nazanin" pitchFamily="2" charset="-78"/>
              </a:rPr>
              <a:t>موسسه تولیدی.....</a:t>
            </a:r>
          </a:p>
          <a:p>
            <a:pPr marL="301943" lvl="1" indent="0" algn="ctr">
              <a:buNone/>
            </a:pPr>
            <a:r>
              <a:rPr lang="fa-IR" dirty="0" smtClean="0">
                <a:solidFill>
                  <a:schemeClr val="tx1"/>
                </a:solidFill>
                <a:cs typeface="B Nazanin" pitchFamily="2" charset="-78"/>
              </a:rPr>
              <a:t>جدول بهای تمام شده مواد مستقیم مصرف شده </a:t>
            </a:r>
          </a:p>
          <a:p>
            <a:pPr marL="301943" lvl="1" indent="0" algn="ctr">
              <a:buNone/>
            </a:pPr>
            <a:r>
              <a:rPr lang="fa-IR" dirty="0" smtClean="0">
                <a:solidFill>
                  <a:schemeClr val="tx1"/>
                </a:solidFill>
                <a:cs typeface="B Nazanin" pitchFamily="2" charset="-78"/>
              </a:rPr>
              <a:t>برای دوره مالی منتهی به ...</a:t>
            </a:r>
          </a:p>
          <a:p>
            <a:pPr marL="301943" lvl="1" indent="0" algn="ctr">
              <a:buNone/>
            </a:pPr>
            <a:endParaRPr lang="fa-IR" dirty="0" smtClean="0">
              <a:solidFill>
                <a:schemeClr val="tx1"/>
              </a:solidFill>
              <a:cs typeface="B Nazanin" pitchFamily="2" charset="-78"/>
            </a:endParaRPr>
          </a:p>
          <a:p>
            <a:pPr marL="301943" lvl="1" indent="0">
              <a:buNone/>
            </a:pPr>
            <a:r>
              <a:rPr lang="fa-IR" dirty="0" smtClean="0">
                <a:solidFill>
                  <a:schemeClr val="tx1"/>
                </a:solidFill>
                <a:cs typeface="B Nazanin" pitchFamily="2" charset="-78"/>
              </a:rPr>
              <a:t>موجودی مواد مستقیم ابتدای دوره                                                  *</a:t>
            </a:r>
          </a:p>
          <a:p>
            <a:pPr marL="301943" lvl="1" indent="0">
              <a:buNone/>
            </a:pPr>
            <a:r>
              <a:rPr lang="fa-IR" dirty="0" smtClean="0">
                <a:solidFill>
                  <a:schemeClr val="tx1"/>
                </a:solidFill>
                <a:cs typeface="B Nazanin" pitchFamily="2" charset="-78"/>
              </a:rPr>
              <a:t>مواد مستقیم خریداری شده               *</a:t>
            </a:r>
          </a:p>
          <a:p>
            <a:pPr marL="301943" lvl="1" indent="0">
              <a:buNone/>
            </a:pPr>
            <a:r>
              <a:rPr lang="fa-IR" dirty="0" smtClean="0">
                <a:solidFill>
                  <a:schemeClr val="tx1"/>
                </a:solidFill>
                <a:cs typeface="B Nazanin" pitchFamily="2" charset="-78"/>
              </a:rPr>
              <a:t>+ هزینه حمل مواد خریداری شده       *</a:t>
            </a:r>
          </a:p>
          <a:p>
            <a:pPr marL="301943" lvl="1" indent="0">
              <a:buNone/>
            </a:pPr>
            <a:r>
              <a:rPr lang="fa-IR" dirty="0" smtClean="0">
                <a:solidFill>
                  <a:schemeClr val="tx1"/>
                </a:solidFill>
                <a:cs typeface="B Nazanin" pitchFamily="2" charset="-78"/>
              </a:rPr>
              <a:t>بهای تمام شده مواد خریداری شده طی دوره                                     *</a:t>
            </a:r>
          </a:p>
          <a:p>
            <a:pPr marL="301943" lvl="1" indent="0">
              <a:buNone/>
            </a:pPr>
            <a:r>
              <a:rPr lang="fa-IR" dirty="0" smtClean="0">
                <a:solidFill>
                  <a:schemeClr val="tx1"/>
                </a:solidFill>
                <a:cs typeface="B Nazanin" pitchFamily="2" charset="-78"/>
              </a:rPr>
              <a:t>بهای تمام شده مواد آماده برای مصرف                                            *</a:t>
            </a:r>
          </a:p>
          <a:p>
            <a:pPr marL="301943" lvl="1" indent="0">
              <a:buNone/>
            </a:pPr>
            <a:r>
              <a:rPr lang="fa-IR" dirty="0" smtClean="0">
                <a:solidFill>
                  <a:schemeClr val="tx1"/>
                </a:solidFill>
                <a:cs typeface="B Nazanin" pitchFamily="2" charset="-78"/>
              </a:rPr>
              <a:t>- موجودی مواد مستقیم پایان دوره                                              (*)</a:t>
            </a:r>
          </a:p>
          <a:p>
            <a:pPr marL="301943" lvl="1" indent="0">
              <a:buNone/>
            </a:pPr>
            <a:r>
              <a:rPr lang="fa-IR" dirty="0">
                <a:solidFill>
                  <a:schemeClr val="tx1"/>
                </a:solidFill>
                <a:cs typeface="B Nazanin" pitchFamily="2" charset="-78"/>
              </a:rPr>
              <a:t>ب</a:t>
            </a:r>
            <a:r>
              <a:rPr lang="fa-IR" dirty="0" smtClean="0">
                <a:solidFill>
                  <a:schemeClr val="tx1"/>
                </a:solidFill>
                <a:cs typeface="B Nazanin" pitchFamily="2" charset="-78"/>
              </a:rPr>
              <a:t>های تمام شده مواد مستقیم مصرف شده                                        *</a:t>
            </a:r>
          </a:p>
          <a:p>
            <a:pPr lvl="1">
              <a:buFontTx/>
              <a:buChar char="-"/>
            </a:pPr>
            <a:r>
              <a:rPr lang="fa-IR" dirty="0" smtClean="0">
                <a:solidFill>
                  <a:schemeClr val="tx1"/>
                </a:solidFill>
                <a:cs typeface="B Nazanin" pitchFamily="2" charset="-78"/>
              </a:rPr>
              <a:t>                                                                                         </a:t>
            </a:r>
            <a:endParaRPr lang="fa-IR"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جدول بهای تمام شده مواد مستقیم مصرف شده</a:t>
            </a:r>
            <a:endParaRPr lang="fa-IR" b="1" dirty="0">
              <a:solidFill>
                <a:schemeClr val="tx1"/>
              </a:solidFill>
              <a:cs typeface="B Nazanin" pitchFamily="2" charset="-78"/>
            </a:endParaRPr>
          </a:p>
        </p:txBody>
      </p:sp>
      <p:cxnSp>
        <p:nvCxnSpPr>
          <p:cNvPr id="5" name="Straight Connector 4"/>
          <p:cNvCxnSpPr/>
          <p:nvPr/>
        </p:nvCxnSpPr>
        <p:spPr>
          <a:xfrm flipH="1">
            <a:off x="1907704" y="2924944"/>
            <a:ext cx="5400600" cy="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4716016" y="4437112"/>
            <a:ext cx="576064" cy="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1691680" y="4869160"/>
            <a:ext cx="864096" cy="0"/>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1691680" y="5661248"/>
            <a:ext cx="864096" cy="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1907704" y="6093296"/>
            <a:ext cx="504056" cy="0"/>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1907704" y="6309320"/>
            <a:ext cx="504056" cy="0"/>
          </a:xfrm>
          <a:prstGeom prst="line">
            <a:avLst/>
          </a:prstGeom>
        </p:spPr>
        <p:style>
          <a:lnRef idx="1">
            <a:schemeClr val="dk1"/>
          </a:lnRef>
          <a:fillRef idx="0">
            <a:schemeClr val="dk1"/>
          </a:fillRef>
          <a:effectRef idx="0">
            <a:schemeClr val="dk1"/>
          </a:effectRef>
          <a:fontRef idx="minor">
            <a:schemeClr val="tx1"/>
          </a:fontRef>
        </p:style>
      </p:cxnSp>
      <p:sp>
        <p:nvSpPr>
          <p:cNvPr id="10" name="Footer Placeholder 9"/>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51201648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060848"/>
            <a:ext cx="8712967" cy="4680520"/>
          </a:xfrm>
        </p:spPr>
        <p:txBody>
          <a:bodyPr/>
          <a:lstStyle/>
          <a:p>
            <a:pPr marL="0" indent="0" algn="ctr">
              <a:buNone/>
            </a:pPr>
            <a:r>
              <a:rPr lang="fa-IR" b="1" dirty="0" smtClean="0">
                <a:solidFill>
                  <a:schemeClr val="tx1"/>
                </a:solidFill>
                <a:cs typeface="B Nazanin" pitchFamily="2" charset="-78"/>
              </a:rPr>
              <a:t>گزارش بهای تمام شده تولید</a:t>
            </a:r>
          </a:p>
          <a:p>
            <a:pPr marL="0" indent="0" algn="ctr">
              <a:buNone/>
            </a:pPr>
            <a:endParaRPr lang="fa-IR" dirty="0" smtClean="0">
              <a:solidFill>
                <a:schemeClr val="tx1"/>
              </a:solidFill>
              <a:cs typeface="B Nazanin" pitchFamily="2" charset="-78"/>
            </a:endParaRPr>
          </a:p>
          <a:p>
            <a:pPr marL="0" indent="0">
              <a:buNone/>
            </a:pPr>
            <a:r>
              <a:rPr lang="fa-IR" b="1" dirty="0" smtClean="0">
                <a:solidFill>
                  <a:schemeClr val="tx1"/>
                </a:solidFill>
                <a:cs typeface="B Nazanin" pitchFamily="2" charset="-78"/>
              </a:rPr>
              <a:t>جدول معادل آحاد تکمیل شده:       مواد مستقیم     دستمزد مستقیم  سربار ساخت</a:t>
            </a:r>
          </a:p>
          <a:p>
            <a:pPr marL="0" indent="0">
              <a:buNone/>
            </a:pPr>
            <a:r>
              <a:rPr lang="fa-IR" dirty="0" smtClean="0">
                <a:solidFill>
                  <a:schemeClr val="tx1"/>
                </a:solidFill>
                <a:cs typeface="B Nazanin" pitchFamily="2" charset="-78"/>
              </a:rPr>
              <a:t>کالای تکمیل شده                                8000                8000              8000</a:t>
            </a:r>
          </a:p>
          <a:p>
            <a:pPr marL="0" indent="0">
              <a:buNone/>
            </a:pPr>
            <a:r>
              <a:rPr lang="fa-IR" dirty="0" smtClean="0">
                <a:solidFill>
                  <a:schemeClr val="tx1"/>
                </a:solidFill>
                <a:cs typeface="B Nazanin" pitchFamily="2" charset="-78"/>
              </a:rPr>
              <a:t>کالای در جریان ساخت پایان دوره:</a:t>
            </a:r>
          </a:p>
          <a:p>
            <a:pPr marL="0" indent="0">
              <a:buNone/>
            </a:pPr>
            <a:r>
              <a:rPr lang="fa-IR" dirty="0" smtClean="0">
                <a:solidFill>
                  <a:schemeClr val="tx1"/>
                </a:solidFill>
                <a:cs typeface="B Nazanin" pitchFamily="2" charset="-78"/>
              </a:rPr>
              <a:t>50% تکمیل                                         400                 200                  200</a:t>
            </a:r>
          </a:p>
          <a:p>
            <a:pPr marL="0" indent="0">
              <a:buNone/>
            </a:pPr>
            <a:r>
              <a:rPr lang="fa-IR" dirty="0" smtClean="0">
                <a:solidFill>
                  <a:schemeClr val="tx1"/>
                </a:solidFill>
                <a:cs typeface="B Nazanin" pitchFamily="2" charset="-78"/>
              </a:rPr>
              <a:t>60% تکمیل                                           600               360                   360</a:t>
            </a:r>
          </a:p>
          <a:p>
            <a:pPr marL="0" indent="0">
              <a:buNone/>
            </a:pPr>
            <a:r>
              <a:rPr lang="fa-IR" dirty="0">
                <a:solidFill>
                  <a:schemeClr val="tx1"/>
                </a:solidFill>
                <a:cs typeface="B Nazanin" pitchFamily="2" charset="-78"/>
              </a:rPr>
              <a:t> </a:t>
            </a:r>
            <a:r>
              <a:rPr lang="fa-IR" dirty="0" smtClean="0">
                <a:solidFill>
                  <a:schemeClr val="tx1"/>
                </a:solidFill>
                <a:cs typeface="B Nazanin" pitchFamily="2" charset="-78"/>
              </a:rPr>
              <a:t>                                                        9000             8560                 8560</a:t>
            </a:r>
          </a:p>
          <a:p>
            <a:pPr marL="0" indent="0">
              <a:buNone/>
            </a:pPr>
            <a:endParaRPr lang="fa-IR" b="1"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ادامه مثال روش میانگین موزون</a:t>
            </a:r>
            <a:endParaRPr lang="fa-IR" b="1" dirty="0">
              <a:solidFill>
                <a:schemeClr val="tx1"/>
              </a:solidFill>
              <a:cs typeface="B Nazanin" pitchFamily="2" charset="-78"/>
            </a:endParaRPr>
          </a:p>
        </p:txBody>
      </p:sp>
      <p:cxnSp>
        <p:nvCxnSpPr>
          <p:cNvPr id="6" name="Straight Connector 5"/>
          <p:cNvCxnSpPr/>
          <p:nvPr/>
        </p:nvCxnSpPr>
        <p:spPr>
          <a:xfrm>
            <a:off x="1115616" y="2564904"/>
            <a:ext cx="6768752" cy="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3766525" y="3346670"/>
            <a:ext cx="1512168" cy="0"/>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179512" y="3347797"/>
            <a:ext cx="1512168" cy="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1907704" y="3346670"/>
            <a:ext cx="1512168" cy="0"/>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3948341" y="5104882"/>
            <a:ext cx="839683" cy="0"/>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2339752" y="5104882"/>
            <a:ext cx="839683" cy="0"/>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a:off x="478849" y="5661248"/>
            <a:ext cx="839683" cy="0"/>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a:off x="478851" y="5122507"/>
            <a:ext cx="839683" cy="0"/>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a:off x="478850" y="5517232"/>
            <a:ext cx="839683" cy="0"/>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p:cNvCxnSpPr/>
          <p:nvPr/>
        </p:nvCxnSpPr>
        <p:spPr>
          <a:xfrm>
            <a:off x="3766525" y="5482254"/>
            <a:ext cx="1021499" cy="0"/>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a:off x="3857432" y="5661248"/>
            <a:ext cx="930592" cy="0"/>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p:cNvCxnSpPr/>
          <p:nvPr/>
        </p:nvCxnSpPr>
        <p:spPr>
          <a:xfrm>
            <a:off x="2243946" y="5517232"/>
            <a:ext cx="839683" cy="0"/>
          </a:xfrm>
          <a:prstGeom prst="line">
            <a:avLst/>
          </a:prstGeom>
        </p:spPr>
        <p:style>
          <a:lnRef idx="1">
            <a:schemeClr val="dk1"/>
          </a:lnRef>
          <a:fillRef idx="0">
            <a:schemeClr val="dk1"/>
          </a:fillRef>
          <a:effectRef idx="0">
            <a:schemeClr val="dk1"/>
          </a:effectRef>
          <a:fontRef idx="minor">
            <a:schemeClr val="tx1"/>
          </a:fontRef>
        </p:style>
      </p:cxnSp>
      <p:cxnSp>
        <p:nvCxnSpPr>
          <p:cNvPr id="24" name="Straight Connector 23"/>
          <p:cNvCxnSpPr/>
          <p:nvPr/>
        </p:nvCxnSpPr>
        <p:spPr>
          <a:xfrm>
            <a:off x="2243945" y="5692351"/>
            <a:ext cx="839683" cy="0"/>
          </a:xfrm>
          <a:prstGeom prst="line">
            <a:avLst/>
          </a:prstGeom>
        </p:spPr>
        <p:style>
          <a:lnRef idx="1">
            <a:schemeClr val="dk1"/>
          </a:lnRef>
          <a:fillRef idx="0">
            <a:schemeClr val="dk1"/>
          </a:fillRef>
          <a:effectRef idx="0">
            <a:schemeClr val="dk1"/>
          </a:effectRef>
          <a:fontRef idx="minor">
            <a:schemeClr val="tx1"/>
          </a:fontRef>
        </p:style>
      </p:cxnSp>
      <p:sp>
        <p:nvSpPr>
          <p:cNvPr id="25" name="Footer Placeholder 24"/>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66260214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772816"/>
            <a:ext cx="8712967" cy="4896544"/>
          </a:xfrm>
        </p:spPr>
        <p:txBody>
          <a:bodyPr/>
          <a:lstStyle/>
          <a:p>
            <a:pPr marL="0" indent="0" algn="ctr">
              <a:buNone/>
            </a:pPr>
            <a:r>
              <a:rPr lang="fa-IR" b="1" dirty="0" smtClean="0">
                <a:solidFill>
                  <a:schemeClr val="tx1"/>
                </a:solidFill>
                <a:cs typeface="B Nazanin" pitchFamily="2" charset="-78"/>
              </a:rPr>
              <a:t>گزارش بهای تمام شده تولید</a:t>
            </a:r>
          </a:p>
          <a:p>
            <a:pPr marL="0" indent="0">
              <a:buNone/>
            </a:pPr>
            <a:r>
              <a:rPr lang="fa-IR" sz="1800" b="1" dirty="0" smtClean="0">
                <a:solidFill>
                  <a:schemeClr val="tx1"/>
                </a:solidFill>
                <a:cs typeface="B Nazanin" pitchFamily="2" charset="-78"/>
              </a:rPr>
              <a:t>جدول محاسبه بهای تمام شده هر واحد محصول:    مواد مستقیم   دستمزد مستقیم   سربار ساخت      جمع</a:t>
            </a:r>
          </a:p>
          <a:p>
            <a:pPr marL="0" indent="0">
              <a:buNone/>
            </a:pPr>
            <a:endParaRPr lang="fa-IR" sz="1800" b="1" dirty="0">
              <a:solidFill>
                <a:schemeClr val="tx1"/>
              </a:solidFill>
              <a:cs typeface="B Nazanin" pitchFamily="2" charset="-78"/>
            </a:endParaRPr>
          </a:p>
          <a:p>
            <a:pPr marL="0" indent="0">
              <a:buNone/>
            </a:pPr>
            <a:r>
              <a:rPr lang="fa-IR" sz="1800" b="1" dirty="0" smtClean="0">
                <a:solidFill>
                  <a:schemeClr val="tx1"/>
                </a:solidFill>
                <a:cs typeface="B Nazanin" pitchFamily="2" charset="-78"/>
              </a:rPr>
              <a:t>کالای در جریان ساخت اول دوره                            100000                     74000                 37000           211000</a:t>
            </a:r>
          </a:p>
          <a:p>
            <a:pPr marL="0" indent="0">
              <a:buNone/>
            </a:pPr>
            <a:r>
              <a:rPr lang="fa-IR" sz="1800" b="1" dirty="0" smtClean="0">
                <a:solidFill>
                  <a:schemeClr val="tx1"/>
                </a:solidFill>
                <a:cs typeface="B Nazanin" pitchFamily="2" charset="-78"/>
              </a:rPr>
              <a:t>هزینه های اضافه شده در طی دوره                    5300000                     3350000            1675000        10325000</a:t>
            </a:r>
          </a:p>
          <a:p>
            <a:pPr marL="0" indent="0">
              <a:buNone/>
            </a:pPr>
            <a:endParaRPr lang="fa-IR" sz="1800" b="1" dirty="0">
              <a:solidFill>
                <a:schemeClr val="tx1"/>
              </a:solidFill>
              <a:cs typeface="B Nazanin" pitchFamily="2" charset="-78"/>
            </a:endParaRPr>
          </a:p>
          <a:p>
            <a:pPr marL="0" indent="0">
              <a:buNone/>
            </a:pPr>
            <a:r>
              <a:rPr lang="fa-IR" sz="1800" b="1" dirty="0" smtClean="0">
                <a:solidFill>
                  <a:schemeClr val="tx1"/>
                </a:solidFill>
                <a:cs typeface="B Nazanin" pitchFamily="2" charset="-78"/>
              </a:rPr>
              <a:t>جمع                                                                   5400000                     3424000          1712000          10536000</a:t>
            </a:r>
          </a:p>
          <a:p>
            <a:pPr marL="0" indent="0">
              <a:buNone/>
            </a:pPr>
            <a:endParaRPr lang="fa-IR" sz="1800" b="1" dirty="0">
              <a:solidFill>
                <a:schemeClr val="tx1"/>
              </a:solidFill>
              <a:cs typeface="B Nazanin" pitchFamily="2" charset="-78"/>
            </a:endParaRPr>
          </a:p>
          <a:p>
            <a:pPr marL="0" indent="0">
              <a:buNone/>
            </a:pPr>
            <a:r>
              <a:rPr lang="fa-IR" sz="1800" b="1" dirty="0" smtClean="0">
                <a:solidFill>
                  <a:schemeClr val="tx1"/>
                </a:solidFill>
                <a:cs typeface="B Nazanin" pitchFamily="2" charset="-78"/>
              </a:rPr>
              <a:t>معادل آحاد تکمیل شده                                          9000                        8560                8560 </a:t>
            </a:r>
          </a:p>
          <a:p>
            <a:pPr marL="0" indent="0">
              <a:buNone/>
            </a:pPr>
            <a:endParaRPr lang="fa-IR" sz="1800" b="1" dirty="0">
              <a:solidFill>
                <a:schemeClr val="tx1"/>
              </a:solidFill>
              <a:cs typeface="B Nazanin" pitchFamily="2" charset="-78"/>
            </a:endParaRPr>
          </a:p>
          <a:p>
            <a:pPr marL="0" indent="0">
              <a:buNone/>
            </a:pPr>
            <a:r>
              <a:rPr lang="fa-IR" sz="1800" b="1" dirty="0" smtClean="0">
                <a:solidFill>
                  <a:schemeClr val="tx1"/>
                </a:solidFill>
                <a:cs typeface="B Nazanin" pitchFamily="2" charset="-78"/>
              </a:rPr>
              <a:t>بهای تمام شده هر واحد محصول                            600                             400                  200                  1200</a:t>
            </a:r>
          </a:p>
          <a:p>
            <a:pPr marL="0" indent="0">
              <a:buNone/>
            </a:pPr>
            <a:r>
              <a:rPr lang="fa-IR" sz="1800" b="1" dirty="0" smtClean="0">
                <a:solidFill>
                  <a:schemeClr val="tx1"/>
                </a:solidFill>
                <a:cs typeface="B Nazanin" pitchFamily="2" charset="-78"/>
              </a:rPr>
              <a:t> </a:t>
            </a:r>
            <a:endParaRPr lang="fa-IR" sz="1800" b="1"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ادامه مثال به روش میانگین موزون</a:t>
            </a:r>
            <a:endParaRPr lang="fa-IR" b="1" dirty="0">
              <a:solidFill>
                <a:schemeClr val="tx1"/>
              </a:solidFill>
              <a:cs typeface="B Nazanin" pitchFamily="2" charset="-78"/>
            </a:endParaRPr>
          </a:p>
        </p:txBody>
      </p:sp>
      <p:cxnSp>
        <p:nvCxnSpPr>
          <p:cNvPr id="5" name="Straight Connector 4"/>
          <p:cNvCxnSpPr/>
          <p:nvPr/>
        </p:nvCxnSpPr>
        <p:spPr>
          <a:xfrm>
            <a:off x="323528" y="2132856"/>
            <a:ext cx="8424936" cy="72008"/>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flipH="1">
            <a:off x="3851920" y="2564904"/>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2627784" y="2564904"/>
            <a:ext cx="1080120" cy="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1403648" y="2564904"/>
            <a:ext cx="1008112" cy="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323528" y="2604300"/>
            <a:ext cx="839683" cy="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flipH="1">
            <a:off x="4139952" y="3501008"/>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flipH="1">
            <a:off x="2627784" y="3504141"/>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flipH="1">
            <a:off x="1259632" y="3504141"/>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flipH="1">
            <a:off x="11083" y="3507274"/>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flipH="1">
            <a:off x="167305" y="4178987"/>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flipH="1">
            <a:off x="167305" y="4309616"/>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flipH="1">
            <a:off x="1403648" y="4174795"/>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flipH="1">
            <a:off x="1475656" y="4295102"/>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p:cNvCxnSpPr/>
          <p:nvPr/>
        </p:nvCxnSpPr>
        <p:spPr>
          <a:xfrm flipH="1">
            <a:off x="2699792" y="4156089"/>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flipH="1">
            <a:off x="2699792" y="4295102"/>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p:cNvCxnSpPr/>
          <p:nvPr/>
        </p:nvCxnSpPr>
        <p:spPr>
          <a:xfrm flipH="1">
            <a:off x="4207024" y="4309616"/>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24" name="Straight Connector 23"/>
          <p:cNvCxnSpPr/>
          <p:nvPr/>
        </p:nvCxnSpPr>
        <p:spPr>
          <a:xfrm flipH="1">
            <a:off x="4207024" y="4178987"/>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flipH="1">
            <a:off x="4139952" y="4980519"/>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26" name="Straight Connector 25"/>
          <p:cNvCxnSpPr/>
          <p:nvPr/>
        </p:nvCxnSpPr>
        <p:spPr>
          <a:xfrm flipH="1">
            <a:off x="4139952" y="4797152"/>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p:cNvCxnSpPr/>
          <p:nvPr/>
        </p:nvCxnSpPr>
        <p:spPr>
          <a:xfrm flipH="1">
            <a:off x="2699792" y="4980519"/>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7"/>
          <p:cNvCxnSpPr/>
          <p:nvPr/>
        </p:nvCxnSpPr>
        <p:spPr>
          <a:xfrm flipH="1">
            <a:off x="2699792" y="4797152"/>
            <a:ext cx="1080120" cy="0"/>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28"/>
          <p:cNvCxnSpPr/>
          <p:nvPr/>
        </p:nvCxnSpPr>
        <p:spPr>
          <a:xfrm flipH="1">
            <a:off x="1331640" y="4980519"/>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30" name="Straight Connector 29"/>
          <p:cNvCxnSpPr/>
          <p:nvPr/>
        </p:nvCxnSpPr>
        <p:spPr>
          <a:xfrm flipH="1">
            <a:off x="1403085" y="4797152"/>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flipH="1">
            <a:off x="2767856" y="5671570"/>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33" name="Straight Connector 32"/>
          <p:cNvCxnSpPr/>
          <p:nvPr/>
        </p:nvCxnSpPr>
        <p:spPr>
          <a:xfrm flipH="1">
            <a:off x="2767856" y="5517232"/>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flipH="1">
            <a:off x="1435426" y="5671570"/>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35" name="Straight Connector 34"/>
          <p:cNvCxnSpPr/>
          <p:nvPr/>
        </p:nvCxnSpPr>
        <p:spPr>
          <a:xfrm flipH="1">
            <a:off x="1475656" y="5517232"/>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36" name="Straight Connector 35"/>
          <p:cNvCxnSpPr/>
          <p:nvPr/>
        </p:nvCxnSpPr>
        <p:spPr>
          <a:xfrm flipH="1">
            <a:off x="179512" y="5661248"/>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37" name="Straight Connector 36"/>
          <p:cNvCxnSpPr/>
          <p:nvPr/>
        </p:nvCxnSpPr>
        <p:spPr>
          <a:xfrm flipH="1">
            <a:off x="179512" y="5517232"/>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38" name="Straight Connector 37"/>
          <p:cNvCxnSpPr/>
          <p:nvPr/>
        </p:nvCxnSpPr>
        <p:spPr>
          <a:xfrm flipH="1">
            <a:off x="4139952" y="5517232"/>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39" name="Straight Connector 38"/>
          <p:cNvCxnSpPr/>
          <p:nvPr/>
        </p:nvCxnSpPr>
        <p:spPr>
          <a:xfrm flipH="1">
            <a:off x="4096905" y="5688700"/>
            <a:ext cx="1152128" cy="0"/>
          </a:xfrm>
          <a:prstGeom prst="line">
            <a:avLst/>
          </a:prstGeom>
        </p:spPr>
        <p:style>
          <a:lnRef idx="1">
            <a:schemeClr val="dk1"/>
          </a:lnRef>
          <a:fillRef idx="0">
            <a:schemeClr val="dk1"/>
          </a:fillRef>
          <a:effectRef idx="0">
            <a:schemeClr val="dk1"/>
          </a:effectRef>
          <a:fontRef idx="minor">
            <a:schemeClr val="tx1"/>
          </a:fontRef>
        </p:style>
      </p:cxnSp>
      <p:sp>
        <p:nvSpPr>
          <p:cNvPr id="40" name="Footer Placeholder 39"/>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97528915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3" y="1844824"/>
            <a:ext cx="8712968" cy="4896544"/>
          </a:xfrm>
        </p:spPr>
        <p:txBody>
          <a:bodyPr/>
          <a:lstStyle/>
          <a:p>
            <a:pPr marL="0" indent="0" algn="ctr">
              <a:buNone/>
            </a:pPr>
            <a:r>
              <a:rPr lang="fa-IR" b="1" dirty="0">
                <a:solidFill>
                  <a:schemeClr val="tx1"/>
                </a:solidFill>
                <a:cs typeface="B Nazanin" pitchFamily="2" charset="-78"/>
              </a:rPr>
              <a:t>گزارش بهای تمام شده </a:t>
            </a:r>
            <a:r>
              <a:rPr lang="fa-IR" b="1" dirty="0" smtClean="0">
                <a:solidFill>
                  <a:schemeClr val="tx1"/>
                </a:solidFill>
                <a:cs typeface="B Nazanin" pitchFamily="2" charset="-78"/>
              </a:rPr>
              <a:t>تولید</a:t>
            </a:r>
            <a:endParaRPr lang="fa-IR" b="1" dirty="0">
              <a:solidFill>
                <a:schemeClr val="tx1"/>
              </a:solidFill>
              <a:cs typeface="B Nazanin" pitchFamily="2" charset="-78"/>
            </a:endParaRPr>
          </a:p>
          <a:p>
            <a:pPr marL="0" indent="0">
              <a:buNone/>
            </a:pPr>
            <a:r>
              <a:rPr lang="fa-IR" b="1" dirty="0" smtClean="0">
                <a:solidFill>
                  <a:schemeClr val="tx1"/>
                </a:solidFill>
                <a:cs typeface="B Nazanin" pitchFamily="2" charset="-78"/>
              </a:rPr>
              <a:t>تخصیص هزینه های دایره به تولیدات:                                   ریال                 ریال</a:t>
            </a:r>
          </a:p>
          <a:p>
            <a:pPr marL="0" indent="0">
              <a:buNone/>
            </a:pPr>
            <a:r>
              <a:rPr lang="fa-IR" dirty="0" smtClean="0">
                <a:solidFill>
                  <a:schemeClr val="tx1"/>
                </a:solidFill>
                <a:cs typeface="B Nazanin" pitchFamily="2" charset="-78"/>
              </a:rPr>
              <a:t>کالای تکمیل شده                             (1200</a:t>
            </a:r>
            <a:r>
              <a:rPr lang="fa-IR" dirty="0" smtClean="0">
                <a:solidFill>
                  <a:schemeClr val="tx1"/>
                </a:solidFill>
                <a:latin typeface="Aharoni"/>
                <a:cs typeface="B Nazanin" pitchFamily="2" charset="-78"/>
              </a:rPr>
              <a:t>×8000)                            9600000</a:t>
            </a:r>
          </a:p>
          <a:p>
            <a:pPr marL="0" indent="0">
              <a:buNone/>
            </a:pPr>
            <a:r>
              <a:rPr lang="fa-IR" dirty="0" smtClean="0">
                <a:solidFill>
                  <a:schemeClr val="tx1"/>
                </a:solidFill>
                <a:latin typeface="Aharoni"/>
                <a:cs typeface="B Nazanin" pitchFamily="2" charset="-78"/>
              </a:rPr>
              <a:t>موجودی کالای در جریان ساخت پایان دوره:</a:t>
            </a:r>
          </a:p>
          <a:p>
            <a:pPr marL="0" indent="0">
              <a:buNone/>
            </a:pPr>
            <a:r>
              <a:rPr lang="fa-IR" dirty="0" smtClean="0">
                <a:solidFill>
                  <a:schemeClr val="tx1"/>
                </a:solidFill>
                <a:latin typeface="Aharoni"/>
                <a:cs typeface="B Nazanin" pitchFamily="2" charset="-78"/>
              </a:rPr>
              <a:t>مواد مستقیم                                   (600×1000)            600000</a:t>
            </a:r>
          </a:p>
          <a:p>
            <a:pPr marL="0" indent="0">
              <a:buNone/>
            </a:pPr>
            <a:r>
              <a:rPr lang="fa-IR" dirty="0" smtClean="0">
                <a:solidFill>
                  <a:schemeClr val="tx1"/>
                </a:solidFill>
                <a:latin typeface="Aharoni"/>
                <a:cs typeface="B Nazanin" pitchFamily="2" charset="-78"/>
              </a:rPr>
              <a:t>دستمزد مستقیم                              (400×560)               224000</a:t>
            </a:r>
          </a:p>
          <a:p>
            <a:pPr marL="0" indent="0">
              <a:buNone/>
            </a:pPr>
            <a:r>
              <a:rPr lang="fa-IR" dirty="0" smtClean="0">
                <a:solidFill>
                  <a:schemeClr val="tx1"/>
                </a:solidFill>
                <a:latin typeface="Aharoni"/>
                <a:cs typeface="B Nazanin" pitchFamily="2" charset="-78"/>
              </a:rPr>
              <a:t>سربار ساخت                                  (200×560)               112000</a:t>
            </a:r>
          </a:p>
          <a:p>
            <a:pPr marL="0" indent="0">
              <a:buNone/>
            </a:pPr>
            <a:r>
              <a:rPr lang="fa-IR" dirty="0">
                <a:solidFill>
                  <a:schemeClr val="tx1"/>
                </a:solidFill>
                <a:latin typeface="Aharoni"/>
                <a:cs typeface="B Nazanin" pitchFamily="2" charset="-78"/>
              </a:rPr>
              <a:t> </a:t>
            </a:r>
            <a:r>
              <a:rPr lang="fa-IR" dirty="0" smtClean="0">
                <a:solidFill>
                  <a:schemeClr val="tx1"/>
                </a:solidFill>
                <a:latin typeface="Aharoni"/>
                <a:cs typeface="B Nazanin" pitchFamily="2" charset="-78"/>
              </a:rPr>
              <a:t>                                                                                                  936000</a:t>
            </a:r>
          </a:p>
          <a:p>
            <a:pPr marL="0" indent="0">
              <a:buNone/>
            </a:pPr>
            <a:r>
              <a:rPr lang="fa-IR" dirty="0" smtClean="0">
                <a:solidFill>
                  <a:schemeClr val="tx1"/>
                </a:solidFill>
                <a:latin typeface="Aharoni"/>
                <a:cs typeface="B Nazanin" pitchFamily="2" charset="-78"/>
              </a:rPr>
              <a:t>جمع هزینه های تخصیص یافته                                                            10536000</a:t>
            </a:r>
            <a:endParaRPr lang="fa-IR" dirty="0" smtClean="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ادامه مثال به روش میانگین موزون</a:t>
            </a:r>
            <a:endParaRPr lang="fa-IR" dirty="0"/>
          </a:p>
        </p:txBody>
      </p:sp>
      <p:cxnSp>
        <p:nvCxnSpPr>
          <p:cNvPr id="5" name="Straight Connector 4"/>
          <p:cNvCxnSpPr/>
          <p:nvPr/>
        </p:nvCxnSpPr>
        <p:spPr>
          <a:xfrm flipV="1">
            <a:off x="395536" y="2348880"/>
            <a:ext cx="8208912" cy="36004"/>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1763688" y="5013176"/>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276243" y="5877272"/>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251520" y="5733256"/>
            <a:ext cx="1152128" cy="0"/>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251520" y="5317976"/>
            <a:ext cx="1152128" cy="0"/>
          </a:xfrm>
          <a:prstGeom prst="line">
            <a:avLst/>
          </a:prstGeom>
        </p:spPr>
        <p:style>
          <a:lnRef idx="1">
            <a:schemeClr val="dk1"/>
          </a:lnRef>
          <a:fillRef idx="0">
            <a:schemeClr val="dk1"/>
          </a:fillRef>
          <a:effectRef idx="0">
            <a:schemeClr val="dk1"/>
          </a:effectRef>
          <a:fontRef idx="minor">
            <a:schemeClr val="tx1"/>
          </a:fontRef>
        </p:style>
      </p:cxnSp>
      <p:sp>
        <p:nvSpPr>
          <p:cNvPr id="9" name="Footer Placeholder 8"/>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7926019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3151</TotalTime>
  <Words>9106</Words>
  <Application>Microsoft Office PowerPoint</Application>
  <PresentationFormat>On-screen Show (4:3)</PresentationFormat>
  <Paragraphs>778</Paragraphs>
  <Slides>92</Slides>
  <Notes>1</Notes>
  <HiddenSlides>0</HiddenSlides>
  <MMClips>0</MMClips>
  <ScaleCrop>false</ScaleCrop>
  <HeadingPairs>
    <vt:vector size="4" baseType="variant">
      <vt:variant>
        <vt:lpstr>Theme</vt:lpstr>
      </vt:variant>
      <vt:variant>
        <vt:i4>1</vt:i4>
      </vt:variant>
      <vt:variant>
        <vt:lpstr>Slide Titles</vt:lpstr>
      </vt:variant>
      <vt:variant>
        <vt:i4>92</vt:i4>
      </vt:variant>
    </vt:vector>
  </HeadingPairs>
  <TitlesOfParts>
    <vt:vector size="93" baseType="lpstr">
      <vt:lpstr>Waveform</vt:lpstr>
      <vt:lpstr>حسابداری صنعتی 1  </vt:lpstr>
      <vt:lpstr>صورت سود و زیان موسسات تولیدی</vt:lpstr>
      <vt:lpstr>تفاوت محتوایی در صورت سود و زیان</vt:lpstr>
      <vt:lpstr>جدول بهای تمام شده کالای فروش رفته موسسه بازرگانی </vt:lpstr>
      <vt:lpstr>جدول بهای تمام شده کالای فروش رفته موسسه تولیدی </vt:lpstr>
      <vt:lpstr>انواع موجودی ها در موسسات تولیدی</vt:lpstr>
      <vt:lpstr>انواع موجودی ها در موسسات تولیدی</vt:lpstr>
      <vt:lpstr>جدول بهای تمام شده کالای ساخته شده </vt:lpstr>
      <vt:lpstr>جدول بهای تمام شده مواد مستقیم مصرف شده</vt:lpstr>
      <vt:lpstr>مثال جداول بهای تمام شده </vt:lpstr>
      <vt:lpstr>سوالات </vt:lpstr>
      <vt:lpstr>حل سوال : مواد مستقیم مصرف شده </vt:lpstr>
      <vt:lpstr>حل سوال : کالای ساخته شده </vt:lpstr>
      <vt:lpstr>حل سوال : کالای فروش رفته</vt:lpstr>
      <vt:lpstr>سربار جذب شده </vt:lpstr>
      <vt:lpstr>سربار جذب شده </vt:lpstr>
      <vt:lpstr>مثال </vt:lpstr>
      <vt:lpstr>تجزیه و تحلیل سربار</vt:lpstr>
      <vt:lpstr>مبانی جذب هزینه های سربار ساخت </vt:lpstr>
      <vt:lpstr>هزینه مواد مستقیم </vt:lpstr>
      <vt:lpstr>هزینه دستمزد مستقیم </vt:lpstr>
      <vt:lpstr>ساعت کار مستقیم </vt:lpstr>
      <vt:lpstr>ساعت کار ماشین آلات</vt:lpstr>
      <vt:lpstr>مقدار تولید</vt:lpstr>
      <vt:lpstr>مثال محاسبه نرخ جذب سربار </vt:lpstr>
      <vt:lpstr>مثال محاسبه نرخ جذب سربار </vt:lpstr>
      <vt:lpstr>سطوح فعالیت انتخاب شده</vt:lpstr>
      <vt:lpstr>ظرفیت اسمی</vt:lpstr>
      <vt:lpstr>ظرفیت عملی</vt:lpstr>
      <vt:lpstr>ظرفیت عادی</vt:lpstr>
      <vt:lpstr>ظرفیت واقعی مورد انتظار</vt:lpstr>
      <vt:lpstr>مثال </vt:lpstr>
      <vt:lpstr>جواب مثال</vt:lpstr>
      <vt:lpstr>اضافه یا کسر جذب سربار </vt:lpstr>
      <vt:lpstr>اضافه یا کسر جذب سربار </vt:lpstr>
      <vt:lpstr>تجزیه و تحلیل اضافه یا کسر سربار</vt:lpstr>
      <vt:lpstr>انحراف هزینه سربار</vt:lpstr>
      <vt:lpstr>انحراف ظرفیت سربار</vt:lpstr>
      <vt:lpstr>مثال</vt:lpstr>
      <vt:lpstr>پاسخ مثال</vt:lpstr>
      <vt:lpstr>تخصیص هزینه های سربار ساخت </vt:lpstr>
      <vt:lpstr>دوایر عملیاتی و پشتیبانی</vt:lpstr>
      <vt:lpstr>سربار مستقیم و غیر مستقیم </vt:lpstr>
      <vt:lpstr>اهداف تخصیص هزینه های غیر مستقیم </vt:lpstr>
      <vt:lpstr>Slide 45</vt:lpstr>
      <vt:lpstr>اهداف تخصیص هزینه های غیر مستقیم </vt:lpstr>
      <vt:lpstr>Slide 47</vt:lpstr>
      <vt:lpstr>اهداف تخصیص هزینه های غیر مستقیم </vt:lpstr>
      <vt:lpstr>فرآیند تخصیص هزینه های سربار ساخت </vt:lpstr>
      <vt:lpstr>تخصیص اولیه سربار </vt:lpstr>
      <vt:lpstr>اطلاعات مسله </vt:lpstr>
      <vt:lpstr>حل مسله </vt:lpstr>
      <vt:lpstr>حل مسله </vt:lpstr>
      <vt:lpstr>تخصیص ثانویه سربار </vt:lpstr>
      <vt:lpstr>روش مستقیم در تخصیص ثانویه سربار</vt:lpstr>
      <vt:lpstr>پاسخ مثال با روش مستقیم </vt:lpstr>
      <vt:lpstr>پاسخ مثال با روش مستقیم</vt:lpstr>
      <vt:lpstr>تخصیص ثانویه سربار  روش یک طرفه</vt:lpstr>
      <vt:lpstr>تخصیص ثانویه سربار  روش یک طرفه</vt:lpstr>
      <vt:lpstr>مثال تخصیص ثانویه سربار با روش یک طرفه</vt:lpstr>
      <vt:lpstr>مثال تخصیص ثانویه سربار با روش یک طرفه</vt:lpstr>
      <vt:lpstr>مثال تخصیص ثانویه سربار با روش یک طرفه</vt:lpstr>
      <vt:lpstr>مثال تخصیص ثانویه سربار با روش یک طرفه</vt:lpstr>
      <vt:lpstr>تخصیص ثانویه . روش متقابل</vt:lpstr>
      <vt:lpstr>روش متقابل </vt:lpstr>
      <vt:lpstr>مثال برای روش متقابل </vt:lpstr>
      <vt:lpstr>مثال برای روش متقابل </vt:lpstr>
      <vt:lpstr>مثال روش متقابل</vt:lpstr>
      <vt:lpstr>مثال روش متقابل</vt:lpstr>
      <vt:lpstr>مقایسه روش های مختلف تخصیص هزینه های دوایر پشتیبانی</vt:lpstr>
      <vt:lpstr>مقایسه روش های مختلف تخصیص</vt:lpstr>
      <vt:lpstr>تخصیص نهایی سربار</vt:lpstr>
      <vt:lpstr>مثال تخصیص نهایی سربار </vt:lpstr>
      <vt:lpstr>سیستم هزینه یابی مرحله ای </vt:lpstr>
      <vt:lpstr>اجرای سیستم هزینه یابی مرحله ای</vt:lpstr>
      <vt:lpstr>جدول مقداری تولید</vt:lpstr>
      <vt:lpstr>مثال : جدول مقداری </vt:lpstr>
      <vt:lpstr>مثال : جدول مقداری</vt:lpstr>
      <vt:lpstr>ادامه مثال جدول مقداری</vt:lpstr>
      <vt:lpstr>هزینه های منظور شده به حساب دایره</vt:lpstr>
      <vt:lpstr>جدول معادل آحاد تکمیل شده و محاسبه بهای تمام شده هر واحد محصول</vt:lpstr>
      <vt:lpstr>روش میانگین موزون</vt:lpstr>
      <vt:lpstr>محاسبه بهای تمام شده هر واحد محصول به روش میانگین موزون</vt:lpstr>
      <vt:lpstr>مثال:  بهای تمام شده بامیانگین موزون</vt:lpstr>
      <vt:lpstr>تخصیص هزینه های دایره تولیدات به روش میانگین موزون</vt:lpstr>
      <vt:lpstr>مثال تخصیص هزینه با روش میانگین موزون</vt:lpstr>
      <vt:lpstr>مثال : روش میانگین موزون </vt:lpstr>
      <vt:lpstr>مثال روش میانگین موزون</vt:lpstr>
      <vt:lpstr>مثال روش میانگین موزون</vt:lpstr>
      <vt:lpstr>ادامه مثال روش میانگین موزون</vt:lpstr>
      <vt:lpstr>ادامه مثال به روش میانگین موزون</vt:lpstr>
      <vt:lpstr>ادامه مثال به روش میانگین موزون</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حسابداری صنعتی 1</dc:title>
  <dc:creator>ardeshir</dc:creator>
  <cp:lastModifiedBy>Administrator</cp:lastModifiedBy>
  <cp:revision>195</cp:revision>
  <dcterms:created xsi:type="dcterms:W3CDTF">2014-10-05T08:05:28Z</dcterms:created>
  <dcterms:modified xsi:type="dcterms:W3CDTF">2016-03-17T20:17:16Z</dcterms:modified>
</cp:coreProperties>
</file>