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75" r:id="rId2"/>
    <p:sldId id="276" r:id="rId3"/>
    <p:sldId id="277" r:id="rId4"/>
    <p:sldId id="278" r:id="rId5"/>
    <p:sldId id="280" r:id="rId6"/>
    <p:sldId id="279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56" r:id="rId15"/>
    <p:sldId id="257" r:id="rId16"/>
    <p:sldId id="258" r:id="rId17"/>
    <p:sldId id="259" r:id="rId18"/>
    <p:sldId id="261" r:id="rId19"/>
    <p:sldId id="270" r:id="rId20"/>
    <p:sldId id="271" r:id="rId21"/>
    <p:sldId id="264" r:id="rId22"/>
    <p:sldId id="274" r:id="rId23"/>
    <p:sldId id="272" r:id="rId24"/>
    <p:sldId id="273" r:id="rId25"/>
    <p:sldId id="266" r:id="rId26"/>
    <p:sldId id="267" r:id="rId27"/>
    <p:sldId id="268" r:id="rId28"/>
    <p:sldId id="269" r:id="rId2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014" autoAdjust="0"/>
  </p:normalViewPr>
  <p:slideViewPr>
    <p:cSldViewPr>
      <p:cViewPr varScale="1">
        <p:scale>
          <a:sx n="80" d="100"/>
          <a:sy n="80" d="100"/>
        </p:scale>
        <p:origin x="-103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FBE4D-C242-4318-A8CA-F22AEAA1C13A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490AD-3BD5-4C39-B4D9-35D0354374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629809-8EB5-43AD-9FC3-868D28AB4213}" type="datetimeFigureOut">
              <a:rPr lang="fa-IR" smtClean="0"/>
              <a:pPr/>
              <a:t>1437/06/07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7B704E1-0F15-4609-AE8E-094CEE98D12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704E1-0F15-4609-AE8E-094CEE98D12A}" type="slidenum">
              <a:rPr lang="fa-IR" smtClean="0"/>
              <a:pPr/>
              <a:t>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B704E1-0F15-4609-AE8E-094CEE98D12A}" type="slidenum">
              <a:rPr lang="fa-IR" smtClean="0"/>
              <a:pPr/>
              <a:t>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76200" y="6400800"/>
            <a:ext cx="762000" cy="365125"/>
          </a:xfrm>
        </p:spPr>
        <p:txBody>
          <a:bodyPr/>
          <a:lstStyle>
            <a:lvl1pPr>
              <a:defRPr sz="1000"/>
            </a:lvl1pPr>
          </a:lstStyle>
          <a:p>
            <a:fld id="{DA95903A-B649-4186-B659-FC6DACC11E71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© irmgn.ir</a:t>
            </a: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95903A-B649-4186-B659-FC6DACC11E71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حسابداری شرکتها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r>
              <a:rPr lang="en-US" dirty="0" smtClean="0"/>
              <a:t>© </a:t>
            </a:r>
            <a:r>
              <a:rPr lang="en-US" dirty="0" smtClean="0"/>
              <a:t>irmgn.ir</a:t>
            </a: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</a:t>
            </a:fld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شرکتهای تعاونی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این شرکتها در جهت اهداف زیر تشکیل می شوند:</a:t>
            </a:r>
          </a:p>
          <a:p>
            <a:r>
              <a:rPr lang="fa-IR" dirty="0" smtClean="0"/>
              <a:t>- ایجاد رفاه برای اعضا</a:t>
            </a:r>
          </a:p>
          <a:p>
            <a:r>
              <a:rPr lang="fa-IR" dirty="0" smtClean="0"/>
              <a:t>- ایجاد اشتغال</a:t>
            </a:r>
          </a:p>
          <a:p>
            <a:r>
              <a:rPr lang="fa-IR" dirty="0" smtClean="0"/>
              <a:t>- تشکیل و حمایت از گروههای صاحب ایده و خلاقیت</a:t>
            </a:r>
          </a:p>
          <a:p>
            <a:r>
              <a:rPr lang="fa-IR" dirty="0" smtClean="0"/>
              <a:t>- کاهش تصدی گری دولت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ویژگیهای شرکتهای تعاونی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- برخورداری از حمایتهای دولتی</a:t>
            </a:r>
          </a:p>
          <a:p>
            <a:r>
              <a:rPr lang="fa-IR" dirty="0" smtClean="0"/>
              <a:t>- حق رای مساوی اعضا</a:t>
            </a:r>
          </a:p>
          <a:p>
            <a:r>
              <a:rPr lang="fa-IR" dirty="0" smtClean="0"/>
              <a:t>- تعهد 51 درصد سرمایه توسط اعضا</a:t>
            </a:r>
          </a:p>
          <a:p>
            <a:r>
              <a:rPr lang="fa-IR" dirty="0" smtClean="0"/>
              <a:t>- پرداخت حداقل 33 درصد سرمایه در زمان تشکیل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انواع شرکتهای تعاونی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 شرکت تعاونی خاص</a:t>
            </a:r>
          </a:p>
          <a:p>
            <a:r>
              <a:rPr lang="fa-IR" dirty="0" smtClean="0"/>
              <a:t>2- شرکت تعاونی عام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تفاوت شرکت تعاونی خاص و عام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- تعداد موسسین</a:t>
            </a:r>
          </a:p>
          <a:p>
            <a:r>
              <a:rPr lang="fa-IR" dirty="0" smtClean="0"/>
              <a:t>- موضوع و گستردگی فعالیت</a:t>
            </a:r>
          </a:p>
          <a:p>
            <a:r>
              <a:rPr lang="fa-IR" smtClean="0"/>
              <a:t>- اخذ مجوز تاسیس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828800"/>
            <a:ext cx="6400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u="sng" dirty="0" smtClean="0"/>
              <a:t>سرمایه در گردش  </a:t>
            </a:r>
            <a:r>
              <a:rPr lang="en-US" sz="3200" u="sng" dirty="0" smtClean="0"/>
              <a:t>Working Capital</a:t>
            </a:r>
            <a:endParaRPr lang="fa-IR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6019800" cy="12279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fa-IR" sz="2000" dirty="0" smtClean="0"/>
              <a:t>    مفهــومی اســت پــولـی کـه شـرکــت هــا بــرای انجـام هـزیـنــه های جــاری خــود و هـمـچـنـیـــن خــریـد مـواد و کـالا نگـهــداری می کـنـند.</a:t>
            </a:r>
            <a:endParaRPr lang="fa-I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248400"/>
            <a:ext cx="304800" cy="365125"/>
          </a:xfrm>
        </p:spPr>
        <p:txBody>
          <a:bodyPr/>
          <a:lstStyle/>
          <a:p>
            <a:fld id="{DA95903A-B649-4186-B659-FC6DACC11E71}" type="slidenum">
              <a:rPr lang="fa-IR" smtClean="0"/>
              <a:pPr/>
              <a:t>14</a:t>
            </a:fld>
            <a:endParaRPr lang="fa-I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1600200"/>
            <a:ext cx="5029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u="sng" dirty="0"/>
              <a:t>محاسبه سرمایه در گردش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324600"/>
            <a:ext cx="762000" cy="365125"/>
          </a:xfrm>
        </p:spPr>
        <p:txBody>
          <a:bodyPr/>
          <a:lstStyle/>
          <a:p>
            <a:fld id="{DA95903A-B649-4186-B659-FC6DACC11E71}" type="slidenum">
              <a:rPr lang="fa-IR" smtClean="0"/>
              <a:pPr/>
              <a:t>15</a:t>
            </a:fld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1578864" y="2761488"/>
            <a:ext cx="5486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fa-IR" sz="2000" dirty="0" smtClean="0"/>
              <a:t>بدهی جاری –  دارایی جاری = </a:t>
            </a:r>
            <a:r>
              <a:rPr lang="en-US" sz="2000" dirty="0" smtClean="0"/>
              <a:t>W</a:t>
            </a:r>
            <a:endParaRPr lang="fa-I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3505200"/>
            <a:ext cx="6096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fa-IR" sz="2000" dirty="0"/>
              <a:t>دارایی ثابت – سرمایه + بدهی بلند مدت = </a:t>
            </a:r>
            <a:r>
              <a:rPr lang="fa-IR" sz="2000" dirty="0" smtClean="0"/>
              <a:t> </a:t>
            </a:r>
            <a:r>
              <a:rPr lang="en-US" sz="2000" dirty="0" smtClean="0"/>
              <a:t>W</a:t>
            </a:r>
            <a:endParaRPr lang="fa-I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16</a:t>
            </a:fld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1066800" y="1752600"/>
            <a:ext cx="6858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/>
              <a:t>عوامل موثر در مقدار نگهداری سرمایه در گردش: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2819400"/>
            <a:ext cx="62484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نرخ تورم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سیکل تولید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کارایی تولید و عملیات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نوع تقاضا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شرایط دریافت اعتبار تجاری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اندازه شرکت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17</a:t>
            </a:fld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2073205" y="1371600"/>
            <a:ext cx="43236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200" u="sng" dirty="0" smtClean="0"/>
              <a:t>سیاست های سرمایه در گردش:</a:t>
            </a:r>
            <a:endParaRPr lang="fa-IR" sz="32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2514600"/>
            <a:ext cx="59436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dirty="0" smtClean="0"/>
              <a:t>    برای ارائـه سیاست های سرمایه در گردش ابتدا با ماهیت دارایی ها و بدهی های شرکت آشنا می شویم:</a:t>
            </a:r>
          </a:p>
          <a:p>
            <a:r>
              <a:rPr lang="fa-IR" dirty="0" smtClean="0"/>
              <a:t>                    جاری         دارایی های غیر مولد</a:t>
            </a:r>
          </a:p>
          <a:p>
            <a:r>
              <a:rPr lang="fa-IR" dirty="0" smtClean="0"/>
              <a:t>دارایی ها </a:t>
            </a:r>
          </a:p>
          <a:p>
            <a:r>
              <a:rPr lang="fa-IR" dirty="0" smtClean="0"/>
              <a:t>                    ثابت           دارایی های مولد</a:t>
            </a:r>
          </a:p>
          <a:p>
            <a:r>
              <a:rPr lang="fa-IR" dirty="0" smtClean="0"/>
              <a:t> </a:t>
            </a:r>
          </a:p>
          <a:p>
            <a:r>
              <a:rPr lang="fa-IR" dirty="0" smtClean="0"/>
              <a:t>                   جاری        روش تامین مالی کم هزینه</a:t>
            </a:r>
          </a:p>
          <a:p>
            <a:r>
              <a:rPr lang="fa-IR" dirty="0" smtClean="0"/>
              <a:t>بدهی ها</a:t>
            </a:r>
          </a:p>
          <a:p>
            <a:r>
              <a:rPr lang="fa-IR" dirty="0" smtClean="0"/>
              <a:t>                  بلند مدت        روش تامین مالی پر هزینه (گران)                                                                                                                           </a:t>
            </a:r>
          </a:p>
          <a:p>
            <a:endParaRPr lang="fa-IR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0" y="3276600"/>
            <a:ext cx="381000" cy="22860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5105400" y="3276600"/>
            <a:ext cx="304800" cy="1588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134100" y="3543300"/>
            <a:ext cx="381000" cy="30480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5181600" y="3810000"/>
            <a:ext cx="304800" cy="1588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48400" y="4343400"/>
            <a:ext cx="381000" cy="22860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6286500" y="4610100"/>
            <a:ext cx="381000" cy="304800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5283451" y="4372824"/>
            <a:ext cx="304800" cy="1588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5138596" y="4888871"/>
            <a:ext cx="304800" cy="1588"/>
          </a:xfrm>
          <a:prstGeom prst="straightConnector1">
            <a:avLst/>
          </a:prstGeom>
          <a:ln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18</a:t>
            </a:fld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2768851" y="1752600"/>
            <a:ext cx="5638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1- سیاست محافظه کارانه: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525" y="3078178"/>
            <a:ext cx="853440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دارایی جاری</a:t>
            </a:r>
            <a:r>
              <a:rPr lang="fa-IR" dirty="0" smtClean="0">
                <a:sym typeface="Wingdings"/>
              </a:rPr>
              <a:t></a:t>
            </a:r>
          </a:p>
          <a:p>
            <a:r>
              <a:rPr lang="fa-IR" dirty="0" smtClean="0"/>
              <a:t>                                    درجه مولد بودن</a:t>
            </a:r>
            <a:r>
              <a:rPr lang="fa-IR" dirty="0" smtClean="0">
                <a:sym typeface="Wingdings"/>
              </a:rPr>
              <a:t></a:t>
            </a:r>
            <a:endParaRPr lang="fa-IR" dirty="0" smtClean="0"/>
          </a:p>
          <a:p>
            <a:r>
              <a:rPr lang="fa-IR" dirty="0" smtClean="0"/>
              <a:t>دارایی ثابت</a:t>
            </a:r>
            <a:r>
              <a:rPr lang="fa-IR" dirty="0" smtClean="0">
                <a:sym typeface="Wingdings"/>
              </a:rPr>
              <a:t></a:t>
            </a:r>
            <a:endParaRPr lang="fa-IR" dirty="0" smtClean="0"/>
          </a:p>
          <a:p>
            <a:r>
              <a:rPr lang="fa-IR" dirty="0" smtClean="0"/>
              <a:t>                                                                              بازدهی شرکت </a:t>
            </a:r>
            <a:r>
              <a:rPr lang="fa-IR" dirty="0" smtClean="0">
                <a:sym typeface="Wingdings"/>
              </a:rPr>
              <a:t>        ریسک شرکت </a:t>
            </a:r>
            <a:endParaRPr lang="fa-IR" dirty="0" smtClean="0"/>
          </a:p>
          <a:p>
            <a:r>
              <a:rPr lang="fa-IR" dirty="0" smtClean="0"/>
              <a:t>بدهی جاری</a:t>
            </a:r>
            <a:r>
              <a:rPr lang="fa-IR" dirty="0" smtClean="0">
                <a:sym typeface="Wingdings"/>
              </a:rPr>
              <a:t></a:t>
            </a:r>
          </a:p>
          <a:p>
            <a:r>
              <a:rPr lang="fa-IR" dirty="0" smtClean="0"/>
              <a:t>                                   هزینه تامین مالی</a:t>
            </a:r>
            <a:r>
              <a:rPr lang="fa-IR" dirty="0" smtClean="0">
                <a:sym typeface="Wingdings"/>
              </a:rPr>
              <a:t></a:t>
            </a:r>
            <a:endParaRPr lang="fa-IR" dirty="0" smtClean="0"/>
          </a:p>
          <a:p>
            <a:r>
              <a:rPr lang="fa-IR" dirty="0" smtClean="0"/>
              <a:t>بدهی بلند مدت</a:t>
            </a:r>
            <a:r>
              <a:rPr lang="fa-IR" dirty="0" smtClean="0">
                <a:sym typeface="Wingdings"/>
              </a:rPr>
              <a:t></a:t>
            </a:r>
            <a:endParaRPr lang="fa-IR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6400800" y="3352800"/>
            <a:ext cx="838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400800" y="3581400"/>
            <a:ext cx="827638" cy="2127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3810000" y="3657600"/>
            <a:ext cx="1025307" cy="4662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3810000" y="4114800"/>
            <a:ext cx="1015495" cy="5665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477000" y="4648200"/>
            <a:ext cx="700135" cy="2897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6477000" y="4419600"/>
            <a:ext cx="785388" cy="234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1828800" y="41148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19</a:t>
            </a:fld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2768851" y="1752600"/>
            <a:ext cx="5638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2- سیاست جسورانه: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743200"/>
            <a:ext cx="85344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 smtClean="0"/>
          </a:p>
          <a:p>
            <a:r>
              <a:rPr lang="fa-IR" dirty="0" smtClean="0"/>
              <a:t>دارایی جاری</a:t>
            </a:r>
            <a:r>
              <a:rPr lang="fa-IR" dirty="0" smtClean="0">
                <a:sym typeface="Wingdings"/>
              </a:rPr>
              <a:t></a:t>
            </a:r>
          </a:p>
          <a:p>
            <a:r>
              <a:rPr lang="fa-IR" dirty="0" smtClean="0"/>
              <a:t>                                    درجه مولد بودن</a:t>
            </a:r>
            <a:r>
              <a:rPr lang="fa-IR" dirty="0" smtClean="0">
                <a:sym typeface="Wingdings"/>
              </a:rPr>
              <a:t></a:t>
            </a:r>
            <a:endParaRPr lang="fa-IR" dirty="0" smtClean="0"/>
          </a:p>
          <a:p>
            <a:r>
              <a:rPr lang="fa-IR" dirty="0" smtClean="0"/>
              <a:t>دارایی ثابت</a:t>
            </a:r>
            <a:r>
              <a:rPr lang="fa-IR" dirty="0" smtClean="0">
                <a:sym typeface="Wingdings"/>
              </a:rPr>
              <a:t></a:t>
            </a:r>
            <a:endParaRPr lang="fa-IR" dirty="0" smtClean="0"/>
          </a:p>
          <a:p>
            <a:r>
              <a:rPr lang="fa-IR" dirty="0" smtClean="0"/>
              <a:t>                                                                              بازدهی شرکت </a:t>
            </a:r>
            <a:r>
              <a:rPr lang="fa-IR" dirty="0" smtClean="0">
                <a:sym typeface="Wingdings"/>
              </a:rPr>
              <a:t>        ریسک شرکت </a:t>
            </a:r>
            <a:endParaRPr lang="fa-IR" dirty="0" smtClean="0"/>
          </a:p>
          <a:p>
            <a:r>
              <a:rPr lang="fa-IR" dirty="0" smtClean="0"/>
              <a:t>بدهی جاری</a:t>
            </a:r>
            <a:r>
              <a:rPr lang="fa-IR" dirty="0" smtClean="0">
                <a:sym typeface="Wingdings"/>
              </a:rPr>
              <a:t></a:t>
            </a:r>
          </a:p>
          <a:p>
            <a:r>
              <a:rPr lang="fa-IR" dirty="0" smtClean="0"/>
              <a:t>                                   هزینه تامین مالی</a:t>
            </a:r>
            <a:r>
              <a:rPr lang="fa-IR" dirty="0" smtClean="0">
                <a:sym typeface="Wingdings"/>
              </a:rPr>
              <a:t></a:t>
            </a:r>
            <a:endParaRPr lang="fa-IR" dirty="0" smtClean="0"/>
          </a:p>
          <a:p>
            <a:r>
              <a:rPr lang="fa-IR" dirty="0" smtClean="0"/>
              <a:t>بدهی بلند مدت</a:t>
            </a:r>
            <a:r>
              <a:rPr lang="fa-IR" dirty="0" smtClean="0">
                <a:sym typeface="Wingdings"/>
              </a:rPr>
              <a:t></a:t>
            </a:r>
            <a:endParaRPr lang="fa-IR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6488317" y="3300742"/>
            <a:ext cx="838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486808" y="3532360"/>
            <a:ext cx="827638" cy="2127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3810000" y="3581400"/>
            <a:ext cx="1025307" cy="4662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3810000" y="4038600"/>
            <a:ext cx="1015495" cy="5665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477000" y="4572000"/>
            <a:ext cx="700135" cy="2897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6477000" y="4343400"/>
            <a:ext cx="785388" cy="2346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1828800" y="40386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تعریف شرکت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اجتماع حقوق مالکین در یک شیء واحد به نحو اشاعه(قانون مدنی)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6324600"/>
            <a:ext cx="381000" cy="365125"/>
          </a:xfrm>
        </p:spPr>
        <p:txBody>
          <a:bodyPr/>
          <a:lstStyle/>
          <a:p>
            <a:fld id="{DA95903A-B649-4186-B659-FC6DACC11E71}" type="slidenum">
              <a:rPr lang="fa-IR" sz="1600" smtClean="0"/>
              <a:pPr/>
              <a:t>20</a:t>
            </a:fld>
            <a:endParaRPr lang="fa-IR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768851" y="1752600"/>
            <a:ext cx="5638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3- سیاست انطباق: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2819400"/>
            <a:ext cx="6737931" cy="22224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a-IR" dirty="0" smtClean="0"/>
              <a:t>   حجـم نگـهــداری دارایــی جـاری و دارایــی ثـابــت بـه مقـــدار بـدهـی جـاری و بـدهــی بلـنــد مـدت شـرکــت بسـتـگــی دارد و شـرکــت ها  بایـد بدهــی جاری خود را از محل دارایـی هـای جـاری و بـدهــی بلـنـد مـدت خــود را از محـل دارایـی ثـابـت انجـام دهـنــد.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21</a:t>
            </a:fld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3657600" y="1600200"/>
            <a:ext cx="4419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تامین مالی کوتاه مدت: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2667000"/>
            <a:ext cx="6400800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a-IR" dirty="0" smtClean="0"/>
              <a:t>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خرید اعتباری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معوق نمودن هزینه ها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افزایش پیش دریافت ها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وامهای تجاری یا کوتاه مدت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22</a:t>
            </a:fld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1981200" y="1752600"/>
            <a:ext cx="6096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عوامل موثر در اعطای اعتبار: ( مدل </a:t>
            </a:r>
            <a:r>
              <a:rPr lang="en-US" sz="3200" u="sng" dirty="0" smtClean="0"/>
              <a:t>5c</a:t>
            </a:r>
            <a:r>
              <a:rPr lang="fa-IR" sz="3200" u="sng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2819400"/>
            <a:ext cx="64770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شخصیت   </a:t>
            </a:r>
            <a:r>
              <a:rPr lang="en-US" dirty="0" smtClean="0"/>
              <a:t>( Character )</a:t>
            </a:r>
            <a:endParaRPr lang="fa-IR" dirty="0" smtClean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وثیقه   </a:t>
            </a:r>
            <a:r>
              <a:rPr lang="en-US" dirty="0" smtClean="0"/>
              <a:t>( Collation )</a:t>
            </a:r>
            <a:endParaRPr lang="fa-IR" dirty="0" smtClean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سرمایه   </a:t>
            </a:r>
            <a:r>
              <a:rPr lang="en-US" dirty="0" smtClean="0"/>
              <a:t>( Capital )</a:t>
            </a:r>
            <a:endParaRPr lang="fa-IR" dirty="0" smtClean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انعطاف مالی </a:t>
            </a:r>
            <a:r>
              <a:rPr lang="en-US" dirty="0" smtClean="0"/>
              <a:t>( Capability 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fa-IR" dirty="0" smtClean="0"/>
              <a:t>ظرفیت </a:t>
            </a:r>
            <a:r>
              <a:rPr lang="en-US" smtClean="0"/>
              <a:t>( Capacity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 وجه نقد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منظور از وجوه نقد در شرکتها شامل حسابهای زیر است:</a:t>
            </a:r>
          </a:p>
          <a:p>
            <a:r>
              <a:rPr lang="fa-IR" dirty="0" smtClean="0"/>
              <a:t>صندوق</a:t>
            </a:r>
          </a:p>
          <a:p>
            <a:r>
              <a:rPr lang="fa-IR" dirty="0" smtClean="0"/>
              <a:t>تنخواه</a:t>
            </a:r>
          </a:p>
          <a:p>
            <a:r>
              <a:rPr lang="fa-IR" dirty="0" smtClean="0"/>
              <a:t>حساب جاری بانک</a:t>
            </a:r>
          </a:p>
          <a:p>
            <a:r>
              <a:rPr lang="fa-IR" dirty="0" smtClean="0"/>
              <a:t>اوراق بهادار سریع الوصول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مدیریت وجوه نقد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منظوراز مدیریت وجوه نقد برآورد مقدار بهینه وجه نقد در شرکتهاست به گونه ای که شرکت متحمل هزینه های معاملاتی و هزینه های فرصت پول نشود.</a:t>
            </a:r>
          </a:p>
          <a:p>
            <a:r>
              <a:rPr lang="fa-IR" b="1" dirty="0" smtClean="0"/>
              <a:t>هزینه معاملاتی: هزینه ای است که در اثر کمبود پول وعدم امکان استفاده از فرصتهای پیش آمده ایجاد می شود.</a:t>
            </a:r>
          </a:p>
          <a:p>
            <a:r>
              <a:rPr lang="fa-IR" b="1" dirty="0" smtClean="0"/>
              <a:t>هزینه فرصت: هزینه ای است که بدلیل مازاد وجه نقد و عدم استفاده بهینه از پول به شرکتها تحمیل می شود.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25</a:t>
            </a:fld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1752600" y="1752600"/>
            <a:ext cx="6248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مدیریت موجودی کالا: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3276600"/>
            <a:ext cx="6248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 هــدف تـعـیـیـــن مـقـــدار بـهـیــنـــه سـفـــارش مـــوجـــودی کــالاســـت.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26</a:t>
            </a:fld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2743200" y="1828800"/>
            <a:ext cx="5181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u="sng" dirty="0" smtClean="0"/>
              <a:t>هزینه های موجودی کالا: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3048000"/>
            <a:ext cx="6019800" cy="11144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هزینه های سفارش: شامل تمامی هزینه ها تا مستقر شدن موجودی در انبار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a-IR" dirty="0" smtClean="0"/>
              <a:t>هزینه های نگهداری: کلیه هزینه ها بعد از تحویل موجودی کالا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27</a:t>
            </a:fld>
            <a:endParaRPr lang="fa-IR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1296194" y="3124200"/>
            <a:ext cx="259000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580237" y="4381877"/>
            <a:ext cx="3150607" cy="27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1295400"/>
            <a:ext cx="5638800" cy="36215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 smtClean="0"/>
          </a:p>
          <a:p>
            <a:pPr algn="l"/>
            <a:r>
              <a:rPr lang="en-US" dirty="0" smtClean="0"/>
              <a:t>T</a:t>
            </a:r>
            <a:r>
              <a:rPr lang="en-US" baseline="-25000" dirty="0" smtClean="0"/>
              <a:t>C</a:t>
            </a:r>
          </a:p>
          <a:p>
            <a:pPr algn="l"/>
            <a:r>
              <a:rPr lang="en-US" baseline="-25000" dirty="0" smtClean="0"/>
              <a:t> </a:t>
            </a:r>
            <a:r>
              <a:rPr lang="en-US" sz="2000" baseline="-25000" dirty="0" smtClean="0"/>
              <a:t>H </a:t>
            </a:r>
          </a:p>
          <a:p>
            <a:pPr algn="l"/>
            <a:r>
              <a:rPr lang="en-US" sz="2000" baseline="-25000" dirty="0" smtClean="0"/>
              <a:t> O</a:t>
            </a:r>
          </a:p>
          <a:p>
            <a:pPr algn="l"/>
            <a:r>
              <a:rPr lang="en-US" sz="2000" baseline="-25000" dirty="0" smtClean="0"/>
              <a:t> </a:t>
            </a:r>
            <a:r>
              <a:rPr lang="en-US" sz="2000" dirty="0" smtClean="0"/>
              <a:t>                                            T</a:t>
            </a:r>
            <a:r>
              <a:rPr lang="en-US" sz="2000" baseline="-25000" dirty="0" smtClean="0"/>
              <a:t>C</a:t>
            </a:r>
          </a:p>
          <a:p>
            <a:pPr algn="l"/>
            <a:endParaRPr lang="en-US" sz="2000" baseline="-25000" dirty="0" smtClean="0"/>
          </a:p>
          <a:p>
            <a:pPr algn="l"/>
            <a:endParaRPr lang="en-US" sz="2000" baseline="-25000" dirty="0" smtClean="0"/>
          </a:p>
          <a:p>
            <a:pPr algn="l"/>
            <a:r>
              <a:rPr lang="en-US" sz="2000" baseline="-25000" dirty="0" smtClean="0"/>
              <a:t>                                                                   H</a:t>
            </a:r>
          </a:p>
          <a:p>
            <a:pPr algn="l"/>
            <a:endParaRPr lang="en-US" sz="2000" baseline="-25000" dirty="0" smtClean="0"/>
          </a:p>
          <a:p>
            <a:pPr algn="l"/>
            <a:endParaRPr lang="en-US" sz="2000" baseline="-25000" dirty="0" smtClean="0"/>
          </a:p>
          <a:p>
            <a:pPr algn="l"/>
            <a:endParaRPr lang="en-US" sz="2000" baseline="-25000" dirty="0" smtClean="0"/>
          </a:p>
          <a:p>
            <a:pPr algn="l"/>
            <a:r>
              <a:rPr lang="en-US" sz="2000" baseline="-25000" dirty="0" smtClean="0"/>
              <a:t>                                                                O</a:t>
            </a:r>
          </a:p>
          <a:p>
            <a:pPr algn="l"/>
            <a:endParaRPr lang="en-US" sz="2000" baseline="-25000" dirty="0" smtClean="0"/>
          </a:p>
          <a:p>
            <a:pPr algn="l"/>
            <a:r>
              <a:rPr lang="en-US" sz="2000" baseline="-25000" dirty="0" smtClean="0"/>
              <a:t>                                                                                      Q</a:t>
            </a:r>
          </a:p>
          <a:p>
            <a:pPr algn="l"/>
            <a:r>
              <a:rPr lang="en-US" sz="2000" baseline="-25000" dirty="0" smtClean="0"/>
              <a:t>                                 EOQ=Q*</a:t>
            </a:r>
          </a:p>
          <a:p>
            <a:pPr algn="l"/>
            <a:endParaRPr lang="fa-IR" sz="2000" baseline="-250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3276600" y="3810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2806574" y="2620978"/>
            <a:ext cx="2153216" cy="608092"/>
          </a:xfrm>
          <a:custGeom>
            <a:avLst/>
            <a:gdLst>
              <a:gd name="connsiteX0" fmla="*/ 0 w 2153216"/>
              <a:gd name="connsiteY0" fmla="*/ 122222 h 608092"/>
              <a:gd name="connsiteX1" fmla="*/ 1077363 w 2153216"/>
              <a:gd name="connsiteY1" fmla="*/ 602056 h 608092"/>
              <a:gd name="connsiteX2" fmla="*/ 2000816 w 2153216"/>
              <a:gd name="connsiteY2" fmla="*/ 86008 h 608092"/>
              <a:gd name="connsiteX3" fmla="*/ 1991763 w 2153216"/>
              <a:gd name="connsiteY3" fmla="*/ 86008 h 60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3216" h="608092">
                <a:moveTo>
                  <a:pt x="0" y="122222"/>
                </a:moveTo>
                <a:cubicBezTo>
                  <a:pt x="371947" y="365157"/>
                  <a:pt x="743894" y="608092"/>
                  <a:pt x="1077363" y="602056"/>
                </a:cubicBezTo>
                <a:cubicBezTo>
                  <a:pt x="1410832" y="596020"/>
                  <a:pt x="1848416" y="172016"/>
                  <a:pt x="2000816" y="86008"/>
                </a:cubicBezTo>
                <a:cubicBezTo>
                  <a:pt x="2153216" y="0"/>
                  <a:pt x="2072489" y="43004"/>
                  <a:pt x="1991763" y="8600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124200" y="3200400"/>
            <a:ext cx="1752600" cy="838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2971800" y="3352800"/>
            <a:ext cx="17526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28</a:t>
            </a:fld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1600200" y="1905000"/>
            <a:ext cx="5715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endParaRPr lang="fa-IR" dirty="0"/>
          </a:p>
        </p:txBody>
      </p:sp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43000"/>
            <a:ext cx="60960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ارکان یا ویژگیهای اساسی شرکتها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 وجود شرکا</a:t>
            </a:r>
          </a:p>
          <a:p>
            <a:r>
              <a:rPr lang="fa-IR" dirty="0" smtClean="0"/>
              <a:t>2- سرمایه گذاری مشترک</a:t>
            </a:r>
          </a:p>
          <a:p>
            <a:r>
              <a:rPr lang="fa-IR" dirty="0" smtClean="0"/>
              <a:t>3- همکاری شرکا</a:t>
            </a:r>
          </a:p>
          <a:p>
            <a:r>
              <a:rPr lang="fa-IR" dirty="0" smtClean="0"/>
              <a:t>4- تقسیم سود وزیان</a:t>
            </a:r>
          </a:p>
          <a:p>
            <a:r>
              <a:rPr lang="fa-IR" dirty="0" smtClean="0"/>
              <a:t>5- موضوع تجاری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انواع شرکتهای تجاری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- شرکتهای تضامنی </a:t>
            </a:r>
          </a:p>
          <a:p>
            <a:r>
              <a:rPr lang="fa-IR" dirty="0" smtClean="0"/>
              <a:t>- شرکتهای نسبی</a:t>
            </a:r>
          </a:p>
          <a:p>
            <a:r>
              <a:rPr lang="fa-IR" dirty="0" smtClean="0"/>
              <a:t>- شرکتهای با مسئولیت محدود</a:t>
            </a:r>
          </a:p>
          <a:p>
            <a:r>
              <a:rPr lang="fa-IR" dirty="0" smtClean="0"/>
              <a:t>- شرکتهای سهامی</a:t>
            </a:r>
          </a:p>
          <a:p>
            <a:r>
              <a:rPr lang="fa-IR" dirty="0" smtClean="0"/>
              <a:t>- شرکتهای مختلط سهامی</a:t>
            </a:r>
          </a:p>
          <a:p>
            <a:r>
              <a:rPr lang="fa-IR" dirty="0" smtClean="0"/>
              <a:t>- شرکتهای مختلط غیر سهامی</a:t>
            </a:r>
          </a:p>
          <a:p>
            <a:r>
              <a:rPr lang="fa-IR" dirty="0" smtClean="0"/>
              <a:t>- شرکتهای تعاونی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شرکتهای تضامنی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این شرکتها با حداقل دو نفر بنام شریک و با مسئولیت نامحدود شرکا تشکیل می شوند.اساس تشکیل این شرکتها توافق کتبی شرکا تحت عنوان شرکتنامه می باشد.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ویژگیهای شرکتهای تضامنی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- مسئولیت نا محدود شرکا</a:t>
            </a:r>
          </a:p>
          <a:p>
            <a:r>
              <a:rPr lang="fa-IR" dirty="0" smtClean="0"/>
              <a:t>- عمر محدود</a:t>
            </a:r>
          </a:p>
          <a:p>
            <a:r>
              <a:rPr lang="fa-IR" dirty="0" smtClean="0"/>
              <a:t>- نام شرکت در برگیرنده نام یکی از شرکا</a:t>
            </a:r>
          </a:p>
          <a:p>
            <a:r>
              <a:rPr lang="fa-IR" dirty="0" smtClean="0"/>
              <a:t>- موضوع تجاری</a:t>
            </a:r>
          </a:p>
          <a:p>
            <a:r>
              <a:rPr lang="fa-IR" dirty="0" smtClean="0"/>
              <a:t>- نمایندگی متقابل شرکا</a:t>
            </a:r>
          </a:p>
          <a:p>
            <a:r>
              <a:rPr lang="fa-IR" dirty="0" smtClean="0"/>
              <a:t>- سهولت در تشکیل</a:t>
            </a:r>
          </a:p>
          <a:p>
            <a:r>
              <a:rPr lang="fa-IR" dirty="0" smtClean="0"/>
              <a:t>- معمولا خانوادگی اند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شرکتهای نسبی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اساس تشکیل وحسابداری این شرکتها مانند شرکتهای تضامنی است با این تفاوت که مسئولیت شرکا در این شرکتها به نسبت سرمایه آنهاست.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شرکتهای با مسئو لیت محدود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شرکتها مسئولیت شرکا محدود به سرمایه ثبت شده آنهاست و تصمیم گیریها بر اساس حداقل موافقت 75 درصد صاحبان سرمایه می باشد بعد از نام این شرکتها باید کلمه با مسئولیت محدود ذکر شود.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شرکتهای مختلط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شرکت تضامنی+ شرکت با مسئولیت محدود (مختلط  غیرسهامی)</a:t>
            </a:r>
          </a:p>
          <a:p>
            <a:endParaRPr lang="fa-IR" dirty="0" smtClean="0"/>
          </a:p>
          <a:p>
            <a:r>
              <a:rPr lang="fa-IR" dirty="0" smtClean="0"/>
              <a:t>شرکت تضامنی + شرکت سهامی (شرکت مختلط سهامی)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903A-B649-4186-B659-FC6DACC11E71}" type="slidenum">
              <a:rPr lang="fa-IR" smtClean="0"/>
              <a:pPr/>
              <a:t>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fa-I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373</TotalTime>
  <Words>843</Words>
  <Application>Microsoft Office PowerPoint</Application>
  <PresentationFormat>On-screen Show (4:3)</PresentationFormat>
  <Paragraphs>184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حسابداری شرکتها</vt:lpstr>
      <vt:lpstr>تعریف شرکت</vt:lpstr>
      <vt:lpstr>ارکان یا ویژگیهای اساسی شرکتها</vt:lpstr>
      <vt:lpstr>انواع شرکتهای تجاری</vt:lpstr>
      <vt:lpstr>شرکتهای تضامنی</vt:lpstr>
      <vt:lpstr>ویژگیهای شرکتهای تضامنی</vt:lpstr>
      <vt:lpstr>شرکتهای نسبی</vt:lpstr>
      <vt:lpstr>شرکتهای با مسئو لیت محدود</vt:lpstr>
      <vt:lpstr>شرکتهای مختلط</vt:lpstr>
      <vt:lpstr>شرکتهای تعاونی</vt:lpstr>
      <vt:lpstr>ویژگیهای شرکتهای تعاونی</vt:lpstr>
      <vt:lpstr>انواع شرکتهای تعاونی</vt:lpstr>
      <vt:lpstr>تفاوت شرکت تعاونی خاص و عام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 وجه نقد</vt:lpstr>
      <vt:lpstr>مدیریت وجوه نقد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mosaed</dc:creator>
  <cp:lastModifiedBy>Administrator</cp:lastModifiedBy>
  <cp:revision>48</cp:revision>
  <dcterms:created xsi:type="dcterms:W3CDTF">2009-04-20T05:20:46Z</dcterms:created>
  <dcterms:modified xsi:type="dcterms:W3CDTF">2016-03-16T19:16:59Z</dcterms:modified>
</cp:coreProperties>
</file>