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92" r:id="rId4"/>
    <p:sldId id="293" r:id="rId5"/>
    <p:sldId id="294" r:id="rId6"/>
    <p:sldId id="295" r:id="rId7"/>
    <p:sldId id="337" r:id="rId8"/>
    <p:sldId id="296" r:id="rId9"/>
    <p:sldId id="266" r:id="rId10"/>
    <p:sldId id="297" r:id="rId11"/>
    <p:sldId id="259" r:id="rId12"/>
    <p:sldId id="298" r:id="rId13"/>
    <p:sldId id="299" r:id="rId14"/>
    <p:sldId id="300" r:id="rId15"/>
    <p:sldId id="267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10" r:id="rId24"/>
    <p:sldId id="311" r:id="rId25"/>
    <p:sldId id="312" r:id="rId26"/>
    <p:sldId id="313" r:id="rId27"/>
    <p:sldId id="314" r:id="rId28"/>
    <p:sldId id="315" r:id="rId29"/>
    <p:sldId id="268" r:id="rId30"/>
    <p:sldId id="316" r:id="rId31"/>
    <p:sldId id="340" r:id="rId32"/>
    <p:sldId id="343" r:id="rId33"/>
    <p:sldId id="344" r:id="rId34"/>
    <p:sldId id="345" r:id="rId35"/>
    <p:sldId id="342" r:id="rId36"/>
    <p:sldId id="291" r:id="rId37"/>
    <p:sldId id="262" r:id="rId38"/>
    <p:sldId id="319" r:id="rId39"/>
    <p:sldId id="320" r:id="rId40"/>
    <p:sldId id="321" r:id="rId41"/>
    <p:sldId id="322" r:id="rId42"/>
    <p:sldId id="324" r:id="rId43"/>
    <p:sldId id="323" r:id="rId44"/>
    <p:sldId id="325" r:id="rId45"/>
    <p:sldId id="326" r:id="rId46"/>
    <p:sldId id="327" r:id="rId47"/>
    <p:sldId id="331" r:id="rId48"/>
    <p:sldId id="330" r:id="rId49"/>
    <p:sldId id="329" r:id="rId50"/>
    <p:sldId id="328" r:id="rId51"/>
    <p:sldId id="332" r:id="rId52"/>
    <p:sldId id="333" r:id="rId53"/>
    <p:sldId id="334" r:id="rId54"/>
    <p:sldId id="335" r:id="rId55"/>
    <p:sldId id="28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za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814C2B"/>
    <a:srgbClr val="D4AA88"/>
    <a:srgbClr val="C09F7A"/>
    <a:srgbClr val="CD8F69"/>
    <a:srgbClr val="D26E1C"/>
    <a:srgbClr val="E3DFD3"/>
    <a:srgbClr val="BAD4B6"/>
    <a:srgbClr val="EEB382"/>
    <a:srgbClr val="FCD7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510" autoAdjust="0"/>
  </p:normalViewPr>
  <p:slideViewPr>
    <p:cSldViewPr>
      <p:cViewPr varScale="1">
        <p:scale>
          <a:sx n="75" d="100"/>
          <a:sy n="75" d="100"/>
        </p:scale>
        <p:origin x="-118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E51FC31-27FF-4814-953D-57E14044B80D}" type="datetimeFigureOut">
              <a:rPr lang="fa-IR" smtClean="0"/>
              <a:pPr/>
              <a:t>1437/06/06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05A76F-F974-4B4D-AE5D-8BAB48D5AD4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546978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9501B2-BFBB-4F65-9869-88A306178CB6}" type="datetimeFigureOut">
              <a:rPr lang="fa-IR" smtClean="0"/>
              <a:pPr/>
              <a:t>1437/06/06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A377A2-35D1-480A-8F97-29AB34DB79D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87279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dirty="0" smtClean="0"/>
              <a:t>هدف ارایه،</a:t>
            </a:r>
            <a:r>
              <a:rPr lang="en-US" sz="1200" dirty="0" smtClean="0"/>
              <a:t> </a:t>
            </a:r>
            <a:r>
              <a:rPr lang="fa-IR" sz="1200" dirty="0" smtClean="0"/>
              <a:t>کاربرد </a:t>
            </a:r>
            <a:r>
              <a:rPr lang="fa-IR" sz="1200" dirty="0" err="1" smtClean="0"/>
              <a:t>فازی</a:t>
            </a:r>
            <a:r>
              <a:rPr lang="fa-IR" sz="1200" dirty="0" smtClean="0"/>
              <a:t> در تصمیم گیری است و از آنجا که در بحث </a:t>
            </a:r>
            <a:r>
              <a:rPr lang="en-US" sz="1200" dirty="0" smtClean="0"/>
              <a:t>MADM</a:t>
            </a:r>
            <a:r>
              <a:rPr lang="fa-IR" sz="1200" dirty="0" smtClean="0"/>
              <a:t> رویکرد </a:t>
            </a:r>
            <a:r>
              <a:rPr lang="fa-IR" sz="1200" dirty="0" err="1" smtClean="0"/>
              <a:t>فازی</a:t>
            </a:r>
            <a:r>
              <a:rPr lang="fa-IR" sz="1200" dirty="0" smtClean="0"/>
              <a:t> پرطرفدار و پر کاربرد است از جزییات این قسمت خودداری می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14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dirty="0" smtClean="0"/>
              <a:t>هدف ارایه،</a:t>
            </a:r>
            <a:r>
              <a:rPr lang="en-US" sz="1200" dirty="0" smtClean="0"/>
              <a:t> </a:t>
            </a:r>
            <a:r>
              <a:rPr lang="fa-IR" sz="1200" dirty="0" smtClean="0"/>
              <a:t>کاربرد </a:t>
            </a:r>
            <a:r>
              <a:rPr lang="fa-IR" sz="1200" dirty="0" err="1" smtClean="0"/>
              <a:t>فازی</a:t>
            </a:r>
            <a:r>
              <a:rPr lang="fa-IR" sz="1200" dirty="0" smtClean="0"/>
              <a:t> در تصمیم گیری است و از آنجا که در بحث </a:t>
            </a:r>
            <a:r>
              <a:rPr lang="en-US" sz="1200" dirty="0" smtClean="0"/>
              <a:t>MADM</a:t>
            </a:r>
            <a:r>
              <a:rPr lang="fa-IR" sz="1200" dirty="0" smtClean="0"/>
              <a:t> رویکرد </a:t>
            </a:r>
            <a:r>
              <a:rPr lang="fa-IR" sz="1200" dirty="0" err="1" smtClean="0"/>
              <a:t>فازی</a:t>
            </a:r>
            <a:r>
              <a:rPr lang="fa-IR" sz="1200" dirty="0" smtClean="0"/>
              <a:t> پرطرفدار و پر کاربرد است از جزییات این قسمت خودداری می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420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جبرانی:</a:t>
            </a:r>
            <a:r>
              <a:rPr lang="fa-IR" baseline="0" dirty="0" smtClean="0"/>
              <a:t>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200" dirty="0" smtClean="0"/>
              <a:t>روش </a:t>
            </a:r>
            <a:r>
              <a:rPr lang="fa-IR" sz="1200" dirty="0" err="1" smtClean="0"/>
              <a:t>ماکسی</a:t>
            </a:r>
            <a:r>
              <a:rPr lang="fa-IR" sz="1200" dirty="0" smtClean="0"/>
              <a:t> مین(</a:t>
            </a:r>
            <a:r>
              <a:rPr lang="en-US" sz="1200" dirty="0" err="1" smtClean="0"/>
              <a:t>Maximin</a:t>
            </a:r>
            <a:r>
              <a:rPr lang="fa-IR" sz="1200" dirty="0" smtClean="0"/>
              <a:t>):</a:t>
            </a:r>
          </a:p>
          <a:p>
            <a:pPr algn="r" rtl="1"/>
            <a:r>
              <a:rPr lang="fa-IR" sz="1200" dirty="0" err="1" smtClean="0"/>
              <a:t>ماکزیمم</a:t>
            </a:r>
            <a:r>
              <a:rPr lang="fa-IR" sz="1200" dirty="0" smtClean="0"/>
              <a:t> کردن حداقل سود آوری....کاربرد؟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200" dirty="0" smtClean="0"/>
              <a:t>روش رضایت بخش شمول:</a:t>
            </a:r>
          </a:p>
          <a:p>
            <a:pPr algn="r" rtl="1"/>
            <a:r>
              <a:rPr lang="fa-IR" sz="1200" dirty="0" smtClean="0"/>
              <a:t>(</a:t>
            </a:r>
            <a:r>
              <a:rPr lang="en-US" sz="1000" dirty="0" smtClean="0"/>
              <a:t>conjunctive-satisfying-method</a:t>
            </a:r>
            <a:r>
              <a:rPr lang="fa-IR" sz="1200" dirty="0" smtClean="0"/>
              <a:t>)</a:t>
            </a:r>
            <a:endParaRPr lang="en-US" sz="1200" dirty="0" smtClean="0"/>
          </a:p>
          <a:p>
            <a:pPr algn="r" rtl="1"/>
            <a:r>
              <a:rPr lang="fa-IR" sz="1200" dirty="0" smtClean="0"/>
              <a:t>سطوح استاندارد(</a:t>
            </a:r>
            <a:r>
              <a:rPr lang="en-US" sz="1200" dirty="0" smtClean="0"/>
              <a:t>cut off</a:t>
            </a:r>
            <a:r>
              <a:rPr lang="fa-IR" sz="1200" dirty="0" smtClean="0"/>
              <a:t>)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200" dirty="0" smtClean="0"/>
              <a:t>روش رضایت بخش شمول:</a:t>
            </a:r>
          </a:p>
          <a:p>
            <a:pPr algn="r" rtl="1"/>
            <a:r>
              <a:rPr lang="fa-IR" sz="1800" dirty="0" smtClean="0"/>
              <a:t>(</a:t>
            </a:r>
            <a:r>
              <a:rPr lang="en-US" sz="1000" dirty="0" smtClean="0"/>
              <a:t>conjunctive-satisfying-method</a:t>
            </a:r>
            <a:r>
              <a:rPr lang="fa-IR" sz="1800" dirty="0" smtClean="0"/>
              <a:t>)</a:t>
            </a:r>
            <a:endParaRPr lang="en-US" sz="1800" dirty="0" smtClean="0"/>
          </a:p>
          <a:p>
            <a:pPr algn="r" rtl="1"/>
            <a:r>
              <a:rPr lang="fa-IR" sz="1200" dirty="0" smtClean="0"/>
              <a:t> انتخاب یک کاندید بر اساس استثنایی بودن آن در یک شاخص...</a:t>
            </a:r>
          </a:p>
          <a:p>
            <a:pPr algn="r" rtl="1"/>
            <a:r>
              <a:rPr lang="fa-IR" sz="1200" dirty="0" err="1" smtClean="0"/>
              <a:t>مثال:فوتبالیت</a:t>
            </a:r>
            <a:endParaRPr lang="fa-IR" sz="1200" dirty="0" smtClean="0"/>
          </a:p>
          <a:p>
            <a:pPr algn="r" rtl="1"/>
            <a:endParaRPr lang="fa-IR" sz="1200" dirty="0" smtClean="0"/>
          </a:p>
          <a:p>
            <a:pPr algn="r" rtl="1"/>
            <a:r>
              <a:rPr lang="fa-IR" sz="1200" dirty="0" err="1" smtClean="0"/>
              <a:t>غیرجبرانی</a:t>
            </a:r>
            <a:r>
              <a:rPr lang="fa-IR" sz="1200" dirty="0" smtClean="0"/>
              <a:t>: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200" dirty="0" smtClean="0"/>
              <a:t>زیر گروه نمره گذاری:</a:t>
            </a:r>
          </a:p>
          <a:p>
            <a:pPr algn="r" rtl="1"/>
            <a:r>
              <a:rPr lang="fa-IR" sz="1200" dirty="0" smtClean="0"/>
              <a:t>یک تابع </a:t>
            </a:r>
            <a:r>
              <a:rPr lang="fa-IR" sz="1200" dirty="0" err="1" smtClean="0"/>
              <a:t>مطلوبیت</a:t>
            </a:r>
            <a:r>
              <a:rPr lang="fa-IR" sz="1200" dirty="0" smtClean="0"/>
              <a:t> به </a:t>
            </a:r>
            <a:r>
              <a:rPr lang="fa-IR" sz="1200" dirty="0" err="1" smtClean="0"/>
              <a:t>ازای</a:t>
            </a:r>
            <a:r>
              <a:rPr lang="fa-IR" sz="1200" dirty="0" smtClean="0"/>
              <a:t> هر گزینه.......مشکل؟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200" dirty="0" smtClean="0"/>
              <a:t>زیر گروه سازشی:</a:t>
            </a:r>
          </a:p>
          <a:p>
            <a:pPr algn="r" rtl="1"/>
            <a:r>
              <a:rPr lang="fa-IR" sz="1200" dirty="0" smtClean="0"/>
              <a:t>نزدیکترین به راه حل ایده آل (</a:t>
            </a:r>
            <a:r>
              <a:rPr lang="en-US" sz="1200" dirty="0" smtClean="0"/>
              <a:t>TOPSIS</a:t>
            </a:r>
            <a:r>
              <a:rPr lang="fa-IR" sz="1200" dirty="0" smtClean="0"/>
              <a:t>)</a:t>
            </a:r>
          </a:p>
          <a:p>
            <a:pPr algn="r" rtl="1"/>
            <a:endParaRPr lang="fa-IR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802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914400" y="762000"/>
            <a:ext cx="8686801" cy="2243174"/>
          </a:xfrm>
          <a:prstGeom prst="roundRect">
            <a:avLst/>
          </a:prstGeom>
          <a:ln>
            <a:noFill/>
          </a:ln>
          <a:effectLst>
            <a:glow rad="101600">
              <a:schemeClr val="accent6">
                <a:lumMod val="75000"/>
                <a:alpha val="6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>
              <a:rot lat="513179" lon="20175308" rev="414721"/>
            </a:camera>
            <a:lightRig rig="threePt" dir="t"/>
          </a:scene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© irmgn.ir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914400" cy="228600"/>
          </a:xfrm>
        </p:spPr>
        <p:txBody>
          <a:bodyPr/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-609600" y="457200"/>
            <a:ext cx="8382000" cy="1143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LeftFacing">
              <a:rot lat="150459" lon="1485594" rev="21345100"/>
            </a:camera>
            <a:lightRig rig="balanced" dir="t">
              <a:rot lat="0" lon="0" rev="3000000"/>
            </a:lightRig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1295400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© irmgn.ir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914400" cy="228600"/>
          </a:xfrm>
        </p:spPr>
        <p:txBody>
          <a:bodyPr/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914400" cy="228600"/>
          </a:xfrm>
        </p:spPr>
        <p:txBody>
          <a:bodyPr/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6" name="Wave 5"/>
          <p:cNvSpPr/>
          <p:nvPr userDrawn="1"/>
        </p:nvSpPr>
        <p:spPr>
          <a:xfrm>
            <a:off x="381000" y="228600"/>
            <a:ext cx="8534400" cy="1143000"/>
          </a:xfrm>
          <a:prstGeom prst="wave">
            <a:avLst>
              <a:gd name="adj1" fmla="val 4878"/>
              <a:gd name="adj2" fmla="val -90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914400" cy="228600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algn="ctr"/>
            <a:fld id="{DF28FB93-0A08-4E7D-8E63-9EFA29F1E093}" type="slidenum">
              <a:rPr lang="fa-IR" smtClean="0"/>
              <a:pPr algn="ctr"/>
              <a:t>‹#›</a:t>
            </a:fld>
            <a:endParaRPr lang="fa-IR" dirty="0"/>
          </a:p>
        </p:txBody>
      </p:sp>
      <p:sp>
        <p:nvSpPr>
          <p:cNvPr id="6" name="Oval 5"/>
          <p:cNvSpPr/>
          <p:nvPr userDrawn="1"/>
        </p:nvSpPr>
        <p:spPr>
          <a:xfrm>
            <a:off x="152400" y="152400"/>
            <a:ext cx="8763000" cy="1295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80000"/>
                  <a:satMod val="115000"/>
                  <a:shade val="30000"/>
                  <a:satMod val="115000"/>
                  <a:alpha val="75000"/>
                </a:schemeClr>
              </a:gs>
              <a:gs pos="50000">
                <a:schemeClr val="accent5">
                  <a:shade val="80000"/>
                  <a:satMod val="115000"/>
                  <a:shade val="67500"/>
                  <a:satMod val="115000"/>
                </a:schemeClr>
              </a:gs>
              <a:gs pos="100000">
                <a:schemeClr val="accent5">
                  <a:shade val="80000"/>
                  <a:satMod val="11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RelaxedModerately">
              <a:rot lat="19790633" lon="0" rev="0"/>
            </a:camera>
            <a:lightRig rig="balanced" dir="t">
              <a:rot lat="0" lon="0" rev="3000000"/>
            </a:lightRig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914400" cy="228600"/>
          </a:xfrm>
        </p:spPr>
        <p:txBody>
          <a:bodyPr/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8" name="Up Ribbon 7"/>
          <p:cNvSpPr/>
          <p:nvPr userDrawn="1"/>
        </p:nvSpPr>
        <p:spPr>
          <a:xfrm>
            <a:off x="1066800" y="1828800"/>
            <a:ext cx="7086600" cy="2590800"/>
          </a:xfrm>
          <a:prstGeom prst="ribbon2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Below"/>
            <a:lightRig rig="balanced" dir="t">
              <a:rot lat="0" lon="0" rev="3000000"/>
            </a:lightRig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r>
              <a:rPr lang="en-US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914400" cy="228600"/>
          </a:xfrm>
        </p:spPr>
        <p:txBody>
          <a:bodyPr/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8" name="Horizontal Scroll 7"/>
          <p:cNvSpPr/>
          <p:nvPr userDrawn="1"/>
        </p:nvSpPr>
        <p:spPr>
          <a:xfrm>
            <a:off x="1600200" y="228600"/>
            <a:ext cx="8077200" cy="1371600"/>
          </a:xfrm>
          <a:prstGeom prst="horizontalScroll">
            <a:avLst>
              <a:gd name="adj" fmla="val 9683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2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>
              <a:rot lat="187730" lon="19517131" rev="173022"/>
            </a:camera>
            <a:lightRig rig="balanced" dir="t">
              <a:rot lat="0" lon="0" rev="3000000"/>
            </a:lightRig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5D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irmgn.ir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defTabSz="914400" rtl="1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763962"/>
            <a:ext cx="5257800" cy="2743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Esfehan" pitchFamily="2" charset="-78"/>
              </a:rPr>
              <a:t>ارائه دهندگان:</a:t>
            </a:r>
          </a:p>
          <a:p>
            <a:pPr algn="ctr"/>
            <a:r>
              <a:rPr lang="fa-IR" sz="2400" b="1" spc="50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شاهین راد</a:t>
            </a:r>
          </a:p>
          <a:p>
            <a:pPr algn="ctr"/>
            <a:r>
              <a:rPr lang="fa-IR" sz="2400" b="1" spc="50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رضا امین </a:t>
            </a:r>
            <a:r>
              <a:rPr lang="fa-IR" sz="2400" b="1" spc="50" dirty="0" err="1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غفوری</a:t>
            </a:r>
            <a:r>
              <a:rPr lang="fa-IR" sz="2400" b="1" spc="50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 rot="184115">
            <a:off x="-609600" y="762000"/>
            <a:ext cx="11101885" cy="2000548"/>
          </a:xfrm>
          <a:prstGeom prst="rect">
            <a:avLst/>
          </a:prstGeom>
          <a:noFill/>
          <a:scene3d>
            <a:camera prst="perspectiveContrastingRightFacing">
              <a:rot lat="475185" lon="20475998" rev="457824"/>
            </a:camera>
            <a:lightRig rig="threePt" dir="t"/>
          </a:scene3d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400" b="1" dirty="0" err="1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تصميم</a:t>
            </a:r>
            <a:r>
              <a:rPr lang="fa-IR" sz="44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fa-IR" sz="4400" b="1" dirty="0" err="1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گيري</a:t>
            </a:r>
            <a:r>
              <a:rPr lang="fa-IR" sz="44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چند </a:t>
            </a:r>
            <a:r>
              <a:rPr lang="fa-IR" sz="4400" b="1" dirty="0" err="1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معياره</a:t>
            </a:r>
            <a:endParaRPr lang="fa-IR" sz="4400" b="1" dirty="0" smtClean="0">
              <a:ln w="11430">
                <a:solidFill>
                  <a:schemeClr val="tx1"/>
                </a:solidFill>
              </a:ln>
              <a:solidFill>
                <a:srgbClr val="6A3D24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fa-IR" sz="44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MCDM</a:t>
            </a:r>
          </a:p>
          <a:p>
            <a:pPr algn="ctr"/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Multi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Criteria</a:t>
            </a:r>
            <a:r>
              <a:rPr lang="fa-IR" sz="36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Decision</a:t>
            </a:r>
            <a:r>
              <a:rPr lang="fa-IR" sz="36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rgbClr val="6A3D2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Making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rgbClr val="6A3D24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39914"/>
            <a:ext cx="6477000" cy="707886"/>
          </a:xfrm>
          <a:prstGeom prst="rect">
            <a:avLst/>
          </a:prstGeom>
          <a:noFill/>
          <a:scene3d>
            <a:camera prst="perspectiveHeroicExtremeLeftFacing">
              <a:rot lat="150460" lon="1485593" rev="21345106"/>
            </a:camera>
            <a:lightRig rig="threePt" dir="t"/>
          </a:scene3d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40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itchFamily="2" charset="-78"/>
              </a:rPr>
              <a:t>مرور ادبیات </a:t>
            </a:r>
            <a:r>
              <a:rPr lang="en-US" sz="40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itchFamily="2" charset="-78"/>
              </a:rPr>
              <a:t>MADM</a:t>
            </a:r>
            <a:endParaRPr lang="fa-IR" sz="4000" b="1" spc="50" dirty="0">
              <a:ln w="11430">
                <a:noFill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057400"/>
            <a:ext cx="89916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یکی‌ از جدی‌ترین مطالعات انجام شده در زمینه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انتخاب مدل مناسب و تعریف ش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اخص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‌های مرتبط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با یک مدل مناسب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توسط تکله(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Aregai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Tecle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با برسی‌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۴۹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معیار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بر پایه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۴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گروه انجام شده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است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(2)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هوانگ و یون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Hwang &amp; Yoon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یک رویه انتخاب متد‌های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را پیشنهاد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کردند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(4)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اوانز(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Evans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)،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هوبز(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Hoobs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و اوزرنوی(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Ozernoy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در زمینه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شناسائی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شاخص های موثر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بر انتخاب مدل مناسب مطالعاتی داشته اند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(5، 6)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دسون(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Dason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“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الگو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انتخاب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مدل" 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Model selection paradigm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را ارائه کرده است که بر این اساس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۱۵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تو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ص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یف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گ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ر را در ارزیابی مد نظر قرار داده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است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6530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مراحل تصمیم گیری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چندشاخصه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159557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تعيين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هدف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تصميم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گيري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تهيه فهرست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شاخصهاي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تصميم 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خلاصه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كردن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شاخصهاي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تصميم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شناسايي گزينه‌ها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/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راهكارها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تشكيل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ماتريس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تصميم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گيري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تعيين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اوزان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شاخصهاي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تصميم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مقايسه گزينه‌ها با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شاخصهاي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تصميم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  <a:tabLst>
                <a:tab pos="365125" algn="l"/>
              </a:tabLst>
            </a:pP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ارزيابي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و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انتخاب گزينه نهايي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بی مقیاس کردن اعداد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ماتریس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4873" y="1495751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dirty="0">
                <a:solidFill>
                  <a:srgbClr val="000000"/>
                </a:solidFill>
                <a:cs typeface="B Nazanin" pitchFamily="2" charset="-78"/>
              </a:rPr>
              <a:t>		</a:t>
            </a:r>
            <a:r>
              <a:rPr lang="fa-IR" b="1" dirty="0">
                <a:solidFill>
                  <a:srgbClr val="000000"/>
                </a:solidFill>
                <a:cs typeface="B Nazanin" pitchFamily="2" charset="-78"/>
              </a:rPr>
              <a:t>شاخص مثبت (مثل کیفیت، هر چه بیشتر بهتر)</a:t>
            </a:r>
            <a:endParaRPr lang="en-US" b="1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>
                <a:solidFill>
                  <a:srgbClr val="C00000"/>
                </a:solidFill>
                <a:cs typeface="B Nazanin" pitchFamily="2" charset="-78"/>
              </a:rPr>
              <a:t> انواع شاخص ها</a:t>
            </a:r>
          </a:p>
          <a:p>
            <a:pPr algn="r" rtl="1">
              <a:buNone/>
            </a:pPr>
            <a:r>
              <a:rPr lang="fa-IR" b="1" dirty="0">
                <a:solidFill>
                  <a:srgbClr val="000000"/>
                </a:solidFill>
                <a:cs typeface="B Nazanin" pitchFamily="2" charset="-78"/>
              </a:rPr>
              <a:t>		شاخص منفی (مثل هزینه، هر چه کمتر بهتر</a:t>
            </a:r>
            <a:r>
              <a:rPr lang="fa-IR" sz="1400" b="1" dirty="0">
                <a:solidFill>
                  <a:srgbClr val="000066"/>
                </a:solidFill>
                <a:cs typeface="B Nazanin" pitchFamily="2" charset="-78"/>
              </a:rPr>
              <a:t>)</a:t>
            </a:r>
            <a:endParaRPr lang="en-US" sz="1400" b="1" dirty="0"/>
          </a:p>
        </p:txBody>
      </p:sp>
      <p:sp>
        <p:nvSpPr>
          <p:cNvPr id="5" name="Right Brace 4"/>
          <p:cNvSpPr/>
          <p:nvPr/>
        </p:nvSpPr>
        <p:spPr>
          <a:xfrm>
            <a:off x="7162800" y="1510107"/>
            <a:ext cx="152400" cy="923330"/>
          </a:xfrm>
          <a:prstGeom prst="rightBrace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39000" y="1510107"/>
            <a:ext cx="1905000" cy="20708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fa-IR" sz="4000" b="1" dirty="0" smtClean="0">
                <a:solidFill>
                  <a:srgbClr val="000066"/>
                </a:solidFill>
                <a:cs typeface="Mitra" pitchFamily="2" charset="-78"/>
              </a:rPr>
              <a:t>	</a:t>
            </a:r>
            <a:r>
              <a:rPr lang="fa-IR" dirty="0" smtClean="0">
                <a:solidFill>
                  <a:srgbClr val="000066"/>
                </a:solidFill>
                <a:cs typeface="Mitra" pitchFamily="2" charset="-78"/>
              </a:rPr>
              <a:t>	  </a:t>
            </a:r>
            <a:r>
              <a:rPr lang="en-US" dirty="0" smtClean="0">
                <a:solidFill>
                  <a:srgbClr val="000066"/>
                </a:solidFill>
                <a:cs typeface="Mitra" pitchFamily="2" charset="-78"/>
              </a:rPr>
              <a:t> </a:t>
            </a:r>
            <a:r>
              <a:rPr lang="fa-IR" dirty="0" smtClean="0">
                <a:solidFill>
                  <a:srgbClr val="000066"/>
                </a:solidFill>
                <a:cs typeface="Mitra" pitchFamily="2" charset="-78"/>
              </a:rPr>
              <a:t> </a:t>
            </a:r>
            <a:endParaRPr lang="fa-IR" sz="1800" dirty="0" smtClean="0">
              <a:solidFill>
                <a:srgbClr val="000066"/>
              </a:solidFill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2400" dirty="0" err="1">
                <a:solidFill>
                  <a:srgbClr val="FF0000"/>
                </a:solidFill>
                <a:cs typeface="B Nazanin" pitchFamily="2" charset="-78"/>
              </a:rPr>
              <a:t>نُرم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خطی</a:t>
            </a:r>
            <a:endParaRPr lang="fa-IR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10" name="Picture 9" descr="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36" y="3549661"/>
            <a:ext cx="5978236" cy="878883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036" y="5697978"/>
            <a:ext cx="1466850" cy="6083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6989618" y="3769658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نرم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ساعتی</a:t>
            </a:r>
            <a:endParaRPr lang="fa-IR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48196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نرم </a:t>
            </a:r>
            <a:r>
              <a:rPr lang="fa-IR" sz="2400" dirty="0" err="1" smtClean="0">
                <a:solidFill>
                  <a:srgbClr val="FF0000"/>
                </a:solidFill>
                <a:cs typeface="B Nazanin" pitchFamily="2" charset="-78"/>
              </a:rPr>
              <a:t>اقلیدسی</a:t>
            </a:r>
            <a:endParaRPr lang="fa-IR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4531" y="5763720"/>
            <a:ext cx="3602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مخصوص اعداد </a:t>
            </a:r>
            <a:r>
              <a:rPr lang="fa-IR" sz="2400" dirty="0" err="1">
                <a:solidFill>
                  <a:srgbClr val="FF0000"/>
                </a:solidFill>
                <a:cs typeface="B Nazanin" pitchFamily="2" charset="-78"/>
              </a:rPr>
              <a:t>فازی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(</a:t>
            </a:r>
            <a:r>
              <a:rPr lang="fa-IR" sz="2400" dirty="0" err="1">
                <a:solidFill>
                  <a:srgbClr val="FF0000"/>
                </a:solidFill>
                <a:cs typeface="B Nazanin" pitchFamily="2" charset="-78"/>
              </a:rPr>
              <a:t>نرمالایز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کردن)</a:t>
            </a:r>
          </a:p>
        </p:txBody>
      </p:sp>
      <p:pic>
        <p:nvPicPr>
          <p:cNvPr id="15" name="Picture 14" descr="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9" y="2438400"/>
            <a:ext cx="4817035" cy="990600"/>
          </a:xfrm>
          <a:prstGeom prst="rect">
            <a:avLst/>
          </a:prstGeom>
        </p:spPr>
      </p:pic>
      <p:pic>
        <p:nvPicPr>
          <p:cNvPr id="16" name="Picture 15" descr="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552950"/>
            <a:ext cx="3718498" cy="933450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8848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های ارزیابی اوزان (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W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):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1600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نظرسنجی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روش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آنتروپی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LINMAP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روش کمترین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مجذورات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وزین شده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C00000"/>
                </a:solidFill>
                <a:cs typeface="B Nazanin" pitchFamily="2" charset="-78"/>
              </a:rPr>
              <a:t>روش ”بردار ویژه“</a:t>
            </a:r>
          </a:p>
          <a:p>
            <a:pPr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   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   (مقایسات زوجی و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اثر تداخلی عامل ها)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267200" y="5009763"/>
            <a:ext cx="1981200" cy="19437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5350" y="473467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cs typeface="B Nazanin" pitchFamily="2" charset="-78"/>
              </a:rPr>
              <a:t>Thomas.L.SAATY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6075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های ارزیابی اوزان (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W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):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814" y="3461967"/>
            <a:ext cx="870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مدل جبرانی(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Compensatory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en-CA" sz="2000" dirty="0" smtClean="0">
                <a:solidFill>
                  <a:srgbClr val="000000"/>
                </a:solidFill>
                <a:cs typeface="B Nazanin" pitchFamily="2" charset="-78"/>
              </a:rPr>
              <a:t> DM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: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حاضر به تبادل بین معیارها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trade off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en-CA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می باشد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endParaRPr lang="fa-IR" sz="2000" dirty="0">
              <a:solidFill>
                <a:srgbClr val="000000"/>
              </a:solidFill>
              <a:cs typeface="B Nazanin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مدل غیرجبرانی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DM:(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Non-compensatory)</a:t>
            </a:r>
            <a:endParaRPr lang="en-US" sz="2000" dirty="0">
              <a:solidFill>
                <a:srgbClr val="000000"/>
              </a:solidFill>
              <a:cs typeface="B Nazanin" pitchFamily="2" charset="-78"/>
            </a:endParaRPr>
          </a:p>
        </p:txBody>
      </p:sp>
      <p:pic>
        <p:nvPicPr>
          <p:cNvPr id="12" name="Picture 11" descr="untitledf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724400"/>
            <a:ext cx="200825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 rot="19061115">
            <a:off x="282654" y="5295174"/>
            <a:ext cx="1698217" cy="5914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Trade off</a:t>
            </a:r>
            <a:endParaRPr lang="en-US" dirty="0"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6571" y="1746774"/>
            <a:ext cx="2617210" cy="426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MADM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8" name="Straight Connector 17"/>
          <p:cNvCxnSpPr>
            <a:stCxn id="17" idx="2"/>
            <a:endCxn id="20" idx="0"/>
          </p:cNvCxnSpPr>
          <p:nvPr/>
        </p:nvCxnSpPr>
        <p:spPr>
          <a:xfrm>
            <a:off x="4285176" y="2173493"/>
            <a:ext cx="2793331" cy="43725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1971" y="2617003"/>
            <a:ext cx="2514600" cy="520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مدل های جبرانی</a:t>
            </a:r>
            <a:endParaRPr lang="en-US" sz="2400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31240" y="2610747"/>
            <a:ext cx="3094534" cy="5333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spc="300" dirty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مدل های غیر جبرانی</a:t>
            </a:r>
            <a:endParaRPr lang="en-US" sz="2400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cxnSp>
        <p:nvCxnSpPr>
          <p:cNvPr id="22" name="Straight Connector 21"/>
          <p:cNvCxnSpPr>
            <a:stCxn id="17" idx="2"/>
            <a:endCxn id="19" idx="0"/>
          </p:cNvCxnSpPr>
          <p:nvPr/>
        </p:nvCxnSpPr>
        <p:spPr>
          <a:xfrm flipH="1">
            <a:off x="1719271" y="2173493"/>
            <a:ext cx="2565905" cy="44351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" y="4191000"/>
            <a:ext cx="307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حاضر به تبادل بین معیارها نمی باشد</a:t>
            </a:r>
            <a:endParaRPr lang="en-US" sz="20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1067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905000"/>
            <a:ext cx="3276600" cy="4114800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روش ماکسی مین(</a:t>
            </a:r>
            <a:r>
              <a:rPr lang="en-US" sz="2500" dirty="0" err="1" smtClean="0">
                <a:solidFill>
                  <a:schemeClr val="tx1">
                    <a:lumMod val="10000"/>
                  </a:schemeClr>
                </a:solidFill>
              </a:rPr>
              <a:t>Maximin</a:t>
            </a: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):</a:t>
            </a: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ماکزیمم کردن حداقل سود آوری....کاربرد؟</a:t>
            </a:r>
          </a:p>
          <a:p>
            <a:pPr>
              <a:buFont typeface="Arial" pitchFamily="34" charset="0"/>
              <a:buChar char="•"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روش رضایت بخش شمول:</a:t>
            </a: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sz="2500" dirty="0" smtClean="0">
                <a:solidFill>
                  <a:schemeClr val="tx1">
                    <a:lumMod val="10000"/>
                  </a:schemeClr>
                </a:solidFill>
              </a:rPr>
              <a:t>conjunctive-satisfying-method</a:t>
            </a: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  <a:endParaRPr lang="en-US" sz="25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سطوح استاندارد(</a:t>
            </a:r>
            <a:r>
              <a:rPr lang="en-US" sz="2500" dirty="0" smtClean="0">
                <a:solidFill>
                  <a:schemeClr val="tx1">
                    <a:lumMod val="10000"/>
                  </a:schemeClr>
                </a:solidFill>
              </a:rPr>
              <a:t>cut off</a:t>
            </a: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روش رضایت بخش شمول:</a:t>
            </a: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sz="2500" dirty="0" smtClean="0">
                <a:solidFill>
                  <a:schemeClr val="tx1">
                    <a:lumMod val="10000"/>
                  </a:schemeClr>
                </a:solidFill>
              </a:rPr>
              <a:t>conjunctive-satisfying-method</a:t>
            </a: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  <a:endParaRPr lang="en-US" sz="25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 انتخاب یک کاندید بر اساس استثنایی بودن آن در یک شاخص...</a:t>
            </a:r>
          </a:p>
          <a:p>
            <a:pPr>
              <a:buNone/>
            </a:pPr>
            <a:r>
              <a:rPr lang="fa-IR" sz="2500" dirty="0" smtClean="0">
                <a:solidFill>
                  <a:schemeClr val="tx1">
                    <a:lumMod val="10000"/>
                  </a:schemeClr>
                </a:solidFill>
              </a:rPr>
              <a:t>مثال:فوتبالیت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Content Placeholder 13" descr="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5867400" cy="449580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635768" y="1371600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غیر جبرانی: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0758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زیر گروه نمره گذاری:</a:t>
            </a:r>
          </a:p>
          <a:p>
            <a:pPr algn="r" rtl="1"/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یک تابع مطلوبیت به ازای هر گزینه.......مشکل؟</a:t>
            </a:r>
          </a:p>
          <a:p>
            <a:pPr algn="r" rtl="1"/>
            <a:endParaRPr lang="fa-IR" dirty="0" smtClean="0">
              <a:solidFill>
                <a:schemeClr val="tx1">
                  <a:lumMod val="10000"/>
                </a:schemeClr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زیر گروه سازشی:</a:t>
            </a:r>
          </a:p>
          <a:p>
            <a:pPr algn="r" rtl="1"/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نزدیکترین به راه حل ایده آل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6248400"/>
            <a:ext cx="1080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i="1" dirty="0" smtClean="0">
                <a:solidFill>
                  <a:srgbClr val="FF0000"/>
                </a:solidFill>
              </a:rPr>
              <a:t>TOPSIS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000000"/>
                </a:solidFill>
              </a:rPr>
              <a:t>جبرانی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و اما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!!!!!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6764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بر اساس تحلیل مغز انسان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مناسب برای مسایل پیچیده و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یکی از قوی ترین روش ها برای تعیین اولویت معیارها 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یکی از قوی ترین روش ها برای تعیین اوزان شاخص ها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" y="3394546"/>
            <a:ext cx="81153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یکی از برجسته‌ترین روش‌های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MCDM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، روش تجزیه و تحلیل سلسله مراتبی (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) است که این روش ابتدا ارتباط بین وزن شاخص‌ها را محاسبه و ارزش کلی هر گزینه براساس وزن بدست آمده محاسبه می‌کند. (ساعتی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، 2001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) و (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ساعتی، 1980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7086600"/>
            <a:ext cx="8229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 smtClean="0"/>
              <a:t>علی رغم کاربرد وسیع </a:t>
            </a:r>
            <a:r>
              <a:rPr lang="en-US" dirty="0" smtClean="0"/>
              <a:t>AHP</a:t>
            </a:r>
            <a:r>
              <a:rPr lang="fa-IR" dirty="0" smtClean="0"/>
              <a:t>، از این روش در شرایط عدم اطمینان و غیر دقیق انتقادهایی شده است. (چنگ،1999)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8043" y="5676632"/>
            <a:ext cx="8122557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علی رغم کاربرد وسیع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، از این روش در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شرایط عدم اطمینان و غیر دقیق انتقادهایی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شده است. (چنگ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، 1999)</a:t>
            </a:r>
            <a:endParaRPr lang="en-US" sz="20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" y="4693289"/>
            <a:ext cx="81153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فازی یکی از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قویترین روش‌های تصمیم گیری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 برای تعیین اولویت معیارها: (ایزیکلار و همکارانش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، 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2006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)</a:t>
            </a:r>
            <a:endParaRPr lang="fa-IR" sz="20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2046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مروری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برکاربرد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و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8839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ونگ و همکاران در سال 2006 روش  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براساس سطح  و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روش‌های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حل برنامه ریزی خطی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ارائه کردند.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چن و همکارانش در سال 2006 رویکرد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را جهت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تامین کننده در زنجیره تامین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استفاده کرده است.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کیو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و همکاران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در سال 2007 با استفاده از روش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راه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حلی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را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محل استقرار مناسب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در محیط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ارائه نموده است.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ونگ و همکارانش در سال 2007 از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برای کمک به آکادمی نیروی هوایی تایوان در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تعیین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بهترین روش آموزش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نیروی هوای در محیط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استفاده کردند.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لی در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سال 2007 برای توسعه نرخ سازگاری از یک روش برای تصمیم گیری چند شاخصه در محیط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که یکی از بهترین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بخش‌های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تصمیم گیری است استفاده نمود.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آمان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همکارانش در سال 2007 با استفاده از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سلسه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مراتبی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مدلی را برای ارزیابی چند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معیاره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صنعت </a:t>
            </a:r>
            <a:r>
              <a:rPr lang="fa-IR" sz="2000" u="sng" dirty="0" err="1">
                <a:solidFill>
                  <a:srgbClr val="000000"/>
                </a:solidFill>
                <a:cs typeface="B Nazanin" pitchFamily="2" charset="-78"/>
              </a:rPr>
              <a:t>رباتیک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پیشنهاد نمودند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بایوکوکان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در سال 2007 با استفاده از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به تعیین استراتژی و زیر معیارهای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بهترین شریک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برای سازمان و تعیین بهترین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شاخص‌ها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انتخاب بهترین گزینه پرداختند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endParaRPr lang="fa-IR" sz="20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/>
            <a:endParaRPr lang="fa-IR" sz="1600" dirty="0"/>
          </a:p>
          <a:p>
            <a:pPr algn="r" rtl="1"/>
            <a:endParaRPr lang="fa-IR" sz="1600" dirty="0"/>
          </a:p>
          <a:p>
            <a:pPr algn="r" rtl="1">
              <a:buNone/>
            </a:pPr>
            <a:endParaRPr lang="fa-IR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8316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مروری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برکاربرد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و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41931"/>
            <a:ext cx="8839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مارتین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و همکاران در سال 2007 یک رویکرد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را برای ارزیابی پویایی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کیفیت خدمات سه هتل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در ایسلند ارائه نمودند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. 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پان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در سال 2008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ساختار پل مناسب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از روش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استفاده نمود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کانبولات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در سال 2008 با استفاده از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یک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سیستم </a:t>
            </a:r>
            <a:r>
              <a:rPr lang="fa-IR" sz="2000" u="sng" dirty="0" err="1">
                <a:solidFill>
                  <a:srgbClr val="000000"/>
                </a:solidFill>
                <a:cs typeface="B Nazanin" pitchFamily="2" charset="-78"/>
              </a:rPr>
              <a:t>دسته‌بندی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موجودی ارائه نمود و همچنین چن و همکارانش در سال2008 با به کارگیری متغیرهای زبانی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ثبات و قضاوت دو جانبه در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ماتریس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مورد ارزیابی قرار دادند.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چاو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همکارانش در سال 2008 روش فرآیند تجزیه و تحلیل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کاربرد از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ماتریس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قضاوتی جهت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سنجش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درک افراد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استفاده کردند.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Fei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و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همکارانش در سال 2008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یک سیستم مدیریتی محیط زیست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موفق از دسته بندی معیارها استفاده نمودند. 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شارما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همکارانش در سال 2008 با استفاده از روش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بهینه سازی شبکه توزیع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استفاده  ننمودند.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کستا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و همکاران در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سال 2008 کاربرد برداری ویژه در روش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مورد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بررسی قراردادند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فیروز آبادی و همکاران در سال 2008 از روش 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خرید سهام مناسب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از دیدگاه سهامداران استفاده نمودند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endParaRPr lang="fa-IR" sz="20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/>
            <a:endParaRPr lang="fa-IR" sz="1600" dirty="0"/>
          </a:p>
          <a:p>
            <a:pPr algn="r" rtl="1"/>
            <a:endParaRPr lang="fa-IR" sz="1600" dirty="0"/>
          </a:p>
          <a:p>
            <a:pPr algn="r" rtl="1">
              <a:buNone/>
            </a:pPr>
            <a:endParaRPr lang="fa-IR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3375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مروری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برکاربرد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و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گوموس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در سال 2009 با استفاده از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روش</a:t>
            </a:r>
            <a:r>
              <a:rPr lang="en-US" sz="2000" dirty="0" smtClean="0">
                <a:solidFill>
                  <a:srgbClr val="000000"/>
                </a:solidFill>
                <a:cs typeface="B Nazanin" pitchFamily="2" charset="-78"/>
              </a:rPr>
              <a:t>AHP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و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Tosis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در شرکت مناسب را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حمل و نقل </a:t>
            </a:r>
            <a:r>
              <a:rPr lang="fa-IR" sz="2000" u="sng" dirty="0" err="1">
                <a:solidFill>
                  <a:srgbClr val="000000"/>
                </a:solidFill>
                <a:cs typeface="B Nazanin" pitchFamily="2" charset="-78"/>
              </a:rPr>
              <a:t>پسماندهای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 خطرناک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به کار برد.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لین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چانگ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در سال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2008 از </a:t>
            </a:r>
            <a:r>
              <a:rPr lang="en-US" sz="2000" dirty="0" err="1">
                <a:solidFill>
                  <a:srgbClr val="000000"/>
                </a:solidFill>
                <a:cs typeface="B Nazanin" pitchFamily="2" charset="-78"/>
              </a:rPr>
              <a:t>Topsis</a:t>
            </a:r>
            <a:r>
              <a:rPr lang="en-US" sz="20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cs typeface="B Nazanin" pitchFamily="2" charset="-78"/>
              </a:rPr>
              <a:t>فازی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انتخاب سفارش و مقدار قیمت گذاری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توسط تامین کننده برای وقتی سفارش بیشتر از ظرفیت تولید است استفاده نمودند.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(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ابوسینا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و همکاران) در سال 2008 مساله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برنامه‌ریزی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غیر خطی با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مقیاس‌های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 چند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هدفه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با استفاده از ساختار بلوک </a:t>
            </a:r>
            <a:r>
              <a:rPr lang="fa-IR" sz="2000" dirty="0" err="1">
                <a:solidFill>
                  <a:srgbClr val="000000"/>
                </a:solidFill>
                <a:cs typeface="B Nazanin" pitchFamily="2" charset="-78"/>
              </a:rPr>
              <a:t>زاویه‌ای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 برای </a:t>
            </a:r>
            <a:r>
              <a:rPr lang="fa-IR" sz="2000" u="sng" dirty="0">
                <a:solidFill>
                  <a:srgbClr val="000000"/>
                </a:solidFill>
                <a:cs typeface="B Nazanin" pitchFamily="2" charset="-78"/>
              </a:rPr>
              <a:t>تعیین اولویت سفارش دهی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استفاده کردند.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7252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مقدمه 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9" name="Picture 8" descr="imagesCA599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291" y="1600745"/>
            <a:ext cx="3720152" cy="2565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8748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36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cs typeface="B Nazanin" pitchFamily="2" charset="-78"/>
              </a:rPr>
              <a:t>مصر </a:t>
            </a:r>
            <a:r>
              <a:rPr lang="ar-SA" sz="3600" dirty="0">
                <a:solidFill>
                  <a:srgbClr val="000000"/>
                </a:solidFill>
                <a:cs typeface="B Nazanin" pitchFamily="2" charset="-78"/>
              </a:rPr>
              <a:t>باست</a:t>
            </a:r>
            <a:r>
              <a:rPr lang="fa-IR" sz="3600" dirty="0">
                <a:solidFill>
                  <a:srgbClr val="000000"/>
                </a:solidFill>
                <a:cs typeface="B Nazanin" pitchFamily="2" charset="-78"/>
              </a:rPr>
              <a:t>ا</a:t>
            </a:r>
            <a:r>
              <a:rPr lang="ar-SA" sz="3600" dirty="0">
                <a:solidFill>
                  <a:srgbClr val="000000"/>
                </a:solidFill>
                <a:cs typeface="B Nazanin" pitchFamily="2" charset="-78"/>
              </a:rPr>
              <a:t>ن</a:t>
            </a:r>
            <a:endParaRPr lang="fa-IR" sz="3600" dirty="0">
              <a:solidFill>
                <a:srgbClr val="000000"/>
              </a:solidFill>
              <a:cs typeface="B Nazanin" pitchFamily="2" charset="-78"/>
            </a:endParaRPr>
          </a:p>
          <a:p>
            <a:r>
              <a:rPr lang="fa-IR" sz="36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cs typeface="B Nazanin" pitchFamily="2" charset="-78"/>
              </a:rPr>
              <a:t>پیشگویان </a:t>
            </a:r>
            <a:r>
              <a:rPr lang="ar-SA" sz="3600" dirty="0">
                <a:solidFill>
                  <a:srgbClr val="000000"/>
                </a:solidFill>
                <a:cs typeface="B Nazanin" pitchFamily="2" charset="-78"/>
              </a:rPr>
              <a:t>یونانی</a:t>
            </a:r>
            <a:endParaRPr lang="en-US" sz="3600" dirty="0">
              <a:solidFill>
                <a:srgbClr val="000000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11" name="Picture 10" descr="200px-Sanzio_01_Zoroaster_Ptolm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8618" y="4422637"/>
            <a:ext cx="15240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imagesCALJYH9E.jpg"/>
          <p:cNvPicPr>
            <a:picLocks noChangeAspect="1"/>
          </p:cNvPicPr>
          <p:nvPr/>
        </p:nvPicPr>
        <p:blipFill rotWithShape="1">
          <a:blip r:embed="rId4" cstate="print"/>
          <a:srcRect l="5815"/>
          <a:stretch/>
        </p:blipFill>
        <p:spPr>
          <a:xfrm>
            <a:off x="292291" y="3815829"/>
            <a:ext cx="1731418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4034477" y="4191000"/>
            <a:ext cx="5019675" cy="175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rgbClr val="000000"/>
                </a:solidFill>
                <a:cs typeface="B Nazanin" pitchFamily="2" charset="-78"/>
              </a:rPr>
              <a:t>جوهر تمامی فعالیت های مدیریتی،تصمیم گیری است</a:t>
            </a:r>
            <a:endParaRPr lang="en-US" sz="36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MADM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در حالت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شاخص های موجود در تصمیم گیری حالتی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نا دقیق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دارند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: جوان، تجربه، استعداد، تیز، مناسب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و...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تصمیم های درگیر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مسایل انسانی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نا توانی مدیران در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انتخاب یک عدد دقیق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برای بیان عقیده و نظر خود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تمامی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این موارد ما را به سمت استفاده از......... به جای ........... میکند.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3810000"/>
            <a:ext cx="56388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زمینه برای ورود پدیده فازی محیا گردید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410200"/>
            <a:ext cx="7315200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با وجود این همه تنوع در تکنیکهای تصمیم گیری چه کنیم؟؟؟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729490"/>
            <a:ext cx="2971800" cy="52322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حالا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7054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MADM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در حالت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با بررسی ها و مطالعات انجام شده، به این نتیجه رسیدیم </a:t>
            </a:r>
            <a:r>
              <a:rPr kumimoji="0" lang="fa-I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که،در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زمینه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MADM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</a:t>
            </a:r>
            <a:r>
              <a:rPr kumimoji="0" lang="fa-I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فازی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تمرکز اغلب مقاله های </a:t>
            </a:r>
            <a:r>
              <a:rPr kumimoji="0" lang="fa-I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فازی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بر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Fuzzy AHP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و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Fuzzy TOPSIS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میباشد.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/>
            </a:r>
            <a:b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</a:b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                          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cs typeface="B Nazanin" panose="00000400000000000000" pitchFamily="2" charset="-78"/>
              </a:rPr>
              <a:t>چرا؟</a:t>
            </a:r>
            <a:b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cs typeface="B Nazanin" panose="00000400000000000000" pitchFamily="2" charset="-78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cs typeface="B Nazanin" panose="00000400000000000000" pitchFamily="2" charset="-78"/>
            </a:endParaRPr>
          </a:p>
        </p:txBody>
      </p:sp>
      <p:pic>
        <p:nvPicPr>
          <p:cNvPr id="11" name="Content Placeholder 4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4322966" y="9220200"/>
            <a:ext cx="498067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3276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از طرفی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</a:t>
            </a: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تنوع تکنیک‌ها و سردرگمی تحلیلگران</a:t>
            </a:r>
            <a:endParaRPr lang="en-US" sz="2200" dirty="0" smtClean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ar-SA" sz="2200" dirty="0" smtClean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جدی‌ترین انتقاد</a:t>
            </a: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:</a:t>
            </a:r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</a:t>
            </a: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متفاوت بودن جواب‌های ارائه شده توسط این روش ها</a:t>
            </a:r>
            <a:endParaRPr lang="fa-IR" sz="2200" dirty="0" smtClean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algn="just" rtl="1"/>
            <a:endParaRPr lang="fa-IR" sz="2200" dirty="0" smtClean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algn="just" rtl="1"/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برای جواب به این سوالات به سراغ مقاله دکتر عادل آذر رفتیم: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مقایسه </a:t>
            </a:r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۲۰</a:t>
            </a: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متد جبرانی بر اساس </a:t>
            </a:r>
            <a:r>
              <a:rPr lang="fa-IR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۱۳</a:t>
            </a:r>
            <a:r>
              <a:rPr lang="ar-SA" sz="22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معیار</a:t>
            </a:r>
            <a:endParaRPr lang="en-US" dirty="0" smtClean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dirty="0" smtClean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</p:txBody>
      </p:sp>
      <p:pic>
        <p:nvPicPr>
          <p:cNvPr id="6" name="Picture 5" descr="imagesCASWV31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114800"/>
            <a:ext cx="859316" cy="1219200"/>
          </a:xfrm>
          <a:prstGeom prst="roundRect">
            <a:avLst>
              <a:gd name="adj" fmla="val 387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untitled.jp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600987"/>
            <a:ext cx="2362200" cy="125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0552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MADM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در حالت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6" name="Content Placeholder 7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897" y="2209800"/>
            <a:ext cx="5213103" cy="4525963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429000"/>
            <a:ext cx="3276600" cy="32385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057400"/>
            <a:ext cx="2686050" cy="933450"/>
          </a:xfrm>
          <a:prstGeom prst="rect">
            <a:avLst/>
          </a:prstGeom>
          <a:ln w="228600" cap="sq" cmpd="thickThin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0049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533400"/>
            <a:ext cx="2400300" cy="581025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025" y="1371600"/>
            <a:ext cx="2466975" cy="638175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685800"/>
            <a:ext cx="2533650" cy="619125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419600"/>
            <a:ext cx="2457450" cy="47625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2286000"/>
            <a:ext cx="2638425" cy="638175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5943600"/>
            <a:ext cx="2505075" cy="61912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5181600"/>
            <a:ext cx="2505075" cy="4095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0" y="3352800"/>
            <a:ext cx="2571750" cy="62865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2514600"/>
            <a:ext cx="2838450" cy="7334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1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24200" y="1676400"/>
            <a:ext cx="2962275" cy="71437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1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600" y="609600"/>
            <a:ext cx="3067050" cy="723900"/>
          </a:xfrm>
          <a:prstGeom prst="rect">
            <a:avLst/>
          </a:prstGeom>
          <a:ln w="38100" cap="sq">
            <a:solidFill>
              <a:srgbClr val="66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1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24200" y="4419600"/>
            <a:ext cx="3000375" cy="533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2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67400" y="3200400"/>
            <a:ext cx="3000375" cy="7524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Content Placeholder 20" descr="2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600" y="5124450"/>
            <a:ext cx="2628900" cy="14287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0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9029" y="1600200"/>
            <a:ext cx="9144000" cy="516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700" b="1" dirty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T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echnique </a:t>
            </a:r>
            <a:r>
              <a:rPr lang="en-US" sz="27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for 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O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rder-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P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reference </a:t>
            </a:r>
            <a:r>
              <a:rPr lang="en-US" sz="27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by 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S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imilarity </a:t>
            </a:r>
            <a:r>
              <a:rPr lang="en-US" sz="27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to 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I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deal 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S</a:t>
            </a:r>
            <a:r>
              <a:rPr lang="en-US" sz="27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olution</a:t>
            </a:r>
            <a:endParaRPr lang="fa-IR" sz="2700" b="1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یون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و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هوانگ</a:t>
            </a:r>
            <a:endParaRPr lang="fa-IR" sz="2400" dirty="0" smtClean="0">
              <a:solidFill>
                <a:srgbClr val="000000"/>
              </a:solidFill>
              <a:cs typeface="B Nazanin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فلسفه راه حل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مطلوبیت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هر شاخص باید به چه صورت باشد؟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نحوه محاسبه فاصله گزینه ها از گزینه های ایده آل؟</a:t>
            </a:r>
          </a:p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     1) فاصله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اقلیدسی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(توان دوم)</a:t>
            </a:r>
            <a:endParaRPr lang="en-US" sz="2400" dirty="0" smtClean="0">
              <a:solidFill>
                <a:srgbClr val="000000"/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    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2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) فاصله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بلوکی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(مجموع قدر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مطلق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از فواصل خطی)</a:t>
            </a:r>
          </a:p>
          <a:p>
            <a:pPr marL="342900" lvl="0" indent="-342900" algn="r" rtl="1">
              <a:spcBef>
                <a:spcPct val="20000"/>
              </a:spcBef>
            </a:pPr>
            <a:endParaRPr lang="en-US" sz="2400" b="1" spc="100" dirty="0">
              <a:ln w="18000">
                <a:solidFill>
                  <a:srgbClr val="8064A2">
                    <a:lumMod val="75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2400" b="1" cap="all" dirty="0">
              <a:ln>
                <a:solidFill>
                  <a:srgbClr val="8064A2">
                    <a:lumMod val="75000"/>
                  </a:srgbClr>
                </a:solidFill>
              </a:ln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7135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604340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7103" y="6172200"/>
            <a:ext cx="5486400" cy="381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       روی خط واصل قرار دارد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2303" y="6248400"/>
            <a:ext cx="190500" cy="2381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304800" y="1337449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1" eaLnBrk="1" latinLnBrk="0" hangingPunct="1">
                  <a:spcBef>
                    <a:spcPct val="0"/>
                  </a:spcBef>
                  <a:buNone/>
                  <a:defRPr sz="5400" b="1" kern="1200">
                    <a:solidFill>
                      <a:schemeClr val="tx1">
                        <a:alpha val="90000"/>
                      </a:schemeClr>
                    </a:solidFill>
                    <a:effectLst>
                      <a:innerShdw blurRad="38100">
                        <a:schemeClr val="tx1">
                          <a:lumMod val="85000"/>
                        </a:schemeClr>
                      </a:inn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lnSpc>
                    <a:spcPct val="150000"/>
                  </a:lnSpc>
                </a:pPr>
                <a:r>
                  <a:rPr lang="fa-IR" sz="2000" dirty="0" smtClean="0">
                    <a:solidFill>
                      <a:schemeClr val="tx1">
                        <a:lumMod val="10000"/>
                        <a:alpha val="90000"/>
                      </a:schemeClr>
                    </a:solidFill>
                    <a:cs typeface="B Nazanin" panose="00000400000000000000" pitchFamily="2" charset="-78"/>
                  </a:rPr>
                  <a:t>به عنوان مثال در شکل زیر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i="1" smtClean="0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a-IR" sz="2000" dirty="0" smtClean="0">
                    <a:solidFill>
                      <a:schemeClr val="tx1">
                        <a:lumMod val="10000"/>
                        <a:alpha val="90000"/>
                      </a:schemeClr>
                    </a:solidFill>
                    <a:cs typeface="B Nazanin" panose="00000400000000000000" pitchFamily="2" charset="-78"/>
                  </a:rPr>
                  <a:t> در فاصله کوتاهتری به راه حل ایده آل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000" dirty="0" smtClean="0">
                    <a:solidFill>
                      <a:sysClr val="windowText" lastClr="000000"/>
                    </a:solidFill>
                    <a:effectLst/>
                    <a:cs typeface="B Nazanin" panose="00000400000000000000" pitchFamily="2" charset="-78"/>
                  </a:rPr>
                  <a:t> و ایده آل منفی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00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a-IR" sz="2000" dirty="0" smtClean="0">
                    <a:solidFill>
                      <a:schemeClr val="tx1">
                        <a:lumMod val="10000"/>
                        <a:alpha val="90000"/>
                      </a:schemeClr>
                    </a:solidFill>
                    <a:cs typeface="B Nazanin" panose="00000400000000000000" pitchFamily="2" charset="-78"/>
                  </a:rPr>
                  <a:t> (نسبت به گزینه دیگر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i="1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fa-IR" sz="2000" b="1" i="1" smtClean="0">
                            <a:solidFill>
                              <a:schemeClr val="tx1">
                                <a:lumMod val="10000"/>
                                <a:alpha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a-IR" sz="2000" dirty="0" smtClean="0">
                    <a:solidFill>
                      <a:schemeClr val="tx1">
                        <a:lumMod val="10000"/>
                        <a:alpha val="90000"/>
                      </a:schemeClr>
                    </a:solidFill>
                    <a:cs typeface="B Nazanin" panose="00000400000000000000" pitchFamily="2" charset="-78"/>
                  </a:rPr>
                  <a:t>) قرار دارد. </a:t>
                </a:r>
                <a:endParaRPr lang="en-US" sz="2000" dirty="0">
                  <a:solidFill>
                    <a:schemeClr val="tx1">
                      <a:lumMod val="10000"/>
                      <a:alpha val="9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37449"/>
                <a:ext cx="8229600" cy="114300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70" r="-741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3489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الگوریتم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8182" y="1600200"/>
            <a:ext cx="8610600" cy="632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قدم </a:t>
            </a:r>
            <a:r>
              <a:rPr lang="fa-IR" sz="2000" b="1" dirty="0" smtClean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اول: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تبدیل </a:t>
            </a:r>
            <a:r>
              <a:rPr lang="fa-IR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ماتریس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تصمیم گیری موجود به یک </a:t>
            </a:r>
            <a:r>
              <a:rPr lang="fa-IR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ماتریس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بی مقیاس شده (</a:t>
            </a:r>
            <a:r>
              <a:rPr lang="fa-IR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نرمالایز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کردن)</a:t>
            </a:r>
          </a:p>
          <a:p>
            <a:pPr algn="just" rtl="1">
              <a:buFont typeface="Wingdings" panose="05000000000000000000" pitchFamily="2" charset="2"/>
              <a:buChar char="ü"/>
            </a:pPr>
            <a:endParaRPr lang="fa-IR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endParaRPr lang="fa-IR" sz="2000" b="1" dirty="0" smtClean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endParaRPr lang="fa-IR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endParaRPr lang="fa-IR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قدم دوم: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ایجاد </a:t>
            </a:r>
            <a:r>
              <a:rPr lang="fa-IR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ماتریس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(( بی مقیاس )) وزین با </a:t>
            </a:r>
            <a:r>
              <a:rPr lang="fa-IR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مفروض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بودن بردار 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W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به عنوان ورودی به </a:t>
            </a:r>
            <a:r>
              <a:rPr lang="fa-IR" sz="2000" b="1" dirty="0" err="1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الگوریتم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.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یعنی:</a:t>
            </a:r>
            <a:endParaRPr lang="en-US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/>
            <a:endParaRPr lang="en-US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just" rtl="1"/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algn="just" rtl="1"/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algn="just" rtl="1"/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algn="just" rtl="1"/>
            <a:endParaRPr lang="en-US" sz="2000" dirty="0" smtClean="0">
              <a:latin typeface="Arial" pitchFamily="34" charset="0"/>
              <a:cs typeface="B Mitra" pitchFamily="2" charset="-78"/>
            </a:endParaRPr>
          </a:p>
          <a:p>
            <a:pPr algn="just" rtl="1">
              <a:buFont typeface="Arial" pitchFamily="34" charset="0"/>
              <a:buNone/>
            </a:pPr>
            <a:r>
              <a:rPr lang="en-US" sz="2000" dirty="0" smtClean="0">
                <a:latin typeface="Arial" pitchFamily="34" charset="0"/>
                <a:cs typeface="B Mitra" pitchFamily="2" charset="-78"/>
              </a:rPr>
              <a:t>  </a:t>
            </a:r>
            <a:endParaRPr lang="fa-IR" sz="2000" dirty="0" smtClean="0">
              <a:latin typeface="Arial" pitchFamily="34" charset="0"/>
              <a:cs typeface="B Mitra" pitchFamily="2" charset="-78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1371600" cy="113197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057400" y="4038600"/>
            <a:ext cx="22860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W={w1,w2,…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}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038600"/>
            <a:ext cx="15240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40386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wj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fa-IR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                  که  1</a:t>
            </a:r>
          </a:p>
        </p:txBody>
      </p:sp>
      <p:pic>
        <p:nvPicPr>
          <p:cNvPr id="14" name="Picture 13" descr="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695825"/>
            <a:ext cx="1981200" cy="1781175"/>
          </a:xfrm>
          <a:prstGeom prst="rect">
            <a:avLst/>
          </a:prstGeom>
        </p:spPr>
      </p:pic>
      <p:pic>
        <p:nvPicPr>
          <p:cNvPr id="15" name="Picture 14" descr="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1527" y="4694753"/>
            <a:ext cx="1952625" cy="1743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09800" y="54694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*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5393293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dirty="0" smtClean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pic>
        <p:nvPicPr>
          <p:cNvPr id="18" name="Picture 17" descr="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5825" y="4694753"/>
            <a:ext cx="1933575" cy="17621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29400" y="538162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=  V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0547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الگوریتم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17526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a-IR" sz="20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</a:t>
            </a:r>
            <a:r>
              <a:rPr lang="fa-IR" sz="2000" b="1" dirty="0" smtClean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سوم: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مشخص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نمودن راه حل ایده آل و راه حل ایده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آل- منفی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  <a:t/>
            </a:r>
            <a:b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</a:b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  <a:t>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</a:b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  <a:t>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برای گزینه ایده آل (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A+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) و ایده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آل </a:t>
            </a:r>
            <a:r>
              <a:rPr lang="en-US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منفی (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A-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) تعریف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کنیم: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B Mitra" pitchFamily="2" charset="-78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Content Placeholder 3" descr="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3943" y="2821909"/>
            <a:ext cx="6143625" cy="1390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981200" y="4515658"/>
            <a:ext cx="6705600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قدم چهارم: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محاسبه اندازه جدائی(فاصله)</a:t>
            </a:r>
          </a:p>
          <a:p>
            <a:pPr marL="342900" indent="-342900" algn="just" rtl="1">
              <a:spcBef>
                <a:spcPct val="20000"/>
              </a:spcBef>
            </a:pP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   فاصله گزینه </a:t>
            </a:r>
            <a:r>
              <a:rPr lang="en-US" sz="2000" b="1" dirty="0" err="1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i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ام با ایده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آل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ها با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استفاده از روش اقلیدسی بدین قرار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است: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B Mitra" pitchFamily="2" charset="-78"/>
            </a:endParaRPr>
          </a:p>
          <a:p>
            <a:pPr marL="342900" indent="-342900" algn="just" rtl="1"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5410200"/>
            <a:ext cx="3810000" cy="1219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47735362"/>
              </p:ext>
            </p:extLst>
          </p:nvPr>
        </p:nvGraphicFramePr>
        <p:xfrm>
          <a:off x="528637" y="5410200"/>
          <a:ext cx="3281363" cy="1179513"/>
        </p:xfrm>
        <a:graphic>
          <a:graphicData uri="http://schemas.openxmlformats.org/presentationml/2006/ole">
            <p:oleObj spid="_x0000_s1044" name="Equation" r:id="rId4" imgW="2616200" imgH="939800" progId="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7744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الگوریتم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3255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C00000">
                    <a:alpha val="90000"/>
                  </a:srgbClr>
                </a:solidFill>
                <a:cs typeface="B Nazanin" panose="00000400000000000000" pitchFamily="2" charset="-78"/>
              </a:rPr>
              <a:t> قدم </a:t>
            </a:r>
            <a:r>
              <a:rPr lang="fa-IR" sz="2000" dirty="0" smtClean="0">
                <a:solidFill>
                  <a:srgbClr val="C00000">
                    <a:alpha val="90000"/>
                  </a:srgbClr>
                </a:solidFill>
                <a:cs typeface="B Nazanin" panose="00000400000000000000" pitchFamily="2" charset="-78"/>
              </a:rPr>
              <a:t>پنجم</a:t>
            </a:r>
            <a:r>
              <a:rPr lang="fa-IR" sz="2000" dirty="0" smtClean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: محاسبه </a:t>
            </a:r>
            <a:r>
              <a:rPr lang="fa-IR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نزدیکی نسبی </a:t>
            </a:r>
            <a:r>
              <a:rPr lang="en-US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Ai</a:t>
            </a:r>
            <a:r>
              <a:rPr lang="fa-IR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 به راه حل ایده </a:t>
            </a:r>
            <a:r>
              <a:rPr lang="fa-IR" sz="2000" dirty="0" smtClean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آل</a:t>
            </a:r>
            <a:r>
              <a:rPr lang="en-US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 این نزدیکی نسبی را به صورت زیر تعریف می </a:t>
            </a:r>
            <a:r>
              <a:rPr lang="fa-IR" sz="2000" dirty="0" smtClean="0">
                <a:solidFill>
                  <a:schemeClr val="tx1">
                    <a:lumMod val="10000"/>
                    <a:alpha val="90000"/>
                  </a:schemeClr>
                </a:solidFill>
                <a:cs typeface="B Nazanin" panose="00000400000000000000" pitchFamily="2" charset="-78"/>
              </a:rPr>
              <a:t>کنیم:</a:t>
            </a:r>
            <a:endParaRPr lang="en-US" sz="2000" dirty="0">
              <a:solidFill>
                <a:schemeClr val="tx1">
                  <a:lumMod val="10000"/>
                  <a:alpha val="9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743200"/>
            <a:ext cx="3429000" cy="685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0209599"/>
              </p:ext>
            </p:extLst>
          </p:nvPr>
        </p:nvGraphicFramePr>
        <p:xfrm>
          <a:off x="609600" y="2819400"/>
          <a:ext cx="3009900" cy="520700"/>
        </p:xfrm>
        <a:graphic>
          <a:graphicData uri="http://schemas.openxmlformats.org/presentationml/2006/ole">
            <p:oleObj spid="_x0000_s2067" name="Equation" r:id="rId3" imgW="3009900" imgH="520700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14300" y="3784937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ملاحظه می شود که چنانچه 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Ai=A+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گردد آنگاه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di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+=0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بوده و خواهیم داشت :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cli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+=1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و در صورتی که 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Ai=A-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شود آنگاه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di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-=0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بوده و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cli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+=0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خواهد شد. بنابراین هر اندازه گزینه 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Ai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به راه حل ایده آل(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A+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) نزدیکتر باشد، ارزش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cli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+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به واحد نزدیکتر خواهد بود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.</a:t>
            </a:r>
            <a:endParaRPr lang="en-US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" y="5101312"/>
            <a:ext cx="8648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C0000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قدم </a:t>
            </a:r>
            <a:r>
              <a:rPr lang="fa-IR" sz="2000" b="1" dirty="0" smtClean="0">
                <a:solidFill>
                  <a:srgbClr val="C0000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ششم: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رتبه 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بندی گزینه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ها</a:t>
            </a:r>
            <a:endParaRPr lang="en-US" sz="2000" b="1" dirty="0">
              <a:solidFill>
                <a:schemeClr val="tx1">
                  <a:lumMod val="10000"/>
                  <a:alpha val="90000"/>
                </a:scheme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  <a:p>
            <a:pPr algn="r" rtl="1">
              <a:spcBef>
                <a:spcPct val="0"/>
              </a:spcBef>
            </a:pP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بر اساس ترتیب نزولی </a:t>
            </a:r>
            <a:r>
              <a:rPr lang="en-US" sz="2000" b="1" dirty="0" err="1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cli</a:t>
            </a:r>
            <a:r>
              <a:rPr lang="en-US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+</a:t>
            </a:r>
            <a:r>
              <a:rPr lang="fa-IR" sz="2000" b="1" dirty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می توان گزینه های موجود از مساله مفروض را رتبه بندی </a:t>
            </a:r>
            <a:r>
              <a:rPr lang="fa-IR" sz="2000" b="1" dirty="0" smtClean="0">
                <a:solidFill>
                  <a:schemeClr val="tx1">
                    <a:lumMod val="10000"/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نمود.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6016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5486400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HeroicExtremeLeftFacing">
                <a:rot lat="150460" lon="1485593" rev="21345106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44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مثال عددی </a:t>
            </a:r>
            <a:r>
              <a:rPr lang="en-US" sz="44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TOPSIS</a:t>
            </a:r>
            <a:endParaRPr lang="fa-IR" sz="4400" b="1" spc="5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133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تصمیم گیری در انتخاب همسر از بین گزینه های پیشنهادی توسط مادر</a:t>
            </a:r>
            <a:endParaRPr lang="en-US" sz="2400" b="1" dirty="0">
              <a:solidFill>
                <a:srgbClr val="C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16608"/>
            <a:ext cx="9046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None/>
            </a:pP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عین ا...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باقرزاده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پس از اتمام دوره کارشناسی ارشد و خدمت مقدس سربازی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، که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به تازگی به </a:t>
            </a:r>
            <a:r>
              <a:rPr lang="fa-IR" sz="2400" b="1" u="sng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استخدام شرکت </a:t>
            </a:r>
            <a:r>
              <a:rPr lang="fa-IR" sz="2400" b="1" u="sng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مپنا</a:t>
            </a:r>
            <a:r>
              <a:rPr lang="fa-IR" sz="2400" b="1" u="sng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در آمده، به شهر خویش بازگشت.</a:t>
            </a:r>
          </a:p>
          <a:p>
            <a:pPr algn="just" rtl="1">
              <a:buNone/>
            </a:pP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از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آنجا که عین ا... تک پسر خونه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می باشد، مادر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و </a:t>
            </a:r>
            <a:r>
              <a:rPr lang="fa-IR" sz="2400" b="1" dirty="0" err="1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خواهرانش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نقشه های طلایی برایش در سر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دارند.عین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ا...  2 خواهر دارد به نام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بهجت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و شمسی.</a:t>
            </a:r>
          </a:p>
          <a:p>
            <a:pPr algn="just" rtl="1">
              <a:buNone/>
            </a:pPr>
            <a:r>
              <a:rPr lang="fa-IR" sz="2400" b="1" dirty="0" err="1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بهجت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3 نفر و شمسی 2 نفر از دوستان خودشان را برای برادر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شازده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خود زیر سر دارند. 5 نفر از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همسادگان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و بستگان نیز ذهن مادر آنها را مشغول خود کرده است.</a:t>
            </a:r>
          </a:p>
          <a:p>
            <a:pPr algn="just" rtl="1">
              <a:buNone/>
            </a:pP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پس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از رایزنی های متعدد صورت گرفته بین مادر و 2 خواهر(بدون اطلاع عین ا...)،از بین 10 گزینه پیشنهادی،3نفر با در نظر گرفتن معیار ها(شاخص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ها)</a:t>
            </a:r>
            <a:r>
              <a:rPr lang="en-US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به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مرحله فینال راه یافتند و در ضمن این سه نفر به همراه معیار ها به عین ا... معرفی شدند.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مقدمه 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2650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5000" lnSpcReduction="2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mtClean="0">
                <a:solidFill>
                  <a:srgbClr val="000066"/>
                </a:solidFill>
                <a:latin typeface="Times New Roman" pitchFamily="18" charset="0"/>
                <a:cs typeface="B Nazanin" pitchFamily="2" charset="-78"/>
              </a:rPr>
              <a:t/>
            </a:r>
            <a:br>
              <a:rPr lang="fa-IR" smtClean="0">
                <a:solidFill>
                  <a:srgbClr val="000066"/>
                </a:solidFill>
                <a:latin typeface="Times New Roman" pitchFamily="18" charset="0"/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1523999"/>
            <a:ext cx="8763000" cy="4724401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ذهن محققین در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دهه های اخیر (1970)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معطوف به مدل های چند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معیاره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(</a:t>
            </a:r>
            <a:r>
              <a:rPr lang="en-US" sz="2400" dirty="0">
                <a:solidFill>
                  <a:srgbClr val="FF0000"/>
                </a:solidFill>
                <a:cs typeface="B Nazanin" pitchFamily="2" charset="-78"/>
              </a:rPr>
              <a:t>MCDM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)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برای تصمیم گیری های پیچیده گردیده است.</a:t>
            </a:r>
          </a:p>
          <a:p>
            <a:pPr algn="just"/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استفاده از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چند معیار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سنجش( به جای تک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معیاره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بودن)</a:t>
            </a:r>
          </a:p>
          <a:p>
            <a:pPr algn="just"/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ذکر چند مثال:</a:t>
            </a:r>
          </a:p>
          <a:p>
            <a:pPr algn="just">
              <a:buFont typeface="Wingdings" pitchFamily="2" charset="2"/>
              <a:buNone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1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در زندگي شخصي يك فرد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در ا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نتخاب شغل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(هدف)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، وجهه شغل، محل انجام كار، حقوق و دستمزد، فرصت‌هاي پيشرفت، شرايط كاري و غيره</a:t>
            </a:r>
            <a:r>
              <a:rPr lang="fa-IR" sz="2400" u="sng" dirty="0" smtClean="0">
                <a:solidFill>
                  <a:srgbClr val="000000"/>
                </a:solidFill>
                <a:cs typeface="B Nazanin" pitchFamily="2" charset="-78"/>
              </a:rPr>
              <a:t>(معیارها)</a:t>
            </a:r>
            <a:r>
              <a:rPr lang="en-US" sz="2400" u="sng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را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به عنوان معيار در نظر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مي‌گيرد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2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در زمينه مسائل سازماني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به عنوان مثال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درا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نتخاب استراتژي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يك سازمان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معيارها</a:t>
            </a:r>
            <a:r>
              <a:rPr lang="fa-IR" sz="2400" u="sng" dirty="0" err="1">
                <a:solidFill>
                  <a:srgbClr val="000000"/>
                </a:solidFill>
                <a:cs typeface="B Nazanin" pitchFamily="2" charset="-78"/>
              </a:rPr>
              <a:t>يي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از قبيل ميزان درآمد سازمان طي يك دوره، قيمت سهام سازمان، سهم بازار، تصوير سازمان در جامعه و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…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مي‌توانند مهم باشند. </a:t>
            </a:r>
            <a:endParaRPr lang="fa-IR" b="1" dirty="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45906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43" y="1411053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err="1">
                <a:solidFill>
                  <a:srgbClr val="C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>
                <a:solidFill>
                  <a:srgbClr val="C00000"/>
                </a:solidFill>
                <a:cs typeface="B Nazanin" panose="00000400000000000000" pitchFamily="2" charset="-78"/>
              </a:rPr>
              <a:t> تصمیم گیری مطابق نظر عین ا... با همکاری گروه </a:t>
            </a:r>
            <a:r>
              <a:rPr lang="fa-IR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متخصصین</a:t>
            </a:r>
            <a:r>
              <a:rPr lang="en-US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(مادر،</a:t>
            </a:r>
            <a:r>
              <a:rPr lang="en-US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rgbClr val="C00000"/>
                </a:solidFill>
                <a:cs typeface="B Nazanin" panose="00000400000000000000" pitchFamily="2" charset="-78"/>
              </a:rPr>
              <a:t>بهجت</a:t>
            </a:r>
            <a:r>
              <a:rPr lang="fa-IR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C00000"/>
                </a:solidFill>
                <a:cs typeface="B Nazanin" panose="00000400000000000000" pitchFamily="2" charset="-78"/>
              </a:rPr>
              <a:t>و شمسی)</a:t>
            </a:r>
            <a:endParaRPr lang="en-US" sz="24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5170989"/>
              </p:ext>
            </p:extLst>
          </p:nvPr>
        </p:nvGraphicFramePr>
        <p:xfrm>
          <a:off x="526143" y="1905000"/>
          <a:ext cx="8229600" cy="2057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2179"/>
                <a:gridCol w="955221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200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زیبایی(+)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وضع مالی(+)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مهارت کلام(-)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دستپخت</a:t>
                      </a:r>
                    </a:p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(+)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علاقه(+)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تحصیلات</a:t>
                      </a:r>
                    </a:p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(+)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ولخرج(-)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سکینه خانم</a:t>
                      </a:r>
                      <a:endParaRPr lang="en-US" sz="1600" b="1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سارا خانم</a:t>
                      </a:r>
                      <a:endParaRPr lang="en-US" sz="1600" b="1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5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پانته آ خانم</a:t>
                      </a:r>
                      <a:endParaRPr lang="en-US" sz="1600" b="1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8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B Nazanin" panose="00000400000000000000" pitchFamily="2" charset="-78"/>
                        </a:rPr>
                        <a:t>8</a:t>
                      </a:r>
                      <a:endParaRPr lang="en-US" sz="1600" dirty="0">
                        <a:solidFill>
                          <a:srgbClr val="0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953000" y="4114799"/>
            <a:ext cx="3789820" cy="2031325"/>
            <a:chOff x="381000" y="4069484"/>
            <a:chExt cx="3789820" cy="2756764"/>
          </a:xfrm>
        </p:grpSpPr>
        <p:sp>
          <p:nvSpPr>
            <p:cNvPr id="14" name="Rectangle 13"/>
            <p:cNvSpPr/>
            <p:nvPr/>
          </p:nvSpPr>
          <p:spPr>
            <a:xfrm>
              <a:off x="381000" y="4069484"/>
              <a:ext cx="3789820" cy="27567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fa-IR" b="1" dirty="0" smtClean="0">
                  <a:solidFill>
                    <a:srgbClr val="800000"/>
                  </a:solidFill>
                  <a:cs typeface="B Titr" pitchFamily="2" charset="-78"/>
                </a:rPr>
                <a:t>تذکر:</a:t>
              </a:r>
            </a:p>
            <a:p>
              <a:pPr algn="r" rtl="1"/>
              <a:r>
                <a:rPr lang="fa-IR" b="1" dirty="0" smtClean="0">
                  <a:solidFill>
                    <a:srgbClr val="800000"/>
                  </a:solidFill>
                  <a:cs typeface="B Titr" pitchFamily="2" charset="-78"/>
                </a:rPr>
                <a:t>روش تبدیل شاخص های کیفی به مقادیر کمی</a:t>
              </a:r>
              <a:endParaRPr lang="fa-IR" dirty="0" smtClean="0">
                <a:solidFill>
                  <a:srgbClr val="000066"/>
                </a:solidFill>
                <a:cs typeface="Mitra" pitchFamily="2" charset="-78"/>
              </a:endParaRPr>
            </a:p>
            <a:p>
              <a:pPr algn="r" rtl="1"/>
              <a:endParaRPr lang="fa-IR" dirty="0" smtClean="0">
                <a:solidFill>
                  <a:srgbClr val="000066"/>
                </a:solidFill>
                <a:cs typeface="Mitra" pitchFamily="2" charset="-78"/>
              </a:endParaRPr>
            </a:p>
            <a:p>
              <a:pPr algn="r" rtl="1"/>
              <a:endParaRPr lang="fa-IR" dirty="0" smtClean="0">
                <a:solidFill>
                  <a:srgbClr val="000066"/>
                </a:solidFill>
                <a:cs typeface="Mitra" pitchFamily="2" charset="-78"/>
              </a:endParaRPr>
            </a:p>
            <a:p>
              <a:pPr algn="r" rtl="1"/>
              <a:endParaRPr lang="fa-IR" dirty="0" smtClean="0">
                <a:solidFill>
                  <a:srgbClr val="000066"/>
                </a:solidFill>
                <a:cs typeface="Mitra" pitchFamily="2" charset="-78"/>
              </a:endParaRPr>
            </a:p>
            <a:p>
              <a:pPr algn="r" rtl="1"/>
              <a:endParaRPr lang="fa-IR" dirty="0" smtClean="0">
                <a:solidFill>
                  <a:srgbClr val="000066"/>
                </a:solidFill>
                <a:cs typeface="Mitra" pitchFamily="2" charset="-78"/>
              </a:endParaRPr>
            </a:p>
            <a:p>
              <a:pPr algn="r" rtl="1"/>
              <a:endParaRPr lang="en-US" dirty="0"/>
            </a:p>
          </p:txBody>
        </p:sp>
        <p:pic>
          <p:nvPicPr>
            <p:cNvPr id="15" name="Picture 14" descr="6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99" y="5517267"/>
              <a:ext cx="3464329" cy="620478"/>
            </a:xfrm>
            <a:prstGeom prst="rect">
              <a:avLst/>
            </a:prstGeom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7708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4478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اول: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نرمالایز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 کردن </a:t>
            </a:r>
            <a:r>
              <a:rPr lang="fa-IR" sz="2400" b="1" dirty="0" err="1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ماتریس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تصمیم</a:t>
            </a:r>
            <a:endParaRPr lang="en-US" sz="2400" b="1" dirty="0">
              <a:solidFill>
                <a:srgbClr val="0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cs typeface="B Nazanin" panose="00000400000000000000" pitchFamily="2" charset="-78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381000" y="1905000"/>
            <a:ext cx="4114800" cy="1371600"/>
            <a:chOff x="1143000" y="1219200"/>
            <a:chExt cx="4114800" cy="1371600"/>
          </a:xfrm>
        </p:grpSpPr>
        <p:sp>
          <p:nvSpPr>
            <p:cNvPr id="19" name="Rectangle 18"/>
            <p:cNvSpPr/>
            <p:nvPr/>
          </p:nvSpPr>
          <p:spPr>
            <a:xfrm>
              <a:off x="1143000" y="1219200"/>
              <a:ext cx="4114800" cy="1371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20" name="Content Placeholder 5" descr="3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447800"/>
              <a:ext cx="3228975" cy="8858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95400" y="1752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R=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971800" y="30480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</a:t>
            </a:r>
            <a:r>
              <a:rPr lang="fa-IR" sz="2400" b="1" dirty="0" smtClean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دوم: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وزن دادن به </a:t>
            </a:r>
            <a:r>
              <a:rPr lang="fa-IR" sz="2400" b="1" dirty="0" err="1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ماتریس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 تصمیم</a:t>
            </a:r>
            <a:endParaRPr lang="en-US" sz="2400" b="1" dirty="0">
              <a:solidFill>
                <a:srgbClr val="0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cs typeface="B Nazanin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96886" y="3505200"/>
            <a:ext cx="6542314" cy="1371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4" name="Picture 23" descr="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267200"/>
            <a:ext cx="5591175" cy="485775"/>
          </a:xfrm>
          <a:prstGeom prst="rect">
            <a:avLst/>
          </a:prstGeom>
          <a:ln w="38100" cap="sq">
            <a:solidFill>
              <a:srgbClr val="66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144486" y="3505200"/>
            <a:ext cx="661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تذکر:</a:t>
            </a:r>
          </a:p>
          <a:p>
            <a:pPr algn="r" rtl="1"/>
            <a:r>
              <a:rPr lang="fa-IR" sz="16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اوزان شاخص ها توسط تیم کارشناس متخصص(مادر،بهجت و شمسی) و عین ا... مشخص شده است:</a:t>
            </a:r>
          </a:p>
        </p:txBody>
      </p:sp>
      <p:pic>
        <p:nvPicPr>
          <p:cNvPr id="12" name="Picture 11" descr="ف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1050">
            <a:off x="304800" y="3352800"/>
            <a:ext cx="1676400" cy="167640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Content Placeholder 5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5410200"/>
            <a:ext cx="3228975" cy="8858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3400" y="5715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*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638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V=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6" name="Picture 15" descr="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6775" y="5029200"/>
            <a:ext cx="2409825" cy="1628775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9052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3200400"/>
            <a:ext cx="6477000" cy="13716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24" descr="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276600"/>
            <a:ext cx="6096000" cy="457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981200" y="40502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= (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0.15,0.15,0.024,0.079,0.105,0.081,0.037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84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722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86200" y="3505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3516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038600"/>
            <a:ext cx="304800" cy="401053"/>
          </a:xfrm>
          <a:prstGeom prst="rect">
            <a:avLst/>
          </a:prstGeom>
          <a:noFill/>
        </p:spPr>
      </p:pic>
      <p:pic>
        <p:nvPicPr>
          <p:cNvPr id="35" name="Picture 34" descr="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524000"/>
            <a:ext cx="3933825" cy="9810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4572000" y="2286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سوم</a:t>
            </a:r>
          </a:p>
          <a:p>
            <a:pPr algn="r" rtl="1"/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تعیین راه حل ایده ال و ایده ال منفی :</a:t>
            </a:r>
            <a:endParaRPr lang="en-US" sz="2400" b="1" dirty="0">
              <a:solidFill>
                <a:srgbClr val="0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cs typeface="B Nazanin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71600" y="4876800"/>
            <a:ext cx="63246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81200" y="5681246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= (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0.05,0.056,0.12,0.009,0.069,0.034,0.074)</a:t>
            </a:r>
          </a:p>
        </p:txBody>
      </p: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562600"/>
            <a:ext cx="476250" cy="4572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590800" y="5269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1722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864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7244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0386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342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pic>
        <p:nvPicPr>
          <p:cNvPr id="47" name="Picture 46" descr="1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4953000"/>
            <a:ext cx="5867400" cy="381001"/>
          </a:xfrm>
          <a:prstGeom prst="rect">
            <a:avLst/>
          </a:prstGeom>
        </p:spPr>
      </p:pic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6800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48" name="Picture 47" descr="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76475"/>
            <a:ext cx="3566160" cy="6191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Rectangle 48"/>
          <p:cNvSpPr/>
          <p:nvPr/>
        </p:nvSpPr>
        <p:spPr>
          <a:xfrm>
            <a:off x="4800600" y="2286000"/>
            <a:ext cx="1295400" cy="6858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FF6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05400" y="2286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m=3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 n=7 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3124200"/>
            <a:ext cx="6096000" cy="609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792" y="3200400"/>
            <a:ext cx="521208" cy="449317"/>
          </a:xfrm>
          <a:prstGeom prst="rect">
            <a:avLst/>
          </a:prstGeom>
          <a:noFill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200400"/>
            <a:ext cx="530352" cy="457200"/>
          </a:xfrm>
          <a:prstGeom prst="rect">
            <a:avLst/>
          </a:prstGeom>
          <a:noFill/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200400"/>
            <a:ext cx="685800" cy="48006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1066800" y="3276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=0.14424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004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=0.1108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292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=0.1330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33800" y="4953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209800" y="4114800"/>
            <a:ext cx="3429000" cy="677108"/>
          </a:xfrm>
          <a:prstGeom prst="rect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tx1">
                    <a:lumMod val="10000"/>
                  </a:schemeClr>
                </a:solidFill>
              </a:rPr>
              <a:t>فاصله گزینه </a:t>
            </a:r>
            <a:r>
              <a:rPr lang="en-US" sz="2000" dirty="0" smtClean="0">
                <a:solidFill>
                  <a:schemeClr val="tx1">
                    <a:lumMod val="10000"/>
                  </a:schemeClr>
                </a:solidFill>
              </a:rPr>
              <a:t>i</a:t>
            </a:r>
            <a:r>
              <a:rPr lang="fa-IR" sz="2000" dirty="0" smtClean="0">
                <a:solidFill>
                  <a:schemeClr val="tx1">
                    <a:lumMod val="10000"/>
                  </a:schemeClr>
                </a:solidFill>
              </a:rPr>
              <a:t>ام از گزینه ایده آل منفی:</a:t>
            </a:r>
          </a:p>
          <a:p>
            <a:pPr algn="r" rtl="1"/>
            <a:endParaRPr lang="en-US" dirty="0"/>
          </a:p>
        </p:txBody>
      </p:sp>
      <p:pic>
        <p:nvPicPr>
          <p:cNvPr id="60" name="Picture 59" descr="dfdf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5029200"/>
            <a:ext cx="3714750" cy="6096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4800600" y="5029200"/>
            <a:ext cx="12954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m=3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n=7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8600" y="5867400"/>
            <a:ext cx="6553200" cy="609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943600"/>
            <a:ext cx="858774" cy="466725"/>
          </a:xfrm>
          <a:prstGeom prst="rect">
            <a:avLst/>
          </a:prstGeom>
          <a:noFill/>
        </p:spPr>
      </p:pic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5899916"/>
            <a:ext cx="581025" cy="500884"/>
          </a:xfrm>
          <a:prstGeom prst="rect">
            <a:avLst/>
          </a:prstGeom>
          <a:noFill/>
        </p:spPr>
      </p:pic>
      <p:pic>
        <p:nvPicPr>
          <p:cNvPr id="65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0100" y="5902902"/>
            <a:ext cx="876300" cy="497898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914400" y="6031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=0.3224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76600" y="6031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=0.09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81600" y="6031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=0.1418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362200" y="1563469"/>
            <a:ext cx="3276600" cy="646331"/>
          </a:xfrm>
          <a:prstGeom prst="rect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فاصله گزینه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i</a:t>
            </a: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ام از گزینه ایده آل مثبت:</a:t>
            </a:r>
          </a:p>
          <a:p>
            <a:pPr algn="r" rt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343400" y="16074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چهارم</a:t>
            </a: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fa-IR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محاسبه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اندازه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فاصله:</a:t>
            </a:r>
            <a:endParaRPr lang="en-US" sz="2400" b="1" dirty="0">
              <a:solidFill>
                <a:srgbClr val="0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cs typeface="B Nazanin" panose="00000400000000000000" pitchFamily="2" charset="-78"/>
            </a:endParaRPr>
          </a:p>
        </p:txBody>
      </p:sp>
      <p:pic>
        <p:nvPicPr>
          <p:cNvPr id="71" name="Picture 70" descr="یسی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15200" y="2895600"/>
            <a:ext cx="1472046" cy="1143000"/>
          </a:xfrm>
          <a:prstGeom prst="roundRect">
            <a:avLst>
              <a:gd name="adj" fmla="val 297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5858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4857" y="1497106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پنجم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محاسبه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نزدیکی نسبی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به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راه حل ایده ال :</a:t>
            </a:r>
            <a:endParaRPr lang="en-US" sz="2400" b="1" dirty="0">
              <a:solidFill>
                <a:srgbClr val="000000">
                  <a:alpha val="90000"/>
                </a:srgbClr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cs typeface="B Nazanin" panose="00000400000000000000" pitchFamily="2" charset="-78"/>
            </a:endParaRPr>
          </a:p>
        </p:txBody>
      </p:sp>
      <p:pic>
        <p:nvPicPr>
          <p:cNvPr id="4" name="Picture 3" descr="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95525"/>
            <a:ext cx="3752850" cy="128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8862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>
                <a:solidFill>
                  <a:srgbClr val="C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قدم ششم</a:t>
            </a:r>
          </a:p>
          <a:p>
            <a:pPr algn="r" rtl="1"/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رتبه بندی گزینه ها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:</a:t>
            </a:r>
          </a:p>
          <a:p>
            <a:pPr algn="just" rtl="1"/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بر اساس قضاوت عین ا... و وزن دهی تیم کارشناس و روش </a:t>
            </a:r>
            <a:r>
              <a:rPr lang="en-US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TOPSIS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، بهترین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اولویت انتخاب همسر برای شاه داماد،در ابتدا سکینه خانم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، اگر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جواب مثبت نگرفت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، </a:t>
            </a:r>
            <a:r>
              <a:rPr lang="fa-IR" sz="2400" b="1" dirty="0" err="1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پانته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آ خانم و باز اگر جواب مثبت از عروس نگرفت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، سارا </a:t>
            </a: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خانم می </a:t>
            </a:r>
            <a:r>
              <a:rPr lang="fa-IR" sz="2400" b="1" dirty="0" smtClean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باشد.</a:t>
            </a:r>
            <a:endParaRPr lang="fa-IR" sz="2000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586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dirty="0" smtClean="0">
                <a:solidFill>
                  <a:srgbClr val="FF0000"/>
                </a:solidFill>
              </a:rPr>
              <a:t>تذکر مهم: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در نظر داشته باشید که این مسئله تنها ساخته فکر میباشد،در دنیای واقعی پیاده سازی نشود.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و در ضمن این تصمیم گیری تنها بر روی کاغذ بوده و جنبه آکادمیک محض دارد لذا تصمیم بهتر شاید گزینه دیگری باشد!که این اهم به اقتضای شرایط متفاوت است.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00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و نیز حتما به صورت مسئله دقت شود که آقای عین ا... به استخدام  شرکت مپنا در آمده و سپس به پای میز مذاکره با تیم کارشناس(مادر،بهجت وشمسی) رفته است.</a:t>
            </a:r>
          </a:p>
          <a:p>
            <a:pPr rtl="1">
              <a:buFont typeface="Arial" pitchFamily="34" charset="0"/>
              <a:buChar char="•"/>
            </a:pPr>
            <a:endParaRPr lang="fa-IR" sz="2400" dirty="0" smtClean="0">
              <a:solidFill>
                <a:srgbClr val="000000"/>
              </a:solidFill>
            </a:endParaRPr>
          </a:p>
          <a:p>
            <a:pPr rtl="1">
              <a:buFont typeface="Arial" pitchFamily="34" charset="0"/>
              <a:buChar char="•"/>
            </a:pPr>
            <a:endParaRPr lang="fa-IR" sz="2400" dirty="0" smtClean="0">
              <a:solidFill>
                <a:srgbClr val="000000"/>
              </a:solidFill>
            </a:endParaRPr>
          </a:p>
          <a:p>
            <a:pPr rtl="1">
              <a:buFont typeface="Arial" pitchFamily="34" charset="0"/>
              <a:buChar char="•"/>
            </a:pPr>
            <a:endParaRPr lang="fa-IR" sz="2400" dirty="0" smtClean="0">
              <a:solidFill>
                <a:srgbClr val="000000"/>
              </a:solidFill>
            </a:endParaRPr>
          </a:p>
          <a:p>
            <a:pPr rtl="1"/>
            <a:r>
              <a:rPr lang="fa-IR" sz="2400" b="1" dirty="0">
                <a:solidFill>
                  <a:srgbClr val="FF0000">
                    <a:alpha val="90000"/>
                  </a:srgb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cs typeface="B Nazanin" panose="00000400000000000000" pitchFamily="2" charset="-78"/>
              </a:rPr>
              <a:t>این داستان ادامه دارد...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9052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990600" y="3505200"/>
            <a:ext cx="7219950" cy="87153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a-IR" sz="7200" dirty="0" smtClean="0">
                <a:solidFill>
                  <a:srgbClr val="814C2B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cs typeface="B Esfehan" pitchFamily="2" charset="-78"/>
              </a:rPr>
              <a:t>رویکرد ارائه شده در مقاله انتخابی</a:t>
            </a:r>
            <a:endParaRPr lang="fa-IR" sz="7200" dirty="0">
              <a:solidFill>
                <a:srgbClr val="814C2B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cs typeface="B Esfeha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شرح رویکرد: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166" y="1676400"/>
            <a:ext cx="7235434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تعاریف مورد نیاز: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3607591" cy="19689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495800"/>
            <a:ext cx="5791200" cy="115452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48400" y="243005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عدد </a:t>
            </a:r>
            <a:r>
              <a:rPr lang="fa-IR" sz="2400" b="1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 مثلثی</a:t>
            </a:r>
            <a:endParaRPr 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84223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فاصله دو عدد </a:t>
            </a:r>
            <a:r>
              <a:rPr lang="fa-IR" sz="2400" b="1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7017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تعاریف مورد نیاز: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9" y="1945152"/>
            <a:ext cx="2603876" cy="11028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500409" y="3733800"/>
            <a:ext cx="5299924" cy="641253"/>
            <a:chOff x="914400" y="4267200"/>
            <a:chExt cx="5299924" cy="6412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/>
            <a:srcRect l="6491" t="2264" b="-2"/>
            <a:stretch/>
          </p:blipFill>
          <p:spPr>
            <a:xfrm>
              <a:off x="914400" y="4267200"/>
              <a:ext cx="5299924" cy="64125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789" y="4325091"/>
              <a:ext cx="740358" cy="40957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10" y="5240602"/>
            <a:ext cx="5299924" cy="5505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19800" y="223222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تقسیم دو عدد </a:t>
            </a:r>
            <a:r>
              <a:rPr lang="fa-IR" sz="2400" b="1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373379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ضرب دو عدد </a:t>
            </a:r>
            <a:r>
              <a:rPr lang="fa-IR" sz="2400" b="1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28506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جمع دو عدد </a:t>
            </a:r>
            <a:r>
              <a:rPr lang="fa-IR" sz="2400" b="1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940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5D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مقدمه 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2650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5000" lnSpcReduction="2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mtClean="0">
                <a:solidFill>
                  <a:srgbClr val="000066"/>
                </a:solidFill>
                <a:latin typeface="Times New Roman" pitchFamily="18" charset="0"/>
                <a:cs typeface="B Nazanin" pitchFamily="2" charset="-78"/>
              </a:rPr>
              <a:t/>
            </a:r>
            <a:br>
              <a:rPr lang="fa-IR" smtClean="0">
                <a:solidFill>
                  <a:srgbClr val="000066"/>
                </a:solidFill>
                <a:latin typeface="Times New Roman" pitchFamily="18" charset="0"/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pic>
        <p:nvPicPr>
          <p:cNvPr id="7" name="Picture 6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072063"/>
            <a:ext cx="2286000" cy="202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00201"/>
            <a:ext cx="88392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3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) </a:t>
            </a:r>
            <a:r>
              <a:rPr lang="fa-IR" sz="2400" u="sng" dirty="0" smtClean="0">
                <a:solidFill>
                  <a:srgbClr val="000000"/>
                </a:solidFill>
                <a:cs typeface="B Nazanin" pitchFamily="2" charset="-78"/>
              </a:rPr>
              <a:t>در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زمینه انتخاب واحد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دانشجویان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برای تصمیم گیری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شاخص‌هایی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چون میزان علاقه به درس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اخلاق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استاد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نحوه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تدریس استاد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میزان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آسانی امتحان پایان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ترم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نحوه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تصحیح </a:t>
            </a:r>
            <a:r>
              <a:rPr lang="fa-IR" sz="2400" dirty="0" err="1" smtClean="0">
                <a:solidFill>
                  <a:srgbClr val="000000"/>
                </a:solidFill>
                <a:cs typeface="B Nazanin" pitchFamily="2" charset="-78"/>
              </a:rPr>
              <a:t>برگه‌های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امتحانی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تعداد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کوییزها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و تمرینات تحویل دادنی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نحوه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نمودار زدن نمرات، سختی دریافت توصیه نامه از استاد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، حساسیت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استاد به حضور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سرکلاس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و.... را مدنظر قرار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میدهند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 4)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درانتخاب همسر نيز معيارهاي زيادي مي‌تواند مورد بررسي و توجه قرارگيرد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679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80" y="1820245"/>
            <a:ext cx="8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اول: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باز کردن مسئله تصمیم گیری به یک سلسله مراتب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8571" y="242761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دوم: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تشکیل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مقایسه معیارها و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کردن آن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0054" y="3347308"/>
            <a:ext cx="1821100" cy="7642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6809" y="4569570"/>
            <a:ext cx="3607591" cy="16768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889278"/>
            <a:ext cx="3607591" cy="168029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7955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752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سوم: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محاسبه شاخص تناقض جهت ارزیابی میزان درستی قضاوت کارشناسان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6150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چهارم: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تبدیل اعضا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بدست آمده در قدم دوم به اعداد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7747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پنجم: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بدست آوردن وزن هریک از معیارها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477" y="2463332"/>
            <a:ext cx="1473523" cy="6224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6928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80" y="1820245"/>
            <a:ext cx="8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اول: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تعیین متغیرهای کلامی برای گزینه ها و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کردن آن ها 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571" y="4530068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دوم: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تشکیل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تصمیم گیری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شده وزن دهی شده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67583"/>
            <a:ext cx="3353535" cy="16768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105322"/>
            <a:ext cx="1676400" cy="60133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838200" y="5275591"/>
            <a:ext cx="5973345" cy="1232203"/>
            <a:chOff x="808455" y="5199043"/>
            <a:chExt cx="5973345" cy="12322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/>
            <a:srcRect r="3639"/>
            <a:stretch/>
          </p:blipFill>
          <p:spPr>
            <a:xfrm>
              <a:off x="808455" y="5199043"/>
              <a:ext cx="5973345" cy="123220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/>
            <a:srcRect r="2833" b="6876"/>
            <a:stretch/>
          </p:blipFill>
          <p:spPr>
            <a:xfrm>
              <a:off x="3505200" y="5300648"/>
              <a:ext cx="3061045" cy="1100152"/>
            </a:xfrm>
            <a:prstGeom prst="rect">
              <a:avLst/>
            </a:prstGeom>
            <a:ln w="28575">
              <a:noFill/>
            </a:ln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7525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76200" y="1752600"/>
                <a:ext cx="883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قدم سوم: </a:t>
                </a:r>
                <a:r>
                  <a:rPr lang="fa-IR" sz="2400" dirty="0" smtClean="0">
                    <a:solidFill>
                      <a:srgbClr val="000000"/>
                    </a:solidFill>
                    <a:cs typeface="B Nazanin" panose="00000400000000000000" pitchFamily="2" charset="-78"/>
                  </a:rPr>
                  <a:t>شناسایی بهترین جواب ایده آل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400" dirty="0" smtClean="0">
                    <a:solidFill>
                      <a:srgbClr val="000000"/>
                    </a:solidFill>
                    <a:cs typeface="B Nazanin" panose="00000400000000000000" pitchFamily="2" charset="-78"/>
                  </a:rPr>
                  <a:t>) و بدترین جواب ایده آل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a-IR" sz="2400" dirty="0" smtClean="0">
                    <a:solidFill>
                      <a:srgbClr val="000000"/>
                    </a:solidFill>
                    <a:cs typeface="B Nazanin" panose="00000400000000000000" pitchFamily="2" charset="-78"/>
                  </a:rPr>
                  <a:t>)</a:t>
                </a:r>
                <a:endParaRPr lang="en-US" sz="2400" dirty="0">
                  <a:solidFill>
                    <a:srgbClr val="000000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52600"/>
                <a:ext cx="8839200" cy="46166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t="-6667" r="-103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" y="4231471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چهارم: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محاسبه فاصله هر گزینه از بهترین و بدترین جواب ایده آل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365407"/>
            <a:ext cx="4725435" cy="17149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844278"/>
            <a:ext cx="3302724" cy="15243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3826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روش </a:t>
            </a:r>
            <a:r>
              <a:rPr lang="fa-IR" sz="4400" spc="50" dirty="0" err="1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فازی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پنجم: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محاسبه میزان شباهت به جواب ایده آل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631048"/>
            <a:ext cx="1473523" cy="6859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3657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ششم: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رتبه بندی گزینه ها بر اساس مقادیر میزان شباهت به جواب ایده آل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183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302" y="2362200"/>
            <a:ext cx="8190281" cy="358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3948" y="1693364"/>
            <a:ext cx="8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اول: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باز کردن مسئله تصمیم گیری به یک سلسله مراتب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7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دوم: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تشکیل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مقایسه معیارها و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کردن آن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96240"/>
            <a:ext cx="6198992" cy="245486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643735"/>
            <a:ext cx="6210269" cy="206186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6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752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سوم: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محاسبه شاخص تناقض جهت ارزیابی میزان درستی قضاوت کارشناسان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276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چهارم: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تبدیل اعضا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بدست آمده در قدم دوم به اعداد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29" y="2543726"/>
            <a:ext cx="883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طبق بررسی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Isiklar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 and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Buyukozkan</a:t>
            </a:r>
            <a:r>
              <a:rPr lang="fa-IR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، تمام مقادیر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CI&lt;0.1</a:t>
            </a:r>
            <a:r>
              <a:rPr lang="fa-IR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 می باشد</a:t>
            </a:r>
            <a:endParaRPr lang="en-US" sz="2400" dirty="0">
              <a:solidFill>
                <a:schemeClr val="accent4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29" y="3886200"/>
            <a:ext cx="883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برای این کار از </a:t>
            </a:r>
            <a:r>
              <a:rPr lang="fa-IR" sz="2400" dirty="0" err="1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chemeClr val="accent4">
                    <a:lumMod val="25000"/>
                  </a:schemeClr>
                </a:solidFill>
                <a:cs typeface="B Nazanin" panose="00000400000000000000" pitchFamily="2" charset="-78"/>
              </a:rPr>
              <a:t> زیر استفاده می شود:</a:t>
            </a:r>
            <a:endParaRPr lang="en-US" sz="2400" dirty="0">
              <a:solidFill>
                <a:schemeClr val="accent4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t="9999" b="4498"/>
          <a:stretch/>
        </p:blipFill>
        <p:spPr>
          <a:xfrm>
            <a:off x="642583" y="4635755"/>
            <a:ext cx="7968017" cy="204391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7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409" y="1905000"/>
            <a:ext cx="6300581" cy="21341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" y="4572000"/>
            <a:ext cx="9118600" cy="1524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5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AHP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پنجم: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بدست آوردن وزن هریک از معیارها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590800"/>
            <a:ext cx="8991600" cy="118173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115" y="4343400"/>
            <a:ext cx="6249770" cy="10162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6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5D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مقدمه 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752600"/>
            <a:ext cx="2617210" cy="426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MCDM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1" name="Straight Connector 10"/>
          <p:cNvCxnSpPr>
            <a:stCxn id="10" idx="2"/>
            <a:endCxn id="13" idx="0"/>
          </p:cNvCxnSpPr>
          <p:nvPr/>
        </p:nvCxnSpPr>
        <p:spPr>
          <a:xfrm flipH="1">
            <a:off x="1069202" y="2179319"/>
            <a:ext cx="1153803" cy="9175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2"/>
            <a:endCxn id="15" idx="0"/>
          </p:cNvCxnSpPr>
          <p:nvPr/>
        </p:nvCxnSpPr>
        <p:spPr>
          <a:xfrm>
            <a:off x="2223005" y="2179319"/>
            <a:ext cx="1129795" cy="90498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5302" y="3096819"/>
            <a:ext cx="1447800" cy="5333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MODM</a:t>
            </a:r>
            <a:endParaRPr lang="en-US" sz="2400" b="1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3084306"/>
            <a:ext cx="1371600" cy="5333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MADM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 rot="10800000" flipV="1">
            <a:off x="345302" y="1752598"/>
            <a:ext cx="8417698" cy="449580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None/>
            </a:pP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1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مدلهاي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تصميم‌گيري چند هدفه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(MODM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)</a:t>
            </a:r>
          </a:p>
          <a:p>
            <a:pPr marL="457200" indent="-457200" algn="just">
              <a:buFont typeface="Wingdings" pitchFamily="2" charset="2"/>
              <a:buNone/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2)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مدلهاي تصميم‌گيري چند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شاخصه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(MADM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algn="just">
              <a:buFont typeface="Wingdings" pitchFamily="2" charset="2"/>
              <a:buNone/>
            </a:pPr>
            <a:endParaRPr lang="en-US" sz="2400" dirty="0" smtClean="0">
              <a:solidFill>
                <a:srgbClr val="000000"/>
              </a:solidFill>
              <a:cs typeface="B Nazanin" pitchFamily="2" charset="-78"/>
            </a:endParaRPr>
          </a:p>
          <a:p>
            <a:pPr algn="just">
              <a:buFont typeface="Wingdings" pitchFamily="2" charset="2"/>
              <a:buNone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تفاوت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در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MODM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معیارها و اولویت های آنها مشخص می باشد ولی در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چند گزینه داریم و چند معیار خواهیم داشت. </a:t>
            </a:r>
          </a:p>
          <a:p>
            <a:pPr algn="just">
              <a:buFont typeface="Wingdings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در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MODM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به دنبال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طراحی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جواب کارا هستیم ولی در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به دنبال ا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نتخاب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جواب برتر نسبت به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ساير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err="1">
                <a:solidFill>
                  <a:srgbClr val="000000"/>
                </a:solidFill>
                <a:cs typeface="B Nazanin" pitchFamily="2" charset="-78"/>
              </a:rPr>
              <a:t>گزينه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ها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هستیم.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032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اول: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تعیین متغیرهای کلامی برای گزینه ها و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کردن آن ها 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545959"/>
            <a:ext cx="6750715" cy="33214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6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523" y="1524000"/>
            <a:ext cx="5638800" cy="28420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29" y="4495800"/>
            <a:ext cx="9069789" cy="2133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7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571" y="1752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دوم: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تشکیل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ماتریس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تصمیم گیری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فازی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نرمالایز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شده وزن دهی شده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43" y="2971800"/>
            <a:ext cx="9125857" cy="19478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</a:t>
            </a:r>
            <a:r>
              <a:rPr lang="en-US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های سوم، چهارم و پنجم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76" y="2774559"/>
            <a:ext cx="8990324" cy="23809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7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مثال عددی رویکرد:</a:t>
            </a:r>
            <a:r>
              <a:rPr lang="en-US" sz="4400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TOPSIS</a:t>
            </a:r>
            <a:endParaRPr lang="fa-IR" sz="4400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47" y="1752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قدم ششم: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رتبه بندی گزینه ها بر اساس مقادیر میزان شباهت به جواب ایده آل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129" y="3276600"/>
            <a:ext cx="6279836" cy="47629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2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2134850"/>
            <a:ext cx="3505200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sim" pitchFamily="2" charset="-78"/>
              </a:rPr>
              <a:t>با </a:t>
            </a:r>
            <a:r>
              <a:rPr lang="fa-IR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sim" pitchFamily="2" charset="-78"/>
              </a:rPr>
              <a:t>تشکر</a:t>
            </a:r>
            <a:r>
              <a:rPr lang="fa-IR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sim" pitchFamily="2" charset="-78"/>
              </a:rPr>
              <a:t> از توجه شما</a:t>
            </a:r>
            <a:endParaRPr lang="fa-IR" sz="4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sim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5D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مروری بر </a:t>
            </a:r>
            <a:r>
              <a:rPr lang="en-US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MODM</a:t>
            </a:r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04800" y="1905000"/>
                <a:ext cx="5135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Optimize</m:t>
                      </m:r>
                      <m: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{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5135700" cy="43088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81000" y="2541494"/>
                <a:ext cx="917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41494"/>
                <a:ext cx="917687" cy="43088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93427" y="3189361"/>
            <a:ext cx="8610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2400" dirty="0" smtClean="0">
                <a:solidFill>
                  <a:schemeClr val="tx1">
                    <a:lumMod val="10000"/>
                  </a:schemeClr>
                </a:solidFill>
              </a:rPr>
              <a:t>با روش‌های برنامه‌ریزی ریاضی بهترین جواب را ارائه دهد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fa-IR" sz="2400" dirty="0" smtClean="0">
                <a:solidFill>
                  <a:schemeClr val="tx1">
                    <a:lumMod val="10000"/>
                  </a:schemeClr>
                </a:solidFill>
              </a:rPr>
              <a:t>(زنجیرانی، 1385)</a:t>
            </a:r>
            <a:endParaRPr lang="en-US" sz="2400" dirty="0" smtClean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1527" y="3951201"/>
            <a:ext cx="6202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چندين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هدف به طور همزمان جهت بهينه شدن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تفاوت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مقياس سنجش براي هر هدف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تضاد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بین اهداف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رشد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سریع تصمیم گیری چند م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ع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یاره در طول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۲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ده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ه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اخیر</a:t>
            </a:r>
            <a:endParaRPr lang="fa-IR" sz="24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68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53" y="443753"/>
            <a:ext cx="7799294" cy="1461247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دوره ای بر تکنیک های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MODM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55367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dirty="0" smtClean="0"/>
          </a:p>
          <a:p>
            <a:pPr algn="r" rtl="1">
              <a:buNone/>
            </a:pPr>
            <a:r>
              <a:rPr lang="fa-IR" u="sng" dirty="0" smtClean="0">
                <a:solidFill>
                  <a:schemeClr val="tx1">
                    <a:lumMod val="10000"/>
                  </a:schemeClr>
                </a:solidFill>
              </a:rPr>
              <a:t>هدف ارایه</a:t>
            </a: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،کاربرد فازی در تصمیم گیری است و از آنجا که در بحث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MADM</a:t>
            </a:r>
            <a:r>
              <a:rPr lang="fa-IR" dirty="0" smtClean="0">
                <a:solidFill>
                  <a:schemeClr val="tx1">
                    <a:lumMod val="10000"/>
                  </a:schemeClr>
                </a:solidFill>
              </a:rPr>
              <a:t> رویکرد فازی پرطرفدار و پر کاربرد است از جزییات این قسمت .............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7" name="Picture 6" descr="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825" y="1524000"/>
            <a:ext cx="5848350" cy="4281487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5D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8875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مروری بر </a:t>
            </a:r>
            <a:r>
              <a:rPr lang="en-US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M</a:t>
            </a:r>
            <a:r>
              <a:rPr lang="en-US" spc="50" dirty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A</a:t>
            </a:r>
            <a:r>
              <a:rPr lang="en-US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DM</a:t>
            </a:r>
            <a:r>
              <a:rPr lang="fa-IR" spc="50" dirty="0" smtClean="0">
                <a:ln w="11430">
                  <a:solidFill>
                    <a:schemeClr val="tx1">
                      <a:lumMod val="25000"/>
                    </a:schemeClr>
                  </a:solidFill>
                </a:ln>
                <a:solidFill>
                  <a:schemeClr val="tx1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Nazanin" pitchFamily="2" charset="-78"/>
              </a:rPr>
              <a:t>:</a:t>
            </a:r>
            <a:endParaRPr lang="fa-IR" spc="50" dirty="0">
              <a:ln w="11430">
                <a:solidFill>
                  <a:schemeClr val="tx1">
                    <a:lumMod val="25000"/>
                  </a:schemeClr>
                </a:solidFill>
              </a:ln>
              <a:solidFill>
                <a:schemeClr val="tx1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8" name="Picture 7" descr="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676400"/>
            <a:ext cx="64770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600" y="42672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انتخاب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يك گزينه از بين گزينه‌هاي موجود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وجود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چند شاخص(هدف یا  معیار)</a:t>
            </a:r>
          </a:p>
          <a:p>
            <a:pPr algn="r" rtl="1">
              <a:buFont typeface="Wingdings" pitchFamily="2" charset="2"/>
              <a:buChar char="ü"/>
            </a:pP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تفاوت مقیاس اندازه گیری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هر شاخص نسبت به شاخص ديگر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شاخص ها اغلب در تضاد هستند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متدهای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 عموما فضای تصمیم را گسسته تصور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می</a:t>
            </a:r>
            <a:r>
              <a:rPr lang="en-US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کنند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373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39914"/>
            <a:ext cx="6477000" cy="707886"/>
          </a:xfrm>
          <a:prstGeom prst="rect">
            <a:avLst/>
          </a:prstGeom>
          <a:noFill/>
          <a:scene3d>
            <a:camera prst="perspectiveHeroicExtremeLeftFacing">
              <a:rot lat="150460" lon="1485593" rev="21345106"/>
            </a:camera>
            <a:lightRig rig="threePt" dir="t"/>
          </a:scene3d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40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itchFamily="2" charset="-78"/>
              </a:rPr>
              <a:t>مرور ادبیات </a:t>
            </a:r>
            <a:r>
              <a:rPr lang="en-US" sz="40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B Nazanin" pitchFamily="2" charset="-78"/>
              </a:rPr>
              <a:t>MADM</a:t>
            </a:r>
            <a:endParaRPr lang="fa-IR" sz="4000" b="1" spc="50" dirty="0">
              <a:ln w="11430">
                <a:noFill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057400"/>
            <a:ext cx="89916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ar-SA" sz="2400" u="sng" dirty="0" smtClean="0">
                <a:solidFill>
                  <a:srgbClr val="000000"/>
                </a:solidFill>
                <a:cs typeface="B Nazanin" pitchFamily="2" charset="-78"/>
              </a:rPr>
              <a:t>شروع </a:t>
            </a:r>
            <a:r>
              <a:rPr lang="en-US" sz="2400" u="sng" dirty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در سال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۱۹۵۷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توسط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چرچمن(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churchman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)،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آکاف(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Ackoff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و آرنوف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(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Arnoff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)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(1)</a:t>
            </a:r>
            <a:endParaRPr lang="en-US" sz="2400" dirty="0" smtClean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آرگی تکله بیش از </a:t>
            </a:r>
            <a:r>
              <a:rPr lang="fa-IR" sz="2400" u="sng" dirty="0" smtClean="0">
                <a:solidFill>
                  <a:srgbClr val="FF0000"/>
                </a:solidFill>
                <a:cs typeface="B Nazanin" pitchFamily="2" charset="-78"/>
              </a:rPr>
              <a:t>۷۰</a:t>
            </a:r>
            <a:r>
              <a:rPr lang="ar-SA" sz="2400" u="sng" dirty="0" smtClean="0">
                <a:solidFill>
                  <a:srgbClr val="FF0000"/>
                </a:solidFill>
                <a:cs typeface="B Nazanin" pitchFamily="2" charset="-78"/>
              </a:rPr>
              <a:t> تکنیک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چند معیاره را شناسائی نموده‌ است.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بی‌ شک تا ب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ه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 امروز این تعداد بیشتر شده است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(2)</a:t>
            </a:r>
            <a:endParaRPr lang="en-US" sz="2400" dirty="0" smtClean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مک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کریمون 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Mac </a:t>
            </a:r>
            <a:r>
              <a:rPr lang="en-US" sz="2400" dirty="0" err="1">
                <a:solidFill>
                  <a:srgbClr val="000000"/>
                </a:solidFill>
                <a:cs typeface="B Nazanin" pitchFamily="2" charset="-78"/>
              </a:rPr>
              <a:t>crimmon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اولین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کسی‌ بود که به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مقایسه روش‌های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و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نیز به بی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ا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ن اهمیت انتخاب مدل پرداخت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(3)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  <a:p>
            <a:pPr marL="342900" indent="-342900" algn="just" rt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زا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نکیس و همکارانش به 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کمک شبیه سازی به برسی‌ </a:t>
            </a:r>
            <a:r>
              <a:rPr lang="fa-IR" sz="2400" u="sng" dirty="0">
                <a:solidFill>
                  <a:srgbClr val="000000"/>
                </a:solidFill>
                <a:cs typeface="B Nazanin" pitchFamily="2" charset="-78"/>
              </a:rPr>
              <a:t>۸</a:t>
            </a:r>
            <a:r>
              <a:rPr lang="ar-SA" sz="2400" u="sng" dirty="0">
                <a:solidFill>
                  <a:srgbClr val="000000"/>
                </a:solidFill>
                <a:cs typeface="B Nazanin" pitchFamily="2" charset="-78"/>
              </a:rPr>
              <a:t> متد </a:t>
            </a:r>
            <a:r>
              <a:rPr lang="en-US" sz="2400" u="sng" dirty="0" smtClean="0">
                <a:solidFill>
                  <a:srgbClr val="000000"/>
                </a:solidFill>
                <a:cs typeface="B Nazanin" pitchFamily="2" charset="-78"/>
              </a:rPr>
              <a:t>MADM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پرداخته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اند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.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آنها 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روش 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 SAW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را ب</a:t>
            </a:r>
            <a:r>
              <a:rPr lang="fa-IR" sz="2400" dirty="0">
                <a:solidFill>
                  <a:srgbClr val="000000"/>
                </a:solidFill>
                <a:cs typeface="B Nazanin" pitchFamily="2" charset="-78"/>
              </a:rPr>
              <a:t>ه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 عنوان الگو(</a:t>
            </a:r>
            <a:r>
              <a:rPr lang="en-US" sz="2400" dirty="0">
                <a:solidFill>
                  <a:srgbClr val="000000"/>
                </a:solidFill>
                <a:cs typeface="B Nazanin" pitchFamily="2" charset="-78"/>
              </a:rPr>
              <a:t>benchmark</a:t>
            </a:r>
            <a:r>
              <a:rPr lang="ar-SA" sz="2400" dirty="0">
                <a:solidFill>
                  <a:srgbClr val="000000"/>
                </a:solidFill>
                <a:cs typeface="B Nazanin" pitchFamily="2" charset="-78"/>
              </a:rPr>
              <a:t>) درنظر </a:t>
            </a:r>
            <a:r>
              <a:rPr lang="ar-SA" sz="2400" dirty="0" smtClean="0">
                <a:solidFill>
                  <a:srgbClr val="000000"/>
                </a:solidFill>
                <a:cs typeface="B Nazanin" pitchFamily="2" charset="-78"/>
              </a:rPr>
              <a:t>گرفتند</a:t>
            </a:r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. (3)</a:t>
            </a:r>
            <a:endParaRPr lang="en-US" sz="24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Fresh_theme">
  <a:themeElements>
    <a:clrScheme name="Custom 15">
      <a:dk1>
        <a:srgbClr val="F2F2F2"/>
      </a:dk1>
      <a:lt1>
        <a:sysClr val="window" lastClr="FFFFFF"/>
      </a:lt1>
      <a:dk2>
        <a:srgbClr val="DFDABD"/>
      </a:dk2>
      <a:lt2>
        <a:srgbClr val="EBE7D5"/>
      </a:lt2>
      <a:accent1>
        <a:srgbClr val="72A376"/>
      </a:accent1>
      <a:accent2>
        <a:srgbClr val="B0CCB0"/>
      </a:accent2>
      <a:accent3>
        <a:srgbClr val="A8CDD7"/>
      </a:accent3>
      <a:accent4>
        <a:srgbClr val="E2ECE3"/>
      </a:accent4>
      <a:accent5>
        <a:srgbClr val="CEC597"/>
      </a:accent5>
      <a:accent6>
        <a:srgbClr val="B1A35A"/>
      </a:accent6>
      <a:hlink>
        <a:srgbClr val="DB5353"/>
      </a:hlink>
      <a:folHlink>
        <a:srgbClr val="903638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innerShdw blurRad="63500" dist="50800">
            <a:prstClr val="black">
              <a:alpha val="50000"/>
            </a:prstClr>
          </a:innerShdw>
          <a:reflection blurRad="6350" stA="52000" endA="300" endPos="35000" dir="5400000" sy="-100000" algn="bl" rotWithShape="0"/>
        </a:effectLst>
        <a:scene3d>
          <a:camera prst="perspectiveHeroicExtremeLeftFacing">
            <a:rot lat="150459" lon="1485594" rev="21345100"/>
          </a:camera>
          <a:lightRig rig="balanced" dir="t">
            <a:rot lat="0" lon="0" rev="3000000"/>
          </a:lightRig>
        </a:scene3d>
        <a:sp3d>
          <a:bevelT w="152400" h="50800" prst="softRound"/>
        </a:sp3d>
      </a:spPr>
      <a:bodyPr rtlCol="1" anchor="ctr"/>
      <a:lstStyle>
        <a:defPPr algn="ctr">
          <a:defRPr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5">
    <a:dk1>
      <a:srgbClr val="F2F2F2"/>
    </a:dk1>
    <a:lt1>
      <a:sysClr val="window" lastClr="FFFFFF"/>
    </a:lt1>
    <a:dk2>
      <a:srgbClr val="DFDABD"/>
    </a:dk2>
    <a:lt2>
      <a:srgbClr val="EBE7D5"/>
    </a:lt2>
    <a:accent1>
      <a:srgbClr val="72A376"/>
    </a:accent1>
    <a:accent2>
      <a:srgbClr val="B0CCB0"/>
    </a:accent2>
    <a:accent3>
      <a:srgbClr val="A8CDD7"/>
    </a:accent3>
    <a:accent4>
      <a:srgbClr val="E2ECE3"/>
    </a:accent4>
    <a:accent5>
      <a:srgbClr val="CEC597"/>
    </a:accent5>
    <a:accent6>
      <a:srgbClr val="B1A35A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Custom 15">
    <a:dk1>
      <a:srgbClr val="F2F2F2"/>
    </a:dk1>
    <a:lt1>
      <a:sysClr val="window" lastClr="FFFFFF"/>
    </a:lt1>
    <a:dk2>
      <a:srgbClr val="DFDABD"/>
    </a:dk2>
    <a:lt2>
      <a:srgbClr val="EBE7D5"/>
    </a:lt2>
    <a:accent1>
      <a:srgbClr val="72A376"/>
    </a:accent1>
    <a:accent2>
      <a:srgbClr val="B0CCB0"/>
    </a:accent2>
    <a:accent3>
      <a:srgbClr val="A8CDD7"/>
    </a:accent3>
    <a:accent4>
      <a:srgbClr val="E2ECE3"/>
    </a:accent4>
    <a:accent5>
      <a:srgbClr val="CEC597"/>
    </a:accent5>
    <a:accent6>
      <a:srgbClr val="B1A35A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Custom 15">
    <a:dk1>
      <a:srgbClr val="F2F2F2"/>
    </a:dk1>
    <a:lt1>
      <a:sysClr val="window" lastClr="FFFFFF"/>
    </a:lt1>
    <a:dk2>
      <a:srgbClr val="DFDABD"/>
    </a:dk2>
    <a:lt2>
      <a:srgbClr val="EBE7D5"/>
    </a:lt2>
    <a:accent1>
      <a:srgbClr val="72A376"/>
    </a:accent1>
    <a:accent2>
      <a:srgbClr val="B0CCB0"/>
    </a:accent2>
    <a:accent3>
      <a:srgbClr val="A8CDD7"/>
    </a:accent3>
    <a:accent4>
      <a:srgbClr val="E2ECE3"/>
    </a:accent4>
    <a:accent5>
      <a:srgbClr val="CEC597"/>
    </a:accent5>
    <a:accent6>
      <a:srgbClr val="B1A35A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Custom 15">
    <a:dk1>
      <a:srgbClr val="F2F2F2"/>
    </a:dk1>
    <a:lt1>
      <a:sysClr val="window" lastClr="FFFFFF"/>
    </a:lt1>
    <a:dk2>
      <a:srgbClr val="DFDABD"/>
    </a:dk2>
    <a:lt2>
      <a:srgbClr val="EBE7D5"/>
    </a:lt2>
    <a:accent1>
      <a:srgbClr val="72A376"/>
    </a:accent1>
    <a:accent2>
      <a:srgbClr val="B0CCB0"/>
    </a:accent2>
    <a:accent3>
      <a:srgbClr val="A8CDD7"/>
    </a:accent3>
    <a:accent4>
      <a:srgbClr val="E2ECE3"/>
    </a:accent4>
    <a:accent5>
      <a:srgbClr val="CEC597"/>
    </a:accent5>
    <a:accent6>
      <a:srgbClr val="B1A35A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3087</Words>
  <Application>Microsoft Office PowerPoint</Application>
  <PresentationFormat>On-screen Show (4:3)</PresentationFormat>
  <Paragraphs>416</Paragraphs>
  <Slides>55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Theme_Fresh_theme</vt:lpstr>
      <vt:lpstr>Equation</vt:lpstr>
      <vt:lpstr>Slide 1</vt:lpstr>
      <vt:lpstr>مقدمه :</vt:lpstr>
      <vt:lpstr>مقدمه :</vt:lpstr>
      <vt:lpstr>مقدمه :</vt:lpstr>
      <vt:lpstr>مقدمه :</vt:lpstr>
      <vt:lpstr>مروری بر MODM:</vt:lpstr>
      <vt:lpstr>دوره ای بر تکنیک های MODM </vt:lpstr>
      <vt:lpstr>مروری بر MADM:</vt:lpstr>
      <vt:lpstr>Slide 9</vt:lpstr>
      <vt:lpstr>Slide 10</vt:lpstr>
      <vt:lpstr>مراحل تصمیم گیری چندشاخصه:</vt:lpstr>
      <vt:lpstr>بی مقیاس کردن اعداد ماتریس:</vt:lpstr>
      <vt:lpstr>روش های ارزیابی اوزان (W):</vt:lpstr>
      <vt:lpstr>روش های ارزیابی اوزان (W):</vt:lpstr>
      <vt:lpstr>Slide 15</vt:lpstr>
      <vt:lpstr>و اما AHP!!!!!</vt:lpstr>
      <vt:lpstr>مروری برکاربرد AHP و TOPSIS:</vt:lpstr>
      <vt:lpstr>مروری برکاربرد AHP و TOPSIS:</vt:lpstr>
      <vt:lpstr>مروری برکاربرد AHP و TOPSIS:</vt:lpstr>
      <vt:lpstr>MADM در حالت فازی:</vt:lpstr>
      <vt:lpstr>MADM در حالت فازی:</vt:lpstr>
      <vt:lpstr>MADM در حالت فازی:</vt:lpstr>
      <vt:lpstr>Slide 23</vt:lpstr>
      <vt:lpstr>روش TOPSIS:</vt:lpstr>
      <vt:lpstr>روش TOPSIS:</vt:lpstr>
      <vt:lpstr>الگوریتم TOPSIS:</vt:lpstr>
      <vt:lpstr>الگوریتم TOPSIS:</vt:lpstr>
      <vt:lpstr>الگوریتم TOPSIS:</vt:lpstr>
      <vt:lpstr>Slide 29</vt:lpstr>
      <vt:lpstr>مثال عددی TOPSIS:</vt:lpstr>
      <vt:lpstr>مثال عددی TOPSIS:</vt:lpstr>
      <vt:lpstr>مثال عددی TOPSIS:</vt:lpstr>
      <vt:lpstr>مثال عددی TOPSIS:</vt:lpstr>
      <vt:lpstr>مثال عددی TOPSIS:</vt:lpstr>
      <vt:lpstr>تذکر مهم:</vt:lpstr>
      <vt:lpstr>رویکرد ارائه شده در مقاله انتخابی</vt:lpstr>
      <vt:lpstr>شرح رویکرد:</vt:lpstr>
      <vt:lpstr>تعاریف مورد نیاز:</vt:lpstr>
      <vt:lpstr>تعاریف مورد نیاز:</vt:lpstr>
      <vt:lpstr>روش فازی AHP:</vt:lpstr>
      <vt:lpstr>روش فازی AHP:</vt:lpstr>
      <vt:lpstr>روش فازی TOPSIS:</vt:lpstr>
      <vt:lpstr>روش فازی TOPSIS:</vt:lpstr>
      <vt:lpstr>روش فازی TOPSIS:</vt:lpstr>
      <vt:lpstr>مثال عددی رویکرد:AHP</vt:lpstr>
      <vt:lpstr>مثال عددی رویکرد:AHP</vt:lpstr>
      <vt:lpstr>مثال عددی رویکرد:AHP</vt:lpstr>
      <vt:lpstr>مثال عددی رویکرد:AHP</vt:lpstr>
      <vt:lpstr>مثال عددی رویکرد:AHP</vt:lpstr>
      <vt:lpstr>مثال عددی رویکرد:TOPSIS</vt:lpstr>
      <vt:lpstr>مثال عددی رویکرد:TOPSIS</vt:lpstr>
      <vt:lpstr>مثال عددی رویکرد:TOPSIS</vt:lpstr>
      <vt:lpstr>مثال عددی رویکرد:TOPSIS</vt:lpstr>
      <vt:lpstr>مثال عددی رویکرد:TOPSIS</vt:lpstr>
      <vt:lpstr>Slide 55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</dc:creator>
  <cp:lastModifiedBy>Administrator</cp:lastModifiedBy>
  <cp:revision>226</cp:revision>
  <dcterms:created xsi:type="dcterms:W3CDTF">2011-05-11T19:17:19Z</dcterms:created>
  <dcterms:modified xsi:type="dcterms:W3CDTF">2016-03-15T11:35:13Z</dcterms:modified>
</cp:coreProperties>
</file>