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07"/>
  </p:notesMasterIdLst>
  <p:sldIdLst>
    <p:sldId id="256" r:id="rId2"/>
    <p:sldId id="257" r:id="rId3"/>
    <p:sldId id="284" r:id="rId4"/>
    <p:sldId id="258" r:id="rId5"/>
    <p:sldId id="270" r:id="rId6"/>
    <p:sldId id="259" r:id="rId7"/>
    <p:sldId id="260" r:id="rId8"/>
    <p:sldId id="261" r:id="rId9"/>
    <p:sldId id="262" r:id="rId10"/>
    <p:sldId id="269" r:id="rId11"/>
    <p:sldId id="271" r:id="rId12"/>
    <p:sldId id="272" r:id="rId13"/>
    <p:sldId id="263" r:id="rId14"/>
    <p:sldId id="264" r:id="rId15"/>
    <p:sldId id="273" r:id="rId16"/>
    <p:sldId id="265" r:id="rId17"/>
    <p:sldId id="266" r:id="rId18"/>
    <p:sldId id="267" r:id="rId19"/>
    <p:sldId id="268"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3" r:id="rId147"/>
    <p:sldId id="402"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viewProps" Target="view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CCEF9B-40E7-4C7B-A692-A432B19844A4}" type="doc">
      <dgm:prSet loTypeId="urn:microsoft.com/office/officeart/2005/8/layout/process1" loCatId="process" qsTypeId="urn:microsoft.com/office/officeart/2005/8/quickstyle/simple1" qsCatId="simple" csTypeId="urn:microsoft.com/office/officeart/2005/8/colors/accent1_2" csCatId="accent1" phldr="1"/>
      <dgm:spPr/>
    </dgm:pt>
    <dgm:pt modelId="{890B80D9-53EE-4872-ABD2-730DDB076496}">
      <dgm:prSet phldrT="[Text]"/>
      <dgm:spPr/>
      <dgm:t>
        <a:bodyPr/>
        <a:lstStyle/>
        <a:p>
          <a:pPr rtl="1"/>
          <a:r>
            <a:rPr lang="fa-IR" b="1" dirty="0" smtClean="0">
              <a:solidFill>
                <a:schemeClr val="tx1"/>
              </a:solidFill>
              <a:cs typeface="B Nazanin" pitchFamily="2" charset="-78"/>
            </a:rPr>
            <a:t>داده</a:t>
          </a:r>
          <a:endParaRPr lang="fa-IR" b="1" dirty="0">
            <a:solidFill>
              <a:schemeClr val="tx1"/>
            </a:solidFill>
            <a:cs typeface="B Nazanin" pitchFamily="2" charset="-78"/>
          </a:endParaRPr>
        </a:p>
      </dgm:t>
    </dgm:pt>
    <dgm:pt modelId="{D0949220-F258-45D8-B3CC-CE6FF6B0F38D}" type="parTrans" cxnId="{A3795428-741C-4792-9B0B-02F383E883F7}">
      <dgm:prSet/>
      <dgm:spPr/>
      <dgm:t>
        <a:bodyPr/>
        <a:lstStyle/>
        <a:p>
          <a:pPr rtl="1"/>
          <a:endParaRPr lang="fa-IR"/>
        </a:p>
      </dgm:t>
    </dgm:pt>
    <dgm:pt modelId="{9184C66A-C3A9-4642-B6EE-56E82827E168}" type="sibTrans" cxnId="{A3795428-741C-4792-9B0B-02F383E883F7}">
      <dgm:prSet/>
      <dgm:spPr/>
      <dgm:t>
        <a:bodyPr/>
        <a:lstStyle/>
        <a:p>
          <a:pPr rtl="1"/>
          <a:endParaRPr lang="fa-IR"/>
        </a:p>
      </dgm:t>
    </dgm:pt>
    <dgm:pt modelId="{C6E377BF-D624-4E77-B7A6-300F998F26D5}">
      <dgm:prSet phldrT="[Text]"/>
      <dgm:spPr/>
      <dgm:t>
        <a:bodyPr/>
        <a:lstStyle/>
        <a:p>
          <a:pPr rtl="1"/>
          <a:r>
            <a:rPr lang="fa-IR" b="1" dirty="0" smtClean="0">
              <a:solidFill>
                <a:schemeClr val="tx1"/>
              </a:solidFill>
              <a:cs typeface="B Nazanin" pitchFamily="2" charset="-78"/>
            </a:rPr>
            <a:t>پردازش</a:t>
          </a:r>
          <a:endParaRPr lang="fa-IR" b="1" dirty="0">
            <a:solidFill>
              <a:schemeClr val="tx1"/>
            </a:solidFill>
            <a:cs typeface="B Nazanin" pitchFamily="2" charset="-78"/>
          </a:endParaRPr>
        </a:p>
      </dgm:t>
    </dgm:pt>
    <dgm:pt modelId="{72C9EDB3-2DD1-419D-B8B9-BAE27F15A759}" type="parTrans" cxnId="{4D6E9855-CA49-426F-82C0-AB3ACE53C96C}">
      <dgm:prSet/>
      <dgm:spPr/>
      <dgm:t>
        <a:bodyPr/>
        <a:lstStyle/>
        <a:p>
          <a:pPr rtl="1"/>
          <a:endParaRPr lang="fa-IR"/>
        </a:p>
      </dgm:t>
    </dgm:pt>
    <dgm:pt modelId="{DA40C8DD-3E2C-4E40-BA1A-5BCFD2383AA9}" type="sibTrans" cxnId="{4D6E9855-CA49-426F-82C0-AB3ACE53C96C}">
      <dgm:prSet/>
      <dgm:spPr/>
      <dgm:t>
        <a:bodyPr/>
        <a:lstStyle/>
        <a:p>
          <a:pPr rtl="1"/>
          <a:endParaRPr lang="fa-IR"/>
        </a:p>
      </dgm:t>
    </dgm:pt>
    <dgm:pt modelId="{A8AA0E35-D333-459B-839A-DF65943FFC0C}">
      <dgm:prSet phldrT="[Text]"/>
      <dgm:spPr/>
      <dgm:t>
        <a:bodyPr/>
        <a:lstStyle/>
        <a:p>
          <a:pPr rtl="1"/>
          <a:r>
            <a:rPr lang="fa-IR" b="1" dirty="0" smtClean="0">
              <a:solidFill>
                <a:schemeClr val="tx1"/>
              </a:solidFill>
              <a:cs typeface="B Nazanin" pitchFamily="2" charset="-78"/>
            </a:rPr>
            <a:t>اطلاعات</a:t>
          </a:r>
          <a:endParaRPr lang="fa-IR" b="1" dirty="0">
            <a:solidFill>
              <a:schemeClr val="tx1"/>
            </a:solidFill>
            <a:cs typeface="B Nazanin" pitchFamily="2" charset="-78"/>
          </a:endParaRPr>
        </a:p>
      </dgm:t>
    </dgm:pt>
    <dgm:pt modelId="{980BB311-28D9-4BF9-A84C-2155711BEDC4}" type="parTrans" cxnId="{CA9244A6-5308-4BD2-89BD-6A551E7FEA88}">
      <dgm:prSet/>
      <dgm:spPr/>
      <dgm:t>
        <a:bodyPr/>
        <a:lstStyle/>
        <a:p>
          <a:pPr rtl="1"/>
          <a:endParaRPr lang="fa-IR"/>
        </a:p>
      </dgm:t>
    </dgm:pt>
    <dgm:pt modelId="{7EB5EF20-D269-4458-8583-A8DE0E946D87}" type="sibTrans" cxnId="{CA9244A6-5308-4BD2-89BD-6A551E7FEA88}">
      <dgm:prSet/>
      <dgm:spPr/>
      <dgm:t>
        <a:bodyPr/>
        <a:lstStyle/>
        <a:p>
          <a:pPr rtl="1"/>
          <a:endParaRPr lang="fa-IR"/>
        </a:p>
      </dgm:t>
    </dgm:pt>
    <dgm:pt modelId="{C7D0C038-AC58-48E0-B7A1-23B85C560D5B}" type="pres">
      <dgm:prSet presAssocID="{DFCCEF9B-40E7-4C7B-A692-A432B19844A4}" presName="Name0" presStyleCnt="0">
        <dgm:presLayoutVars>
          <dgm:dir/>
          <dgm:resizeHandles val="exact"/>
        </dgm:presLayoutVars>
      </dgm:prSet>
      <dgm:spPr/>
    </dgm:pt>
    <dgm:pt modelId="{2A1CBD42-C995-4CB1-A152-3A7E36FEEA1F}" type="pres">
      <dgm:prSet presAssocID="{890B80D9-53EE-4872-ABD2-730DDB076496}" presName="node" presStyleLbl="node1" presStyleIdx="0" presStyleCnt="3">
        <dgm:presLayoutVars>
          <dgm:bulletEnabled val="1"/>
        </dgm:presLayoutVars>
      </dgm:prSet>
      <dgm:spPr/>
      <dgm:t>
        <a:bodyPr/>
        <a:lstStyle/>
        <a:p>
          <a:pPr rtl="1"/>
          <a:endParaRPr lang="fa-IR"/>
        </a:p>
      </dgm:t>
    </dgm:pt>
    <dgm:pt modelId="{2D032D2D-1FA3-4C0B-AE73-4D34089EA258}" type="pres">
      <dgm:prSet presAssocID="{9184C66A-C3A9-4642-B6EE-56E82827E168}" presName="sibTrans" presStyleLbl="sibTrans2D1" presStyleIdx="0" presStyleCnt="2"/>
      <dgm:spPr/>
      <dgm:t>
        <a:bodyPr/>
        <a:lstStyle/>
        <a:p>
          <a:pPr rtl="1"/>
          <a:endParaRPr lang="fa-IR"/>
        </a:p>
      </dgm:t>
    </dgm:pt>
    <dgm:pt modelId="{1101D991-7CA0-4BE6-AB54-EF91C6081177}" type="pres">
      <dgm:prSet presAssocID="{9184C66A-C3A9-4642-B6EE-56E82827E168}" presName="connectorText" presStyleLbl="sibTrans2D1" presStyleIdx="0" presStyleCnt="2"/>
      <dgm:spPr/>
      <dgm:t>
        <a:bodyPr/>
        <a:lstStyle/>
        <a:p>
          <a:pPr rtl="1"/>
          <a:endParaRPr lang="fa-IR"/>
        </a:p>
      </dgm:t>
    </dgm:pt>
    <dgm:pt modelId="{D17C845A-D3BF-4928-9EED-FD166C9D7ABE}" type="pres">
      <dgm:prSet presAssocID="{C6E377BF-D624-4E77-B7A6-300F998F26D5}" presName="node" presStyleLbl="node1" presStyleIdx="1" presStyleCnt="3">
        <dgm:presLayoutVars>
          <dgm:bulletEnabled val="1"/>
        </dgm:presLayoutVars>
      </dgm:prSet>
      <dgm:spPr/>
      <dgm:t>
        <a:bodyPr/>
        <a:lstStyle/>
        <a:p>
          <a:pPr rtl="1"/>
          <a:endParaRPr lang="fa-IR"/>
        </a:p>
      </dgm:t>
    </dgm:pt>
    <dgm:pt modelId="{215994F3-9489-432C-B5FF-DC0FDD44EE82}" type="pres">
      <dgm:prSet presAssocID="{DA40C8DD-3E2C-4E40-BA1A-5BCFD2383AA9}" presName="sibTrans" presStyleLbl="sibTrans2D1" presStyleIdx="1" presStyleCnt="2"/>
      <dgm:spPr/>
      <dgm:t>
        <a:bodyPr/>
        <a:lstStyle/>
        <a:p>
          <a:pPr rtl="1"/>
          <a:endParaRPr lang="fa-IR"/>
        </a:p>
      </dgm:t>
    </dgm:pt>
    <dgm:pt modelId="{267CBFA8-CF72-40B4-B7EA-9B2879DE4AFA}" type="pres">
      <dgm:prSet presAssocID="{DA40C8DD-3E2C-4E40-BA1A-5BCFD2383AA9}" presName="connectorText" presStyleLbl="sibTrans2D1" presStyleIdx="1" presStyleCnt="2"/>
      <dgm:spPr/>
      <dgm:t>
        <a:bodyPr/>
        <a:lstStyle/>
        <a:p>
          <a:pPr rtl="1"/>
          <a:endParaRPr lang="fa-IR"/>
        </a:p>
      </dgm:t>
    </dgm:pt>
    <dgm:pt modelId="{AD4D5E5F-C184-4C75-B2D9-FB07A025D967}" type="pres">
      <dgm:prSet presAssocID="{A8AA0E35-D333-459B-839A-DF65943FFC0C}" presName="node" presStyleLbl="node1" presStyleIdx="2" presStyleCnt="3">
        <dgm:presLayoutVars>
          <dgm:bulletEnabled val="1"/>
        </dgm:presLayoutVars>
      </dgm:prSet>
      <dgm:spPr/>
      <dgm:t>
        <a:bodyPr/>
        <a:lstStyle/>
        <a:p>
          <a:pPr rtl="1"/>
          <a:endParaRPr lang="fa-IR"/>
        </a:p>
      </dgm:t>
    </dgm:pt>
  </dgm:ptLst>
  <dgm:cxnLst>
    <dgm:cxn modelId="{6BD7D551-D5D7-48AF-A86E-2F80B61B9473}" type="presOf" srcId="{DA40C8DD-3E2C-4E40-BA1A-5BCFD2383AA9}" destId="{215994F3-9489-432C-B5FF-DC0FDD44EE82}" srcOrd="0" destOrd="0" presId="urn:microsoft.com/office/officeart/2005/8/layout/process1"/>
    <dgm:cxn modelId="{D2F8DBEF-1A15-41AC-B929-A5B6C14C812A}" type="presOf" srcId="{C6E377BF-D624-4E77-B7A6-300F998F26D5}" destId="{D17C845A-D3BF-4928-9EED-FD166C9D7ABE}" srcOrd="0" destOrd="0" presId="urn:microsoft.com/office/officeart/2005/8/layout/process1"/>
    <dgm:cxn modelId="{5B9CFE45-0549-4F56-8E32-66019646C4DC}" type="presOf" srcId="{9184C66A-C3A9-4642-B6EE-56E82827E168}" destId="{1101D991-7CA0-4BE6-AB54-EF91C6081177}" srcOrd="1" destOrd="0" presId="urn:microsoft.com/office/officeart/2005/8/layout/process1"/>
    <dgm:cxn modelId="{5E985D5E-4270-42F5-9121-928B94B6A599}" type="presOf" srcId="{A8AA0E35-D333-459B-839A-DF65943FFC0C}" destId="{AD4D5E5F-C184-4C75-B2D9-FB07A025D967}" srcOrd="0" destOrd="0" presId="urn:microsoft.com/office/officeart/2005/8/layout/process1"/>
    <dgm:cxn modelId="{6A13B09F-4C7E-4E4E-B991-B5215D0F71AD}" type="presOf" srcId="{9184C66A-C3A9-4642-B6EE-56E82827E168}" destId="{2D032D2D-1FA3-4C0B-AE73-4D34089EA258}" srcOrd="0" destOrd="0" presId="urn:microsoft.com/office/officeart/2005/8/layout/process1"/>
    <dgm:cxn modelId="{CA9244A6-5308-4BD2-89BD-6A551E7FEA88}" srcId="{DFCCEF9B-40E7-4C7B-A692-A432B19844A4}" destId="{A8AA0E35-D333-459B-839A-DF65943FFC0C}" srcOrd="2" destOrd="0" parTransId="{980BB311-28D9-4BF9-A84C-2155711BEDC4}" sibTransId="{7EB5EF20-D269-4458-8583-A8DE0E946D87}"/>
    <dgm:cxn modelId="{4D6E9855-CA49-426F-82C0-AB3ACE53C96C}" srcId="{DFCCEF9B-40E7-4C7B-A692-A432B19844A4}" destId="{C6E377BF-D624-4E77-B7A6-300F998F26D5}" srcOrd="1" destOrd="0" parTransId="{72C9EDB3-2DD1-419D-B8B9-BAE27F15A759}" sibTransId="{DA40C8DD-3E2C-4E40-BA1A-5BCFD2383AA9}"/>
    <dgm:cxn modelId="{86E3A840-8ED9-4F5A-9B20-295EDF8D52B8}" type="presOf" srcId="{890B80D9-53EE-4872-ABD2-730DDB076496}" destId="{2A1CBD42-C995-4CB1-A152-3A7E36FEEA1F}" srcOrd="0" destOrd="0" presId="urn:microsoft.com/office/officeart/2005/8/layout/process1"/>
    <dgm:cxn modelId="{690263A5-1033-431D-9A17-10C631D6A757}" type="presOf" srcId="{DA40C8DD-3E2C-4E40-BA1A-5BCFD2383AA9}" destId="{267CBFA8-CF72-40B4-B7EA-9B2879DE4AFA}" srcOrd="1" destOrd="0" presId="urn:microsoft.com/office/officeart/2005/8/layout/process1"/>
    <dgm:cxn modelId="{A3795428-741C-4792-9B0B-02F383E883F7}" srcId="{DFCCEF9B-40E7-4C7B-A692-A432B19844A4}" destId="{890B80D9-53EE-4872-ABD2-730DDB076496}" srcOrd="0" destOrd="0" parTransId="{D0949220-F258-45D8-B3CC-CE6FF6B0F38D}" sibTransId="{9184C66A-C3A9-4642-B6EE-56E82827E168}"/>
    <dgm:cxn modelId="{555D56B2-AC66-4E68-9AF2-4097855A6629}" type="presOf" srcId="{DFCCEF9B-40E7-4C7B-A692-A432B19844A4}" destId="{C7D0C038-AC58-48E0-B7A1-23B85C560D5B}" srcOrd="0" destOrd="0" presId="urn:microsoft.com/office/officeart/2005/8/layout/process1"/>
    <dgm:cxn modelId="{BC5152B4-5465-43CF-B473-4497942199BA}" type="presParOf" srcId="{C7D0C038-AC58-48E0-B7A1-23B85C560D5B}" destId="{2A1CBD42-C995-4CB1-A152-3A7E36FEEA1F}" srcOrd="0" destOrd="0" presId="urn:microsoft.com/office/officeart/2005/8/layout/process1"/>
    <dgm:cxn modelId="{F7C15591-565C-422E-A863-A667C19FCE29}" type="presParOf" srcId="{C7D0C038-AC58-48E0-B7A1-23B85C560D5B}" destId="{2D032D2D-1FA3-4C0B-AE73-4D34089EA258}" srcOrd="1" destOrd="0" presId="urn:microsoft.com/office/officeart/2005/8/layout/process1"/>
    <dgm:cxn modelId="{D2698E42-FB36-46AD-AC82-EABEB2C48FE9}" type="presParOf" srcId="{2D032D2D-1FA3-4C0B-AE73-4D34089EA258}" destId="{1101D991-7CA0-4BE6-AB54-EF91C6081177}" srcOrd="0" destOrd="0" presId="urn:microsoft.com/office/officeart/2005/8/layout/process1"/>
    <dgm:cxn modelId="{15756E0F-7CBA-4643-BCE0-D788C038E166}" type="presParOf" srcId="{C7D0C038-AC58-48E0-B7A1-23B85C560D5B}" destId="{D17C845A-D3BF-4928-9EED-FD166C9D7ABE}" srcOrd="2" destOrd="0" presId="urn:microsoft.com/office/officeart/2005/8/layout/process1"/>
    <dgm:cxn modelId="{44F7B527-AA24-44C7-9D40-55109417CCA1}" type="presParOf" srcId="{C7D0C038-AC58-48E0-B7A1-23B85C560D5B}" destId="{215994F3-9489-432C-B5FF-DC0FDD44EE82}" srcOrd="3" destOrd="0" presId="urn:microsoft.com/office/officeart/2005/8/layout/process1"/>
    <dgm:cxn modelId="{A09D227B-8EDC-432D-AF12-CD78E4BAF3E4}" type="presParOf" srcId="{215994F3-9489-432C-B5FF-DC0FDD44EE82}" destId="{267CBFA8-CF72-40B4-B7EA-9B2879DE4AFA}" srcOrd="0" destOrd="0" presId="urn:microsoft.com/office/officeart/2005/8/layout/process1"/>
    <dgm:cxn modelId="{CB648934-A53E-447B-87F9-E1AE7E0E581B}" type="presParOf" srcId="{C7D0C038-AC58-48E0-B7A1-23B85C560D5B}" destId="{AD4D5E5F-C184-4C75-B2D9-FB07A025D96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534DA7-03BF-4E1F-93D5-2CED03876C81}" type="doc">
      <dgm:prSet loTypeId="urn:microsoft.com/office/officeart/2005/8/layout/pyramid1" loCatId="pyramid" qsTypeId="urn:microsoft.com/office/officeart/2005/8/quickstyle/simple1" qsCatId="simple" csTypeId="urn:microsoft.com/office/officeart/2005/8/colors/accent1_2" csCatId="accent1" phldr="1"/>
      <dgm:spPr/>
    </dgm:pt>
    <dgm:pt modelId="{8D4A24B8-8581-40A8-A8EC-8CBF90EEC879}">
      <dgm:prSet phldrT="[Text]" custT="1"/>
      <dgm:spPr/>
      <dgm:t>
        <a:bodyPr/>
        <a:lstStyle/>
        <a:p>
          <a:pPr rtl="1"/>
          <a:r>
            <a:rPr lang="fa-IR" sz="2800" b="1" dirty="0" smtClean="0">
              <a:cs typeface="B Nazanin" pitchFamily="2" charset="-78"/>
            </a:rPr>
            <a:t>سیستم </a:t>
          </a:r>
        </a:p>
        <a:p>
          <a:pPr rtl="1"/>
          <a:r>
            <a:rPr lang="fa-IR" sz="2800" b="1" dirty="0" smtClean="0">
              <a:cs typeface="B Nazanin" pitchFamily="2" charset="-78"/>
            </a:rPr>
            <a:t>اطلاعاتی</a:t>
          </a:r>
          <a:endParaRPr lang="fa-IR" sz="2800" b="1" dirty="0">
            <a:cs typeface="B Nazanin" pitchFamily="2" charset="-78"/>
          </a:endParaRPr>
        </a:p>
      </dgm:t>
    </dgm:pt>
    <dgm:pt modelId="{2DBC042A-CCAB-4676-8A06-E1DB944B8571}" type="parTrans" cxnId="{78FCA99D-998E-44EE-8B35-D1A3C681F3E4}">
      <dgm:prSet/>
      <dgm:spPr/>
      <dgm:t>
        <a:bodyPr/>
        <a:lstStyle/>
        <a:p>
          <a:pPr rtl="1"/>
          <a:endParaRPr lang="fa-IR"/>
        </a:p>
      </dgm:t>
    </dgm:pt>
    <dgm:pt modelId="{5311AD47-4948-4AE0-84C8-0AA32F60DB22}" type="sibTrans" cxnId="{78FCA99D-998E-44EE-8B35-D1A3C681F3E4}">
      <dgm:prSet/>
      <dgm:spPr/>
      <dgm:t>
        <a:bodyPr/>
        <a:lstStyle/>
        <a:p>
          <a:pPr rtl="1"/>
          <a:endParaRPr lang="fa-IR"/>
        </a:p>
      </dgm:t>
    </dgm:pt>
    <dgm:pt modelId="{03243B2B-EF38-4905-BE20-2F4E4EBE4F9C}">
      <dgm:prSet phldrT="[Text]" custT="1"/>
      <dgm:spPr/>
      <dgm:t>
        <a:bodyPr/>
        <a:lstStyle/>
        <a:p>
          <a:pPr rtl="1"/>
          <a:r>
            <a:rPr lang="fa-IR" sz="2600" b="0" dirty="0" smtClean="0">
              <a:cs typeface="B Nazanin" pitchFamily="2" charset="-78"/>
            </a:rPr>
            <a:t>علوم اجتماعی و علوم محض</a:t>
          </a:r>
          <a:endParaRPr lang="fa-IR" sz="2600" b="0" dirty="0">
            <a:cs typeface="B Nazanin" pitchFamily="2" charset="-78"/>
          </a:endParaRPr>
        </a:p>
      </dgm:t>
    </dgm:pt>
    <dgm:pt modelId="{3DEE57EC-B633-46BC-A6E6-23FB68C1B032}" type="parTrans" cxnId="{8C2B9E0C-E326-45F1-AC69-4C7C15C8F346}">
      <dgm:prSet/>
      <dgm:spPr/>
      <dgm:t>
        <a:bodyPr/>
        <a:lstStyle/>
        <a:p>
          <a:pPr rtl="1"/>
          <a:endParaRPr lang="fa-IR"/>
        </a:p>
      </dgm:t>
    </dgm:pt>
    <dgm:pt modelId="{EB88B6A3-5CAA-4CA2-931A-04FBADF2F581}" type="sibTrans" cxnId="{8C2B9E0C-E326-45F1-AC69-4C7C15C8F346}">
      <dgm:prSet/>
      <dgm:spPr/>
      <dgm:t>
        <a:bodyPr/>
        <a:lstStyle/>
        <a:p>
          <a:pPr rtl="1"/>
          <a:endParaRPr lang="fa-IR"/>
        </a:p>
      </dgm:t>
    </dgm:pt>
    <dgm:pt modelId="{73980145-4F33-49B2-AD93-CDA7769E10A1}">
      <dgm:prSet phldrT="[Text]"/>
      <dgm:spPr/>
      <dgm:t>
        <a:bodyPr/>
        <a:lstStyle/>
        <a:p>
          <a:pPr rtl="1"/>
          <a:r>
            <a:rPr lang="fa-IR" b="0" dirty="0" smtClean="0">
              <a:cs typeface="B Nazanin" pitchFamily="2" charset="-78"/>
            </a:rPr>
            <a:t>کامپیوترها و فناوری اطلاعات</a:t>
          </a:r>
          <a:endParaRPr lang="fa-IR" b="0" dirty="0">
            <a:cs typeface="B Nazanin" pitchFamily="2" charset="-78"/>
          </a:endParaRPr>
        </a:p>
      </dgm:t>
    </dgm:pt>
    <dgm:pt modelId="{E8B65760-9927-49BB-A71A-F95021A39797}" type="parTrans" cxnId="{572B5424-3FD4-46D9-8BC2-2BBD3E7CE6B1}">
      <dgm:prSet/>
      <dgm:spPr/>
      <dgm:t>
        <a:bodyPr/>
        <a:lstStyle/>
        <a:p>
          <a:pPr rtl="1"/>
          <a:endParaRPr lang="fa-IR"/>
        </a:p>
      </dgm:t>
    </dgm:pt>
    <dgm:pt modelId="{144A1B78-7D4F-4BAD-940C-77A338563317}" type="sibTrans" cxnId="{572B5424-3FD4-46D9-8BC2-2BBD3E7CE6B1}">
      <dgm:prSet/>
      <dgm:spPr/>
      <dgm:t>
        <a:bodyPr/>
        <a:lstStyle/>
        <a:p>
          <a:pPr rtl="1"/>
          <a:endParaRPr lang="fa-IR"/>
        </a:p>
      </dgm:t>
    </dgm:pt>
    <dgm:pt modelId="{4B5E21C7-9D88-4291-BFDF-6277F0EC1032}">
      <dgm:prSet/>
      <dgm:spPr/>
      <dgm:t>
        <a:bodyPr/>
        <a:lstStyle/>
        <a:p>
          <a:pPr rtl="1"/>
          <a:r>
            <a:rPr lang="fa-IR" b="0" dirty="0" smtClean="0">
              <a:cs typeface="B Nazanin" pitchFamily="2" charset="-78"/>
            </a:rPr>
            <a:t>اصول و روش های مدیریت</a:t>
          </a:r>
          <a:endParaRPr lang="fa-IR" b="0" dirty="0">
            <a:cs typeface="B Nazanin" pitchFamily="2" charset="-78"/>
          </a:endParaRPr>
        </a:p>
      </dgm:t>
    </dgm:pt>
    <dgm:pt modelId="{2F2A27B3-173A-41DA-8626-48953D7F1A93}" type="parTrans" cxnId="{70095E70-C4B0-4A85-BACD-33A7C9384B68}">
      <dgm:prSet/>
      <dgm:spPr/>
      <dgm:t>
        <a:bodyPr/>
        <a:lstStyle/>
        <a:p>
          <a:pPr rtl="1"/>
          <a:endParaRPr lang="fa-IR"/>
        </a:p>
      </dgm:t>
    </dgm:pt>
    <dgm:pt modelId="{34A6B87C-4B94-4A7A-970E-75CD89101E4B}" type="sibTrans" cxnId="{70095E70-C4B0-4A85-BACD-33A7C9384B68}">
      <dgm:prSet/>
      <dgm:spPr/>
      <dgm:t>
        <a:bodyPr/>
        <a:lstStyle/>
        <a:p>
          <a:pPr rtl="1"/>
          <a:endParaRPr lang="fa-IR"/>
        </a:p>
      </dgm:t>
    </dgm:pt>
    <dgm:pt modelId="{5C48E1B7-AB34-409A-927E-E7C4141325DE}">
      <dgm:prSet/>
      <dgm:spPr/>
      <dgm:t>
        <a:bodyPr/>
        <a:lstStyle/>
        <a:p>
          <a:pPr rtl="1"/>
          <a:r>
            <a:rPr lang="fa-IR" b="0" dirty="0" smtClean="0">
              <a:cs typeface="B Nazanin" pitchFamily="2" charset="-78"/>
            </a:rPr>
            <a:t>پایگاه داده و پایگاه دانش </a:t>
          </a:r>
          <a:endParaRPr lang="fa-IR" b="0" dirty="0">
            <a:cs typeface="B Nazanin" pitchFamily="2" charset="-78"/>
          </a:endParaRPr>
        </a:p>
      </dgm:t>
    </dgm:pt>
    <dgm:pt modelId="{D438C96B-1585-490A-BDC9-117842AEF9FA}" type="parTrans" cxnId="{125268E9-05C6-49E9-87CE-B8C805D3BA90}">
      <dgm:prSet/>
      <dgm:spPr/>
      <dgm:t>
        <a:bodyPr/>
        <a:lstStyle/>
        <a:p>
          <a:pPr rtl="1"/>
          <a:endParaRPr lang="fa-IR"/>
        </a:p>
      </dgm:t>
    </dgm:pt>
    <dgm:pt modelId="{9E84C7CB-7A22-4E89-AABE-4CFD494167ED}" type="sibTrans" cxnId="{125268E9-05C6-49E9-87CE-B8C805D3BA90}">
      <dgm:prSet/>
      <dgm:spPr/>
      <dgm:t>
        <a:bodyPr/>
        <a:lstStyle/>
        <a:p>
          <a:pPr rtl="1"/>
          <a:endParaRPr lang="fa-IR"/>
        </a:p>
      </dgm:t>
    </dgm:pt>
    <dgm:pt modelId="{1DE0F50F-D22C-45FD-B39F-DA53DF1715F6}" type="pres">
      <dgm:prSet presAssocID="{26534DA7-03BF-4E1F-93D5-2CED03876C81}" presName="Name0" presStyleCnt="0">
        <dgm:presLayoutVars>
          <dgm:dir/>
          <dgm:animLvl val="lvl"/>
          <dgm:resizeHandles val="exact"/>
        </dgm:presLayoutVars>
      </dgm:prSet>
      <dgm:spPr/>
    </dgm:pt>
    <dgm:pt modelId="{539E8051-8706-4DC4-BB63-A29D55A8691E}" type="pres">
      <dgm:prSet presAssocID="{8D4A24B8-8581-40A8-A8EC-8CBF90EEC879}" presName="Name8" presStyleCnt="0"/>
      <dgm:spPr/>
    </dgm:pt>
    <dgm:pt modelId="{526D996B-DD44-44A9-9D5F-0958DB7AA73C}" type="pres">
      <dgm:prSet presAssocID="{8D4A24B8-8581-40A8-A8EC-8CBF90EEC879}" presName="level" presStyleLbl="node1" presStyleIdx="0" presStyleCnt="5" custScaleX="104080" custLinFactNeighborX="-230">
        <dgm:presLayoutVars>
          <dgm:chMax val="1"/>
          <dgm:bulletEnabled val="1"/>
        </dgm:presLayoutVars>
      </dgm:prSet>
      <dgm:spPr/>
      <dgm:t>
        <a:bodyPr/>
        <a:lstStyle/>
        <a:p>
          <a:pPr rtl="1"/>
          <a:endParaRPr lang="fa-IR"/>
        </a:p>
      </dgm:t>
    </dgm:pt>
    <dgm:pt modelId="{A095BB83-1E17-4A15-AC7A-9813E10E7B36}" type="pres">
      <dgm:prSet presAssocID="{8D4A24B8-8581-40A8-A8EC-8CBF90EEC879}" presName="levelTx" presStyleLbl="revTx" presStyleIdx="0" presStyleCnt="0">
        <dgm:presLayoutVars>
          <dgm:chMax val="1"/>
          <dgm:bulletEnabled val="1"/>
        </dgm:presLayoutVars>
      </dgm:prSet>
      <dgm:spPr/>
      <dgm:t>
        <a:bodyPr/>
        <a:lstStyle/>
        <a:p>
          <a:pPr rtl="1"/>
          <a:endParaRPr lang="fa-IR"/>
        </a:p>
      </dgm:t>
    </dgm:pt>
    <dgm:pt modelId="{8B6347B1-ADF4-4A9B-A3BB-155E4B249C09}" type="pres">
      <dgm:prSet presAssocID="{03243B2B-EF38-4905-BE20-2F4E4EBE4F9C}" presName="Name8" presStyleCnt="0"/>
      <dgm:spPr/>
    </dgm:pt>
    <dgm:pt modelId="{C8CA223A-5F6A-4089-AD6E-30A49AA90CE2}" type="pres">
      <dgm:prSet presAssocID="{03243B2B-EF38-4905-BE20-2F4E4EBE4F9C}" presName="level" presStyleLbl="node1" presStyleIdx="1" presStyleCnt="5" custScaleX="102504">
        <dgm:presLayoutVars>
          <dgm:chMax val="1"/>
          <dgm:bulletEnabled val="1"/>
        </dgm:presLayoutVars>
      </dgm:prSet>
      <dgm:spPr/>
      <dgm:t>
        <a:bodyPr/>
        <a:lstStyle/>
        <a:p>
          <a:pPr rtl="1"/>
          <a:endParaRPr lang="fa-IR"/>
        </a:p>
      </dgm:t>
    </dgm:pt>
    <dgm:pt modelId="{16DCE367-9723-40C9-8295-638E63EBC456}" type="pres">
      <dgm:prSet presAssocID="{03243B2B-EF38-4905-BE20-2F4E4EBE4F9C}" presName="levelTx" presStyleLbl="revTx" presStyleIdx="0" presStyleCnt="0">
        <dgm:presLayoutVars>
          <dgm:chMax val="1"/>
          <dgm:bulletEnabled val="1"/>
        </dgm:presLayoutVars>
      </dgm:prSet>
      <dgm:spPr/>
      <dgm:t>
        <a:bodyPr/>
        <a:lstStyle/>
        <a:p>
          <a:pPr rtl="1"/>
          <a:endParaRPr lang="fa-IR"/>
        </a:p>
      </dgm:t>
    </dgm:pt>
    <dgm:pt modelId="{A71C8802-7ECF-4B1A-B23D-612E456EB4B2}" type="pres">
      <dgm:prSet presAssocID="{4B5E21C7-9D88-4291-BFDF-6277F0EC1032}" presName="Name8" presStyleCnt="0"/>
      <dgm:spPr/>
    </dgm:pt>
    <dgm:pt modelId="{C29A7DB7-7D5C-47B3-9C0B-3505BAD40CBD}" type="pres">
      <dgm:prSet presAssocID="{4B5E21C7-9D88-4291-BFDF-6277F0EC1032}" presName="level" presStyleLbl="node1" presStyleIdx="2" presStyleCnt="5" custScaleX="101801">
        <dgm:presLayoutVars>
          <dgm:chMax val="1"/>
          <dgm:bulletEnabled val="1"/>
        </dgm:presLayoutVars>
      </dgm:prSet>
      <dgm:spPr/>
      <dgm:t>
        <a:bodyPr/>
        <a:lstStyle/>
        <a:p>
          <a:pPr rtl="1"/>
          <a:endParaRPr lang="fa-IR"/>
        </a:p>
      </dgm:t>
    </dgm:pt>
    <dgm:pt modelId="{15F69866-3282-471C-8670-B076B45D7FD9}" type="pres">
      <dgm:prSet presAssocID="{4B5E21C7-9D88-4291-BFDF-6277F0EC1032}" presName="levelTx" presStyleLbl="revTx" presStyleIdx="0" presStyleCnt="0">
        <dgm:presLayoutVars>
          <dgm:chMax val="1"/>
          <dgm:bulletEnabled val="1"/>
        </dgm:presLayoutVars>
      </dgm:prSet>
      <dgm:spPr/>
      <dgm:t>
        <a:bodyPr/>
        <a:lstStyle/>
        <a:p>
          <a:pPr rtl="1"/>
          <a:endParaRPr lang="fa-IR"/>
        </a:p>
      </dgm:t>
    </dgm:pt>
    <dgm:pt modelId="{D1E6D1B1-676F-4001-9E60-096E41FD2644}" type="pres">
      <dgm:prSet presAssocID="{5C48E1B7-AB34-409A-927E-E7C4141325DE}" presName="Name8" presStyleCnt="0"/>
      <dgm:spPr/>
    </dgm:pt>
    <dgm:pt modelId="{AF75D0E6-9ED0-4DA1-B895-D6041FD34F91}" type="pres">
      <dgm:prSet presAssocID="{5C48E1B7-AB34-409A-927E-E7C4141325DE}" presName="level" presStyleLbl="node1" presStyleIdx="3" presStyleCnt="5" custScaleX="99914" custScaleY="72651">
        <dgm:presLayoutVars>
          <dgm:chMax val="1"/>
          <dgm:bulletEnabled val="1"/>
        </dgm:presLayoutVars>
      </dgm:prSet>
      <dgm:spPr/>
      <dgm:t>
        <a:bodyPr/>
        <a:lstStyle/>
        <a:p>
          <a:pPr rtl="1"/>
          <a:endParaRPr lang="fa-IR"/>
        </a:p>
      </dgm:t>
    </dgm:pt>
    <dgm:pt modelId="{4F4B7F10-395C-46E8-AFF8-939F36FEE947}" type="pres">
      <dgm:prSet presAssocID="{5C48E1B7-AB34-409A-927E-E7C4141325DE}" presName="levelTx" presStyleLbl="revTx" presStyleIdx="0" presStyleCnt="0">
        <dgm:presLayoutVars>
          <dgm:chMax val="1"/>
          <dgm:bulletEnabled val="1"/>
        </dgm:presLayoutVars>
      </dgm:prSet>
      <dgm:spPr/>
      <dgm:t>
        <a:bodyPr/>
        <a:lstStyle/>
        <a:p>
          <a:pPr rtl="1"/>
          <a:endParaRPr lang="fa-IR"/>
        </a:p>
      </dgm:t>
    </dgm:pt>
    <dgm:pt modelId="{7E9FC500-4AF0-4ECA-BA8D-32199271296B}" type="pres">
      <dgm:prSet presAssocID="{73980145-4F33-49B2-AD93-CDA7769E10A1}" presName="Name8" presStyleCnt="0"/>
      <dgm:spPr/>
    </dgm:pt>
    <dgm:pt modelId="{31D76FEE-1613-4FBE-93C1-AC31FEEC01C2}" type="pres">
      <dgm:prSet presAssocID="{73980145-4F33-49B2-AD93-CDA7769E10A1}" presName="level" presStyleLbl="node1" presStyleIdx="4" presStyleCnt="5" custLinFactNeighborX="-8" custLinFactNeighborY="-3461">
        <dgm:presLayoutVars>
          <dgm:chMax val="1"/>
          <dgm:bulletEnabled val="1"/>
        </dgm:presLayoutVars>
      </dgm:prSet>
      <dgm:spPr/>
      <dgm:t>
        <a:bodyPr/>
        <a:lstStyle/>
        <a:p>
          <a:pPr rtl="1"/>
          <a:endParaRPr lang="fa-IR"/>
        </a:p>
      </dgm:t>
    </dgm:pt>
    <dgm:pt modelId="{D0176DE9-376A-4988-8F5B-899E3D574191}" type="pres">
      <dgm:prSet presAssocID="{73980145-4F33-49B2-AD93-CDA7769E10A1}" presName="levelTx" presStyleLbl="revTx" presStyleIdx="0" presStyleCnt="0">
        <dgm:presLayoutVars>
          <dgm:chMax val="1"/>
          <dgm:bulletEnabled val="1"/>
        </dgm:presLayoutVars>
      </dgm:prSet>
      <dgm:spPr/>
      <dgm:t>
        <a:bodyPr/>
        <a:lstStyle/>
        <a:p>
          <a:pPr rtl="1"/>
          <a:endParaRPr lang="fa-IR"/>
        </a:p>
      </dgm:t>
    </dgm:pt>
  </dgm:ptLst>
  <dgm:cxnLst>
    <dgm:cxn modelId="{EF43CAC7-EF52-45F0-8BBF-910BB7E4AB5C}" type="presOf" srcId="{03243B2B-EF38-4905-BE20-2F4E4EBE4F9C}" destId="{16DCE367-9723-40C9-8295-638E63EBC456}" srcOrd="1" destOrd="0" presId="urn:microsoft.com/office/officeart/2005/8/layout/pyramid1"/>
    <dgm:cxn modelId="{D3E8256A-9D2F-4E74-A57E-97DDE6031C28}" type="presOf" srcId="{8D4A24B8-8581-40A8-A8EC-8CBF90EEC879}" destId="{A095BB83-1E17-4A15-AC7A-9813E10E7B36}" srcOrd="1" destOrd="0" presId="urn:microsoft.com/office/officeart/2005/8/layout/pyramid1"/>
    <dgm:cxn modelId="{5E9CDCE5-A4A0-4A3E-A106-313E6963FBAA}" type="presOf" srcId="{5C48E1B7-AB34-409A-927E-E7C4141325DE}" destId="{4F4B7F10-395C-46E8-AFF8-939F36FEE947}" srcOrd="1" destOrd="0" presId="urn:microsoft.com/office/officeart/2005/8/layout/pyramid1"/>
    <dgm:cxn modelId="{D527AEB8-9F48-4A3C-A321-9DBEDD6D9195}" type="presOf" srcId="{4B5E21C7-9D88-4291-BFDF-6277F0EC1032}" destId="{C29A7DB7-7D5C-47B3-9C0B-3505BAD40CBD}" srcOrd="0" destOrd="0" presId="urn:microsoft.com/office/officeart/2005/8/layout/pyramid1"/>
    <dgm:cxn modelId="{70095E70-C4B0-4A85-BACD-33A7C9384B68}" srcId="{26534DA7-03BF-4E1F-93D5-2CED03876C81}" destId="{4B5E21C7-9D88-4291-BFDF-6277F0EC1032}" srcOrd="2" destOrd="0" parTransId="{2F2A27B3-173A-41DA-8626-48953D7F1A93}" sibTransId="{34A6B87C-4B94-4A7A-970E-75CD89101E4B}"/>
    <dgm:cxn modelId="{482A6BCD-4179-407D-AA0F-EF3C5AD0873C}" type="presOf" srcId="{03243B2B-EF38-4905-BE20-2F4E4EBE4F9C}" destId="{C8CA223A-5F6A-4089-AD6E-30A49AA90CE2}" srcOrd="0" destOrd="0" presId="urn:microsoft.com/office/officeart/2005/8/layout/pyramid1"/>
    <dgm:cxn modelId="{0CB8416D-487E-4D6E-A220-832BCF06555E}" type="presOf" srcId="{4B5E21C7-9D88-4291-BFDF-6277F0EC1032}" destId="{15F69866-3282-471C-8670-B076B45D7FD9}" srcOrd="1" destOrd="0" presId="urn:microsoft.com/office/officeart/2005/8/layout/pyramid1"/>
    <dgm:cxn modelId="{F53CFADB-FBDB-4D6F-8831-3A2019572CDC}" type="presOf" srcId="{73980145-4F33-49B2-AD93-CDA7769E10A1}" destId="{D0176DE9-376A-4988-8F5B-899E3D574191}" srcOrd="1" destOrd="0" presId="urn:microsoft.com/office/officeart/2005/8/layout/pyramid1"/>
    <dgm:cxn modelId="{D4B2BF8F-9222-412F-B310-42DEC0B33225}" type="presOf" srcId="{73980145-4F33-49B2-AD93-CDA7769E10A1}" destId="{31D76FEE-1613-4FBE-93C1-AC31FEEC01C2}" srcOrd="0" destOrd="0" presId="urn:microsoft.com/office/officeart/2005/8/layout/pyramid1"/>
    <dgm:cxn modelId="{78045D52-793D-43EB-993B-241F19236760}" type="presOf" srcId="{8D4A24B8-8581-40A8-A8EC-8CBF90EEC879}" destId="{526D996B-DD44-44A9-9D5F-0958DB7AA73C}" srcOrd="0" destOrd="0" presId="urn:microsoft.com/office/officeart/2005/8/layout/pyramid1"/>
    <dgm:cxn modelId="{23C43740-CE02-416D-BBEE-A688201F6C22}" type="presOf" srcId="{5C48E1B7-AB34-409A-927E-E7C4141325DE}" destId="{AF75D0E6-9ED0-4DA1-B895-D6041FD34F91}" srcOrd="0" destOrd="0" presId="urn:microsoft.com/office/officeart/2005/8/layout/pyramid1"/>
    <dgm:cxn modelId="{572B5424-3FD4-46D9-8BC2-2BBD3E7CE6B1}" srcId="{26534DA7-03BF-4E1F-93D5-2CED03876C81}" destId="{73980145-4F33-49B2-AD93-CDA7769E10A1}" srcOrd="4" destOrd="0" parTransId="{E8B65760-9927-49BB-A71A-F95021A39797}" sibTransId="{144A1B78-7D4F-4BAD-940C-77A338563317}"/>
    <dgm:cxn modelId="{125268E9-05C6-49E9-87CE-B8C805D3BA90}" srcId="{26534DA7-03BF-4E1F-93D5-2CED03876C81}" destId="{5C48E1B7-AB34-409A-927E-E7C4141325DE}" srcOrd="3" destOrd="0" parTransId="{D438C96B-1585-490A-BDC9-117842AEF9FA}" sibTransId="{9E84C7CB-7A22-4E89-AABE-4CFD494167ED}"/>
    <dgm:cxn modelId="{8C2B9E0C-E326-45F1-AC69-4C7C15C8F346}" srcId="{26534DA7-03BF-4E1F-93D5-2CED03876C81}" destId="{03243B2B-EF38-4905-BE20-2F4E4EBE4F9C}" srcOrd="1" destOrd="0" parTransId="{3DEE57EC-B633-46BC-A6E6-23FB68C1B032}" sibTransId="{EB88B6A3-5CAA-4CA2-931A-04FBADF2F581}"/>
    <dgm:cxn modelId="{78FCA99D-998E-44EE-8B35-D1A3C681F3E4}" srcId="{26534DA7-03BF-4E1F-93D5-2CED03876C81}" destId="{8D4A24B8-8581-40A8-A8EC-8CBF90EEC879}" srcOrd="0" destOrd="0" parTransId="{2DBC042A-CCAB-4676-8A06-E1DB944B8571}" sibTransId="{5311AD47-4948-4AE0-84C8-0AA32F60DB22}"/>
    <dgm:cxn modelId="{88212C8B-2EC4-4A0F-B3F0-F538C406F037}" type="presOf" srcId="{26534DA7-03BF-4E1F-93D5-2CED03876C81}" destId="{1DE0F50F-D22C-45FD-B39F-DA53DF1715F6}" srcOrd="0" destOrd="0" presId="urn:microsoft.com/office/officeart/2005/8/layout/pyramid1"/>
    <dgm:cxn modelId="{33EA36D2-8686-4281-A6B8-2E6CAEFEFB49}" type="presParOf" srcId="{1DE0F50F-D22C-45FD-B39F-DA53DF1715F6}" destId="{539E8051-8706-4DC4-BB63-A29D55A8691E}" srcOrd="0" destOrd="0" presId="urn:microsoft.com/office/officeart/2005/8/layout/pyramid1"/>
    <dgm:cxn modelId="{9533B8DA-88A7-4C47-B940-4866FF126315}" type="presParOf" srcId="{539E8051-8706-4DC4-BB63-A29D55A8691E}" destId="{526D996B-DD44-44A9-9D5F-0958DB7AA73C}" srcOrd="0" destOrd="0" presId="urn:microsoft.com/office/officeart/2005/8/layout/pyramid1"/>
    <dgm:cxn modelId="{B42A63F2-FFEB-4AAF-AB82-1260E5FF9570}" type="presParOf" srcId="{539E8051-8706-4DC4-BB63-A29D55A8691E}" destId="{A095BB83-1E17-4A15-AC7A-9813E10E7B36}" srcOrd="1" destOrd="0" presId="urn:microsoft.com/office/officeart/2005/8/layout/pyramid1"/>
    <dgm:cxn modelId="{6D66CB39-DD11-4EA1-AFB9-115C5C9ACEA7}" type="presParOf" srcId="{1DE0F50F-D22C-45FD-B39F-DA53DF1715F6}" destId="{8B6347B1-ADF4-4A9B-A3BB-155E4B249C09}" srcOrd="1" destOrd="0" presId="urn:microsoft.com/office/officeart/2005/8/layout/pyramid1"/>
    <dgm:cxn modelId="{3BBCA83E-1C97-4B10-BD06-EC26BBFDE984}" type="presParOf" srcId="{8B6347B1-ADF4-4A9B-A3BB-155E4B249C09}" destId="{C8CA223A-5F6A-4089-AD6E-30A49AA90CE2}" srcOrd="0" destOrd="0" presId="urn:microsoft.com/office/officeart/2005/8/layout/pyramid1"/>
    <dgm:cxn modelId="{FDF74A5E-6785-48CC-97F5-6B8F535A0244}" type="presParOf" srcId="{8B6347B1-ADF4-4A9B-A3BB-155E4B249C09}" destId="{16DCE367-9723-40C9-8295-638E63EBC456}" srcOrd="1" destOrd="0" presId="urn:microsoft.com/office/officeart/2005/8/layout/pyramid1"/>
    <dgm:cxn modelId="{3D1793A9-A26C-4B27-9DCC-F55F5A843502}" type="presParOf" srcId="{1DE0F50F-D22C-45FD-B39F-DA53DF1715F6}" destId="{A71C8802-7ECF-4B1A-B23D-612E456EB4B2}" srcOrd="2" destOrd="0" presId="urn:microsoft.com/office/officeart/2005/8/layout/pyramid1"/>
    <dgm:cxn modelId="{6B26B527-7606-455C-8F1A-BAB737487D5F}" type="presParOf" srcId="{A71C8802-7ECF-4B1A-B23D-612E456EB4B2}" destId="{C29A7DB7-7D5C-47B3-9C0B-3505BAD40CBD}" srcOrd="0" destOrd="0" presId="urn:microsoft.com/office/officeart/2005/8/layout/pyramid1"/>
    <dgm:cxn modelId="{6613E4A2-55E0-4091-A806-3DC63796CA3C}" type="presParOf" srcId="{A71C8802-7ECF-4B1A-B23D-612E456EB4B2}" destId="{15F69866-3282-471C-8670-B076B45D7FD9}" srcOrd="1" destOrd="0" presId="urn:microsoft.com/office/officeart/2005/8/layout/pyramid1"/>
    <dgm:cxn modelId="{9BF16607-37BC-48C4-9FD2-6DB17BF34192}" type="presParOf" srcId="{1DE0F50F-D22C-45FD-B39F-DA53DF1715F6}" destId="{D1E6D1B1-676F-4001-9E60-096E41FD2644}" srcOrd="3" destOrd="0" presId="urn:microsoft.com/office/officeart/2005/8/layout/pyramid1"/>
    <dgm:cxn modelId="{B49BC06D-770C-4A3F-9BD1-1CC072205D5E}" type="presParOf" srcId="{D1E6D1B1-676F-4001-9E60-096E41FD2644}" destId="{AF75D0E6-9ED0-4DA1-B895-D6041FD34F91}" srcOrd="0" destOrd="0" presId="urn:microsoft.com/office/officeart/2005/8/layout/pyramid1"/>
    <dgm:cxn modelId="{1964EE00-1DA8-4867-A496-C325BE96B256}" type="presParOf" srcId="{D1E6D1B1-676F-4001-9E60-096E41FD2644}" destId="{4F4B7F10-395C-46E8-AFF8-939F36FEE947}" srcOrd="1" destOrd="0" presId="urn:microsoft.com/office/officeart/2005/8/layout/pyramid1"/>
    <dgm:cxn modelId="{6C579EF1-F7CC-4C94-AC98-4ACA3F527580}" type="presParOf" srcId="{1DE0F50F-D22C-45FD-B39F-DA53DF1715F6}" destId="{7E9FC500-4AF0-4ECA-BA8D-32199271296B}" srcOrd="4" destOrd="0" presId="urn:microsoft.com/office/officeart/2005/8/layout/pyramid1"/>
    <dgm:cxn modelId="{D41779F6-B737-4004-A637-3484504265D3}" type="presParOf" srcId="{7E9FC500-4AF0-4ECA-BA8D-32199271296B}" destId="{31D76FEE-1613-4FBE-93C1-AC31FEEC01C2}" srcOrd="0" destOrd="0" presId="urn:microsoft.com/office/officeart/2005/8/layout/pyramid1"/>
    <dgm:cxn modelId="{CD154D43-35D2-473F-812C-857F0AC1DD0C}" type="presParOf" srcId="{7E9FC500-4AF0-4ECA-BA8D-32199271296B}" destId="{D0176DE9-376A-4988-8F5B-899E3D57419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0C1FE9-3505-46F1-91CF-5833E9F1FBCF}" type="doc">
      <dgm:prSet loTypeId="urn:microsoft.com/office/officeart/2005/8/layout/pyramid1" loCatId="pyramid" qsTypeId="urn:microsoft.com/office/officeart/2005/8/quickstyle/simple1" qsCatId="simple" csTypeId="urn:microsoft.com/office/officeart/2005/8/colors/accent1_2" csCatId="accent1" phldr="1"/>
      <dgm:spPr/>
    </dgm:pt>
    <dgm:pt modelId="{C45DBB7E-3BFC-4226-AE91-8834D461E48E}">
      <dgm:prSet phldrT="[Text]" custT="1"/>
      <dgm:spPr/>
      <dgm:t>
        <a:bodyPr/>
        <a:lstStyle/>
        <a:p>
          <a:pPr rtl="1"/>
          <a:r>
            <a:rPr lang="fa-IR" sz="2600" b="1" dirty="0" smtClean="0">
              <a:cs typeface="B Nazanin" pitchFamily="2" charset="-78"/>
            </a:rPr>
            <a:t>سیستم </a:t>
          </a:r>
        </a:p>
        <a:p>
          <a:pPr rtl="1"/>
          <a:r>
            <a:rPr lang="fa-IR" sz="2600" b="1" dirty="0" smtClean="0">
              <a:cs typeface="B Nazanin" pitchFamily="2" charset="-78"/>
            </a:rPr>
            <a:t>اطلاعاتی کاری</a:t>
          </a:r>
          <a:endParaRPr lang="fa-IR" sz="2600" b="1" dirty="0">
            <a:cs typeface="B Nazanin" pitchFamily="2" charset="-78"/>
          </a:endParaRPr>
        </a:p>
      </dgm:t>
    </dgm:pt>
    <dgm:pt modelId="{3A382066-A476-4F70-B428-01462FABB441}" type="parTrans" cxnId="{D4B3C82A-CF0E-4628-9A64-D78F4990BBB2}">
      <dgm:prSet/>
      <dgm:spPr/>
      <dgm:t>
        <a:bodyPr/>
        <a:lstStyle/>
        <a:p>
          <a:pPr rtl="1"/>
          <a:endParaRPr lang="fa-IR"/>
        </a:p>
      </dgm:t>
    </dgm:pt>
    <dgm:pt modelId="{C243EA91-096F-4324-A10F-6201299FC85B}" type="sibTrans" cxnId="{D4B3C82A-CF0E-4628-9A64-D78F4990BBB2}">
      <dgm:prSet/>
      <dgm:spPr/>
      <dgm:t>
        <a:bodyPr/>
        <a:lstStyle/>
        <a:p>
          <a:pPr rtl="1"/>
          <a:endParaRPr lang="fa-IR"/>
        </a:p>
      </dgm:t>
    </dgm:pt>
    <dgm:pt modelId="{04C124D0-18AF-4478-A599-E48DF60997CE}">
      <dgm:prSet phldrT="[Text]" custT="1"/>
      <dgm:spPr/>
      <dgm:t>
        <a:bodyPr/>
        <a:lstStyle/>
        <a:p>
          <a:pPr rtl="1"/>
          <a:r>
            <a:rPr lang="fa-IR" sz="2500" dirty="0" smtClean="0">
              <a:cs typeface="B Nazanin" pitchFamily="2" charset="-78"/>
            </a:rPr>
            <a:t>سیستم های فرعی</a:t>
          </a:r>
        </a:p>
        <a:p>
          <a:pPr rtl="1"/>
          <a:r>
            <a:rPr lang="fa-IR" sz="2500" dirty="0" smtClean="0">
              <a:cs typeface="B Nazanin" pitchFamily="2" charset="-78"/>
            </a:rPr>
            <a:t>اطلاعاتی کارکردی</a:t>
          </a:r>
          <a:endParaRPr lang="fa-IR" sz="2500" dirty="0">
            <a:cs typeface="B Nazanin" pitchFamily="2" charset="-78"/>
          </a:endParaRPr>
        </a:p>
      </dgm:t>
    </dgm:pt>
    <dgm:pt modelId="{A068B8BC-411E-4885-B182-9CB65468BD54}" type="parTrans" cxnId="{EAC5CBC6-E8FD-46DE-A9D4-1683495D3641}">
      <dgm:prSet/>
      <dgm:spPr/>
      <dgm:t>
        <a:bodyPr/>
        <a:lstStyle/>
        <a:p>
          <a:pPr rtl="1"/>
          <a:endParaRPr lang="fa-IR"/>
        </a:p>
      </dgm:t>
    </dgm:pt>
    <dgm:pt modelId="{FB7B587E-0C8B-4833-AE3B-609C11C7A641}" type="sibTrans" cxnId="{EAC5CBC6-E8FD-46DE-A9D4-1683495D3641}">
      <dgm:prSet/>
      <dgm:spPr/>
      <dgm:t>
        <a:bodyPr/>
        <a:lstStyle/>
        <a:p>
          <a:pPr rtl="1"/>
          <a:endParaRPr lang="fa-IR"/>
        </a:p>
      </dgm:t>
    </dgm:pt>
    <dgm:pt modelId="{F43F487A-C0DA-4F4A-BC7E-82EBCF5E3FF1}">
      <dgm:prSet phldrT="[Text]" custT="1"/>
      <dgm:spPr/>
      <dgm:t>
        <a:bodyPr/>
        <a:lstStyle/>
        <a:p>
          <a:pPr rtl="1"/>
          <a:r>
            <a:rPr lang="fa-IR" sz="2800" dirty="0" smtClean="0">
              <a:cs typeface="B Nazanin" pitchFamily="2" charset="-78"/>
            </a:rPr>
            <a:t>جمع آوری داده ها و سیستم های تایید اعتبار</a:t>
          </a:r>
          <a:endParaRPr lang="fa-IR" sz="2800" dirty="0">
            <a:cs typeface="B Nazanin" pitchFamily="2" charset="-78"/>
          </a:endParaRPr>
        </a:p>
      </dgm:t>
    </dgm:pt>
    <dgm:pt modelId="{E355FA66-D9FD-44B2-BD6B-F0118A035731}" type="parTrans" cxnId="{B42A25CB-D76D-4EED-A747-F379050D0AF3}">
      <dgm:prSet/>
      <dgm:spPr/>
      <dgm:t>
        <a:bodyPr/>
        <a:lstStyle/>
        <a:p>
          <a:pPr rtl="1"/>
          <a:endParaRPr lang="fa-IR"/>
        </a:p>
      </dgm:t>
    </dgm:pt>
    <dgm:pt modelId="{C5641D9A-7768-4CEB-8699-88C29FBF60EE}" type="sibTrans" cxnId="{B42A25CB-D76D-4EED-A747-F379050D0AF3}">
      <dgm:prSet/>
      <dgm:spPr/>
      <dgm:t>
        <a:bodyPr/>
        <a:lstStyle/>
        <a:p>
          <a:pPr rtl="1"/>
          <a:endParaRPr lang="fa-IR"/>
        </a:p>
      </dgm:t>
    </dgm:pt>
    <dgm:pt modelId="{2EDB4001-60C2-42DA-A203-1EBE9298214E}">
      <dgm:prSet custT="1"/>
      <dgm:spPr/>
      <dgm:t>
        <a:bodyPr/>
        <a:lstStyle/>
        <a:p>
          <a:pPr rtl="1"/>
          <a:r>
            <a:rPr lang="fa-IR" sz="2800" dirty="0" smtClean="0">
              <a:cs typeface="B Nazanin" pitchFamily="2" charset="-78"/>
            </a:rPr>
            <a:t>پردازش داده ها و سیستم های تحلیل</a:t>
          </a:r>
          <a:endParaRPr lang="fa-IR" sz="2800" dirty="0">
            <a:cs typeface="B Nazanin" pitchFamily="2" charset="-78"/>
          </a:endParaRPr>
        </a:p>
      </dgm:t>
    </dgm:pt>
    <dgm:pt modelId="{E82A37ED-6EB3-468B-9EBF-ABFDE722F339}" type="parTrans" cxnId="{26565417-15C6-4C0F-9CD3-0D62B2D11190}">
      <dgm:prSet/>
      <dgm:spPr/>
      <dgm:t>
        <a:bodyPr/>
        <a:lstStyle/>
        <a:p>
          <a:pPr rtl="1"/>
          <a:endParaRPr lang="fa-IR"/>
        </a:p>
      </dgm:t>
    </dgm:pt>
    <dgm:pt modelId="{66BC6386-DB35-4DD5-B62D-B554D1BFC596}" type="sibTrans" cxnId="{26565417-15C6-4C0F-9CD3-0D62B2D11190}">
      <dgm:prSet/>
      <dgm:spPr/>
      <dgm:t>
        <a:bodyPr/>
        <a:lstStyle/>
        <a:p>
          <a:pPr rtl="1"/>
          <a:endParaRPr lang="fa-IR"/>
        </a:p>
      </dgm:t>
    </dgm:pt>
    <dgm:pt modelId="{73E9BA01-EA28-4BB9-9B1F-96D64ADE2501}">
      <dgm:prSet custT="1"/>
      <dgm:spPr/>
      <dgm:t>
        <a:bodyPr/>
        <a:lstStyle/>
        <a:p>
          <a:pPr rtl="1"/>
          <a:r>
            <a:rPr lang="fa-IR" sz="2800" dirty="0" smtClean="0">
              <a:cs typeface="B Nazanin" pitchFamily="2" charset="-78"/>
            </a:rPr>
            <a:t>پایگاه داده ها و پایگاه دانش</a:t>
          </a:r>
          <a:endParaRPr lang="fa-IR" sz="2800" dirty="0">
            <a:cs typeface="B Nazanin" pitchFamily="2" charset="-78"/>
          </a:endParaRPr>
        </a:p>
      </dgm:t>
    </dgm:pt>
    <dgm:pt modelId="{5245BCA4-6A05-4FE9-A3D2-D4E6E6E3E01F}" type="parTrans" cxnId="{E096C131-3646-4419-B379-6E76BE127934}">
      <dgm:prSet/>
      <dgm:spPr/>
      <dgm:t>
        <a:bodyPr/>
        <a:lstStyle/>
        <a:p>
          <a:pPr rtl="1"/>
          <a:endParaRPr lang="fa-IR"/>
        </a:p>
      </dgm:t>
    </dgm:pt>
    <dgm:pt modelId="{9C707BF1-1F06-4E3A-BD5A-55A94433EEDF}" type="sibTrans" cxnId="{E096C131-3646-4419-B379-6E76BE127934}">
      <dgm:prSet/>
      <dgm:spPr/>
      <dgm:t>
        <a:bodyPr/>
        <a:lstStyle/>
        <a:p>
          <a:pPr rtl="1"/>
          <a:endParaRPr lang="fa-IR"/>
        </a:p>
      </dgm:t>
    </dgm:pt>
    <dgm:pt modelId="{297B6FFE-AB66-45EE-BC1E-C6C202D77F32}" type="pres">
      <dgm:prSet presAssocID="{C20C1FE9-3505-46F1-91CF-5833E9F1FBCF}" presName="Name0" presStyleCnt="0">
        <dgm:presLayoutVars>
          <dgm:dir/>
          <dgm:animLvl val="lvl"/>
          <dgm:resizeHandles val="exact"/>
        </dgm:presLayoutVars>
      </dgm:prSet>
      <dgm:spPr/>
    </dgm:pt>
    <dgm:pt modelId="{6B9D1D15-FCFE-438E-9116-6B603F8FD3B8}" type="pres">
      <dgm:prSet presAssocID="{C45DBB7E-3BFC-4226-AE91-8834D461E48E}" presName="Name8" presStyleCnt="0"/>
      <dgm:spPr/>
    </dgm:pt>
    <dgm:pt modelId="{302BC114-86D5-4938-96B2-F0817FC50812}" type="pres">
      <dgm:prSet presAssocID="{C45DBB7E-3BFC-4226-AE91-8834D461E48E}" presName="level" presStyleLbl="node1" presStyleIdx="0" presStyleCnt="5" custScaleY="143394">
        <dgm:presLayoutVars>
          <dgm:chMax val="1"/>
          <dgm:bulletEnabled val="1"/>
        </dgm:presLayoutVars>
      </dgm:prSet>
      <dgm:spPr/>
      <dgm:t>
        <a:bodyPr/>
        <a:lstStyle/>
        <a:p>
          <a:pPr rtl="1"/>
          <a:endParaRPr lang="fa-IR"/>
        </a:p>
      </dgm:t>
    </dgm:pt>
    <dgm:pt modelId="{C6378B28-F6EA-4BF9-9448-04F5CEDCD1D1}" type="pres">
      <dgm:prSet presAssocID="{C45DBB7E-3BFC-4226-AE91-8834D461E48E}" presName="levelTx" presStyleLbl="revTx" presStyleIdx="0" presStyleCnt="0">
        <dgm:presLayoutVars>
          <dgm:chMax val="1"/>
          <dgm:bulletEnabled val="1"/>
        </dgm:presLayoutVars>
      </dgm:prSet>
      <dgm:spPr/>
      <dgm:t>
        <a:bodyPr/>
        <a:lstStyle/>
        <a:p>
          <a:pPr rtl="1"/>
          <a:endParaRPr lang="fa-IR"/>
        </a:p>
      </dgm:t>
    </dgm:pt>
    <dgm:pt modelId="{DDB2574D-8393-4660-AB3B-1D49E6C5E4FA}" type="pres">
      <dgm:prSet presAssocID="{04C124D0-18AF-4478-A599-E48DF60997CE}" presName="Name8" presStyleCnt="0"/>
      <dgm:spPr/>
    </dgm:pt>
    <dgm:pt modelId="{4E85440D-EBFC-4159-B78B-79BE78D8E26D}" type="pres">
      <dgm:prSet presAssocID="{04C124D0-18AF-4478-A599-E48DF60997CE}" presName="level" presStyleLbl="node1" presStyleIdx="1" presStyleCnt="5" custLinFactNeighborX="821" custLinFactNeighborY="3747">
        <dgm:presLayoutVars>
          <dgm:chMax val="1"/>
          <dgm:bulletEnabled val="1"/>
        </dgm:presLayoutVars>
      </dgm:prSet>
      <dgm:spPr/>
      <dgm:t>
        <a:bodyPr/>
        <a:lstStyle/>
        <a:p>
          <a:pPr rtl="1"/>
          <a:endParaRPr lang="fa-IR"/>
        </a:p>
      </dgm:t>
    </dgm:pt>
    <dgm:pt modelId="{C06E2A94-2BF3-4E70-9EB7-6819D3B148EC}" type="pres">
      <dgm:prSet presAssocID="{04C124D0-18AF-4478-A599-E48DF60997CE}" presName="levelTx" presStyleLbl="revTx" presStyleIdx="0" presStyleCnt="0">
        <dgm:presLayoutVars>
          <dgm:chMax val="1"/>
          <dgm:bulletEnabled val="1"/>
        </dgm:presLayoutVars>
      </dgm:prSet>
      <dgm:spPr/>
      <dgm:t>
        <a:bodyPr/>
        <a:lstStyle/>
        <a:p>
          <a:pPr rtl="1"/>
          <a:endParaRPr lang="fa-IR"/>
        </a:p>
      </dgm:t>
    </dgm:pt>
    <dgm:pt modelId="{872FA83C-935B-4A1E-A82A-D56F92691AFB}" type="pres">
      <dgm:prSet presAssocID="{73E9BA01-EA28-4BB9-9B1F-96D64ADE2501}" presName="Name8" presStyleCnt="0"/>
      <dgm:spPr/>
    </dgm:pt>
    <dgm:pt modelId="{8A3CA8C1-5362-4691-971C-EA40A72E3688}" type="pres">
      <dgm:prSet presAssocID="{73E9BA01-EA28-4BB9-9B1F-96D64ADE2501}" presName="level" presStyleLbl="node1" presStyleIdx="2" presStyleCnt="5">
        <dgm:presLayoutVars>
          <dgm:chMax val="1"/>
          <dgm:bulletEnabled val="1"/>
        </dgm:presLayoutVars>
      </dgm:prSet>
      <dgm:spPr/>
      <dgm:t>
        <a:bodyPr/>
        <a:lstStyle/>
        <a:p>
          <a:pPr rtl="1"/>
          <a:endParaRPr lang="fa-IR"/>
        </a:p>
      </dgm:t>
    </dgm:pt>
    <dgm:pt modelId="{659EB034-9DFE-4978-8CF6-A462CC233511}" type="pres">
      <dgm:prSet presAssocID="{73E9BA01-EA28-4BB9-9B1F-96D64ADE2501}" presName="levelTx" presStyleLbl="revTx" presStyleIdx="0" presStyleCnt="0">
        <dgm:presLayoutVars>
          <dgm:chMax val="1"/>
          <dgm:bulletEnabled val="1"/>
        </dgm:presLayoutVars>
      </dgm:prSet>
      <dgm:spPr/>
      <dgm:t>
        <a:bodyPr/>
        <a:lstStyle/>
        <a:p>
          <a:pPr rtl="1"/>
          <a:endParaRPr lang="fa-IR"/>
        </a:p>
      </dgm:t>
    </dgm:pt>
    <dgm:pt modelId="{5366DAB5-4F18-4FA1-A9D4-60B040812D2F}" type="pres">
      <dgm:prSet presAssocID="{2EDB4001-60C2-42DA-A203-1EBE9298214E}" presName="Name8" presStyleCnt="0"/>
      <dgm:spPr/>
    </dgm:pt>
    <dgm:pt modelId="{B112B339-136E-49FE-9346-933C19141364}" type="pres">
      <dgm:prSet presAssocID="{2EDB4001-60C2-42DA-A203-1EBE9298214E}" presName="level" presStyleLbl="node1" presStyleIdx="3" presStyleCnt="5">
        <dgm:presLayoutVars>
          <dgm:chMax val="1"/>
          <dgm:bulletEnabled val="1"/>
        </dgm:presLayoutVars>
      </dgm:prSet>
      <dgm:spPr/>
      <dgm:t>
        <a:bodyPr/>
        <a:lstStyle/>
        <a:p>
          <a:pPr rtl="1"/>
          <a:endParaRPr lang="fa-IR"/>
        </a:p>
      </dgm:t>
    </dgm:pt>
    <dgm:pt modelId="{8F39AAEE-B9B2-45F3-80E6-4A83C40B20D1}" type="pres">
      <dgm:prSet presAssocID="{2EDB4001-60C2-42DA-A203-1EBE9298214E}" presName="levelTx" presStyleLbl="revTx" presStyleIdx="0" presStyleCnt="0">
        <dgm:presLayoutVars>
          <dgm:chMax val="1"/>
          <dgm:bulletEnabled val="1"/>
        </dgm:presLayoutVars>
      </dgm:prSet>
      <dgm:spPr/>
      <dgm:t>
        <a:bodyPr/>
        <a:lstStyle/>
        <a:p>
          <a:pPr rtl="1"/>
          <a:endParaRPr lang="fa-IR"/>
        </a:p>
      </dgm:t>
    </dgm:pt>
    <dgm:pt modelId="{2A7C50EC-BA7E-4BD7-A472-7F5046FF8F4C}" type="pres">
      <dgm:prSet presAssocID="{F43F487A-C0DA-4F4A-BC7E-82EBCF5E3FF1}" presName="Name8" presStyleCnt="0"/>
      <dgm:spPr/>
    </dgm:pt>
    <dgm:pt modelId="{FD1DA791-5AD0-4AE0-B9D8-04316511ABF7}" type="pres">
      <dgm:prSet presAssocID="{F43F487A-C0DA-4F4A-BC7E-82EBCF5E3FF1}" presName="level" presStyleLbl="node1" presStyleIdx="4" presStyleCnt="5" custLinFactNeighborX="1982">
        <dgm:presLayoutVars>
          <dgm:chMax val="1"/>
          <dgm:bulletEnabled val="1"/>
        </dgm:presLayoutVars>
      </dgm:prSet>
      <dgm:spPr/>
      <dgm:t>
        <a:bodyPr/>
        <a:lstStyle/>
        <a:p>
          <a:pPr rtl="1"/>
          <a:endParaRPr lang="fa-IR"/>
        </a:p>
      </dgm:t>
    </dgm:pt>
    <dgm:pt modelId="{D6EC56B9-FF61-4FF1-B33C-D9D7242C8C0C}" type="pres">
      <dgm:prSet presAssocID="{F43F487A-C0DA-4F4A-BC7E-82EBCF5E3FF1}" presName="levelTx" presStyleLbl="revTx" presStyleIdx="0" presStyleCnt="0">
        <dgm:presLayoutVars>
          <dgm:chMax val="1"/>
          <dgm:bulletEnabled val="1"/>
        </dgm:presLayoutVars>
      </dgm:prSet>
      <dgm:spPr/>
      <dgm:t>
        <a:bodyPr/>
        <a:lstStyle/>
        <a:p>
          <a:pPr rtl="1"/>
          <a:endParaRPr lang="fa-IR"/>
        </a:p>
      </dgm:t>
    </dgm:pt>
  </dgm:ptLst>
  <dgm:cxnLst>
    <dgm:cxn modelId="{07D28178-E8AA-4440-A3D8-5AA40E379761}" type="presOf" srcId="{F43F487A-C0DA-4F4A-BC7E-82EBCF5E3FF1}" destId="{FD1DA791-5AD0-4AE0-B9D8-04316511ABF7}" srcOrd="0" destOrd="0" presId="urn:microsoft.com/office/officeart/2005/8/layout/pyramid1"/>
    <dgm:cxn modelId="{E3776060-EAAA-479B-8685-C70183503A10}" type="presOf" srcId="{C20C1FE9-3505-46F1-91CF-5833E9F1FBCF}" destId="{297B6FFE-AB66-45EE-BC1E-C6C202D77F32}" srcOrd="0" destOrd="0" presId="urn:microsoft.com/office/officeart/2005/8/layout/pyramid1"/>
    <dgm:cxn modelId="{B54B6FCF-E210-406E-9812-20E93B6F2314}" type="presOf" srcId="{C45DBB7E-3BFC-4226-AE91-8834D461E48E}" destId="{302BC114-86D5-4938-96B2-F0817FC50812}" srcOrd="0" destOrd="0" presId="urn:microsoft.com/office/officeart/2005/8/layout/pyramid1"/>
    <dgm:cxn modelId="{F3C29FD4-59C2-470B-B88C-4E746BB37F84}" type="presOf" srcId="{73E9BA01-EA28-4BB9-9B1F-96D64ADE2501}" destId="{659EB034-9DFE-4978-8CF6-A462CC233511}" srcOrd="1" destOrd="0" presId="urn:microsoft.com/office/officeart/2005/8/layout/pyramid1"/>
    <dgm:cxn modelId="{052CFDC4-5464-455D-98CB-7D6CA2F510B8}" type="presOf" srcId="{04C124D0-18AF-4478-A599-E48DF60997CE}" destId="{C06E2A94-2BF3-4E70-9EB7-6819D3B148EC}" srcOrd="1" destOrd="0" presId="urn:microsoft.com/office/officeart/2005/8/layout/pyramid1"/>
    <dgm:cxn modelId="{E096C131-3646-4419-B379-6E76BE127934}" srcId="{C20C1FE9-3505-46F1-91CF-5833E9F1FBCF}" destId="{73E9BA01-EA28-4BB9-9B1F-96D64ADE2501}" srcOrd="2" destOrd="0" parTransId="{5245BCA4-6A05-4FE9-A3D2-D4E6E6E3E01F}" sibTransId="{9C707BF1-1F06-4E3A-BD5A-55A94433EEDF}"/>
    <dgm:cxn modelId="{D4B3C82A-CF0E-4628-9A64-D78F4990BBB2}" srcId="{C20C1FE9-3505-46F1-91CF-5833E9F1FBCF}" destId="{C45DBB7E-3BFC-4226-AE91-8834D461E48E}" srcOrd="0" destOrd="0" parTransId="{3A382066-A476-4F70-B428-01462FABB441}" sibTransId="{C243EA91-096F-4324-A10F-6201299FC85B}"/>
    <dgm:cxn modelId="{49146542-90B2-40C1-93DB-268EBC7DB61C}" type="presOf" srcId="{04C124D0-18AF-4478-A599-E48DF60997CE}" destId="{4E85440D-EBFC-4159-B78B-79BE78D8E26D}" srcOrd="0" destOrd="0" presId="urn:microsoft.com/office/officeart/2005/8/layout/pyramid1"/>
    <dgm:cxn modelId="{2822B79C-A233-4339-A7A7-35D3B97D38CD}" type="presOf" srcId="{2EDB4001-60C2-42DA-A203-1EBE9298214E}" destId="{8F39AAEE-B9B2-45F3-80E6-4A83C40B20D1}" srcOrd="1" destOrd="0" presId="urn:microsoft.com/office/officeart/2005/8/layout/pyramid1"/>
    <dgm:cxn modelId="{1B74E97D-4F11-4575-8787-BEF5C567F086}" type="presOf" srcId="{73E9BA01-EA28-4BB9-9B1F-96D64ADE2501}" destId="{8A3CA8C1-5362-4691-971C-EA40A72E3688}" srcOrd="0" destOrd="0" presId="urn:microsoft.com/office/officeart/2005/8/layout/pyramid1"/>
    <dgm:cxn modelId="{EAC5CBC6-E8FD-46DE-A9D4-1683495D3641}" srcId="{C20C1FE9-3505-46F1-91CF-5833E9F1FBCF}" destId="{04C124D0-18AF-4478-A599-E48DF60997CE}" srcOrd="1" destOrd="0" parTransId="{A068B8BC-411E-4885-B182-9CB65468BD54}" sibTransId="{FB7B587E-0C8B-4833-AE3B-609C11C7A641}"/>
    <dgm:cxn modelId="{8B1F1002-9AD5-47F9-9340-FCCAD67DD3EE}" type="presOf" srcId="{C45DBB7E-3BFC-4226-AE91-8834D461E48E}" destId="{C6378B28-F6EA-4BF9-9448-04F5CEDCD1D1}" srcOrd="1" destOrd="0" presId="urn:microsoft.com/office/officeart/2005/8/layout/pyramid1"/>
    <dgm:cxn modelId="{2AFF9EC1-9523-4D83-8EA9-DAF6674AA6AB}" type="presOf" srcId="{F43F487A-C0DA-4F4A-BC7E-82EBCF5E3FF1}" destId="{D6EC56B9-FF61-4FF1-B33C-D9D7242C8C0C}" srcOrd="1" destOrd="0" presId="urn:microsoft.com/office/officeart/2005/8/layout/pyramid1"/>
    <dgm:cxn modelId="{B42A25CB-D76D-4EED-A747-F379050D0AF3}" srcId="{C20C1FE9-3505-46F1-91CF-5833E9F1FBCF}" destId="{F43F487A-C0DA-4F4A-BC7E-82EBCF5E3FF1}" srcOrd="4" destOrd="0" parTransId="{E355FA66-D9FD-44B2-BD6B-F0118A035731}" sibTransId="{C5641D9A-7768-4CEB-8699-88C29FBF60EE}"/>
    <dgm:cxn modelId="{91C7FEE6-6DB1-4011-B8D7-59B7C5BD9560}" type="presOf" srcId="{2EDB4001-60C2-42DA-A203-1EBE9298214E}" destId="{B112B339-136E-49FE-9346-933C19141364}" srcOrd="0" destOrd="0" presId="urn:microsoft.com/office/officeart/2005/8/layout/pyramid1"/>
    <dgm:cxn modelId="{26565417-15C6-4C0F-9CD3-0D62B2D11190}" srcId="{C20C1FE9-3505-46F1-91CF-5833E9F1FBCF}" destId="{2EDB4001-60C2-42DA-A203-1EBE9298214E}" srcOrd="3" destOrd="0" parTransId="{E82A37ED-6EB3-468B-9EBF-ABFDE722F339}" sibTransId="{66BC6386-DB35-4DD5-B62D-B554D1BFC596}"/>
    <dgm:cxn modelId="{467B4B01-0C72-4292-AE17-6A3490DE24F0}" type="presParOf" srcId="{297B6FFE-AB66-45EE-BC1E-C6C202D77F32}" destId="{6B9D1D15-FCFE-438E-9116-6B603F8FD3B8}" srcOrd="0" destOrd="0" presId="urn:microsoft.com/office/officeart/2005/8/layout/pyramid1"/>
    <dgm:cxn modelId="{65931CCB-4654-4AAF-A1E4-C72C35C6B3B3}" type="presParOf" srcId="{6B9D1D15-FCFE-438E-9116-6B603F8FD3B8}" destId="{302BC114-86D5-4938-96B2-F0817FC50812}" srcOrd="0" destOrd="0" presId="urn:microsoft.com/office/officeart/2005/8/layout/pyramid1"/>
    <dgm:cxn modelId="{4325044B-5EE5-478F-9CA5-2BF8FEA7EEB1}" type="presParOf" srcId="{6B9D1D15-FCFE-438E-9116-6B603F8FD3B8}" destId="{C6378B28-F6EA-4BF9-9448-04F5CEDCD1D1}" srcOrd="1" destOrd="0" presId="urn:microsoft.com/office/officeart/2005/8/layout/pyramid1"/>
    <dgm:cxn modelId="{D89AD663-088D-4B8C-9E05-4A745F9F7666}" type="presParOf" srcId="{297B6FFE-AB66-45EE-BC1E-C6C202D77F32}" destId="{DDB2574D-8393-4660-AB3B-1D49E6C5E4FA}" srcOrd="1" destOrd="0" presId="urn:microsoft.com/office/officeart/2005/8/layout/pyramid1"/>
    <dgm:cxn modelId="{91A51535-935D-42A2-81FA-DDE1F608BAC1}" type="presParOf" srcId="{DDB2574D-8393-4660-AB3B-1D49E6C5E4FA}" destId="{4E85440D-EBFC-4159-B78B-79BE78D8E26D}" srcOrd="0" destOrd="0" presId="urn:microsoft.com/office/officeart/2005/8/layout/pyramid1"/>
    <dgm:cxn modelId="{AC2537B0-C38E-47A0-BD77-CFE3B7723929}" type="presParOf" srcId="{DDB2574D-8393-4660-AB3B-1D49E6C5E4FA}" destId="{C06E2A94-2BF3-4E70-9EB7-6819D3B148EC}" srcOrd="1" destOrd="0" presId="urn:microsoft.com/office/officeart/2005/8/layout/pyramid1"/>
    <dgm:cxn modelId="{0989E82D-008C-4D3E-8C21-601FD85D7394}" type="presParOf" srcId="{297B6FFE-AB66-45EE-BC1E-C6C202D77F32}" destId="{872FA83C-935B-4A1E-A82A-D56F92691AFB}" srcOrd="2" destOrd="0" presId="urn:microsoft.com/office/officeart/2005/8/layout/pyramid1"/>
    <dgm:cxn modelId="{1E910B62-EC15-4947-A434-D0353228D1F7}" type="presParOf" srcId="{872FA83C-935B-4A1E-A82A-D56F92691AFB}" destId="{8A3CA8C1-5362-4691-971C-EA40A72E3688}" srcOrd="0" destOrd="0" presId="urn:microsoft.com/office/officeart/2005/8/layout/pyramid1"/>
    <dgm:cxn modelId="{4976E603-AD65-4C5C-A522-C18CCCBAEC81}" type="presParOf" srcId="{872FA83C-935B-4A1E-A82A-D56F92691AFB}" destId="{659EB034-9DFE-4978-8CF6-A462CC233511}" srcOrd="1" destOrd="0" presId="urn:microsoft.com/office/officeart/2005/8/layout/pyramid1"/>
    <dgm:cxn modelId="{71C5EE81-79E5-4DEF-B9D6-907CBC78965E}" type="presParOf" srcId="{297B6FFE-AB66-45EE-BC1E-C6C202D77F32}" destId="{5366DAB5-4F18-4FA1-A9D4-60B040812D2F}" srcOrd="3" destOrd="0" presId="urn:microsoft.com/office/officeart/2005/8/layout/pyramid1"/>
    <dgm:cxn modelId="{E1633B25-4799-4E06-A3C0-E73EA7983AA4}" type="presParOf" srcId="{5366DAB5-4F18-4FA1-A9D4-60B040812D2F}" destId="{B112B339-136E-49FE-9346-933C19141364}" srcOrd="0" destOrd="0" presId="urn:microsoft.com/office/officeart/2005/8/layout/pyramid1"/>
    <dgm:cxn modelId="{7E7CFC37-839B-4D4D-9762-E7FFE4421A84}" type="presParOf" srcId="{5366DAB5-4F18-4FA1-A9D4-60B040812D2F}" destId="{8F39AAEE-B9B2-45F3-80E6-4A83C40B20D1}" srcOrd="1" destOrd="0" presId="urn:microsoft.com/office/officeart/2005/8/layout/pyramid1"/>
    <dgm:cxn modelId="{9FC7D290-5A56-4F52-A3FC-4315764FEBEC}" type="presParOf" srcId="{297B6FFE-AB66-45EE-BC1E-C6C202D77F32}" destId="{2A7C50EC-BA7E-4BD7-A472-7F5046FF8F4C}" srcOrd="4" destOrd="0" presId="urn:microsoft.com/office/officeart/2005/8/layout/pyramid1"/>
    <dgm:cxn modelId="{6494C9BF-A4E6-4CEA-B243-60CFB64C22F9}" type="presParOf" srcId="{2A7C50EC-BA7E-4BD7-A472-7F5046FF8F4C}" destId="{FD1DA791-5AD0-4AE0-B9D8-04316511ABF7}" srcOrd="0" destOrd="0" presId="urn:microsoft.com/office/officeart/2005/8/layout/pyramid1"/>
    <dgm:cxn modelId="{AF0F6326-2139-40F3-B7E7-FCE9D5BC22E1}" type="presParOf" srcId="{2A7C50EC-BA7E-4BD7-A472-7F5046FF8F4C}" destId="{D6EC56B9-FF61-4FF1-B33C-D9D7242C8C0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1CBD42-C995-4CB1-A152-3A7E36FEEA1F}">
      <dsp:nvSpPr>
        <dsp:cNvPr id="0" name=""/>
        <dsp:cNvSpPr/>
      </dsp:nvSpPr>
      <dsp:spPr>
        <a:xfrm>
          <a:off x="5357" y="1551582"/>
          <a:ext cx="1601390" cy="9608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1">
            <a:lnSpc>
              <a:spcPct val="90000"/>
            </a:lnSpc>
            <a:spcBef>
              <a:spcPct val="0"/>
            </a:spcBef>
            <a:spcAft>
              <a:spcPct val="35000"/>
            </a:spcAft>
          </a:pPr>
          <a:r>
            <a:rPr lang="fa-IR" sz="3400" b="1" kern="1200" dirty="0" smtClean="0">
              <a:solidFill>
                <a:schemeClr val="tx1"/>
              </a:solidFill>
              <a:cs typeface="B Nazanin" pitchFamily="2" charset="-78"/>
            </a:rPr>
            <a:t>داده</a:t>
          </a:r>
          <a:endParaRPr lang="fa-IR" sz="3400" b="1" kern="1200" dirty="0">
            <a:solidFill>
              <a:schemeClr val="tx1"/>
            </a:solidFill>
            <a:cs typeface="B Nazanin" pitchFamily="2" charset="-78"/>
          </a:endParaRPr>
        </a:p>
      </dsp:txBody>
      <dsp:txXfrm>
        <a:off x="33499" y="1579724"/>
        <a:ext cx="1545106" cy="904550"/>
      </dsp:txXfrm>
    </dsp:sp>
    <dsp:sp modelId="{2D032D2D-1FA3-4C0B-AE73-4D34089EA258}">
      <dsp:nvSpPr>
        <dsp:cNvPr id="0" name=""/>
        <dsp:cNvSpPr/>
      </dsp:nvSpPr>
      <dsp:spPr>
        <a:xfrm>
          <a:off x="1766887"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a:off x="1766887" y="1912856"/>
        <a:ext cx="237646" cy="238286"/>
      </dsp:txXfrm>
    </dsp:sp>
    <dsp:sp modelId="{D17C845A-D3BF-4928-9EED-FD166C9D7ABE}">
      <dsp:nvSpPr>
        <dsp:cNvPr id="0" name=""/>
        <dsp:cNvSpPr/>
      </dsp:nvSpPr>
      <dsp:spPr>
        <a:xfrm>
          <a:off x="2247304" y="1551582"/>
          <a:ext cx="1601390" cy="9608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1">
            <a:lnSpc>
              <a:spcPct val="90000"/>
            </a:lnSpc>
            <a:spcBef>
              <a:spcPct val="0"/>
            </a:spcBef>
            <a:spcAft>
              <a:spcPct val="35000"/>
            </a:spcAft>
          </a:pPr>
          <a:r>
            <a:rPr lang="fa-IR" sz="3400" b="1" kern="1200" dirty="0" smtClean="0">
              <a:solidFill>
                <a:schemeClr val="tx1"/>
              </a:solidFill>
              <a:cs typeface="B Nazanin" pitchFamily="2" charset="-78"/>
            </a:rPr>
            <a:t>پردازش</a:t>
          </a:r>
          <a:endParaRPr lang="fa-IR" sz="3400" b="1" kern="1200" dirty="0">
            <a:solidFill>
              <a:schemeClr val="tx1"/>
            </a:solidFill>
            <a:cs typeface="B Nazanin" pitchFamily="2" charset="-78"/>
          </a:endParaRPr>
        </a:p>
      </dsp:txBody>
      <dsp:txXfrm>
        <a:off x="2275446" y="1579724"/>
        <a:ext cx="1545106" cy="904550"/>
      </dsp:txXfrm>
    </dsp:sp>
    <dsp:sp modelId="{215994F3-9489-432C-B5FF-DC0FDD44EE82}">
      <dsp:nvSpPr>
        <dsp:cNvPr id="0" name=""/>
        <dsp:cNvSpPr/>
      </dsp:nvSpPr>
      <dsp:spPr>
        <a:xfrm>
          <a:off x="4008834"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fa-IR" sz="1800" kern="1200"/>
        </a:p>
      </dsp:txBody>
      <dsp:txXfrm>
        <a:off x="4008834" y="1912856"/>
        <a:ext cx="237646" cy="238286"/>
      </dsp:txXfrm>
    </dsp:sp>
    <dsp:sp modelId="{AD4D5E5F-C184-4C75-B2D9-FB07A025D967}">
      <dsp:nvSpPr>
        <dsp:cNvPr id="0" name=""/>
        <dsp:cNvSpPr/>
      </dsp:nvSpPr>
      <dsp:spPr>
        <a:xfrm>
          <a:off x="4489251" y="1551582"/>
          <a:ext cx="1601390" cy="9608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1">
            <a:lnSpc>
              <a:spcPct val="90000"/>
            </a:lnSpc>
            <a:spcBef>
              <a:spcPct val="0"/>
            </a:spcBef>
            <a:spcAft>
              <a:spcPct val="35000"/>
            </a:spcAft>
          </a:pPr>
          <a:r>
            <a:rPr lang="fa-IR" sz="3400" b="1" kern="1200" dirty="0" smtClean="0">
              <a:solidFill>
                <a:schemeClr val="tx1"/>
              </a:solidFill>
              <a:cs typeface="B Nazanin" pitchFamily="2" charset="-78"/>
            </a:rPr>
            <a:t>اطلاعات</a:t>
          </a:r>
          <a:endParaRPr lang="fa-IR" sz="3400" b="1" kern="1200" dirty="0">
            <a:solidFill>
              <a:schemeClr val="tx1"/>
            </a:solidFill>
            <a:cs typeface="B Nazanin" pitchFamily="2" charset="-78"/>
          </a:endParaRPr>
        </a:p>
      </dsp:txBody>
      <dsp:txXfrm>
        <a:off x="4517393" y="1579724"/>
        <a:ext cx="1545106" cy="904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D996B-DD44-44A9-9D5F-0958DB7AA73C}">
      <dsp:nvSpPr>
        <dsp:cNvPr id="0" name=""/>
        <dsp:cNvSpPr/>
      </dsp:nvSpPr>
      <dsp:spPr>
        <a:xfrm>
          <a:off x="3168348" y="0"/>
          <a:ext cx="1791642" cy="1063325"/>
        </a:xfrm>
        <a:prstGeom prst="trapezoid">
          <a:avLst>
            <a:gd name="adj" fmla="val 80945"/>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b="1" kern="1200" dirty="0" smtClean="0">
              <a:cs typeface="B Nazanin" pitchFamily="2" charset="-78"/>
            </a:rPr>
            <a:t>سیستم </a:t>
          </a:r>
        </a:p>
        <a:p>
          <a:pPr lvl="0" algn="ctr" defTabSz="1244600" rtl="1">
            <a:lnSpc>
              <a:spcPct val="90000"/>
            </a:lnSpc>
            <a:spcBef>
              <a:spcPct val="0"/>
            </a:spcBef>
            <a:spcAft>
              <a:spcPct val="35000"/>
            </a:spcAft>
          </a:pPr>
          <a:r>
            <a:rPr lang="fa-IR" sz="2800" b="1" kern="1200" dirty="0" smtClean="0">
              <a:cs typeface="B Nazanin" pitchFamily="2" charset="-78"/>
            </a:rPr>
            <a:t>اطلاعاتی</a:t>
          </a:r>
          <a:endParaRPr lang="fa-IR" sz="2800" b="1" kern="1200" dirty="0">
            <a:cs typeface="B Nazanin" pitchFamily="2" charset="-78"/>
          </a:endParaRPr>
        </a:p>
      </dsp:txBody>
      <dsp:txXfrm>
        <a:off x="3168348" y="0"/>
        <a:ext cx="1791642" cy="1063325"/>
      </dsp:txXfrm>
    </dsp:sp>
    <dsp:sp modelId="{C8CA223A-5F6A-4089-AD6E-30A49AA90CE2}">
      <dsp:nvSpPr>
        <dsp:cNvPr id="0" name=""/>
        <dsp:cNvSpPr/>
      </dsp:nvSpPr>
      <dsp:spPr>
        <a:xfrm>
          <a:off x="2303615" y="1063325"/>
          <a:ext cx="3529027" cy="1063325"/>
        </a:xfrm>
        <a:prstGeom prst="trapezoid">
          <a:avLst>
            <a:gd name="adj" fmla="val 80945"/>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fa-IR" sz="2600" b="0" kern="1200" dirty="0" smtClean="0">
              <a:cs typeface="B Nazanin" pitchFamily="2" charset="-78"/>
            </a:rPr>
            <a:t>علوم اجتماعی و علوم محض</a:t>
          </a:r>
          <a:endParaRPr lang="fa-IR" sz="2600" b="0" kern="1200" dirty="0">
            <a:cs typeface="B Nazanin" pitchFamily="2" charset="-78"/>
          </a:endParaRPr>
        </a:p>
      </dsp:txBody>
      <dsp:txXfrm>
        <a:off x="2921195" y="1063325"/>
        <a:ext cx="2293867" cy="1063325"/>
      </dsp:txXfrm>
    </dsp:sp>
    <dsp:sp modelId="{C29A7DB7-7D5C-47B3-9C0B-3505BAD40CBD}">
      <dsp:nvSpPr>
        <dsp:cNvPr id="0" name=""/>
        <dsp:cNvSpPr/>
      </dsp:nvSpPr>
      <dsp:spPr>
        <a:xfrm>
          <a:off x="1439511" y="2126651"/>
          <a:ext cx="5257236" cy="1063325"/>
        </a:xfrm>
        <a:prstGeom prst="trapezoid">
          <a:avLst>
            <a:gd name="adj" fmla="val 80945"/>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fa-IR" sz="3200" b="0" kern="1200" dirty="0" smtClean="0">
              <a:cs typeface="B Nazanin" pitchFamily="2" charset="-78"/>
            </a:rPr>
            <a:t>اصول و روش های مدیریت</a:t>
          </a:r>
          <a:endParaRPr lang="fa-IR" sz="3200" b="0" kern="1200" dirty="0">
            <a:cs typeface="B Nazanin" pitchFamily="2" charset="-78"/>
          </a:endParaRPr>
        </a:p>
      </dsp:txBody>
      <dsp:txXfrm>
        <a:off x="2359527" y="2126651"/>
        <a:ext cx="3417203" cy="1063325"/>
      </dsp:txXfrm>
    </dsp:sp>
    <dsp:sp modelId="{AF75D0E6-9ED0-4DA1-B895-D6041FD34F91}">
      <dsp:nvSpPr>
        <dsp:cNvPr id="0" name=""/>
        <dsp:cNvSpPr/>
      </dsp:nvSpPr>
      <dsp:spPr>
        <a:xfrm>
          <a:off x="863463" y="3189976"/>
          <a:ext cx="6409332" cy="772516"/>
        </a:xfrm>
        <a:prstGeom prst="trapezoid">
          <a:avLst>
            <a:gd name="adj" fmla="val 80945"/>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fa-IR" sz="3200" b="0" kern="1200" dirty="0" smtClean="0">
              <a:cs typeface="B Nazanin" pitchFamily="2" charset="-78"/>
            </a:rPr>
            <a:t>پایگاه داده و پایگاه دانش </a:t>
          </a:r>
          <a:endParaRPr lang="fa-IR" sz="3200" b="0" kern="1200" dirty="0">
            <a:cs typeface="B Nazanin" pitchFamily="2" charset="-78"/>
          </a:endParaRPr>
        </a:p>
      </dsp:txBody>
      <dsp:txXfrm>
        <a:off x="1985096" y="3189976"/>
        <a:ext cx="4166066" cy="772516"/>
      </dsp:txXfrm>
    </dsp:sp>
    <dsp:sp modelId="{31D76FEE-1613-4FBE-93C1-AC31FEEC01C2}">
      <dsp:nvSpPr>
        <dsp:cNvPr id="0" name=""/>
        <dsp:cNvSpPr/>
      </dsp:nvSpPr>
      <dsp:spPr>
        <a:xfrm>
          <a:off x="0" y="3925691"/>
          <a:ext cx="8136259" cy="1063325"/>
        </a:xfrm>
        <a:prstGeom prst="trapezoid">
          <a:avLst>
            <a:gd name="adj" fmla="val 80945"/>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fa-IR" sz="3200" b="0" kern="1200" dirty="0" smtClean="0">
              <a:cs typeface="B Nazanin" pitchFamily="2" charset="-78"/>
            </a:rPr>
            <a:t>کامپیوترها و فناوری اطلاعات</a:t>
          </a:r>
          <a:endParaRPr lang="fa-IR" sz="3200" b="0" kern="1200" dirty="0">
            <a:cs typeface="B Nazanin" pitchFamily="2" charset="-78"/>
          </a:endParaRPr>
        </a:p>
      </dsp:txBody>
      <dsp:txXfrm>
        <a:off x="1423845" y="3925691"/>
        <a:ext cx="5288568" cy="1063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BC114-86D5-4938-96B2-F0817FC50812}">
      <dsp:nvSpPr>
        <dsp:cNvPr id="0" name=""/>
        <dsp:cNvSpPr/>
      </dsp:nvSpPr>
      <dsp:spPr>
        <a:xfrm>
          <a:off x="3233464" y="0"/>
          <a:ext cx="2318296" cy="1246898"/>
        </a:xfrm>
        <a:prstGeom prst="trapezoid">
          <a:avLst>
            <a:gd name="adj" fmla="val 9296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fa-IR" sz="2600" b="1" kern="1200" dirty="0" smtClean="0">
              <a:cs typeface="B Nazanin" pitchFamily="2" charset="-78"/>
            </a:rPr>
            <a:t>سیستم </a:t>
          </a:r>
        </a:p>
        <a:p>
          <a:pPr lvl="0" algn="ctr" defTabSz="1155700" rtl="1">
            <a:lnSpc>
              <a:spcPct val="90000"/>
            </a:lnSpc>
            <a:spcBef>
              <a:spcPct val="0"/>
            </a:spcBef>
            <a:spcAft>
              <a:spcPct val="35000"/>
            </a:spcAft>
          </a:pPr>
          <a:r>
            <a:rPr lang="fa-IR" sz="2600" b="1" kern="1200" dirty="0" smtClean="0">
              <a:cs typeface="B Nazanin" pitchFamily="2" charset="-78"/>
            </a:rPr>
            <a:t>اطلاعاتی کاری</a:t>
          </a:r>
          <a:endParaRPr lang="fa-IR" sz="2600" b="1" kern="1200" dirty="0">
            <a:cs typeface="B Nazanin" pitchFamily="2" charset="-78"/>
          </a:endParaRPr>
        </a:p>
      </dsp:txBody>
      <dsp:txXfrm>
        <a:off x="3233464" y="0"/>
        <a:ext cx="2318296" cy="1246898"/>
      </dsp:txXfrm>
    </dsp:sp>
    <dsp:sp modelId="{4E85440D-EBFC-4159-B78B-79BE78D8E26D}">
      <dsp:nvSpPr>
        <dsp:cNvPr id="0" name=""/>
        <dsp:cNvSpPr/>
      </dsp:nvSpPr>
      <dsp:spPr>
        <a:xfrm>
          <a:off x="2457404" y="1279481"/>
          <a:ext cx="3935028" cy="869561"/>
        </a:xfrm>
        <a:prstGeom prst="trapezoid">
          <a:avLst>
            <a:gd name="adj" fmla="val 9296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dirty="0" smtClean="0">
              <a:cs typeface="B Nazanin" pitchFamily="2" charset="-78"/>
            </a:rPr>
            <a:t>سیستم های فرعی</a:t>
          </a:r>
        </a:p>
        <a:p>
          <a:pPr lvl="0" algn="ctr" defTabSz="1111250" rtl="1">
            <a:lnSpc>
              <a:spcPct val="90000"/>
            </a:lnSpc>
            <a:spcBef>
              <a:spcPct val="0"/>
            </a:spcBef>
            <a:spcAft>
              <a:spcPct val="35000"/>
            </a:spcAft>
          </a:pPr>
          <a:r>
            <a:rPr lang="fa-IR" sz="2500" kern="1200" dirty="0" smtClean="0">
              <a:cs typeface="B Nazanin" pitchFamily="2" charset="-78"/>
            </a:rPr>
            <a:t>اطلاعاتی کارکردی</a:t>
          </a:r>
          <a:endParaRPr lang="fa-IR" sz="2500" kern="1200" dirty="0">
            <a:cs typeface="B Nazanin" pitchFamily="2" charset="-78"/>
          </a:endParaRPr>
        </a:p>
      </dsp:txBody>
      <dsp:txXfrm>
        <a:off x="3146034" y="1279481"/>
        <a:ext cx="2557768" cy="869561"/>
      </dsp:txXfrm>
    </dsp:sp>
    <dsp:sp modelId="{8A3CA8C1-5362-4691-971C-EA40A72E3688}">
      <dsp:nvSpPr>
        <dsp:cNvPr id="0" name=""/>
        <dsp:cNvSpPr/>
      </dsp:nvSpPr>
      <dsp:spPr>
        <a:xfrm>
          <a:off x="1616732" y="2116460"/>
          <a:ext cx="5551760" cy="869561"/>
        </a:xfrm>
        <a:prstGeom prst="trapezoid">
          <a:avLst>
            <a:gd name="adj" fmla="val 9296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smtClean="0">
              <a:cs typeface="B Nazanin" pitchFamily="2" charset="-78"/>
            </a:rPr>
            <a:t>پایگاه داده ها و پایگاه دانش</a:t>
          </a:r>
          <a:endParaRPr lang="fa-IR" sz="2800" kern="1200" dirty="0">
            <a:cs typeface="B Nazanin" pitchFamily="2" charset="-78"/>
          </a:endParaRPr>
        </a:p>
      </dsp:txBody>
      <dsp:txXfrm>
        <a:off x="2588290" y="2116460"/>
        <a:ext cx="3608644" cy="869561"/>
      </dsp:txXfrm>
    </dsp:sp>
    <dsp:sp modelId="{B112B339-136E-49FE-9346-933C19141364}">
      <dsp:nvSpPr>
        <dsp:cNvPr id="0" name=""/>
        <dsp:cNvSpPr/>
      </dsp:nvSpPr>
      <dsp:spPr>
        <a:xfrm>
          <a:off x="808366" y="2986021"/>
          <a:ext cx="7168492" cy="869561"/>
        </a:xfrm>
        <a:prstGeom prst="trapezoid">
          <a:avLst>
            <a:gd name="adj" fmla="val 9296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smtClean="0">
              <a:cs typeface="B Nazanin" pitchFamily="2" charset="-78"/>
            </a:rPr>
            <a:t>پردازش داده ها و سیستم های تحلیل</a:t>
          </a:r>
          <a:endParaRPr lang="fa-IR" sz="2800" kern="1200" dirty="0">
            <a:cs typeface="B Nazanin" pitchFamily="2" charset="-78"/>
          </a:endParaRPr>
        </a:p>
      </dsp:txBody>
      <dsp:txXfrm>
        <a:off x="2062852" y="2986021"/>
        <a:ext cx="4659520" cy="869561"/>
      </dsp:txXfrm>
    </dsp:sp>
    <dsp:sp modelId="{FD1DA791-5AD0-4AE0-B9D8-04316511ABF7}">
      <dsp:nvSpPr>
        <dsp:cNvPr id="0" name=""/>
        <dsp:cNvSpPr/>
      </dsp:nvSpPr>
      <dsp:spPr>
        <a:xfrm>
          <a:off x="0" y="3855582"/>
          <a:ext cx="8785225" cy="869561"/>
        </a:xfrm>
        <a:prstGeom prst="trapezoid">
          <a:avLst>
            <a:gd name="adj" fmla="val 9296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smtClean="0">
              <a:cs typeface="B Nazanin" pitchFamily="2" charset="-78"/>
            </a:rPr>
            <a:t>جمع آوری داده ها و سیستم های تایید اعتبار</a:t>
          </a:r>
          <a:endParaRPr lang="fa-IR" sz="2800" kern="1200" dirty="0">
            <a:cs typeface="B Nazanin" pitchFamily="2" charset="-78"/>
          </a:endParaRPr>
        </a:p>
      </dsp:txBody>
      <dsp:txXfrm>
        <a:off x="1537414" y="3855582"/>
        <a:ext cx="5710396" cy="8695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C89BC3A-3C02-4B3E-BB4A-FFBDCC7FCE6F}" type="datetimeFigureOut">
              <a:rPr lang="fa-IR" smtClean="0"/>
              <a:t>07/19/1435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AE09523-9170-4E5C-A4A0-BCDC50649F7A}" type="slidenum">
              <a:rPr lang="fa-IR" smtClean="0"/>
              <a:t>‹#›</a:t>
            </a:fld>
            <a:endParaRPr lang="fa-IR"/>
          </a:p>
        </p:txBody>
      </p:sp>
    </p:spTree>
    <p:extLst>
      <p:ext uri="{BB962C8B-B14F-4D97-AF65-F5344CB8AC3E}">
        <p14:creationId xmlns:p14="http://schemas.microsoft.com/office/powerpoint/2010/main" val="293754921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AE09523-9170-4E5C-A4A0-BCDC50649F7A}" type="slidenum">
              <a:rPr lang="fa-IR" smtClean="0"/>
              <a:t>15</a:t>
            </a:fld>
            <a:endParaRPr lang="fa-IR"/>
          </a:p>
        </p:txBody>
      </p:sp>
    </p:spTree>
    <p:extLst>
      <p:ext uri="{BB962C8B-B14F-4D97-AF65-F5344CB8AC3E}">
        <p14:creationId xmlns:p14="http://schemas.microsoft.com/office/powerpoint/2010/main" val="1719136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AE09523-9170-4E5C-A4A0-BCDC50649F7A}" type="slidenum">
              <a:rPr lang="fa-IR" smtClean="0"/>
              <a:t>73</a:t>
            </a:fld>
            <a:endParaRPr lang="fa-IR"/>
          </a:p>
        </p:txBody>
      </p:sp>
    </p:spTree>
    <p:extLst>
      <p:ext uri="{BB962C8B-B14F-4D97-AF65-F5344CB8AC3E}">
        <p14:creationId xmlns:p14="http://schemas.microsoft.com/office/powerpoint/2010/main" val="89499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7BE25D-BA12-4E6A-95DF-B1B6CF89C482}" type="datetimeFigureOut">
              <a:rPr lang="fa-IR" smtClean="0"/>
              <a:t>07/19/1435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BE25D-BA12-4E6A-95DF-B1B6CF89C482}" type="datetimeFigureOut">
              <a:rPr lang="fa-IR" smtClean="0"/>
              <a:t>07/19/1435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67BE25D-BA12-4E6A-95DF-B1B6CF89C482}" type="datetimeFigureOut">
              <a:rPr lang="fa-IR" smtClean="0"/>
              <a:t>07/19/1435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6B3850-A946-4C02-89FB-B0967B0D2162}" type="slidenum">
              <a:rPr lang="fa-IR" smtClean="0"/>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BE25D-BA12-4E6A-95DF-B1B6CF89C482}" type="datetimeFigureOut">
              <a:rPr lang="fa-IR" smtClean="0"/>
              <a:t>07/19/1435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6B3850-A946-4C02-89FB-B0967B0D2162}" type="slidenum">
              <a:rPr lang="fa-IR" smtClean="0"/>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BE25D-BA12-4E6A-95DF-B1B6CF89C482}" type="datetimeFigureOut">
              <a:rPr lang="fa-IR" smtClean="0"/>
              <a:t>07/19/1435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67BE25D-BA12-4E6A-95DF-B1B6CF89C482}" type="datetimeFigureOut">
              <a:rPr lang="fa-IR" smtClean="0"/>
              <a:t>07/19/1435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A6B3850-A946-4C02-89FB-B0967B0D2162}" type="slidenum">
              <a:rPr lang="fa-IR" smtClean="0"/>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7BE25D-BA12-4E6A-95DF-B1B6CF89C482}" type="datetimeFigureOut">
              <a:rPr lang="fa-IR" smtClean="0"/>
              <a:t>07/19/1435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7BE25D-BA12-4E6A-95DF-B1B6CF89C482}" type="datetimeFigureOut">
              <a:rPr lang="fa-IR" smtClean="0"/>
              <a:t>07/19/1435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67BE25D-BA12-4E6A-95DF-B1B6CF89C482}" type="datetimeFigureOut">
              <a:rPr lang="fa-IR" smtClean="0"/>
              <a:t>07/19/1435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A6B3850-A946-4C02-89FB-B0967B0D2162}"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67BE25D-BA12-4E6A-95DF-B1B6CF89C482}" type="datetimeFigureOut">
              <a:rPr lang="fa-IR" smtClean="0"/>
              <a:t>07/19/1435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A6B3850-A946-4C02-89FB-B0967B0D2162}" type="slidenum">
              <a:rPr lang="fa-IR" smtClean="0"/>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BE25D-BA12-4E6A-95DF-B1B6CF89C482}" type="datetimeFigureOut">
              <a:rPr lang="fa-IR" smtClean="0"/>
              <a:t>07/19/1435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A6B3850-A946-4C02-89FB-B0967B0D2162}" type="slidenum">
              <a:rPr lang="fa-IR" smtClean="0"/>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67BE25D-BA12-4E6A-95DF-B1B6CF89C482}" type="datetimeFigureOut">
              <a:rPr lang="fa-IR" smtClean="0"/>
              <a:t>07/19/1435</a:t>
            </a:fld>
            <a:endParaRPr lang="fa-I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a-I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A6B3850-A946-4C02-89FB-B0967B0D2162}" type="slidenum">
              <a:rPr lang="fa-IR" smtClean="0"/>
              <a:t>‹#›</a:t>
            </a:fld>
            <a:endParaRPr lang="fa-I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772400" cy="1080120"/>
          </a:xfrm>
        </p:spPr>
        <p:txBody>
          <a:bodyPr>
            <a:normAutofit/>
          </a:bodyPr>
          <a:lstStyle/>
          <a:p>
            <a:r>
              <a:rPr lang="fa-IR" sz="3200" b="1" dirty="0" smtClean="0">
                <a:solidFill>
                  <a:schemeClr val="tx1"/>
                </a:solidFill>
                <a:cs typeface="B Nazanin" pitchFamily="2" charset="-78"/>
              </a:rPr>
              <a:t>بسمعه تعالی</a:t>
            </a:r>
            <a:endParaRPr lang="fa-IR" sz="3200" b="1" dirty="0">
              <a:solidFill>
                <a:schemeClr val="tx1"/>
              </a:solidFill>
              <a:cs typeface="B Nazanin" pitchFamily="2" charset="-78"/>
            </a:endParaRPr>
          </a:p>
        </p:txBody>
      </p:sp>
      <p:sp>
        <p:nvSpPr>
          <p:cNvPr id="3" name="Subtitle 2"/>
          <p:cNvSpPr>
            <a:spLocks noGrp="1"/>
          </p:cNvSpPr>
          <p:nvPr>
            <p:ph type="subTitle" idx="1"/>
          </p:nvPr>
        </p:nvSpPr>
        <p:spPr>
          <a:xfrm>
            <a:off x="755576" y="1556792"/>
            <a:ext cx="7776864" cy="3888431"/>
          </a:xfrm>
        </p:spPr>
        <p:txBody>
          <a:bodyPr>
            <a:normAutofit fontScale="92500" lnSpcReduction="20000"/>
          </a:bodyPr>
          <a:lstStyle/>
          <a:p>
            <a:endParaRPr lang="fa-IR" b="1" dirty="0" smtClean="0"/>
          </a:p>
          <a:p>
            <a:r>
              <a:rPr lang="fa-IR" sz="3200" b="1" dirty="0" smtClean="0">
                <a:solidFill>
                  <a:schemeClr val="tx1"/>
                </a:solidFill>
                <a:cs typeface="B Nazanin" pitchFamily="2" charset="-78"/>
              </a:rPr>
              <a:t>عنوان درس :</a:t>
            </a:r>
          </a:p>
          <a:p>
            <a:r>
              <a:rPr lang="fa-IR" sz="3600" b="1" dirty="0" smtClean="0">
                <a:solidFill>
                  <a:schemeClr val="tx1"/>
                </a:solidFill>
                <a:cs typeface="B Nazanin" pitchFamily="2" charset="-78"/>
              </a:rPr>
              <a:t>سیستم های اطلاعاتی مدیریت</a:t>
            </a:r>
          </a:p>
          <a:p>
            <a:endParaRPr lang="fa-IR" sz="3600" b="1" dirty="0" smtClean="0">
              <a:solidFill>
                <a:schemeClr val="tx1"/>
              </a:solidFill>
              <a:cs typeface="B Nazanin" pitchFamily="2" charset="-78"/>
            </a:endParaRPr>
          </a:p>
          <a:p>
            <a:r>
              <a:rPr lang="fa-IR" sz="3600" b="1" dirty="0" smtClean="0">
                <a:solidFill>
                  <a:schemeClr val="tx1"/>
                </a:solidFill>
                <a:cs typeface="B Nazanin" pitchFamily="2" charset="-78"/>
              </a:rPr>
              <a:t>دانشگاه آزاد اسلامی واحد تهران شمال</a:t>
            </a:r>
          </a:p>
          <a:p>
            <a:endParaRPr lang="fa-IR" sz="3600" b="1" dirty="0" smtClean="0">
              <a:solidFill>
                <a:schemeClr val="tx1"/>
              </a:solidFill>
              <a:cs typeface="B Nazanin" pitchFamily="2" charset="-78"/>
            </a:endParaRPr>
          </a:p>
          <a:p>
            <a:r>
              <a:rPr lang="fa-IR" sz="3600" b="1" dirty="0" smtClean="0">
                <a:solidFill>
                  <a:schemeClr val="tx1"/>
                </a:solidFill>
                <a:cs typeface="B Nazanin" pitchFamily="2" charset="-78"/>
              </a:rPr>
              <a:t>مدرس:</a:t>
            </a:r>
          </a:p>
          <a:p>
            <a:r>
              <a:rPr lang="fa-IR" sz="3600" b="1" dirty="0" smtClean="0">
                <a:solidFill>
                  <a:schemeClr val="tx1"/>
                </a:solidFill>
                <a:cs typeface="B Nazanin" pitchFamily="2" charset="-78"/>
              </a:rPr>
              <a:t>اردشیر بذرکار</a:t>
            </a:r>
          </a:p>
          <a:p>
            <a:endParaRPr lang="fa-IR" dirty="0"/>
          </a:p>
        </p:txBody>
      </p:sp>
      <p:pic>
        <p:nvPicPr>
          <p:cNvPr id="1026" name="Picture 2" descr="C:\Users\ardeshir\Desktop\daneshgah-azad-semnan-138978509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60648"/>
            <a:ext cx="2137420" cy="2076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775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564904"/>
            <a:ext cx="8424935" cy="4104455"/>
          </a:xfrm>
        </p:spPr>
        <p:txBody>
          <a:bodyPr>
            <a:noAutofit/>
          </a:bodyPr>
          <a:lstStyle/>
          <a:p>
            <a:pPr algn="just">
              <a:buFont typeface="Wingdings" pitchFamily="2" charset="2"/>
              <a:buChar char="q"/>
            </a:pPr>
            <a:r>
              <a:rPr lang="fa-IR" sz="2800" dirty="0">
                <a:solidFill>
                  <a:schemeClr val="tx1"/>
                </a:solidFill>
                <a:cs typeface="B Nazanin" pitchFamily="2" charset="-78"/>
              </a:rPr>
              <a:t>اطلاعات مدیریت اگر بعد از یک طراحی و برنامه ریزی نظام مند شکل بگیرد می تواند برای هدف خاصی تکامل یابد، امری که مستلزم تحلیل کار سازمان ، سیاست ها و دیدگاه های مدیریت ، فرهنگ سازمان و سبک مدیریت است</a:t>
            </a:r>
            <a:r>
              <a:rPr lang="fa-IR" sz="2800" dirty="0" smtClean="0">
                <a:solidFill>
                  <a:schemeClr val="tx1"/>
                </a:solidFill>
                <a:cs typeface="B Nazanin" pitchFamily="2" charset="-78"/>
              </a:rPr>
              <a:t>.</a:t>
            </a:r>
          </a:p>
          <a:p>
            <a:pPr marL="0" indent="0" algn="just">
              <a:buNone/>
            </a:pPr>
            <a:r>
              <a:rPr lang="fa-IR" sz="2800" dirty="0" smtClean="0">
                <a:solidFill>
                  <a:schemeClr val="tx1"/>
                </a:solidFill>
                <a:cs typeface="B Nazanin" pitchFamily="2" charset="-78"/>
              </a:rPr>
              <a:t> </a:t>
            </a:r>
            <a:endParaRPr lang="fa-IR" sz="2800" dirty="0">
              <a:solidFill>
                <a:schemeClr val="tx1"/>
              </a:solidFill>
              <a:cs typeface="B Nazanin" pitchFamily="2" charset="-78"/>
            </a:endParaRPr>
          </a:p>
          <a:p>
            <a:pPr algn="just">
              <a:buFont typeface="Wingdings" pitchFamily="2" charset="2"/>
              <a:buChar char="q"/>
            </a:pPr>
            <a:r>
              <a:rPr lang="fa-IR" sz="2800" dirty="0">
                <a:solidFill>
                  <a:schemeClr val="tx1"/>
                </a:solidFill>
                <a:cs typeface="B Nazanin" pitchFamily="2" charset="-78"/>
              </a:rPr>
              <a:t>این امر تنها زمانی ممکن است که آن را به مثابه یک سیستم تصویر کنیم که از طراحی مناسبی برخوردار باشد. </a:t>
            </a:r>
          </a:p>
          <a:p>
            <a:pPr marL="0" indent="0" algn="just">
              <a:buNone/>
            </a:pPr>
            <a:endParaRPr lang="fa-IR" sz="2800" dirty="0">
              <a:solidFill>
                <a:schemeClr val="tx1"/>
              </a:solidFill>
              <a:cs typeface="B Nazanin" pitchFamily="2" charset="-78"/>
            </a:endParaRPr>
          </a:p>
          <a:p>
            <a:pPr algn="just">
              <a:buFont typeface="Wingdings" pitchFamily="2" charset="2"/>
              <a:buChar char="q"/>
            </a:pPr>
            <a:r>
              <a:rPr lang="en-US" sz="2800" dirty="0">
                <a:solidFill>
                  <a:schemeClr val="tx1"/>
                </a:solidFill>
                <a:latin typeface="Times New Roman" pitchFamily="18" charset="0"/>
                <a:cs typeface="B Nazanin" pitchFamily="2" charset="-78"/>
              </a:rPr>
              <a:t>MIS </a:t>
            </a:r>
            <a:r>
              <a:rPr lang="fa-IR" sz="2800" dirty="0">
                <a:solidFill>
                  <a:schemeClr val="tx1"/>
                </a:solidFill>
                <a:latin typeface="Times New Roman" pitchFamily="18" charset="0"/>
                <a:cs typeface="B Nazanin" pitchFamily="2" charset="-78"/>
              </a:rPr>
              <a:t> به نظریه سیستم ها بسیار متکی </a:t>
            </a:r>
            <a:r>
              <a:rPr lang="fa-IR" sz="2800" dirty="0" smtClean="0">
                <a:solidFill>
                  <a:schemeClr val="tx1"/>
                </a:solidFill>
                <a:latin typeface="Times New Roman" pitchFamily="18" charset="0"/>
                <a:cs typeface="B Nazanin" pitchFamily="2" charset="-78"/>
              </a:rPr>
              <a:t>است.</a:t>
            </a:r>
            <a:endParaRPr lang="fa-IR" sz="2800"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مفهوم سیستم های اطلاعاتی</a:t>
            </a:r>
            <a:endParaRPr lang="fa-IR" dirty="0"/>
          </a:p>
        </p:txBody>
      </p:sp>
    </p:spTree>
    <p:extLst>
      <p:ext uri="{BB962C8B-B14F-4D97-AF65-F5344CB8AC3E}">
        <p14:creationId xmlns:p14="http://schemas.microsoft.com/office/powerpoint/2010/main" val="106064431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640959" cy="4176464"/>
          </a:xfrm>
        </p:spPr>
        <p:txBody>
          <a:bodyPr>
            <a:normAutofit/>
          </a:bodyPr>
          <a:lstStyle/>
          <a:p>
            <a:pPr algn="just">
              <a:buFont typeface="Wingdings" pitchFamily="2" charset="2"/>
              <a:buChar char="q"/>
            </a:pPr>
            <a:r>
              <a:rPr lang="fa-IR" sz="2500" dirty="0" smtClean="0">
                <a:solidFill>
                  <a:schemeClr val="tx1"/>
                </a:solidFill>
                <a:cs typeface="B Nazanin" pitchFamily="2" charset="-78"/>
              </a:rPr>
              <a:t> </a:t>
            </a:r>
            <a:r>
              <a:rPr lang="fa-IR" sz="2500" b="1" dirty="0" smtClean="0">
                <a:solidFill>
                  <a:schemeClr val="tx1"/>
                </a:solidFill>
                <a:cs typeface="B Nazanin" pitchFamily="2" charset="-78"/>
              </a:rPr>
              <a:t>عملیاتی در برابر غیر عملیاتی </a:t>
            </a:r>
            <a:r>
              <a:rPr lang="fa-IR" sz="2500" dirty="0" smtClean="0">
                <a:solidFill>
                  <a:schemeClr val="tx1"/>
                </a:solidFill>
                <a:cs typeface="B Nazanin" pitchFamily="2" charset="-78"/>
              </a:rPr>
              <a:t>: اطلاعاتی که موجب اقدامی می گردد ، عملیاتی است. و اطلاعاتی که منزلت یک وضعیت را انتقال می دهد ، غیر عملیاتی است.</a:t>
            </a:r>
          </a:p>
          <a:p>
            <a:pPr marL="0" indent="0" algn="just">
              <a:buNone/>
            </a:pPr>
            <a:r>
              <a:rPr lang="fa-IR" sz="2500" dirty="0" smtClean="0">
                <a:solidFill>
                  <a:schemeClr val="tx1"/>
                </a:solidFill>
                <a:cs typeface="B Nazanin" pitchFamily="2" charset="-78"/>
              </a:rPr>
              <a:t>مثال : فاکتور ارسالی برای انبار ، عملیاتی. ثبت گزارش در دفتر انبار ، غیر عملیاتی.</a:t>
            </a:r>
          </a:p>
          <a:p>
            <a:pPr marL="0" indent="0" algn="just">
              <a:buNone/>
            </a:pPr>
            <a:endParaRPr lang="fa-IR" sz="2500" dirty="0" smtClean="0">
              <a:solidFill>
                <a:schemeClr val="tx1"/>
              </a:solidFill>
              <a:cs typeface="B Nazanin" pitchFamily="2" charset="-78"/>
            </a:endParaRPr>
          </a:p>
          <a:p>
            <a:pPr algn="just">
              <a:buFont typeface="Wingdings" pitchFamily="2" charset="2"/>
              <a:buChar char="q"/>
            </a:pPr>
            <a:r>
              <a:rPr lang="fa-IR" sz="2500" b="1" dirty="0" smtClean="0">
                <a:solidFill>
                  <a:schemeClr val="tx1"/>
                </a:solidFill>
                <a:cs typeface="B Nazanin" pitchFamily="2" charset="-78"/>
              </a:rPr>
              <a:t>تکرار شونده و غیر تکرار شونده : </a:t>
            </a:r>
            <a:r>
              <a:rPr lang="fa-IR" sz="2500" dirty="0" smtClean="0">
                <a:solidFill>
                  <a:schemeClr val="tx1"/>
                </a:solidFill>
                <a:cs typeface="B Nazanin" pitchFamily="2" charset="-78"/>
              </a:rPr>
              <a:t>اطلاعاتی که در فواصل زمانی منظم ، به وجود می آید ، تکرار شونده است . مثل گزارش فروش ماهیانه .  و تحلیل این گزارش ها ، اطلاعات غیر تکرار شونده می باشد. </a:t>
            </a:r>
          </a:p>
          <a:p>
            <a:pPr algn="just">
              <a:buFont typeface="Wingdings" pitchFamily="2" charset="2"/>
              <a:buChar char="q"/>
            </a:pPr>
            <a:r>
              <a:rPr lang="fa-IR" sz="2500" b="1" dirty="0" smtClean="0">
                <a:solidFill>
                  <a:schemeClr val="tx1"/>
                </a:solidFill>
                <a:cs typeface="B Nazanin" pitchFamily="2" charset="-78"/>
              </a:rPr>
              <a:t>اطلاعات برنامه ریزی : </a:t>
            </a:r>
            <a:r>
              <a:rPr lang="fa-IR" sz="2500" dirty="0" smtClean="0">
                <a:solidFill>
                  <a:schemeClr val="tx1"/>
                </a:solidFill>
                <a:cs typeface="B Nazanin" pitchFamily="2" charset="-78"/>
              </a:rPr>
              <a:t>در برنامه ریزی هر فعالیتی معیارها ، ظوابط و مشخصات به کار می رود ، این چنین اطلاعاتی را اطلاعات برنامه ریزی می گویند. مثل معیار زمان.</a:t>
            </a:r>
          </a:p>
          <a:p>
            <a:pPr marL="0" indent="0">
              <a:buNone/>
            </a:pPr>
            <a:endParaRPr lang="fa-IR" dirty="0" smtClean="0"/>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طبقه بندی اطلاعات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21244502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36912"/>
            <a:ext cx="8568952" cy="3921885"/>
          </a:xfrm>
        </p:spPr>
        <p:txBody>
          <a:bodyPr>
            <a:noAutofit/>
          </a:bodyPr>
          <a:lstStyle/>
          <a:p>
            <a:pPr algn="just">
              <a:buFont typeface="Wingdings" pitchFamily="2" charset="2"/>
              <a:buChar char="q"/>
            </a:pPr>
            <a:r>
              <a:rPr lang="fa-IR" sz="2600" b="1" dirty="0" smtClean="0">
                <a:solidFill>
                  <a:schemeClr val="tx1"/>
                </a:solidFill>
                <a:cs typeface="B Nazanin" pitchFamily="2" charset="-78"/>
              </a:rPr>
              <a:t>داخلی در برابر خارجی </a:t>
            </a:r>
            <a:r>
              <a:rPr lang="fa-IR" sz="2600" dirty="0" smtClean="0">
                <a:solidFill>
                  <a:schemeClr val="tx1"/>
                </a:solidFill>
                <a:cs typeface="B Nazanin" pitchFamily="2" charset="-78"/>
              </a:rPr>
              <a:t>: اطلاعاتی از منابع داخلی سازمان ارائه می شوند ، داخلی هستند . اطلاعاتی که از طریق گزارش های دولتی و غیر ارائه می شوند ، خارجی هستند. </a:t>
            </a:r>
          </a:p>
          <a:p>
            <a:pPr marL="0" indent="0" algn="just">
              <a:buNone/>
            </a:pPr>
            <a:endParaRPr lang="fa-IR" sz="2600" dirty="0" smtClean="0">
              <a:solidFill>
                <a:schemeClr val="tx1"/>
              </a:solidFill>
              <a:cs typeface="B Nazanin" pitchFamily="2" charset="-78"/>
            </a:endParaRPr>
          </a:p>
          <a:p>
            <a:pPr algn="just">
              <a:buFont typeface="Wingdings" pitchFamily="2" charset="2"/>
              <a:buChar char="q"/>
            </a:pPr>
            <a:r>
              <a:rPr lang="fa-IR" sz="2600" b="1" dirty="0" smtClean="0">
                <a:solidFill>
                  <a:schemeClr val="tx1"/>
                </a:solidFill>
                <a:cs typeface="B Nazanin" pitchFamily="2" charset="-78"/>
              </a:rPr>
              <a:t>اطلاعات کنترل کننده </a:t>
            </a:r>
            <a:r>
              <a:rPr lang="fa-IR" sz="2600" dirty="0" smtClean="0">
                <a:solidFill>
                  <a:schemeClr val="tx1"/>
                </a:solidFill>
                <a:cs typeface="B Nazanin" pitchFamily="2" charset="-78"/>
              </a:rPr>
              <a:t>: گزارش وضعیت یک فعالیت از طریق سازوکار بازخورد را کنترل کننده می نامند.</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b="1" dirty="0" smtClean="0">
                <a:solidFill>
                  <a:schemeClr val="tx1"/>
                </a:solidFill>
                <a:cs typeface="B Nazanin" pitchFamily="2" charset="-78"/>
              </a:rPr>
              <a:t>اطلاعات آگاه کننده : </a:t>
            </a:r>
            <a:r>
              <a:rPr lang="fa-IR" sz="2600" dirty="0" smtClean="0">
                <a:solidFill>
                  <a:schemeClr val="tx1"/>
                </a:solidFill>
                <a:cs typeface="B Nazanin" pitchFamily="2" charset="-78"/>
              </a:rPr>
              <a:t>مجموعه ای از اطلاعات هستند که از طریق گزارش های کتابخانه ای و مطالعات پژوهشی برای ایجاد پایگاه علمی جمع آوری می شوند.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طبقه بندی اطلاعات </a:t>
            </a:r>
            <a:endParaRPr lang="fa-IR" dirty="0"/>
          </a:p>
        </p:txBody>
      </p:sp>
    </p:spTree>
    <p:extLst>
      <p:ext uri="{BB962C8B-B14F-4D97-AF65-F5344CB8AC3E}">
        <p14:creationId xmlns:p14="http://schemas.microsoft.com/office/powerpoint/2010/main" val="21666845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75466"/>
            <a:ext cx="8712967" cy="3921885"/>
          </a:xfrm>
        </p:spPr>
        <p:txBody>
          <a:bodyPr>
            <a:noAutofit/>
          </a:bodyPr>
          <a:lstStyle/>
          <a:p>
            <a:pPr>
              <a:buFont typeface="Wingdings" pitchFamily="2" charset="2"/>
              <a:buChar char="q"/>
            </a:pPr>
            <a:r>
              <a:rPr lang="fa-IR" sz="2600" b="1" dirty="0" smtClean="0">
                <a:solidFill>
                  <a:schemeClr val="tx1"/>
                </a:solidFill>
                <a:cs typeface="B Nazanin" pitchFamily="2" charset="-78"/>
              </a:rPr>
              <a:t> مشاهده : </a:t>
            </a:r>
            <a:r>
              <a:rPr lang="fa-IR" sz="2600" dirty="0" smtClean="0">
                <a:solidFill>
                  <a:schemeClr val="tx1"/>
                </a:solidFill>
                <a:cs typeface="B Nazanin" pitchFamily="2" charset="-78"/>
              </a:rPr>
              <a:t>مانند ملاقات مستقیم مشتری در هنگام خرید. </a:t>
            </a:r>
          </a:p>
          <a:p>
            <a:pPr>
              <a:buFont typeface="Wingdings" pitchFamily="2" charset="2"/>
              <a:buChar char="q"/>
            </a:pPr>
            <a:r>
              <a:rPr lang="fa-IR" sz="2600" b="1" dirty="0" smtClean="0">
                <a:solidFill>
                  <a:schemeClr val="tx1"/>
                </a:solidFill>
                <a:cs typeface="B Nazanin" pitchFamily="2" charset="-78"/>
              </a:rPr>
              <a:t>آزمایش : </a:t>
            </a:r>
            <a:r>
              <a:rPr lang="fa-IR" sz="2600" dirty="0" smtClean="0">
                <a:solidFill>
                  <a:schemeClr val="tx1"/>
                </a:solidFill>
                <a:cs typeface="B Nazanin" pitchFamily="2" charset="-78"/>
              </a:rPr>
              <a:t>ارزیابی بازار از طریق بازاریابی آزمایشی.</a:t>
            </a:r>
          </a:p>
          <a:p>
            <a:pPr>
              <a:buFont typeface="Wingdings" pitchFamily="2" charset="2"/>
              <a:buChar char="q"/>
            </a:pPr>
            <a:r>
              <a:rPr lang="fa-IR" sz="2600" b="1" dirty="0" smtClean="0">
                <a:solidFill>
                  <a:schemeClr val="tx1"/>
                </a:solidFill>
                <a:cs typeface="B Nazanin" pitchFamily="2" charset="-78"/>
              </a:rPr>
              <a:t>برآورد : </a:t>
            </a:r>
            <a:r>
              <a:rPr lang="fa-IR" sz="2600" dirty="0" smtClean="0">
                <a:solidFill>
                  <a:schemeClr val="tx1"/>
                </a:solidFill>
                <a:cs typeface="B Nazanin" pitchFamily="2" charset="-78"/>
              </a:rPr>
              <a:t>براورد بازار و آمارگیری از بازار.</a:t>
            </a:r>
          </a:p>
          <a:p>
            <a:pPr>
              <a:buFont typeface="Wingdings" pitchFamily="2" charset="2"/>
              <a:buChar char="q"/>
            </a:pPr>
            <a:r>
              <a:rPr lang="fa-IR" sz="2600" b="1" dirty="0" smtClean="0">
                <a:solidFill>
                  <a:schemeClr val="tx1"/>
                </a:solidFill>
                <a:cs typeface="B Nazanin" pitchFamily="2" charset="-78"/>
              </a:rPr>
              <a:t>تخمین ذهنی </a:t>
            </a:r>
            <a:r>
              <a:rPr lang="fa-IR" sz="2600" dirty="0" smtClean="0">
                <a:solidFill>
                  <a:schemeClr val="tx1"/>
                </a:solidFill>
                <a:cs typeface="B Nazanin" pitchFamily="2" charset="-78"/>
              </a:rPr>
              <a:t>: داده های مربوط به آینده . مثل شیوه زندگی مردم در قرن جدید.</a:t>
            </a:r>
          </a:p>
          <a:p>
            <a:pPr>
              <a:buFont typeface="Wingdings" pitchFamily="2" charset="2"/>
              <a:buChar char="q"/>
            </a:pPr>
            <a:r>
              <a:rPr lang="fa-IR" sz="2600" b="1" dirty="0" smtClean="0">
                <a:solidFill>
                  <a:schemeClr val="tx1"/>
                </a:solidFill>
                <a:cs typeface="B Nazanin" pitchFamily="2" charset="-78"/>
              </a:rPr>
              <a:t>پردازش داده ها : </a:t>
            </a:r>
            <a:r>
              <a:rPr lang="fa-IR" sz="2600" dirty="0" smtClean="0">
                <a:solidFill>
                  <a:schemeClr val="tx1"/>
                </a:solidFill>
                <a:cs typeface="B Nazanin" pitchFamily="2" charset="-78"/>
              </a:rPr>
              <a:t>گزارش های موجودی کالا</a:t>
            </a:r>
          </a:p>
          <a:p>
            <a:pPr>
              <a:buFont typeface="Wingdings" pitchFamily="2" charset="2"/>
              <a:buChar char="q"/>
            </a:pPr>
            <a:r>
              <a:rPr lang="fa-IR" sz="2600" b="1" dirty="0" smtClean="0">
                <a:solidFill>
                  <a:schemeClr val="tx1"/>
                </a:solidFill>
                <a:cs typeface="B Nazanin" pitchFamily="2" charset="-78"/>
              </a:rPr>
              <a:t>خرید از خارج: </a:t>
            </a:r>
            <a:r>
              <a:rPr lang="fa-IR" sz="2600" dirty="0" smtClean="0">
                <a:solidFill>
                  <a:schemeClr val="tx1"/>
                </a:solidFill>
                <a:cs typeface="B Nazanin" pitchFamily="2" charset="-78"/>
              </a:rPr>
              <a:t>بررسی فناوری های موجود در بازار</a:t>
            </a:r>
          </a:p>
          <a:p>
            <a:pPr>
              <a:buFont typeface="Wingdings" pitchFamily="2" charset="2"/>
              <a:buChar char="q"/>
            </a:pPr>
            <a:r>
              <a:rPr lang="fa-IR" sz="2600" b="1" dirty="0" smtClean="0">
                <a:solidFill>
                  <a:schemeClr val="tx1"/>
                </a:solidFill>
                <a:cs typeface="B Nazanin" pitchFamily="2" charset="-78"/>
              </a:rPr>
              <a:t>نشر: </a:t>
            </a:r>
            <a:r>
              <a:rPr lang="fa-IR" sz="2600" dirty="0" smtClean="0">
                <a:solidFill>
                  <a:schemeClr val="tx1"/>
                </a:solidFill>
                <a:cs typeface="B Nazanin" pitchFamily="2" charset="-78"/>
              </a:rPr>
              <a:t>انتشارات اسناد دولتی ، انتشارات صنایع </a:t>
            </a:r>
          </a:p>
          <a:p>
            <a:pPr>
              <a:buFont typeface="Wingdings" pitchFamily="2" charset="2"/>
              <a:buChar char="q"/>
            </a:pPr>
            <a:r>
              <a:rPr lang="fa-IR" sz="2600" b="1" dirty="0" smtClean="0">
                <a:solidFill>
                  <a:schemeClr val="tx1"/>
                </a:solidFill>
                <a:cs typeface="B Nazanin" pitchFamily="2" charset="-78"/>
              </a:rPr>
              <a:t>سازمانهای دولتی : </a:t>
            </a:r>
            <a:r>
              <a:rPr lang="fa-IR" sz="2600" dirty="0" smtClean="0">
                <a:solidFill>
                  <a:schemeClr val="tx1"/>
                </a:solidFill>
                <a:cs typeface="B Nazanin" pitchFamily="2" charset="-78"/>
              </a:rPr>
              <a:t>گزارشهای بودجه ، گزارش های مالیاتی.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روش های گردآوری داده ها و اطلاعات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1156503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568952" cy="3993893"/>
          </a:xfrm>
        </p:spPr>
        <p:txBody>
          <a:bodyPr>
            <a:normAutofit/>
          </a:bodyPr>
          <a:lstStyle/>
          <a:p>
            <a:pPr algn="just">
              <a:buFont typeface="Wingdings" pitchFamily="2" charset="2"/>
              <a:buChar char="q"/>
            </a:pPr>
            <a:r>
              <a:rPr lang="fa-IR" sz="2600" dirty="0" smtClean="0">
                <a:solidFill>
                  <a:schemeClr val="tx1"/>
                </a:solidFill>
                <a:latin typeface="Times New Roman" pitchFamily="18" charset="0"/>
                <a:cs typeface="B Nazanin" pitchFamily="2" charset="-78"/>
              </a:rPr>
              <a:t> مدیریت از طریق تصمیم گیری مشخصه مشترک تمام سازمانها است.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سازمان کوچک باشد یا بزرگ ، در یک جا فعالیت کند یا در چندین جا ، با هر ماموریت و چشم انداز و استراتژی ، نیازمند به اطلاعات است. </a:t>
            </a:r>
          </a:p>
          <a:p>
            <a:pPr algn="just">
              <a:buFont typeface="Wingdings" pitchFamily="2" charset="2"/>
              <a:buChar char="q"/>
            </a:pPr>
            <a:endParaRPr lang="fa-IR" sz="2600" dirty="0">
              <a:solidFill>
                <a:schemeClr val="tx1"/>
              </a:solidFill>
              <a:latin typeface="Times New Roman" pitchFamily="18" charset="0"/>
              <a:cs typeface="B Nazanin" pitchFamily="2" charset="-78"/>
            </a:endParaRPr>
          </a:p>
          <a:p>
            <a:pPr algn="just">
              <a:buFont typeface="Wingdings" pitchFamily="2" charset="2"/>
              <a:buChar char="q"/>
            </a:pPr>
            <a:r>
              <a:rPr lang="fa-IR" sz="2600" dirty="0" smtClean="0">
                <a:solidFill>
                  <a:schemeClr val="tx1"/>
                </a:solidFill>
                <a:latin typeface="Times New Roman" pitchFamily="18" charset="0"/>
                <a:cs typeface="B Nazanin" pitchFamily="2" charset="-78"/>
              </a:rPr>
              <a:t>اطلاعات کاملی که در پوشاندن وضعیت نامطمئن و پر خطر کمک نماید یک رویاست و مشکل بتوان به آن رسید.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طرح </a:t>
            </a:r>
            <a:r>
              <a:rPr lang="en-US" sz="2600" dirty="0" smtClean="0">
                <a:solidFill>
                  <a:schemeClr val="tx1"/>
                </a:solidFill>
                <a:latin typeface="Times New Roman" pitchFamily="18" charset="0"/>
                <a:cs typeface="B Nazanin" pitchFamily="2" charset="-78"/>
              </a:rPr>
              <a:t>MIS </a:t>
            </a:r>
            <a:r>
              <a:rPr lang="fa-IR" sz="2600" dirty="0" smtClean="0">
                <a:solidFill>
                  <a:schemeClr val="tx1"/>
                </a:solidFill>
                <a:latin typeface="Times New Roman" pitchFamily="18" charset="0"/>
                <a:cs typeface="B Nazanin" pitchFamily="2" charset="-78"/>
              </a:rPr>
              <a:t> برای تحلیل اطلاعات باید بهترین نقطه را بیابد که در آن نقاط هزینه و سود به تعادل برسند. </a:t>
            </a:r>
            <a:endParaRPr lang="fa-IR" sz="26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و اطلاعات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4840453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568951" cy="4182534"/>
          </a:xfrm>
        </p:spPr>
        <p:txBody>
          <a:bodyPr>
            <a:normAutofit lnSpcReduction="10000"/>
          </a:bodyPr>
          <a:lstStyle/>
          <a:p>
            <a:pPr>
              <a:buFont typeface="Wingdings" pitchFamily="2" charset="2"/>
              <a:buChar char="q"/>
            </a:pPr>
            <a:r>
              <a:rPr lang="fa-IR" sz="2600" dirty="0" smtClean="0">
                <a:solidFill>
                  <a:schemeClr val="tx1"/>
                </a:solidFill>
                <a:cs typeface="B Nazanin" pitchFamily="2" charset="-78"/>
              </a:rPr>
              <a:t> سیستم را مجموعه ای از عناصر و مولفه هایی می دانند که به شکل منظم برای نیل به هدفی سازماندهی شده اند. </a:t>
            </a:r>
          </a:p>
          <a:p>
            <a:pPr>
              <a:buFont typeface="Wingdings" pitchFamily="2" charset="2"/>
              <a:buChar char="q"/>
            </a:pPr>
            <a:r>
              <a:rPr lang="fa-IR" sz="2600" dirty="0" smtClean="0">
                <a:solidFill>
                  <a:schemeClr val="tx1"/>
                </a:solidFill>
                <a:cs typeface="B Nazanin" pitchFamily="2" charset="-78"/>
              </a:rPr>
              <a:t>یک سیستم اتفاقی منظم نمی شود و مجموعه ای از اصول و سیاست ها بر منطق سازماندهی آن تاثیر گذار است . </a:t>
            </a:r>
          </a:p>
          <a:p>
            <a:pPr>
              <a:buFont typeface="Wingdings" pitchFamily="2" charset="2"/>
              <a:buChar char="q"/>
            </a:pPr>
            <a:r>
              <a:rPr lang="fa-IR" sz="2600" dirty="0" smtClean="0">
                <a:solidFill>
                  <a:schemeClr val="tx1"/>
                </a:solidFill>
                <a:cs typeface="B Nazanin" pitchFamily="2" charset="-78"/>
              </a:rPr>
              <a:t>چون سیستم برای نیل به هدف خاصی طراحی می شود ، طراح سیستم فیلتری در پیرامون سیستم می آفریند تا تاثیرات برآن را کنترل نماید. </a:t>
            </a:r>
          </a:p>
          <a:p>
            <a:pPr marL="0" indent="0">
              <a:buNone/>
            </a:pPr>
            <a:endParaRPr lang="fa-IR" dirty="0"/>
          </a:p>
          <a:p>
            <a:pPr marL="0" indent="0" algn="ctr">
              <a:buNone/>
            </a:pPr>
            <a:r>
              <a:rPr lang="fa-IR" dirty="0" smtClean="0">
                <a:cs typeface="B Nazanin" pitchFamily="2" charset="-78"/>
              </a:rPr>
              <a:t>پپببشیثبش</a:t>
            </a:r>
          </a:p>
          <a:p>
            <a:pPr marL="0" indent="0" algn="ctr">
              <a:buNone/>
            </a:pPr>
            <a:endParaRPr lang="fa-IR" dirty="0">
              <a:cs typeface="B Nazanin" pitchFamily="2" charset="-78"/>
            </a:endParaRPr>
          </a:p>
          <a:p>
            <a:pPr marL="0" indent="0" algn="ctr">
              <a:buNone/>
            </a:pPr>
            <a:r>
              <a:rPr lang="fa-IR" dirty="0" smtClean="0">
                <a:cs typeface="B Nazanin" pitchFamily="2" charset="-78"/>
              </a:rPr>
              <a:t>پ</a:t>
            </a:r>
          </a:p>
          <a:p>
            <a:pPr marL="0" indent="0" algn="ctr">
              <a:buNone/>
            </a:pPr>
            <a:endParaRPr lang="fa-IR" dirty="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a:t>
            </a:r>
            <a:endParaRPr lang="fa-IR" b="1" dirty="0">
              <a:solidFill>
                <a:schemeClr val="tx1"/>
              </a:solidFill>
              <a:cs typeface="B Nazanin" pitchFamily="2" charset="-78"/>
            </a:endParaRPr>
          </a:p>
        </p:txBody>
      </p:sp>
      <p:sp>
        <p:nvSpPr>
          <p:cNvPr id="5" name="Oval 4"/>
          <p:cNvSpPr/>
          <p:nvPr/>
        </p:nvSpPr>
        <p:spPr>
          <a:xfrm>
            <a:off x="1979712" y="5278896"/>
            <a:ext cx="5112568" cy="1484784"/>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dirty="0" smtClean="0"/>
              <a:t>پپ</a:t>
            </a:r>
            <a:endParaRPr lang="fa-IR" dirty="0"/>
          </a:p>
        </p:txBody>
      </p:sp>
      <p:sp>
        <p:nvSpPr>
          <p:cNvPr id="6" name="Rounded Rectangle 5"/>
          <p:cNvSpPr/>
          <p:nvPr/>
        </p:nvSpPr>
        <p:spPr>
          <a:xfrm>
            <a:off x="2195736" y="5805264"/>
            <a:ext cx="792088" cy="288032"/>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ورودی</a:t>
            </a:r>
            <a:endParaRPr lang="fa-IR" dirty="0"/>
          </a:p>
        </p:txBody>
      </p:sp>
      <p:sp>
        <p:nvSpPr>
          <p:cNvPr id="7" name="Rounded Rectangle 6"/>
          <p:cNvSpPr/>
          <p:nvPr/>
        </p:nvSpPr>
        <p:spPr>
          <a:xfrm>
            <a:off x="3995936" y="5805264"/>
            <a:ext cx="1008112" cy="432048"/>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پردازش</a:t>
            </a:r>
            <a:endParaRPr lang="fa-IR" dirty="0"/>
          </a:p>
        </p:txBody>
      </p:sp>
      <p:sp>
        <p:nvSpPr>
          <p:cNvPr id="8" name="Rounded Rectangle 7"/>
          <p:cNvSpPr/>
          <p:nvPr/>
        </p:nvSpPr>
        <p:spPr>
          <a:xfrm>
            <a:off x="5734348" y="5805264"/>
            <a:ext cx="925883" cy="36004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خروجی</a:t>
            </a:r>
            <a:endParaRPr lang="fa-IR" dirty="0"/>
          </a:p>
        </p:txBody>
      </p:sp>
      <p:cxnSp>
        <p:nvCxnSpPr>
          <p:cNvPr id="10" name="Straight Arrow Connector 9"/>
          <p:cNvCxnSpPr>
            <a:stCxn id="6" idx="3"/>
          </p:cNvCxnSpPr>
          <p:nvPr/>
        </p:nvCxnSpPr>
        <p:spPr>
          <a:xfrm>
            <a:off x="2987824" y="5949280"/>
            <a:ext cx="10081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7" idx="3"/>
            <a:endCxn id="8" idx="1"/>
          </p:cNvCxnSpPr>
          <p:nvPr/>
        </p:nvCxnSpPr>
        <p:spPr>
          <a:xfrm flipV="1">
            <a:off x="5004048" y="5985284"/>
            <a:ext cx="730300" cy="360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4113730" y="6373749"/>
            <a:ext cx="663964" cy="369332"/>
          </a:xfrm>
          <a:prstGeom prst="rect">
            <a:avLst/>
          </a:prstGeom>
          <a:noFill/>
        </p:spPr>
        <p:txBody>
          <a:bodyPr wrap="none" rtlCol="1">
            <a:spAutoFit/>
          </a:bodyPr>
          <a:lstStyle/>
          <a:p>
            <a:r>
              <a:rPr lang="fa-IR" dirty="0" smtClean="0"/>
              <a:t>پالایش</a:t>
            </a:r>
            <a:endParaRPr lang="fa-IR" dirty="0"/>
          </a:p>
        </p:txBody>
      </p:sp>
    </p:spTree>
    <p:extLst>
      <p:ext uri="{BB962C8B-B14F-4D97-AF65-F5344CB8AC3E}">
        <p14:creationId xmlns:p14="http://schemas.microsoft.com/office/powerpoint/2010/main" val="31958021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424937" cy="3921885"/>
          </a:xfrm>
        </p:spPr>
        <p:txBody>
          <a:bodyPr>
            <a:noAutofit/>
          </a:bodyPr>
          <a:lstStyle/>
          <a:p>
            <a:pPr>
              <a:buFont typeface="Wingdings" pitchFamily="2" charset="2"/>
              <a:buChar char="q"/>
            </a:pPr>
            <a:r>
              <a:rPr lang="fa-IR" sz="2600" dirty="0" smtClean="0">
                <a:solidFill>
                  <a:schemeClr val="tx1"/>
                </a:solidFill>
                <a:cs typeface="B Nazanin" pitchFamily="2" charset="-78"/>
              </a:rPr>
              <a:t> در مرحله اول کنترل نیازمند سنجش خروجی ها هستیم . </a:t>
            </a:r>
          </a:p>
          <a:p>
            <a:pPr>
              <a:buFont typeface="Wingdings" pitchFamily="2" charset="2"/>
              <a:buChar char="q"/>
            </a:pPr>
            <a:r>
              <a:rPr lang="fa-IR" sz="2600" dirty="0" smtClean="0">
                <a:solidFill>
                  <a:schemeClr val="tx1"/>
                </a:solidFill>
                <a:cs typeface="B Nazanin" pitchFamily="2" charset="-78"/>
              </a:rPr>
              <a:t>قدم بعدی تعیین معیار یا ضوابط خروجی به مثابه شاخص عملکرد سیستم است. </a:t>
            </a:r>
          </a:p>
          <a:p>
            <a:pPr>
              <a:buFont typeface="Wingdings" pitchFamily="2" charset="2"/>
              <a:buChar char="q"/>
            </a:pPr>
            <a:r>
              <a:rPr lang="fa-IR" sz="2600" dirty="0" smtClean="0">
                <a:solidFill>
                  <a:schemeClr val="tx1"/>
                </a:solidFill>
                <a:cs typeface="B Nazanin" pitchFamily="2" charset="-78"/>
              </a:rPr>
              <a:t>فرآیند مقایسه خروجی سنجیده شده با معیار را واحدی به نام </a:t>
            </a:r>
            <a:r>
              <a:rPr lang="fa-IR" sz="2600" b="1" dirty="0" smtClean="0">
                <a:solidFill>
                  <a:schemeClr val="tx1"/>
                </a:solidFill>
                <a:cs typeface="B Nazanin" pitchFamily="2" charset="-78"/>
              </a:rPr>
              <a:t>واحد قیاس </a:t>
            </a:r>
            <a:r>
              <a:rPr lang="fa-IR" sz="2600" dirty="0" smtClean="0">
                <a:solidFill>
                  <a:schemeClr val="tx1"/>
                </a:solidFill>
                <a:cs typeface="B Nazanin" pitchFamily="2" charset="-78"/>
              </a:rPr>
              <a:t>انجام می دهد. </a:t>
            </a:r>
          </a:p>
          <a:p>
            <a:pPr>
              <a:buFont typeface="Wingdings" pitchFamily="2" charset="2"/>
              <a:buChar char="q"/>
            </a:pPr>
            <a:r>
              <a:rPr lang="fa-IR" sz="2600" dirty="0" smtClean="0">
                <a:solidFill>
                  <a:schemeClr val="tx1"/>
                </a:solidFill>
                <a:cs typeface="B Nazanin" pitchFamily="2" charset="-78"/>
              </a:rPr>
              <a:t>اگر سیستم دچار اختلال یا اشتباه باشد ، از این رو یک سازوکار داخلی که توقف یا ادامه عملیات سیستم را تعیین کند ، ضرورت دارد . این واحد را </a:t>
            </a:r>
            <a:r>
              <a:rPr lang="fa-IR" sz="2600" b="1" dirty="0" smtClean="0">
                <a:solidFill>
                  <a:schemeClr val="tx1"/>
                </a:solidFill>
                <a:cs typeface="B Nazanin" pitchFamily="2" charset="-78"/>
              </a:rPr>
              <a:t>اصلاحگر</a:t>
            </a:r>
            <a:r>
              <a:rPr lang="fa-IR" sz="2600" dirty="0" smtClean="0">
                <a:solidFill>
                  <a:schemeClr val="tx1"/>
                </a:solidFill>
                <a:cs typeface="B Nazanin" pitchFamily="2" charset="-78"/>
              </a:rPr>
              <a:t> می نامند. </a:t>
            </a:r>
          </a:p>
          <a:p>
            <a:pPr>
              <a:buFont typeface="Wingdings" pitchFamily="2" charset="2"/>
              <a:buChar char="q"/>
            </a:pPr>
            <a:r>
              <a:rPr lang="fa-IR" sz="2600" dirty="0" smtClean="0">
                <a:solidFill>
                  <a:schemeClr val="tx1"/>
                </a:solidFill>
                <a:cs typeface="B Nazanin" pitchFamily="2" charset="-78"/>
              </a:rPr>
              <a:t>کنترل سیستم می تواند درون یا خارج از سیستم اعمال شود.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کنترل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7524212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496943" cy="3921885"/>
          </a:xfrm>
        </p:spPr>
        <p:txBody>
          <a:bodyPr/>
          <a:lstStyle/>
          <a:p>
            <a:pPr algn="just">
              <a:buFont typeface="Wingdings" pitchFamily="2" charset="2"/>
              <a:buChar char="q"/>
            </a:pPr>
            <a:r>
              <a:rPr lang="fa-IR" dirty="0" smtClean="0"/>
              <a:t> </a:t>
            </a:r>
            <a:r>
              <a:rPr lang="fa-IR" sz="2600" dirty="0" smtClean="0">
                <a:solidFill>
                  <a:schemeClr val="tx1"/>
                </a:solidFill>
                <a:latin typeface="Times New Roman" pitchFamily="18" charset="0"/>
                <a:cs typeface="B Nazanin" pitchFamily="2" charset="-78"/>
              </a:rPr>
              <a:t>در سیستم اطلاعاتی،  مدیریت همان مفهوم سیستم کنترل را دارد.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در این سیستم اطلاعاتی واحد اصلاحگر ، مدیر یا تصمیم گیر است.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در یک سیستم اطلاعاتی در حوزه بازرگانی ، ورودی می تواند مواد خام یا محصول باشد.</a:t>
            </a:r>
          </a:p>
          <a:p>
            <a:pPr algn="just">
              <a:buFont typeface="Wingdings" pitchFamily="2" charset="2"/>
              <a:buChar char="q"/>
            </a:pPr>
            <a:r>
              <a:rPr lang="fa-IR" sz="2600" dirty="0">
                <a:solidFill>
                  <a:schemeClr val="tx1"/>
                </a:solidFill>
                <a:latin typeface="Times New Roman" pitchFamily="18" charset="0"/>
                <a:cs typeface="B Nazanin" pitchFamily="2" charset="-78"/>
              </a:rPr>
              <a:t> </a:t>
            </a:r>
            <a:r>
              <a:rPr lang="fa-IR" sz="2600" dirty="0" smtClean="0">
                <a:solidFill>
                  <a:schemeClr val="tx1"/>
                </a:solidFill>
                <a:latin typeface="Times New Roman" pitchFamily="18" charset="0"/>
                <a:cs typeface="B Nazanin" pitchFamily="2" charset="-78"/>
              </a:rPr>
              <a:t>عملیات خرید و فروش ، پردازش هستند.   خروجی می تواند فروش باشد.</a:t>
            </a:r>
          </a:p>
          <a:p>
            <a:pPr algn="just">
              <a:buFont typeface="Wingdings" pitchFamily="2" charset="2"/>
              <a:buChar char="q"/>
            </a:pPr>
            <a:r>
              <a:rPr lang="fa-IR" sz="2600" dirty="0">
                <a:solidFill>
                  <a:schemeClr val="tx1"/>
                </a:solidFill>
                <a:latin typeface="Times New Roman" pitchFamily="18" charset="0"/>
                <a:cs typeface="B Nazanin" pitchFamily="2" charset="-78"/>
              </a:rPr>
              <a:t> </a:t>
            </a:r>
            <a:r>
              <a:rPr lang="fa-IR" sz="2600" dirty="0" smtClean="0">
                <a:solidFill>
                  <a:schemeClr val="tx1"/>
                </a:solidFill>
                <a:latin typeface="Times New Roman" pitchFamily="18" charset="0"/>
                <a:cs typeface="B Nazanin" pitchFamily="2" charset="-78"/>
              </a:rPr>
              <a:t>پیش بینی سود می تواند واحد قیاس باشد .  سود می تواند معیار باشد.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ترازنامه می تواند نقش بازخورد را ایفا کند.  واحد اصلاحگر ، مدیر عامل است.</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آرمانها و اهداف می توانند اهداف بازرگانی باشند. </a:t>
            </a:r>
            <a:endParaRPr lang="fa-IR" sz="26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کنترل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8258386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712967" cy="4176463"/>
          </a:xfrm>
        </p:spPr>
        <p:txBody>
          <a:bodyPr>
            <a:normAutofit/>
          </a:bodyPr>
          <a:lstStyle/>
          <a:p>
            <a:pPr>
              <a:buFont typeface="Wingdings" pitchFamily="2" charset="2"/>
              <a:buChar char="q"/>
            </a:pPr>
            <a:r>
              <a:rPr lang="fa-IR" sz="2600" dirty="0" smtClean="0">
                <a:solidFill>
                  <a:schemeClr val="tx1"/>
                </a:solidFill>
                <a:cs typeface="B Nazanin" pitchFamily="2" charset="-78"/>
              </a:rPr>
              <a:t> در مقایسه با سیستمهای فیزیکی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پیچیده تر است . </a:t>
            </a:r>
          </a:p>
          <a:p>
            <a:pPr>
              <a:buFont typeface="Wingdings" pitchFamily="2" charset="2"/>
              <a:buChar char="q"/>
            </a:pPr>
            <a:r>
              <a:rPr lang="fa-IR" sz="2600" dirty="0" smtClean="0">
                <a:solidFill>
                  <a:schemeClr val="tx1"/>
                </a:solidFill>
                <a:cs typeface="B Nazanin" pitchFamily="2" charset="-78"/>
              </a:rPr>
              <a:t>روش متداول برای رفع این پیچیدگی وجود دارد: ساده سازی و تقسیم سسیتم به سیستم های فرعی می باشد . </a:t>
            </a:r>
          </a:p>
          <a:p>
            <a:pPr>
              <a:buFont typeface="Wingdings" pitchFamily="2" charset="2"/>
              <a:buChar char="q"/>
            </a:pPr>
            <a:r>
              <a:rPr lang="fa-IR" sz="2600" dirty="0" smtClean="0">
                <a:solidFill>
                  <a:schemeClr val="tx1"/>
                </a:solidFill>
                <a:cs typeface="B Nazanin" pitchFamily="2" charset="-78"/>
              </a:rPr>
              <a:t>در روش ساده سازی : </a:t>
            </a:r>
          </a:p>
          <a:p>
            <a:pPr marL="0" indent="0">
              <a:buNone/>
            </a:pPr>
            <a:r>
              <a:rPr lang="fa-IR" sz="2600" dirty="0" smtClean="0">
                <a:solidFill>
                  <a:schemeClr val="tx1"/>
                </a:solidFill>
                <a:cs typeface="B Nazanin" pitchFamily="2" charset="-78"/>
              </a:rPr>
              <a:t>1- شناسایی سیستمهای فرعی که باید برای یکپارچگی عملیاتی با یکدیگر باشند.</a:t>
            </a:r>
          </a:p>
          <a:p>
            <a:pPr marL="0" indent="0">
              <a:buNone/>
            </a:pPr>
            <a:r>
              <a:rPr lang="fa-IR" sz="2600" dirty="0" smtClean="0">
                <a:solidFill>
                  <a:schemeClr val="tx1"/>
                </a:solidFill>
                <a:cs typeface="B Nazanin" pitchFamily="2" charset="-78"/>
              </a:rPr>
              <a:t>2- ایجاد مجموعه ای از سیستم های فرعی و شناسایی روابط آنها .</a:t>
            </a:r>
          </a:p>
          <a:p>
            <a:pPr marL="0" indent="0">
              <a:buNone/>
            </a:pPr>
            <a:r>
              <a:rPr lang="fa-IR" sz="2600" dirty="0" smtClean="0">
                <a:solidFill>
                  <a:schemeClr val="tx1"/>
                </a:solidFill>
                <a:cs typeface="B Nazanin" pitchFamily="2" charset="-78"/>
              </a:rPr>
              <a:t>3- ایجاد مجموعه دیگر از سیستمهای باقیمانده .</a:t>
            </a:r>
          </a:p>
          <a:p>
            <a:pPr marL="0" indent="0">
              <a:buNone/>
            </a:pPr>
            <a:r>
              <a:rPr lang="fa-IR" sz="2600" dirty="0" smtClean="0">
                <a:solidFill>
                  <a:schemeClr val="tx1"/>
                </a:solidFill>
                <a:cs typeface="B Nazanin" pitchFamily="2" charset="-78"/>
              </a:rPr>
              <a:t>4- اتصال رو در روی مجموعه ها در تمامی جوانب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رفع پیچیدگی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1574842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75466"/>
            <a:ext cx="8712967" cy="4065901"/>
          </a:xfrm>
        </p:spPr>
        <p:txBody>
          <a:bodyPr>
            <a:normAutofit/>
          </a:bodyPr>
          <a:lstStyle/>
          <a:p>
            <a:pPr>
              <a:buFont typeface="Wingdings" pitchFamily="2" charset="2"/>
              <a:buChar char="q"/>
            </a:pPr>
            <a:r>
              <a:rPr lang="fa-IR" sz="2600" dirty="0" smtClean="0">
                <a:solidFill>
                  <a:schemeClr val="tx1"/>
                </a:solidFill>
                <a:cs typeface="B Nazanin" pitchFamily="2" charset="-78"/>
              </a:rPr>
              <a:t> وقتی سیستم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را به کار می گیرند ، پس از مدتی به آشفتگی می گراید و اثر بخشی آن از بین می رود. فرآیند انحطاط و علت آن آنتروپی می نامند. </a:t>
            </a:r>
          </a:p>
          <a:p>
            <a:pPr>
              <a:buFont typeface="Wingdings" pitchFamily="2" charset="2"/>
              <a:buChar char="q"/>
            </a:pPr>
            <a:r>
              <a:rPr lang="fa-IR" sz="2600" dirty="0" smtClean="0">
                <a:solidFill>
                  <a:schemeClr val="tx1"/>
                </a:solidFill>
                <a:cs typeface="B Nazanin" pitchFamily="2" charset="-78"/>
              </a:rPr>
              <a:t>برای حل این مشکل باید آنتروپی منفی ایجاد شود. روش تهیه آنتروپی منفی را نگهداری سیستم می خوانند.  </a:t>
            </a:r>
          </a:p>
          <a:p>
            <a:pPr>
              <a:buFont typeface="Wingdings" pitchFamily="2" charset="2"/>
              <a:buChar char="q"/>
            </a:pPr>
            <a:r>
              <a:rPr lang="fa-IR" sz="2600" dirty="0" smtClean="0">
                <a:solidFill>
                  <a:schemeClr val="tx1"/>
                </a:solidFill>
                <a:cs typeface="B Nazanin" pitchFamily="2" charset="-78"/>
              </a:rPr>
              <a:t>آنتروپی منفی اقدامی پیشگرانه است ، وبه صورت بخشی ار برنامه سیستم ارائه می شود . </a:t>
            </a:r>
          </a:p>
          <a:p>
            <a:pPr>
              <a:buFont typeface="Wingdings" pitchFamily="2" charset="2"/>
              <a:buChar char="q"/>
            </a:pPr>
            <a:r>
              <a:rPr lang="fa-IR" sz="2600" dirty="0" smtClean="0">
                <a:solidFill>
                  <a:schemeClr val="tx1"/>
                </a:solidFill>
                <a:cs typeface="B Nazanin" pitchFamily="2" charset="-78"/>
              </a:rPr>
              <a:t>مراحل آنتروپی منفی : 1- بررسی ادواری سیستم کامپیوتر 2- سطح رضایتمندی کاربر سیستم  3- بررسی سیستم از طریق آزمایش داده ها 4- اجرای سیستم تحت بررسی آزمایشی 5- ایجاد اصلاحات در سیستم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مشکلات پس از اجرای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40254498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496943" cy="3849877"/>
          </a:xfrm>
        </p:spPr>
        <p:txBody>
          <a:bodyPr>
            <a:noAutofit/>
          </a:bodyPr>
          <a:lstStyle/>
          <a:p>
            <a:pPr>
              <a:buFont typeface="Wingdings" pitchFamily="2" charset="2"/>
              <a:buChar char="q"/>
            </a:pPr>
            <a:r>
              <a:rPr lang="fa-IR" sz="2600" dirty="0" smtClean="0">
                <a:solidFill>
                  <a:schemeClr val="tx1"/>
                </a:solidFill>
                <a:cs typeface="B Nazanin" pitchFamily="2" charset="-78"/>
              </a:rPr>
              <a:t> مشکل دیگری که پس از اجرای سیستم برای طراح به وجود می آید ، تغییر اجباری آرمان به خاطر تغییرات انجام شده در دیگر سیستمهای سازمان است. </a:t>
            </a:r>
          </a:p>
          <a:p>
            <a:pPr>
              <a:buFont typeface="Wingdings" pitchFamily="2" charset="2"/>
              <a:buChar char="q"/>
            </a:pPr>
            <a:r>
              <a:rPr lang="fa-IR" sz="2600" dirty="0" smtClean="0">
                <a:solidFill>
                  <a:schemeClr val="tx1"/>
                </a:solidFill>
                <a:cs typeface="B Nazanin" pitchFamily="2" charset="-78"/>
              </a:rPr>
              <a:t>تغییرات می توانند هم در حوزه سخت افزار و هم در حوزه نرم افزار باشد. </a:t>
            </a:r>
          </a:p>
          <a:p>
            <a:pPr>
              <a:buFont typeface="Wingdings" pitchFamily="2" charset="2"/>
              <a:buChar char="q"/>
            </a:pPr>
            <a:r>
              <a:rPr lang="fa-IR" sz="2600" dirty="0" smtClean="0">
                <a:solidFill>
                  <a:schemeClr val="tx1"/>
                </a:solidFill>
                <a:cs typeface="B Nazanin" pitchFamily="2" charset="-78"/>
              </a:rPr>
              <a:t>اگر سیستم اطلاعاتی با تغییرات به آسانی و در کوتاه مدت تطبیق یابد اثر بخشی آن بسیار خواهد بود.</a:t>
            </a:r>
          </a:p>
          <a:p>
            <a:pPr>
              <a:buFont typeface="Wingdings" pitchFamily="2" charset="2"/>
              <a:buChar char="q"/>
            </a:pPr>
            <a:r>
              <a:rPr lang="fa-IR" sz="2600" dirty="0" smtClean="0">
                <a:solidFill>
                  <a:schemeClr val="tx1"/>
                </a:solidFill>
                <a:cs typeface="B Nazanin" pitchFamily="2" charset="-78"/>
              </a:rPr>
              <a:t>نکته مهم در رفع مشکلات پس از اجرای سیستم عبارت از :</a:t>
            </a:r>
          </a:p>
          <a:p>
            <a:pPr>
              <a:buFont typeface="Wingdings" pitchFamily="2" charset="2"/>
              <a:buChar char="ü"/>
            </a:pPr>
            <a:r>
              <a:rPr lang="fa-IR" sz="2600" dirty="0" smtClean="0">
                <a:solidFill>
                  <a:schemeClr val="tx1"/>
                </a:solidFill>
                <a:cs typeface="B Nazanin" pitchFamily="2" charset="-78"/>
              </a:rPr>
              <a:t> طرح سیستم مرکزی باید جامع و انعطاف پذیر باشد.</a:t>
            </a:r>
          </a:p>
          <a:p>
            <a:pPr>
              <a:buFont typeface="Wingdings" pitchFamily="2" charset="2"/>
              <a:buChar char="ü"/>
            </a:pPr>
            <a:r>
              <a:rPr lang="fa-IR" sz="2600" dirty="0" smtClean="0">
                <a:solidFill>
                  <a:schemeClr val="tx1"/>
                </a:solidFill>
                <a:cs typeface="B Nazanin" pitchFamily="2" charset="-78"/>
              </a:rPr>
              <a:t>سیستمهای جانبی مربوط باید به شکل انعطاف پذیر ساخته شود.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مشکلات پس از اجرای سیستم </a:t>
            </a:r>
            <a:endParaRPr lang="fa-IR" dirty="0"/>
          </a:p>
        </p:txBody>
      </p:sp>
    </p:spTree>
    <p:extLst>
      <p:ext uri="{BB962C8B-B14F-4D97-AF65-F5344CB8AC3E}">
        <p14:creationId xmlns:p14="http://schemas.microsoft.com/office/powerpoint/2010/main" val="3640020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36912"/>
            <a:ext cx="8352928" cy="3960440"/>
          </a:xfrm>
        </p:spPr>
        <p:txBody>
          <a:bodyPr/>
          <a:lstStyle/>
          <a:p>
            <a:pPr algn="just">
              <a:buFont typeface="Wingdings" pitchFamily="2" charset="2"/>
              <a:buChar char="q"/>
            </a:pPr>
            <a:r>
              <a:rPr lang="fa-IR" sz="2800" b="1" dirty="0" smtClean="0">
                <a:cs typeface="B Nazanin" pitchFamily="2" charset="-78"/>
              </a:rPr>
              <a:t>ت</a:t>
            </a:r>
            <a:r>
              <a:rPr lang="fa-IR" sz="2800" b="1" dirty="0" smtClean="0">
                <a:solidFill>
                  <a:schemeClr val="tx1"/>
                </a:solidFill>
                <a:cs typeface="B Nazanin" pitchFamily="2" charset="-78"/>
              </a:rPr>
              <a:t>عریف سیستم : </a:t>
            </a:r>
            <a:r>
              <a:rPr lang="fa-IR" sz="2800" dirty="0">
                <a:solidFill>
                  <a:schemeClr val="tx1"/>
                </a:solidFill>
                <a:cs typeface="B Nazanin" pitchFamily="2" charset="-78"/>
              </a:rPr>
              <a:t> سیستم مجموعه ای است از اجزای به هم وابسته که به علت وابستگی حاکم بر اجزای خود کلیت جدیدی را احراز کرده و از نظم و سازمان خاصی پیروی می نماید و در جهت تحقق هدف معینی که دلیل وجودی آن است فعالیت می کند. و دارای دو خصلت اصلی است :</a:t>
            </a:r>
          </a:p>
          <a:p>
            <a:pPr algn="just"/>
            <a:r>
              <a:rPr lang="fa-IR" sz="2800" dirty="0">
                <a:solidFill>
                  <a:schemeClr val="tx1"/>
                </a:solidFill>
                <a:cs typeface="B Nazanin" pitchFamily="2" charset="-78"/>
              </a:rPr>
              <a:t> 1: مجموعه (کلیت و انسجام).</a:t>
            </a:r>
          </a:p>
          <a:p>
            <a:pPr algn="just"/>
            <a:r>
              <a:rPr lang="fa-IR" sz="2800" dirty="0">
                <a:solidFill>
                  <a:schemeClr val="tx1"/>
                </a:solidFill>
                <a:cs typeface="B Nazanin" pitchFamily="2" charset="-78"/>
              </a:rPr>
              <a:t>2 : نظم (ساختار و سازماندهی</a:t>
            </a:r>
            <a:r>
              <a:rPr lang="fa-IR" sz="2800" dirty="0" smtClean="0">
                <a:solidFill>
                  <a:schemeClr val="tx1"/>
                </a:solidFill>
                <a:cs typeface="B Nazanin" pitchFamily="2" charset="-78"/>
              </a:rPr>
              <a:t>).</a:t>
            </a:r>
          </a:p>
          <a:p>
            <a:pPr marL="0" indent="0" algn="just">
              <a:buNone/>
            </a:pPr>
            <a:endParaRPr lang="fa-IR" sz="2800" dirty="0">
              <a:solidFill>
                <a:schemeClr val="tx1"/>
              </a:solidFill>
              <a:cs typeface="B Nazanin" pitchFamily="2" charset="-78"/>
            </a:endParaRP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تعریف سیستم</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3722221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640960" cy="3993893"/>
          </a:xfrm>
        </p:spPr>
        <p:txBody>
          <a:bodyPr>
            <a:normAutofit/>
          </a:bodyPr>
          <a:lstStyle/>
          <a:p>
            <a:pPr>
              <a:buFont typeface="Wingdings" pitchFamily="2" charset="2"/>
              <a:buChar char="q"/>
            </a:pPr>
            <a:r>
              <a:rPr lang="fa-IR" sz="2800" dirty="0" smtClean="0">
                <a:solidFill>
                  <a:schemeClr val="tx1"/>
                </a:solidFill>
                <a:cs typeface="B Nazanin" pitchFamily="2" charset="-78"/>
              </a:rPr>
              <a:t> ابزار تصمیم گیری در مدیریت </a:t>
            </a:r>
          </a:p>
          <a:p>
            <a:pPr>
              <a:buFont typeface="Wingdings" pitchFamily="2" charset="2"/>
              <a:buChar char="q"/>
            </a:pPr>
            <a:endParaRPr lang="fa-IR" sz="2800" dirty="0" smtClean="0">
              <a:solidFill>
                <a:schemeClr val="tx1"/>
              </a:solidFill>
              <a:cs typeface="B Nazanin" pitchFamily="2" charset="-78"/>
            </a:endParaRPr>
          </a:p>
          <a:p>
            <a:pPr>
              <a:buFont typeface="Wingdings" pitchFamily="2" charset="2"/>
              <a:buChar char="q"/>
            </a:pPr>
            <a:r>
              <a:rPr lang="fa-IR" sz="2800" dirty="0" smtClean="0">
                <a:solidFill>
                  <a:schemeClr val="tx1"/>
                </a:solidFill>
                <a:cs typeface="B Nazanin" pitchFamily="2" charset="-78"/>
              </a:rPr>
              <a:t>روش های بهینه سازی در تصمیم گیری مدیریت</a:t>
            </a:r>
          </a:p>
          <a:p>
            <a:pPr>
              <a:buFont typeface="Wingdings" pitchFamily="2" charset="2"/>
              <a:buChar char="q"/>
            </a:pPr>
            <a:endParaRPr lang="fa-IR" sz="2800" dirty="0" smtClean="0">
              <a:solidFill>
                <a:schemeClr val="tx1"/>
              </a:solidFill>
              <a:cs typeface="B Nazanin" pitchFamily="2" charset="-78"/>
            </a:endParaRPr>
          </a:p>
          <a:p>
            <a:pPr>
              <a:buFont typeface="Wingdings" pitchFamily="2" charset="2"/>
              <a:buChar char="q"/>
            </a:pPr>
            <a:r>
              <a:rPr lang="fa-IR" sz="2800" dirty="0" smtClean="0">
                <a:solidFill>
                  <a:schemeClr val="tx1"/>
                </a:solidFill>
                <a:cs typeface="B Nazanin" pitchFamily="2" charset="-78"/>
              </a:rPr>
              <a:t>ارزش اطلاعات در سیستم های اطلاعاتی مدیریت</a:t>
            </a:r>
          </a:p>
          <a:p>
            <a:pPr>
              <a:buFont typeface="Wingdings" pitchFamily="2" charset="2"/>
              <a:buChar char="q"/>
            </a:pPr>
            <a:endParaRPr lang="fa-IR" sz="2800" dirty="0" smtClean="0">
              <a:solidFill>
                <a:schemeClr val="tx1"/>
              </a:solidFill>
              <a:cs typeface="B Nazanin" pitchFamily="2" charset="-78"/>
            </a:endParaRPr>
          </a:p>
          <a:p>
            <a:pPr>
              <a:buFont typeface="Wingdings" pitchFamily="2" charset="2"/>
              <a:buChar char="q"/>
            </a:pPr>
            <a:r>
              <a:rPr lang="fa-IR" sz="2800" dirty="0" smtClean="0">
                <a:solidFill>
                  <a:schemeClr val="tx1"/>
                </a:solidFill>
                <a:cs typeface="B Nazanin" pitchFamily="2" charset="-78"/>
              </a:rPr>
              <a:t>نقش تفاوت های فردی مدیریت در پردازش اطلاعات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90922249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76872"/>
            <a:ext cx="8640959" cy="4392488"/>
          </a:xfrm>
        </p:spPr>
        <p:txBody>
          <a:bodyPr>
            <a:normAutofit/>
          </a:bodyPr>
          <a:lstStyle/>
          <a:p>
            <a:pPr marL="0" indent="0" algn="ctr">
              <a:buNone/>
            </a:pPr>
            <a:r>
              <a:rPr lang="fa-IR" sz="3200" b="1" dirty="0" smtClean="0">
                <a:solidFill>
                  <a:schemeClr val="tx1"/>
                </a:solidFill>
                <a:cs typeface="B Nazanin" pitchFamily="2" charset="-78"/>
              </a:rPr>
              <a:t>تحلیل و طراحی سیستم های اطلاعاتی</a:t>
            </a:r>
          </a:p>
          <a:p>
            <a:pPr marL="0" indent="0">
              <a:buNone/>
            </a:pPr>
            <a:r>
              <a:rPr lang="fa-IR" sz="3200" dirty="0" smtClean="0">
                <a:solidFill>
                  <a:schemeClr val="tx1"/>
                </a:solidFill>
                <a:cs typeface="B Nazanin" pitchFamily="2" charset="-78"/>
              </a:rPr>
              <a:t>فهرست مطالب:</a:t>
            </a:r>
          </a:p>
          <a:p>
            <a:pPr>
              <a:buFont typeface="Wingdings" pitchFamily="2" charset="2"/>
              <a:buChar char="ü"/>
            </a:pPr>
            <a:r>
              <a:rPr lang="fa-IR" sz="2900" dirty="0" smtClean="0">
                <a:solidFill>
                  <a:schemeClr val="tx1"/>
                </a:solidFill>
                <a:cs typeface="B Nazanin" pitchFamily="2" charset="-78"/>
              </a:rPr>
              <a:t>ضرورت تحلیل سیستمها</a:t>
            </a:r>
          </a:p>
          <a:p>
            <a:pPr>
              <a:buFont typeface="Wingdings" pitchFamily="2" charset="2"/>
              <a:buChar char="ü"/>
            </a:pPr>
            <a:r>
              <a:rPr lang="fa-IR" sz="2900" dirty="0" smtClean="0">
                <a:solidFill>
                  <a:schemeClr val="tx1"/>
                </a:solidFill>
                <a:cs typeface="B Nazanin" pitchFamily="2" charset="-78"/>
              </a:rPr>
              <a:t>مراحل تحلیل سیستمها</a:t>
            </a:r>
          </a:p>
          <a:p>
            <a:pPr>
              <a:buFont typeface="Wingdings" pitchFamily="2" charset="2"/>
              <a:buChar char="ü"/>
            </a:pPr>
            <a:r>
              <a:rPr lang="fa-IR" sz="2900" dirty="0" smtClean="0">
                <a:solidFill>
                  <a:schemeClr val="tx1"/>
                </a:solidFill>
                <a:cs typeface="B Nazanin" pitchFamily="2" charset="-78"/>
              </a:rPr>
              <a:t>طراحی سیستمهای سازمان یافته</a:t>
            </a:r>
          </a:p>
          <a:p>
            <a:pPr>
              <a:buFont typeface="Wingdings" pitchFamily="2" charset="2"/>
              <a:buChar char="ü"/>
            </a:pPr>
            <a:r>
              <a:rPr lang="fa-IR" sz="2900" dirty="0" smtClean="0">
                <a:solidFill>
                  <a:schemeClr val="tx1"/>
                </a:solidFill>
                <a:cs typeface="B Nazanin" pitchFamily="2" charset="-78"/>
              </a:rPr>
              <a:t>طراحی سیستم های کامپیوتری</a:t>
            </a:r>
          </a:p>
          <a:p>
            <a:pPr>
              <a:buFont typeface="Wingdings" pitchFamily="2" charset="2"/>
              <a:buChar char="ü"/>
            </a:pPr>
            <a:r>
              <a:rPr lang="fa-IR" sz="2900" dirty="0" smtClean="0">
                <a:solidFill>
                  <a:schemeClr val="tx1"/>
                </a:solidFill>
                <a:cs typeface="B Nazanin" pitchFamily="2" charset="-78"/>
              </a:rPr>
              <a:t>چرخه حیات توسعه سیستم</a:t>
            </a:r>
          </a:p>
          <a:p>
            <a:pPr>
              <a:buFont typeface="Wingdings" pitchFamily="2" charset="2"/>
              <a:buChar char="ü"/>
            </a:pPr>
            <a:r>
              <a:rPr lang="fa-IR" sz="2900" dirty="0" smtClean="0">
                <a:solidFill>
                  <a:schemeClr val="tx1"/>
                </a:solidFill>
                <a:cs typeface="B Nazanin" pitchFamily="2" charset="-78"/>
              </a:rPr>
              <a:t>رویکردهای طراحی سیستمهای اطلاعاتی مدیریت</a:t>
            </a: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ششم</a:t>
            </a:r>
            <a:br>
              <a:rPr lang="fa-IR" b="1" dirty="0" smtClean="0">
                <a:solidFill>
                  <a:schemeClr val="tx1"/>
                </a:solidFill>
                <a:cs typeface="B Nazanin" pitchFamily="2" charset="-78"/>
              </a:rPr>
            </a:br>
            <a:r>
              <a:rPr lang="fa-IR" b="1" dirty="0" smtClean="0">
                <a:solidFill>
                  <a:schemeClr val="tx1"/>
                </a:solidFill>
                <a:cs typeface="B Nazanin" pitchFamily="2" charset="-78"/>
              </a:rPr>
              <a:t>فصل هفتم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59030196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640960" cy="4437112"/>
          </a:xfrm>
        </p:spPr>
        <p:txBody>
          <a:bodyPr/>
          <a:lstStyle/>
          <a:p>
            <a:pPr algn="just">
              <a:buFont typeface="Wingdings" pitchFamily="2" charset="2"/>
              <a:buChar char="q"/>
            </a:pPr>
            <a:r>
              <a:rPr lang="fa-IR" dirty="0" smtClean="0"/>
              <a:t> </a:t>
            </a:r>
            <a:r>
              <a:rPr lang="fa-IR" sz="2600" dirty="0" smtClean="0">
                <a:solidFill>
                  <a:schemeClr val="tx1"/>
                </a:solidFill>
                <a:cs typeface="B Nazanin" pitchFamily="2" charset="-78"/>
              </a:rPr>
              <a:t>هنگام تامین نیاز اطلاعاتی ممکن است که فرد رویکرد و سیستمهای متعارف یا سیستمهای پایگاه داده ها را به کار گیرد ، اما برای طراحی سیستم اثربخش تحلیل سیستم ضروزت دارد . </a:t>
            </a:r>
          </a:p>
          <a:p>
            <a:pPr algn="just">
              <a:buFont typeface="Wingdings" pitchFamily="2" charset="2"/>
              <a:buChar char="q"/>
            </a:pPr>
            <a:r>
              <a:rPr lang="fa-IR" sz="2600" dirty="0" smtClean="0">
                <a:solidFill>
                  <a:schemeClr val="tx1"/>
                </a:solidFill>
                <a:cs typeface="B Nazanin" pitchFamily="2" charset="-78"/>
              </a:rPr>
              <a:t>این ضرورت از چشم اندازهای زیر نشات می گیرد :</a:t>
            </a:r>
          </a:p>
          <a:p>
            <a:pPr algn="just">
              <a:buFont typeface="Wingdings" pitchFamily="2" charset="2"/>
              <a:buChar char="ü"/>
            </a:pPr>
            <a:r>
              <a:rPr lang="fa-IR" sz="2600" b="1" dirty="0" smtClean="0">
                <a:solidFill>
                  <a:schemeClr val="tx1"/>
                </a:solidFill>
                <a:cs typeface="B Nazanin" pitchFamily="2" charset="-78"/>
              </a:rPr>
              <a:t> هدف سیستم </a:t>
            </a:r>
          </a:p>
          <a:p>
            <a:pPr marL="0" indent="0" algn="just">
              <a:buNone/>
            </a:pPr>
            <a:r>
              <a:rPr lang="fa-IR" sz="2600" dirty="0" smtClean="0">
                <a:solidFill>
                  <a:schemeClr val="tx1"/>
                </a:solidFill>
                <a:cs typeface="B Nazanin" pitchFamily="2" charset="-78"/>
              </a:rPr>
              <a:t>وقتی بخواهیم یک سیستم مبتنی بر کامپیوتر راه اندازی کنید تعریف مجدد و یا تعیین اهداف یک امر ضروری می باشد .</a:t>
            </a:r>
          </a:p>
          <a:p>
            <a:pPr algn="just">
              <a:buFont typeface="Wingdings" pitchFamily="2" charset="2"/>
              <a:buChar char="ü"/>
            </a:pPr>
            <a:r>
              <a:rPr lang="fa-IR" sz="2600" b="1" dirty="0" smtClean="0">
                <a:solidFill>
                  <a:schemeClr val="tx1"/>
                </a:solidFill>
                <a:cs typeface="B Nazanin" pitchFamily="2" charset="-78"/>
              </a:rPr>
              <a:t> حدود سیستم </a:t>
            </a:r>
          </a:p>
          <a:p>
            <a:pPr marL="0" indent="0" algn="just">
              <a:buNone/>
            </a:pPr>
            <a:r>
              <a:rPr lang="fa-IR" sz="2600" dirty="0" smtClean="0">
                <a:solidFill>
                  <a:schemeClr val="tx1"/>
                </a:solidFill>
                <a:cs typeface="B Nazanin" pitchFamily="2" charset="-78"/>
              </a:rPr>
              <a:t>حدود سیستم گستردگی و موارد تحت پوشش یک سیستم را معین می سازد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ضرورت تحلیل سیستمها</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57524468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820471" cy="4437112"/>
          </a:xfrm>
        </p:spPr>
        <p:txBody>
          <a:bodyPr>
            <a:noAutofit/>
          </a:bodyPr>
          <a:lstStyle/>
          <a:p>
            <a:pPr algn="just">
              <a:buFont typeface="Wingdings" pitchFamily="2" charset="2"/>
              <a:buChar char="q"/>
            </a:pPr>
            <a:r>
              <a:rPr lang="fa-IR" sz="2600" b="1" dirty="0" smtClean="0">
                <a:solidFill>
                  <a:schemeClr val="tx1"/>
                </a:solidFill>
                <a:cs typeface="B Nazanin" pitchFamily="2" charset="-78"/>
              </a:rPr>
              <a:t>اهمیت سیستم : </a:t>
            </a:r>
            <a:r>
              <a:rPr lang="fa-IR" sz="2600" dirty="0">
                <a:solidFill>
                  <a:schemeClr val="tx1"/>
                </a:solidFill>
                <a:cs typeface="B Nazanin" pitchFamily="2" charset="-78"/>
              </a:rPr>
              <a:t>لازم است افراد کل سازمان اهمیت سیستم را به خوبی درک کنند . </a:t>
            </a:r>
            <a:endParaRPr lang="fa-IR" sz="2600" dirty="0" smtClean="0">
              <a:solidFill>
                <a:schemeClr val="tx1"/>
              </a:solidFill>
              <a:cs typeface="B Nazanin" pitchFamily="2" charset="-78"/>
            </a:endParaRPr>
          </a:p>
          <a:p>
            <a:pPr algn="just">
              <a:buFont typeface="Wingdings" pitchFamily="2" charset="2"/>
              <a:buChar char="q"/>
            </a:pPr>
            <a:r>
              <a:rPr lang="fa-IR" sz="2600" b="1" dirty="0" smtClean="0">
                <a:solidFill>
                  <a:schemeClr val="tx1"/>
                </a:solidFill>
                <a:cs typeface="B Nazanin" pitchFamily="2" charset="-78"/>
              </a:rPr>
              <a:t>ماهیت سیستم : </a:t>
            </a:r>
            <a:r>
              <a:rPr lang="fa-IR" sz="2600" dirty="0">
                <a:solidFill>
                  <a:schemeClr val="tx1"/>
                </a:solidFill>
                <a:cs typeface="B Nazanin" pitchFamily="2" charset="-78"/>
              </a:rPr>
              <a:t>تحلیل به طراح سیستم کمک می کند که نوع سیستم را و به عبارتی بسته یا باز بودن آن را تعیین کند. </a:t>
            </a:r>
            <a:endParaRPr lang="fa-IR" sz="2600" dirty="0" smtClean="0">
              <a:solidFill>
                <a:schemeClr val="tx1"/>
              </a:solidFill>
              <a:cs typeface="B Nazanin" pitchFamily="2" charset="-78"/>
            </a:endParaRPr>
          </a:p>
          <a:p>
            <a:pPr algn="just">
              <a:buFont typeface="Wingdings" pitchFamily="2" charset="2"/>
              <a:buChar char="q"/>
            </a:pPr>
            <a:r>
              <a:rPr lang="fa-IR" sz="2600" b="1" dirty="0" smtClean="0">
                <a:solidFill>
                  <a:schemeClr val="tx1"/>
                </a:solidFill>
                <a:cs typeface="B Nazanin" pitchFamily="2" charset="-78"/>
              </a:rPr>
              <a:t>نقش سیستم در جایگاه یک رابط : </a:t>
            </a:r>
            <a:r>
              <a:rPr lang="fa-IR" sz="2600" dirty="0" smtClean="0">
                <a:solidFill>
                  <a:schemeClr val="tx1"/>
                </a:solidFill>
                <a:cs typeface="B Nazanin" pitchFamily="2" charset="-78"/>
              </a:rPr>
              <a:t>لازم است نقش سیستم در میان سیستم های دیگر و نوع راتباط را به خوبی درک کنیم . </a:t>
            </a:r>
          </a:p>
          <a:p>
            <a:pPr algn="just">
              <a:buFont typeface="Wingdings" pitchFamily="2" charset="2"/>
              <a:buChar char="q"/>
            </a:pPr>
            <a:r>
              <a:rPr lang="fa-IR" sz="2600" b="1" dirty="0" smtClean="0">
                <a:solidFill>
                  <a:schemeClr val="tx1"/>
                </a:solidFill>
                <a:cs typeface="B Nazanin" pitchFamily="2" charset="-78"/>
              </a:rPr>
              <a:t>مشارکت کارکنان : </a:t>
            </a:r>
            <a:r>
              <a:rPr lang="fa-IR" sz="2600" dirty="0" smtClean="0">
                <a:solidFill>
                  <a:schemeClr val="tx1"/>
                </a:solidFill>
                <a:cs typeface="B Nazanin" pitchFamily="2" charset="-78"/>
              </a:rPr>
              <a:t>روند تحلیل مشارکت کارکنان درا افزایش داده و مقاومت در برابر تغییر سازمان را کاهش می دهد. </a:t>
            </a:r>
          </a:p>
          <a:p>
            <a:pPr algn="just">
              <a:buFont typeface="Wingdings" pitchFamily="2" charset="2"/>
              <a:buChar char="q"/>
            </a:pPr>
            <a:r>
              <a:rPr lang="fa-IR" sz="2600" b="1" dirty="0" smtClean="0">
                <a:solidFill>
                  <a:schemeClr val="tx1"/>
                </a:solidFill>
                <a:cs typeface="B Nazanin" pitchFamily="2" charset="-78"/>
              </a:rPr>
              <a:t>درک منابع مورد نیاز : </a:t>
            </a:r>
            <a:r>
              <a:rPr lang="fa-IR" sz="2600" dirty="0" smtClean="0">
                <a:solidFill>
                  <a:schemeClr val="tx1"/>
                </a:solidFill>
                <a:cs typeface="B Nazanin" pitchFamily="2" charset="-78"/>
              </a:rPr>
              <a:t>در تحلیل مشخص می شود منابع از نوع نرم افزاری هستند یا سخت افزاری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ضرورت تحلیل سیستمها</a:t>
            </a:r>
            <a:endParaRPr lang="fa-IR" dirty="0"/>
          </a:p>
        </p:txBody>
      </p:sp>
    </p:spTree>
    <p:extLst>
      <p:ext uri="{BB962C8B-B14F-4D97-AF65-F5344CB8AC3E}">
        <p14:creationId xmlns:p14="http://schemas.microsoft.com/office/powerpoint/2010/main" val="60574399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92896"/>
            <a:ext cx="8496944" cy="4032448"/>
          </a:xfrm>
        </p:spPr>
        <p:txBody>
          <a:bodyPr>
            <a:normAutofit/>
          </a:bodyPr>
          <a:lstStyle/>
          <a:p>
            <a:pPr algn="just">
              <a:buFont typeface="Wingdings" pitchFamily="2" charset="2"/>
              <a:buChar char="q"/>
            </a:pPr>
            <a:r>
              <a:rPr lang="fa-IR" sz="2600" b="1" dirty="0" smtClean="0">
                <a:solidFill>
                  <a:schemeClr val="tx1"/>
                </a:solidFill>
                <a:cs typeface="B Nazanin" pitchFamily="2" charset="-78"/>
              </a:rPr>
              <a:t> ارزیابی احتمال عملی شدن سیستم</a:t>
            </a:r>
          </a:p>
          <a:p>
            <a:pPr marL="0" indent="0" algn="just">
              <a:buNone/>
            </a:pPr>
            <a:r>
              <a:rPr lang="fa-IR" sz="2600" dirty="0" smtClean="0">
                <a:solidFill>
                  <a:schemeClr val="tx1"/>
                </a:solidFill>
                <a:cs typeface="B Nazanin" pitchFamily="2" charset="-78"/>
              </a:rPr>
              <a:t>تحلیل سیستم به ما کمک می کند که تا از جوانب مختلف  شرایط عملی شدن سیستم را  </a:t>
            </a:r>
            <a:r>
              <a:rPr lang="fa-IR" sz="2600" dirty="0">
                <a:solidFill>
                  <a:schemeClr val="tx1"/>
                </a:solidFill>
                <a:cs typeface="B Nazanin" pitchFamily="2" charset="-78"/>
              </a:rPr>
              <a:t>فراهم کنیم . </a:t>
            </a:r>
            <a:endParaRPr lang="fa-IR" sz="2600" dirty="0" smtClean="0">
              <a:solidFill>
                <a:schemeClr val="tx1"/>
              </a:solidFill>
              <a:cs typeface="B Nazanin" pitchFamily="2" charset="-78"/>
            </a:endParaRPr>
          </a:p>
          <a:p>
            <a:pPr marL="0" indent="0" algn="just">
              <a:buNone/>
            </a:pPr>
            <a:endParaRPr lang="fa-IR" sz="2600" dirty="0" smtClean="0">
              <a:solidFill>
                <a:schemeClr val="tx1"/>
              </a:solidFill>
              <a:cs typeface="B Nazanin" pitchFamily="2" charset="-78"/>
            </a:endParaRPr>
          </a:p>
          <a:p>
            <a:pPr marL="0" indent="0" algn="just">
              <a:buNone/>
            </a:pPr>
            <a:r>
              <a:rPr lang="fa-IR" sz="2600" u="sng" dirty="0" smtClean="0">
                <a:solidFill>
                  <a:schemeClr val="tx1"/>
                </a:solidFill>
                <a:cs typeface="B Nazanin" pitchFamily="2" charset="-78"/>
              </a:rPr>
              <a:t>سیستم امکانات فنی و اقتصادی و عملیاتی را فراهم کند . </a:t>
            </a:r>
          </a:p>
          <a:p>
            <a:pPr marL="0" indent="0" algn="just">
              <a:buNone/>
            </a:pPr>
            <a:endParaRPr lang="fa-IR" sz="2600" u="sng" dirty="0">
              <a:solidFill>
                <a:schemeClr val="tx1"/>
              </a:solidFill>
              <a:cs typeface="B Nazanin" pitchFamily="2" charset="-78"/>
            </a:endParaRPr>
          </a:p>
          <a:p>
            <a:pPr marL="0" indent="0" algn="just">
              <a:buNone/>
            </a:pPr>
            <a:r>
              <a:rPr lang="fa-IR" sz="2600" dirty="0" smtClean="0">
                <a:solidFill>
                  <a:schemeClr val="tx1"/>
                </a:solidFill>
                <a:cs typeface="B Nazanin" pitchFamily="2" charset="-78"/>
              </a:rPr>
              <a:t>ارزیابی احتمالی عملی شدن سیستم موجب صرفه جویی در سرمایه گذاری و وقت طراح سیستم خواهد شد.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ضرورت تحلیل سیستمها</a:t>
            </a:r>
            <a:endParaRPr lang="fa-IR" dirty="0"/>
          </a:p>
        </p:txBody>
      </p:sp>
    </p:spTree>
    <p:extLst>
      <p:ext uri="{BB962C8B-B14F-4D97-AF65-F5344CB8AC3E}">
        <p14:creationId xmlns:p14="http://schemas.microsoft.com/office/powerpoint/2010/main" val="1101575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496944" cy="3921885"/>
          </a:xfrm>
        </p:spPr>
        <p:txBody>
          <a:bodyPr/>
          <a:lstStyle/>
          <a:p>
            <a:pPr algn="just">
              <a:buFont typeface="Wingdings" pitchFamily="2" charset="2"/>
              <a:buChar char="q"/>
            </a:pPr>
            <a:r>
              <a:rPr lang="fa-IR" sz="2600" b="1" dirty="0" smtClean="0">
                <a:solidFill>
                  <a:schemeClr val="tx1"/>
                </a:solidFill>
                <a:cs typeface="B Nazanin" pitchFamily="2" charset="-78"/>
              </a:rPr>
              <a:t> مرحله اول :  نیاز اطلاعاتی </a:t>
            </a:r>
          </a:p>
          <a:p>
            <a:pPr marL="0" indent="0" algn="just">
              <a:buNone/>
            </a:pPr>
            <a:r>
              <a:rPr lang="fa-IR" sz="2600" dirty="0" smtClean="0">
                <a:solidFill>
                  <a:schemeClr val="tx1"/>
                </a:solidFill>
                <a:cs typeface="B Nazanin" pitchFamily="2" charset="-78"/>
              </a:rPr>
              <a:t>خصوصیات :  تعریف ماهیت اطلاعات </a:t>
            </a:r>
          </a:p>
          <a:p>
            <a:pPr marL="0" indent="0" algn="just">
              <a:buNone/>
            </a:pPr>
            <a:r>
              <a:rPr lang="fa-IR" sz="2600" b="1" dirty="0" smtClean="0">
                <a:solidFill>
                  <a:schemeClr val="tx1"/>
                </a:solidFill>
                <a:cs typeface="B Nazanin" pitchFamily="2" charset="-78"/>
              </a:rPr>
              <a:t>مرحله دوم : تعریف سیستم </a:t>
            </a:r>
          </a:p>
          <a:p>
            <a:pPr marL="0" indent="0" algn="just">
              <a:buNone/>
            </a:pPr>
            <a:r>
              <a:rPr lang="fa-IR" sz="2600" dirty="0" smtClean="0">
                <a:solidFill>
                  <a:schemeClr val="tx1"/>
                </a:solidFill>
                <a:cs typeface="B Nazanin" pitchFamily="2" charset="-78"/>
              </a:rPr>
              <a:t>خصوصیات : تعیین ماهیت و نوع سیستم </a:t>
            </a:r>
          </a:p>
          <a:p>
            <a:pPr algn="just">
              <a:buFont typeface="Wingdings" pitchFamily="2" charset="2"/>
              <a:buChar char="q"/>
            </a:pPr>
            <a:r>
              <a:rPr lang="fa-IR" sz="2600" b="1" dirty="0" smtClean="0">
                <a:solidFill>
                  <a:schemeClr val="tx1"/>
                </a:solidFill>
                <a:cs typeface="B Nazanin" pitchFamily="2" charset="-78"/>
              </a:rPr>
              <a:t>مرحله سوم : امکان </a:t>
            </a:r>
          </a:p>
          <a:p>
            <a:pPr marL="0" indent="0" algn="just">
              <a:buNone/>
            </a:pPr>
            <a:r>
              <a:rPr lang="fa-IR" sz="2600" dirty="0" smtClean="0">
                <a:solidFill>
                  <a:schemeClr val="tx1"/>
                </a:solidFill>
                <a:cs typeface="B Nazanin" pitchFamily="2" charset="-78"/>
              </a:rPr>
              <a:t>خصوصیات : امکان اجرایی شدن سیستم از نظر فنی ، اقتصادی و عملیاتی . </a:t>
            </a:r>
          </a:p>
          <a:p>
            <a:pPr algn="just">
              <a:buFont typeface="Wingdings" pitchFamily="2" charset="2"/>
              <a:buChar char="q"/>
            </a:pPr>
            <a:r>
              <a:rPr lang="fa-IR" sz="2600" b="1" dirty="0" smtClean="0">
                <a:solidFill>
                  <a:schemeClr val="tx1"/>
                </a:solidFill>
                <a:cs typeface="B Nazanin" pitchFamily="2" charset="-78"/>
              </a:rPr>
              <a:t>مرحله چهارم : اعلام جزئیات نیازمندیهای اطلاعاتی</a:t>
            </a:r>
          </a:p>
          <a:p>
            <a:pPr marL="0" indent="0" algn="just">
              <a:buNone/>
            </a:pPr>
            <a:r>
              <a:rPr lang="fa-IR" sz="2600" dirty="0" smtClean="0">
                <a:solidFill>
                  <a:schemeClr val="tx1"/>
                </a:solidFill>
                <a:cs typeface="B Nazanin" pitchFamily="2" charset="-78"/>
              </a:rPr>
              <a:t>خصوصیات : شناسایی بر حسب نیارهای راهبردی ، وظیفه ای و عملیاتی .</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مراحل تحلیل سیستم ها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2265027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784975" cy="4104455"/>
          </a:xfrm>
        </p:spPr>
        <p:txBody>
          <a:bodyPr>
            <a:noAutofit/>
          </a:bodyPr>
          <a:lstStyle/>
          <a:p>
            <a:pPr>
              <a:buFont typeface="Wingdings" pitchFamily="2" charset="2"/>
              <a:buChar char="q"/>
            </a:pPr>
            <a:r>
              <a:rPr lang="fa-IR" sz="2600" b="1" dirty="0" smtClean="0">
                <a:solidFill>
                  <a:schemeClr val="tx1"/>
                </a:solidFill>
                <a:cs typeface="B Nazanin" pitchFamily="2" charset="-78"/>
              </a:rPr>
              <a:t>مرحله پنجم : طراحی سیستم مفهومی</a:t>
            </a:r>
          </a:p>
          <a:p>
            <a:pPr marL="0" indent="0">
              <a:buNone/>
            </a:pPr>
            <a:r>
              <a:rPr lang="fa-IR" sz="2600" dirty="0" smtClean="0">
                <a:solidFill>
                  <a:schemeClr val="tx1"/>
                </a:solidFill>
                <a:cs typeface="B Nazanin" pitchFamily="2" charset="-78"/>
              </a:rPr>
              <a:t>خصوصیات : تعیین ورودی ها ، خروجی ها و نوع پردازش و طراحی مدل مفهومی</a:t>
            </a:r>
          </a:p>
          <a:p>
            <a:pPr>
              <a:buFont typeface="Wingdings" pitchFamily="2" charset="2"/>
              <a:buChar char="q"/>
            </a:pPr>
            <a:r>
              <a:rPr lang="fa-IR" sz="2600" b="1" dirty="0" smtClean="0">
                <a:solidFill>
                  <a:schemeClr val="tx1"/>
                </a:solidFill>
                <a:cs typeface="B Nazanin" pitchFamily="2" charset="-78"/>
              </a:rPr>
              <a:t>مرحله ششم : اعلام جزئیات طراحی سیستم </a:t>
            </a:r>
          </a:p>
          <a:p>
            <a:pPr marL="0" indent="0">
              <a:buNone/>
            </a:pPr>
            <a:r>
              <a:rPr lang="fa-IR" sz="2600" dirty="0" smtClean="0">
                <a:solidFill>
                  <a:schemeClr val="tx1"/>
                </a:solidFill>
                <a:cs typeface="B Nazanin" pitchFamily="2" charset="-78"/>
              </a:rPr>
              <a:t>خصوصیات : رسم نمودار مستند و نمودارهای جریان داده ها </a:t>
            </a:r>
          </a:p>
          <a:p>
            <a:pPr>
              <a:buFont typeface="Wingdings" pitchFamily="2" charset="2"/>
              <a:buChar char="q"/>
            </a:pPr>
            <a:r>
              <a:rPr lang="fa-IR" sz="2600" b="1" dirty="0" smtClean="0">
                <a:solidFill>
                  <a:schemeClr val="tx1"/>
                </a:solidFill>
                <a:cs typeface="B Nazanin" pitchFamily="2" charset="-78"/>
              </a:rPr>
              <a:t> مرحله هفتم : ساختار مند کردن طراحی سیستم </a:t>
            </a:r>
          </a:p>
          <a:p>
            <a:pPr marL="0" indent="0">
              <a:buNone/>
            </a:pPr>
            <a:r>
              <a:rPr lang="fa-IR" sz="2600" dirty="0" smtClean="0">
                <a:solidFill>
                  <a:schemeClr val="tx1"/>
                </a:solidFill>
                <a:cs typeface="B Nazanin" pitchFamily="2" charset="-78"/>
              </a:rPr>
              <a:t>خصوصیات : رسم نمودار مستند و نمودارهای جریان داده ها </a:t>
            </a:r>
          </a:p>
          <a:p>
            <a:pPr>
              <a:buFont typeface="Wingdings" pitchFamily="2" charset="2"/>
              <a:buChar char="q"/>
            </a:pPr>
            <a:r>
              <a:rPr lang="fa-IR" sz="2600" b="1" dirty="0" smtClean="0">
                <a:solidFill>
                  <a:schemeClr val="tx1"/>
                </a:solidFill>
                <a:cs typeface="B Nazanin" pitchFamily="2" charset="-78"/>
              </a:rPr>
              <a:t>مرحله هشتم : مدل مفهومی سیستم کامپیوتری </a:t>
            </a:r>
          </a:p>
          <a:p>
            <a:pPr marL="0" indent="0">
              <a:buNone/>
            </a:pPr>
            <a:r>
              <a:rPr lang="fa-IR" sz="2600" dirty="0" smtClean="0">
                <a:solidFill>
                  <a:schemeClr val="tx1"/>
                </a:solidFill>
                <a:cs typeface="B Nazanin" pitchFamily="2" charset="-78"/>
              </a:rPr>
              <a:t>خصوصیات : تعریف مرحله به مرحله کاربرد فایلها ، تعریف رویه ها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مراحل تحلیل سیستم ها </a:t>
            </a:r>
            <a:endParaRPr lang="fa-IR" dirty="0"/>
          </a:p>
        </p:txBody>
      </p:sp>
    </p:spTree>
    <p:extLst>
      <p:ext uri="{BB962C8B-B14F-4D97-AF65-F5344CB8AC3E}">
        <p14:creationId xmlns:p14="http://schemas.microsoft.com/office/powerpoint/2010/main" val="173508063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784975" cy="4104456"/>
          </a:xfrm>
        </p:spPr>
        <p:txBody>
          <a:bodyPr>
            <a:noAutofit/>
          </a:bodyPr>
          <a:lstStyle/>
          <a:p>
            <a:pPr algn="just">
              <a:buFont typeface="Wingdings" pitchFamily="2" charset="2"/>
              <a:buChar char="q"/>
            </a:pPr>
            <a:r>
              <a:rPr lang="fa-IR" sz="2600" b="1" dirty="0" smtClean="0">
                <a:solidFill>
                  <a:schemeClr val="tx1"/>
                </a:solidFill>
                <a:cs typeface="B Nazanin" pitchFamily="2" charset="-78"/>
              </a:rPr>
              <a:t> مرحله نهم : تجزیه سیستم به بخش های برنامه </a:t>
            </a:r>
          </a:p>
          <a:p>
            <a:pPr marL="0" indent="0" algn="just">
              <a:buNone/>
            </a:pPr>
            <a:r>
              <a:rPr lang="fa-IR" sz="2600" dirty="0" smtClean="0">
                <a:solidFill>
                  <a:schemeClr val="tx1"/>
                </a:solidFill>
                <a:cs typeface="B Nazanin" pitchFamily="2" charset="-78"/>
              </a:rPr>
              <a:t>خصوصیات : تبدیل فیزیکی سیستم به ساختار برنامه با نظمی منطقی </a:t>
            </a:r>
          </a:p>
          <a:p>
            <a:pPr algn="just">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مرحله دهم : ایجاد آزمون داده ها برای کنترل توانایی سیستم </a:t>
            </a:r>
          </a:p>
          <a:p>
            <a:pPr marL="0" indent="0" algn="just">
              <a:buNone/>
            </a:pPr>
            <a:r>
              <a:rPr lang="fa-IR" sz="2600" dirty="0" smtClean="0">
                <a:solidFill>
                  <a:schemeClr val="tx1"/>
                </a:solidFill>
                <a:cs typeface="B Nazanin" pitchFamily="2" charset="-78"/>
              </a:rPr>
              <a:t>خصوصیات : آزمایش بخشهای برنامه و انجام سیستم بر حسب ورودی و خروجی</a:t>
            </a:r>
          </a:p>
          <a:p>
            <a:pPr algn="just">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مرحله یازدهم : اجرای سیستم </a:t>
            </a:r>
          </a:p>
          <a:p>
            <a:pPr marL="0" indent="0" algn="just">
              <a:buNone/>
            </a:pPr>
            <a:r>
              <a:rPr lang="fa-IR" sz="2600" dirty="0" smtClean="0">
                <a:solidFill>
                  <a:schemeClr val="tx1"/>
                </a:solidFill>
                <a:cs typeface="B Nazanin" pitchFamily="2" charset="-78"/>
              </a:rPr>
              <a:t>خصوصیات : آموزش کارکنان ، اجرای به موازات آن و تهیه دستور العمل برای سیستم </a:t>
            </a:r>
          </a:p>
          <a:p>
            <a:pPr algn="just">
              <a:buFont typeface="Wingdings" pitchFamily="2" charset="2"/>
              <a:buChar char="q"/>
            </a:pPr>
            <a:r>
              <a:rPr lang="fa-IR" sz="2600" b="1" dirty="0" smtClean="0">
                <a:solidFill>
                  <a:schemeClr val="tx1"/>
                </a:solidFill>
                <a:cs typeface="B Nazanin" pitchFamily="2" charset="-78"/>
              </a:rPr>
              <a:t>مرحله دوازدهم : بررسی و نگهداری سیستم </a:t>
            </a:r>
          </a:p>
          <a:p>
            <a:pPr marL="0" indent="0" algn="just">
              <a:buNone/>
            </a:pPr>
            <a:r>
              <a:rPr lang="fa-IR" sz="2600" dirty="0" smtClean="0">
                <a:solidFill>
                  <a:schemeClr val="tx1"/>
                </a:solidFill>
                <a:cs typeface="B Nazanin" pitchFamily="2" charset="-78"/>
              </a:rPr>
              <a:t>خصوصیات : بررسی سیستم از طریق نکات دیده شده و داده های آزمایشی و تعیین اصلاحات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مراحل تحلیل سیستم ها </a:t>
            </a:r>
            <a:endParaRPr lang="fa-IR" dirty="0"/>
          </a:p>
        </p:txBody>
      </p:sp>
    </p:spTree>
    <p:extLst>
      <p:ext uri="{BB962C8B-B14F-4D97-AF65-F5344CB8AC3E}">
        <p14:creationId xmlns:p14="http://schemas.microsoft.com/office/powerpoint/2010/main" val="207781629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675466"/>
            <a:ext cx="9036496" cy="3921885"/>
          </a:xfrm>
        </p:spPr>
        <p:txBody>
          <a:bodyPr>
            <a:normAutofit/>
          </a:bodyPr>
          <a:lstStyle/>
          <a:p>
            <a:pPr>
              <a:buFont typeface="Wingdings" pitchFamily="2" charset="2"/>
              <a:buChar char="q"/>
            </a:pPr>
            <a:r>
              <a:rPr lang="fa-IR" dirty="0" smtClean="0"/>
              <a:t> </a:t>
            </a:r>
            <a:r>
              <a:rPr lang="fa-IR" sz="2600" dirty="0" smtClean="0">
                <a:solidFill>
                  <a:schemeClr val="tx1"/>
                </a:solidFill>
                <a:cs typeface="B Nazanin" pitchFamily="2" charset="-78"/>
              </a:rPr>
              <a:t>اگر تحلیل سیستم های سازمان یافته با در نظر گرفتن اهداف و توجه به محدودیت های عملیاتی سیستم باشد مدل مفهومی ، منطقی و نموداری سیستم را ایجاد خواهد کرد .  </a:t>
            </a:r>
          </a:p>
          <a:p>
            <a:pPr>
              <a:buFont typeface="Wingdings" pitchFamily="2" charset="2"/>
              <a:buChar char="q"/>
            </a:pPr>
            <a:r>
              <a:rPr lang="fa-IR" sz="2600" dirty="0" smtClean="0">
                <a:solidFill>
                  <a:schemeClr val="tx1"/>
                </a:solidFill>
                <a:cs typeface="B Nazanin" pitchFamily="2" charset="-78"/>
              </a:rPr>
              <a:t>این مدل با چهار نماد ایجاد می گردد :</a:t>
            </a:r>
          </a:p>
          <a:p>
            <a:pPr marL="0" indent="0">
              <a:buNone/>
            </a:pPr>
            <a:endParaRPr lang="fa-IR" sz="2600" dirty="0" smtClean="0">
              <a:solidFill>
                <a:schemeClr val="tx1"/>
              </a:solidFill>
              <a:cs typeface="B Nazanin" pitchFamily="2" charset="-78"/>
            </a:endParaRPr>
          </a:p>
          <a:p>
            <a:pPr marL="0" indent="0">
              <a:buNone/>
            </a:pPr>
            <a:endParaRPr lang="fa-IR" sz="2600" dirty="0">
              <a:solidFill>
                <a:schemeClr val="tx1"/>
              </a:solidFill>
              <a:cs typeface="B Nazanin" pitchFamily="2" charset="-78"/>
            </a:endParaRPr>
          </a:p>
          <a:p>
            <a:pPr marL="0" indent="0">
              <a:buNone/>
            </a:pPr>
            <a:endParaRPr lang="fa-IR" sz="2600" dirty="0" smtClean="0">
              <a:solidFill>
                <a:schemeClr val="tx1"/>
              </a:solidFill>
              <a:cs typeface="B Nazanin" pitchFamily="2" charset="-78"/>
            </a:endParaRPr>
          </a:p>
          <a:p>
            <a:pPr marL="0" indent="0">
              <a:buNone/>
            </a:pPr>
            <a:r>
              <a:rPr lang="fa-IR" sz="2600" dirty="0" smtClean="0">
                <a:solidFill>
                  <a:schemeClr val="tx1"/>
                </a:solidFill>
                <a:cs typeface="B Nazanin" pitchFamily="2" charset="-78"/>
              </a:rPr>
              <a:t> جریان داده ها            ذخیره اطلاعات             فرآیند تبدیل داده ها        مقصد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طراحی و تحلیل سیستمهای سازمان یافته</a:t>
            </a:r>
            <a:endParaRPr lang="fa-IR" b="1" dirty="0">
              <a:solidFill>
                <a:schemeClr val="tx1"/>
              </a:solidFill>
              <a:cs typeface="B Nazanin" pitchFamily="2" charset="-78"/>
            </a:endParaRPr>
          </a:p>
        </p:txBody>
      </p:sp>
      <p:cxnSp>
        <p:nvCxnSpPr>
          <p:cNvPr id="5" name="Straight Arrow Connector 4"/>
          <p:cNvCxnSpPr/>
          <p:nvPr/>
        </p:nvCxnSpPr>
        <p:spPr>
          <a:xfrm>
            <a:off x="7712181" y="4653136"/>
            <a:ext cx="110829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H="1">
            <a:off x="7712181" y="5085184"/>
            <a:ext cx="110829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H="1">
            <a:off x="5364088" y="4653136"/>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5364088" y="4653136"/>
            <a:ext cx="0" cy="576064"/>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5364088" y="5229200"/>
            <a:ext cx="1080120" cy="0"/>
          </a:xfrm>
          <a:prstGeom prst="line">
            <a:avLst/>
          </a:prstGeom>
        </p:spPr>
        <p:style>
          <a:lnRef idx="1">
            <a:schemeClr val="dk1"/>
          </a:lnRef>
          <a:fillRef idx="0">
            <a:schemeClr val="dk1"/>
          </a:fillRef>
          <a:effectRef idx="0">
            <a:schemeClr val="dk1"/>
          </a:effectRef>
          <a:fontRef idx="minor">
            <a:schemeClr val="tx1"/>
          </a:fontRef>
        </p:style>
      </p:cxnSp>
      <p:sp>
        <p:nvSpPr>
          <p:cNvPr id="15" name="Rounded Rectangle 14"/>
          <p:cNvSpPr/>
          <p:nvPr/>
        </p:nvSpPr>
        <p:spPr>
          <a:xfrm>
            <a:off x="2483768" y="4437112"/>
            <a:ext cx="1512168" cy="936104"/>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fa-IR"/>
          </a:p>
        </p:txBody>
      </p:sp>
      <p:sp>
        <p:nvSpPr>
          <p:cNvPr id="16" name="Rectangle 15"/>
          <p:cNvSpPr/>
          <p:nvPr/>
        </p:nvSpPr>
        <p:spPr>
          <a:xfrm>
            <a:off x="305903" y="3861048"/>
            <a:ext cx="1440160" cy="158417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fa-IR"/>
          </a:p>
        </p:txBody>
      </p:sp>
    </p:spTree>
    <p:extLst>
      <p:ext uri="{BB962C8B-B14F-4D97-AF65-F5344CB8AC3E}">
        <p14:creationId xmlns:p14="http://schemas.microsoft.com/office/powerpoint/2010/main" val="209104067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640959" cy="4176464"/>
          </a:xfrm>
        </p:spPr>
        <p:txBody>
          <a:bodyPr/>
          <a:lstStyle/>
          <a:p>
            <a:pPr>
              <a:buFont typeface="Wingdings" pitchFamily="2" charset="2"/>
              <a:buChar char="q"/>
            </a:pPr>
            <a:r>
              <a:rPr lang="fa-IR" dirty="0" smtClean="0"/>
              <a:t> </a:t>
            </a:r>
            <a:r>
              <a:rPr lang="fa-IR" b="1" dirty="0" smtClean="0">
                <a:solidFill>
                  <a:schemeClr val="tx1"/>
                </a:solidFill>
                <a:cs typeface="B Nazanin" pitchFamily="2" charset="-78"/>
              </a:rPr>
              <a:t>مدل منطقی پردازش سفارش مشتری و پذیرش سفارش </a:t>
            </a:r>
          </a:p>
          <a:p>
            <a:pPr marL="0" indent="0">
              <a:buNone/>
            </a:pPr>
            <a:endParaRPr lang="fa-IR" dirty="0"/>
          </a:p>
          <a:p>
            <a:pPr marL="0" indent="0">
              <a:buNone/>
            </a:pPr>
            <a:r>
              <a:rPr lang="fa-IR" dirty="0" smtClean="0">
                <a:solidFill>
                  <a:schemeClr val="tx1"/>
                </a:solidFill>
                <a:cs typeface="B Nazanin" pitchFamily="2" charset="-78"/>
              </a:rPr>
              <a:t>         داده کالا                                                                      پذیرش سفارش  </a:t>
            </a:r>
          </a:p>
          <a:p>
            <a:pPr marL="0" indent="0">
              <a:buNone/>
            </a:pPr>
            <a:endParaRPr lang="fa-IR" dirty="0"/>
          </a:p>
          <a:p>
            <a:pPr marL="0" indent="0">
              <a:buNone/>
            </a:pPr>
            <a:r>
              <a:rPr lang="fa-IR" dirty="0" smtClean="0">
                <a:solidFill>
                  <a:schemeClr val="tx1"/>
                </a:solidFill>
                <a:cs typeface="B Nazanin" pitchFamily="2" charset="-78"/>
              </a:rPr>
              <a:t>                                                                      سفارش مشتری</a:t>
            </a:r>
          </a:p>
          <a:p>
            <a:pPr marL="0" indent="0">
              <a:buNone/>
            </a:pPr>
            <a:r>
              <a:rPr lang="fa-IR" dirty="0"/>
              <a:t> </a:t>
            </a:r>
            <a:r>
              <a:rPr lang="fa-IR" dirty="0" smtClean="0"/>
              <a:t>   </a:t>
            </a:r>
            <a:r>
              <a:rPr lang="fa-IR" dirty="0" smtClean="0">
                <a:solidFill>
                  <a:schemeClr val="tx1"/>
                </a:solidFill>
                <a:cs typeface="B Nazanin" pitchFamily="2" charset="-78"/>
              </a:rPr>
              <a:t>داده مشتری                                                     پذیرش سفارش</a:t>
            </a:r>
          </a:p>
          <a:p>
            <a:pPr marL="0" indent="0">
              <a:buNone/>
            </a:pPr>
            <a:endParaRPr lang="fa-IR" dirty="0"/>
          </a:p>
          <a:p>
            <a:pPr marL="0" indent="0">
              <a:buNone/>
            </a:pPr>
            <a:r>
              <a:rPr lang="fa-IR" dirty="0" smtClean="0"/>
              <a:t>      </a:t>
            </a:r>
            <a:r>
              <a:rPr lang="fa-IR" dirty="0" smtClean="0">
                <a:solidFill>
                  <a:schemeClr val="tx1"/>
                </a:solidFill>
                <a:cs typeface="B Nazanin" pitchFamily="2" charset="-78"/>
              </a:rPr>
              <a:t>داده قیمت</a:t>
            </a:r>
          </a:p>
          <a:p>
            <a:pPr marL="0" indent="0" algn="ctr">
              <a:buNone/>
            </a:pPr>
            <a:r>
              <a:rPr lang="fa-IR" dirty="0" smtClean="0">
                <a:solidFill>
                  <a:schemeClr val="tx1"/>
                </a:solidFill>
                <a:cs typeface="B Nazanin" pitchFamily="2" charset="-78"/>
              </a:rPr>
              <a:t> نمودار جریان داده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طراحی و تحلیل سیستمهای سازمان یافته</a:t>
            </a:r>
            <a:endParaRPr lang="fa-IR" dirty="0"/>
          </a:p>
        </p:txBody>
      </p:sp>
      <p:sp>
        <p:nvSpPr>
          <p:cNvPr id="4" name="Rounded Rectangle 3"/>
          <p:cNvSpPr/>
          <p:nvPr/>
        </p:nvSpPr>
        <p:spPr>
          <a:xfrm>
            <a:off x="4067944" y="3351110"/>
            <a:ext cx="1368152" cy="2670178"/>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2400" dirty="0" smtClean="0">
                <a:solidFill>
                  <a:schemeClr val="tx1"/>
                </a:solidFill>
                <a:cs typeface="B Nazanin" pitchFamily="2" charset="-78"/>
              </a:rPr>
              <a:t>پردازش </a:t>
            </a:r>
          </a:p>
          <a:p>
            <a:pPr algn="ctr"/>
            <a:r>
              <a:rPr lang="fa-IR" sz="2400" dirty="0" smtClean="0">
                <a:solidFill>
                  <a:schemeClr val="tx1"/>
                </a:solidFill>
                <a:cs typeface="B Nazanin" pitchFamily="2" charset="-78"/>
              </a:rPr>
              <a:t>سفارش</a:t>
            </a:r>
          </a:p>
          <a:p>
            <a:pPr algn="ctr"/>
            <a:r>
              <a:rPr lang="fa-IR" sz="2400" dirty="0" smtClean="0">
                <a:solidFill>
                  <a:schemeClr val="tx1"/>
                </a:solidFill>
                <a:cs typeface="B Nazanin" pitchFamily="2" charset="-78"/>
              </a:rPr>
              <a:t>مشتری</a:t>
            </a:r>
            <a:endParaRPr lang="fa-IR" sz="2400" dirty="0">
              <a:solidFill>
                <a:schemeClr val="tx1"/>
              </a:solidFill>
              <a:cs typeface="B Nazanin" pitchFamily="2" charset="-78"/>
            </a:endParaRPr>
          </a:p>
        </p:txBody>
      </p:sp>
      <p:sp>
        <p:nvSpPr>
          <p:cNvPr id="5" name="Rectangle 4"/>
          <p:cNvSpPr/>
          <p:nvPr/>
        </p:nvSpPr>
        <p:spPr>
          <a:xfrm>
            <a:off x="683568" y="4077072"/>
            <a:ext cx="1152128" cy="129614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2400" dirty="0" smtClean="0">
                <a:solidFill>
                  <a:schemeClr val="tx1"/>
                </a:solidFill>
                <a:cs typeface="B Nazanin" pitchFamily="2" charset="-78"/>
              </a:rPr>
              <a:t>مشتری</a:t>
            </a:r>
            <a:endParaRPr lang="fa-IR" sz="2400" dirty="0">
              <a:solidFill>
                <a:schemeClr val="tx1"/>
              </a:solidFill>
              <a:cs typeface="B Nazanin" pitchFamily="2" charset="-78"/>
            </a:endParaRPr>
          </a:p>
        </p:txBody>
      </p:sp>
      <p:cxnSp>
        <p:nvCxnSpPr>
          <p:cNvPr id="15" name="Straight Connector 14"/>
          <p:cNvCxnSpPr/>
          <p:nvPr/>
        </p:nvCxnSpPr>
        <p:spPr>
          <a:xfrm flipH="1">
            <a:off x="6898952" y="3135086"/>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6898952" y="3132550"/>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6898952" y="3780622"/>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7164288" y="4473116"/>
            <a:ext cx="1512168"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7164288" y="4473116"/>
            <a:ext cx="0" cy="684076"/>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7164288" y="5157192"/>
            <a:ext cx="1512168" cy="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a:off x="6948264" y="5517232"/>
            <a:ext cx="1584176" cy="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6948264" y="5517232"/>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6948264" y="6165304"/>
            <a:ext cx="1584176" cy="0"/>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V="1">
            <a:off x="893101" y="3270684"/>
            <a:ext cx="1368152" cy="2536"/>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2267744" y="3270684"/>
            <a:ext cx="0" cy="509938"/>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flipH="1">
            <a:off x="893101" y="3780622"/>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p:cNvCxnSpPr>
            <a:stCxn id="4" idx="0"/>
          </p:cNvCxnSpPr>
          <p:nvPr/>
        </p:nvCxnSpPr>
        <p:spPr>
          <a:xfrm flipV="1">
            <a:off x="4752020" y="3273220"/>
            <a:ext cx="0" cy="778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2261253" y="3270684"/>
            <a:ext cx="249076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a:off x="1835696" y="4686199"/>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flipH="1">
            <a:off x="1835696" y="5161813"/>
            <a:ext cx="223224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p:nvPr/>
        </p:nvCxnSpPr>
        <p:spPr>
          <a:xfrm flipH="1">
            <a:off x="5436096" y="3456586"/>
            <a:ext cx="14628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flipH="1">
            <a:off x="5436096" y="4815154"/>
            <a:ext cx="172819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p:cNvCxnSpPr/>
          <p:nvPr/>
        </p:nvCxnSpPr>
        <p:spPr>
          <a:xfrm flipH="1">
            <a:off x="5436096" y="5841268"/>
            <a:ext cx="146285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3227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492896"/>
            <a:ext cx="8280920" cy="4104456"/>
          </a:xfrm>
        </p:spPr>
        <p:txBody>
          <a:bodyPr>
            <a:normAutofit/>
          </a:bodyPr>
          <a:lstStyle/>
          <a:p>
            <a:pPr algn="just">
              <a:buFont typeface="Wingdings" pitchFamily="2" charset="2"/>
              <a:buChar char="q"/>
            </a:pPr>
            <a:r>
              <a:rPr lang="fa-IR" sz="2800" b="1" dirty="0">
                <a:solidFill>
                  <a:schemeClr val="tx1"/>
                </a:solidFill>
                <a:cs typeface="B Nazanin" pitchFamily="2" charset="-78"/>
              </a:rPr>
              <a:t>نظریه </a:t>
            </a:r>
            <a:r>
              <a:rPr lang="fa-IR" sz="2800" b="1" dirty="0" smtClean="0">
                <a:solidFill>
                  <a:schemeClr val="tx1"/>
                </a:solidFill>
                <a:cs typeface="B Nazanin" pitchFamily="2" charset="-78"/>
              </a:rPr>
              <a:t>سیستم‌ها</a:t>
            </a:r>
            <a:r>
              <a:rPr lang="fa-IR" sz="2800" dirty="0">
                <a:solidFill>
                  <a:schemeClr val="tx1"/>
                </a:solidFill>
                <a:cs typeface="B Nazanin" pitchFamily="2" charset="-78"/>
              </a:rPr>
              <a:t> به‌عنوان نوعی روش‌شناسی علمی و نگرش به جهان می‌باشد </a:t>
            </a:r>
            <a:r>
              <a:rPr lang="fa-IR" sz="2800" dirty="0" smtClean="0">
                <a:solidFill>
                  <a:schemeClr val="tx1"/>
                </a:solidFill>
                <a:cs typeface="B Nazanin" pitchFamily="2" charset="-78"/>
              </a:rPr>
              <a:t>که </a:t>
            </a:r>
            <a:r>
              <a:rPr lang="fa-IR" sz="2800" dirty="0">
                <a:solidFill>
                  <a:schemeClr val="tx1"/>
                </a:solidFill>
                <a:cs typeface="B Nazanin" pitchFamily="2" charset="-78"/>
              </a:rPr>
              <a:t>بر پایه به‌کارگیری رویکرد سیستمی </a:t>
            </a:r>
            <a:r>
              <a:rPr lang="fa-IR" sz="2800" dirty="0" smtClean="0">
                <a:solidFill>
                  <a:schemeClr val="tx1"/>
                </a:solidFill>
                <a:cs typeface="B Nazanin" pitchFamily="2" charset="-78"/>
              </a:rPr>
              <a:t>انجام می گیرد.</a:t>
            </a:r>
          </a:p>
          <a:p>
            <a:pPr algn="just">
              <a:buFont typeface="Wingdings" pitchFamily="2" charset="2"/>
              <a:buChar char="q"/>
            </a:pPr>
            <a:endParaRPr lang="fa-IR" sz="2800" dirty="0">
              <a:solidFill>
                <a:schemeClr val="tx1"/>
              </a:solidFill>
              <a:cs typeface="B Nazanin" pitchFamily="2" charset="-78"/>
            </a:endParaRPr>
          </a:p>
          <a:p>
            <a:pPr algn="just">
              <a:buFont typeface="Wingdings" pitchFamily="2" charset="2"/>
              <a:buChar char="q"/>
            </a:pPr>
            <a:endParaRPr lang="fa-IR" sz="2800" dirty="0" smtClean="0">
              <a:solidFill>
                <a:schemeClr val="tx1"/>
              </a:solidFill>
              <a:cs typeface="B Nazanin" pitchFamily="2" charset="-78"/>
            </a:endParaRPr>
          </a:p>
          <a:p>
            <a:pPr algn="just">
              <a:buFont typeface="Wingdings" pitchFamily="2" charset="2"/>
              <a:buChar char="q"/>
            </a:pPr>
            <a:r>
              <a:rPr lang="fa-IR" sz="2800" b="1" dirty="0" smtClean="0">
                <a:solidFill>
                  <a:schemeClr val="tx1"/>
                </a:solidFill>
                <a:cs typeface="B Nazanin" pitchFamily="2" charset="-78"/>
              </a:rPr>
              <a:t>رویکرد سیستمی:   </a:t>
            </a:r>
            <a:r>
              <a:rPr lang="fa-IR" sz="2800" dirty="0" smtClean="0">
                <a:solidFill>
                  <a:schemeClr val="tx1"/>
                </a:solidFill>
                <a:cs typeface="B Nazanin" pitchFamily="2" charset="-78"/>
              </a:rPr>
              <a:t>نگرشی که پدیده ها را از طریق در نظر گرفتن کل پدیدهها و رابطه بین آنها  مورد تجزیه تحلیل قرار می دهد.</a:t>
            </a:r>
          </a:p>
          <a:p>
            <a:pPr algn="just">
              <a:buFont typeface="Wingdings" pitchFamily="2" charset="2"/>
              <a:buChar char="q"/>
            </a:pP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نظریه سیستم ها</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41907459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060848"/>
            <a:ext cx="8640959" cy="4536503"/>
          </a:xfrm>
        </p:spPr>
        <p:txBody>
          <a:bodyPr>
            <a:noAutofit/>
          </a:bodyPr>
          <a:lstStyle/>
          <a:p>
            <a:pPr>
              <a:buFont typeface="Wingdings" pitchFamily="2" charset="2"/>
              <a:buChar char="q"/>
            </a:pPr>
            <a:r>
              <a:rPr lang="fa-IR" sz="2600" dirty="0" smtClean="0">
                <a:solidFill>
                  <a:schemeClr val="tx1"/>
                </a:solidFill>
                <a:cs typeface="B Nazanin" pitchFamily="2" charset="-78"/>
              </a:rPr>
              <a:t> این مدل و نمودار جریان داده نکات زیر را روشن می سازد :</a:t>
            </a:r>
          </a:p>
          <a:p>
            <a:pPr>
              <a:buFont typeface="Wingdings" pitchFamily="2" charset="2"/>
              <a:buChar char="ü"/>
            </a:pPr>
            <a:r>
              <a:rPr lang="fa-IR" sz="2600" dirty="0" smtClean="0">
                <a:solidFill>
                  <a:schemeClr val="tx1"/>
                </a:solidFill>
                <a:cs typeface="B Nazanin" pitchFamily="2" charset="-78"/>
              </a:rPr>
              <a:t> اسناد سیستم </a:t>
            </a:r>
          </a:p>
          <a:p>
            <a:pPr>
              <a:buFont typeface="Wingdings" pitchFamily="2" charset="2"/>
              <a:buChar char="ü"/>
            </a:pPr>
            <a:r>
              <a:rPr lang="fa-IR" sz="2600" dirty="0" smtClean="0">
                <a:solidFill>
                  <a:schemeClr val="tx1"/>
                </a:solidFill>
                <a:cs typeface="B Nazanin" pitchFamily="2" charset="-78"/>
              </a:rPr>
              <a:t>منابع اسناد </a:t>
            </a:r>
          </a:p>
          <a:p>
            <a:pPr>
              <a:buFont typeface="Wingdings" pitchFamily="2" charset="2"/>
              <a:buChar char="ü"/>
            </a:pPr>
            <a:r>
              <a:rPr lang="fa-IR" sz="2600" dirty="0" smtClean="0">
                <a:solidFill>
                  <a:schemeClr val="tx1"/>
                </a:solidFill>
                <a:cs typeface="B Nazanin" pitchFamily="2" charset="-78"/>
              </a:rPr>
              <a:t>مرکز پردازش برای تبدیل سفارش مشتری به پذیرش سفارش</a:t>
            </a:r>
          </a:p>
          <a:p>
            <a:pPr>
              <a:buFont typeface="Wingdings" pitchFamily="2" charset="2"/>
              <a:buChar char="ü"/>
            </a:pPr>
            <a:r>
              <a:rPr lang="fa-IR" sz="2600" dirty="0" smtClean="0">
                <a:solidFill>
                  <a:schemeClr val="tx1"/>
                </a:solidFill>
                <a:cs typeface="B Nazanin" pitchFamily="2" charset="-78"/>
              </a:rPr>
              <a:t>استفاده از داده ذخیره شده در مرکز پردازش</a:t>
            </a:r>
          </a:p>
          <a:p>
            <a:pPr>
              <a:buFont typeface="Wingdings" pitchFamily="2" charset="2"/>
              <a:buChar char="ü"/>
            </a:pPr>
            <a:r>
              <a:rPr lang="fa-IR" sz="2600" dirty="0" smtClean="0">
                <a:solidFill>
                  <a:schemeClr val="tx1"/>
                </a:solidFill>
                <a:cs typeface="B Nazanin" pitchFamily="2" charset="-78"/>
              </a:rPr>
              <a:t>خروجی یا سند که مرکز پردازش آن را ارائه داده است .</a:t>
            </a:r>
          </a:p>
          <a:p>
            <a:pPr marL="0" indent="0">
              <a:buNone/>
            </a:pPr>
            <a:r>
              <a:rPr lang="fa-IR" sz="2600" dirty="0" smtClean="0">
                <a:solidFill>
                  <a:schemeClr val="tx1"/>
                </a:solidFill>
                <a:cs typeface="B Nazanin" pitchFamily="2" charset="-78"/>
              </a:rPr>
              <a:t>طرح و تحلیل سیستم ساختار یافته (</a:t>
            </a:r>
            <a:r>
              <a:rPr lang="en-US" sz="2600" dirty="0" smtClean="0">
                <a:solidFill>
                  <a:schemeClr val="tx1"/>
                </a:solidFill>
                <a:cs typeface="B Nazanin" pitchFamily="2" charset="-78"/>
              </a:rPr>
              <a:t>SSAD</a:t>
            </a:r>
            <a:r>
              <a:rPr lang="fa-IR" sz="2600" dirty="0" smtClean="0">
                <a:solidFill>
                  <a:schemeClr val="tx1"/>
                </a:solidFill>
                <a:cs typeface="B Nazanin" pitchFamily="2" charset="-78"/>
              </a:rPr>
              <a:t>) از </a:t>
            </a:r>
            <a:r>
              <a:rPr lang="fa-IR" sz="2600" b="1" dirty="0" smtClean="0">
                <a:solidFill>
                  <a:schemeClr val="tx1"/>
                </a:solidFill>
                <a:cs typeface="B Nazanin" pitchFamily="2" charset="-78"/>
              </a:rPr>
              <a:t>سه مرحله </a:t>
            </a:r>
            <a:r>
              <a:rPr lang="fa-IR" sz="2600" dirty="0" smtClean="0">
                <a:solidFill>
                  <a:schemeClr val="tx1"/>
                </a:solidFill>
                <a:cs typeface="B Nazanin" pitchFamily="2" charset="-78"/>
              </a:rPr>
              <a:t>تشکیل شده است :</a:t>
            </a:r>
          </a:p>
          <a:p>
            <a:pPr marL="0" indent="0">
              <a:buNone/>
            </a:pPr>
            <a:r>
              <a:rPr lang="fa-IR" sz="2600" dirty="0" smtClean="0">
                <a:solidFill>
                  <a:schemeClr val="tx1"/>
                </a:solidFill>
                <a:cs typeface="B Nazanin" pitchFamily="2" charset="-78"/>
              </a:rPr>
              <a:t>1- مدل سازی با نمودار جریان داده </a:t>
            </a:r>
          </a:p>
          <a:p>
            <a:pPr marL="0" indent="0">
              <a:buNone/>
            </a:pPr>
            <a:r>
              <a:rPr lang="fa-IR" sz="2600" dirty="0" smtClean="0">
                <a:solidFill>
                  <a:schemeClr val="tx1"/>
                </a:solidFill>
                <a:cs typeface="B Nazanin" pitchFamily="2" charset="-78"/>
              </a:rPr>
              <a:t>2- ایجاد واژه نامه ای برای داده ها ، مثل کد مشتری </a:t>
            </a:r>
            <a:r>
              <a:rPr lang="en-US" sz="2600" dirty="0" smtClean="0">
                <a:solidFill>
                  <a:schemeClr val="tx1"/>
                </a:solidFill>
                <a:cs typeface="B Nazanin" pitchFamily="2" charset="-78"/>
              </a:rPr>
              <a:t>X(30)</a:t>
            </a:r>
          </a:p>
          <a:p>
            <a:pPr marL="0" indent="0">
              <a:buNone/>
            </a:pPr>
            <a:r>
              <a:rPr lang="fa-IR" sz="2600" dirty="0" smtClean="0">
                <a:solidFill>
                  <a:schemeClr val="tx1"/>
                </a:solidFill>
                <a:cs typeface="B Nazanin" pitchFamily="2" charset="-78"/>
              </a:rPr>
              <a:t>3- مدلسازی فرآیندی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طراحی و تحلیل سیستمهای سازمان یافته</a:t>
            </a:r>
            <a:endParaRPr lang="fa-IR" dirty="0"/>
          </a:p>
        </p:txBody>
      </p:sp>
    </p:spTree>
    <p:extLst>
      <p:ext uri="{BB962C8B-B14F-4D97-AF65-F5344CB8AC3E}">
        <p14:creationId xmlns:p14="http://schemas.microsoft.com/office/powerpoint/2010/main" val="328764228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496943" cy="4032447"/>
          </a:xfrm>
        </p:spPr>
        <p:txBody>
          <a:bodyPr>
            <a:noAutofit/>
          </a:bodyPr>
          <a:lstStyle/>
          <a:p>
            <a:pPr algn="just">
              <a:buFont typeface="Wingdings" pitchFamily="2" charset="2"/>
              <a:buChar char="q"/>
            </a:pPr>
            <a:r>
              <a:rPr lang="fa-IR" sz="2600" dirty="0" smtClean="0">
                <a:solidFill>
                  <a:schemeClr val="tx1"/>
                </a:solidFill>
                <a:cs typeface="B Nazanin" pitchFamily="2" charset="-78"/>
              </a:rPr>
              <a:t> پس از تحلیل سیستم از طریق تحلیل سازمان یافته ، وظیفه بعدی طراح سیستم ، طراحی کامپیوتری است .</a:t>
            </a:r>
          </a:p>
          <a:p>
            <a:pPr algn="just">
              <a:buFont typeface="Wingdings" pitchFamily="2" charset="2"/>
              <a:buChar char="q"/>
            </a:pPr>
            <a:r>
              <a:rPr lang="fa-IR" sz="2600" dirty="0" smtClean="0">
                <a:solidFill>
                  <a:schemeClr val="tx1"/>
                </a:solidFill>
                <a:cs typeface="B Nazanin" pitchFamily="2" charset="-78"/>
              </a:rPr>
              <a:t> این طراحی شامل 5 مرحله است : </a:t>
            </a:r>
          </a:p>
          <a:p>
            <a:pPr algn="just">
              <a:buFont typeface="Wingdings" pitchFamily="2" charset="2"/>
              <a:buChar char="ü"/>
            </a:pPr>
            <a:r>
              <a:rPr lang="fa-IR" sz="2600" dirty="0" smtClean="0">
                <a:solidFill>
                  <a:schemeClr val="tx1"/>
                </a:solidFill>
                <a:cs typeface="B Nazanin" pitchFamily="2" charset="-78"/>
              </a:rPr>
              <a:t> طراحی ورودی</a:t>
            </a:r>
          </a:p>
          <a:p>
            <a:pPr algn="just">
              <a:buFont typeface="Wingdings" pitchFamily="2" charset="2"/>
              <a:buChar char="ü"/>
            </a:pPr>
            <a:r>
              <a:rPr lang="fa-IR" sz="2600" dirty="0" smtClean="0">
                <a:solidFill>
                  <a:schemeClr val="tx1"/>
                </a:solidFill>
                <a:cs typeface="B Nazanin" pitchFamily="2" charset="-78"/>
              </a:rPr>
              <a:t>طراحی خروجی</a:t>
            </a:r>
          </a:p>
          <a:p>
            <a:pPr algn="just">
              <a:buFont typeface="Wingdings" pitchFamily="2" charset="2"/>
              <a:buChar char="ü"/>
            </a:pPr>
            <a:r>
              <a:rPr lang="fa-IR" sz="2600" dirty="0" smtClean="0">
                <a:solidFill>
                  <a:schemeClr val="tx1"/>
                </a:solidFill>
                <a:cs typeface="B Nazanin" pitchFamily="2" charset="-78"/>
              </a:rPr>
              <a:t>طراحی پردازش</a:t>
            </a:r>
          </a:p>
          <a:p>
            <a:pPr algn="just">
              <a:buFont typeface="Wingdings" pitchFamily="2" charset="2"/>
              <a:buChar char="ü"/>
            </a:pPr>
            <a:r>
              <a:rPr lang="fa-IR" sz="2600" dirty="0" smtClean="0">
                <a:solidFill>
                  <a:schemeClr val="tx1"/>
                </a:solidFill>
                <a:cs typeface="B Nazanin" pitchFamily="2" charset="-78"/>
              </a:rPr>
              <a:t>طراحی خصوصیات داده ها</a:t>
            </a:r>
          </a:p>
          <a:p>
            <a:pPr algn="just">
              <a:buFont typeface="Wingdings" pitchFamily="2" charset="2"/>
              <a:buChar char="ü"/>
            </a:pPr>
            <a:r>
              <a:rPr lang="fa-IR" sz="2600" dirty="0" smtClean="0">
                <a:solidFill>
                  <a:schemeClr val="tx1"/>
                </a:solidFill>
                <a:cs typeface="B Nazanin" pitchFamily="2" charset="-78"/>
              </a:rPr>
              <a:t>طراحی رویه کار</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طراحی سیستم کامپیوتری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7362625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568951" cy="3993893"/>
          </a:xfrm>
        </p:spPr>
        <p:txBody>
          <a:bodyPr>
            <a:normAutofit/>
          </a:bodyPr>
          <a:lstStyle/>
          <a:p>
            <a:pPr>
              <a:buFont typeface="Wingdings" pitchFamily="2" charset="2"/>
              <a:buChar char="q"/>
            </a:pPr>
            <a:r>
              <a:rPr lang="fa-IR" sz="2600" dirty="0" smtClean="0">
                <a:solidFill>
                  <a:schemeClr val="tx1"/>
                </a:solidFill>
                <a:cs typeface="B Nazanin" pitchFamily="2" charset="-78"/>
              </a:rPr>
              <a:t> به این دلیل که در این مرحله نیازهای اطلاعاتی شناخته شده اند ، تمرکز بیشتر بر روی انتقال این اطلاعات است . </a:t>
            </a:r>
          </a:p>
          <a:p>
            <a:pPr>
              <a:buFont typeface="Wingdings" pitchFamily="2" charset="2"/>
              <a:buChar char="q"/>
            </a:pPr>
            <a:r>
              <a:rPr lang="fa-IR" sz="2600" dirty="0" smtClean="0">
                <a:solidFill>
                  <a:schemeClr val="tx1"/>
                </a:solidFill>
                <a:cs typeface="B Nazanin" pitchFamily="2" charset="-78"/>
              </a:rPr>
              <a:t>اطلاعات خروجی را می توان چاپ کرد ، نشان داد و یا ذخیره کرد .</a:t>
            </a:r>
          </a:p>
          <a:p>
            <a:pPr>
              <a:buFont typeface="Wingdings" pitchFamily="2" charset="2"/>
              <a:buChar char="q"/>
            </a:pPr>
            <a:r>
              <a:rPr lang="fa-IR" sz="2600" dirty="0" smtClean="0">
                <a:solidFill>
                  <a:schemeClr val="tx1"/>
                </a:solidFill>
                <a:cs typeface="B Nazanin" pitchFamily="2" charset="-78"/>
              </a:rPr>
              <a:t>اگر قرار باشد اطلاعات نشان داده شوند ، طراح باید یک قالب تصویری فراهم سازد.</a:t>
            </a:r>
          </a:p>
          <a:p>
            <a:pPr>
              <a:buFont typeface="Wingdings" pitchFamily="2" charset="2"/>
              <a:buChar char="q"/>
            </a:pPr>
            <a:r>
              <a:rPr lang="fa-IR" sz="2600" dirty="0" smtClean="0">
                <a:solidFill>
                  <a:schemeClr val="tx1"/>
                </a:solidFill>
                <a:cs typeface="B Nazanin" pitchFamily="2" charset="-78"/>
              </a:rPr>
              <a:t>ارائه گزارش خروجی ها باید عنوان مناسبی داشته باشد به همراه ارجاعات زمانی ، زمان پردازش وعنوان سیستم ، صفحات باید شماره داشته باشند ، آمار و ارقام و شماره ها باید بخوبی ارائه شوند. </a:t>
            </a:r>
          </a:p>
          <a:p>
            <a:pPr>
              <a:buFont typeface="Wingdings" pitchFamily="2" charset="2"/>
              <a:buChar char="q"/>
            </a:pPr>
            <a:r>
              <a:rPr lang="fa-IR" sz="2600" dirty="0" smtClean="0">
                <a:solidFill>
                  <a:schemeClr val="tx1"/>
                </a:solidFill>
                <a:cs typeface="B Nazanin" pitchFamily="2" charset="-78"/>
              </a:rPr>
              <a:t>یک صفحه آرایی مناسب کارایی گزارش را افزایش می دهد.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طرح خروجی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38425465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496943" cy="3849877"/>
          </a:xfrm>
        </p:spPr>
        <p:txBody>
          <a:bodyPr>
            <a:noAutofit/>
          </a:bodyPr>
          <a:lstStyle/>
          <a:p>
            <a:pPr algn="just">
              <a:buFont typeface="Wingdings" pitchFamily="2" charset="2"/>
              <a:buChar char="q"/>
            </a:pPr>
            <a:r>
              <a:rPr lang="fa-IR" sz="2600" dirty="0" smtClean="0">
                <a:solidFill>
                  <a:schemeClr val="tx1"/>
                </a:solidFill>
                <a:cs typeface="B Nazanin" pitchFamily="2" charset="-78"/>
              </a:rPr>
              <a:t> در این مرحله وظیفه طراح شناسایی داده هایی است که ورودی سیستم خواهند بود.</a:t>
            </a:r>
          </a:p>
          <a:p>
            <a:pPr algn="just">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رهنمودهای انتخاب داده و گروهبندی آنها :</a:t>
            </a:r>
          </a:p>
          <a:p>
            <a:pPr algn="just">
              <a:buFont typeface="Wingdings" pitchFamily="2" charset="2"/>
              <a:buChar char="ü"/>
            </a:pPr>
            <a:r>
              <a:rPr lang="fa-IR" sz="2600" dirty="0" smtClean="0">
                <a:solidFill>
                  <a:schemeClr val="tx1"/>
                </a:solidFill>
                <a:cs typeface="B Nazanin" pitchFamily="2" charset="-78"/>
              </a:rPr>
              <a:t> تنها داده هایی باید در گروهبندی انتخاب شوند که در حال و آینده کاربرد داشته باشند.</a:t>
            </a:r>
          </a:p>
          <a:p>
            <a:pPr algn="just">
              <a:buFont typeface="Wingdings" pitchFamily="2" charset="2"/>
              <a:buChar char="ü"/>
            </a:pPr>
            <a:r>
              <a:rPr lang="fa-IR" sz="2600" dirty="0" smtClean="0">
                <a:solidFill>
                  <a:schemeClr val="tx1"/>
                </a:solidFill>
                <a:cs typeface="B Nazanin" pitchFamily="2" charset="-78"/>
              </a:rPr>
              <a:t>داده های یک سند باید باهم گروهبندی شوند و با توجه به کاربرد به طور منطقی مرتب شوند ، مثل : شماره سند و کد محصول </a:t>
            </a:r>
          </a:p>
          <a:p>
            <a:pPr algn="just">
              <a:buFont typeface="Wingdings" pitchFamily="2" charset="2"/>
              <a:buChar char="ü"/>
            </a:pPr>
            <a:r>
              <a:rPr lang="fa-IR" sz="2600" dirty="0" smtClean="0">
                <a:solidFill>
                  <a:schemeClr val="tx1"/>
                </a:solidFill>
                <a:cs typeface="B Nazanin" pitchFamily="2" charset="-78"/>
              </a:rPr>
              <a:t>گروهبندی بداده ها باید بر طبق کاربردشان باشد و نه جایگاهشان در قالب گزارش . مثلا تخفیفات و مالیات و عوارض با هم گروه بندی شوند.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طرح ورودی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73939375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8" cy="4248472"/>
          </a:xfrm>
        </p:spPr>
        <p:txBody>
          <a:bodyPr>
            <a:normAutofit/>
          </a:bodyPr>
          <a:lstStyle/>
          <a:p>
            <a:pPr algn="just">
              <a:buFont typeface="Wingdings" pitchFamily="2" charset="2"/>
              <a:buChar char="q"/>
            </a:pPr>
            <a:r>
              <a:rPr lang="fa-IR" sz="2500" dirty="0" smtClean="0">
                <a:solidFill>
                  <a:schemeClr val="tx1"/>
                </a:solidFill>
                <a:cs typeface="B Nazanin" pitchFamily="2" charset="-78"/>
              </a:rPr>
              <a:t> گام بعد از طراحی خروجی ها و ورودی ها ، </a:t>
            </a:r>
            <a:r>
              <a:rPr lang="fa-IR" sz="2500" u="sng" dirty="0" smtClean="0">
                <a:solidFill>
                  <a:schemeClr val="tx1"/>
                </a:solidFill>
                <a:cs typeface="B Nazanin" pitchFamily="2" charset="-78"/>
              </a:rPr>
              <a:t>طرح پردازش </a:t>
            </a:r>
            <a:r>
              <a:rPr lang="fa-IR" sz="2500" dirty="0" smtClean="0">
                <a:solidFill>
                  <a:schemeClr val="tx1"/>
                </a:solidFill>
                <a:cs typeface="B Nazanin" pitchFamily="2" charset="-78"/>
              </a:rPr>
              <a:t>است . </a:t>
            </a:r>
          </a:p>
          <a:p>
            <a:pPr algn="just">
              <a:buFont typeface="Wingdings" pitchFamily="2" charset="2"/>
              <a:buChar char="q"/>
            </a:pPr>
            <a:r>
              <a:rPr lang="fa-IR" sz="2500" dirty="0" smtClean="0">
                <a:solidFill>
                  <a:schemeClr val="tx1"/>
                </a:solidFill>
                <a:cs typeface="B Nazanin" pitchFamily="2" charset="-78"/>
              </a:rPr>
              <a:t>طرح پردازش با دو نوع پردازش سروکار دارد : </a:t>
            </a:r>
          </a:p>
          <a:p>
            <a:pPr algn="just">
              <a:buFont typeface="Wingdings" pitchFamily="2" charset="2"/>
              <a:buChar char="ü"/>
            </a:pPr>
            <a:r>
              <a:rPr lang="fa-IR" sz="2500" dirty="0" smtClean="0">
                <a:solidFill>
                  <a:schemeClr val="tx1"/>
                </a:solidFill>
                <a:cs typeface="B Nazanin" pitchFamily="2" charset="-78"/>
              </a:rPr>
              <a:t> 1- </a:t>
            </a:r>
            <a:r>
              <a:rPr lang="fa-IR" sz="2500" b="1" dirty="0" smtClean="0">
                <a:solidFill>
                  <a:schemeClr val="tx1"/>
                </a:solidFill>
                <a:cs typeface="B Nazanin" pitchFamily="2" charset="-78"/>
              </a:rPr>
              <a:t>پردازش محاسباتی </a:t>
            </a:r>
            <a:r>
              <a:rPr lang="fa-IR" sz="2500" dirty="0" smtClean="0">
                <a:solidFill>
                  <a:schemeClr val="tx1"/>
                </a:solidFill>
                <a:cs typeface="B Nazanin" pitchFamily="2" charset="-78"/>
              </a:rPr>
              <a:t>، مثل پردازش محاسباتی برگ فروش :مقدار = میزان*کمیت</a:t>
            </a:r>
          </a:p>
          <a:p>
            <a:pPr algn="just">
              <a:buFont typeface="Wingdings" pitchFamily="2" charset="2"/>
              <a:buChar char="ü"/>
            </a:pPr>
            <a:r>
              <a:rPr lang="fa-IR" sz="2500" dirty="0" smtClean="0">
                <a:solidFill>
                  <a:schemeClr val="tx1"/>
                </a:solidFill>
                <a:cs typeface="B Nazanin" pitchFamily="2" charset="-78"/>
              </a:rPr>
              <a:t>2- </a:t>
            </a:r>
            <a:r>
              <a:rPr lang="fa-IR" sz="2500" b="1" dirty="0" smtClean="0">
                <a:solidFill>
                  <a:schemeClr val="tx1"/>
                </a:solidFill>
                <a:cs typeface="B Nazanin" pitchFamily="2" charset="-78"/>
              </a:rPr>
              <a:t>تصمیم گیری برای انتخاب </a:t>
            </a:r>
            <a:r>
              <a:rPr lang="fa-IR" sz="2500" dirty="0" smtClean="0">
                <a:solidFill>
                  <a:schemeClr val="tx1"/>
                </a:solidFill>
                <a:cs typeface="B Nazanin" pitchFamily="2" charset="-78"/>
              </a:rPr>
              <a:t>، مثل پردازش برگ فروش : اگر مشتری از نوع صنعتی است از پردازش برگ فروش </a:t>
            </a:r>
            <a:r>
              <a:rPr lang="en-US" sz="2500" dirty="0" smtClean="0">
                <a:solidFill>
                  <a:schemeClr val="tx1"/>
                </a:solidFill>
                <a:cs typeface="B Nazanin" pitchFamily="2" charset="-78"/>
              </a:rPr>
              <a:t>A</a:t>
            </a:r>
            <a:r>
              <a:rPr lang="fa-IR" sz="2500" dirty="0" smtClean="0">
                <a:solidFill>
                  <a:schemeClr val="tx1"/>
                </a:solidFill>
                <a:cs typeface="B Nazanin" pitchFamily="2" charset="-78"/>
              </a:rPr>
              <a:t> استفاده کنید.</a:t>
            </a:r>
          </a:p>
          <a:p>
            <a:pPr marL="0" indent="0" algn="just">
              <a:buNone/>
            </a:pPr>
            <a:endParaRPr lang="fa-IR" sz="2500" dirty="0" smtClean="0">
              <a:solidFill>
                <a:schemeClr val="tx1"/>
              </a:solidFill>
              <a:cs typeface="B Nazanin" pitchFamily="2" charset="-78"/>
            </a:endParaRPr>
          </a:p>
          <a:p>
            <a:pPr algn="just">
              <a:buFont typeface="Wingdings" pitchFamily="2" charset="2"/>
              <a:buChar char="q"/>
            </a:pPr>
            <a:r>
              <a:rPr lang="fa-IR" sz="2500" dirty="0" smtClean="0">
                <a:solidFill>
                  <a:schemeClr val="tx1"/>
                </a:solidFill>
                <a:cs typeface="B Nazanin" pitchFamily="2" charset="-78"/>
              </a:rPr>
              <a:t> در پردازش استفاده از اسناد و پرونده ها یک عامل مهم محسوب می شود . نحوه ذخیره سازی و بایگانی و میزان دسترسی افراد در این مرحله مشخص می شود . </a:t>
            </a:r>
          </a:p>
          <a:p>
            <a:pPr marL="0" indent="0" algn="just">
              <a:buNone/>
            </a:pPr>
            <a:endParaRPr lang="fa-IR" sz="2500" dirty="0" smtClean="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طرح پردازش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1692248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76872"/>
            <a:ext cx="8568951" cy="4392487"/>
          </a:xfrm>
        </p:spPr>
        <p:txBody>
          <a:bodyPr>
            <a:noAutofit/>
          </a:bodyPr>
          <a:lstStyle/>
          <a:p>
            <a:pPr>
              <a:buFont typeface="Wingdings" pitchFamily="2" charset="2"/>
              <a:buChar char="q"/>
            </a:pPr>
            <a:r>
              <a:rPr lang="fa-IR" dirty="0" smtClean="0">
                <a:solidFill>
                  <a:schemeClr val="tx1"/>
                </a:solidFill>
                <a:cs typeface="B Nazanin" pitchFamily="2" charset="-78"/>
              </a:rPr>
              <a:t> این مرحله نشان می دهد چگونه یک سیستم کامپیوتری از ورود داده تا مرحله خروجی کار می کند. </a:t>
            </a:r>
          </a:p>
          <a:p>
            <a:pPr>
              <a:buFont typeface="Wingdings" pitchFamily="2" charset="2"/>
              <a:buChar char="q"/>
            </a:pPr>
            <a:r>
              <a:rPr lang="fa-IR" dirty="0" smtClean="0">
                <a:solidFill>
                  <a:schemeClr val="tx1"/>
                </a:solidFill>
                <a:cs typeface="B Nazanin" pitchFamily="2" charset="-78"/>
              </a:rPr>
              <a:t>مراحل طرح رویه : </a:t>
            </a:r>
          </a:p>
          <a:p>
            <a:pPr marL="0" indent="0">
              <a:buNone/>
            </a:pPr>
            <a:r>
              <a:rPr lang="fa-IR" dirty="0" smtClean="0">
                <a:solidFill>
                  <a:schemeClr val="tx1"/>
                </a:solidFill>
                <a:cs typeface="B Nazanin" pitchFamily="2" charset="-78"/>
              </a:rPr>
              <a:t>1- </a:t>
            </a:r>
            <a:r>
              <a:rPr lang="fa-IR" b="1" dirty="0" smtClean="0">
                <a:solidFill>
                  <a:schemeClr val="tx1"/>
                </a:solidFill>
                <a:cs typeface="B Nazanin" pitchFamily="2" charset="-78"/>
              </a:rPr>
              <a:t>ورود داده های کاری و داده های اصلی </a:t>
            </a:r>
            <a:r>
              <a:rPr lang="fa-IR" dirty="0" smtClean="0">
                <a:solidFill>
                  <a:schemeClr val="tx1"/>
                </a:solidFill>
                <a:cs typeface="B Nazanin" pitchFamily="2" charset="-78"/>
              </a:rPr>
              <a:t>: ورود داده مطابق طرح ورودی .</a:t>
            </a:r>
          </a:p>
          <a:p>
            <a:pPr marL="0" indent="0">
              <a:buNone/>
            </a:pPr>
            <a:r>
              <a:rPr lang="fa-IR" dirty="0" smtClean="0">
                <a:solidFill>
                  <a:schemeClr val="tx1"/>
                </a:solidFill>
                <a:cs typeface="B Nazanin" pitchFamily="2" charset="-78"/>
              </a:rPr>
              <a:t>2- </a:t>
            </a:r>
            <a:r>
              <a:rPr lang="fa-IR" b="1" dirty="0" smtClean="0">
                <a:solidFill>
                  <a:schemeClr val="tx1"/>
                </a:solidFill>
                <a:cs typeface="B Nazanin" pitchFamily="2" charset="-78"/>
              </a:rPr>
              <a:t>اعتبار دهی به داده ها : </a:t>
            </a:r>
            <a:r>
              <a:rPr lang="fa-IR" dirty="0" smtClean="0">
                <a:solidFill>
                  <a:schemeClr val="tx1"/>
                </a:solidFill>
                <a:cs typeface="B Nazanin" pitchFamily="2" charset="-78"/>
              </a:rPr>
              <a:t>داده ها بر اساس ویژگی های ورودی و کنترل اعتبار دهی می شوند. </a:t>
            </a:r>
          </a:p>
          <a:p>
            <a:pPr marL="0" indent="0">
              <a:buNone/>
            </a:pPr>
            <a:r>
              <a:rPr lang="fa-IR" dirty="0" smtClean="0">
                <a:solidFill>
                  <a:schemeClr val="tx1"/>
                </a:solidFill>
                <a:cs typeface="B Nazanin" pitchFamily="2" charset="-78"/>
              </a:rPr>
              <a:t>3- </a:t>
            </a:r>
            <a:r>
              <a:rPr lang="fa-IR" b="1" dirty="0" smtClean="0">
                <a:solidFill>
                  <a:schemeClr val="tx1"/>
                </a:solidFill>
                <a:cs typeface="B Nazanin" pitchFamily="2" charset="-78"/>
              </a:rPr>
              <a:t>اعتباردهی به انجام کار : </a:t>
            </a:r>
            <a:r>
              <a:rPr lang="fa-IR" dirty="0" smtClean="0">
                <a:solidFill>
                  <a:schemeClr val="tx1"/>
                </a:solidFill>
                <a:cs typeface="B Nazanin" pitchFamily="2" charset="-78"/>
              </a:rPr>
              <a:t>به نوع و انسجام داخلی کار اعتبار می بخشد. </a:t>
            </a:r>
          </a:p>
          <a:p>
            <a:pPr marL="0" indent="0">
              <a:buNone/>
            </a:pPr>
            <a:r>
              <a:rPr lang="fa-IR" dirty="0" smtClean="0">
                <a:solidFill>
                  <a:schemeClr val="tx1"/>
                </a:solidFill>
                <a:cs typeface="B Nazanin" pitchFamily="2" charset="-78"/>
              </a:rPr>
              <a:t>4- </a:t>
            </a:r>
            <a:r>
              <a:rPr lang="fa-IR" b="1" dirty="0" smtClean="0">
                <a:solidFill>
                  <a:schemeClr val="tx1"/>
                </a:solidFill>
                <a:cs typeface="B Nazanin" pitchFamily="2" charset="-78"/>
              </a:rPr>
              <a:t>ویرایش و به روز کردن : </a:t>
            </a:r>
            <a:r>
              <a:rPr lang="fa-IR" dirty="0" smtClean="0">
                <a:solidFill>
                  <a:schemeClr val="tx1"/>
                </a:solidFill>
                <a:cs typeface="B Nazanin" pitchFamily="2" charset="-78"/>
              </a:rPr>
              <a:t>برای تکمیل و ویرایش اشتباهات به روز می شود.</a:t>
            </a:r>
          </a:p>
          <a:p>
            <a:pPr marL="0" indent="0">
              <a:buNone/>
            </a:pPr>
            <a:r>
              <a:rPr lang="fa-IR" dirty="0" smtClean="0">
                <a:solidFill>
                  <a:schemeClr val="tx1"/>
                </a:solidFill>
                <a:cs typeface="B Nazanin" pitchFamily="2" charset="-78"/>
              </a:rPr>
              <a:t>5- </a:t>
            </a:r>
            <a:r>
              <a:rPr lang="fa-IR" b="1" dirty="0" smtClean="0">
                <a:solidFill>
                  <a:schemeClr val="tx1"/>
                </a:solidFill>
                <a:cs typeface="B Nazanin" pitchFamily="2" charset="-78"/>
              </a:rPr>
              <a:t>پردازش داده ها : </a:t>
            </a:r>
            <a:r>
              <a:rPr lang="fa-IR" dirty="0" smtClean="0">
                <a:solidFill>
                  <a:schemeClr val="tx1"/>
                </a:solidFill>
                <a:cs typeface="B Nazanin" pitchFamily="2" charset="-78"/>
              </a:rPr>
              <a:t>فعالیت هایی چون تقسیم بندی ، ادغام و مرتب کردن را شامل می شود.</a:t>
            </a:r>
          </a:p>
          <a:p>
            <a:pPr marL="0" indent="0">
              <a:buNone/>
            </a:pPr>
            <a:r>
              <a:rPr lang="fa-IR" dirty="0" smtClean="0">
                <a:solidFill>
                  <a:schemeClr val="tx1"/>
                </a:solidFill>
                <a:cs typeface="B Nazanin" pitchFamily="2" charset="-78"/>
              </a:rPr>
              <a:t>6- </a:t>
            </a:r>
            <a:r>
              <a:rPr lang="fa-IR" b="1" dirty="0" smtClean="0">
                <a:solidFill>
                  <a:schemeClr val="tx1"/>
                </a:solidFill>
                <a:cs typeface="B Nazanin" pitchFamily="2" charset="-78"/>
              </a:rPr>
              <a:t>پردازش خروجی </a:t>
            </a:r>
            <a:r>
              <a:rPr lang="fa-IR" dirty="0" smtClean="0">
                <a:solidFill>
                  <a:schemeClr val="tx1"/>
                </a:solidFill>
                <a:cs typeface="B Nazanin" pitchFamily="2" charset="-78"/>
              </a:rPr>
              <a:t>: نشان می دهد خروجی ثبت شده ، نشان داده یا ذخیره شده است .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طرح رویه کار</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411000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7" cy="4248472"/>
          </a:xfrm>
        </p:spPr>
        <p:txBody>
          <a:bodyPr>
            <a:normAutofit fontScale="92500" lnSpcReduction="10000"/>
          </a:bodyPr>
          <a:lstStyle/>
          <a:p>
            <a:pPr>
              <a:buFont typeface="Wingdings" pitchFamily="2" charset="2"/>
              <a:buChar char="q"/>
            </a:pPr>
            <a:r>
              <a:rPr lang="fa-IR" sz="2700" dirty="0" smtClean="0">
                <a:solidFill>
                  <a:schemeClr val="tx1"/>
                </a:solidFill>
                <a:cs typeface="B Nazanin" pitchFamily="2" charset="-78"/>
              </a:rPr>
              <a:t> چرخه توسعه سیستمهای اطلاعاتی برای اجرا از پنج مرحله تشکیل شده است : </a:t>
            </a:r>
          </a:p>
          <a:p>
            <a:pPr marL="0" indent="0">
              <a:buNone/>
            </a:pPr>
            <a:r>
              <a:rPr lang="fa-IR" sz="2700" b="1" dirty="0" smtClean="0">
                <a:solidFill>
                  <a:schemeClr val="tx1"/>
                </a:solidFill>
                <a:cs typeface="B Nazanin" pitchFamily="2" charset="-78"/>
              </a:rPr>
              <a:t>1- تعریف سیستم و هدف آن :</a:t>
            </a:r>
          </a:p>
          <a:p>
            <a:pPr>
              <a:buFont typeface="Wingdings" pitchFamily="2" charset="2"/>
              <a:buChar char="ü"/>
            </a:pPr>
            <a:r>
              <a:rPr lang="fa-IR" sz="2700" dirty="0" smtClean="0">
                <a:solidFill>
                  <a:schemeClr val="tx1"/>
                </a:solidFill>
                <a:cs typeface="B Nazanin" pitchFamily="2" charset="-78"/>
              </a:rPr>
              <a:t>در این مرحله به تعریف سیستم و عناصر آن و تعیین حدود و مرز سیستم پرداخته می شود.</a:t>
            </a:r>
          </a:p>
          <a:p>
            <a:pPr marL="0" indent="0">
              <a:buNone/>
            </a:pPr>
            <a:r>
              <a:rPr lang="fa-IR" sz="2700" b="1" dirty="0" smtClean="0">
                <a:solidFill>
                  <a:schemeClr val="tx1"/>
                </a:solidFill>
                <a:cs typeface="B Nazanin" pitchFamily="2" charset="-78"/>
              </a:rPr>
              <a:t>2- ایجاد سیستم : </a:t>
            </a:r>
          </a:p>
          <a:p>
            <a:pPr>
              <a:buFont typeface="Wingdings" pitchFamily="2" charset="2"/>
              <a:buChar char="ü"/>
            </a:pPr>
            <a:r>
              <a:rPr lang="fa-IR" sz="2700" dirty="0" smtClean="0">
                <a:solidFill>
                  <a:schemeClr val="tx1"/>
                </a:solidFill>
                <a:cs typeface="B Nazanin" pitchFamily="2" charset="-78"/>
              </a:rPr>
              <a:t>تحلیل سیستمها و سیستم موجود برای شناخت بهتر و بیشتر از مسائل و مشکلات .</a:t>
            </a:r>
          </a:p>
          <a:p>
            <a:pPr>
              <a:buFont typeface="Wingdings" pitchFamily="2" charset="2"/>
              <a:buChar char="ü"/>
            </a:pPr>
            <a:r>
              <a:rPr lang="fa-IR" sz="2700" dirty="0" smtClean="0">
                <a:solidFill>
                  <a:schemeClr val="tx1"/>
                </a:solidFill>
                <a:cs typeface="B Nazanin" pitchFamily="2" charset="-78"/>
              </a:rPr>
              <a:t>نیازهای تصمیم گیری شناسایی می شوند و نیازهای اطلاعاتی تعریف می شوند.</a:t>
            </a:r>
          </a:p>
          <a:p>
            <a:pPr>
              <a:buFont typeface="Wingdings" pitchFamily="2" charset="2"/>
              <a:buChar char="ü"/>
            </a:pPr>
            <a:r>
              <a:rPr lang="fa-IR" sz="2700" dirty="0" smtClean="0">
                <a:solidFill>
                  <a:schemeClr val="tx1"/>
                </a:solidFill>
                <a:cs typeface="B Nazanin" pitchFamily="2" charset="-78"/>
              </a:rPr>
              <a:t>عملی بودن سیستم بررسی می شود.</a:t>
            </a:r>
          </a:p>
          <a:p>
            <a:pPr>
              <a:buFont typeface="Wingdings" pitchFamily="2" charset="2"/>
              <a:buChar char="ü"/>
            </a:pPr>
            <a:r>
              <a:rPr lang="fa-IR" sz="2700" dirty="0" smtClean="0">
                <a:solidFill>
                  <a:schemeClr val="tx1"/>
                </a:solidFill>
                <a:cs typeface="B Nazanin" pitchFamily="2" charset="-78"/>
              </a:rPr>
              <a:t>نمونه اولیه سیستم راه اندازی می شود.</a:t>
            </a:r>
          </a:p>
          <a:p>
            <a:pPr>
              <a:buFont typeface="Wingdings" pitchFamily="2" charset="2"/>
              <a:buChar char="ü"/>
            </a:pPr>
            <a:r>
              <a:rPr lang="fa-IR" sz="2700" dirty="0" smtClean="0">
                <a:solidFill>
                  <a:schemeClr val="tx1"/>
                </a:solidFill>
                <a:cs typeface="B Nazanin" pitchFamily="2" charset="-78"/>
              </a:rPr>
              <a:t>برای تجزیه و تحلیل بهتر سیستم به سیستم های فرعی تقسیم می شود. </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چرخه حیات توسعه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77162754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784975" cy="4248471"/>
          </a:xfrm>
        </p:spPr>
        <p:txBody>
          <a:bodyPr>
            <a:normAutofit/>
          </a:bodyPr>
          <a:lstStyle/>
          <a:p>
            <a:pPr marL="0" indent="0">
              <a:buNone/>
            </a:pPr>
            <a:r>
              <a:rPr lang="fa-IR" sz="2600" b="1" dirty="0" smtClean="0">
                <a:solidFill>
                  <a:schemeClr val="tx1"/>
                </a:solidFill>
                <a:cs typeface="B Nazanin" pitchFamily="2" charset="-78"/>
              </a:rPr>
              <a:t>3-  نصب سیستم :</a:t>
            </a:r>
          </a:p>
          <a:p>
            <a:pPr>
              <a:buFont typeface="Wingdings" pitchFamily="2" charset="2"/>
              <a:buChar char="ü"/>
            </a:pPr>
            <a:r>
              <a:rPr lang="fa-IR" sz="2600" dirty="0" smtClean="0">
                <a:solidFill>
                  <a:schemeClr val="tx1"/>
                </a:solidFill>
                <a:cs typeface="B Nazanin" pitchFamily="2" charset="-78"/>
              </a:rPr>
              <a:t> سیستم آزمایش می شود و برای اجرا بر روی سخت افزار نصب می شود.</a:t>
            </a:r>
          </a:p>
          <a:p>
            <a:pPr>
              <a:buFont typeface="Wingdings" pitchFamily="2" charset="2"/>
              <a:buChar char="ü"/>
            </a:pPr>
            <a:r>
              <a:rPr lang="fa-IR" sz="2600" dirty="0" smtClean="0">
                <a:solidFill>
                  <a:schemeClr val="tx1"/>
                </a:solidFill>
                <a:cs typeface="B Nazanin" pitchFamily="2" charset="-78"/>
              </a:rPr>
              <a:t>این مرحله حل و فصل مشکلات عملیاتی را تضمین می کند. </a:t>
            </a:r>
          </a:p>
          <a:p>
            <a:pPr marL="0" indent="0">
              <a:buNone/>
            </a:pPr>
            <a:r>
              <a:rPr lang="fa-IR" sz="2600" b="1" dirty="0" smtClean="0">
                <a:solidFill>
                  <a:schemeClr val="tx1"/>
                </a:solidFill>
                <a:cs typeface="B Nazanin" pitchFamily="2" charset="-78"/>
              </a:rPr>
              <a:t>4- عملیات سیستم :</a:t>
            </a:r>
          </a:p>
          <a:p>
            <a:pPr>
              <a:buFont typeface="Wingdings" pitchFamily="2" charset="2"/>
              <a:buChar char="ü"/>
            </a:pPr>
            <a:r>
              <a:rPr lang="fa-IR" sz="2600" dirty="0" smtClean="0">
                <a:solidFill>
                  <a:schemeClr val="tx1"/>
                </a:solidFill>
                <a:cs typeface="B Nazanin" pitchFamily="2" charset="-78"/>
              </a:rPr>
              <a:t>در این مرحله سیستم به طور کامل اجرا می گردد و سیستم دستی کنار گذاشته می شود. و اعتماد کاربر سیستم جلب می شود.</a:t>
            </a:r>
          </a:p>
          <a:p>
            <a:pPr marL="0" indent="0">
              <a:buNone/>
            </a:pPr>
            <a:r>
              <a:rPr lang="fa-IR" sz="2600" dirty="0" smtClean="0">
                <a:solidFill>
                  <a:schemeClr val="tx1"/>
                </a:solidFill>
                <a:cs typeface="B Nazanin" pitchFamily="2" charset="-78"/>
              </a:rPr>
              <a:t>5</a:t>
            </a:r>
            <a:r>
              <a:rPr lang="fa-IR" sz="2600" b="1" dirty="0" smtClean="0">
                <a:solidFill>
                  <a:schemeClr val="tx1"/>
                </a:solidFill>
                <a:cs typeface="B Nazanin" pitchFamily="2" charset="-78"/>
              </a:rPr>
              <a:t>- بررسی و ارزیابی سیستم : </a:t>
            </a:r>
          </a:p>
          <a:p>
            <a:pPr>
              <a:buFont typeface="Wingdings" pitchFamily="2" charset="2"/>
              <a:buChar char="ü"/>
            </a:pPr>
            <a:r>
              <a:rPr lang="fa-IR" sz="2600" dirty="0" smtClean="0">
                <a:solidFill>
                  <a:schemeClr val="tx1"/>
                </a:solidFill>
                <a:cs typeface="B Nazanin" pitchFamily="2" charset="-78"/>
              </a:rPr>
              <a:t>بررسی به این منظور انجام می شود که آیا هدفهای سیستم برآورده شده است و اگر مشکلی وجو دارد ، راه حل کاربردی چیست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چرخه حیات توسعه سیستم </a:t>
            </a:r>
            <a:endParaRPr lang="fa-IR" dirty="0"/>
          </a:p>
        </p:txBody>
      </p:sp>
    </p:spTree>
    <p:extLst>
      <p:ext uri="{BB962C8B-B14F-4D97-AF65-F5344CB8AC3E}">
        <p14:creationId xmlns:p14="http://schemas.microsoft.com/office/powerpoint/2010/main" val="334688071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04864"/>
            <a:ext cx="8712967" cy="4653135"/>
          </a:xfrm>
        </p:spPr>
        <p:txBody>
          <a:bodyPr>
            <a:noAutofit/>
          </a:bodyPr>
          <a:lstStyle/>
          <a:p>
            <a:pPr algn="just">
              <a:buFont typeface="Wingdings" pitchFamily="2" charset="2"/>
              <a:buChar char="q"/>
            </a:pPr>
            <a:r>
              <a:rPr lang="fa-IR" sz="2600" dirty="0" smtClean="0">
                <a:solidFill>
                  <a:schemeClr val="tx1"/>
                </a:solidFill>
                <a:cs typeface="B Nazanin" pitchFamily="2" charset="-78"/>
              </a:rPr>
              <a:t> از نظر یوردون در سال 2002  رویکرد عمده برای طراحی فرآیندهای سیستم های اطلاعاتی رویکرد کیفیت فراگیر است .</a:t>
            </a:r>
          </a:p>
          <a:p>
            <a:pPr algn="just">
              <a:buFont typeface="Wingdings" pitchFamily="2" charset="2"/>
              <a:buChar char="q"/>
            </a:pPr>
            <a:r>
              <a:rPr lang="fa-IR" sz="2600" dirty="0" smtClean="0">
                <a:solidFill>
                  <a:schemeClr val="tx1"/>
                </a:solidFill>
                <a:cs typeface="B Nazanin" pitchFamily="2" charset="-78"/>
              </a:rPr>
              <a:t>رویکرد کیفیت فراگیر : در این رویکرد برای طراحی فرآیندهای سیستم های اطلاعاتی رعایت معیارهای کیفیت زیر ضروری است :</a:t>
            </a:r>
          </a:p>
          <a:p>
            <a:pPr marL="0" indent="0" algn="just">
              <a:buNone/>
            </a:pPr>
            <a:r>
              <a:rPr lang="fa-IR" sz="2600" dirty="0" smtClean="0">
                <a:solidFill>
                  <a:schemeClr val="tx1"/>
                </a:solidFill>
                <a:cs typeface="B Nazanin" pitchFamily="2" charset="-78"/>
              </a:rPr>
              <a:t>1- مربوط بودن                                7- کارا بودن      </a:t>
            </a:r>
          </a:p>
          <a:p>
            <a:pPr marL="0" indent="0" algn="just">
              <a:buNone/>
            </a:pPr>
            <a:r>
              <a:rPr lang="fa-IR" sz="2600" dirty="0" smtClean="0">
                <a:solidFill>
                  <a:schemeClr val="tx1"/>
                </a:solidFill>
                <a:cs typeface="B Nazanin" pitchFamily="2" charset="-78"/>
              </a:rPr>
              <a:t>2- کامل بودن                                  8- پایا بودن ( قابلیت اطمینان)</a:t>
            </a:r>
          </a:p>
          <a:p>
            <a:pPr marL="0" indent="0" algn="just">
              <a:buNone/>
            </a:pPr>
            <a:r>
              <a:rPr lang="fa-IR" sz="2600" dirty="0" smtClean="0">
                <a:solidFill>
                  <a:schemeClr val="tx1"/>
                </a:solidFill>
                <a:cs typeface="B Nazanin" pitchFamily="2" charset="-78"/>
              </a:rPr>
              <a:t>3- صحیح بودن                               9- کاربردی بودن ( قابلیت بکارگیری) </a:t>
            </a:r>
          </a:p>
          <a:p>
            <a:pPr marL="0" indent="0" algn="just">
              <a:buNone/>
            </a:pPr>
            <a:r>
              <a:rPr lang="fa-IR" sz="2600" dirty="0" smtClean="0">
                <a:solidFill>
                  <a:schemeClr val="tx1"/>
                </a:solidFill>
                <a:cs typeface="B Nazanin" pitchFamily="2" charset="-78"/>
              </a:rPr>
              <a:t>4- ایمن بودن</a:t>
            </a:r>
          </a:p>
          <a:p>
            <a:pPr marL="0" indent="0" algn="just">
              <a:buNone/>
            </a:pPr>
            <a:r>
              <a:rPr lang="fa-IR" sz="2600" dirty="0" smtClean="0">
                <a:solidFill>
                  <a:schemeClr val="tx1"/>
                </a:solidFill>
                <a:cs typeface="B Nazanin" pitchFamily="2" charset="-78"/>
              </a:rPr>
              <a:t>5- بهنگام بودن </a:t>
            </a:r>
          </a:p>
          <a:p>
            <a:pPr marL="0" indent="0" algn="just">
              <a:buNone/>
            </a:pPr>
            <a:r>
              <a:rPr lang="fa-IR" sz="2600" dirty="0" smtClean="0">
                <a:solidFill>
                  <a:schemeClr val="tx1"/>
                </a:solidFill>
                <a:cs typeface="B Nazanin" pitchFamily="2" charset="-78"/>
              </a:rPr>
              <a:t>6- اقتصادی بودن</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رویکرد عمده در طراحی سیستم های اطلاعاتی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27708872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75466"/>
            <a:ext cx="8496945" cy="3777869"/>
          </a:xfrm>
        </p:spPr>
        <p:txBody>
          <a:bodyPr>
            <a:normAutofit/>
          </a:bodyPr>
          <a:lstStyle/>
          <a:p>
            <a:pPr>
              <a:buFont typeface="Wingdings" pitchFamily="2" charset="2"/>
              <a:buChar char="q"/>
            </a:pPr>
            <a:r>
              <a:rPr lang="fa-IR" sz="2800" dirty="0" smtClean="0">
                <a:solidFill>
                  <a:schemeClr val="tx1"/>
                </a:solidFill>
                <a:cs typeface="B Nazanin" pitchFamily="2" charset="-78"/>
              </a:rPr>
              <a:t> اهمیت تحلیل سیستم های اطلاعاتی مدیریت در طراحی سیستم </a:t>
            </a:r>
          </a:p>
          <a:p>
            <a:pPr>
              <a:buFont typeface="Wingdings" pitchFamily="2" charset="2"/>
              <a:buChar char="q"/>
            </a:pPr>
            <a:r>
              <a:rPr lang="fa-IR" sz="2800" dirty="0" smtClean="0">
                <a:solidFill>
                  <a:schemeClr val="tx1"/>
                </a:solidFill>
                <a:cs typeface="B Nazanin" pitchFamily="2" charset="-78"/>
              </a:rPr>
              <a:t>نمودار جریان داده و کاربرد آن در تحلیل سیستم های اطلاعاتی مدیریت</a:t>
            </a:r>
          </a:p>
          <a:p>
            <a:pPr>
              <a:buFont typeface="Wingdings" pitchFamily="2" charset="2"/>
              <a:buChar char="q"/>
            </a:pPr>
            <a:r>
              <a:rPr lang="fa-IR" sz="2800" dirty="0" smtClean="0">
                <a:solidFill>
                  <a:schemeClr val="tx1"/>
                </a:solidFill>
                <a:cs typeface="B Nazanin" pitchFamily="2" charset="-78"/>
              </a:rPr>
              <a:t>ویژگی های سیستم های کامپیوتری در تحلیل سیستم های اطلاعاتی</a:t>
            </a:r>
          </a:p>
          <a:p>
            <a:pPr>
              <a:buFont typeface="Wingdings" pitchFamily="2" charset="2"/>
              <a:buChar char="q"/>
            </a:pPr>
            <a:r>
              <a:rPr lang="fa-IR" sz="2800" dirty="0">
                <a:solidFill>
                  <a:schemeClr val="tx1"/>
                </a:solidFill>
                <a:cs typeface="B Nazanin" pitchFamily="2" charset="-78"/>
              </a:rPr>
              <a:t> </a:t>
            </a:r>
            <a:r>
              <a:rPr lang="fa-IR" sz="2800" dirty="0" smtClean="0">
                <a:solidFill>
                  <a:schemeClr val="tx1"/>
                </a:solidFill>
                <a:cs typeface="B Nazanin" pitchFamily="2" charset="-78"/>
              </a:rPr>
              <a:t>رویکردهای طراحی سیستم های اطلاعاتی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13604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564904"/>
            <a:ext cx="8424935" cy="4104456"/>
          </a:xfrm>
        </p:spPr>
        <p:txBody>
          <a:bodyPr>
            <a:noAutofit/>
          </a:bodyPr>
          <a:lstStyle/>
          <a:p>
            <a:pPr algn="just">
              <a:buFont typeface="Wingdings" pitchFamily="2" charset="2"/>
              <a:buChar char="q"/>
            </a:pPr>
            <a:r>
              <a:rPr lang="fa-IR" sz="2800" dirty="0" smtClean="0">
                <a:solidFill>
                  <a:schemeClr val="tx1"/>
                </a:solidFill>
                <a:cs typeface="B Nazanin" pitchFamily="2" charset="-78"/>
              </a:rPr>
              <a:t> نظریه سیستم ها برای اداره موقعیتهای پیچیده جریان های ورودی و خروجی ، راه حلهایی ارائه می کند و از نظریه های ارتباطات بهره می گیرد. </a:t>
            </a:r>
          </a:p>
          <a:p>
            <a:pPr algn="just">
              <a:buFont typeface="Wingdings" pitchFamily="2" charset="2"/>
              <a:buChar char="q"/>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نظریه سیستم ها از اصول طراحی سیستم یعنی سیستم باز و بسته استفاده می کند.</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سیستم باز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اصلاح و تعدیل مداوم سیستم را با تغییرات محیطی که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در آن فعال است ممکن می سازد . چنین طرحی کمک می کند تا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در راستای نیازهای شغلی مدیریت سازمان باشد. </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نظریه سیستم ها و </a:t>
            </a:r>
            <a:r>
              <a:rPr lang="en-US" b="1" dirty="0" smtClean="0">
                <a:solidFill>
                  <a:schemeClr val="tx1"/>
                </a:solidFill>
                <a:latin typeface="Times New Roman" pitchFamily="18" charset="0"/>
                <a:cs typeface="Times New Roman" pitchFamily="18" charset="0"/>
              </a:rPr>
              <a:t>MIS</a:t>
            </a:r>
            <a:endParaRPr lang="fa-IR"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6664795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0" indent="0" algn="ctr">
              <a:buNone/>
            </a:pPr>
            <a:r>
              <a:rPr lang="fa-IR" sz="11200" b="1" dirty="0" smtClean="0">
                <a:solidFill>
                  <a:schemeClr val="tx1"/>
                </a:solidFill>
                <a:cs typeface="B Nazanin" pitchFamily="2" charset="-78"/>
              </a:rPr>
              <a:t>فناوری اطلاعات</a:t>
            </a:r>
          </a:p>
          <a:p>
            <a:pPr marL="0" indent="0">
              <a:buNone/>
            </a:pPr>
            <a:r>
              <a:rPr lang="fa-IR" sz="10400" dirty="0" smtClean="0">
                <a:solidFill>
                  <a:schemeClr val="tx1"/>
                </a:solidFill>
                <a:cs typeface="B Nazanin" pitchFamily="2" charset="-78"/>
              </a:rPr>
              <a:t>فهرست مطالب:</a:t>
            </a:r>
          </a:p>
          <a:p>
            <a:pPr marL="0" indent="0">
              <a:buNone/>
            </a:pPr>
            <a:r>
              <a:rPr lang="fa-IR" sz="10400" dirty="0" smtClean="0">
                <a:solidFill>
                  <a:schemeClr val="tx1"/>
                </a:solidFill>
                <a:cs typeface="B Nazanin" pitchFamily="2" charset="-78"/>
              </a:rPr>
              <a:t>1- مفاهیم داده </a:t>
            </a:r>
          </a:p>
          <a:p>
            <a:pPr marL="0" indent="0">
              <a:buNone/>
            </a:pPr>
            <a:r>
              <a:rPr lang="fa-IR" sz="10400" dirty="0" smtClean="0">
                <a:solidFill>
                  <a:schemeClr val="tx1"/>
                </a:solidFill>
                <a:cs typeface="B Nazanin" pitchFamily="2" charset="-78"/>
              </a:rPr>
              <a:t>2- سیستم های پردازش داده </a:t>
            </a:r>
          </a:p>
          <a:p>
            <a:pPr marL="0" indent="0">
              <a:buNone/>
            </a:pPr>
            <a:r>
              <a:rPr lang="fa-IR" sz="10400" dirty="0" smtClean="0">
                <a:solidFill>
                  <a:schemeClr val="tx1"/>
                </a:solidFill>
                <a:cs typeface="B Nazanin" pitchFamily="2" charset="-78"/>
              </a:rPr>
              <a:t>3- سیستم پردازش پیوسته</a:t>
            </a:r>
          </a:p>
          <a:p>
            <a:pPr marL="0" indent="0">
              <a:buNone/>
            </a:pPr>
            <a:r>
              <a:rPr lang="fa-IR" sz="10400" dirty="0" smtClean="0">
                <a:solidFill>
                  <a:schemeClr val="tx1"/>
                </a:solidFill>
                <a:cs typeface="B Nazanin" pitchFamily="2" charset="-78"/>
              </a:rPr>
              <a:t>4- سیستم پردازش زمان واقعی</a:t>
            </a:r>
          </a:p>
          <a:p>
            <a:pPr marL="0" indent="0">
              <a:buNone/>
            </a:pPr>
            <a:r>
              <a:rPr lang="fa-IR" sz="10400" dirty="0" smtClean="0">
                <a:solidFill>
                  <a:schemeClr val="tx1"/>
                </a:solidFill>
                <a:cs typeface="B Nazanin" pitchFamily="2" charset="-78"/>
              </a:rPr>
              <a:t>5- ترکیب بندی سیستم های پردازش کامپیوتری</a:t>
            </a:r>
          </a:p>
          <a:p>
            <a:pPr marL="0" indent="0">
              <a:buNone/>
            </a:pPr>
            <a:r>
              <a:rPr lang="fa-IR" sz="10400" dirty="0" smtClean="0">
                <a:solidFill>
                  <a:schemeClr val="tx1"/>
                </a:solidFill>
                <a:cs typeface="B Nazanin" pitchFamily="2" charset="-78"/>
              </a:rPr>
              <a:t>6- کامپیوترهای نسل پنجم</a:t>
            </a:r>
          </a:p>
          <a:p>
            <a:pPr marL="0" indent="0">
              <a:buNone/>
            </a:pPr>
            <a:r>
              <a:rPr lang="fa-IR" sz="10400" dirty="0" smtClean="0">
                <a:solidFill>
                  <a:schemeClr val="tx1"/>
                </a:solidFill>
                <a:cs typeface="B Nazanin" pitchFamily="2" charset="-78"/>
              </a:rPr>
              <a:t>7- سیستم عامل </a:t>
            </a:r>
            <a:endParaRPr lang="fa-IR" sz="104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هفتم</a:t>
            </a:r>
            <a:br>
              <a:rPr lang="fa-IR" b="1" dirty="0" smtClean="0">
                <a:solidFill>
                  <a:schemeClr val="tx1"/>
                </a:solidFill>
                <a:cs typeface="B Nazanin" pitchFamily="2" charset="-78"/>
              </a:rPr>
            </a:br>
            <a:r>
              <a:rPr lang="fa-IR" b="1" dirty="0" smtClean="0">
                <a:solidFill>
                  <a:schemeClr val="tx1"/>
                </a:solidFill>
                <a:cs typeface="B Nazanin" pitchFamily="2" charset="-78"/>
              </a:rPr>
              <a:t>فصل هشتم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0102752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5" y="2348880"/>
            <a:ext cx="8856984" cy="4320480"/>
          </a:xfrm>
        </p:spPr>
        <p:txBody>
          <a:bodyPr>
            <a:normAutofit lnSpcReduction="10000"/>
          </a:bodyPr>
          <a:lstStyle/>
          <a:p>
            <a:pPr>
              <a:buFont typeface="Wingdings" pitchFamily="2" charset="2"/>
              <a:buChar char="q"/>
            </a:pPr>
            <a:r>
              <a:rPr lang="fa-IR" sz="2600" dirty="0" smtClean="0">
                <a:solidFill>
                  <a:schemeClr val="tx1"/>
                </a:solidFill>
                <a:cs typeface="B Nazanin" pitchFamily="2" charset="-78"/>
              </a:rPr>
              <a:t> داده ها و اطلاعات دارای کارکترهای عددی ، الفبایی ، الفبایی –عددی، و خاص می باشند.</a:t>
            </a:r>
          </a:p>
          <a:p>
            <a:pPr>
              <a:buFont typeface="Wingdings" pitchFamily="2" charset="2"/>
              <a:buChar char="q"/>
            </a:pPr>
            <a:r>
              <a:rPr lang="fa-IR" sz="2600" dirty="0" smtClean="0">
                <a:solidFill>
                  <a:schemeClr val="tx1"/>
                </a:solidFill>
                <a:cs typeface="B Nazanin" pitchFamily="2" charset="-78"/>
              </a:rPr>
              <a:t>کامپیوتر این داده ها را بر حسب ردیف 0و1 درک می کند . </a:t>
            </a:r>
          </a:p>
          <a:p>
            <a:pPr>
              <a:buFont typeface="Wingdings" pitchFamily="2" charset="2"/>
              <a:buChar char="q"/>
            </a:pPr>
            <a:r>
              <a:rPr lang="fa-IR" sz="2600" dirty="0" smtClean="0">
                <a:solidFill>
                  <a:schemeClr val="tx1"/>
                </a:solidFill>
                <a:cs typeface="B Nazanin" pitchFamily="2" charset="-78"/>
              </a:rPr>
              <a:t>0و1 را ارقام دوتایی و یا بیتهای دوتایی می نامند.</a:t>
            </a:r>
          </a:p>
          <a:p>
            <a:pPr>
              <a:buFont typeface="Wingdings" pitchFamily="2" charset="2"/>
              <a:buChar char="q"/>
            </a:pPr>
            <a:r>
              <a:rPr lang="fa-IR" sz="2600" dirty="0" smtClean="0">
                <a:solidFill>
                  <a:schemeClr val="tx1"/>
                </a:solidFill>
                <a:cs typeface="B Nazanin" pitchFamily="2" charset="-78"/>
              </a:rPr>
              <a:t>داده ها بر حسب واحد بایت ذخیره می شوند . هر بایت بیانگر یک کاراکتر است و از چند بیت تشکیل شده است . </a:t>
            </a:r>
          </a:p>
          <a:p>
            <a:pPr marL="0" indent="0">
              <a:buNone/>
            </a:pPr>
            <a:r>
              <a:rPr lang="fa-IR" sz="2600" dirty="0" smtClean="0">
                <a:solidFill>
                  <a:schemeClr val="tx1"/>
                </a:solidFill>
                <a:cs typeface="B Nazanin" pitchFamily="2" charset="-78"/>
              </a:rPr>
              <a:t>بطور مثال : کد استاندارد </a:t>
            </a:r>
            <a:r>
              <a:rPr lang="en-US" sz="2600" dirty="0" smtClean="0">
                <a:solidFill>
                  <a:schemeClr val="tx1"/>
                </a:solidFill>
                <a:cs typeface="B Nazanin" pitchFamily="2" charset="-78"/>
              </a:rPr>
              <a:t>BCD: 0110001</a:t>
            </a:r>
            <a:r>
              <a:rPr lang="fa-IR" sz="2600" dirty="0" smtClean="0">
                <a:solidFill>
                  <a:schemeClr val="tx1"/>
                </a:solidFill>
                <a:cs typeface="B Nazanin" pitchFamily="2" charset="-78"/>
              </a:rPr>
              <a:t> (اعشاری دو رقمی رمزگذاری شده)</a:t>
            </a:r>
            <a:r>
              <a:rPr lang="en-US" sz="2600" dirty="0" smtClean="0">
                <a:solidFill>
                  <a:schemeClr val="tx1"/>
                </a:solidFill>
                <a:cs typeface="B Nazanin" pitchFamily="2" charset="-78"/>
              </a:rPr>
              <a:t> </a:t>
            </a:r>
            <a:r>
              <a:rPr lang="fa-IR" sz="2600" dirty="0" smtClean="0">
                <a:solidFill>
                  <a:schemeClr val="tx1"/>
                </a:solidFill>
                <a:cs typeface="B Nazanin" pitchFamily="2" charset="-78"/>
              </a:rPr>
              <a:t> این کد برای تبادل اطلاعات بکار می رود. </a:t>
            </a:r>
          </a:p>
          <a:p>
            <a:pPr marL="0" indent="0">
              <a:buNone/>
            </a:pPr>
            <a:r>
              <a:rPr lang="fa-IR" sz="2600" dirty="0" smtClean="0">
                <a:solidFill>
                  <a:schemeClr val="tx1"/>
                </a:solidFill>
                <a:cs typeface="B Nazanin" pitchFamily="2" charset="-78"/>
              </a:rPr>
              <a:t>ترتیب واحد های داده در کامپیوتر از جز به کل:</a:t>
            </a:r>
          </a:p>
          <a:p>
            <a:pPr marL="0" indent="0" algn="ctr">
              <a:buNone/>
            </a:pPr>
            <a:r>
              <a:rPr lang="fa-IR" sz="2600" dirty="0" smtClean="0">
                <a:solidFill>
                  <a:schemeClr val="tx1"/>
                </a:solidFill>
                <a:cs typeface="B Nazanin" pitchFamily="2" charset="-78"/>
              </a:rPr>
              <a:t>بیت ، کاراکتر ، فیلد ، رکورد،  بلوک ، پرونده </a:t>
            </a:r>
            <a:endParaRPr lang="en-US" sz="2600" dirty="0" smtClean="0">
              <a:solidFill>
                <a:schemeClr val="tx1"/>
              </a:solidFill>
              <a:cs typeface="B Nazanin" pitchFamily="2" charset="-78"/>
            </a:endParaRPr>
          </a:p>
          <a:p>
            <a:pPr marL="0" indent="0">
              <a:buNone/>
            </a:pPr>
            <a:endParaRPr lang="fa-IR" dirty="0"/>
          </a:p>
        </p:txBody>
      </p:sp>
      <p:sp>
        <p:nvSpPr>
          <p:cNvPr id="3" name="Title 2"/>
          <p:cNvSpPr>
            <a:spLocks noGrp="1"/>
          </p:cNvSpPr>
          <p:nvPr>
            <p:ph type="title"/>
          </p:nvPr>
        </p:nvSpPr>
        <p:spPr>
          <a:xfrm>
            <a:off x="395536" y="332656"/>
            <a:ext cx="8229600" cy="1252728"/>
          </a:xfrm>
        </p:spPr>
        <p:txBody>
          <a:bodyPr/>
          <a:lstStyle/>
          <a:p>
            <a:r>
              <a:rPr lang="fa-IR" b="1" dirty="0" smtClean="0">
                <a:solidFill>
                  <a:schemeClr val="tx1"/>
                </a:solidFill>
                <a:cs typeface="B Nazanin" pitchFamily="2" charset="-78"/>
              </a:rPr>
              <a:t>مفاهیم داده ها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9398134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856983" cy="4176464"/>
          </a:xfrm>
        </p:spPr>
        <p:txBody>
          <a:bodyPr>
            <a:normAutofit/>
          </a:bodyPr>
          <a:lstStyle/>
          <a:p>
            <a:pPr>
              <a:buFont typeface="Wingdings" pitchFamily="2" charset="2"/>
              <a:buChar char="q"/>
            </a:pPr>
            <a:r>
              <a:rPr lang="fa-IR" sz="2600" dirty="0" smtClean="0">
                <a:solidFill>
                  <a:schemeClr val="tx1"/>
                </a:solidFill>
                <a:cs typeface="B Nazanin" pitchFamily="2" charset="-78"/>
              </a:rPr>
              <a:t> ما سعی می کنیم تا وضعیت واقعی زندگی را از طریق داده ها بازنمایی کنیم .</a:t>
            </a:r>
          </a:p>
          <a:p>
            <a:pPr>
              <a:buFont typeface="Wingdings" pitchFamily="2" charset="2"/>
              <a:buChar char="q"/>
            </a:pPr>
            <a:r>
              <a:rPr lang="fa-IR" sz="2600" dirty="0" smtClean="0">
                <a:solidFill>
                  <a:schemeClr val="tx1"/>
                </a:solidFill>
                <a:cs typeface="B Nazanin" pitchFamily="2" charset="-78"/>
              </a:rPr>
              <a:t> و ضعیت از چند واحد مستقل تشکیل شده است . </a:t>
            </a:r>
          </a:p>
          <a:p>
            <a:pPr>
              <a:buFont typeface="Wingdings" pitchFamily="2" charset="2"/>
              <a:buChar char="q"/>
            </a:pPr>
            <a:r>
              <a:rPr lang="fa-IR" sz="2600" dirty="0" smtClean="0">
                <a:solidFill>
                  <a:schemeClr val="tx1"/>
                </a:solidFill>
                <a:cs typeface="B Nazanin" pitchFamily="2" charset="-78"/>
              </a:rPr>
              <a:t>واحد مستقل : واحدی است که داده ها را به خاطر آن جمع آوری می کنیم . واحد مستقل می تواند ، یک سازمان یا یک واحد و یا یک کارمند باشند. </a:t>
            </a:r>
          </a:p>
          <a:p>
            <a:pPr>
              <a:buFont typeface="Wingdings" pitchFamily="2" charset="2"/>
              <a:buChar char="q"/>
            </a:pPr>
            <a:r>
              <a:rPr lang="fa-IR" sz="2600" dirty="0" smtClean="0">
                <a:solidFill>
                  <a:schemeClr val="tx1"/>
                </a:solidFill>
                <a:cs typeface="B Nazanin" pitchFamily="2" charset="-78"/>
              </a:rPr>
              <a:t>واحد مستقل را از طریق مشخصه ها توصیف می کنیم.  مشخصه ها مثل : برای واحد مستقل کارمند : نام ، کد استخدامی ، سطح تحصیلات . </a:t>
            </a:r>
          </a:p>
          <a:p>
            <a:pPr>
              <a:buFont typeface="Wingdings" pitchFamily="2" charset="2"/>
              <a:buChar char="q"/>
            </a:pPr>
            <a:r>
              <a:rPr lang="fa-IR" sz="2600" dirty="0" smtClean="0">
                <a:solidFill>
                  <a:schemeClr val="tx1"/>
                </a:solidFill>
                <a:cs typeface="B Nazanin" pitchFamily="2" charset="-78"/>
              </a:rPr>
              <a:t>برای دسترسی به داده های ذخیره شده ، می توان به دو روش فهرستی و اشاره ای به آنها دست یافت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مفاهیم داده ها </a:t>
            </a:r>
            <a:endParaRPr lang="fa-IR" dirty="0"/>
          </a:p>
        </p:txBody>
      </p:sp>
    </p:spTree>
    <p:extLst>
      <p:ext uri="{BB962C8B-B14F-4D97-AF65-F5344CB8AC3E}">
        <p14:creationId xmlns:p14="http://schemas.microsoft.com/office/powerpoint/2010/main" val="342061521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20888"/>
            <a:ext cx="8568952" cy="4104456"/>
          </a:xfrm>
        </p:spPr>
        <p:txBody>
          <a:bodyPr>
            <a:normAutofit/>
          </a:bodyPr>
          <a:lstStyle/>
          <a:p>
            <a:pPr>
              <a:buFont typeface="Wingdings" pitchFamily="2" charset="2"/>
              <a:buChar char="q"/>
            </a:pPr>
            <a:r>
              <a:rPr lang="fa-IR" sz="2600" dirty="0" smtClean="0">
                <a:solidFill>
                  <a:schemeClr val="tx1"/>
                </a:solidFill>
                <a:cs typeface="B Nazanin" pitchFamily="2" charset="-78"/>
              </a:rPr>
              <a:t> روش فهرستی : جدولی از مشخصه های واحد مستقل است و نشانی آن داخل یک پرونده قرار داد. </a:t>
            </a:r>
          </a:p>
          <a:p>
            <a:pPr>
              <a:buFont typeface="Wingdings" pitchFamily="2" charset="2"/>
              <a:buChar char="q"/>
            </a:pPr>
            <a:r>
              <a:rPr lang="fa-IR" sz="2600" dirty="0" smtClean="0">
                <a:solidFill>
                  <a:schemeClr val="tx1"/>
                </a:solidFill>
                <a:cs typeface="B Nazanin" pitchFamily="2" charset="-78"/>
              </a:rPr>
              <a:t>روش اشاره ای : یک مورد داده ای است که برای اشاره به محل بعدی رکورد دیگر به کار می رود. </a:t>
            </a:r>
          </a:p>
          <a:p>
            <a:pPr>
              <a:buFont typeface="Wingdings" pitchFamily="2" charset="2"/>
              <a:buChar char="q"/>
            </a:pPr>
            <a:r>
              <a:rPr lang="fa-IR" sz="2600" dirty="0" smtClean="0">
                <a:solidFill>
                  <a:schemeClr val="tx1"/>
                </a:solidFill>
                <a:cs typeface="B Nazanin" pitchFamily="2" charset="-78"/>
              </a:rPr>
              <a:t>داده ها به طور اتفاقی و یا با توالی منطقی ذخیره می شود . مثلا داده مربوط به کارمندان را می توان بر اساس کد استخدامی به صورت صعودی ذخیره کرد . </a:t>
            </a:r>
          </a:p>
          <a:p>
            <a:pPr>
              <a:buFont typeface="Wingdings" pitchFamily="2" charset="2"/>
              <a:buChar char="q"/>
            </a:pPr>
            <a:r>
              <a:rPr lang="fa-IR" sz="2600" dirty="0" smtClean="0">
                <a:solidFill>
                  <a:schemeClr val="tx1"/>
                </a:solidFill>
                <a:cs typeface="B Nazanin" pitchFamily="2" charset="-78"/>
              </a:rPr>
              <a:t>داده ها را می توان بر اساس یک کلید دسته بندی کرد ، و درنهایت ذخیره نمود ، به این کلید ، کلید دسته بندی یا </a:t>
            </a:r>
            <a:r>
              <a:rPr lang="en-US" sz="2600" dirty="0" smtClean="0">
                <a:solidFill>
                  <a:schemeClr val="tx1"/>
                </a:solidFill>
                <a:cs typeface="B Nazanin" pitchFamily="2" charset="-78"/>
              </a:rPr>
              <a:t>SORT KEY</a:t>
            </a:r>
            <a:r>
              <a:rPr lang="fa-IR" sz="2600" dirty="0" smtClean="0">
                <a:solidFill>
                  <a:schemeClr val="tx1"/>
                </a:solidFill>
                <a:cs typeface="B Nazanin" pitchFamily="2" charset="-78"/>
              </a:rPr>
              <a:t> گفته می شود.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مفاهیم داده ها </a:t>
            </a:r>
            <a:endParaRPr lang="fa-IR" dirty="0"/>
          </a:p>
        </p:txBody>
      </p:sp>
    </p:spTree>
    <p:extLst>
      <p:ext uri="{BB962C8B-B14F-4D97-AF65-F5344CB8AC3E}">
        <p14:creationId xmlns:p14="http://schemas.microsoft.com/office/powerpoint/2010/main" val="346785075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640959" cy="4176464"/>
          </a:xfrm>
        </p:spPr>
        <p:txBody>
          <a:bodyPr>
            <a:normAutofit lnSpcReduction="10000"/>
          </a:bodyPr>
          <a:lstStyle/>
          <a:p>
            <a:pPr>
              <a:buFont typeface="Wingdings" pitchFamily="2" charset="2"/>
              <a:buChar char="q"/>
            </a:pPr>
            <a:r>
              <a:rPr lang="fa-IR" sz="2600" dirty="0" smtClean="0">
                <a:solidFill>
                  <a:schemeClr val="tx1"/>
                </a:solidFill>
                <a:cs typeface="B Nazanin" pitchFamily="2" charset="-78"/>
              </a:rPr>
              <a:t> داده ها را می توان به روش های متفاوتی پردازش کرد . انتخاب سیستم پردازش داده به نوع نیازهای اطلاعاتی بستگی دارد .</a:t>
            </a:r>
          </a:p>
          <a:p>
            <a:pPr>
              <a:buFont typeface="Wingdings" pitchFamily="2" charset="2"/>
              <a:buChar char="q"/>
            </a:pPr>
            <a:r>
              <a:rPr lang="fa-IR" sz="2600" dirty="0" smtClean="0">
                <a:solidFill>
                  <a:schemeClr val="tx1"/>
                </a:solidFill>
                <a:cs typeface="B Nazanin" pitchFamily="2" charset="-78"/>
              </a:rPr>
              <a:t>انواع سیستم پردازش داده :  1- دسته ای 2-پیوسته 3- زمان واقعی </a:t>
            </a: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دسته ای : در این سیستم داده ها و عملیات در یک دسته . گروه قرار می گیرند و سپس پردازش می شوند . </a:t>
            </a:r>
          </a:p>
          <a:p>
            <a:pPr>
              <a:buFont typeface="Wingdings" pitchFamily="2" charset="2"/>
              <a:buChar char="q"/>
            </a:pPr>
            <a:r>
              <a:rPr lang="fa-IR" sz="2600" dirty="0" smtClean="0">
                <a:solidFill>
                  <a:schemeClr val="tx1"/>
                </a:solidFill>
                <a:cs typeface="B Nazanin" pitchFamily="2" charset="-78"/>
              </a:rPr>
              <a:t>سیستم پردازش دسته ای زمانی به کار می رود که حجم داده ها زیاد باشد و پردازش در یک دوره و در فواصل زمانی معین انجام شود . </a:t>
            </a:r>
          </a:p>
          <a:p>
            <a:pPr>
              <a:buFont typeface="Wingdings" pitchFamily="2" charset="2"/>
              <a:buChar char="q"/>
            </a:pPr>
            <a:r>
              <a:rPr lang="fa-IR" sz="2600" dirty="0" smtClean="0">
                <a:solidFill>
                  <a:schemeClr val="tx1"/>
                </a:solidFill>
                <a:cs typeface="B Nazanin" pitchFamily="2" charset="-78"/>
              </a:rPr>
              <a:t>پردازش دسته ای دو نوع است : 1- ترتیبی 2- اتفاقی</a:t>
            </a:r>
          </a:p>
          <a:p>
            <a:pPr>
              <a:buFont typeface="Wingdings" pitchFamily="2" charset="2"/>
              <a:buChar char="q"/>
            </a:pPr>
            <a:r>
              <a:rPr lang="fa-IR" sz="2600" dirty="0" smtClean="0">
                <a:solidFill>
                  <a:schemeClr val="tx1"/>
                </a:solidFill>
                <a:cs typeface="B Nazanin" pitchFamily="2" charset="-78"/>
              </a:rPr>
              <a:t>اگر تعداد رکوردها زیاد باشد ، از پردازش دسته ای و با توالی استفاده می شود ، اگر تعداد رکوردها کم باشد از اتفاقی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سیستمهای پردازش داده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37848207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564904"/>
            <a:ext cx="8784975" cy="4104456"/>
          </a:xfrm>
        </p:spPr>
        <p:txBody>
          <a:bodyPr>
            <a:normAutofit/>
          </a:bodyPr>
          <a:lstStyle/>
          <a:p>
            <a:pPr>
              <a:buFont typeface="Wingdings" pitchFamily="2" charset="2"/>
              <a:buChar char="q"/>
            </a:pPr>
            <a:r>
              <a:rPr lang="fa-IR" dirty="0" smtClean="0"/>
              <a:t> </a:t>
            </a:r>
            <a:r>
              <a:rPr lang="fa-IR" sz="2800" dirty="0" smtClean="0">
                <a:solidFill>
                  <a:schemeClr val="tx1"/>
                </a:solidFill>
                <a:cs typeface="B Nazanin" pitchFamily="2" charset="-78"/>
              </a:rPr>
              <a:t>پردازش پیوسته : در این پردازش عملیات را مستقیما برای پردازش انتخاب می کنند.</a:t>
            </a:r>
          </a:p>
          <a:p>
            <a:pPr>
              <a:buFont typeface="Wingdings" pitchFamily="2" charset="2"/>
              <a:buChar char="q"/>
            </a:pPr>
            <a:r>
              <a:rPr lang="fa-IR" sz="2800" dirty="0">
                <a:solidFill>
                  <a:schemeClr val="tx1"/>
                </a:solidFill>
                <a:cs typeface="B Nazanin" pitchFamily="2" charset="-78"/>
              </a:rPr>
              <a:t> </a:t>
            </a:r>
            <a:r>
              <a:rPr lang="fa-IR" sz="2800" dirty="0" smtClean="0">
                <a:solidFill>
                  <a:schemeClr val="tx1"/>
                </a:solidFill>
                <a:cs typeface="B Nazanin" pitchFamily="2" charset="-78"/>
              </a:rPr>
              <a:t>در این پردازش یک داده ثبت شده را پیش از انجام پردازش بیشتر ، اعتبار سنجی می کنند . </a:t>
            </a:r>
          </a:p>
          <a:p>
            <a:pPr>
              <a:buFont typeface="Wingdings" pitchFamily="2" charset="2"/>
              <a:buChar char="q"/>
            </a:pPr>
            <a:r>
              <a:rPr lang="fa-IR" sz="2800" dirty="0" smtClean="0">
                <a:solidFill>
                  <a:schemeClr val="tx1"/>
                </a:solidFill>
                <a:cs typeface="B Nazanin" pitchFamily="2" charset="-78"/>
              </a:rPr>
              <a:t>مثلا اگر موردی وارد انبار شود سند دریافت کالا به صورت پیوسته پردازش می شود و مورد ثبت شده برای توازن موجودی انبار به روز می شود . </a:t>
            </a:r>
          </a:p>
          <a:p>
            <a:pPr>
              <a:buFont typeface="Wingdings" pitchFamily="2" charset="2"/>
              <a:buChar char="q"/>
            </a:pPr>
            <a:r>
              <a:rPr lang="fa-IR" sz="2800" dirty="0" smtClean="0">
                <a:solidFill>
                  <a:schemeClr val="tx1"/>
                </a:solidFill>
                <a:cs typeface="B Nazanin" pitchFamily="2" charset="-78"/>
              </a:rPr>
              <a:t>زمانی که محل داده در یک مکان دیگر است و باید آن را برای استفاده دیگران بی درنگ به روز کرد ، استفاده از امکانات پردازش پیوسته ضرورت دارد .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پردازش پیوسته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2349918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856983" cy="4032448"/>
          </a:xfrm>
        </p:spPr>
        <p:txBody>
          <a:bodyPr/>
          <a:lstStyle/>
          <a:p>
            <a:pPr>
              <a:buFont typeface="Wingdings" pitchFamily="2" charset="2"/>
              <a:buChar char="q"/>
            </a:pPr>
            <a:r>
              <a:rPr lang="fa-IR" dirty="0" smtClean="0"/>
              <a:t> </a:t>
            </a:r>
            <a:r>
              <a:rPr lang="fa-IR" sz="2600" dirty="0" smtClean="0">
                <a:solidFill>
                  <a:schemeClr val="tx1"/>
                </a:solidFill>
                <a:cs typeface="B Nazanin" pitchFamily="2" charset="-78"/>
              </a:rPr>
              <a:t>این پردازش از فنون پردازش پیوسته استفاده می کند . </a:t>
            </a:r>
          </a:p>
          <a:p>
            <a:pPr>
              <a:buFont typeface="Wingdings" pitchFamily="2" charset="2"/>
              <a:buChar char="q"/>
            </a:pPr>
            <a:r>
              <a:rPr lang="fa-IR" sz="2600" dirty="0" smtClean="0">
                <a:solidFill>
                  <a:schemeClr val="tx1"/>
                </a:solidFill>
                <a:cs typeface="B Nazanin" pitchFamily="2" charset="-78"/>
              </a:rPr>
              <a:t>مفهوم پردازش زمان واقعی در جایی به کار می رود که داده های ذخیره شده باید در زمان انجام عملیات ، به روز شوند.</a:t>
            </a:r>
          </a:p>
          <a:p>
            <a:pPr>
              <a:buFont typeface="Wingdings" pitchFamily="2" charset="2"/>
              <a:buChar char="q"/>
            </a:pPr>
            <a:r>
              <a:rPr lang="fa-IR" sz="2600" dirty="0" smtClean="0">
                <a:solidFill>
                  <a:schemeClr val="tx1"/>
                </a:solidFill>
                <a:cs typeface="B Nazanin" pitchFamily="2" charset="-78"/>
              </a:rPr>
              <a:t>سیستم های خرید بیلط ، تراکنش های آنی در موبایل بانک ها ....</a:t>
            </a:r>
          </a:p>
          <a:p>
            <a:pPr>
              <a:buFont typeface="Wingdings" pitchFamily="2" charset="2"/>
              <a:buChar char="q"/>
            </a:pPr>
            <a:r>
              <a:rPr lang="fa-IR" sz="2600" dirty="0" smtClean="0">
                <a:solidFill>
                  <a:schemeClr val="tx1"/>
                </a:solidFill>
                <a:cs typeface="B Nazanin" pitchFamily="2" charset="-78"/>
              </a:rPr>
              <a:t>بناربراین برای اجرای سیستم پردازش زمان واقعی و پیوسته عملیات (</a:t>
            </a:r>
            <a:r>
              <a:rPr lang="en-US" sz="2600" dirty="0" smtClean="0">
                <a:solidFill>
                  <a:schemeClr val="tx1"/>
                </a:solidFill>
                <a:cs typeface="B Nazanin" pitchFamily="2" charset="-78"/>
              </a:rPr>
              <a:t>OLTP</a:t>
            </a:r>
            <a:r>
              <a:rPr lang="fa-IR" sz="2600" dirty="0" smtClean="0">
                <a:solidFill>
                  <a:schemeClr val="tx1"/>
                </a:solidFill>
                <a:cs typeface="B Nazanin" pitchFamily="2" charset="-78"/>
              </a:rPr>
              <a:t>) داشتن ترکیب بندی نرم افزاری، سخت افزاری ضروری است . </a:t>
            </a:r>
          </a:p>
          <a:p>
            <a:pPr>
              <a:buFont typeface="Wingdings" pitchFamily="2" charset="2"/>
              <a:buChar char="q"/>
            </a:pPr>
            <a:r>
              <a:rPr lang="fa-IR" sz="2600" dirty="0" smtClean="0">
                <a:solidFill>
                  <a:schemeClr val="tx1"/>
                </a:solidFill>
                <a:cs typeface="B Nazanin" pitchFamily="2" charset="-78"/>
              </a:rPr>
              <a:t>این سیستم </a:t>
            </a:r>
            <a:r>
              <a:rPr lang="en-US" sz="2600" dirty="0" smtClean="0">
                <a:solidFill>
                  <a:schemeClr val="tx1"/>
                </a:solidFill>
                <a:cs typeface="B Nazanin" pitchFamily="2" charset="-78"/>
              </a:rPr>
              <a:t>OLTP</a:t>
            </a:r>
            <a:r>
              <a:rPr lang="fa-IR" sz="2600" dirty="0" smtClean="0">
                <a:solidFill>
                  <a:schemeClr val="tx1"/>
                </a:solidFill>
                <a:cs typeface="B Nazanin" pitchFamily="2" charset="-78"/>
              </a:rPr>
              <a:t> چهار وظیفه اصلی دارد : 1- گردآوری 2- ویرایش 3- پردازش </a:t>
            </a:r>
          </a:p>
          <a:p>
            <a:pPr marL="0" indent="0">
              <a:buNone/>
            </a:pPr>
            <a:r>
              <a:rPr lang="fa-IR" sz="2600" dirty="0" smtClean="0">
                <a:solidFill>
                  <a:schemeClr val="tx1"/>
                </a:solidFill>
                <a:cs typeface="B Nazanin" pitchFamily="2" charset="-78"/>
              </a:rPr>
              <a:t>4- گزارش دهی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پردازش زمان واقعی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60582047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784975" cy="4104456"/>
          </a:xfrm>
        </p:spPr>
        <p:txBody>
          <a:bodyPr>
            <a:normAutofit/>
          </a:bodyPr>
          <a:lstStyle/>
          <a:p>
            <a:pPr algn="just">
              <a:buFont typeface="Wingdings" pitchFamily="2" charset="2"/>
              <a:buChar char="q"/>
            </a:pPr>
            <a:r>
              <a:rPr lang="fa-IR" sz="2600" dirty="0" smtClean="0">
                <a:solidFill>
                  <a:schemeClr val="tx1"/>
                </a:solidFill>
                <a:cs typeface="B Nazanin" pitchFamily="2" charset="-78"/>
              </a:rPr>
              <a:t> ترکیب بندی سیستم های کامپیوتری بستگی به نیاز ما به استفاده از سیستم های سخت افزاری و نرم افزاری دارد . </a:t>
            </a:r>
          </a:p>
          <a:p>
            <a:pPr algn="just">
              <a:buFont typeface="Wingdings" pitchFamily="2" charset="2"/>
              <a:buChar char="q"/>
            </a:pPr>
            <a:r>
              <a:rPr lang="fa-IR" sz="2600" dirty="0" smtClean="0">
                <a:solidFill>
                  <a:schemeClr val="tx1"/>
                </a:solidFill>
                <a:cs typeface="B Nazanin" pitchFamily="2" charset="-78"/>
              </a:rPr>
              <a:t>انواع ترکیب بندی :</a:t>
            </a:r>
          </a:p>
          <a:p>
            <a:pPr marL="0" indent="0" algn="just">
              <a:buNone/>
            </a:pPr>
            <a:r>
              <a:rPr lang="fa-IR" sz="2600" dirty="0" smtClean="0">
                <a:solidFill>
                  <a:schemeClr val="tx1"/>
                </a:solidFill>
                <a:cs typeface="B Nazanin" pitchFamily="2" charset="-78"/>
              </a:rPr>
              <a:t>1- مستقل :  از نظر سخت افزاری : کامپیوتر شخصی، محیط استفاده : یک کابر و محل ثابت </a:t>
            </a:r>
          </a:p>
          <a:p>
            <a:pPr marL="0" indent="0" algn="just">
              <a:buNone/>
            </a:pPr>
            <a:r>
              <a:rPr lang="fa-IR" sz="2600" dirty="0" smtClean="0">
                <a:solidFill>
                  <a:schemeClr val="tx1"/>
                </a:solidFill>
                <a:cs typeface="B Nazanin" pitchFamily="2" charset="-78"/>
              </a:rPr>
              <a:t>2- سیستم کوچک چند منظوره : سیستمهای </a:t>
            </a:r>
            <a:r>
              <a:rPr lang="en-US" sz="2600" dirty="0" smtClean="0">
                <a:solidFill>
                  <a:schemeClr val="tx1"/>
                </a:solidFill>
                <a:cs typeface="B Nazanin" pitchFamily="2" charset="-78"/>
              </a:rPr>
              <a:t>PC</a:t>
            </a:r>
            <a:r>
              <a:rPr lang="fa-IR" sz="2600" dirty="0" smtClean="0">
                <a:solidFill>
                  <a:schemeClr val="tx1"/>
                </a:solidFill>
                <a:cs typeface="B Nazanin" pitchFamily="2" charset="-78"/>
              </a:rPr>
              <a:t> مبتنی بر یونیکس .   بر آوردن نیازهای اطلاعات محلی .</a:t>
            </a:r>
          </a:p>
          <a:p>
            <a:pPr marL="0" indent="0" algn="just">
              <a:buNone/>
            </a:pPr>
            <a:r>
              <a:rPr lang="fa-IR" sz="2600" dirty="0" smtClean="0">
                <a:solidFill>
                  <a:schemeClr val="tx1"/>
                </a:solidFill>
                <a:cs typeface="B Nazanin" pitchFamily="2" charset="-78"/>
              </a:rPr>
              <a:t>3- سیستم بزرگ چند منظوره :  ریز کامپیوتر ها و ابر کامپیوتر ها با پایانه و ظرفیت بزرگتر   ،  سیستمهای بزرگ سازمانی</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ترکیب بندی سیستمهای پردازش کامپیوتری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25169654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568952" cy="3993893"/>
          </a:xfrm>
        </p:spPr>
        <p:txBody>
          <a:bodyPr>
            <a:normAutofit lnSpcReduction="10000"/>
          </a:bodyPr>
          <a:lstStyle/>
          <a:p>
            <a:pPr>
              <a:buFont typeface="Wingdings" pitchFamily="2" charset="2"/>
              <a:buChar char="q"/>
            </a:pPr>
            <a:r>
              <a:rPr lang="fa-IR" dirty="0" smtClean="0"/>
              <a:t> </a:t>
            </a:r>
            <a:r>
              <a:rPr lang="fa-IR" sz="2600" dirty="0" smtClean="0">
                <a:solidFill>
                  <a:schemeClr val="tx1"/>
                </a:solidFill>
                <a:cs typeface="B Nazanin" pitchFamily="2" charset="-78"/>
              </a:rPr>
              <a:t>4- شبکه های محلی (</a:t>
            </a:r>
            <a:r>
              <a:rPr lang="en-US" sz="2600" dirty="0" smtClean="0">
                <a:solidFill>
                  <a:schemeClr val="tx1"/>
                </a:solidFill>
                <a:cs typeface="B Nazanin" pitchFamily="2" charset="-78"/>
              </a:rPr>
              <a:t>LAN</a:t>
            </a:r>
            <a:r>
              <a:rPr lang="fa-IR" sz="2600" dirty="0" smtClean="0">
                <a:solidFill>
                  <a:schemeClr val="tx1"/>
                </a:solidFill>
                <a:cs typeface="B Nazanin" pitchFamily="2" charset="-78"/>
              </a:rPr>
              <a:t>) و شبکه گسترده (</a:t>
            </a:r>
            <a:r>
              <a:rPr lang="en-US" sz="2600" dirty="0" smtClean="0">
                <a:solidFill>
                  <a:schemeClr val="tx1"/>
                </a:solidFill>
                <a:cs typeface="B Nazanin" pitchFamily="2" charset="-78"/>
              </a:rPr>
              <a:t>WAN</a:t>
            </a:r>
            <a:r>
              <a:rPr lang="fa-IR" sz="2600" dirty="0" smtClean="0">
                <a:solidFill>
                  <a:schemeClr val="tx1"/>
                </a:solidFill>
                <a:cs typeface="B Nazanin" pitchFamily="2" charset="-78"/>
              </a:rPr>
              <a:t>)</a:t>
            </a:r>
          </a:p>
          <a:p>
            <a:pPr marL="0" indent="0">
              <a:buNone/>
            </a:pPr>
            <a:r>
              <a:rPr lang="fa-IR" sz="2600" dirty="0" smtClean="0">
                <a:solidFill>
                  <a:schemeClr val="tx1"/>
                </a:solidFill>
                <a:cs typeface="B Nazanin" pitchFamily="2" charset="-78"/>
              </a:rPr>
              <a:t>سیستم های کامپیوتری که با شبکه حلقه ای به هم متصل می شوند و اگر ارتباط این کامپیوترها در فواصل طولانی تری باشد تبدیل به شبکه گسترده می گردد . </a:t>
            </a:r>
          </a:p>
          <a:p>
            <a:pPr marL="0" indent="0">
              <a:buNone/>
            </a:pPr>
            <a:r>
              <a:rPr lang="fa-IR" sz="2600" dirty="0" smtClean="0">
                <a:solidFill>
                  <a:schemeClr val="tx1"/>
                </a:solidFill>
                <a:cs typeface="B Nazanin" pitchFamily="2" charset="-78"/>
              </a:rPr>
              <a:t>این سیستم ها بیشتر در زمینه ارتباطات کاربرد دارند. </a:t>
            </a:r>
          </a:p>
          <a:p>
            <a:pPr>
              <a:buFont typeface="Wingdings" pitchFamily="2" charset="2"/>
              <a:buChar char="q"/>
            </a:pPr>
            <a:r>
              <a:rPr lang="fa-IR" sz="2600" dirty="0" smtClean="0">
                <a:solidFill>
                  <a:schemeClr val="tx1"/>
                </a:solidFill>
                <a:cs typeface="B Nazanin" pitchFamily="2" charset="-78"/>
              </a:rPr>
              <a:t> سیستم های توزیعی : </a:t>
            </a:r>
          </a:p>
          <a:p>
            <a:pPr marL="0" indent="0">
              <a:buNone/>
            </a:pPr>
            <a:r>
              <a:rPr lang="fa-IR" sz="2600" dirty="0" smtClean="0">
                <a:solidFill>
                  <a:schemeClr val="tx1"/>
                </a:solidFill>
                <a:cs typeface="B Nazanin" pitchFamily="2" charset="-78"/>
              </a:rPr>
              <a:t>چندین ریز کامپیوتر به سیستم کامپیوتر اصلی که توانایی بسیاری را دارد وصل می شود . هر کامپیوتر یک سیستم کامل است . </a:t>
            </a:r>
          </a:p>
          <a:p>
            <a:pPr marL="0" indent="0">
              <a:buNone/>
            </a:pPr>
            <a:r>
              <a:rPr lang="fa-IR" sz="2600" dirty="0" smtClean="0">
                <a:solidFill>
                  <a:schemeClr val="tx1"/>
                </a:solidFill>
                <a:cs typeface="B Nazanin" pitchFamily="2" charset="-78"/>
              </a:rPr>
              <a:t>این سیستم ها برای گروههای کاربری متعدد تهیه می شوند.</a:t>
            </a:r>
          </a:p>
          <a:p>
            <a:pPr marL="0" indent="0">
              <a:buNone/>
            </a:pPr>
            <a:r>
              <a:rPr lang="fa-IR" sz="2600" dirty="0" smtClean="0">
                <a:solidFill>
                  <a:schemeClr val="tx1"/>
                </a:solidFill>
                <a:cs typeface="B Nazanin" pitchFamily="2" charset="-78"/>
              </a:rPr>
              <a:t>جایی که پردازش داده ها زیاد بوده و نتایج پردازش در دیگر مناطق نیز کاربرد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ترکیب بندی سیستمهای پردازش کامپیوتری</a:t>
            </a:r>
            <a:endParaRPr lang="fa-IR" dirty="0"/>
          </a:p>
        </p:txBody>
      </p:sp>
    </p:spTree>
    <p:extLst>
      <p:ext uri="{BB962C8B-B14F-4D97-AF65-F5344CB8AC3E}">
        <p14:creationId xmlns:p14="http://schemas.microsoft.com/office/powerpoint/2010/main" val="76661087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640960" cy="4104455"/>
          </a:xfrm>
        </p:spPr>
        <p:txBody>
          <a:bodyPr>
            <a:normAutofit fontScale="92500" lnSpcReduction="20000"/>
          </a:bodyPr>
          <a:lstStyle/>
          <a:p>
            <a:pPr algn="ctr">
              <a:buFont typeface="Wingdings" pitchFamily="2" charset="2"/>
              <a:buChar char="q"/>
            </a:pPr>
            <a:r>
              <a:rPr lang="fa-IR" sz="2700" dirty="0" smtClean="0"/>
              <a:t> </a:t>
            </a:r>
            <a:r>
              <a:rPr lang="fa-IR" sz="2700" dirty="0" smtClean="0">
                <a:solidFill>
                  <a:schemeClr val="tx1"/>
                </a:solidFill>
                <a:cs typeface="B Nazanin" pitchFamily="2" charset="-78"/>
              </a:rPr>
              <a:t> نسل های متفاوت کامپیوتر در طول تاریخ </a:t>
            </a:r>
          </a:p>
          <a:p>
            <a:pPr marL="0" indent="0" algn="just">
              <a:buNone/>
            </a:pPr>
            <a:r>
              <a:rPr lang="fa-IR" sz="2600" dirty="0" smtClean="0">
                <a:solidFill>
                  <a:schemeClr val="tx1"/>
                </a:solidFill>
                <a:cs typeface="B Nazanin" pitchFamily="2" charset="-78"/>
              </a:rPr>
              <a:t>1- نسل اول : در سال 1946 در آمریکا ساخته شد. </a:t>
            </a:r>
          </a:p>
          <a:p>
            <a:pPr marL="0" indent="0" algn="just">
              <a:buNone/>
            </a:pPr>
            <a:r>
              <a:rPr lang="fa-IR" sz="2600" dirty="0" smtClean="0">
                <a:solidFill>
                  <a:schemeClr val="tx1"/>
                </a:solidFill>
                <a:cs typeface="B Nazanin" pitchFamily="2" charset="-78"/>
              </a:rPr>
              <a:t>مشخصات : </a:t>
            </a:r>
            <a:r>
              <a:rPr lang="fa-IR" sz="2600" dirty="0">
                <a:solidFill>
                  <a:schemeClr val="tx1"/>
                </a:solidFill>
                <a:cs typeface="B Nazanin" pitchFamily="2" charset="-78"/>
              </a:rPr>
              <a:t> حافظه ی آنها دارای ظرفیت 2000 تا 4000 کلمه بود </a:t>
            </a:r>
            <a:r>
              <a:rPr lang="fa-IR" sz="2600" dirty="0" smtClean="0">
                <a:solidFill>
                  <a:schemeClr val="tx1"/>
                </a:solidFill>
                <a:cs typeface="B Nazanin" pitchFamily="2" charset="-78"/>
              </a:rPr>
              <a:t>.</a:t>
            </a:r>
            <a:r>
              <a:rPr lang="fa-IR" sz="2600" dirty="0">
                <a:solidFill>
                  <a:schemeClr val="tx1"/>
                </a:solidFill>
                <a:cs typeface="B Nazanin" pitchFamily="2" charset="-78"/>
              </a:rPr>
              <a:t> دارای کاربرد های ویژه ی تک منظوره بودند .</a:t>
            </a:r>
          </a:p>
          <a:p>
            <a:pPr marL="0" indent="0" algn="just">
              <a:buNone/>
            </a:pPr>
            <a:r>
              <a:rPr lang="fa-IR" sz="2600" dirty="0" smtClean="0">
                <a:solidFill>
                  <a:schemeClr val="tx1"/>
                </a:solidFill>
                <a:cs typeface="B Nazanin" pitchFamily="2" charset="-78"/>
              </a:rPr>
              <a:t>2- نسل دوم : در سال 1950 در آمریکا ساخته شد. </a:t>
            </a:r>
          </a:p>
          <a:p>
            <a:pPr marL="0" indent="0" algn="just">
              <a:buNone/>
            </a:pPr>
            <a:r>
              <a:rPr lang="fa-IR" sz="2600" dirty="0" smtClean="0">
                <a:solidFill>
                  <a:schemeClr val="tx1"/>
                </a:solidFill>
                <a:cs typeface="B Nazanin" pitchFamily="2" charset="-78"/>
              </a:rPr>
              <a:t>مشخصات : </a:t>
            </a:r>
            <a:r>
              <a:rPr lang="fa-IR" sz="2600" dirty="0">
                <a:solidFill>
                  <a:schemeClr val="tx1"/>
                </a:solidFill>
                <a:cs typeface="B Nazanin" pitchFamily="2" charset="-78"/>
              </a:rPr>
              <a:t> ترانزیستور در آن ها به کار برده </a:t>
            </a:r>
            <a:r>
              <a:rPr lang="fa-IR" sz="2600" dirty="0" smtClean="0">
                <a:solidFill>
                  <a:schemeClr val="tx1"/>
                </a:solidFill>
                <a:cs typeface="B Nazanin" pitchFamily="2" charset="-78"/>
              </a:rPr>
              <a:t>شد.</a:t>
            </a:r>
            <a:r>
              <a:rPr lang="fa-IR" sz="2600" dirty="0">
                <a:solidFill>
                  <a:schemeClr val="tx1"/>
                </a:solidFill>
                <a:cs typeface="B Nazanin" pitchFamily="2" charset="-78"/>
              </a:rPr>
              <a:t> سرعت آن ها حدود یک میلیونیم ثانیه بود .</a:t>
            </a:r>
          </a:p>
          <a:p>
            <a:pPr marL="0" indent="0" algn="just">
              <a:buNone/>
            </a:pPr>
            <a:r>
              <a:rPr lang="fa-IR" sz="2600" dirty="0" smtClean="0">
                <a:solidFill>
                  <a:schemeClr val="tx1"/>
                </a:solidFill>
                <a:cs typeface="B Nazanin" pitchFamily="2" charset="-78"/>
              </a:rPr>
              <a:t>3- نسل سوم : 1960، آمریکا .    مشخصات : افزایش ظرفیت حافظه ، اجرای چند برنامه با یکدیگر</a:t>
            </a:r>
          </a:p>
          <a:p>
            <a:pPr marL="0" indent="0" algn="just">
              <a:buNone/>
            </a:pPr>
            <a:r>
              <a:rPr lang="fa-IR" sz="2600" dirty="0">
                <a:solidFill>
                  <a:schemeClr val="tx1"/>
                </a:solidFill>
                <a:cs typeface="B Nazanin" pitchFamily="2" charset="-78"/>
              </a:rPr>
              <a:t>4</a:t>
            </a:r>
            <a:r>
              <a:rPr lang="fa-IR" sz="2600" dirty="0" smtClean="0">
                <a:solidFill>
                  <a:schemeClr val="tx1"/>
                </a:solidFill>
                <a:cs typeface="B Nazanin" pitchFamily="2" charset="-78"/>
              </a:rPr>
              <a:t>- نسل چهارم : 1970، آمریکا .     مشخصات : </a:t>
            </a:r>
            <a:r>
              <a:rPr lang="fa-IR" sz="2600" dirty="0">
                <a:solidFill>
                  <a:schemeClr val="tx1"/>
                </a:solidFill>
                <a:cs typeface="B Nazanin" pitchFamily="2" charset="-78"/>
              </a:rPr>
              <a:t>به کار رفتن میکرو </a:t>
            </a:r>
            <a:r>
              <a:rPr lang="fa-IR" sz="2600" dirty="0" smtClean="0">
                <a:solidFill>
                  <a:schemeClr val="tx1"/>
                </a:solidFill>
                <a:cs typeface="B Nazanin" pitchFamily="2" charset="-78"/>
              </a:rPr>
              <a:t>پروسسور، </a:t>
            </a:r>
            <a:r>
              <a:rPr lang="fa-IR" sz="2600" dirty="0">
                <a:solidFill>
                  <a:schemeClr val="tx1"/>
                </a:solidFill>
                <a:cs typeface="B Nazanin" pitchFamily="2" charset="-78"/>
              </a:rPr>
              <a:t>به وجود آمدن شبکه های کامپیوتری</a:t>
            </a:r>
          </a:p>
          <a:p>
            <a:pPr marL="0" indent="0">
              <a:buNone/>
            </a:pPr>
            <a:endParaRPr lang="fa-IR" dirty="0"/>
          </a:p>
          <a:p>
            <a:pPr marL="0" indent="0">
              <a:buNone/>
            </a:pPr>
            <a:endParaRPr lang="fa-IR" dirty="0"/>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کامپیوترهای نسل پنجم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091879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5748575"/>
              </p:ext>
            </p:extLst>
          </p:nvPr>
        </p:nvGraphicFramePr>
        <p:xfrm>
          <a:off x="539552" y="1844824"/>
          <a:ext cx="8136259" cy="5025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fa-IR" dirty="0" smtClean="0">
                <a:solidFill>
                  <a:schemeClr val="tx1"/>
                </a:solidFill>
                <a:cs typeface="B Nazanin" pitchFamily="2" charset="-78"/>
              </a:rPr>
              <a:t>نمای ذهنی سیستم اطلاعات مدیریت</a:t>
            </a:r>
            <a:endParaRPr lang="fa-IR" dirty="0">
              <a:solidFill>
                <a:schemeClr val="tx1"/>
              </a:solidFill>
              <a:cs typeface="B Nazanin" pitchFamily="2" charset="-78"/>
            </a:endParaRPr>
          </a:p>
        </p:txBody>
      </p:sp>
    </p:spTree>
    <p:extLst>
      <p:ext uri="{BB962C8B-B14F-4D97-AF65-F5344CB8AC3E}">
        <p14:creationId xmlns:p14="http://schemas.microsoft.com/office/powerpoint/2010/main" val="138515102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496944" cy="4065901"/>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تفاوت عمده این نسل با نسل های قبلی خودش ، پردازش مرکزی آن و دستگهاهای برقراری ارتباط سخت افزاری هستند.  مثال: مودم ها </a:t>
            </a:r>
          </a:p>
          <a:p>
            <a:pPr marL="0" indent="0" algn="just">
              <a:buNone/>
            </a:pPr>
            <a:endParaRPr lang="fa-IR" dirty="0" smtClean="0">
              <a:solidFill>
                <a:schemeClr val="tx1"/>
              </a:solidFill>
              <a:cs typeface="B Nazanin" pitchFamily="2" charset="-78"/>
            </a:endParaRPr>
          </a:p>
          <a:p>
            <a:pPr marL="0" indent="0" algn="just">
              <a:buNone/>
            </a:pPr>
            <a:endParaRPr lang="fa-IR" dirty="0">
              <a:solidFill>
                <a:schemeClr val="tx1"/>
              </a:solidFill>
              <a:cs typeface="B Nazanin" pitchFamily="2" charset="-78"/>
            </a:endParaRPr>
          </a:p>
          <a:p>
            <a:pPr marL="0" indent="0" algn="just">
              <a:buNone/>
            </a:pPr>
            <a:endParaRPr lang="fa-IR" dirty="0" smtClean="0">
              <a:solidFill>
                <a:schemeClr val="tx1"/>
              </a:solidFill>
              <a:cs typeface="B Nazanin" pitchFamily="2" charset="-78"/>
            </a:endParaRPr>
          </a:p>
          <a:p>
            <a:pPr marL="0" indent="0" algn="ctr">
              <a:buNone/>
            </a:pPr>
            <a:r>
              <a:rPr lang="fa-IR" dirty="0" smtClean="0">
                <a:solidFill>
                  <a:schemeClr val="tx1"/>
                </a:solidFill>
                <a:cs typeface="B Nazanin" pitchFamily="2" charset="-78"/>
              </a:rPr>
              <a:t>واحد پردازشگر مرکزی (</a:t>
            </a:r>
            <a:r>
              <a:rPr lang="en-US" dirty="0" smtClean="0">
                <a:solidFill>
                  <a:schemeClr val="tx1"/>
                </a:solidFill>
                <a:cs typeface="B Nazanin" pitchFamily="2" charset="-78"/>
              </a:rPr>
              <a:t>CPU</a:t>
            </a:r>
            <a:r>
              <a:rPr lang="fa-IR" dirty="0" smtClean="0">
                <a:solidFill>
                  <a:schemeClr val="tx1"/>
                </a:solidFill>
                <a:cs typeface="B Nazanin" pitchFamily="2" charset="-78"/>
              </a:rPr>
              <a:t>)</a:t>
            </a:r>
          </a:p>
          <a:p>
            <a:pPr marL="0" indent="0">
              <a:buNone/>
            </a:pPr>
            <a:r>
              <a:rPr lang="fa-IR" dirty="0" smtClean="0">
                <a:solidFill>
                  <a:schemeClr val="tx1"/>
                </a:solidFill>
                <a:cs typeface="B Nazanin" pitchFamily="2" charset="-78"/>
              </a:rPr>
              <a:t>دستگاه های ورودی : پایانه ها و اسکنرها </a:t>
            </a:r>
          </a:p>
          <a:p>
            <a:pPr marL="0" indent="0">
              <a:buNone/>
            </a:pPr>
            <a:r>
              <a:rPr lang="fa-IR" dirty="0" smtClean="0">
                <a:solidFill>
                  <a:schemeClr val="tx1"/>
                </a:solidFill>
                <a:cs typeface="B Nazanin" pitchFamily="2" charset="-78"/>
              </a:rPr>
              <a:t>حافظه ثانویه : فلاپی ، دیسک ، مموری کارت</a:t>
            </a:r>
          </a:p>
          <a:p>
            <a:pPr marL="0" indent="0">
              <a:buNone/>
            </a:pPr>
            <a:r>
              <a:rPr lang="fa-IR" dirty="0" smtClean="0">
                <a:solidFill>
                  <a:schemeClr val="tx1"/>
                </a:solidFill>
                <a:cs typeface="B Nazanin" pitchFamily="2" charset="-78"/>
              </a:rPr>
              <a:t>دستگاه های خروجی : چاپگرها ، واحد های نمایش تصویری</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کامپیوترهای نسل پنجم </a:t>
            </a:r>
            <a:endParaRPr lang="fa-IR" dirty="0"/>
          </a:p>
        </p:txBody>
      </p:sp>
      <p:sp>
        <p:nvSpPr>
          <p:cNvPr id="4" name="Rectangle 3"/>
          <p:cNvSpPr/>
          <p:nvPr/>
        </p:nvSpPr>
        <p:spPr>
          <a:xfrm>
            <a:off x="251520" y="3999678"/>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ورودی</a:t>
            </a:r>
            <a:endParaRPr lang="fa-IR" dirty="0"/>
          </a:p>
        </p:txBody>
      </p:sp>
      <p:sp>
        <p:nvSpPr>
          <p:cNvPr id="5" name="Rectangle 4"/>
          <p:cNvSpPr/>
          <p:nvPr/>
        </p:nvSpPr>
        <p:spPr>
          <a:xfrm>
            <a:off x="3131840" y="3747650"/>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واحد کنترل ریاضی و منطقی</a:t>
            </a:r>
            <a:endParaRPr lang="fa-IR" dirty="0"/>
          </a:p>
        </p:txBody>
      </p:sp>
      <p:sp>
        <p:nvSpPr>
          <p:cNvPr id="6" name="Rectangle 5"/>
          <p:cNvSpPr/>
          <p:nvPr/>
        </p:nvSpPr>
        <p:spPr>
          <a:xfrm>
            <a:off x="3131840" y="4251706"/>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حافظه اولیه</a:t>
            </a:r>
            <a:endParaRPr lang="fa-IR" dirty="0"/>
          </a:p>
        </p:txBody>
      </p:sp>
      <p:sp>
        <p:nvSpPr>
          <p:cNvPr id="7" name="Rectangle 6"/>
          <p:cNvSpPr/>
          <p:nvPr/>
        </p:nvSpPr>
        <p:spPr>
          <a:xfrm>
            <a:off x="6322166" y="4287045"/>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حافظه ثانویه</a:t>
            </a:r>
            <a:endParaRPr lang="fa-IR" dirty="0"/>
          </a:p>
        </p:txBody>
      </p:sp>
      <p:sp>
        <p:nvSpPr>
          <p:cNvPr id="8" name="Rectangle 7"/>
          <p:cNvSpPr/>
          <p:nvPr/>
        </p:nvSpPr>
        <p:spPr>
          <a:xfrm>
            <a:off x="6300192" y="3648022"/>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خروجی</a:t>
            </a:r>
            <a:endParaRPr lang="fa-IR" dirty="0"/>
          </a:p>
        </p:txBody>
      </p:sp>
      <p:cxnSp>
        <p:nvCxnSpPr>
          <p:cNvPr id="10" name="Straight Connector 9"/>
          <p:cNvCxnSpPr>
            <a:stCxn id="4" idx="3"/>
          </p:cNvCxnSpPr>
          <p:nvPr/>
        </p:nvCxnSpPr>
        <p:spPr>
          <a:xfrm>
            <a:off x="2051720" y="4251706"/>
            <a:ext cx="108012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Arrow Connector 11"/>
          <p:cNvCxnSpPr>
            <a:stCxn id="5" idx="3"/>
          </p:cNvCxnSpPr>
          <p:nvPr/>
        </p:nvCxnSpPr>
        <p:spPr>
          <a:xfrm>
            <a:off x="4932040" y="3999678"/>
            <a:ext cx="136815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a:stCxn id="6" idx="3"/>
          </p:cNvCxnSpPr>
          <p:nvPr/>
        </p:nvCxnSpPr>
        <p:spPr>
          <a:xfrm>
            <a:off x="4932040" y="4503734"/>
            <a:ext cx="136815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505580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640959" cy="4065901"/>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هوش مصنوعی برای پشتیبانی از قضاوت و تصمیم گیری </a:t>
            </a:r>
          </a:p>
          <a:p>
            <a:pPr algn="just">
              <a:buFont typeface="Wingdings" pitchFamily="2" charset="2"/>
              <a:buChar char="q"/>
            </a:pPr>
            <a:r>
              <a:rPr lang="fa-IR" dirty="0" smtClean="0">
                <a:solidFill>
                  <a:schemeClr val="tx1"/>
                </a:solidFill>
                <a:cs typeface="B Nazanin" pitchFamily="2" charset="-78"/>
              </a:rPr>
              <a:t>پذیرش ورودیها به شکل های صوتی ، گرافیکی ، تصویری و مستند.</a:t>
            </a:r>
          </a:p>
          <a:p>
            <a:pPr algn="just">
              <a:buFont typeface="Wingdings" pitchFamily="2" charset="2"/>
              <a:buChar char="q"/>
            </a:pPr>
            <a:r>
              <a:rPr lang="fa-IR" dirty="0" smtClean="0">
                <a:solidFill>
                  <a:schemeClr val="tx1"/>
                </a:solidFill>
                <a:cs typeface="B Nazanin" pitchFamily="2" charset="-78"/>
              </a:rPr>
              <a:t>پذیرش زبان طبیعی به صورت زبان پردازشگر </a:t>
            </a:r>
          </a:p>
          <a:p>
            <a:pPr algn="just">
              <a:buFont typeface="Wingdings" pitchFamily="2" charset="2"/>
              <a:buChar char="q"/>
            </a:pPr>
            <a:r>
              <a:rPr lang="fa-IR" dirty="0" smtClean="0">
                <a:solidFill>
                  <a:schemeClr val="tx1"/>
                </a:solidFill>
                <a:cs typeface="B Nazanin" pitchFamily="2" charset="-78"/>
              </a:rPr>
              <a:t>استفاده از دانش به صورت یک پایگاه اطلاعاتی .</a:t>
            </a:r>
          </a:p>
          <a:p>
            <a:pPr algn="just">
              <a:buFont typeface="Wingdings" pitchFamily="2" charset="2"/>
              <a:buChar char="q"/>
            </a:pPr>
            <a:endParaRPr lang="fa-IR"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تفاوت این نسل از کامپیوترها با نسل های قبل : این نسل تا حد زیادی به سیستم انسانی شباهت دارد.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توانایی های نسل پنجم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04221502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276872"/>
            <a:ext cx="8568951" cy="4320479"/>
          </a:xfrm>
        </p:spPr>
        <p:txBody>
          <a:bodyPr>
            <a:noAutofit/>
          </a:bodyPr>
          <a:lstStyle/>
          <a:p>
            <a:pPr>
              <a:buFont typeface="Wingdings" pitchFamily="2" charset="2"/>
              <a:buChar char="q"/>
            </a:pPr>
            <a:r>
              <a:rPr lang="fa-IR" sz="2600" dirty="0" smtClean="0">
                <a:solidFill>
                  <a:schemeClr val="tx1"/>
                </a:solidFill>
                <a:cs typeface="B Nazanin" pitchFamily="2" charset="-78"/>
              </a:rPr>
              <a:t> پردازش داده ها یک کار پیچیده و چند وجهی است . یک سیستم مدیریت ، سرپرستی ، تخصیص منابع و اجرای کارها را بر عهده دارد. چنین سیستمی را سیستم عامل می نامند . </a:t>
            </a:r>
          </a:p>
          <a:p>
            <a:pPr>
              <a:buFont typeface="Wingdings" pitchFamily="2" charset="2"/>
              <a:buChar char="q"/>
            </a:pPr>
            <a:r>
              <a:rPr lang="fa-IR" sz="2600" dirty="0" smtClean="0">
                <a:solidFill>
                  <a:schemeClr val="tx1"/>
                </a:solidFill>
                <a:cs typeface="B Nazanin" pitchFamily="2" charset="-78"/>
              </a:rPr>
              <a:t>سیستم عامل گروهی از برنامه ها است که بر تمامی عملیات پردازش داده ها نظارت دارد . </a:t>
            </a:r>
          </a:p>
          <a:p>
            <a:pPr>
              <a:buFont typeface="Wingdings" pitchFamily="2" charset="2"/>
              <a:buChar char="q"/>
            </a:pPr>
            <a:r>
              <a:rPr lang="fa-IR" sz="2600" dirty="0" smtClean="0">
                <a:solidFill>
                  <a:schemeClr val="tx1"/>
                </a:solidFill>
                <a:cs typeface="B Nazanin" pitchFamily="2" charset="-78"/>
              </a:rPr>
              <a:t>به طور کلی وظایف سیستم عامل به دو بخش تقسیم می شود : 1- کنترل 2- خدمات</a:t>
            </a:r>
          </a:p>
          <a:p>
            <a:pPr>
              <a:buFont typeface="Wingdings" pitchFamily="2" charset="2"/>
              <a:buChar char="q"/>
            </a:pPr>
            <a:r>
              <a:rPr lang="fa-IR" sz="2600" dirty="0" smtClean="0">
                <a:solidFill>
                  <a:schemeClr val="tx1"/>
                </a:solidFill>
                <a:cs typeface="B Nazanin" pitchFamily="2" charset="-78"/>
              </a:rPr>
              <a:t>وظایف کنترلی : زمانبندی عملیات ورودی و خروجی ، پردازش از طریق دستورالعمل های فرمان –قطع،  نظارت بر وضعیت کار و عملیات . </a:t>
            </a:r>
          </a:p>
          <a:p>
            <a:pPr>
              <a:buFont typeface="Wingdings" pitchFamily="2" charset="2"/>
              <a:buChar char="q"/>
            </a:pPr>
            <a:r>
              <a:rPr lang="fa-IR" sz="2600" dirty="0" smtClean="0">
                <a:solidFill>
                  <a:schemeClr val="tx1"/>
                </a:solidFill>
                <a:cs typeface="B Nazanin" pitchFamily="2" charset="-78"/>
              </a:rPr>
              <a:t>وظایف خدماتی : انتقال برنامه مورد نیاز به حافظه . مثل برنامه های مترجم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عامل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66007962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640959" cy="4032447"/>
          </a:xfrm>
        </p:spPr>
        <p:txBody>
          <a:bodyPr/>
          <a:lstStyle/>
          <a:p>
            <a:pPr>
              <a:buFont typeface="Wingdings" pitchFamily="2" charset="2"/>
              <a:buChar char="q"/>
            </a:pPr>
            <a:r>
              <a:rPr lang="fa-IR" dirty="0" smtClean="0"/>
              <a:t> </a:t>
            </a:r>
            <a:r>
              <a:rPr lang="fa-IR" sz="2600" dirty="0" smtClean="0">
                <a:solidFill>
                  <a:schemeClr val="tx1"/>
                </a:solidFill>
                <a:cs typeface="B Nazanin" pitchFamily="2" charset="-78"/>
              </a:rPr>
              <a:t>پرمصرف ترین برنامه ها در سیستم عامل :</a:t>
            </a:r>
          </a:p>
          <a:p>
            <a:pPr marL="0" indent="0">
              <a:buNone/>
            </a:pPr>
            <a:r>
              <a:rPr lang="fa-IR" sz="2600" dirty="0" smtClean="0">
                <a:solidFill>
                  <a:schemeClr val="tx1"/>
                </a:solidFill>
                <a:cs typeface="B Nazanin" pitchFamily="2" charset="-78"/>
              </a:rPr>
              <a:t>1- برنامه </a:t>
            </a:r>
            <a:r>
              <a:rPr lang="en-US" sz="2600" dirty="0" smtClean="0">
                <a:solidFill>
                  <a:schemeClr val="tx1"/>
                </a:solidFill>
                <a:cs typeface="B Nazanin" pitchFamily="2" charset="-78"/>
              </a:rPr>
              <a:t>)</a:t>
            </a:r>
            <a:r>
              <a:rPr lang="fa-IR" sz="2600" dirty="0" smtClean="0">
                <a:solidFill>
                  <a:schemeClr val="tx1"/>
                </a:solidFill>
                <a:cs typeface="B Nazanin" pitchFamily="2" charset="-78"/>
              </a:rPr>
              <a:t>سودومند</a:t>
            </a:r>
            <a:r>
              <a:rPr lang="en-US" sz="2600" dirty="0" smtClean="0">
                <a:solidFill>
                  <a:schemeClr val="tx1"/>
                </a:solidFill>
                <a:cs typeface="B Nazanin" pitchFamily="2" charset="-78"/>
              </a:rPr>
              <a:t>UTILITY (</a:t>
            </a:r>
            <a:r>
              <a:rPr lang="fa-IR" sz="2600" dirty="0" smtClean="0">
                <a:solidFill>
                  <a:schemeClr val="tx1"/>
                </a:solidFill>
                <a:cs typeface="B Nazanin" pitchFamily="2" charset="-78"/>
              </a:rPr>
              <a:t>: برنامه هایی هستند که در پردازش، زیاد استفاده می شوند . </a:t>
            </a:r>
          </a:p>
          <a:p>
            <a:pPr marL="0" indent="0">
              <a:buNone/>
            </a:pPr>
            <a:r>
              <a:rPr lang="fa-IR" sz="2600" dirty="0" smtClean="0">
                <a:solidFill>
                  <a:schemeClr val="tx1"/>
                </a:solidFill>
                <a:cs typeface="B Nazanin" pitchFamily="2" charset="-78"/>
              </a:rPr>
              <a:t>2- مترجم ها : برنامه ای که کاربر نوشته است برنامه مبدا نام دارد و برنامه زبان ماشینی که از طریق مترجمها تبدیل می شود به برنامه مورد نظر و یا کد موسوم است. </a:t>
            </a:r>
          </a:p>
          <a:p>
            <a:pPr>
              <a:buFont typeface="Wingdings" pitchFamily="2" charset="2"/>
              <a:buChar char="ü"/>
            </a:pPr>
            <a:r>
              <a:rPr lang="fa-IR" sz="2600" dirty="0" smtClean="0">
                <a:solidFill>
                  <a:schemeClr val="tx1"/>
                </a:solidFill>
                <a:cs typeface="B Nazanin" pitchFamily="2" charset="-78"/>
              </a:rPr>
              <a:t>سیستم عامل پیش از ارسال برنامه مبدا به پردازش،  آن را ترجمه می کند. </a:t>
            </a:r>
          </a:p>
          <a:p>
            <a:pPr>
              <a:buFont typeface="Wingdings" pitchFamily="2" charset="2"/>
              <a:buChar char="ü"/>
            </a:pPr>
            <a:r>
              <a:rPr lang="fa-IR" sz="2600" dirty="0" smtClean="0">
                <a:solidFill>
                  <a:schemeClr val="tx1"/>
                </a:solidFill>
                <a:cs typeface="B Nazanin" pitchFamily="2" charset="-78"/>
              </a:rPr>
              <a:t>سیستم عامل ، مترجمها و برنامه های سودمند، همراه با یکدیگر عمل می کنند.</a:t>
            </a:r>
          </a:p>
          <a:p>
            <a:pPr marL="0" indent="0">
              <a:buNone/>
            </a:pP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 عامل </a:t>
            </a:r>
            <a:endParaRPr lang="fa-IR" dirty="0"/>
          </a:p>
        </p:txBody>
      </p:sp>
    </p:spTree>
    <p:extLst>
      <p:ext uri="{BB962C8B-B14F-4D97-AF65-F5344CB8AC3E}">
        <p14:creationId xmlns:p14="http://schemas.microsoft.com/office/powerpoint/2010/main" val="235737411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640960" cy="3921885"/>
          </a:xfrm>
        </p:spPr>
        <p:txBody>
          <a:bodyPr>
            <a:normAutofit/>
          </a:bodyPr>
          <a:lstStyle/>
          <a:p>
            <a:pPr algn="just">
              <a:buFont typeface="Wingdings" pitchFamily="2" charset="2"/>
              <a:buChar char="q"/>
            </a:pPr>
            <a:r>
              <a:rPr lang="fa-IR" sz="2600" dirty="0" smtClean="0">
                <a:solidFill>
                  <a:schemeClr val="tx1"/>
                </a:solidFill>
                <a:cs typeface="B Nazanin" pitchFamily="2" charset="-78"/>
              </a:rPr>
              <a:t> چون تواناییهای سخت افزاری اصلی کامپیوترها مشابه هستند ، تولید کننده های کامپیوتر ، سیستم عامل های مقدماتی را می سازند که اثربخشی سخت افزاری و نرم افزاری را به بیشترین حد ممکن می رساند. </a:t>
            </a:r>
          </a:p>
          <a:p>
            <a:pPr algn="just">
              <a:buFont typeface="Wingdings" pitchFamily="2" charset="2"/>
              <a:buChar char="q"/>
            </a:pPr>
            <a:r>
              <a:rPr lang="fa-IR" sz="2600" dirty="0" smtClean="0">
                <a:solidFill>
                  <a:schemeClr val="tx1"/>
                </a:solidFill>
                <a:cs typeface="B Nazanin" pitchFamily="2" charset="-78"/>
              </a:rPr>
              <a:t>سیستم عامل هایی چون </a:t>
            </a:r>
            <a:r>
              <a:rPr lang="fa-IR" sz="2600" b="1" dirty="0" smtClean="0">
                <a:solidFill>
                  <a:schemeClr val="tx1"/>
                </a:solidFill>
                <a:cs typeface="B Nazanin" pitchFamily="2" charset="-78"/>
              </a:rPr>
              <a:t>یونیکس</a:t>
            </a:r>
            <a:r>
              <a:rPr lang="fa-IR" sz="2600" dirty="0" smtClean="0">
                <a:solidFill>
                  <a:schemeClr val="tx1"/>
                </a:solidFill>
                <a:cs typeface="B Nazanin" pitchFamily="2" charset="-78"/>
              </a:rPr>
              <a:t> یک سیستم عامل همگانی برای تمام انواع سخت افزارها است و سعی بر آن است تا به یک استاندارد صنعتی تبدیل شود.</a:t>
            </a:r>
          </a:p>
          <a:p>
            <a:pPr algn="just">
              <a:buFont typeface="Wingdings" pitchFamily="2" charset="2"/>
              <a:buChar char="q"/>
            </a:pPr>
            <a:r>
              <a:rPr lang="fa-IR" sz="2600" dirty="0" smtClean="0">
                <a:solidFill>
                  <a:schemeClr val="tx1"/>
                </a:solidFill>
                <a:cs typeface="B Nazanin" pitchFamily="2" charset="-78"/>
              </a:rPr>
              <a:t>از پر کاربرترین سیستم عامل ها می توان به </a:t>
            </a:r>
            <a:r>
              <a:rPr lang="en-US" sz="2600" b="1" dirty="0" smtClean="0">
                <a:solidFill>
                  <a:schemeClr val="tx1"/>
                </a:solidFill>
                <a:cs typeface="B Nazanin" pitchFamily="2" charset="-78"/>
              </a:rPr>
              <a:t>windows</a:t>
            </a:r>
            <a:r>
              <a:rPr lang="en-US" sz="2600" dirty="0" smtClean="0">
                <a:solidFill>
                  <a:schemeClr val="tx1"/>
                </a:solidFill>
                <a:cs typeface="B Nazanin" pitchFamily="2" charset="-78"/>
              </a:rPr>
              <a:t> </a:t>
            </a:r>
            <a:r>
              <a:rPr lang="fa-IR" sz="2600" dirty="0" smtClean="0">
                <a:solidFill>
                  <a:schemeClr val="tx1"/>
                </a:solidFill>
                <a:cs typeface="B Nazanin" pitchFamily="2" charset="-78"/>
              </a:rPr>
              <a:t> اشاره کرد که تولید شرکت مایکروسافت  می باشد.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 عامل </a:t>
            </a:r>
            <a:endParaRPr lang="fa-IR" dirty="0"/>
          </a:p>
        </p:txBody>
      </p:sp>
    </p:spTree>
    <p:extLst>
      <p:ext uri="{BB962C8B-B14F-4D97-AF65-F5344CB8AC3E}">
        <p14:creationId xmlns:p14="http://schemas.microsoft.com/office/powerpoint/2010/main" val="19960650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568952" cy="4248472"/>
          </a:xfrm>
        </p:spPr>
        <p:txBody>
          <a:bodyPr/>
          <a:lstStyle/>
          <a:p>
            <a:pPr>
              <a:buFont typeface="Wingdings" pitchFamily="2" charset="2"/>
              <a:buChar char="q"/>
            </a:pPr>
            <a:r>
              <a:rPr lang="fa-IR" sz="2600" dirty="0" smtClean="0">
                <a:solidFill>
                  <a:schemeClr val="tx1"/>
                </a:solidFill>
                <a:cs typeface="B Nazanin" pitchFamily="2" charset="-78"/>
              </a:rPr>
              <a:t> نرم افزاری مجموعه ای از دستورالعمل هایی است که به صورت مکتوب و به زبان قابل فهم برای کامپیوتر نگاشته می شود.</a:t>
            </a:r>
          </a:p>
          <a:p>
            <a:pPr marL="0" indent="0">
              <a:buNone/>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سیستم کامپیوتر زبانی را درک می کند که به زبان ماشین موسوم است. </a:t>
            </a:r>
          </a:p>
          <a:p>
            <a:pPr marL="0" indent="0">
              <a:buNone/>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دستورالعمل ها با کمک مترجمها و مفسرها به زبان ماشین قابل فهم برای سیستم کامپیوتری تبدیل می شوند.</a:t>
            </a:r>
          </a:p>
          <a:p>
            <a:pPr>
              <a:buFont typeface="Wingdings" pitchFamily="2" charset="2"/>
              <a:buChar char="q"/>
            </a:pPr>
            <a:r>
              <a:rPr lang="fa-IR" sz="2600" dirty="0" smtClean="0">
                <a:solidFill>
                  <a:schemeClr val="tx1"/>
                </a:solidFill>
                <a:cs typeface="B Nazanin" pitchFamily="2" charset="-78"/>
              </a:rPr>
              <a:t>زبان های بسیاری برای مقاصد خاص و عام وجود دارند ، که به زبان روزمره انگلیسی نزدیک بوده ، برای راهنمایی بر روی سیستم کامپیوتری به کار می روند.</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نرم افزار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67505134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24936" cy="4437112"/>
          </a:xfrm>
        </p:spPr>
        <p:txBody>
          <a:bodyPr>
            <a:normAutofit/>
          </a:bodyPr>
          <a:lstStyle/>
          <a:p>
            <a:pPr marL="0" indent="0" algn="ctr">
              <a:buNone/>
            </a:pPr>
            <a:r>
              <a:rPr lang="fa-IR" sz="2800" b="1" dirty="0" smtClean="0">
                <a:solidFill>
                  <a:schemeClr val="tx1"/>
                </a:solidFill>
                <a:cs typeface="B Nazanin" pitchFamily="2" charset="-78"/>
              </a:rPr>
              <a:t>نرم افزار </a:t>
            </a:r>
          </a:p>
          <a:p>
            <a:pPr marL="0" indent="0" algn="ctr">
              <a:buNone/>
            </a:pPr>
            <a:endParaRPr lang="fa-IR" sz="2800" b="1" dirty="0">
              <a:solidFill>
                <a:schemeClr val="tx1"/>
              </a:solidFill>
              <a:cs typeface="B Nazanin" pitchFamily="2" charset="-78"/>
            </a:endParaRPr>
          </a:p>
          <a:p>
            <a:pPr marL="0" indent="0" algn="ctr">
              <a:buNone/>
            </a:pPr>
            <a:endParaRPr lang="fa-IR" sz="2800" b="1" dirty="0" smtClean="0">
              <a:solidFill>
                <a:schemeClr val="tx1"/>
              </a:solidFill>
              <a:cs typeface="B Nazanin" pitchFamily="2" charset="-78"/>
            </a:endParaRPr>
          </a:p>
          <a:p>
            <a:pPr marL="0" indent="0" algn="ctr">
              <a:buNone/>
            </a:pPr>
            <a:endParaRPr lang="fa-IR" sz="2800" b="1" dirty="0">
              <a:solidFill>
                <a:schemeClr val="tx1"/>
              </a:solidFill>
              <a:cs typeface="B Nazanin" pitchFamily="2" charset="-78"/>
            </a:endParaRPr>
          </a:p>
          <a:p>
            <a:pPr marL="0" indent="0">
              <a:buNone/>
            </a:pPr>
            <a:r>
              <a:rPr lang="fa-IR" sz="2800" b="1" dirty="0" smtClean="0">
                <a:solidFill>
                  <a:schemeClr val="tx1"/>
                </a:solidFill>
                <a:cs typeface="B Nazanin" pitchFamily="2" charset="-78"/>
              </a:rPr>
              <a:t> </a:t>
            </a:r>
            <a:r>
              <a:rPr lang="fa-IR" sz="1800" dirty="0" smtClean="0">
                <a:solidFill>
                  <a:schemeClr val="tx1"/>
                </a:solidFill>
                <a:cs typeface="B Nazanin" pitchFamily="2" charset="-78"/>
              </a:rPr>
              <a:t>بسته های نرم افزاری کاربردی                          برنامه های </a:t>
            </a:r>
            <a:r>
              <a:rPr lang="en-US" sz="1800" dirty="0" smtClean="0">
                <a:solidFill>
                  <a:schemeClr val="tx1"/>
                </a:solidFill>
                <a:cs typeface="B Nazanin" pitchFamily="2" charset="-78"/>
              </a:rPr>
              <a:t>UTILITY</a:t>
            </a:r>
            <a:r>
              <a:rPr lang="fa-IR" sz="1800" dirty="0" smtClean="0">
                <a:solidFill>
                  <a:schemeClr val="tx1"/>
                </a:solidFill>
                <a:cs typeface="B Nazanin" pitchFamily="2" charset="-78"/>
              </a:rPr>
              <a:t> کامپیوتری               برنامه های کاربردی        </a:t>
            </a:r>
          </a:p>
          <a:p>
            <a:pPr marL="0" indent="0">
              <a:buNone/>
            </a:pPr>
            <a:r>
              <a:rPr lang="fa-IR" sz="1800" dirty="0" smtClean="0">
                <a:solidFill>
                  <a:schemeClr val="tx1"/>
                </a:solidFill>
                <a:cs typeface="B Nazanin" pitchFamily="2" charset="-78"/>
              </a:rPr>
              <a:t>استاندارد . برنامه ها ، بایگانیها                     برنامه های تبدیل کننده و سیستم عامل        که به زبانهای برنامه  ریزی</a:t>
            </a:r>
          </a:p>
          <a:p>
            <a:pPr marL="0" indent="0">
              <a:buNone/>
            </a:pPr>
            <a:r>
              <a:rPr lang="fa-IR" sz="1800" dirty="0" smtClean="0">
                <a:solidFill>
                  <a:schemeClr val="tx1"/>
                </a:solidFill>
                <a:cs typeface="B Nazanin" pitchFamily="2" charset="-78"/>
              </a:rPr>
              <a:t>سیستم های اطلاعاتی و پایگاه داده                                                                            شده مثل بیسیک و</a:t>
            </a:r>
          </a:p>
          <a:p>
            <a:pPr marL="0" indent="0">
              <a:buNone/>
            </a:pPr>
            <a:r>
              <a:rPr lang="fa-IR" sz="1800" dirty="0">
                <a:solidFill>
                  <a:schemeClr val="tx1"/>
                </a:solidFill>
                <a:cs typeface="B Nazanin" pitchFamily="2" charset="-78"/>
              </a:rPr>
              <a:t> </a:t>
            </a:r>
            <a:r>
              <a:rPr lang="fa-IR" sz="1800" dirty="0" smtClean="0">
                <a:solidFill>
                  <a:schemeClr val="tx1"/>
                </a:solidFill>
                <a:cs typeface="B Nazanin" pitchFamily="2" charset="-78"/>
              </a:rPr>
              <a:t>                                                                                                                       کوبول نوشته شده اند .</a:t>
            </a:r>
          </a:p>
          <a:p>
            <a:pPr marL="0" indent="0">
              <a:buNone/>
            </a:pPr>
            <a:r>
              <a:rPr lang="fa-IR" sz="1800" dirty="0">
                <a:solidFill>
                  <a:schemeClr val="tx1"/>
                </a:solidFill>
                <a:cs typeface="B Nazanin" pitchFamily="2" charset="-78"/>
              </a:rPr>
              <a:t> </a:t>
            </a:r>
            <a:r>
              <a:rPr lang="fa-IR" sz="1800" dirty="0" smtClean="0">
                <a:solidFill>
                  <a:schemeClr val="tx1"/>
                </a:solidFill>
                <a:cs typeface="B Nazanin" pitchFamily="2" charset="-78"/>
              </a:rPr>
              <a:t>                                                                                                                        برنامه نویس </a:t>
            </a:r>
            <a:r>
              <a:rPr lang="en-US" sz="1800" dirty="0" smtClean="0">
                <a:solidFill>
                  <a:schemeClr val="tx1"/>
                </a:solidFill>
                <a:cs typeface="B Nazanin" pitchFamily="2" charset="-78"/>
              </a:rPr>
              <a:t>4GL</a:t>
            </a:r>
            <a:endParaRPr lang="fa-IR" sz="18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طبقه بندی کل مجموعه نرم افزارها</a:t>
            </a:r>
            <a:br>
              <a:rPr lang="fa-IR" b="1" dirty="0" smtClean="0">
                <a:solidFill>
                  <a:schemeClr val="tx1"/>
                </a:solidFill>
                <a:cs typeface="B Nazanin" pitchFamily="2" charset="-78"/>
              </a:rPr>
            </a:br>
            <a:r>
              <a:rPr lang="fa-IR" sz="2500" b="1" dirty="0" smtClean="0">
                <a:solidFill>
                  <a:schemeClr val="tx1"/>
                </a:solidFill>
                <a:cs typeface="B Nazanin" pitchFamily="2" charset="-78"/>
              </a:rPr>
              <a:t>شکل صفحه 190</a:t>
            </a:r>
            <a:r>
              <a:rPr lang="fa-IR" b="1" dirty="0" smtClean="0">
                <a:solidFill>
                  <a:schemeClr val="tx1"/>
                </a:solidFill>
                <a:cs typeface="B Nazanin" pitchFamily="2" charset="-78"/>
              </a:rPr>
              <a:t> </a:t>
            </a:r>
            <a:endParaRPr lang="fa-IR" b="1" dirty="0">
              <a:solidFill>
                <a:schemeClr val="tx1"/>
              </a:solidFill>
              <a:cs typeface="B Nazanin" pitchFamily="2" charset="-78"/>
            </a:endParaRPr>
          </a:p>
        </p:txBody>
      </p:sp>
      <p:cxnSp>
        <p:nvCxnSpPr>
          <p:cNvPr id="5" name="Straight Connector 4"/>
          <p:cNvCxnSpPr/>
          <p:nvPr/>
        </p:nvCxnSpPr>
        <p:spPr>
          <a:xfrm flipV="1">
            <a:off x="1115616" y="3074279"/>
            <a:ext cx="6480720" cy="7200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070089" y="3110283"/>
            <a:ext cx="0" cy="822773"/>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7596336" y="3074279"/>
            <a:ext cx="0" cy="570745"/>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a:endCxn id="16" idx="0"/>
          </p:cNvCxnSpPr>
          <p:nvPr/>
        </p:nvCxnSpPr>
        <p:spPr>
          <a:xfrm>
            <a:off x="4355976" y="3110283"/>
            <a:ext cx="0" cy="534741"/>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6732240" y="3645024"/>
            <a:ext cx="172819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شخص ثالث</a:t>
            </a:r>
            <a:endParaRPr lang="fa-IR" b="1" dirty="0">
              <a:cs typeface="B Nazanin" pitchFamily="2" charset="-78"/>
            </a:endParaRPr>
          </a:p>
        </p:txBody>
      </p:sp>
      <p:sp>
        <p:nvSpPr>
          <p:cNvPr id="16" name="Rectangle 15"/>
          <p:cNvSpPr/>
          <p:nvPr/>
        </p:nvSpPr>
        <p:spPr>
          <a:xfrm>
            <a:off x="3491880" y="3645024"/>
            <a:ext cx="172819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عرضه شده توسط</a:t>
            </a:r>
          </a:p>
          <a:p>
            <a:pPr algn="ctr"/>
            <a:r>
              <a:rPr lang="fa-IR" b="1" dirty="0" smtClean="0">
                <a:cs typeface="B Nazanin" pitchFamily="2" charset="-78"/>
              </a:rPr>
              <a:t>فروشنده کامپیوتر</a:t>
            </a:r>
            <a:endParaRPr lang="fa-IR" b="1" dirty="0">
              <a:cs typeface="B Nazanin" pitchFamily="2" charset="-78"/>
            </a:endParaRPr>
          </a:p>
        </p:txBody>
      </p:sp>
      <p:sp>
        <p:nvSpPr>
          <p:cNvPr id="18" name="Rectangle 17"/>
          <p:cNvSpPr/>
          <p:nvPr/>
        </p:nvSpPr>
        <p:spPr>
          <a:xfrm>
            <a:off x="323528" y="3930487"/>
            <a:ext cx="172819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نوشته کاربران</a:t>
            </a:r>
            <a:endParaRPr lang="fa-IR" b="1" dirty="0">
              <a:cs typeface="B Nazanin" pitchFamily="2" charset="-78"/>
            </a:endParaRPr>
          </a:p>
        </p:txBody>
      </p:sp>
    </p:spTree>
    <p:extLst>
      <p:ext uri="{BB962C8B-B14F-4D97-AF65-F5344CB8AC3E}">
        <p14:creationId xmlns:p14="http://schemas.microsoft.com/office/powerpoint/2010/main" val="419879031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712968" cy="4176464"/>
          </a:xfrm>
        </p:spPr>
        <p:txBody>
          <a:bodyPr>
            <a:normAutofit/>
          </a:bodyPr>
          <a:lstStyle/>
          <a:p>
            <a:pPr algn="just">
              <a:buFont typeface="Wingdings" pitchFamily="2" charset="2"/>
              <a:buChar char="q"/>
            </a:pPr>
            <a:r>
              <a:rPr lang="fa-IR" sz="2600" dirty="0" smtClean="0">
                <a:cs typeface="B Nazanin" pitchFamily="2" charset="-78"/>
              </a:rPr>
              <a:t> </a:t>
            </a:r>
            <a:r>
              <a:rPr lang="fa-IR" sz="2600" dirty="0" smtClean="0">
                <a:solidFill>
                  <a:schemeClr val="tx1"/>
                </a:solidFill>
                <a:cs typeface="B Nazanin" pitchFamily="2" charset="-78"/>
              </a:rPr>
              <a:t>این زبان ها در  اواسط دهه 70 تدوین شدند.  بسیار شبیه به زبان های طبیعی می باشند. و برنامه نویس بوسیله برنامه هایی  که به این زبان ها می نویسد به روشی ساده تر از زبان دیگر با کامپیوتر ارتباط  برقرار می کند.  به این زبان ها ، غیر رویه ای نیز گفته می شود. </a:t>
            </a:r>
          </a:p>
          <a:p>
            <a:pPr algn="just">
              <a:buFont typeface="Wingdings" pitchFamily="2" charset="2"/>
              <a:buChar char="q"/>
            </a:pPr>
            <a:r>
              <a:rPr lang="fa-IR" sz="2600" dirty="0" smtClean="0">
                <a:solidFill>
                  <a:schemeClr val="tx1"/>
                </a:solidFill>
                <a:cs typeface="B Nazanin" pitchFamily="2" charset="-78"/>
              </a:rPr>
              <a:t>برنامه نویس بدون تشریح چگونگی عملیات ، خواسته خود را مطرح می کند . یعنی به کامپیوتر می گوید چه می خواهد ، ولی چگونگی انجام عملیات را نمی گوید . مثل زبان </a:t>
            </a:r>
            <a:r>
              <a:rPr lang="en-US" sz="2600" dirty="0" smtClean="0">
                <a:solidFill>
                  <a:schemeClr val="tx1"/>
                </a:solidFill>
                <a:cs typeface="B Nazanin" pitchFamily="2" charset="-78"/>
              </a:rPr>
              <a:t>ADA</a:t>
            </a:r>
            <a:r>
              <a:rPr lang="fa-IR" sz="2600" dirty="0" smtClean="0">
                <a:solidFill>
                  <a:schemeClr val="tx1"/>
                </a:solidFill>
                <a:cs typeface="B Nazanin" pitchFamily="2" charset="-78"/>
              </a:rPr>
              <a:t> .  </a:t>
            </a:r>
          </a:p>
          <a:p>
            <a:pPr marL="0" indent="0" algn="just">
              <a:buNone/>
            </a:pP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زبان برنامه نویسی نسل چهارم </a:t>
            </a:r>
            <a:r>
              <a:rPr lang="en-US" b="1" dirty="0" smtClean="0">
                <a:solidFill>
                  <a:schemeClr val="tx1"/>
                </a:solidFill>
                <a:cs typeface="B Nazanin" pitchFamily="2" charset="-78"/>
              </a:rPr>
              <a:t>4GL</a:t>
            </a:r>
            <a:r>
              <a:rPr lang="fa-IR" b="1" dirty="0" smtClean="0">
                <a:solidFill>
                  <a:schemeClr val="tx1"/>
                </a:solidFill>
                <a:cs typeface="B Nazanin" pitchFamily="2" charset="-78"/>
              </a:rPr>
              <a:t>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9341766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640959" cy="3849877"/>
          </a:xfrm>
        </p:spPr>
        <p:txBody>
          <a:bodyPr/>
          <a:lstStyle/>
          <a:p>
            <a:pPr algn="just">
              <a:buFont typeface="Wingdings" pitchFamily="2" charset="2"/>
              <a:buChar char="q"/>
            </a:pPr>
            <a:r>
              <a:rPr lang="fa-IR" sz="2600" dirty="0" smtClean="0">
                <a:solidFill>
                  <a:schemeClr val="tx1"/>
                </a:solidFill>
                <a:cs typeface="B Nazanin" pitchFamily="2" charset="-78"/>
              </a:rPr>
              <a:t>   نوشته کاربران : زمانی که برنامه نویس برنامه ای را به صورت کاربردی به زبانی می نویسد از رویه(شرح عملیات) اجرای یک وظیفه کاربردی بهره می گیرد . و از زبانهای برنامه نویسی بیسیک ، کوبول و پاسگال که زبانهای رویه گرا هستند بهره می گیرد. </a:t>
            </a:r>
            <a:r>
              <a:rPr lang="fa-IR" sz="2600" dirty="0">
                <a:solidFill>
                  <a:schemeClr val="tx1"/>
                </a:solidFill>
                <a:cs typeface="B Nazanin" pitchFamily="2" charset="-78"/>
              </a:rPr>
              <a:t>یا زبانهای نسل </a:t>
            </a:r>
            <a:r>
              <a:rPr lang="en-US" sz="2600" dirty="0" smtClean="0">
                <a:solidFill>
                  <a:schemeClr val="tx1"/>
                </a:solidFill>
                <a:cs typeface="B Nazanin" pitchFamily="2" charset="-78"/>
              </a:rPr>
              <a:t>4GL</a:t>
            </a:r>
            <a:endParaRPr lang="fa-IR" sz="2600" dirty="0" smtClean="0">
              <a:solidFill>
                <a:schemeClr val="tx1"/>
              </a:solidFill>
              <a:cs typeface="B Nazanin" pitchFamily="2" charset="-78"/>
            </a:endParaRPr>
          </a:p>
          <a:p>
            <a:pPr marL="0" indent="0" algn="just">
              <a:buNone/>
            </a:pPr>
            <a:endParaRPr lang="fa-IR" sz="2600" dirty="0" smtClean="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فروشنده کامپیوتر : برنامه ای که به زبان خاص نوشته شده باید در یک سیستم کامپیوتری اجرا شود به مترجم خاص خود نیاز دارد . مترجم کار خواندن و ویرایش را انجام می دهد.  سیستم عامل </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نرم افزار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9602491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04864"/>
            <a:ext cx="8712968" cy="4392488"/>
          </a:xfrm>
        </p:spPr>
        <p:txBody>
          <a:bodyPr>
            <a:noAutofit/>
          </a:bodyPr>
          <a:lstStyle/>
          <a:p>
            <a:pPr>
              <a:buFont typeface="Wingdings" pitchFamily="2" charset="2"/>
              <a:buChar char="q"/>
            </a:pPr>
            <a:r>
              <a:rPr lang="fa-IR" sz="2600" dirty="0" smtClean="0">
                <a:solidFill>
                  <a:schemeClr val="tx1"/>
                </a:solidFill>
                <a:cs typeface="B Nazanin" pitchFamily="2" charset="-78"/>
              </a:rPr>
              <a:t> نرم افزار شخص ثالث : با در نظر گرفتن نیاز همگانی به پردازش و کاربرد نوشته شده است . </a:t>
            </a:r>
          </a:p>
          <a:p>
            <a:pPr>
              <a:buFont typeface="Wingdings" pitchFamily="2" charset="2"/>
              <a:buChar char="q"/>
            </a:pPr>
            <a:r>
              <a:rPr lang="fa-IR" sz="2600" dirty="0" smtClean="0">
                <a:solidFill>
                  <a:schemeClr val="tx1"/>
                </a:solidFill>
                <a:cs typeface="B Nazanin" pitchFamily="2" charset="-78"/>
              </a:rPr>
              <a:t>بطور کلی این نرم افزارها برای ابزارهای کاربردی استاندارد کاربردی چون تحلیل رگرسیون ، برنامه ریزی خطی ، صفحه گسترده و مثل اصول حسابداری نوشته می شوند. </a:t>
            </a:r>
          </a:p>
          <a:p>
            <a:pPr>
              <a:buFont typeface="Wingdings" pitchFamily="2" charset="2"/>
              <a:buChar char="q"/>
            </a:pPr>
            <a:r>
              <a:rPr lang="fa-IR" sz="2600" dirty="0" smtClean="0">
                <a:solidFill>
                  <a:schemeClr val="tx1"/>
                </a:solidFill>
                <a:cs typeface="B Nazanin" pitchFamily="2" charset="-78"/>
              </a:rPr>
              <a:t>بسته های مربوط به سیستم مدیریت پایگاه داده اطلاعاتی و سیستم اطلاعاتی نوع دیگری از نرم افزارهای شخص ثالث هستند. </a:t>
            </a:r>
          </a:p>
          <a:p>
            <a:pPr>
              <a:buFont typeface="Wingdings" pitchFamily="2" charset="2"/>
              <a:buChar char="q"/>
            </a:pPr>
            <a:r>
              <a:rPr lang="fa-IR" sz="2600" dirty="0" smtClean="0">
                <a:solidFill>
                  <a:schemeClr val="tx1"/>
                </a:solidFill>
                <a:cs typeface="B Nazanin" pitchFamily="2" charset="-78"/>
              </a:rPr>
              <a:t>محصولات پایگاه داده متعددی وجو دارد مثل :  اوراکل ، اینفور میکس ، سی بیس ......  </a:t>
            </a:r>
          </a:p>
          <a:p>
            <a:pPr>
              <a:buFont typeface="Wingdings" pitchFamily="2" charset="2"/>
              <a:buChar char="q"/>
            </a:pPr>
            <a:r>
              <a:rPr lang="fa-IR" sz="2600" dirty="0" smtClean="0">
                <a:solidFill>
                  <a:schemeClr val="tx1"/>
                </a:solidFill>
                <a:cs typeface="B Nazanin" pitchFamily="2" charset="-78"/>
              </a:rPr>
              <a:t>انتخاب هریک از این محصولات بستگی به نیاز اطلاعاتی ، حجم اطلاعاتی، قابلیت اطمینان و مباحث امنیتی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نرم افزار </a:t>
            </a:r>
            <a:endParaRPr lang="fa-IR" dirty="0"/>
          </a:p>
        </p:txBody>
      </p:sp>
    </p:spTree>
    <p:extLst>
      <p:ext uri="{BB962C8B-B14F-4D97-AF65-F5344CB8AC3E}">
        <p14:creationId xmlns:p14="http://schemas.microsoft.com/office/powerpoint/2010/main" val="1908670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46358669"/>
              </p:ext>
            </p:extLst>
          </p:nvPr>
        </p:nvGraphicFramePr>
        <p:xfrm>
          <a:off x="179388" y="2132856"/>
          <a:ext cx="8785225" cy="4725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fa-IR" b="1" dirty="0" smtClean="0">
                <a:solidFill>
                  <a:schemeClr val="tx1"/>
                </a:solidFill>
                <a:cs typeface="B Nazanin" pitchFamily="2" charset="-78"/>
              </a:rPr>
              <a:t>نمای فیزیکی سیستم اطلاعاتی مدیریت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90299167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7" cy="4176463"/>
          </a:xfrm>
        </p:spPr>
        <p:txBody>
          <a:bodyPr/>
          <a:lstStyle/>
          <a:p>
            <a:pPr>
              <a:buFont typeface="Wingdings" pitchFamily="2" charset="2"/>
              <a:buChar char="q"/>
            </a:pPr>
            <a:r>
              <a:rPr lang="fa-IR" dirty="0" smtClean="0"/>
              <a:t> </a:t>
            </a:r>
            <a:r>
              <a:rPr lang="fa-IR" sz="2600" dirty="0" smtClean="0">
                <a:solidFill>
                  <a:schemeClr val="tx1"/>
                </a:solidFill>
                <a:cs typeface="B Nazanin" pitchFamily="2" charset="-78"/>
              </a:rPr>
              <a:t>در پردازش اطلاعات ، فناوری ارتباطات نقش مهمی ایفا می کند. </a:t>
            </a:r>
          </a:p>
          <a:p>
            <a:pPr>
              <a:buFont typeface="Wingdings" pitchFamily="2" charset="2"/>
              <a:buChar char="q"/>
            </a:pPr>
            <a:r>
              <a:rPr lang="fa-IR" sz="2600" dirty="0" smtClean="0">
                <a:solidFill>
                  <a:schemeClr val="tx1"/>
                </a:solidFill>
                <a:cs typeface="B Nazanin" pitchFamily="2" charset="-78"/>
              </a:rPr>
              <a:t>برقراری ارتباط می توان از فناوریهای زیر بهره برد: </a:t>
            </a:r>
          </a:p>
          <a:p>
            <a:pPr>
              <a:buFont typeface="Wingdings" pitchFamily="2" charset="2"/>
              <a:buChar char="q"/>
            </a:pPr>
            <a:r>
              <a:rPr lang="fa-IR" sz="2600" dirty="0" smtClean="0">
                <a:solidFill>
                  <a:schemeClr val="tx1"/>
                </a:solidFill>
                <a:cs typeface="B Nazanin" pitchFamily="2" charset="-78"/>
              </a:rPr>
              <a:t>ارتباطات فیزیکی : 1- کابلهای مشترک به هم چسبیده    2-  کابلهای هم محور یا کواسکال     4- خطوط فیبر نوری </a:t>
            </a:r>
          </a:p>
          <a:p>
            <a:pPr>
              <a:buFont typeface="Wingdings" pitchFamily="2" charset="2"/>
              <a:buChar char="q"/>
            </a:pPr>
            <a:r>
              <a:rPr lang="fa-IR" sz="2600" dirty="0" smtClean="0">
                <a:solidFill>
                  <a:schemeClr val="tx1"/>
                </a:solidFill>
                <a:cs typeface="B Nazanin" pitchFamily="2" charset="-78"/>
              </a:rPr>
              <a:t>ارتباطات خطوط موج کوتاه (ماکروویو) :  1- ماهواره  2- امواج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ارسال اطلاعات به سه روش صورت می پذیرد: 1- یک طرفه 2- نیمه دو طرفه 3- دو طرفه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فناوری اطلاعات و ارتباطات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98441483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348880"/>
            <a:ext cx="8640960" cy="4176464"/>
          </a:xfrm>
        </p:spPr>
        <p:txBody>
          <a:bodyPr>
            <a:normAutofit lnSpcReduction="10000"/>
          </a:bodyPr>
          <a:lstStyle/>
          <a:p>
            <a:pPr>
              <a:buFont typeface="Wingdings" pitchFamily="2" charset="2"/>
              <a:buChar char="q"/>
            </a:pPr>
            <a:r>
              <a:rPr lang="fa-IR" dirty="0" smtClean="0"/>
              <a:t> </a:t>
            </a:r>
            <a:r>
              <a:rPr lang="fa-IR" sz="2600" dirty="0" smtClean="0">
                <a:solidFill>
                  <a:schemeClr val="tx1"/>
                </a:solidFill>
                <a:cs typeface="B Nazanin" pitchFamily="2" charset="-78"/>
              </a:rPr>
              <a:t>یک طرفه : ارسال داده ها را تنها از یک طرف ممکن می سازد و غیر قابل تغییر است. </a:t>
            </a:r>
          </a:p>
          <a:p>
            <a:pPr>
              <a:buFont typeface="Wingdings" pitchFamily="2" charset="2"/>
              <a:buChar char="q"/>
            </a:pPr>
            <a:r>
              <a:rPr lang="fa-IR" sz="2600" dirty="0" smtClean="0">
                <a:solidFill>
                  <a:schemeClr val="tx1"/>
                </a:solidFill>
                <a:cs typeface="B Nazanin" pitchFamily="2" charset="-78"/>
              </a:rPr>
              <a:t>نیمه دو طرفه : می توان داده ها را از یک جهت فرستاد و برگشت داد. </a:t>
            </a:r>
          </a:p>
          <a:p>
            <a:pPr>
              <a:buFont typeface="Wingdings" pitchFamily="2" charset="2"/>
              <a:buChar char="q"/>
            </a:pPr>
            <a:r>
              <a:rPr lang="fa-IR" sz="2600" dirty="0" smtClean="0">
                <a:solidFill>
                  <a:schemeClr val="tx1"/>
                </a:solidFill>
                <a:cs typeface="B Nazanin" pitchFamily="2" charset="-78"/>
              </a:rPr>
              <a:t>دوطرفه : می توان به طور همزمان داده ها را از هر دوطرف ارسال کرد. </a:t>
            </a:r>
          </a:p>
          <a:p>
            <a:pPr>
              <a:buFont typeface="Wingdings" pitchFamily="2" charset="2"/>
              <a:buChar char="q"/>
            </a:pPr>
            <a:r>
              <a:rPr lang="fa-IR" sz="2600" dirty="0" smtClean="0">
                <a:solidFill>
                  <a:schemeClr val="tx1"/>
                </a:solidFill>
                <a:cs typeface="B Nazanin" pitchFamily="2" charset="-78"/>
              </a:rPr>
              <a:t>سرعت انتقال داده بر حسب باود (</a:t>
            </a:r>
            <a:r>
              <a:rPr lang="en-US" sz="2600" dirty="0" smtClean="0">
                <a:solidFill>
                  <a:schemeClr val="tx1"/>
                </a:solidFill>
                <a:cs typeface="B Nazanin" pitchFamily="2" charset="-78"/>
              </a:rPr>
              <a:t>Baud</a:t>
            </a:r>
            <a:r>
              <a:rPr lang="fa-IR" sz="2600" dirty="0" smtClean="0">
                <a:solidFill>
                  <a:schemeClr val="tx1"/>
                </a:solidFill>
                <a:cs typeface="B Nazanin" pitchFamily="2" charset="-78"/>
              </a:rPr>
              <a:t>) سنجیده می شود.</a:t>
            </a:r>
          </a:p>
          <a:p>
            <a:pPr>
              <a:buFont typeface="Wingdings" pitchFamily="2" charset="2"/>
              <a:buChar char="q"/>
            </a:pPr>
            <a:r>
              <a:rPr lang="fa-IR" sz="2600" dirty="0" smtClean="0">
                <a:solidFill>
                  <a:schemeClr val="tx1"/>
                </a:solidFill>
                <a:cs typeface="B Nazanin" pitchFamily="2" charset="-78"/>
              </a:rPr>
              <a:t>سرعت انتقال داده ها می تواند از 300 باود تا 9600 باود باشد. </a:t>
            </a:r>
          </a:p>
          <a:p>
            <a:pPr>
              <a:buFont typeface="Wingdings" pitchFamily="2" charset="2"/>
              <a:buChar char="q"/>
            </a:pPr>
            <a:r>
              <a:rPr lang="fa-IR" sz="2600" dirty="0" smtClean="0">
                <a:solidFill>
                  <a:schemeClr val="tx1"/>
                </a:solidFill>
                <a:cs typeface="B Nazanin" pitchFamily="2" charset="-78"/>
              </a:rPr>
              <a:t>در انتقال موج کوتاه ، سرعت بر حسب ارسال کاراکترها در ثانیه محاسبه می شود و می تواند تا بیش از 50000 کاراکتر در ثانیه باشد . </a:t>
            </a:r>
          </a:p>
          <a:p>
            <a:pPr>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زمانی بین دو ایستگاه مانع ارتباطی وجود داشته باشد مثل کوه ، از امواج ماهواره ای استفاده می شود.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فناوری اطلاعات و ارتباطات</a:t>
            </a:r>
            <a:endParaRPr lang="fa-IR" dirty="0"/>
          </a:p>
        </p:txBody>
      </p:sp>
    </p:spTree>
    <p:extLst>
      <p:ext uri="{BB962C8B-B14F-4D97-AF65-F5344CB8AC3E}">
        <p14:creationId xmlns:p14="http://schemas.microsoft.com/office/powerpoint/2010/main" val="299872780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276872"/>
            <a:ext cx="8964487" cy="4176463"/>
          </a:xfrm>
        </p:spPr>
        <p:txBody>
          <a:bodyPr/>
          <a:lstStyle/>
          <a:p>
            <a:pPr>
              <a:buFont typeface="Wingdings" pitchFamily="2" charset="2"/>
              <a:buChar char="q"/>
            </a:pPr>
            <a:r>
              <a:rPr lang="fa-IR" dirty="0" smtClean="0">
                <a:solidFill>
                  <a:schemeClr val="tx1"/>
                </a:solidFill>
                <a:cs typeface="B Nazanin" pitchFamily="2" charset="-78"/>
              </a:rPr>
              <a:t>سیستم ارتباطی بین پایانه و پردازشگر اصلی از سخت افزارهای متعددی بهره می گیرد. </a:t>
            </a:r>
          </a:p>
          <a:p>
            <a:pPr marL="0" indent="0" algn="l">
              <a:buNone/>
            </a:pPr>
            <a:r>
              <a:rPr lang="fa-IR" dirty="0" smtClean="0"/>
              <a:t> </a:t>
            </a:r>
            <a:endParaRPr lang="fa-IR" dirty="0"/>
          </a:p>
        </p:txBody>
      </p:sp>
      <p:sp>
        <p:nvSpPr>
          <p:cNvPr id="3" name="Title 2"/>
          <p:cNvSpPr>
            <a:spLocks noGrp="1"/>
          </p:cNvSpPr>
          <p:nvPr>
            <p:ph type="title"/>
          </p:nvPr>
        </p:nvSpPr>
        <p:spPr/>
        <p:txBody>
          <a:bodyPr>
            <a:normAutofit/>
          </a:bodyPr>
          <a:lstStyle/>
          <a:p>
            <a:r>
              <a:rPr lang="fa-IR" b="1" dirty="0" smtClean="0">
                <a:solidFill>
                  <a:schemeClr val="tx1"/>
                </a:solidFill>
                <a:cs typeface="B Nazanin" pitchFamily="2" charset="-78"/>
              </a:rPr>
              <a:t>سخت افزار سیستم ارتباطی</a:t>
            </a:r>
            <a:br>
              <a:rPr lang="fa-IR" b="1" dirty="0" smtClean="0">
                <a:solidFill>
                  <a:schemeClr val="tx1"/>
                </a:solidFill>
                <a:cs typeface="B Nazanin" pitchFamily="2" charset="-78"/>
              </a:rPr>
            </a:br>
            <a:r>
              <a:rPr lang="fa-IR" sz="2700" dirty="0" smtClean="0">
                <a:solidFill>
                  <a:schemeClr val="tx1"/>
                </a:solidFill>
                <a:cs typeface="B Nazanin" pitchFamily="2" charset="-78"/>
              </a:rPr>
              <a:t> شکل صفحه 194 </a:t>
            </a:r>
            <a:endParaRPr lang="fa-IR" sz="2700" dirty="0">
              <a:solidFill>
                <a:schemeClr val="tx1"/>
              </a:solidFill>
              <a:cs typeface="B Nazanin" pitchFamily="2" charset="-78"/>
            </a:endParaRPr>
          </a:p>
        </p:txBody>
      </p:sp>
      <p:sp>
        <p:nvSpPr>
          <p:cNvPr id="4" name="Rectangle 3"/>
          <p:cNvSpPr/>
          <p:nvPr/>
        </p:nvSpPr>
        <p:spPr>
          <a:xfrm>
            <a:off x="467544" y="3068960"/>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5" name="Rectangle 4"/>
          <p:cNvSpPr/>
          <p:nvPr/>
        </p:nvSpPr>
        <p:spPr>
          <a:xfrm>
            <a:off x="464997" y="3525563"/>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6" name="Rectangle 5"/>
          <p:cNvSpPr/>
          <p:nvPr/>
        </p:nvSpPr>
        <p:spPr>
          <a:xfrm>
            <a:off x="464997" y="4022858"/>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7" name="Rectangle 6"/>
          <p:cNvSpPr/>
          <p:nvPr/>
        </p:nvSpPr>
        <p:spPr>
          <a:xfrm>
            <a:off x="467544" y="6456637"/>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8" name="Rectangle 7"/>
          <p:cNvSpPr/>
          <p:nvPr/>
        </p:nvSpPr>
        <p:spPr>
          <a:xfrm>
            <a:off x="467544" y="5939037"/>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9" name="Rectangle 8"/>
          <p:cNvSpPr/>
          <p:nvPr/>
        </p:nvSpPr>
        <p:spPr>
          <a:xfrm>
            <a:off x="464997" y="5373216"/>
            <a:ext cx="1152128" cy="36004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مانیتور</a:t>
            </a:r>
            <a:endParaRPr lang="fa-IR" dirty="0"/>
          </a:p>
        </p:txBody>
      </p:sp>
      <p:sp>
        <p:nvSpPr>
          <p:cNvPr id="10" name="Rectangle 9"/>
          <p:cNvSpPr/>
          <p:nvPr/>
        </p:nvSpPr>
        <p:spPr>
          <a:xfrm>
            <a:off x="2627784" y="3432628"/>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پیام رسان مضاعف</a:t>
            </a:r>
            <a:endParaRPr lang="fa-IR" dirty="0"/>
          </a:p>
        </p:txBody>
      </p:sp>
      <p:sp>
        <p:nvSpPr>
          <p:cNvPr id="11" name="Rectangle 10"/>
          <p:cNvSpPr/>
          <p:nvPr/>
        </p:nvSpPr>
        <p:spPr>
          <a:xfrm>
            <a:off x="2627784" y="5733256"/>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a:t>پیام رسان مضاعف</a:t>
            </a:r>
          </a:p>
        </p:txBody>
      </p:sp>
      <p:sp>
        <p:nvSpPr>
          <p:cNvPr id="12" name="Rectangle 11"/>
          <p:cNvSpPr/>
          <p:nvPr/>
        </p:nvSpPr>
        <p:spPr>
          <a:xfrm>
            <a:off x="4716016" y="4513532"/>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پردازش گر ارتباطی</a:t>
            </a:r>
            <a:endParaRPr lang="fa-IR" dirty="0"/>
          </a:p>
        </p:txBody>
      </p:sp>
      <p:sp>
        <p:nvSpPr>
          <p:cNvPr id="13" name="Rectangle 12"/>
          <p:cNvSpPr/>
          <p:nvPr/>
        </p:nvSpPr>
        <p:spPr>
          <a:xfrm>
            <a:off x="7236296" y="3295374"/>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a:t>پیام رسان مضاعف</a:t>
            </a:r>
          </a:p>
        </p:txBody>
      </p:sp>
      <p:sp>
        <p:nvSpPr>
          <p:cNvPr id="14" name="Rectangle 13"/>
          <p:cNvSpPr/>
          <p:nvPr/>
        </p:nvSpPr>
        <p:spPr>
          <a:xfrm>
            <a:off x="7236296" y="4509120"/>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15" name="Rectangle 14"/>
          <p:cNvSpPr/>
          <p:nvPr/>
        </p:nvSpPr>
        <p:spPr>
          <a:xfrm>
            <a:off x="7236296" y="5823942"/>
            <a:ext cx="1440160" cy="590229"/>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a:t>پیام رسان مضاعف</a:t>
            </a:r>
          </a:p>
        </p:txBody>
      </p:sp>
      <p:cxnSp>
        <p:nvCxnSpPr>
          <p:cNvPr id="17" name="Straight Connector 16"/>
          <p:cNvCxnSpPr/>
          <p:nvPr/>
        </p:nvCxnSpPr>
        <p:spPr>
          <a:xfrm>
            <a:off x="1619672" y="3248980"/>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2051720" y="3248980"/>
            <a:ext cx="9309" cy="1003706"/>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H="1">
            <a:off x="1617125" y="4252686"/>
            <a:ext cx="434595" cy="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a:stCxn id="5" idx="3"/>
            <a:endCxn id="10" idx="1"/>
          </p:cNvCxnSpPr>
          <p:nvPr/>
        </p:nvCxnSpPr>
        <p:spPr>
          <a:xfrm>
            <a:off x="1617125" y="3705583"/>
            <a:ext cx="1010659" cy="22160"/>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a:stCxn id="13" idx="2"/>
          </p:cNvCxnSpPr>
          <p:nvPr/>
        </p:nvCxnSpPr>
        <p:spPr>
          <a:xfrm flipH="1">
            <a:off x="7089328" y="3885603"/>
            <a:ext cx="867048" cy="317275"/>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5436096" y="4202878"/>
            <a:ext cx="1653232" cy="0"/>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p:cNvCxnSpPr/>
          <p:nvPr/>
        </p:nvCxnSpPr>
        <p:spPr>
          <a:xfrm>
            <a:off x="5436096" y="4202878"/>
            <a:ext cx="0" cy="403019"/>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Arrow Connector 56"/>
          <p:cNvCxnSpPr>
            <a:stCxn id="12" idx="3"/>
            <a:endCxn id="14" idx="1"/>
          </p:cNvCxnSpPr>
          <p:nvPr/>
        </p:nvCxnSpPr>
        <p:spPr>
          <a:xfrm flipV="1">
            <a:off x="6156176" y="4804235"/>
            <a:ext cx="1080120" cy="441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59" name="Straight Connector 58"/>
          <p:cNvCxnSpPr>
            <a:stCxn id="12" idx="2"/>
          </p:cNvCxnSpPr>
          <p:nvPr/>
        </p:nvCxnSpPr>
        <p:spPr>
          <a:xfrm>
            <a:off x="5436096" y="5103761"/>
            <a:ext cx="0" cy="449475"/>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a:off x="5436096" y="5553236"/>
            <a:ext cx="1653232" cy="0"/>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p:cNvCxnSpPr>
            <a:endCxn id="15" idx="0"/>
          </p:cNvCxnSpPr>
          <p:nvPr/>
        </p:nvCxnSpPr>
        <p:spPr>
          <a:xfrm>
            <a:off x="7089328" y="5553236"/>
            <a:ext cx="867048" cy="270706"/>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p:cNvCxnSpPr>
            <a:stCxn id="9" idx="3"/>
          </p:cNvCxnSpPr>
          <p:nvPr/>
        </p:nvCxnSpPr>
        <p:spPr>
          <a:xfrm>
            <a:off x="1617125" y="5553236"/>
            <a:ext cx="434595" cy="0"/>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a:off x="2061029" y="5553236"/>
            <a:ext cx="0" cy="1083421"/>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a:endCxn id="7" idx="3"/>
          </p:cNvCxnSpPr>
          <p:nvPr/>
        </p:nvCxnSpPr>
        <p:spPr>
          <a:xfrm flipH="1">
            <a:off x="1619672" y="6636657"/>
            <a:ext cx="441357" cy="0"/>
          </a:xfrm>
          <a:prstGeom prst="line">
            <a:avLst/>
          </a:prstGeom>
        </p:spPr>
        <p:style>
          <a:lnRef idx="1">
            <a:schemeClr val="dk1"/>
          </a:lnRef>
          <a:fillRef idx="0">
            <a:schemeClr val="dk1"/>
          </a:fillRef>
          <a:effectRef idx="0">
            <a:schemeClr val="dk1"/>
          </a:effectRef>
          <a:fontRef idx="minor">
            <a:schemeClr val="tx1"/>
          </a:fontRef>
        </p:style>
      </p:cxnSp>
      <p:cxnSp>
        <p:nvCxnSpPr>
          <p:cNvPr id="73" name="Straight Connector 72"/>
          <p:cNvCxnSpPr>
            <a:stCxn id="8" idx="3"/>
          </p:cNvCxnSpPr>
          <p:nvPr/>
        </p:nvCxnSpPr>
        <p:spPr>
          <a:xfrm>
            <a:off x="1619672" y="6119057"/>
            <a:ext cx="1008112" cy="0"/>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a:stCxn id="11" idx="3"/>
          </p:cNvCxnSpPr>
          <p:nvPr/>
        </p:nvCxnSpPr>
        <p:spPr>
          <a:xfrm flipV="1">
            <a:off x="4067944" y="6028370"/>
            <a:ext cx="432048" cy="1"/>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a:xfrm flipV="1">
            <a:off x="4499992" y="5733256"/>
            <a:ext cx="216024" cy="295114"/>
          </a:xfrm>
          <a:prstGeom prst="line">
            <a:avLst/>
          </a:prstGeom>
        </p:spPr>
        <p:style>
          <a:lnRef idx="1">
            <a:schemeClr val="dk1"/>
          </a:lnRef>
          <a:fillRef idx="0">
            <a:schemeClr val="dk1"/>
          </a:fillRef>
          <a:effectRef idx="0">
            <a:schemeClr val="dk1"/>
          </a:effectRef>
          <a:fontRef idx="minor">
            <a:schemeClr val="tx1"/>
          </a:fontRef>
        </p:style>
      </p:cxnSp>
      <p:cxnSp>
        <p:nvCxnSpPr>
          <p:cNvPr id="79" name="Straight Connector 78"/>
          <p:cNvCxnSpPr/>
          <p:nvPr/>
        </p:nvCxnSpPr>
        <p:spPr>
          <a:xfrm>
            <a:off x="4716016" y="5733256"/>
            <a:ext cx="720080" cy="385801"/>
          </a:xfrm>
          <a:prstGeom prst="line">
            <a:avLst/>
          </a:prstGeom>
        </p:spPr>
        <p:style>
          <a:lnRef idx="1">
            <a:schemeClr val="dk1"/>
          </a:lnRef>
          <a:fillRef idx="0">
            <a:schemeClr val="dk1"/>
          </a:fillRef>
          <a:effectRef idx="0">
            <a:schemeClr val="dk1"/>
          </a:effectRef>
          <a:fontRef idx="minor">
            <a:schemeClr val="tx1"/>
          </a:fontRef>
        </p:style>
      </p:cxnSp>
      <p:cxnSp>
        <p:nvCxnSpPr>
          <p:cNvPr id="81" name="Straight Connector 80"/>
          <p:cNvCxnSpPr/>
          <p:nvPr/>
        </p:nvCxnSpPr>
        <p:spPr>
          <a:xfrm flipV="1">
            <a:off x="5436096" y="5880813"/>
            <a:ext cx="706558" cy="238244"/>
          </a:xfrm>
          <a:prstGeom prst="line">
            <a:avLst/>
          </a:prstGeom>
        </p:spPr>
        <p:style>
          <a:lnRef idx="1">
            <a:schemeClr val="dk1"/>
          </a:lnRef>
          <a:fillRef idx="0">
            <a:schemeClr val="dk1"/>
          </a:fillRef>
          <a:effectRef idx="0">
            <a:schemeClr val="dk1"/>
          </a:effectRef>
          <a:fontRef idx="minor">
            <a:schemeClr val="tx1"/>
          </a:fontRef>
        </p:style>
      </p:cxnSp>
      <p:cxnSp>
        <p:nvCxnSpPr>
          <p:cNvPr id="83" name="Straight Connector 82"/>
          <p:cNvCxnSpPr/>
          <p:nvPr/>
        </p:nvCxnSpPr>
        <p:spPr>
          <a:xfrm>
            <a:off x="6142654" y="5880813"/>
            <a:ext cx="1093642" cy="442672"/>
          </a:xfrm>
          <a:prstGeom prst="line">
            <a:avLst/>
          </a:prstGeom>
        </p:spPr>
        <p:style>
          <a:lnRef idx="1">
            <a:schemeClr val="dk1"/>
          </a:lnRef>
          <a:fillRef idx="0">
            <a:schemeClr val="dk1"/>
          </a:fillRef>
          <a:effectRef idx="0">
            <a:schemeClr val="dk1"/>
          </a:effectRef>
          <a:fontRef idx="minor">
            <a:schemeClr val="tx1"/>
          </a:fontRef>
        </p:style>
      </p:cxnSp>
      <p:cxnSp>
        <p:nvCxnSpPr>
          <p:cNvPr id="86" name="Straight Connector 85"/>
          <p:cNvCxnSpPr>
            <a:stCxn id="10" idx="3"/>
          </p:cNvCxnSpPr>
          <p:nvPr/>
        </p:nvCxnSpPr>
        <p:spPr>
          <a:xfrm>
            <a:off x="4067944" y="3727743"/>
            <a:ext cx="540060" cy="0"/>
          </a:xfrm>
          <a:prstGeom prst="line">
            <a:avLst/>
          </a:prstGeom>
        </p:spPr>
        <p:style>
          <a:lnRef idx="1">
            <a:schemeClr val="dk1"/>
          </a:lnRef>
          <a:fillRef idx="0">
            <a:schemeClr val="dk1"/>
          </a:fillRef>
          <a:effectRef idx="0">
            <a:schemeClr val="dk1"/>
          </a:effectRef>
          <a:fontRef idx="minor">
            <a:schemeClr val="tx1"/>
          </a:fontRef>
        </p:style>
      </p:cxnSp>
      <p:cxnSp>
        <p:nvCxnSpPr>
          <p:cNvPr id="88" name="Straight Connector 87"/>
          <p:cNvCxnSpPr/>
          <p:nvPr/>
        </p:nvCxnSpPr>
        <p:spPr>
          <a:xfrm flipV="1">
            <a:off x="4608004" y="3429000"/>
            <a:ext cx="684076" cy="321833"/>
          </a:xfrm>
          <a:prstGeom prst="line">
            <a:avLst/>
          </a:prstGeom>
        </p:spPr>
        <p:style>
          <a:lnRef idx="1">
            <a:schemeClr val="dk1"/>
          </a:lnRef>
          <a:fillRef idx="0">
            <a:schemeClr val="dk1"/>
          </a:fillRef>
          <a:effectRef idx="0">
            <a:schemeClr val="dk1"/>
          </a:effectRef>
          <a:fontRef idx="minor">
            <a:schemeClr val="tx1"/>
          </a:fontRef>
        </p:style>
      </p:cxnSp>
      <p:cxnSp>
        <p:nvCxnSpPr>
          <p:cNvPr id="90" name="Straight Connector 89"/>
          <p:cNvCxnSpPr/>
          <p:nvPr/>
        </p:nvCxnSpPr>
        <p:spPr>
          <a:xfrm>
            <a:off x="5292080" y="3432628"/>
            <a:ext cx="497295" cy="284035"/>
          </a:xfrm>
          <a:prstGeom prst="line">
            <a:avLst/>
          </a:prstGeom>
        </p:spPr>
        <p:style>
          <a:lnRef idx="1">
            <a:schemeClr val="dk1"/>
          </a:lnRef>
          <a:fillRef idx="0">
            <a:schemeClr val="dk1"/>
          </a:fillRef>
          <a:effectRef idx="0">
            <a:schemeClr val="dk1"/>
          </a:effectRef>
          <a:fontRef idx="minor">
            <a:schemeClr val="tx1"/>
          </a:fontRef>
        </p:style>
      </p:cxnSp>
      <p:cxnSp>
        <p:nvCxnSpPr>
          <p:cNvPr id="92" name="Straight Connector 91"/>
          <p:cNvCxnSpPr/>
          <p:nvPr/>
        </p:nvCxnSpPr>
        <p:spPr>
          <a:xfrm flipV="1">
            <a:off x="5789375" y="3295374"/>
            <a:ext cx="654833" cy="455459"/>
          </a:xfrm>
          <a:prstGeom prst="line">
            <a:avLst/>
          </a:prstGeom>
        </p:spPr>
        <p:style>
          <a:lnRef idx="1">
            <a:schemeClr val="dk1"/>
          </a:lnRef>
          <a:fillRef idx="0">
            <a:schemeClr val="dk1"/>
          </a:fillRef>
          <a:effectRef idx="0">
            <a:schemeClr val="dk1"/>
          </a:effectRef>
          <a:fontRef idx="minor">
            <a:schemeClr val="tx1"/>
          </a:fontRef>
        </p:style>
      </p:cxnSp>
      <p:cxnSp>
        <p:nvCxnSpPr>
          <p:cNvPr id="94" name="Straight Connector 93"/>
          <p:cNvCxnSpPr/>
          <p:nvPr/>
        </p:nvCxnSpPr>
        <p:spPr>
          <a:xfrm>
            <a:off x="6444208" y="3295374"/>
            <a:ext cx="792088" cy="41020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805783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19" y="2675466"/>
            <a:ext cx="8712969" cy="3849877"/>
          </a:xfrm>
        </p:spPr>
        <p:txBody>
          <a:bodyPr/>
          <a:lstStyle/>
          <a:p>
            <a:pPr>
              <a:buFont typeface="Wingdings" pitchFamily="2" charset="2"/>
              <a:buChar char="q"/>
            </a:pPr>
            <a:r>
              <a:rPr lang="fa-IR" dirty="0" smtClean="0"/>
              <a:t> </a:t>
            </a:r>
            <a:r>
              <a:rPr lang="fa-IR" sz="2600" b="1" dirty="0" smtClean="0">
                <a:solidFill>
                  <a:schemeClr val="tx1"/>
                </a:solidFill>
                <a:cs typeface="B Nazanin" pitchFamily="2" charset="-78"/>
              </a:rPr>
              <a:t>پیام رسان مضاعف:  </a:t>
            </a:r>
            <a:r>
              <a:rPr lang="fa-IR" sz="2600" dirty="0" smtClean="0">
                <a:solidFill>
                  <a:schemeClr val="tx1"/>
                </a:solidFill>
                <a:cs typeface="B Nazanin" pitchFamily="2" charset="-78"/>
              </a:rPr>
              <a:t>دستگاهی است که بین مانیتور و پردازشگر مرکزی به مثابه کلید و یا رابط عمل می کند و دریافت و ارسال پیامها را در هر دو طرف کنترل می کند. </a:t>
            </a:r>
          </a:p>
          <a:p>
            <a:pPr>
              <a:buFont typeface="Wingdings" pitchFamily="2" charset="2"/>
              <a:buChar char="q"/>
            </a:pPr>
            <a:r>
              <a:rPr lang="fa-IR" sz="2600" b="1" dirty="0" smtClean="0">
                <a:solidFill>
                  <a:schemeClr val="tx1"/>
                </a:solidFill>
                <a:cs typeface="B Nazanin" pitchFamily="2" charset="-78"/>
              </a:rPr>
              <a:t>پردازش گر ارتباطی :  </a:t>
            </a:r>
            <a:r>
              <a:rPr lang="fa-IR" sz="2600" dirty="0" smtClean="0">
                <a:solidFill>
                  <a:schemeClr val="tx1"/>
                </a:solidFill>
                <a:cs typeface="B Nazanin" pitchFamily="2" charset="-78"/>
              </a:rPr>
              <a:t>یک کامپیوتر کوچک است که بین پردازشگر اصلی و پیام رسان مضاعف یه صورت یک رابط عمل می کند.  این ارتباط را معمولا به نام پیش پردازنده می شناسند. </a:t>
            </a:r>
          </a:p>
          <a:p>
            <a:pPr>
              <a:buFont typeface="Wingdings" pitchFamily="2" charset="2"/>
              <a:buChar char="q"/>
            </a:pPr>
            <a:r>
              <a:rPr lang="fa-IR" sz="2600" dirty="0" smtClean="0">
                <a:solidFill>
                  <a:schemeClr val="tx1"/>
                </a:solidFill>
                <a:cs typeface="B Nazanin" pitchFamily="2" charset="-78"/>
              </a:rPr>
              <a:t> پیش پردازنده آنجا که پیامها جمع آوری ، پردازش و دسته بندی و دسته بندی می شوند و پیش از آنکه برای پردازش پیچیده به پردازش گر اصلی فرستاده شوند ، به صورت میانگیر یا حایل عمل می کند. </a:t>
            </a:r>
            <a:endParaRPr lang="fa-IR" sz="2600" dirty="0">
              <a:solidFill>
                <a:schemeClr val="tx1"/>
              </a:solidFill>
              <a:cs typeface="B Nazanin" pitchFamily="2" charset="-78"/>
            </a:endParaRPr>
          </a:p>
          <a:p>
            <a:pPr marL="0" indent="0">
              <a:buNone/>
            </a:pP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سخت افزار سیستم ارتباطی</a:t>
            </a:r>
            <a:endParaRPr lang="fa-IR" dirty="0"/>
          </a:p>
        </p:txBody>
      </p:sp>
    </p:spTree>
    <p:extLst>
      <p:ext uri="{BB962C8B-B14F-4D97-AF65-F5344CB8AC3E}">
        <p14:creationId xmlns:p14="http://schemas.microsoft.com/office/powerpoint/2010/main" val="6502969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712968" cy="3993893"/>
          </a:xfrm>
        </p:spPr>
        <p:txBody>
          <a:bodyPr>
            <a:normAutofit/>
          </a:bodyPr>
          <a:lstStyle/>
          <a:p>
            <a:pPr>
              <a:buFont typeface="Wingdings" pitchFamily="2" charset="2"/>
              <a:buChar char="q"/>
            </a:pPr>
            <a:r>
              <a:rPr lang="fa-IR" sz="2600" dirty="0" smtClean="0">
                <a:solidFill>
                  <a:schemeClr val="tx1"/>
                </a:solidFill>
                <a:cs typeface="B Nazanin" pitchFamily="2" charset="-78"/>
              </a:rPr>
              <a:t> ارسال داده به دو روش غیر همزمان و همزمان صورت می گیرد . </a:t>
            </a:r>
          </a:p>
          <a:p>
            <a:pPr>
              <a:buFont typeface="Wingdings" pitchFamily="2" charset="2"/>
              <a:buChar char="q"/>
            </a:pPr>
            <a:r>
              <a:rPr lang="fa-IR" sz="2600" dirty="0" smtClean="0">
                <a:solidFill>
                  <a:schemeClr val="tx1"/>
                </a:solidFill>
                <a:cs typeface="B Nazanin" pitchFamily="2" charset="-78"/>
              </a:rPr>
              <a:t>روش غیر همزمان : داده ها با یک سیگنال شروع و کاراکتر به کاراکتر انتقال می یابند. و به یک سیگنال توقف ختم می شوند. </a:t>
            </a:r>
          </a:p>
          <a:p>
            <a:pPr>
              <a:buFont typeface="Wingdings" pitchFamily="2" charset="2"/>
              <a:buChar char="q"/>
            </a:pPr>
            <a:r>
              <a:rPr lang="fa-IR" sz="2600" dirty="0" smtClean="0">
                <a:solidFill>
                  <a:schemeClr val="tx1"/>
                </a:solidFill>
                <a:cs typeface="B Nazanin" pitchFamily="2" charset="-78"/>
              </a:rPr>
              <a:t>روش همزمان : ارسال همزمان بوده و سیگنال های شروع و توقف در ان به چشم نمی خورند . </a:t>
            </a:r>
          </a:p>
          <a:p>
            <a:pPr>
              <a:buFont typeface="Wingdings" pitchFamily="2" charset="2"/>
              <a:buChar char="q"/>
            </a:pPr>
            <a:r>
              <a:rPr lang="fa-IR" sz="2600" dirty="0" smtClean="0">
                <a:solidFill>
                  <a:schemeClr val="tx1"/>
                </a:solidFill>
                <a:cs typeface="B Nazanin" pitchFamily="2" charset="-78"/>
              </a:rPr>
              <a:t>چاپگرها راه دور وسایل غیر همزمان و کامپیوترها همزمان محسوب می شوند. </a:t>
            </a:r>
          </a:p>
          <a:p>
            <a:pPr>
              <a:buFont typeface="Wingdings" pitchFamily="2" charset="2"/>
              <a:buChar char="q"/>
            </a:pPr>
            <a:r>
              <a:rPr lang="fa-IR" sz="2600" dirty="0" smtClean="0">
                <a:solidFill>
                  <a:schemeClr val="tx1"/>
                </a:solidFill>
                <a:cs typeface="B Nazanin" pitchFamily="2" charset="-78"/>
              </a:rPr>
              <a:t>متمرکز کننده دستگاهی که برای دریافت ارسالهای غیر همزمان به کار می رود.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سخت افزار سیستم ارتباطی</a:t>
            </a:r>
            <a:endParaRPr lang="fa-IR" dirty="0"/>
          </a:p>
        </p:txBody>
      </p:sp>
    </p:spTree>
    <p:extLst>
      <p:ext uri="{BB962C8B-B14F-4D97-AF65-F5344CB8AC3E}">
        <p14:creationId xmlns:p14="http://schemas.microsoft.com/office/powerpoint/2010/main" val="261128312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92896"/>
            <a:ext cx="8640959" cy="4176464"/>
          </a:xfrm>
        </p:spPr>
        <p:txBody>
          <a:bodyPr>
            <a:normAutofit/>
          </a:bodyPr>
          <a:lstStyle/>
          <a:p>
            <a:pPr algn="just">
              <a:buFont typeface="Wingdings" pitchFamily="2" charset="2"/>
              <a:buChar char="q"/>
            </a:pPr>
            <a:r>
              <a:rPr lang="fa-IR" sz="2600" dirty="0" smtClean="0">
                <a:solidFill>
                  <a:schemeClr val="tx1"/>
                </a:solidFill>
                <a:cs typeface="B Nazanin" pitchFamily="2" charset="-78"/>
              </a:rPr>
              <a:t> این مفهوم عبارت اند از :ارائه امکانات کامپیوتری در نقاط مختلف که به خاطر نیازهای محلی جمع آوری و پردازش می شوند و سپس به سیستم اصلی برای استفاده همگانی انتقال می یابند. </a:t>
            </a:r>
          </a:p>
          <a:p>
            <a:pPr algn="just">
              <a:buFont typeface="Wingdings" pitchFamily="2" charset="2"/>
              <a:buChar char="q"/>
            </a:pPr>
            <a:r>
              <a:rPr lang="fa-IR" sz="2600" dirty="0" smtClean="0">
                <a:solidFill>
                  <a:schemeClr val="tx1"/>
                </a:solidFill>
                <a:cs typeface="B Nazanin" pitchFamily="2" charset="-78"/>
              </a:rPr>
              <a:t>پردازش توزیعی شبکه ای از کامپیوترها با اندازه ها و شکلهای مختلف است که از نظر منطقی و فیزیکی به هم متصل هستند  و هدف آن انجام پردازش مستقل داده ها در نقاط دورافتاده و کنترل از طریق سیستم اصلی است. </a:t>
            </a:r>
          </a:p>
          <a:p>
            <a:pPr algn="just">
              <a:buFont typeface="Wingdings" pitchFamily="2" charset="2"/>
              <a:buChar char="q"/>
            </a:pPr>
            <a:r>
              <a:rPr lang="fa-IR" sz="2600" dirty="0" smtClean="0">
                <a:solidFill>
                  <a:schemeClr val="tx1"/>
                </a:solidFill>
                <a:cs typeface="B Nazanin" pitchFamily="2" charset="-78"/>
              </a:rPr>
              <a:t>انواع شبکه ها :</a:t>
            </a:r>
          </a:p>
          <a:p>
            <a:pPr algn="just">
              <a:buFont typeface="Wingdings" pitchFamily="2" charset="2"/>
              <a:buChar char="q"/>
            </a:pPr>
            <a:r>
              <a:rPr lang="fa-IR" sz="2600" dirty="0" smtClean="0">
                <a:solidFill>
                  <a:schemeClr val="tx1"/>
                </a:solidFill>
                <a:cs typeface="B Nazanin" pitchFamily="2" charset="-78"/>
              </a:rPr>
              <a:t>1- ستاره ای </a:t>
            </a:r>
          </a:p>
          <a:p>
            <a:pPr algn="just">
              <a:buFont typeface="Wingdings" pitchFamily="2" charset="2"/>
              <a:buChar char="q"/>
            </a:pPr>
            <a:r>
              <a:rPr lang="fa-IR" sz="2600" dirty="0" smtClean="0">
                <a:solidFill>
                  <a:schemeClr val="tx1"/>
                </a:solidFill>
                <a:cs typeface="B Nazanin" pitchFamily="2" charset="-78"/>
              </a:rPr>
              <a:t>2- حلقه ای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پردازش توزیعی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19621793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348880"/>
            <a:ext cx="8784976" cy="4392488"/>
          </a:xfrm>
        </p:spPr>
        <p:txBody>
          <a:bodyPr/>
          <a:lstStyle/>
          <a:p>
            <a:pPr>
              <a:buFont typeface="Wingdings" pitchFamily="2" charset="2"/>
              <a:buChar char="q"/>
            </a:pPr>
            <a:r>
              <a:rPr lang="fa-IR" dirty="0" smtClean="0"/>
              <a:t> </a:t>
            </a:r>
            <a:r>
              <a:rPr lang="fa-IR" dirty="0" smtClean="0">
                <a:solidFill>
                  <a:schemeClr val="tx1"/>
                </a:solidFill>
                <a:cs typeface="B Nazanin" pitchFamily="2" charset="-78"/>
              </a:rPr>
              <a:t>ارتباط از طریق کامپیوتر اصلی (سرویس دهنده فایل ) به کامپیوتر دیگر (گره شبکه) بر قرار می شود. این پردازش به انتقال پیام موسوم است. </a:t>
            </a:r>
          </a:p>
          <a:p>
            <a:pPr marL="0" indent="0" algn="ctr">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شبکه ستاره ای</a:t>
            </a:r>
            <a:endParaRPr lang="fa-IR" b="1" dirty="0">
              <a:solidFill>
                <a:schemeClr val="tx1"/>
              </a:solidFill>
              <a:cs typeface="B Nazanin" pitchFamily="2" charset="-78"/>
            </a:endParaRPr>
          </a:p>
        </p:txBody>
      </p:sp>
      <p:sp>
        <p:nvSpPr>
          <p:cNvPr id="4" name="Rounded Rectangle 3"/>
          <p:cNvSpPr/>
          <p:nvPr/>
        </p:nvSpPr>
        <p:spPr>
          <a:xfrm>
            <a:off x="1115616" y="3245544"/>
            <a:ext cx="914400" cy="91440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5" name="Rounded Rectangle 4"/>
          <p:cNvSpPr/>
          <p:nvPr/>
        </p:nvSpPr>
        <p:spPr>
          <a:xfrm>
            <a:off x="1124179" y="4919464"/>
            <a:ext cx="914400" cy="91440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6" name="Rounded Rectangle 5"/>
          <p:cNvSpPr/>
          <p:nvPr/>
        </p:nvSpPr>
        <p:spPr>
          <a:xfrm>
            <a:off x="5463930" y="4906753"/>
            <a:ext cx="914400" cy="91440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7" name="Rounded Rectangle 6"/>
          <p:cNvSpPr/>
          <p:nvPr/>
        </p:nvSpPr>
        <p:spPr>
          <a:xfrm>
            <a:off x="5436096" y="3266685"/>
            <a:ext cx="914400" cy="91440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8" name="Rounded Rectangle 7"/>
          <p:cNvSpPr/>
          <p:nvPr/>
        </p:nvSpPr>
        <p:spPr>
          <a:xfrm>
            <a:off x="3131840" y="3904704"/>
            <a:ext cx="1668579" cy="91440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سرویس دهنده </a:t>
            </a:r>
          </a:p>
          <a:p>
            <a:pPr algn="ctr"/>
            <a:r>
              <a:rPr lang="fa-IR" dirty="0" smtClean="0"/>
              <a:t>فایل کامپیوتری</a:t>
            </a:r>
            <a:endParaRPr lang="fa-IR" dirty="0"/>
          </a:p>
        </p:txBody>
      </p:sp>
      <p:cxnSp>
        <p:nvCxnSpPr>
          <p:cNvPr id="10" name="Straight Arrow Connector 9"/>
          <p:cNvCxnSpPr>
            <a:stCxn id="4" idx="2"/>
            <a:endCxn id="5" idx="0"/>
          </p:cNvCxnSpPr>
          <p:nvPr/>
        </p:nvCxnSpPr>
        <p:spPr>
          <a:xfrm>
            <a:off x="1572816" y="4159944"/>
            <a:ext cx="8563" cy="75952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1572816" y="4539704"/>
            <a:ext cx="155902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a:stCxn id="7" idx="2"/>
          </p:cNvCxnSpPr>
          <p:nvPr/>
        </p:nvCxnSpPr>
        <p:spPr>
          <a:xfrm>
            <a:off x="5893296" y="4181085"/>
            <a:ext cx="0" cy="738379"/>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H="1">
            <a:off x="4800419" y="4550274"/>
            <a:ext cx="109287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0655360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96944" cy="4176464"/>
          </a:xfrm>
        </p:spPr>
        <p:txBody>
          <a:bodyPr/>
          <a:lstStyle/>
          <a:p>
            <a:pPr>
              <a:buFont typeface="Wingdings" pitchFamily="2" charset="2"/>
              <a:buChar char="q"/>
            </a:pPr>
            <a:r>
              <a:rPr lang="fa-IR" dirty="0" smtClean="0">
                <a:solidFill>
                  <a:schemeClr val="tx1"/>
                </a:solidFill>
                <a:cs typeface="B Nazanin" pitchFamily="2" charset="-78"/>
              </a:rPr>
              <a:t> ارتباط از طریق یک گره به گره دیگر برقرار می شود. این فرآیند ارسال شبکه حلقه ای خوانده می شود. </a:t>
            </a:r>
          </a:p>
          <a:p>
            <a:pPr>
              <a:buFont typeface="Wingdings" pitchFamily="2" charset="2"/>
              <a:buChar char="q"/>
            </a:pPr>
            <a:endParaRPr lang="fa-IR" dirty="0">
              <a:solidFill>
                <a:schemeClr val="tx1"/>
              </a:solidFill>
              <a:cs typeface="B Nazanin" pitchFamily="2" charset="-78"/>
            </a:endParaRPr>
          </a:p>
          <a:p>
            <a:pPr marL="0" indent="0" algn="ctr">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شبکه حلقه ای</a:t>
            </a:r>
            <a:endParaRPr lang="fa-IR" b="1" dirty="0">
              <a:solidFill>
                <a:schemeClr val="tx1"/>
              </a:solidFill>
              <a:cs typeface="B Nazanin" pitchFamily="2" charset="-78"/>
            </a:endParaRPr>
          </a:p>
        </p:txBody>
      </p:sp>
      <p:sp>
        <p:nvSpPr>
          <p:cNvPr id="4" name="Rectangle 3"/>
          <p:cNvSpPr/>
          <p:nvPr/>
        </p:nvSpPr>
        <p:spPr>
          <a:xfrm>
            <a:off x="1331640" y="4221088"/>
            <a:ext cx="136815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5" name="Rectangle 4"/>
          <p:cNvSpPr/>
          <p:nvPr/>
        </p:nvSpPr>
        <p:spPr>
          <a:xfrm>
            <a:off x="4788024" y="5517232"/>
            <a:ext cx="136815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6" name="Rectangle 5"/>
          <p:cNvSpPr/>
          <p:nvPr/>
        </p:nvSpPr>
        <p:spPr>
          <a:xfrm>
            <a:off x="1331640" y="5517232"/>
            <a:ext cx="136815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sp>
        <p:nvSpPr>
          <p:cNvPr id="7" name="Rectangle 6"/>
          <p:cNvSpPr/>
          <p:nvPr/>
        </p:nvSpPr>
        <p:spPr>
          <a:xfrm>
            <a:off x="4788024" y="4221088"/>
            <a:ext cx="1368152"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کامپیوتر</a:t>
            </a:r>
            <a:endParaRPr lang="fa-IR" dirty="0"/>
          </a:p>
        </p:txBody>
      </p:sp>
      <p:cxnSp>
        <p:nvCxnSpPr>
          <p:cNvPr id="9" name="Straight Arrow Connector 8"/>
          <p:cNvCxnSpPr>
            <a:stCxn id="6" idx="0"/>
            <a:endCxn id="4" idx="2"/>
          </p:cNvCxnSpPr>
          <p:nvPr/>
        </p:nvCxnSpPr>
        <p:spPr>
          <a:xfrm flipV="1">
            <a:off x="2015716" y="4797152"/>
            <a:ext cx="0"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4" idx="3"/>
          </p:cNvCxnSpPr>
          <p:nvPr/>
        </p:nvCxnSpPr>
        <p:spPr>
          <a:xfrm>
            <a:off x="2699792" y="4509120"/>
            <a:ext cx="79208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Connector 12"/>
          <p:cNvCxnSpPr>
            <a:endCxn id="7" idx="1"/>
          </p:cNvCxnSpPr>
          <p:nvPr/>
        </p:nvCxnSpPr>
        <p:spPr>
          <a:xfrm>
            <a:off x="3491880" y="4509120"/>
            <a:ext cx="1296144"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Arrow Connector 14"/>
          <p:cNvCxnSpPr>
            <a:stCxn id="7" idx="2"/>
            <a:endCxn id="5" idx="0"/>
          </p:cNvCxnSpPr>
          <p:nvPr/>
        </p:nvCxnSpPr>
        <p:spPr>
          <a:xfrm>
            <a:off x="5472100" y="4797152"/>
            <a:ext cx="0"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5" idx="1"/>
          </p:cNvCxnSpPr>
          <p:nvPr/>
        </p:nvCxnSpPr>
        <p:spPr>
          <a:xfrm flipH="1">
            <a:off x="3491880" y="5805264"/>
            <a:ext cx="129614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Connector 18"/>
          <p:cNvCxnSpPr>
            <a:endCxn id="6" idx="3"/>
          </p:cNvCxnSpPr>
          <p:nvPr/>
        </p:nvCxnSpPr>
        <p:spPr>
          <a:xfrm flipH="1">
            <a:off x="2699792" y="5805264"/>
            <a:ext cx="79208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8287458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7" cy="4248471"/>
          </a:xfrm>
        </p:spPr>
        <p:txBody>
          <a:bodyPr>
            <a:noAutofit/>
          </a:bodyPr>
          <a:lstStyle/>
          <a:p>
            <a:pPr>
              <a:buFont typeface="Wingdings" pitchFamily="2" charset="2"/>
              <a:buChar char="q"/>
            </a:pPr>
            <a:r>
              <a:rPr lang="fa-IR" sz="2600" dirty="0" smtClean="0">
                <a:solidFill>
                  <a:schemeClr val="tx1"/>
                </a:solidFill>
                <a:cs typeface="B Nazanin" pitchFamily="2" charset="-78"/>
              </a:rPr>
              <a:t> شبکه ها یا شبکه محلی (</a:t>
            </a:r>
            <a:r>
              <a:rPr lang="en-US" sz="2600" dirty="0" smtClean="0">
                <a:solidFill>
                  <a:schemeClr val="tx1"/>
                </a:solidFill>
                <a:cs typeface="B Nazanin" pitchFamily="2" charset="-78"/>
              </a:rPr>
              <a:t>LAN</a:t>
            </a:r>
            <a:r>
              <a:rPr lang="fa-IR" sz="2600" dirty="0" smtClean="0">
                <a:solidFill>
                  <a:schemeClr val="tx1"/>
                </a:solidFill>
                <a:cs typeface="B Nazanin" pitchFamily="2" charset="-78"/>
              </a:rPr>
              <a:t>) یا شبکه گسترده (</a:t>
            </a:r>
            <a:r>
              <a:rPr lang="en-US" sz="2600" dirty="0" smtClean="0">
                <a:solidFill>
                  <a:schemeClr val="tx1"/>
                </a:solidFill>
                <a:cs typeface="B Nazanin" pitchFamily="2" charset="-78"/>
              </a:rPr>
              <a:t>WAN</a:t>
            </a:r>
            <a:r>
              <a:rPr lang="fa-IR" sz="2600" dirty="0" smtClean="0">
                <a:solidFill>
                  <a:schemeClr val="tx1"/>
                </a:solidFill>
                <a:cs typeface="B Nazanin" pitchFamily="2" charset="-78"/>
              </a:rPr>
              <a:t>) می باشند. </a:t>
            </a:r>
          </a:p>
          <a:p>
            <a:pPr>
              <a:buFont typeface="Wingdings" pitchFamily="2" charset="2"/>
              <a:buChar char="q"/>
            </a:pPr>
            <a:r>
              <a:rPr lang="fa-IR" sz="2600" dirty="0" smtClean="0">
                <a:solidFill>
                  <a:schemeClr val="tx1"/>
                </a:solidFill>
                <a:cs typeface="B Nazanin" pitchFamily="2" charset="-78"/>
              </a:rPr>
              <a:t>شبکه های محلی دو نوع هستند : 1- اترنت : با سرعت انتقال 10 مگابایت بر ثانیه می باشد. محدوده ای به میزان 1500 متر کابل را پوشش می دهد. </a:t>
            </a:r>
          </a:p>
          <a:p>
            <a:pPr marL="0" indent="0">
              <a:buNone/>
            </a:pPr>
            <a:r>
              <a:rPr lang="fa-IR" sz="2600" dirty="0" smtClean="0">
                <a:solidFill>
                  <a:schemeClr val="tx1"/>
                </a:solidFill>
                <a:cs typeface="B Nazanin" pitchFamily="2" charset="-78"/>
              </a:rPr>
              <a:t>2- ارسنت :با سرعت 2تا 5 مگابایت بر ثانیه می باشد. محدوده ای با وسعت 6 کیلومتر را مورد پوشش قرار می دهد. </a:t>
            </a:r>
          </a:p>
          <a:p>
            <a:pPr>
              <a:buFont typeface="Wingdings" pitchFamily="2" charset="2"/>
              <a:buChar char="q"/>
            </a:pPr>
            <a:r>
              <a:rPr lang="fa-IR" sz="2600" dirty="0" smtClean="0">
                <a:solidFill>
                  <a:schemeClr val="tx1"/>
                </a:solidFill>
                <a:cs typeface="B Nazanin" pitchFamily="2" charset="-78"/>
              </a:rPr>
              <a:t> شبکه های محلی بیشتر در خودکار سازی محلی ، تبادل اطلاعات ، آموزش با کمک کامپیوتر و فرآیندهای ویرایشی ، طراحی و ترسیمی به کار می رود.</a:t>
            </a:r>
          </a:p>
          <a:p>
            <a:pPr>
              <a:buFont typeface="Wingdings" pitchFamily="2" charset="2"/>
              <a:buChar char="q"/>
            </a:pPr>
            <a:r>
              <a:rPr lang="fa-IR" sz="2600" dirty="0" smtClean="0">
                <a:solidFill>
                  <a:schemeClr val="tx1"/>
                </a:solidFill>
                <a:cs typeface="B Nazanin" pitchFamily="2" charset="-78"/>
              </a:rPr>
              <a:t>اگر کامپیوترهایی از فروشندهای مختلف در شبکه داشته باشیم : باید یک ابزار نرم افزاری به نام </a:t>
            </a:r>
            <a:r>
              <a:rPr lang="en-US" sz="2600" dirty="0" smtClean="0">
                <a:solidFill>
                  <a:schemeClr val="tx1"/>
                </a:solidFill>
                <a:cs typeface="B Nazanin" pitchFamily="2" charset="-78"/>
              </a:rPr>
              <a:t>TCP/LP</a:t>
            </a:r>
            <a:r>
              <a:rPr lang="fa-IR" sz="2600" dirty="0" smtClean="0">
                <a:solidFill>
                  <a:schemeClr val="tx1"/>
                </a:solidFill>
                <a:cs typeface="B Nazanin" pitchFamily="2" charset="-78"/>
              </a:rPr>
              <a:t> (پروتکل کنترل ارسال و پروتکل اینترنت ) در تمامی کامپیوترها نصب کنید.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شبکه ها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623099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12967" cy="4104456"/>
          </a:xfrm>
        </p:spPr>
        <p:txBody>
          <a:bodyPr>
            <a:normAutofit/>
          </a:bodyPr>
          <a:lstStyle/>
          <a:p>
            <a:pPr>
              <a:buFont typeface="Wingdings" pitchFamily="2" charset="2"/>
              <a:buChar char="q"/>
            </a:pPr>
            <a:r>
              <a:rPr lang="fa-IR" sz="2600" dirty="0" smtClean="0">
                <a:solidFill>
                  <a:schemeClr val="tx1"/>
                </a:solidFill>
                <a:cs typeface="B Nazanin" pitchFamily="2" charset="-78"/>
              </a:rPr>
              <a:t> اگر بخواهید دو شبکه را در دو محل نصب کنید برای تنظیم انتقال اطلاعات بین این دو شبکه به یک گذرگاه اطلاعاتی نیاز مند هستید.  از طریق گذرگاه اطلاعاتی گره ها (کامپیوترها ) به سیستم اطلاعاتی دسترسی پیدا می کنند. </a:t>
            </a:r>
          </a:p>
          <a:p>
            <a:pPr>
              <a:buFont typeface="Wingdings" pitchFamily="2" charset="2"/>
              <a:buChar char="q"/>
            </a:pPr>
            <a:r>
              <a:rPr lang="fa-IR" sz="2600" dirty="0" smtClean="0">
                <a:solidFill>
                  <a:schemeClr val="tx1"/>
                </a:solidFill>
                <a:cs typeface="B Nazanin" pitchFamily="2" charset="-78"/>
              </a:rPr>
              <a:t>شبکه به سیستم عامل مخصوص خودش نیازمند است که به آن </a:t>
            </a:r>
            <a:r>
              <a:rPr lang="en-US" sz="2600" dirty="0" smtClean="0">
                <a:solidFill>
                  <a:schemeClr val="tx1"/>
                </a:solidFill>
                <a:cs typeface="B Nazanin" pitchFamily="2" charset="-78"/>
              </a:rPr>
              <a:t>NOS</a:t>
            </a:r>
            <a:r>
              <a:rPr lang="fa-IR" sz="2600" dirty="0" smtClean="0">
                <a:solidFill>
                  <a:schemeClr val="tx1"/>
                </a:solidFill>
                <a:cs typeface="B Nazanin" pitchFamily="2" charset="-78"/>
              </a:rPr>
              <a:t> می گویند. </a:t>
            </a:r>
          </a:p>
          <a:p>
            <a:pPr>
              <a:buFont typeface="Wingdings" pitchFamily="2" charset="2"/>
              <a:buChar char="q"/>
            </a:pPr>
            <a:r>
              <a:rPr lang="en-US" sz="2600" dirty="0" smtClean="0">
                <a:solidFill>
                  <a:schemeClr val="tx1"/>
                </a:solidFill>
                <a:cs typeface="B Nazanin" pitchFamily="2" charset="-78"/>
              </a:rPr>
              <a:t>NETWARE </a:t>
            </a:r>
            <a:r>
              <a:rPr lang="fa-IR" sz="2600" dirty="0" smtClean="0">
                <a:solidFill>
                  <a:schemeClr val="tx1"/>
                </a:solidFill>
                <a:cs typeface="B Nazanin" pitchFamily="2" charset="-78"/>
              </a:rPr>
              <a:t> رایجترین سیستم عامل شبکه ای است . از امنیت و تعریف میزان دسترسی قابل توجهی برخوردار است . </a:t>
            </a:r>
          </a:p>
          <a:p>
            <a:pPr>
              <a:buFont typeface="Wingdings" pitchFamily="2" charset="2"/>
              <a:buChar char="q"/>
            </a:pPr>
            <a:r>
              <a:rPr lang="fa-IR" sz="2600" dirty="0" smtClean="0">
                <a:solidFill>
                  <a:schemeClr val="tx1"/>
                </a:solidFill>
                <a:cs typeface="B Nazanin" pitchFamily="2" charset="-78"/>
              </a:rPr>
              <a:t>شبکه های محلی سیستم حمل و نقل اطلاعاتی قلمداد می شوند که می توانند با داده ها ، اصوات ، گرافیکها و تصاویر کار کنند.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شبکه ها </a:t>
            </a:r>
            <a:endParaRPr lang="fa-IR" dirty="0"/>
          </a:p>
        </p:txBody>
      </p:sp>
    </p:spTree>
    <p:extLst>
      <p:ext uri="{BB962C8B-B14F-4D97-AF65-F5344CB8AC3E}">
        <p14:creationId xmlns:p14="http://schemas.microsoft.com/office/powerpoint/2010/main" val="779524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424935" cy="4104455"/>
          </a:xfrm>
        </p:spPr>
        <p:txBody>
          <a:bodyPr>
            <a:normAutofit/>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سیستم اطلاعات مدیریت محصول چند رشته ای به مدیریت بازرگانی است . محصولی است که باید آن را تحت بررسی و اصلاح مدام نگه داشت تا نیازهای کلان اطلاعاتی سازمان را برآورده سازد. </a:t>
            </a:r>
          </a:p>
          <a:p>
            <a:pPr algn="just">
              <a:buFont typeface="Wingdings" pitchFamily="2" charset="2"/>
              <a:buChar char="q"/>
            </a:pP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محصول معینی است که برای یک سازمان طراحی شده است. </a:t>
            </a:r>
          </a:p>
          <a:p>
            <a:pPr algn="just">
              <a:buFont typeface="Wingdings" pitchFamily="2" charset="2"/>
              <a:buChar char="q"/>
            </a:pP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این سیستم در دو سازمانی که به یک کار می پردازند ، متفاوت است. </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en-US" b="1" dirty="0" smtClean="0">
                <a:solidFill>
                  <a:schemeClr val="tx1"/>
                </a:solidFill>
                <a:latin typeface="Times New Roman" pitchFamily="18" charset="0"/>
                <a:cs typeface="B Nazanin" pitchFamily="2" charset="-78"/>
              </a:rPr>
              <a:t>MIS </a:t>
            </a:r>
            <a:r>
              <a:rPr lang="en-US" b="1" dirty="0">
                <a:solidFill>
                  <a:schemeClr val="tx1"/>
                </a:solidFill>
                <a:latin typeface="Times New Roman" pitchFamily="18" charset="0"/>
                <a:cs typeface="B Nazanin" pitchFamily="2" charset="-78"/>
              </a:rPr>
              <a:t> </a:t>
            </a:r>
            <a:r>
              <a:rPr lang="fa-IR" b="1" dirty="0">
                <a:solidFill>
                  <a:schemeClr val="tx1"/>
                </a:solidFill>
                <a:latin typeface="Times New Roman" pitchFamily="18" charset="0"/>
                <a:cs typeface="B Nazanin" pitchFamily="2" charset="-78"/>
              </a:rPr>
              <a:t> </a:t>
            </a:r>
            <a:r>
              <a:rPr lang="fa-IR" b="1" dirty="0" smtClean="0">
                <a:solidFill>
                  <a:schemeClr val="tx1"/>
                </a:solidFill>
                <a:latin typeface="Times New Roman" pitchFamily="18" charset="0"/>
                <a:cs typeface="B Nazanin" pitchFamily="2" charset="-78"/>
              </a:rPr>
              <a:t>محصول چیست؟</a:t>
            </a:r>
            <a:endParaRPr lang="fa-IR"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98604921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348880"/>
            <a:ext cx="8352928" cy="4248472"/>
          </a:xfrm>
        </p:spPr>
        <p:txBody>
          <a:bodyPr/>
          <a:lstStyle/>
          <a:p>
            <a:pPr>
              <a:buFont typeface="Wingdings" pitchFamily="2" charset="2"/>
              <a:buChar char="q"/>
            </a:pPr>
            <a:r>
              <a:rPr lang="fa-IR" dirty="0" smtClean="0">
                <a:solidFill>
                  <a:schemeClr val="tx1"/>
                </a:solidFill>
                <a:cs typeface="B Nazanin" pitchFamily="2" charset="-78"/>
              </a:rPr>
              <a:t> اهمیت فناوری اطلاعات در مدیریت سازمان ها </a:t>
            </a:r>
          </a:p>
          <a:p>
            <a:pPr>
              <a:buFont typeface="Wingdings" pitchFamily="2" charset="2"/>
              <a:buChar char="q"/>
            </a:pPr>
            <a:r>
              <a:rPr lang="fa-IR" dirty="0" smtClean="0">
                <a:solidFill>
                  <a:schemeClr val="tx1"/>
                </a:solidFill>
                <a:cs typeface="B Nazanin" pitchFamily="2" charset="-78"/>
              </a:rPr>
              <a:t>شبکه گسترده و نقش آن در ارتباطات بین سازمانی .</a:t>
            </a:r>
          </a:p>
          <a:p>
            <a:pPr>
              <a:buFont typeface="Wingdings" pitchFamily="2" charset="2"/>
              <a:buChar char="q"/>
            </a:pPr>
            <a:r>
              <a:rPr lang="fa-IR" dirty="0" smtClean="0">
                <a:solidFill>
                  <a:schemeClr val="tx1"/>
                </a:solidFill>
                <a:cs typeface="B Nazanin" pitchFamily="2" charset="-78"/>
              </a:rPr>
              <a:t>نسل های مختلف در زبان برنامه نویسی.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157109565"/>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fa-IR" sz="2800" b="1" dirty="0" smtClean="0">
                <a:solidFill>
                  <a:schemeClr val="tx1"/>
                </a:solidFill>
                <a:cs typeface="B Nazanin" pitchFamily="2" charset="-78"/>
              </a:rPr>
              <a:t>سیستمهای پشتیبان تصمیم</a:t>
            </a:r>
          </a:p>
          <a:p>
            <a:pPr marL="0" indent="0" algn="ctr">
              <a:buNone/>
            </a:pPr>
            <a:endParaRPr lang="fa-IR" sz="2800" b="1" dirty="0">
              <a:solidFill>
                <a:schemeClr val="tx1"/>
              </a:solidFill>
              <a:cs typeface="B Nazanin" pitchFamily="2" charset="-78"/>
            </a:endParaRPr>
          </a:p>
          <a:p>
            <a:pPr marL="0" indent="0" algn="ctr">
              <a:buNone/>
            </a:pPr>
            <a:r>
              <a:rPr lang="en-US" sz="2800" b="1" dirty="0" smtClean="0">
                <a:solidFill>
                  <a:schemeClr val="tx1"/>
                </a:solidFill>
                <a:cs typeface="B Nazanin" pitchFamily="2" charset="-78"/>
              </a:rPr>
              <a:t>DESCISION SUPPORT SYSTEMS</a:t>
            </a:r>
            <a:endParaRPr lang="fa-IR" sz="2800" b="1"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نهم </a:t>
            </a:r>
            <a:br>
              <a:rPr lang="fa-IR" b="1" dirty="0" smtClean="0">
                <a:solidFill>
                  <a:schemeClr val="tx1"/>
                </a:solidFill>
                <a:cs typeface="B Nazanin" pitchFamily="2" charset="-78"/>
              </a:rPr>
            </a:br>
            <a:r>
              <a:rPr lang="fa-IR" b="1" dirty="0" smtClean="0">
                <a:solidFill>
                  <a:schemeClr val="tx1"/>
                </a:solidFill>
                <a:cs typeface="B Nazanin" pitchFamily="2" charset="-78"/>
              </a:rPr>
              <a:t>فصل نهم</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7530593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568952" cy="4104456"/>
          </a:xfrm>
        </p:spPr>
        <p:txBody>
          <a:bodyPr/>
          <a:lstStyle/>
          <a:p>
            <a:pPr>
              <a:buFont typeface="Wingdings" pitchFamily="2" charset="2"/>
              <a:buChar char="q"/>
            </a:pPr>
            <a:r>
              <a:rPr lang="fa-IR" sz="2600" dirty="0" smtClean="0">
                <a:solidFill>
                  <a:schemeClr val="tx1"/>
                </a:solidFill>
                <a:latin typeface="Times New Roman" pitchFamily="18" charset="0"/>
                <a:cs typeface="B Nazanin" pitchFamily="2" charset="-78"/>
              </a:rPr>
              <a:t> مدل دارای سه مرحله هوش، طراحی و انتخاب است .</a:t>
            </a:r>
          </a:p>
          <a:p>
            <a:pPr>
              <a:buFont typeface="Wingdings" pitchFamily="2" charset="2"/>
              <a:buChar char="q"/>
            </a:pPr>
            <a:r>
              <a:rPr lang="en-US" sz="2600" dirty="0" smtClean="0">
                <a:solidFill>
                  <a:schemeClr val="tx1"/>
                </a:solidFill>
                <a:latin typeface="Times New Roman" pitchFamily="18" charset="0"/>
                <a:cs typeface="B Nazanin" pitchFamily="2" charset="-78"/>
              </a:rPr>
              <a:t>DSS</a:t>
            </a:r>
            <a:r>
              <a:rPr lang="fa-IR" sz="2600" dirty="0" smtClean="0">
                <a:solidFill>
                  <a:schemeClr val="tx1"/>
                </a:solidFill>
                <a:latin typeface="Times New Roman" pitchFamily="18" charset="0"/>
                <a:cs typeface="B Nazanin" pitchFamily="2" charset="-78"/>
              </a:rPr>
              <a:t> در مرحله هوش به کار می آید. هدف آن شناسایی مساله و سپس طراحی برای یافتن راه حل است. </a:t>
            </a:r>
          </a:p>
          <a:p>
            <a:pPr>
              <a:buFont typeface="Wingdings" pitchFamily="2" charset="2"/>
              <a:buChar char="q"/>
            </a:pPr>
            <a:r>
              <a:rPr lang="en-US" sz="2600" dirty="0" smtClean="0">
                <a:solidFill>
                  <a:schemeClr val="tx1"/>
                </a:solidFill>
                <a:latin typeface="Times New Roman" pitchFamily="18" charset="0"/>
                <a:cs typeface="B Nazanin" pitchFamily="2" charset="-78"/>
              </a:rPr>
              <a:t>DSS</a:t>
            </a:r>
            <a:r>
              <a:rPr lang="fa-IR" sz="2600" dirty="0" smtClean="0">
                <a:solidFill>
                  <a:schemeClr val="tx1"/>
                </a:solidFill>
                <a:latin typeface="Times New Roman" pitchFamily="18" charset="0"/>
                <a:cs typeface="B Nazanin" pitchFamily="2" charset="-78"/>
              </a:rPr>
              <a:t> در تصمیم گیری و ارزیابی تصمیم گیری موثر است. می توان با انجام تحلیل حساسیت بر پارامترهای مختلف مساله ، از این سیستمها استفاده کرد.</a:t>
            </a:r>
          </a:p>
          <a:p>
            <a:pPr>
              <a:buFont typeface="Wingdings" pitchFamily="2" charset="2"/>
              <a:buChar char="q"/>
            </a:pPr>
            <a:r>
              <a:rPr lang="fa-IR" sz="2600" dirty="0" smtClean="0">
                <a:solidFill>
                  <a:schemeClr val="tx1"/>
                </a:solidFill>
                <a:latin typeface="Times New Roman" pitchFamily="18" charset="0"/>
                <a:cs typeface="B Nazanin" pitchFamily="2" charset="-78"/>
              </a:rPr>
              <a:t>در تصمیم گیری دو نوع تصمیم قابل برنامه ریزی و غیر قابل برنامه ریزی وجود دارد. </a:t>
            </a:r>
          </a:p>
          <a:p>
            <a:pPr>
              <a:buFont typeface="Wingdings" pitchFamily="2" charset="2"/>
              <a:buChar char="q"/>
            </a:pPr>
            <a:r>
              <a:rPr lang="fa-IR" sz="2600" dirty="0">
                <a:solidFill>
                  <a:schemeClr val="tx1"/>
                </a:solidFill>
                <a:latin typeface="Times New Roman" pitchFamily="18" charset="0"/>
                <a:cs typeface="B Nazanin" pitchFamily="2" charset="-78"/>
              </a:rPr>
              <a:t> </a:t>
            </a:r>
            <a:r>
              <a:rPr lang="en-US" sz="2600" dirty="0" smtClean="0">
                <a:solidFill>
                  <a:schemeClr val="tx1"/>
                </a:solidFill>
                <a:latin typeface="Times New Roman" pitchFamily="18" charset="0"/>
                <a:cs typeface="B Nazanin" pitchFamily="2" charset="-78"/>
              </a:rPr>
              <a:t>DSS </a:t>
            </a:r>
            <a:r>
              <a:rPr lang="fa-IR" sz="2600" dirty="0" smtClean="0">
                <a:solidFill>
                  <a:schemeClr val="tx1"/>
                </a:solidFill>
                <a:latin typeface="Times New Roman" pitchFamily="18" charset="0"/>
                <a:cs typeface="B Nazanin" pitchFamily="2" charset="-78"/>
              </a:rPr>
              <a:t> در موقعیت تصمیم غیر قابل برنامه ریزی نقش مهمی دار</a:t>
            </a:r>
            <a:r>
              <a:rPr lang="fa-IR" dirty="0" smtClean="0"/>
              <a:t>د. </a:t>
            </a:r>
            <a:br>
              <a:rPr lang="fa-IR" dirty="0" smtClean="0"/>
            </a:br>
            <a:r>
              <a:rPr lang="fa-IR" dirty="0" smtClean="0"/>
              <a:t> </a:t>
            </a:r>
            <a:endParaRPr lang="fa-IR" dirty="0"/>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مفهوم و فلسفه سیستمهای پشتیبان تصمیم</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276896812"/>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84975" cy="4320480"/>
          </a:xfrm>
        </p:spPr>
        <p:txBody>
          <a:bodyPr>
            <a:normAutofit/>
          </a:bodyPr>
          <a:lstStyle/>
          <a:p>
            <a:pPr>
              <a:buFont typeface="Wingdings" pitchFamily="2" charset="2"/>
              <a:buChar char="q"/>
            </a:pPr>
            <a:r>
              <a:rPr lang="fa-IR" sz="2500" b="1" dirty="0" smtClean="0">
                <a:solidFill>
                  <a:schemeClr val="tx1"/>
                </a:solidFill>
                <a:cs typeface="B Nazanin" pitchFamily="2" charset="-78"/>
              </a:rPr>
              <a:t> انعطاف پذیری : </a:t>
            </a:r>
            <a:r>
              <a:rPr lang="fa-IR" sz="2500" dirty="0" smtClean="0">
                <a:solidFill>
                  <a:schemeClr val="tx1"/>
                </a:solidFill>
                <a:cs typeface="B Nazanin" pitchFamily="2" charset="-78"/>
              </a:rPr>
              <a:t>انعطاف پذیری در این سیستمها به حدی است که می توان بسهولت و به سرعت به شرایط تصمیم گیری نیمه ساختارمند و ناساختارمند پرداخت.</a:t>
            </a:r>
          </a:p>
          <a:p>
            <a:pPr>
              <a:buFont typeface="Wingdings" pitchFamily="2" charset="2"/>
              <a:buChar char="q"/>
            </a:pPr>
            <a:endParaRPr lang="fa-IR" sz="2500" dirty="0" smtClean="0">
              <a:solidFill>
                <a:schemeClr val="tx1"/>
              </a:solidFill>
              <a:cs typeface="B Nazanin" pitchFamily="2" charset="-78"/>
            </a:endParaRPr>
          </a:p>
          <a:p>
            <a:pPr>
              <a:buFont typeface="Wingdings" pitchFamily="2" charset="2"/>
              <a:buChar char="q"/>
            </a:pPr>
            <a:r>
              <a:rPr lang="fa-IR" sz="2500" b="1" dirty="0" smtClean="0">
                <a:solidFill>
                  <a:schemeClr val="tx1"/>
                </a:solidFill>
                <a:cs typeface="B Nazanin" pitchFamily="2" charset="-78"/>
              </a:rPr>
              <a:t>مدلهای ساده : </a:t>
            </a:r>
            <a:r>
              <a:rPr lang="fa-IR" sz="2500" dirty="0" smtClean="0">
                <a:solidFill>
                  <a:schemeClr val="tx1"/>
                </a:solidFill>
                <a:cs typeface="B Nazanin" pitchFamily="2" charset="-78"/>
              </a:rPr>
              <a:t>سیستمها از مدلهای ساده تصمیم گیری استفاده می کنند. تنها تغییر این است که برای استفاده مدلهای متفاوت ، مجموعه اطلاعات متفاوتی پیگیری می شوند. تنتخاب مدل به پیچیدگی تصمیم گیری بستگی دارد. </a:t>
            </a:r>
            <a:endParaRPr lang="fa-IR" sz="2500" dirty="0">
              <a:solidFill>
                <a:schemeClr val="tx1"/>
              </a:solidFill>
              <a:cs typeface="B Nazanin" pitchFamily="2" charset="-78"/>
            </a:endParaRPr>
          </a:p>
          <a:p>
            <a:pPr marL="0" indent="0">
              <a:buNone/>
            </a:pPr>
            <a:endParaRPr lang="fa-IR" sz="2500" dirty="0" smtClean="0">
              <a:solidFill>
                <a:schemeClr val="tx1"/>
              </a:solidFill>
              <a:cs typeface="B Nazanin" pitchFamily="2" charset="-78"/>
            </a:endParaRPr>
          </a:p>
          <a:p>
            <a:pPr>
              <a:buFont typeface="Wingdings" pitchFamily="2" charset="2"/>
              <a:buChar char="q"/>
            </a:pPr>
            <a:r>
              <a:rPr lang="fa-IR" sz="2500" b="1" dirty="0" smtClean="0">
                <a:solidFill>
                  <a:schemeClr val="tx1"/>
                </a:solidFill>
                <a:cs typeface="B Nazanin" pitchFamily="2" charset="-78"/>
              </a:rPr>
              <a:t>پایگاه داده : </a:t>
            </a:r>
            <a:r>
              <a:rPr lang="en-US" sz="2500" dirty="0" smtClean="0">
                <a:solidFill>
                  <a:schemeClr val="tx1"/>
                </a:solidFill>
                <a:cs typeface="B Nazanin" pitchFamily="2" charset="-78"/>
              </a:rPr>
              <a:t>DSS</a:t>
            </a:r>
            <a:r>
              <a:rPr lang="fa-IR" sz="2500" dirty="0" smtClean="0">
                <a:solidFill>
                  <a:schemeClr val="tx1"/>
                </a:solidFill>
                <a:cs typeface="B Nazanin" pitchFamily="2" charset="-78"/>
              </a:rPr>
              <a:t> به پایگاه های اطلاعاتی نیازمند است . این سیستم برای تصمیم گیری به ورودی های متعددی نیاز دارد . وقتی استفاده از اطلاعات رایج باشد ورودی به سیستم از پایگاه داده ها صورت می گیرد.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ویژگی های سیستمهای پشتیبان تصمیم</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312490085"/>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96944" cy="4176464"/>
          </a:xfrm>
        </p:spPr>
        <p:txBody>
          <a:bodyPr>
            <a:normAutofit lnSpcReduction="10000"/>
          </a:bodyPr>
          <a:lstStyle/>
          <a:p>
            <a:pPr algn="just">
              <a:buFont typeface="Wingdings" pitchFamily="2" charset="2"/>
              <a:buChar char="q"/>
            </a:pPr>
            <a:r>
              <a:rPr lang="fa-IR" dirty="0" smtClean="0"/>
              <a:t> </a:t>
            </a:r>
            <a:r>
              <a:rPr lang="fa-IR" sz="2500" b="1" dirty="0" smtClean="0">
                <a:solidFill>
                  <a:schemeClr val="tx1"/>
                </a:solidFill>
                <a:cs typeface="B Nazanin" pitchFamily="2" charset="-78"/>
              </a:rPr>
              <a:t>سیستمهای پرسش وضعیت </a:t>
            </a:r>
            <a:r>
              <a:rPr lang="fa-IR" sz="2500" dirty="0" smtClean="0">
                <a:solidFill>
                  <a:schemeClr val="tx1"/>
                </a:solidFill>
                <a:cs typeface="B Nazanin" pitchFamily="2" charset="-78"/>
              </a:rPr>
              <a:t>: شمار تصمیمها در مدیریت عملیاتی و تعدادی از تصمیمهای مدیریت میانی به نحوی است که بر یک یا دو جنبه از وضعیت تصمیم گیری استوارند. این سیستمها به محاسبات دقیق نیاز دارند. اگر وضعیت مشخص باشد تصمیم گیری به طور خودکار صورت می گیرد. </a:t>
            </a:r>
          </a:p>
          <a:p>
            <a:pPr algn="just">
              <a:buFont typeface="Wingdings" pitchFamily="2" charset="2"/>
              <a:buChar char="q"/>
            </a:pPr>
            <a:r>
              <a:rPr lang="fa-IR" sz="2500" b="1" dirty="0" smtClean="0">
                <a:solidFill>
                  <a:schemeClr val="tx1"/>
                </a:solidFill>
                <a:cs typeface="B Nazanin" pitchFamily="2" charset="-78"/>
              </a:rPr>
              <a:t>سیستمهای تجزیه و تحلیل </a:t>
            </a:r>
            <a:r>
              <a:rPr lang="fa-IR" sz="2500" dirty="0" smtClean="0">
                <a:solidFill>
                  <a:schemeClr val="tx1"/>
                </a:solidFill>
                <a:cs typeface="B Nazanin" pitchFamily="2" charset="-78"/>
              </a:rPr>
              <a:t>: تصمیم بر تجزیه و تحلیل استوار است مانند مقایسه ها ، استفاده از فرمولها .  اما ساختارمند نیستند. سیستمهای تحلیل جریان نقدینگی ، موجودی کالا ، نمونه هایی از این سیستم ها هستند. </a:t>
            </a:r>
          </a:p>
          <a:p>
            <a:pPr algn="just">
              <a:buFont typeface="Wingdings" pitchFamily="2" charset="2"/>
              <a:buChar char="q"/>
            </a:pPr>
            <a:r>
              <a:rPr lang="fa-IR" sz="2500" b="1" dirty="0" smtClean="0">
                <a:solidFill>
                  <a:schemeClr val="tx1"/>
                </a:solidFill>
                <a:cs typeface="B Nazanin" pitchFamily="2" charset="-78"/>
              </a:rPr>
              <a:t>سیستم های تحلیل اطلاعات : </a:t>
            </a:r>
            <a:r>
              <a:rPr lang="fa-IR" sz="2500" dirty="0" smtClean="0">
                <a:solidFill>
                  <a:schemeClr val="tx1"/>
                </a:solidFill>
                <a:cs typeface="B Nazanin" pitchFamily="2" charset="-78"/>
              </a:rPr>
              <a:t>در این سیستم ها داده ها تحلیل شده و اطلاعات گزارش می شوند. تصمیم گیران در زمان تصمیم گیری از این گزارش ها استفاده می کنند.  تجزیه و تحلیل فروش ، تجزیه و تحلیل بازار ، سیستمهای برنامه ریزی منابع  از این سیستمها هستند.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سیستمهای پشتیبان تصمیم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807129048"/>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024" y="2564904"/>
            <a:ext cx="8533456" cy="4104456"/>
          </a:xfrm>
        </p:spPr>
        <p:txBody>
          <a:bodyPr>
            <a:normAutofit/>
          </a:bodyPr>
          <a:lstStyle/>
          <a:p>
            <a:pPr algn="just">
              <a:buFont typeface="Wingdings" pitchFamily="2" charset="2"/>
              <a:buChar char="q"/>
            </a:pPr>
            <a:r>
              <a:rPr lang="fa-IR" sz="2500" dirty="0" smtClean="0">
                <a:solidFill>
                  <a:schemeClr val="tx1"/>
                </a:solidFill>
                <a:cs typeface="B Nazanin" pitchFamily="2" charset="-78"/>
              </a:rPr>
              <a:t> </a:t>
            </a:r>
            <a:r>
              <a:rPr lang="fa-IR" sz="2500" b="1" dirty="0" smtClean="0">
                <a:solidFill>
                  <a:schemeClr val="tx1"/>
                </a:solidFill>
                <a:cs typeface="B Nazanin" pitchFamily="2" charset="-78"/>
              </a:rPr>
              <a:t>سیستمهای حسابداری : </a:t>
            </a:r>
            <a:r>
              <a:rPr lang="fa-IR" sz="2500" dirty="0" smtClean="0">
                <a:solidFill>
                  <a:schemeClr val="tx1"/>
                </a:solidFill>
                <a:cs typeface="B Nazanin" pitchFamily="2" charset="-78"/>
              </a:rPr>
              <a:t>این سیستمها لزوما در تصمیم گیری ضرورت ندارند. اما برای پیگیری کار و عملکرد ضروری می باشند. محتوای این سیستم ها بیشتر پردازش داده هایی است که در صورت ضرورت به گزارش دهی با استثناها منجر می شود. این سیستمها بیشتر موجودی نقدی و امور کارکنان را توصیف و تفسیر می کنند. </a:t>
            </a:r>
          </a:p>
          <a:p>
            <a:pPr algn="just">
              <a:buFont typeface="Wingdings" pitchFamily="2" charset="2"/>
              <a:buChar char="q"/>
            </a:pPr>
            <a:r>
              <a:rPr lang="fa-IR" sz="2500" b="1" dirty="0" smtClean="0">
                <a:solidFill>
                  <a:schemeClr val="tx1"/>
                </a:solidFill>
                <a:cs typeface="B Nazanin" pitchFamily="2" charset="-78"/>
              </a:rPr>
              <a:t>سیستمهای مبتنی بر مدل : </a:t>
            </a:r>
            <a:r>
              <a:rPr lang="fa-IR" sz="2500" dirty="0" smtClean="0">
                <a:solidFill>
                  <a:schemeClr val="tx1"/>
                </a:solidFill>
                <a:cs typeface="B Nazanin" pitchFamily="2" charset="-78"/>
              </a:rPr>
              <a:t>این سیستمها ، مدلهای شبیه سازی و یا مدلهای بهینه سازی در تصمیم گیری می باشند. این تصمیم ها به طور کلی یک باره و غیر مستمر بوده و برای اجرای عملیات رهنمودهای کلان ارائه می دهند. ضوابط زمانبندی کار ، ترکیب مواد ، سیستمهای برنامه ریزی ... از جمله این سیستم ها می باشند.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سیستمهای پشتیبان تصمیم </a:t>
            </a:r>
            <a:endParaRPr lang="fa-IR" dirty="0"/>
          </a:p>
        </p:txBody>
      </p:sp>
    </p:spTree>
    <p:extLst>
      <p:ext uri="{BB962C8B-B14F-4D97-AF65-F5344CB8AC3E}">
        <p14:creationId xmlns:p14="http://schemas.microsoft.com/office/powerpoint/2010/main" val="72064057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04864"/>
            <a:ext cx="8712968" cy="4320480"/>
          </a:xfrm>
        </p:spPr>
        <p:txBody>
          <a:bodyPr>
            <a:noAutofit/>
          </a:bodyPr>
          <a:lstStyle/>
          <a:p>
            <a:pPr>
              <a:buFont typeface="Wingdings" pitchFamily="2" charset="2"/>
              <a:buChar char="q"/>
            </a:pPr>
            <a:r>
              <a:rPr lang="fa-IR" sz="2600" dirty="0" smtClean="0">
                <a:solidFill>
                  <a:schemeClr val="tx1"/>
                </a:solidFill>
                <a:cs typeface="B Nazanin" pitchFamily="2" charset="-78"/>
              </a:rPr>
              <a:t> می توان این سیستمها را بر حسب منبع داده ، روش شناسی ، سخت افزار و کاربرد نیز تحلیل کرد :</a:t>
            </a:r>
          </a:p>
          <a:p>
            <a:pPr marL="0" indent="0">
              <a:buNone/>
            </a:pPr>
            <a:r>
              <a:rPr lang="fa-IR" sz="2600" dirty="0" smtClean="0">
                <a:solidFill>
                  <a:schemeClr val="tx1"/>
                </a:solidFill>
                <a:cs typeface="B Nazanin" pitchFamily="2" charset="-78"/>
              </a:rPr>
              <a:t>1- </a:t>
            </a:r>
            <a:r>
              <a:rPr lang="en-US" sz="2600" dirty="0" smtClean="0">
                <a:solidFill>
                  <a:schemeClr val="tx1"/>
                </a:solidFill>
                <a:cs typeface="B Nazanin" pitchFamily="2" charset="-78"/>
              </a:rPr>
              <a:t>DSS </a:t>
            </a:r>
            <a:r>
              <a:rPr lang="fa-IR" sz="2600" dirty="0" smtClean="0">
                <a:solidFill>
                  <a:schemeClr val="tx1"/>
                </a:solidFill>
                <a:cs typeface="B Nazanin" pitchFamily="2" charset="-78"/>
              </a:rPr>
              <a:t> مشترکا توسط کاربر و تحلیلگر سیستم ایجاد می شود. </a:t>
            </a:r>
          </a:p>
          <a:p>
            <a:pPr marL="0" indent="0">
              <a:buNone/>
            </a:pPr>
            <a:r>
              <a:rPr lang="fa-IR" sz="2600" dirty="0" smtClean="0">
                <a:solidFill>
                  <a:schemeClr val="tx1"/>
                </a:solidFill>
                <a:cs typeface="B Nazanin" pitchFamily="2" charset="-78"/>
              </a:rPr>
              <a:t>2- </a:t>
            </a:r>
            <a:r>
              <a:rPr lang="en-US" sz="2600" dirty="0" smtClean="0">
                <a:solidFill>
                  <a:schemeClr val="tx1"/>
                </a:solidFill>
                <a:cs typeface="B Nazanin" pitchFamily="2" charset="-78"/>
              </a:rPr>
              <a:t>DSS</a:t>
            </a:r>
            <a:r>
              <a:rPr lang="fa-IR" sz="2600" dirty="0" smtClean="0">
                <a:solidFill>
                  <a:schemeClr val="tx1"/>
                </a:solidFill>
                <a:cs typeface="B Nazanin" pitchFamily="2" charset="-78"/>
              </a:rPr>
              <a:t> از اصول اقتصادی ، علمی . مهندسی و نیز ابزار و فنون مدیریت استفاده می کند. </a:t>
            </a:r>
          </a:p>
          <a:p>
            <a:pPr marL="0" indent="0">
              <a:buNone/>
            </a:pPr>
            <a:r>
              <a:rPr lang="fa-IR" sz="2600" dirty="0" smtClean="0">
                <a:solidFill>
                  <a:schemeClr val="tx1"/>
                </a:solidFill>
                <a:cs typeface="B Nazanin" pitchFamily="2" charset="-78"/>
              </a:rPr>
              <a:t>3- داده های مورد استفاده در </a:t>
            </a:r>
            <a:r>
              <a:rPr lang="en-US" sz="2600" dirty="0" smtClean="0">
                <a:solidFill>
                  <a:schemeClr val="tx1"/>
                </a:solidFill>
                <a:cs typeface="B Nazanin" pitchFamily="2" charset="-78"/>
              </a:rPr>
              <a:t>DSS</a:t>
            </a:r>
            <a:r>
              <a:rPr lang="fa-IR" sz="2600" dirty="0" smtClean="0">
                <a:solidFill>
                  <a:schemeClr val="tx1"/>
                </a:solidFill>
                <a:cs typeface="B Nazanin" pitchFamily="2" charset="-78"/>
              </a:rPr>
              <a:t> از سیستمهای اطلاعاتی که در شرکت ایجاد شده اند گرفته می شود.</a:t>
            </a:r>
          </a:p>
          <a:p>
            <a:pPr marL="0" indent="0">
              <a:buNone/>
            </a:pPr>
            <a:r>
              <a:rPr lang="fa-IR" sz="2600" dirty="0" smtClean="0">
                <a:solidFill>
                  <a:schemeClr val="tx1"/>
                </a:solidFill>
                <a:cs typeface="B Nazanin" pitchFamily="2" charset="-78"/>
              </a:rPr>
              <a:t>4- </a:t>
            </a:r>
            <a:r>
              <a:rPr lang="en-US" sz="2600" dirty="0" smtClean="0">
                <a:solidFill>
                  <a:schemeClr val="tx1"/>
                </a:solidFill>
                <a:cs typeface="B Nazanin" pitchFamily="2" charset="-78"/>
              </a:rPr>
              <a:t>DSS</a:t>
            </a:r>
            <a:r>
              <a:rPr lang="fa-IR" sz="2600" dirty="0" smtClean="0">
                <a:solidFill>
                  <a:schemeClr val="tx1"/>
                </a:solidFill>
                <a:cs typeface="B Nazanin" pitchFamily="2" charset="-78"/>
              </a:rPr>
              <a:t> به طور مجزا ایجاد شده و مجموعه سیستم فرعی مستقل از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را تشکیل می دهد. </a:t>
            </a:r>
          </a:p>
          <a:p>
            <a:pPr marL="0" indent="0">
              <a:buNone/>
            </a:pPr>
            <a:r>
              <a:rPr lang="fa-IR" sz="2600" dirty="0" smtClean="0">
                <a:solidFill>
                  <a:schemeClr val="tx1"/>
                </a:solidFill>
                <a:cs typeface="B Nazanin" pitchFamily="2" charset="-78"/>
              </a:rPr>
              <a:t>5- داده های و اطلاعات به کار رفته در </a:t>
            </a:r>
            <a:r>
              <a:rPr lang="en-US" sz="2600" dirty="0" smtClean="0">
                <a:solidFill>
                  <a:schemeClr val="tx1"/>
                </a:solidFill>
                <a:cs typeface="B Nazanin" pitchFamily="2" charset="-78"/>
              </a:rPr>
              <a:t>DSS</a:t>
            </a:r>
            <a:r>
              <a:rPr lang="fa-IR" sz="2600" dirty="0" smtClean="0">
                <a:solidFill>
                  <a:schemeClr val="tx1"/>
                </a:solidFill>
                <a:cs typeface="B Nazanin" pitchFamily="2" charset="-78"/>
              </a:rPr>
              <a:t> از منابع داخلی مانند پایگاه و پرونده های متعارف یا از منابع خارجی به دست می آیند.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سیستمهای پشتیبان تصمیم </a:t>
            </a:r>
            <a:endParaRPr lang="fa-IR" dirty="0"/>
          </a:p>
        </p:txBody>
      </p:sp>
    </p:spTree>
    <p:extLst>
      <p:ext uri="{BB962C8B-B14F-4D97-AF65-F5344CB8AC3E}">
        <p14:creationId xmlns:p14="http://schemas.microsoft.com/office/powerpoint/2010/main" val="2284570754"/>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132856"/>
            <a:ext cx="8892480" cy="4725144"/>
          </a:xfrm>
        </p:spPr>
        <p:txBody>
          <a:bodyPr/>
          <a:lstStyle/>
          <a:p>
            <a:pPr>
              <a:buFont typeface="Wingdings" pitchFamily="2" charset="2"/>
              <a:buChar char="q"/>
            </a:pPr>
            <a:r>
              <a:rPr lang="fa-IR" dirty="0" smtClean="0"/>
              <a:t> </a:t>
            </a: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سیستمهای پشتیبان تصمیم </a:t>
            </a: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058668366"/>
              </p:ext>
            </p:extLst>
          </p:nvPr>
        </p:nvGraphicFramePr>
        <p:xfrm>
          <a:off x="251520" y="2348878"/>
          <a:ext cx="8496945" cy="4320480"/>
        </p:xfrm>
        <a:graphic>
          <a:graphicData uri="http://schemas.openxmlformats.org/drawingml/2006/table">
            <a:tbl>
              <a:tblPr rtl="1" firstRow="1" bandRow="1">
                <a:tableStyleId>{5C22544A-7EE6-4342-B048-85BDC9FD1C3A}</a:tableStyleId>
              </a:tblPr>
              <a:tblGrid>
                <a:gridCol w="1699389"/>
                <a:gridCol w="1699389"/>
                <a:gridCol w="1699389"/>
                <a:gridCol w="1699389"/>
                <a:gridCol w="1699389"/>
              </a:tblGrid>
              <a:tr h="720080">
                <a:tc>
                  <a:txBody>
                    <a:bodyPr/>
                    <a:lstStyle/>
                    <a:p>
                      <a:pPr algn="ctr" rtl="1"/>
                      <a:r>
                        <a:rPr lang="fa-IR" sz="1800" dirty="0" smtClean="0">
                          <a:solidFill>
                            <a:schemeClr val="tx1"/>
                          </a:solidFill>
                          <a:cs typeface="B Nazanin" pitchFamily="2" charset="-78"/>
                        </a:rPr>
                        <a:t>سیستم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منبع</a:t>
                      </a:r>
                      <a:r>
                        <a:rPr lang="fa-IR" sz="1800" baseline="0" dirty="0" smtClean="0">
                          <a:solidFill>
                            <a:schemeClr val="tx1"/>
                          </a:solidFill>
                          <a:cs typeface="B Nazanin" pitchFamily="2" charset="-78"/>
                        </a:rPr>
                        <a:t> اطلاعات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روش شناسی</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سخت افزار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کاربر</a:t>
                      </a:r>
                      <a:endParaRPr lang="fa-IR" sz="1800" dirty="0">
                        <a:solidFill>
                          <a:schemeClr val="tx1"/>
                        </a:solidFill>
                        <a:cs typeface="B Nazanin" pitchFamily="2" charset="-78"/>
                      </a:endParaRPr>
                    </a:p>
                  </a:txBody>
                  <a:tcPr/>
                </a:tc>
              </a:tr>
              <a:tr h="720080">
                <a:tc>
                  <a:txBody>
                    <a:bodyPr/>
                    <a:lstStyle/>
                    <a:p>
                      <a:pPr algn="ctr" rtl="1"/>
                      <a:r>
                        <a:rPr lang="fa-IR" sz="1800" dirty="0" smtClean="0">
                          <a:solidFill>
                            <a:schemeClr val="tx1"/>
                          </a:solidFill>
                          <a:cs typeface="B Nazanin" pitchFamily="2" charset="-78"/>
                        </a:rPr>
                        <a:t>پرسش و پاسخ</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پایگاه</a:t>
                      </a:r>
                      <a:r>
                        <a:rPr lang="fa-IR" sz="1800" baseline="0" dirty="0" smtClean="0">
                          <a:solidFill>
                            <a:schemeClr val="tx1"/>
                          </a:solidFill>
                          <a:cs typeface="B Nazanin" pitchFamily="2" charset="-78"/>
                        </a:rPr>
                        <a:t> داده </a:t>
                      </a:r>
                    </a:p>
                    <a:p>
                      <a:pPr algn="ctr" rtl="1"/>
                      <a:r>
                        <a:rPr lang="fa-IR" sz="1800" baseline="0" dirty="0" smtClean="0">
                          <a:solidFill>
                            <a:schemeClr val="tx1"/>
                          </a:solidFill>
                          <a:cs typeface="B Nazanin" pitchFamily="2" charset="-78"/>
                        </a:rPr>
                        <a:t>پرونده های متعارف</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سیستم پرسش و پاسخ</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پایانه</a:t>
                      </a:r>
                      <a:r>
                        <a:rPr lang="fa-IR" sz="1800" baseline="0" dirty="0" smtClean="0">
                          <a:solidFill>
                            <a:schemeClr val="tx1"/>
                          </a:solidFill>
                          <a:cs typeface="B Nazanin" pitchFamily="2" charset="-78"/>
                        </a:rPr>
                        <a:t> ها و کامپیوترهای شخصی</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معاونین دفتری</a:t>
                      </a:r>
                      <a:endParaRPr lang="fa-IR" sz="1800" dirty="0">
                        <a:solidFill>
                          <a:schemeClr val="tx1"/>
                        </a:solidFill>
                        <a:cs typeface="B Nazanin" pitchFamily="2" charset="-78"/>
                      </a:endParaRPr>
                    </a:p>
                  </a:txBody>
                  <a:tcPr/>
                </a:tc>
              </a:tr>
              <a:tr h="720080">
                <a:tc>
                  <a:txBody>
                    <a:bodyPr/>
                    <a:lstStyle/>
                    <a:p>
                      <a:pPr algn="ctr" rtl="1"/>
                      <a:r>
                        <a:rPr lang="fa-IR" sz="1800" dirty="0" smtClean="0">
                          <a:solidFill>
                            <a:schemeClr val="tx1"/>
                          </a:solidFill>
                          <a:cs typeface="B Nazanin" pitchFamily="2" charset="-78"/>
                        </a:rPr>
                        <a:t>تحلیل داده ها</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پایگاه</a:t>
                      </a:r>
                      <a:r>
                        <a:rPr lang="fa-IR" sz="1800" baseline="0" dirty="0" smtClean="0">
                          <a:solidFill>
                            <a:schemeClr val="tx1"/>
                          </a:solidFill>
                          <a:cs typeface="B Nazanin" pitchFamily="2" charset="-78"/>
                        </a:rPr>
                        <a:t> داده ها و پرونده های دیگر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برنامه ها ،</a:t>
                      </a:r>
                      <a:r>
                        <a:rPr lang="fa-IR" sz="1800" baseline="0" dirty="0" smtClean="0">
                          <a:solidFill>
                            <a:schemeClr val="tx1"/>
                          </a:solidFill>
                          <a:cs typeface="B Nazanin" pitchFamily="2" charset="-78"/>
                        </a:rPr>
                        <a:t> سیستم پردازش داده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کامپیوترهای</a:t>
                      </a:r>
                      <a:r>
                        <a:rPr lang="fa-IR" sz="1800" baseline="0" dirty="0" smtClean="0">
                          <a:solidFill>
                            <a:schemeClr val="tx1"/>
                          </a:solidFill>
                          <a:cs typeface="B Nazanin" pitchFamily="2" charset="-78"/>
                        </a:rPr>
                        <a:t> شخصی ، کامپیوتر بزرگ</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مدیریت عملیاتی و میانی</a:t>
                      </a:r>
                      <a:endParaRPr lang="fa-IR" sz="1800" dirty="0">
                        <a:solidFill>
                          <a:schemeClr val="tx1"/>
                        </a:solidFill>
                        <a:cs typeface="B Nazanin" pitchFamily="2" charset="-78"/>
                      </a:endParaRPr>
                    </a:p>
                  </a:txBody>
                  <a:tcPr/>
                </a:tc>
              </a:tr>
              <a:tr h="720080">
                <a:tc>
                  <a:txBody>
                    <a:bodyPr/>
                    <a:lstStyle/>
                    <a:p>
                      <a:pPr algn="ctr" rtl="1"/>
                      <a:r>
                        <a:rPr lang="fa-IR" sz="1800" dirty="0" smtClean="0">
                          <a:solidFill>
                            <a:schemeClr val="tx1"/>
                          </a:solidFill>
                          <a:cs typeface="B Nazanin" pitchFamily="2" charset="-78"/>
                        </a:rPr>
                        <a:t>تحلیل اطلاعات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پرونده های پردازش شده</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برنامه های تحلیل و کاربرد مدلهای ساده </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کامپیوترهای بزرگ ، کوچک و ابر کامپیوتر</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مدیریت</a:t>
                      </a:r>
                      <a:r>
                        <a:rPr lang="fa-IR" sz="1800" baseline="0" dirty="0" smtClean="0">
                          <a:solidFill>
                            <a:schemeClr val="tx1"/>
                          </a:solidFill>
                          <a:cs typeface="B Nazanin" pitchFamily="2" charset="-78"/>
                        </a:rPr>
                        <a:t> میانی</a:t>
                      </a:r>
                      <a:endParaRPr lang="fa-IR" sz="1800" dirty="0">
                        <a:solidFill>
                          <a:schemeClr val="tx1"/>
                        </a:solidFill>
                        <a:cs typeface="B Nazanin" pitchFamily="2" charset="-78"/>
                      </a:endParaRPr>
                    </a:p>
                  </a:txBody>
                  <a:tcPr/>
                </a:tc>
              </a:tr>
              <a:tr h="720080">
                <a:tc>
                  <a:txBody>
                    <a:bodyPr/>
                    <a:lstStyle/>
                    <a:p>
                      <a:pPr algn="ctr" rtl="1"/>
                      <a:r>
                        <a:rPr lang="fa-IR" sz="1800" dirty="0" smtClean="0">
                          <a:solidFill>
                            <a:schemeClr val="tx1"/>
                          </a:solidFill>
                          <a:cs typeface="B Nazanin" pitchFamily="2" charset="-78"/>
                        </a:rPr>
                        <a:t>حسابداری</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معاملات ، پرونده های اصلی</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 سیستم پردازش عملیات و اطلاعات</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کامپیوترهای کوچک و بزرگ</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مدیریت ارشد</a:t>
                      </a:r>
                      <a:r>
                        <a:rPr lang="fa-IR" sz="1800" baseline="0" dirty="0" smtClean="0">
                          <a:solidFill>
                            <a:schemeClr val="tx1"/>
                          </a:solidFill>
                          <a:cs typeface="B Nazanin" pitchFamily="2" charset="-78"/>
                        </a:rPr>
                        <a:t> و میانی</a:t>
                      </a:r>
                      <a:endParaRPr lang="fa-IR" sz="1800" dirty="0">
                        <a:solidFill>
                          <a:schemeClr val="tx1"/>
                        </a:solidFill>
                        <a:cs typeface="B Nazanin" pitchFamily="2" charset="-78"/>
                      </a:endParaRPr>
                    </a:p>
                  </a:txBody>
                  <a:tcPr/>
                </a:tc>
              </a:tr>
              <a:tr h="720080">
                <a:tc>
                  <a:txBody>
                    <a:bodyPr/>
                    <a:lstStyle/>
                    <a:p>
                      <a:pPr algn="ctr" rtl="1"/>
                      <a:r>
                        <a:rPr lang="fa-IR" sz="1800" dirty="0" smtClean="0">
                          <a:solidFill>
                            <a:schemeClr val="tx1"/>
                          </a:solidFill>
                          <a:cs typeface="B Nazanin" pitchFamily="2" charset="-78"/>
                        </a:rPr>
                        <a:t>مدل دار</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پایگاه اطلاعاتی و داده های بیرونی</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پردازش</a:t>
                      </a:r>
                      <a:r>
                        <a:rPr lang="fa-IR" sz="1800" baseline="0" dirty="0" smtClean="0">
                          <a:solidFill>
                            <a:schemeClr val="tx1"/>
                          </a:solidFill>
                          <a:cs typeface="B Nazanin" pitchFamily="2" charset="-78"/>
                        </a:rPr>
                        <a:t> اطلاعات و ایجاد مدل</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کامپیوتر</a:t>
                      </a:r>
                      <a:r>
                        <a:rPr lang="fa-IR" sz="1800" baseline="0" dirty="0" smtClean="0">
                          <a:solidFill>
                            <a:schemeClr val="tx1"/>
                          </a:solidFill>
                          <a:cs typeface="B Nazanin" pitchFamily="2" charset="-78"/>
                        </a:rPr>
                        <a:t> بزرگ و کوچک</a:t>
                      </a:r>
                      <a:endParaRPr lang="fa-IR" sz="1800" dirty="0">
                        <a:solidFill>
                          <a:schemeClr val="tx1"/>
                        </a:solidFill>
                        <a:cs typeface="B Nazanin" pitchFamily="2" charset="-78"/>
                      </a:endParaRPr>
                    </a:p>
                  </a:txBody>
                  <a:tcPr/>
                </a:tc>
                <a:tc>
                  <a:txBody>
                    <a:bodyPr/>
                    <a:lstStyle/>
                    <a:p>
                      <a:pPr algn="ctr" rtl="1"/>
                      <a:r>
                        <a:rPr lang="fa-IR" sz="1800" dirty="0" smtClean="0">
                          <a:solidFill>
                            <a:schemeClr val="tx1"/>
                          </a:solidFill>
                          <a:cs typeface="B Nazanin" pitchFamily="2" charset="-78"/>
                        </a:rPr>
                        <a:t>مدیریت ارشد و میانی</a:t>
                      </a:r>
                      <a:endParaRPr lang="fa-IR" sz="1800" dirty="0">
                        <a:solidFill>
                          <a:schemeClr val="tx1"/>
                        </a:solidFill>
                        <a:cs typeface="B Nazanin" pitchFamily="2" charset="-78"/>
                      </a:endParaRPr>
                    </a:p>
                  </a:txBody>
                  <a:tcPr/>
                </a:tc>
              </a:tr>
            </a:tbl>
          </a:graphicData>
        </a:graphic>
      </p:graphicFrame>
    </p:spTree>
    <p:extLst>
      <p:ext uri="{BB962C8B-B14F-4D97-AF65-F5344CB8AC3E}">
        <p14:creationId xmlns:p14="http://schemas.microsoft.com/office/powerpoint/2010/main" val="298018282"/>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20888"/>
            <a:ext cx="8784976" cy="4437112"/>
          </a:xfrm>
        </p:spPr>
        <p:txBody>
          <a:bodyPr/>
          <a:lstStyle/>
          <a:p>
            <a:pPr>
              <a:buFont typeface="Wingdings" pitchFamily="2" charset="2"/>
              <a:buChar char="q"/>
            </a:pPr>
            <a:r>
              <a:rPr lang="fa-IR" dirty="0" smtClean="0">
                <a:solidFill>
                  <a:schemeClr val="tx1"/>
                </a:solidFill>
                <a:cs typeface="B Nazanin" pitchFamily="2" charset="-78"/>
              </a:rPr>
              <a:t> مهمترین مزیت </a:t>
            </a:r>
            <a:r>
              <a:rPr lang="en-US" dirty="0" smtClean="0">
                <a:solidFill>
                  <a:schemeClr val="tx1"/>
                </a:solidFill>
                <a:cs typeface="B Nazanin" pitchFamily="2" charset="-78"/>
              </a:rPr>
              <a:t>DSS</a:t>
            </a:r>
            <a:r>
              <a:rPr lang="fa-IR" dirty="0" smtClean="0">
                <a:solidFill>
                  <a:schemeClr val="tx1"/>
                </a:solidFill>
                <a:cs typeface="B Nazanin" pitchFamily="2" charset="-78"/>
              </a:rPr>
              <a:t> ، کاربرد آن در حساس سازی تصمیمها و ارزیابی پیامد آن در نتیجه یا عملکرد کاری است.</a:t>
            </a:r>
          </a:p>
          <a:p>
            <a:pPr>
              <a:buFont typeface="Wingdings" pitchFamily="2" charset="2"/>
              <a:buChar char="q"/>
            </a:pPr>
            <a:r>
              <a:rPr lang="fa-IR" dirty="0" smtClean="0">
                <a:solidFill>
                  <a:schemeClr val="tx1"/>
                </a:solidFill>
                <a:cs typeface="B Nazanin" pitchFamily="2" charset="-78"/>
              </a:rPr>
              <a:t>دومین مزیت چنین سیستمی تمرکز بر مسائل حیاتی کار است.</a:t>
            </a:r>
          </a:p>
          <a:p>
            <a:pPr>
              <a:buFont typeface="Wingdings" pitchFamily="2" charset="2"/>
              <a:buChar char="q"/>
            </a:pPr>
            <a:r>
              <a:rPr lang="fa-IR" dirty="0" smtClean="0">
                <a:solidFill>
                  <a:schemeClr val="tx1"/>
                </a:solidFill>
                <a:cs typeface="B Nazanin" pitchFamily="2" charset="-78"/>
              </a:rPr>
              <a:t>مزیت سوم </a:t>
            </a:r>
            <a:r>
              <a:rPr lang="en-US" dirty="0" smtClean="0">
                <a:solidFill>
                  <a:schemeClr val="tx1"/>
                </a:solidFill>
                <a:cs typeface="B Nazanin" pitchFamily="2" charset="-78"/>
              </a:rPr>
              <a:t>DSS</a:t>
            </a:r>
            <a:r>
              <a:rPr lang="fa-IR" dirty="0" smtClean="0">
                <a:solidFill>
                  <a:schemeClr val="tx1"/>
                </a:solidFill>
                <a:cs typeface="B Nazanin" pitchFamily="2" charset="-78"/>
              </a:rPr>
              <a:t> این است که هنگام آزمایش مدلها و ابزارها مدیریت بالاتر را قادر می سازد تا تصمیم گیریها را به سطح پایین تر تفویض کند. </a:t>
            </a:r>
          </a:p>
          <a:p>
            <a:pPr>
              <a:buFont typeface="Wingdings" pitchFamily="2" charset="2"/>
              <a:buChar char="q"/>
            </a:pPr>
            <a:r>
              <a:rPr lang="fa-IR" dirty="0">
                <a:solidFill>
                  <a:schemeClr val="tx1"/>
                </a:solidFill>
                <a:cs typeface="B Nazanin" pitchFamily="2" charset="-78"/>
              </a:rPr>
              <a:t> </a:t>
            </a:r>
            <a:r>
              <a:rPr lang="fa-IR" dirty="0" smtClean="0">
                <a:solidFill>
                  <a:schemeClr val="tx1"/>
                </a:solidFill>
                <a:cs typeface="B Nazanin" pitchFamily="2" charset="-78"/>
              </a:rPr>
              <a:t>انواع ابزارها و مدلها:</a:t>
            </a:r>
          </a:p>
          <a:p>
            <a:pPr marL="0" indent="0">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سیستمهای پشتیبان تصمیم : سیستمهای قطعی</a:t>
            </a:r>
            <a:endParaRPr lang="fa-IR" b="1" dirty="0">
              <a:solidFill>
                <a:schemeClr val="tx1"/>
              </a:solidFill>
              <a:cs typeface="B Nazanin" pitchFamily="2" charset="-78"/>
            </a:endParaRPr>
          </a:p>
        </p:txBody>
      </p:sp>
      <p:sp>
        <p:nvSpPr>
          <p:cNvPr id="4" name="Rectangle 3"/>
          <p:cNvSpPr/>
          <p:nvPr/>
        </p:nvSpPr>
        <p:spPr>
          <a:xfrm>
            <a:off x="3491880" y="5013176"/>
            <a:ext cx="1584176"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en-US" dirty="0" smtClean="0"/>
              <a:t>DSS</a:t>
            </a:r>
            <a:endParaRPr lang="fa-IR" dirty="0"/>
          </a:p>
        </p:txBody>
      </p:sp>
      <p:sp>
        <p:nvSpPr>
          <p:cNvPr id="5" name="Rectangle 4"/>
          <p:cNvSpPr/>
          <p:nvPr/>
        </p:nvSpPr>
        <p:spPr>
          <a:xfrm>
            <a:off x="6300192" y="6178355"/>
            <a:ext cx="1800200"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مدلهای پژوهش عملیاتی</a:t>
            </a:r>
            <a:endParaRPr lang="fa-IR" dirty="0"/>
          </a:p>
        </p:txBody>
      </p:sp>
      <p:sp>
        <p:nvSpPr>
          <p:cNvPr id="6" name="Rectangle 5"/>
          <p:cNvSpPr/>
          <p:nvPr/>
        </p:nvSpPr>
        <p:spPr>
          <a:xfrm>
            <a:off x="3491880" y="6178355"/>
            <a:ext cx="1584176"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مدلهای علم مدیریت</a:t>
            </a:r>
            <a:endParaRPr lang="fa-IR" dirty="0"/>
          </a:p>
        </p:txBody>
      </p:sp>
      <p:sp>
        <p:nvSpPr>
          <p:cNvPr id="7" name="Rectangle 6"/>
          <p:cNvSpPr/>
          <p:nvPr/>
        </p:nvSpPr>
        <p:spPr>
          <a:xfrm>
            <a:off x="467544" y="6165304"/>
            <a:ext cx="1584176"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مدلهای رفتاری</a:t>
            </a:r>
            <a:endParaRPr lang="fa-IR" dirty="0"/>
          </a:p>
        </p:txBody>
      </p:sp>
      <p:cxnSp>
        <p:nvCxnSpPr>
          <p:cNvPr id="9" name="Straight Connector 8"/>
          <p:cNvCxnSpPr>
            <a:stCxn id="4" idx="2"/>
            <a:endCxn id="6" idx="0"/>
          </p:cNvCxnSpPr>
          <p:nvPr/>
        </p:nvCxnSpPr>
        <p:spPr>
          <a:xfrm>
            <a:off x="4283968" y="5517232"/>
            <a:ext cx="0" cy="661123"/>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259632" y="5847793"/>
            <a:ext cx="5688632"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a:endCxn id="7" idx="0"/>
          </p:cNvCxnSpPr>
          <p:nvPr/>
        </p:nvCxnSpPr>
        <p:spPr>
          <a:xfrm>
            <a:off x="1259632" y="5847793"/>
            <a:ext cx="0" cy="317511"/>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6948264" y="5847793"/>
            <a:ext cx="0" cy="33056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40897629"/>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20888"/>
            <a:ext cx="8712968" cy="4320480"/>
          </a:xfrm>
        </p:spPr>
        <p:txBody>
          <a:bodyPr>
            <a:normAutofit/>
          </a:bodyPr>
          <a:lstStyle/>
          <a:p>
            <a:pPr algn="just">
              <a:buFont typeface="Wingdings" pitchFamily="2" charset="2"/>
              <a:buChar char="q"/>
            </a:pPr>
            <a:r>
              <a:rPr lang="fa-IR" sz="2600" dirty="0" smtClean="0">
                <a:solidFill>
                  <a:schemeClr val="tx1"/>
                </a:solidFill>
                <a:cs typeface="B Nazanin" pitchFamily="2" charset="-78"/>
              </a:rPr>
              <a:t> این مدلها در درک میان رفتار متغیرها مفید می باشند. از این رو تصمیم گیرنده می تواند با در نظر گرفتن چنین رابطه ای رفتاری ، تصمیم بگیرد. </a:t>
            </a:r>
          </a:p>
          <a:p>
            <a:pPr algn="just">
              <a:buFont typeface="Wingdings" pitchFamily="2" charset="2"/>
              <a:buChar char="q"/>
            </a:pPr>
            <a:r>
              <a:rPr lang="fa-IR" sz="2600" dirty="0" smtClean="0">
                <a:solidFill>
                  <a:schemeClr val="tx1"/>
                </a:solidFill>
                <a:cs typeface="B Nazanin" pitchFamily="2" charset="-78"/>
              </a:rPr>
              <a:t>اکثر مدلهای تحلیل روند ، مدلهای تحلیل آماری و پیش بینی کننده به این طبقه بندی تعلق دارند.  تحلیل روند نشان می دهد که متغیرهای گوناگون چگونه در تنظیم روند گذشته و درنتیجه روند آینده رفتار می کنند. </a:t>
            </a:r>
          </a:p>
          <a:p>
            <a:pPr algn="just">
              <a:buFont typeface="Wingdings" pitchFamily="2" charset="2"/>
              <a:buChar char="q"/>
            </a:pPr>
            <a:r>
              <a:rPr lang="fa-IR" sz="2600" dirty="0" smtClean="0">
                <a:solidFill>
                  <a:schemeClr val="tx1"/>
                </a:solidFill>
                <a:cs typeface="B Nazanin" pitchFamily="2" charset="-78"/>
              </a:rPr>
              <a:t>یک مدل رگرسیون ، همبستگی بین یک یا چند متغیر را نشان می دهد و در شناسایی اثرات یک متغیر بر دیگری مفید است. </a:t>
            </a:r>
          </a:p>
          <a:p>
            <a:pPr algn="just">
              <a:buFont typeface="Wingdings" pitchFamily="2" charset="2"/>
              <a:buChar char="q"/>
            </a:pPr>
            <a:r>
              <a:rPr lang="fa-IR" sz="2600" dirty="0" smtClean="0">
                <a:solidFill>
                  <a:schemeClr val="tx1"/>
                </a:solidFill>
                <a:cs typeface="B Nazanin" pitchFamily="2" charset="-78"/>
              </a:rPr>
              <a:t>این مدلها به طور گسترده در کنترل فرآیند ، ساخت ، علوم کشاورزی ، پزشکی و روانشناسی و بازرگانی به کار میروند.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مدلهای رفتاری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012326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564904"/>
            <a:ext cx="8424936" cy="4104455"/>
          </a:xfrm>
        </p:spPr>
        <p:txBody>
          <a:bodyPr>
            <a:normAutofit/>
          </a:bodyPr>
          <a:lstStyle/>
          <a:p>
            <a:pPr>
              <a:buFont typeface="Wingdings" pitchFamily="2" charset="2"/>
              <a:buChar char="q"/>
            </a:pPr>
            <a:r>
              <a:rPr lang="fa-IR" sz="2800" dirty="0" smtClean="0">
                <a:solidFill>
                  <a:schemeClr val="tx1"/>
                </a:solidFill>
                <a:latin typeface="Times New Roman" pitchFamily="18" charset="0"/>
                <a:cs typeface="B Nazanin" pitchFamily="2" charset="-78"/>
              </a:rPr>
              <a:t> به لحاظ اهمیت باید نقش این سیستم را به مثابه قلب در بدن انسان دانست .</a:t>
            </a:r>
          </a:p>
          <a:p>
            <a:pPr>
              <a:buFont typeface="Wingdings" pitchFamily="2" charset="2"/>
              <a:buChar char="q"/>
            </a:pPr>
            <a:endParaRPr lang="fa-IR" sz="2800" dirty="0">
              <a:solidFill>
                <a:schemeClr val="tx1"/>
              </a:solidFill>
              <a:latin typeface="Times New Roman" pitchFamily="18" charset="0"/>
              <a:cs typeface="B Nazanin" pitchFamily="2" charset="-78"/>
            </a:endParaRPr>
          </a:p>
          <a:p>
            <a:pPr>
              <a:buFont typeface="Wingdings" pitchFamily="2" charset="2"/>
              <a:buChar char="q"/>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تضمین می کند که داده های مناسب از منابع مختلف جمع آوری شوند و به تمام مقاصدی که به آن داده ها نیاز است ارسال گردد. </a:t>
            </a:r>
          </a:p>
          <a:p>
            <a:pPr>
              <a:buFont typeface="Wingdings" pitchFamily="2" charset="2"/>
              <a:buChar char="q"/>
            </a:pPr>
            <a:endParaRPr lang="fa-IR" sz="2800" dirty="0">
              <a:solidFill>
                <a:schemeClr val="tx1"/>
              </a:solidFill>
              <a:latin typeface="Times New Roman" pitchFamily="18" charset="0"/>
              <a:cs typeface="B Nazanin" pitchFamily="2" charset="-78"/>
            </a:endParaRPr>
          </a:p>
          <a:p>
            <a:pPr>
              <a:buFont typeface="Wingdings" pitchFamily="2" charset="2"/>
              <a:buChar char="q"/>
            </a:pPr>
            <a:r>
              <a:rPr lang="fa-IR" sz="2800" dirty="0" smtClean="0">
                <a:solidFill>
                  <a:schemeClr val="tx1"/>
                </a:solidFill>
                <a:latin typeface="Times New Roman" pitchFamily="18" charset="0"/>
                <a:cs typeface="B Nazanin" pitchFamily="2" charset="-78"/>
              </a:rPr>
              <a:t>انتظار می رود این سیستم نیاز اطلاعاتی فرد، گروهی از افراد ، کارکردهای مدیریتی ، مدیران و مدیریت ارشد یک سازمان را برآورده سازد.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نقش سیستم های اطلاعاتی مدیریت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9392702"/>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640960" cy="4320480"/>
          </a:xfrm>
        </p:spPr>
        <p:txBody>
          <a:bodyPr/>
          <a:lstStyle/>
          <a:p>
            <a:pPr algn="just">
              <a:buFont typeface="Wingdings" pitchFamily="2" charset="2"/>
              <a:buChar char="q"/>
            </a:pPr>
            <a:r>
              <a:rPr lang="fa-IR" sz="2600" dirty="0" smtClean="0">
                <a:solidFill>
                  <a:schemeClr val="tx1"/>
                </a:solidFill>
                <a:cs typeface="B Nazanin" pitchFamily="2" charset="-78"/>
              </a:rPr>
              <a:t> پیش بینی : مدلهای رگرسیون</a:t>
            </a:r>
          </a:p>
          <a:p>
            <a:pPr marL="0" indent="0" algn="just">
              <a:buNone/>
            </a:pPr>
            <a:r>
              <a:rPr lang="fa-IR" sz="2600" dirty="0" smtClean="0">
                <a:solidFill>
                  <a:schemeClr val="tx1"/>
                </a:solidFill>
                <a:cs typeface="B Nazanin" pitchFamily="2" charset="-78"/>
              </a:rPr>
              <a:t>در مدلهای رگرسیون می کوشیم تا اثر جانبی یک متغیر را بر دیگری بیابیم.</a:t>
            </a:r>
          </a:p>
          <a:p>
            <a:pPr algn="just">
              <a:buFont typeface="Wingdings" pitchFamily="2" charset="2"/>
              <a:buChar char="q"/>
            </a:pPr>
            <a:r>
              <a:rPr lang="fa-IR" sz="2600" dirty="0" smtClean="0">
                <a:solidFill>
                  <a:schemeClr val="tx1"/>
                </a:solidFill>
                <a:cs typeface="B Nazanin" pitchFamily="2" charset="-78"/>
              </a:rPr>
              <a:t> پیش بینی : تجزیه و تحلیل سری زمانی و همسازی نمایی</a:t>
            </a:r>
          </a:p>
          <a:p>
            <a:pPr marL="0" indent="0" algn="just">
              <a:buNone/>
            </a:pPr>
            <a:r>
              <a:rPr lang="fa-IR" sz="2600" dirty="0" smtClean="0">
                <a:solidFill>
                  <a:schemeClr val="tx1"/>
                </a:solidFill>
                <a:cs typeface="B Nazanin" pitchFamily="2" charset="-78"/>
              </a:rPr>
              <a:t>می توان با کمک میانگین ساده دو دوره گذشته برای پیش بینی نیازهای دوره آتی اقدام کرد.</a:t>
            </a:r>
          </a:p>
          <a:p>
            <a:pPr algn="just">
              <a:buFont typeface="Wingdings" pitchFamily="2" charset="2"/>
              <a:buChar char="q"/>
            </a:pPr>
            <a:r>
              <a:rPr lang="fa-IR" sz="2600" dirty="0" smtClean="0">
                <a:solidFill>
                  <a:schemeClr val="tx1"/>
                </a:solidFill>
                <a:cs typeface="B Nazanin" pitchFamily="2" charset="-78"/>
              </a:rPr>
              <a:t> روش های پژوهش بازار : روش های چندی وجود دارد که با توسل به آنها می توان در مورد رفتار مشتری با توجه به تصمیمهای او در زمان خرید پیش بینی و قضاوت کرد . برای ارزیابی خرید و جوانب رفتار پرسشنامه هایی طراحی شده اند</a:t>
            </a:r>
            <a:r>
              <a:rPr lang="fa-IR" dirty="0" smtClean="0"/>
              <a:t>.</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نمونه هایی از مدلهای رفتاری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488030114"/>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276872"/>
            <a:ext cx="8640960" cy="4392488"/>
          </a:xfrm>
        </p:spPr>
        <p:txBody>
          <a:bodyPr>
            <a:normAutofit/>
          </a:bodyPr>
          <a:lstStyle/>
          <a:p>
            <a:pPr>
              <a:buFont typeface="Wingdings" pitchFamily="2" charset="2"/>
              <a:buChar char="q"/>
            </a:pPr>
            <a:r>
              <a:rPr lang="fa-IR" sz="2600" dirty="0" smtClean="0">
                <a:solidFill>
                  <a:schemeClr val="tx1"/>
                </a:solidFill>
                <a:cs typeface="B Nazanin" pitchFamily="2" charset="-78"/>
              </a:rPr>
              <a:t> این مدلها بر اساس اصول مدیریت بازرگانی ، حسابداری و اقتصاد ایجاد می شوند. </a:t>
            </a:r>
          </a:p>
          <a:p>
            <a:pPr>
              <a:buFont typeface="Wingdings" pitchFamily="2" charset="2"/>
              <a:buChar char="q"/>
            </a:pPr>
            <a:r>
              <a:rPr lang="fa-IR" sz="2600" dirty="0" smtClean="0">
                <a:solidFill>
                  <a:schemeClr val="tx1"/>
                </a:solidFill>
                <a:cs typeface="B Nazanin" pitchFamily="2" charset="-78"/>
              </a:rPr>
              <a:t>سیستمهای مدیریتی چندی وجود دارند که می توانند به مدلهای </a:t>
            </a:r>
            <a:r>
              <a:rPr lang="en-US" sz="2600" dirty="0" smtClean="0">
                <a:solidFill>
                  <a:schemeClr val="tx1"/>
                </a:solidFill>
                <a:cs typeface="B Nazanin" pitchFamily="2" charset="-78"/>
              </a:rPr>
              <a:t>DSS</a:t>
            </a:r>
            <a:r>
              <a:rPr lang="fa-IR" sz="2600" dirty="0" smtClean="0">
                <a:solidFill>
                  <a:schemeClr val="tx1"/>
                </a:solidFill>
                <a:cs typeface="B Nazanin" pitchFamily="2" charset="-78"/>
              </a:rPr>
              <a:t> مبدل شوند. </a:t>
            </a:r>
          </a:p>
          <a:p>
            <a:pPr>
              <a:buFont typeface="Wingdings" pitchFamily="2" charset="2"/>
              <a:buChar char="q"/>
            </a:pPr>
            <a:r>
              <a:rPr lang="fa-IR" sz="2600" dirty="0" smtClean="0">
                <a:solidFill>
                  <a:schemeClr val="tx1"/>
                </a:solidFill>
                <a:cs typeface="B Nazanin" pitchFamily="2" charset="-78"/>
              </a:rPr>
              <a:t>مثلا سیستم بودجه ای ، سیستم های حسابداری هزینه ، سیستم بودجه ریزی سرمایه ای. </a:t>
            </a:r>
          </a:p>
          <a:p>
            <a:pPr>
              <a:buFont typeface="Wingdings" pitchFamily="2" charset="2"/>
              <a:buChar char="q"/>
            </a:pPr>
            <a:r>
              <a:rPr lang="fa-IR" sz="2600" dirty="0" smtClean="0">
                <a:solidFill>
                  <a:schemeClr val="tx1"/>
                </a:solidFill>
                <a:cs typeface="B Nazanin" pitchFamily="2" charset="-78"/>
              </a:rPr>
              <a:t>در بسیاری از حوزه های مدیریتی ، روشهای تایید شده کنترل مدیریت وجود دارد که در تصمیم گیری مدیران به کار می روند.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مدلهای علم مدیریت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6724114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92896"/>
            <a:ext cx="8424936" cy="4176464"/>
          </a:xfrm>
        </p:spPr>
        <p:txBody>
          <a:bodyPr/>
          <a:lstStyle/>
          <a:p>
            <a:pPr algn="just">
              <a:buFont typeface="Wingdings" pitchFamily="2" charset="2"/>
              <a:buChar char="q"/>
            </a:pPr>
            <a:r>
              <a:rPr lang="fa-IR" dirty="0" smtClean="0"/>
              <a:t> </a:t>
            </a:r>
            <a:r>
              <a:rPr lang="fa-IR" b="1" dirty="0" smtClean="0">
                <a:solidFill>
                  <a:schemeClr val="tx1"/>
                </a:solidFill>
                <a:cs typeface="B Nazanin" pitchFamily="2" charset="-78"/>
              </a:rPr>
              <a:t>مدلهای بودجه بندی : </a:t>
            </a:r>
            <a:r>
              <a:rPr lang="fa-IR" dirty="0" smtClean="0">
                <a:solidFill>
                  <a:schemeClr val="tx1"/>
                </a:solidFill>
                <a:cs typeface="B Nazanin" pitchFamily="2" charset="-78"/>
              </a:rPr>
              <a:t>نظارت بر عملکرد از طریق سیستم بودجه یک رویه مدیریتی قابل قبول است. در این رویکرد بودجه های مختلفی چون بودجه فروش ، بودجه تولید ، بودجه ظرفیت .... تهیه می شوند.  جدول 9-2 در صفحه 211 یک نمونه از برگه توزیع مدل فروش و سود است. </a:t>
            </a:r>
          </a:p>
          <a:p>
            <a:pPr algn="just">
              <a:buFont typeface="Wingdings" pitchFamily="2" charset="2"/>
              <a:buChar char="q"/>
            </a:pPr>
            <a:r>
              <a:rPr lang="fa-IR" b="1" dirty="0" smtClean="0">
                <a:solidFill>
                  <a:schemeClr val="tx1"/>
                </a:solidFill>
                <a:cs typeface="B Nazanin" pitchFamily="2" charset="-78"/>
              </a:rPr>
              <a:t>مدل تجزیه و تحلیل نقطه سر به سر </a:t>
            </a:r>
            <a:r>
              <a:rPr lang="fa-IR" dirty="0" smtClean="0">
                <a:solidFill>
                  <a:schemeClr val="tx1"/>
                </a:solidFill>
                <a:cs typeface="B Nazanin" pitchFamily="2" charset="-78"/>
              </a:rPr>
              <a:t>: این مدل بسیار ساده است ولی برای تعیین حجم فعالیت کاری که در ان سود و زیانی وجو ندارد بسیار مفید است. </a:t>
            </a:r>
          </a:p>
          <a:p>
            <a:pPr marL="0" indent="0" algn="just">
              <a:buNone/>
            </a:pPr>
            <a:r>
              <a:rPr lang="en-US" dirty="0" smtClean="0">
                <a:solidFill>
                  <a:schemeClr val="tx1"/>
                </a:solidFill>
                <a:cs typeface="B Nazanin" pitchFamily="2" charset="-78"/>
              </a:rPr>
              <a:t>FC/REV-VC          =</a:t>
            </a:r>
            <a:r>
              <a:rPr lang="fa-IR" dirty="0" smtClean="0">
                <a:solidFill>
                  <a:schemeClr val="tx1"/>
                </a:solidFill>
                <a:cs typeface="B Nazanin" pitchFamily="2" charset="-78"/>
              </a:rPr>
              <a:t>   </a:t>
            </a:r>
            <a:r>
              <a:rPr lang="en-US" dirty="0" smtClean="0">
                <a:solidFill>
                  <a:schemeClr val="tx1"/>
                </a:solidFill>
                <a:latin typeface="Times New Roman" pitchFamily="18" charset="0"/>
                <a:cs typeface="Times New Roman" pitchFamily="18" charset="0"/>
              </a:rPr>
              <a:t>BEP= </a:t>
            </a:r>
            <a:r>
              <a:rPr lang="en-US" b="1" dirty="0">
                <a:solidFill>
                  <a:schemeClr val="tx1"/>
                </a:solidFill>
                <a:latin typeface="Times New Roman" pitchFamily="18" charset="0"/>
                <a:cs typeface="Times New Roman" pitchFamily="18" charset="0"/>
              </a:rPr>
              <a:t>break-even point</a:t>
            </a:r>
            <a:r>
              <a:rPr lang="en-US" dirty="0"/>
              <a:t>   </a:t>
            </a:r>
            <a:r>
              <a:rPr lang="en-US" dirty="0" smtClean="0"/>
              <a:t>      </a:t>
            </a:r>
            <a:r>
              <a:rPr lang="en-US" dirty="0" smtClean="0">
                <a:solidFill>
                  <a:schemeClr val="tx1"/>
                </a:solidFill>
              </a:rPr>
              <a:t>BEP=</a:t>
            </a:r>
            <a:endParaRPr lang="fa-IR" dirty="0" smtClean="0">
              <a:solidFill>
                <a:schemeClr val="tx1"/>
              </a:solidFill>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مدلهای علم مدیریت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560097299"/>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564904"/>
            <a:ext cx="8892479" cy="3960440"/>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تجزیه و تحلیل بازده سرمایه گذاری </a:t>
            </a:r>
          </a:p>
          <a:p>
            <a:pPr marL="0" indent="0">
              <a:buNone/>
            </a:pPr>
            <a:r>
              <a:rPr lang="fa-IR" dirty="0" smtClean="0">
                <a:solidFill>
                  <a:schemeClr val="tx1"/>
                </a:solidFill>
                <a:cs typeface="B Nazanin" pitchFamily="2" charset="-78"/>
              </a:rPr>
              <a:t>تصمیمات مربوط به سرمایه گذاری در سازمان های بازرگانی امری رایج است . این تصمیم ها دو نوع هستند . و شما باید از میان چند گزینه ای با یکدیگر رقابت می کنند ، یکی را انتخاب نمایید. </a:t>
            </a:r>
          </a:p>
          <a:p>
            <a:pPr marL="0" indent="0">
              <a:buNone/>
            </a:pPr>
            <a:r>
              <a:rPr lang="fa-IR" dirty="0" smtClean="0">
                <a:solidFill>
                  <a:schemeClr val="tx1"/>
                </a:solidFill>
                <a:cs typeface="B Nazanin" pitchFamily="2" charset="-78"/>
              </a:rPr>
              <a:t>در تحلیل سرمایه گذاری ارزش فعلی خالص کاربرد دارد . </a:t>
            </a:r>
            <a:r>
              <a:rPr lang="en-US" dirty="0">
                <a:solidFill>
                  <a:schemeClr val="tx1"/>
                </a:solidFill>
                <a:cs typeface="B Nazanin" pitchFamily="2" charset="-78"/>
              </a:rPr>
              <a:t>NPE=Net </a:t>
            </a:r>
            <a:r>
              <a:rPr lang="en-US" dirty="0" smtClean="0">
                <a:solidFill>
                  <a:schemeClr val="tx1"/>
                </a:solidFill>
                <a:cs typeface="B Nazanin" pitchFamily="2" charset="-78"/>
              </a:rPr>
              <a:t>Present </a:t>
            </a:r>
            <a:r>
              <a:rPr lang="en-US" dirty="0">
                <a:solidFill>
                  <a:schemeClr val="tx1"/>
                </a:solidFill>
                <a:cs typeface="B Nazanin" pitchFamily="2" charset="-78"/>
              </a:rPr>
              <a:t>Value </a:t>
            </a: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یک سیستم </a:t>
            </a:r>
            <a:r>
              <a:rPr lang="en-US" dirty="0" smtClean="0">
                <a:solidFill>
                  <a:schemeClr val="tx1"/>
                </a:solidFill>
                <a:cs typeface="B Nazanin" pitchFamily="2" charset="-78"/>
              </a:rPr>
              <a:t>DSS</a:t>
            </a:r>
            <a:r>
              <a:rPr lang="fa-IR" dirty="0" smtClean="0">
                <a:solidFill>
                  <a:schemeClr val="tx1"/>
                </a:solidFill>
                <a:cs typeface="B Nazanin" pitchFamily="2" charset="-78"/>
              </a:rPr>
              <a:t> با استفاده از مفهوم ارزش فعلی جریان نقدینگی آینده و با توجه به ملاحظات زیر ساخته می شود :</a:t>
            </a:r>
          </a:p>
          <a:p>
            <a:pPr marL="0" indent="0">
              <a:buNone/>
            </a:pPr>
            <a:r>
              <a:rPr lang="fa-IR" dirty="0" smtClean="0">
                <a:solidFill>
                  <a:schemeClr val="tx1"/>
                </a:solidFill>
                <a:cs typeface="B Nazanin" pitchFamily="2" charset="-78"/>
              </a:rPr>
              <a:t>1- تعداد طرحهای سرمایه گذاری   2- سرمایه گذاریهای متمایز 3- جریانهای متفاوت پول نقد و پس انداز  4- معیارهای گزینش متفاوت ، مثل : نرخ بازده </a:t>
            </a:r>
          </a:p>
          <a:p>
            <a:pPr marL="0" indent="0">
              <a:buNone/>
            </a:pPr>
            <a:r>
              <a:rPr lang="fa-IR" dirty="0" smtClean="0">
                <a:solidFill>
                  <a:schemeClr val="tx1"/>
                </a:solidFill>
                <a:cs typeface="B Nazanin" pitchFamily="2" charset="-78"/>
              </a:rPr>
              <a:t>5- افزایش بازده با اختصاص بودجه محدود به چندین طرح سرمایه گذاری</a:t>
            </a:r>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مدلهای علم مدیریت </a:t>
            </a:r>
            <a:endParaRPr lang="fa-IR" dirty="0"/>
          </a:p>
        </p:txBody>
      </p:sp>
    </p:spTree>
    <p:extLst>
      <p:ext uri="{BB962C8B-B14F-4D97-AF65-F5344CB8AC3E}">
        <p14:creationId xmlns:p14="http://schemas.microsoft.com/office/powerpoint/2010/main" val="3068235994"/>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784975" cy="4248472"/>
          </a:xfrm>
        </p:spPr>
        <p:txBody>
          <a:bodyPr/>
          <a:lstStyle/>
          <a:p>
            <a:pPr algn="just">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مدل کلان بازده سرمایه گذاری </a:t>
            </a:r>
          </a:p>
          <a:p>
            <a:pPr marL="0" indent="0" algn="just">
              <a:buNone/>
            </a:pPr>
            <a:r>
              <a:rPr lang="fa-IR" dirty="0" smtClean="0">
                <a:solidFill>
                  <a:schemeClr val="tx1"/>
                </a:solidFill>
                <a:cs typeface="B Nazanin" pitchFamily="2" charset="-78"/>
              </a:rPr>
              <a:t>این مدل بیانگر رابطه عوامل گوناگونی است که بر بازده سرمایه گذاری تاثیر می گذارند . </a:t>
            </a:r>
          </a:p>
          <a:p>
            <a:pPr algn="just">
              <a:buFont typeface="Wingdings" pitchFamily="2" charset="2"/>
              <a:buChar char="q"/>
            </a:pPr>
            <a:r>
              <a:rPr lang="fa-IR" b="1" dirty="0" smtClean="0">
                <a:solidFill>
                  <a:schemeClr val="tx1"/>
                </a:solidFill>
                <a:cs typeface="B Nazanin" pitchFamily="2" charset="-78"/>
              </a:rPr>
              <a:t> مدل بودجه نویسی نقدی </a:t>
            </a:r>
          </a:p>
          <a:p>
            <a:pPr marL="0" indent="0" algn="just">
              <a:buNone/>
            </a:pPr>
            <a:r>
              <a:rPr lang="fa-IR" dirty="0" smtClean="0">
                <a:solidFill>
                  <a:schemeClr val="tx1"/>
                </a:solidFill>
                <a:cs typeface="B Nazanin" pitchFamily="2" charset="-78"/>
              </a:rPr>
              <a:t>بودجه نویسی نقدی یک فرآیند مستمر است . یک شرکت با برنامه ریزی دقیق نقدی می تواند برای نیازهای خود توازن نقدی لازم را حفظ کند. </a:t>
            </a:r>
          </a:p>
          <a:p>
            <a:pPr marL="0" indent="0" algn="just">
              <a:buNone/>
            </a:pPr>
            <a:endParaRPr lang="fa-IR" dirty="0" smtClean="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مدلهای رویه ای </a:t>
            </a:r>
            <a:r>
              <a:rPr lang="fa-IR" dirty="0" smtClean="0">
                <a:solidFill>
                  <a:schemeClr val="tx1"/>
                </a:solidFill>
                <a:cs typeface="B Nazanin" pitchFamily="2" charset="-78"/>
              </a:rPr>
              <a:t>: مثل سفارش خرید . نقطه سفارش.</a:t>
            </a:r>
          </a:p>
          <a:p>
            <a:pPr algn="just">
              <a:buFont typeface="Wingdings" pitchFamily="2" charset="2"/>
              <a:buChar char="q"/>
            </a:pPr>
            <a:endParaRPr lang="fa-IR" b="1" dirty="0" smtClean="0">
              <a:solidFill>
                <a:schemeClr val="tx1"/>
              </a:solidFill>
              <a:cs typeface="B Nazanin" pitchFamily="2" charset="-78"/>
            </a:endParaRPr>
          </a:p>
          <a:p>
            <a:pPr algn="just">
              <a:buFont typeface="Wingdings" pitchFamily="2" charset="2"/>
              <a:buChar char="q"/>
            </a:pPr>
            <a:r>
              <a:rPr lang="fa-IR" b="1" dirty="0" smtClean="0">
                <a:solidFill>
                  <a:schemeClr val="tx1"/>
                </a:solidFill>
                <a:cs typeface="B Nazanin" pitchFamily="2" charset="-78"/>
              </a:rPr>
              <a:t>برنامه ریزی پروژه و مدلهای کنترل </a:t>
            </a:r>
            <a:r>
              <a:rPr lang="fa-IR" dirty="0" smtClean="0">
                <a:solidFill>
                  <a:schemeClr val="tx1"/>
                </a:solidFill>
                <a:cs typeface="B Nazanin" pitchFamily="2" charset="-78"/>
              </a:rPr>
              <a:t>. </a:t>
            </a:r>
            <a:r>
              <a:rPr lang="en-US" dirty="0" smtClean="0">
                <a:solidFill>
                  <a:schemeClr val="tx1"/>
                </a:solidFill>
                <a:cs typeface="B Nazanin" pitchFamily="2" charset="-78"/>
              </a:rPr>
              <a:t>CPM</a:t>
            </a:r>
            <a:endParaRPr lang="fa-IR" dirty="0" smtClean="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مدلهای علم مدیریت </a:t>
            </a:r>
            <a:endParaRPr lang="fa-IR" dirty="0"/>
          </a:p>
        </p:txBody>
      </p:sp>
    </p:spTree>
    <p:extLst>
      <p:ext uri="{BB962C8B-B14F-4D97-AF65-F5344CB8AC3E}">
        <p14:creationId xmlns:p14="http://schemas.microsoft.com/office/powerpoint/2010/main" val="3524250092"/>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420888"/>
            <a:ext cx="8424936" cy="4248472"/>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سیستمهای حسابداری هزینه </a:t>
            </a:r>
          </a:p>
          <a:p>
            <a:pPr>
              <a:buFont typeface="Wingdings" pitchFamily="2" charset="2"/>
              <a:buChar char="q"/>
            </a:pPr>
            <a:r>
              <a:rPr lang="fa-IR" b="1" dirty="0" smtClean="0">
                <a:solidFill>
                  <a:schemeClr val="tx1"/>
                </a:solidFill>
                <a:cs typeface="B Nazanin" pitchFamily="2" charset="-78"/>
              </a:rPr>
              <a:t>1- سیستم هزینه سفارش کار </a:t>
            </a:r>
            <a:r>
              <a:rPr lang="fa-IR" dirty="0" smtClean="0">
                <a:solidFill>
                  <a:schemeClr val="tx1"/>
                </a:solidFill>
                <a:cs typeface="B Nazanin" pitchFamily="2" charset="-78"/>
              </a:rPr>
              <a:t>: در این سیستم هزینه ها به کارهایی تعلق می گیرد که در کارخانه انجام می شوند و با ثبت آمارهای خاص کاری در کارت عملیات تولید جمع آوری می گردند. سفارش به سه بخش تقسیم می شود: 1- مواد ،2- کار 3- هزینه های ثابت . </a:t>
            </a:r>
          </a:p>
          <a:p>
            <a:pPr>
              <a:buFont typeface="Wingdings" pitchFamily="2" charset="2"/>
              <a:buChar char="q"/>
            </a:pPr>
            <a:r>
              <a:rPr lang="fa-IR" b="1" dirty="0" smtClean="0">
                <a:solidFill>
                  <a:schemeClr val="tx1"/>
                </a:solidFill>
                <a:cs typeface="B Nazanin" pitchFamily="2" charset="-78"/>
              </a:rPr>
              <a:t>2- سیستم هزینه مراحل تولید </a:t>
            </a:r>
            <a:r>
              <a:rPr lang="fa-IR" dirty="0" smtClean="0">
                <a:solidFill>
                  <a:schemeClr val="tx1"/>
                </a:solidFill>
                <a:cs typeface="B Nazanin" pitchFamily="2" charset="-78"/>
              </a:rPr>
              <a:t>: در این سیستم تعداد واحدهای تولیدی که در اداره تکمیل می گردد در محاسبه هزینه یک واحد بکار می روند. </a:t>
            </a:r>
          </a:p>
          <a:p>
            <a:pPr>
              <a:buFont typeface="Wingdings" pitchFamily="2" charset="2"/>
              <a:buChar char="q"/>
            </a:pPr>
            <a:r>
              <a:rPr lang="fa-IR" b="1" dirty="0" smtClean="0">
                <a:solidFill>
                  <a:schemeClr val="tx1"/>
                </a:solidFill>
                <a:cs typeface="B Nazanin" pitchFamily="2" charset="-78"/>
              </a:rPr>
              <a:t>3- سیستم هزینه دوره : </a:t>
            </a:r>
            <a:r>
              <a:rPr lang="fa-IR" dirty="0" smtClean="0">
                <a:solidFill>
                  <a:schemeClr val="tx1"/>
                </a:solidFill>
                <a:cs typeface="B Nazanin" pitchFamily="2" charset="-78"/>
              </a:rPr>
              <a:t>در این سیستم از نظر تولید بین مواد مستقیم و مواد غیر مستقیم تمایزی وجود ندارد. </a:t>
            </a:r>
          </a:p>
          <a:p>
            <a:pPr>
              <a:buFont typeface="Wingdings" pitchFamily="2" charset="2"/>
              <a:buChar char="q"/>
            </a:pPr>
            <a:r>
              <a:rPr lang="fa-IR" dirty="0" smtClean="0">
                <a:solidFill>
                  <a:schemeClr val="tx1"/>
                </a:solidFill>
                <a:cs typeface="B Nazanin" pitchFamily="2" charset="-78"/>
              </a:rPr>
              <a:t>تمامی این سیستمها سه گانه را می توان با استفاده از سیستمهای بودجه بندی هزینه و برای کنترل هزینه ها ، کامپیوتری کرد.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انواع مدلهای علم مدیریت </a:t>
            </a:r>
            <a:endParaRPr lang="fa-IR" dirty="0"/>
          </a:p>
        </p:txBody>
      </p:sp>
    </p:spTree>
    <p:extLst>
      <p:ext uri="{BB962C8B-B14F-4D97-AF65-F5344CB8AC3E}">
        <p14:creationId xmlns:p14="http://schemas.microsoft.com/office/powerpoint/2010/main" val="1602993431"/>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568952" cy="4032448"/>
          </a:xfrm>
        </p:spPr>
        <p:txBody>
          <a:bodyPr/>
          <a:lstStyle/>
          <a:p>
            <a:pPr>
              <a:buFont typeface="Wingdings" pitchFamily="2" charset="2"/>
              <a:buChar char="q"/>
            </a:pPr>
            <a:r>
              <a:rPr lang="fa-IR" dirty="0" smtClean="0"/>
              <a:t> </a:t>
            </a:r>
            <a:r>
              <a:rPr lang="fa-IR" b="1" dirty="0" smtClean="0">
                <a:solidFill>
                  <a:schemeClr val="tx1"/>
                </a:solidFill>
                <a:cs typeface="B Nazanin" pitchFamily="2" charset="-78"/>
              </a:rPr>
              <a:t>اهمیت سیستم پشتیبان تمصمیم در  در تصمیمات  مدیران سازمانی</a:t>
            </a:r>
          </a:p>
          <a:p>
            <a:pPr>
              <a:buFont typeface="Wingdings" pitchFamily="2" charset="2"/>
              <a:buChar char="q"/>
            </a:pPr>
            <a:r>
              <a:rPr lang="fa-IR" b="1" dirty="0" smtClean="0">
                <a:solidFill>
                  <a:schemeClr val="tx1"/>
                </a:solidFill>
                <a:cs typeface="B Nazanin" pitchFamily="2" charset="-78"/>
              </a:rPr>
              <a:t>نمونه ای برای مدلهای رفتاری از نوع پژوهش بازار</a:t>
            </a:r>
          </a:p>
          <a:p>
            <a:pPr>
              <a:buFont typeface="Wingdings" pitchFamily="2" charset="2"/>
              <a:buChar char="q"/>
            </a:pPr>
            <a:r>
              <a:rPr lang="fa-IR" b="1" dirty="0" smtClean="0">
                <a:solidFill>
                  <a:schemeClr val="tx1"/>
                </a:solidFill>
                <a:cs typeface="B Nazanin" pitchFamily="2" charset="-78"/>
              </a:rPr>
              <a:t>نمونه ای از سیستم های حسابداری هزینه </a:t>
            </a:r>
          </a:p>
          <a:p>
            <a:pPr>
              <a:buFont typeface="Wingdings" pitchFamily="2" charset="2"/>
              <a:buChar char="q"/>
            </a:pPr>
            <a:r>
              <a:rPr lang="fa-IR" b="1" dirty="0" smtClean="0">
                <a:solidFill>
                  <a:schemeClr val="tx1"/>
                </a:solidFill>
                <a:cs typeface="B Nazanin" pitchFamily="2" charset="-78"/>
              </a:rPr>
              <a:t>انواع مدلهای بودجه بندی </a:t>
            </a: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599350508"/>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fa-IR" b="1" dirty="0" smtClean="0">
              <a:solidFill>
                <a:schemeClr val="tx1"/>
              </a:solidFill>
              <a:cs typeface="B Nazanin" pitchFamily="2" charset="-78"/>
            </a:endParaRPr>
          </a:p>
          <a:p>
            <a:pPr marL="0" indent="0" algn="ctr">
              <a:buNone/>
            </a:pPr>
            <a:r>
              <a:rPr lang="fa-IR" sz="4000" b="1" dirty="0" smtClean="0">
                <a:solidFill>
                  <a:schemeClr val="tx1"/>
                </a:solidFill>
                <a:cs typeface="B Nazanin" pitchFamily="2" charset="-78"/>
              </a:rPr>
              <a:t>سیستم های پشتیبان تصمیم</a:t>
            </a:r>
            <a:endParaRPr lang="fa-IR" sz="4000" b="1" dirty="0">
              <a:solidFill>
                <a:schemeClr val="tx1"/>
              </a:solidFill>
              <a:cs typeface="B Nazanin" pitchFamily="2" charset="-78"/>
            </a:endParaRPr>
          </a:p>
          <a:p>
            <a:pPr marL="0" indent="0" algn="ctr">
              <a:buNone/>
            </a:pPr>
            <a:r>
              <a:rPr lang="fa-IR" sz="3200" b="1" dirty="0" smtClean="0">
                <a:solidFill>
                  <a:schemeClr val="tx1"/>
                </a:solidFill>
                <a:cs typeface="B Nazanin" pitchFamily="2" charset="-78"/>
              </a:rPr>
              <a:t>مدلهای پژوهشهای عملیاتی</a:t>
            </a:r>
            <a:endParaRPr lang="fa-IR" sz="3200" b="1"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دهم </a:t>
            </a:r>
            <a:br>
              <a:rPr lang="fa-IR" b="1" dirty="0" smtClean="0">
                <a:solidFill>
                  <a:schemeClr val="tx1"/>
                </a:solidFill>
                <a:cs typeface="B Nazanin" pitchFamily="2" charset="-78"/>
              </a:rPr>
            </a:br>
            <a:r>
              <a:rPr lang="fa-IR" b="1" dirty="0" smtClean="0">
                <a:solidFill>
                  <a:schemeClr val="tx1"/>
                </a:solidFill>
                <a:cs typeface="B Nazanin" pitchFamily="2" charset="-78"/>
              </a:rPr>
              <a:t>ادامه فصل نهم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167652162"/>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568952" cy="4248472"/>
          </a:xfrm>
        </p:spPr>
        <p:txBody>
          <a:bodyPr/>
          <a:lstStyle/>
          <a:p>
            <a:pPr>
              <a:buFont typeface="Wingdings" pitchFamily="2" charset="2"/>
              <a:buChar char="q"/>
            </a:pPr>
            <a:r>
              <a:rPr lang="fa-IR" b="1" dirty="0" smtClean="0">
                <a:solidFill>
                  <a:schemeClr val="tx1"/>
                </a:solidFill>
                <a:cs typeface="B Nazanin" pitchFamily="2" charset="-78"/>
              </a:rPr>
              <a:t> فنون برنامه ریزی ریاضی :</a:t>
            </a:r>
          </a:p>
          <a:p>
            <a:pPr marL="0" indent="0">
              <a:buNone/>
            </a:pPr>
            <a:r>
              <a:rPr lang="fa-IR" dirty="0" smtClean="0">
                <a:solidFill>
                  <a:schemeClr val="tx1"/>
                </a:solidFill>
                <a:cs typeface="B Nazanin" pitchFamily="2" charset="-78"/>
              </a:rPr>
              <a:t>فنون برنامه ریزی ریاضی زمانی کاربرد دارند که شرایط خاصی فراهم شود و بتوان مشکل را بر حسب متغیرهای تصمیم به صورت معادلات ریاضی ارائه کرد. فنون برنامه ریزی بر چنین مدلهای ریاضی استوار می باشند. و راه حلهای عملی و منحصر به فردی ارائه می کنند. </a:t>
            </a:r>
          </a:p>
          <a:p>
            <a:pPr>
              <a:buFont typeface="Wingdings" pitchFamily="2" charset="2"/>
              <a:buChar char="q"/>
            </a:pPr>
            <a:r>
              <a:rPr lang="fa-IR" dirty="0" smtClean="0">
                <a:solidFill>
                  <a:schemeClr val="tx1"/>
                </a:solidFill>
                <a:cs typeface="B Nazanin" pitchFamily="2" charset="-78"/>
              </a:rPr>
              <a:t> فرایند برنامه ریزی ریاضی :</a:t>
            </a:r>
          </a:p>
          <a:p>
            <a:pPr marL="0" indent="0" algn="ctr">
              <a:buNone/>
            </a:pPr>
            <a:r>
              <a:rPr lang="fa-IR" dirty="0" smtClean="0">
                <a:solidFill>
                  <a:schemeClr val="tx1"/>
                </a:solidFill>
                <a:cs typeface="B Nazanin" pitchFamily="2" charset="-78"/>
              </a:rPr>
              <a:t>انتزاع</a:t>
            </a:r>
          </a:p>
          <a:p>
            <a:pPr marL="0" indent="0">
              <a:buNone/>
            </a:pPr>
            <a:endParaRPr lang="fa-IR" dirty="0" smtClean="0">
              <a:solidFill>
                <a:schemeClr val="tx1"/>
              </a:solidFill>
              <a:cs typeface="B Nazanin" pitchFamily="2" charset="-78"/>
            </a:endParaRP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a:t>
            </a:r>
          </a:p>
          <a:p>
            <a:pPr marL="0" indent="0">
              <a:buNone/>
            </a:pPr>
            <a:r>
              <a:rPr lang="fa-IR" dirty="0">
                <a:solidFill>
                  <a:schemeClr val="tx1"/>
                </a:solidFill>
                <a:cs typeface="B Nazanin" pitchFamily="2" charset="-78"/>
              </a:rPr>
              <a:t> </a:t>
            </a:r>
            <a:r>
              <a:rPr lang="fa-IR" dirty="0" smtClean="0">
                <a:solidFill>
                  <a:schemeClr val="tx1"/>
                </a:solidFill>
                <a:cs typeface="B Nazanin" pitchFamily="2" charset="-78"/>
              </a:rPr>
              <a:t>                                                   تفسیر</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مدلهای پژوهش عملیاتی</a:t>
            </a:r>
            <a:endParaRPr lang="fa-IR" b="1" dirty="0">
              <a:solidFill>
                <a:schemeClr val="tx1"/>
              </a:solidFill>
              <a:cs typeface="B Nazanin" pitchFamily="2" charset="-78"/>
            </a:endParaRPr>
          </a:p>
        </p:txBody>
      </p:sp>
      <p:sp>
        <p:nvSpPr>
          <p:cNvPr id="4" name="Rectangle 3"/>
          <p:cNvSpPr/>
          <p:nvPr/>
        </p:nvSpPr>
        <p:spPr>
          <a:xfrm>
            <a:off x="467544" y="4797152"/>
            <a:ext cx="2088232"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مشکل محیط واقعی</a:t>
            </a:r>
            <a:endParaRPr lang="fa-IR" dirty="0"/>
          </a:p>
        </p:txBody>
      </p:sp>
      <p:sp>
        <p:nvSpPr>
          <p:cNvPr id="5" name="Rectangle 4"/>
          <p:cNvSpPr/>
          <p:nvPr/>
        </p:nvSpPr>
        <p:spPr>
          <a:xfrm>
            <a:off x="6516216" y="5949280"/>
            <a:ext cx="2232248"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استدلال ریاضی (راه حل)</a:t>
            </a:r>
            <a:endParaRPr lang="fa-IR" dirty="0"/>
          </a:p>
        </p:txBody>
      </p:sp>
      <p:sp>
        <p:nvSpPr>
          <p:cNvPr id="6" name="Rectangle 5"/>
          <p:cNvSpPr/>
          <p:nvPr/>
        </p:nvSpPr>
        <p:spPr>
          <a:xfrm>
            <a:off x="475002" y="5949280"/>
            <a:ext cx="2080773"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نتیجه کاری</a:t>
            </a:r>
            <a:endParaRPr lang="fa-IR" dirty="0"/>
          </a:p>
        </p:txBody>
      </p:sp>
      <p:sp>
        <p:nvSpPr>
          <p:cNvPr id="7" name="Rectangle 6"/>
          <p:cNvSpPr/>
          <p:nvPr/>
        </p:nvSpPr>
        <p:spPr>
          <a:xfrm>
            <a:off x="6516216" y="4797152"/>
            <a:ext cx="2232248"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سیستم ریاضی (مدل)</a:t>
            </a:r>
            <a:endParaRPr lang="fa-IR" dirty="0"/>
          </a:p>
        </p:txBody>
      </p:sp>
      <p:cxnSp>
        <p:nvCxnSpPr>
          <p:cNvPr id="9" name="Straight Arrow Connector 8"/>
          <p:cNvCxnSpPr/>
          <p:nvPr/>
        </p:nvCxnSpPr>
        <p:spPr>
          <a:xfrm>
            <a:off x="2555776" y="5049180"/>
            <a:ext cx="381642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7" idx="2"/>
            <a:endCxn id="5" idx="0"/>
          </p:cNvCxnSpPr>
          <p:nvPr/>
        </p:nvCxnSpPr>
        <p:spPr>
          <a:xfrm>
            <a:off x="7632340" y="5301208"/>
            <a:ext cx="0"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5" idx="1"/>
          </p:cNvCxnSpPr>
          <p:nvPr/>
        </p:nvCxnSpPr>
        <p:spPr>
          <a:xfrm flipH="1">
            <a:off x="2699792" y="6201308"/>
            <a:ext cx="381642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33999210"/>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640960" cy="4248472"/>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برنامه ریزی خطی نمونه خاصی از یک مدل ریاضی است و جایی کاربرد دارد که متغیر های تصمیم ، ارزش غیر صفر داشته باشند . </a:t>
            </a:r>
            <a:endParaRPr lang="fa-IR" dirty="0">
              <a:solidFill>
                <a:schemeClr val="tx1"/>
              </a:solidFill>
              <a:cs typeface="B Nazanin" pitchFamily="2" charset="-78"/>
            </a:endParaRPr>
          </a:p>
          <a:p>
            <a:pPr>
              <a:buFont typeface="Wingdings" pitchFamily="2" charset="2"/>
              <a:buChar char="q"/>
            </a:pPr>
            <a:r>
              <a:rPr lang="fa-IR" dirty="0" smtClean="0">
                <a:solidFill>
                  <a:schemeClr val="tx1"/>
                </a:solidFill>
                <a:cs typeface="B Nazanin" pitchFamily="2" charset="-78"/>
              </a:rPr>
              <a:t>رابطه بین متغیر های مختلف خطی است . </a:t>
            </a:r>
          </a:p>
          <a:p>
            <a:pPr marL="0" indent="0" algn="l">
              <a:buNone/>
            </a:pPr>
            <a:r>
              <a:rPr lang="en-US" dirty="0" smtClean="0">
                <a:solidFill>
                  <a:schemeClr val="tx1"/>
                </a:solidFill>
                <a:cs typeface="B Nazanin" pitchFamily="2" charset="-78"/>
              </a:rPr>
              <a:t>MAX Z= 5X1+4X2</a:t>
            </a:r>
          </a:p>
          <a:p>
            <a:pPr marL="0" indent="0" algn="l">
              <a:buNone/>
            </a:pPr>
            <a:r>
              <a:rPr lang="en-US" dirty="0" smtClean="0">
                <a:solidFill>
                  <a:schemeClr val="tx1"/>
                </a:solidFill>
                <a:cs typeface="B Nazanin" pitchFamily="2" charset="-78"/>
              </a:rPr>
              <a:t>2X1+X2&lt;=500</a:t>
            </a:r>
          </a:p>
          <a:p>
            <a:pPr marL="0" indent="0" algn="l">
              <a:buNone/>
            </a:pPr>
            <a:r>
              <a:rPr lang="en-US" dirty="0" smtClean="0">
                <a:solidFill>
                  <a:schemeClr val="tx1"/>
                </a:solidFill>
                <a:cs typeface="B Nazanin" pitchFamily="2" charset="-78"/>
              </a:rPr>
              <a:t>X1+2X2&lt;=750</a:t>
            </a:r>
          </a:p>
          <a:p>
            <a:pPr marL="0" indent="0">
              <a:buNone/>
            </a:pPr>
            <a:r>
              <a:rPr lang="fa-IR" dirty="0" smtClean="0">
                <a:solidFill>
                  <a:schemeClr val="tx1"/>
                </a:solidFill>
                <a:cs typeface="B Nazanin" pitchFamily="2" charset="-78"/>
              </a:rPr>
              <a:t>جواب با روش سیمپلکس : </a:t>
            </a:r>
            <a:r>
              <a:rPr lang="en-US" dirty="0" smtClean="0">
                <a:solidFill>
                  <a:schemeClr val="tx1"/>
                </a:solidFill>
                <a:cs typeface="B Nazanin" pitchFamily="2" charset="-78"/>
              </a:rPr>
              <a:t>X1=27/66  , X2= 111,  Z= 1750</a:t>
            </a:r>
            <a:r>
              <a:rPr lang="fa-IR" dirty="0" smtClean="0">
                <a:solidFill>
                  <a:schemeClr val="tx1"/>
                </a:solidFill>
                <a:cs typeface="B Nazanin" pitchFamily="2" charset="-78"/>
              </a:rPr>
              <a:t> </a:t>
            </a:r>
          </a:p>
          <a:p>
            <a:pPr>
              <a:buFont typeface="Wingdings" pitchFamily="2" charset="2"/>
              <a:buChar char="q"/>
            </a:pPr>
            <a:r>
              <a:rPr lang="fa-IR" dirty="0" smtClean="0">
                <a:solidFill>
                  <a:schemeClr val="tx1"/>
                </a:solidFill>
                <a:cs typeface="B Nazanin" pitchFamily="2" charset="-78"/>
              </a:rPr>
              <a:t> مسائل دیگری که می توان با فنون ریاضی بهینه سازی کرد :</a:t>
            </a:r>
          </a:p>
          <a:p>
            <a:pPr marL="0" indent="0">
              <a:buNone/>
            </a:pPr>
            <a:r>
              <a:rPr lang="fa-IR" dirty="0" smtClean="0">
                <a:solidFill>
                  <a:schemeClr val="tx1"/>
                </a:solidFill>
                <a:cs typeface="B Nazanin" pitchFamily="2" charset="-78"/>
              </a:rPr>
              <a:t>1- کوتاه ترین مسیر مسافرت  2- انتخاب محل یک کارخانه صنعتی 3- طراحی هواپیما با توجه به وزن آنها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مدلهای برنامه ریزی خطی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378008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2564904"/>
            <a:ext cx="7848872" cy="3960440"/>
          </a:xfrm>
        </p:spPr>
        <p:txBody>
          <a:bodyPr>
            <a:noAutofit/>
          </a:bodyPr>
          <a:lstStyle/>
          <a:p>
            <a:pPr algn="just">
              <a:buFont typeface="Wingdings" pitchFamily="2" charset="2"/>
              <a:buChar char="q"/>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به مدیریت میانی به برنامه ریزی کوتاه مدت ، تعیین هدف و کنترل کارها کمک می کند و از ابزارهای مدیریتی برنامه ریزی و کنترل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پشتیبانی می کند. </a:t>
            </a:r>
          </a:p>
          <a:p>
            <a:pPr algn="just">
              <a:buFont typeface="Wingdings" pitchFamily="2" charset="2"/>
              <a:buChar char="q"/>
            </a:pP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مدیران را در برنامه ریزی راهبردی ، تعیین اهداف ، ایجاد برنامه های کاری و موارد دیگر می کند. </a:t>
            </a: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a:solidFill>
                  <a:schemeClr val="tx1"/>
                </a:solidFill>
                <a:latin typeface="Times New Roman" pitchFamily="18" charset="0"/>
                <a:cs typeface="B Nazanin" pitchFamily="2" charset="-78"/>
              </a:rPr>
              <a:t> </a:t>
            </a:r>
            <a:r>
              <a:rPr lang="en-US" sz="2800" dirty="0">
                <a:solidFill>
                  <a:schemeClr val="tx1"/>
                </a:solidFill>
                <a:latin typeface="Times New Roman" pitchFamily="18" charset="0"/>
                <a:cs typeface="B Nazanin" pitchFamily="2" charset="-78"/>
              </a:rPr>
              <a:t>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نقش تولید اطلاعات ، برقراری ارتباط و شناسایی مشکلات را برعهده دارد</a:t>
            </a:r>
            <a:r>
              <a:rPr lang="fa-IR" sz="2800" dirty="0">
                <a:solidFill>
                  <a:schemeClr val="tx1"/>
                </a:solidFill>
                <a:latin typeface="Times New Roman" pitchFamily="18" charset="0"/>
                <a:cs typeface="B Nazanin" pitchFamily="2" charset="-78"/>
              </a:rPr>
              <a:t> </a:t>
            </a:r>
            <a:r>
              <a:rPr lang="fa-IR" sz="2800" dirty="0" smtClean="0">
                <a:solidFill>
                  <a:schemeClr val="tx1"/>
                </a:solidFill>
                <a:latin typeface="Times New Roman" pitchFamily="18" charset="0"/>
                <a:cs typeface="B Nazanin" pitchFamily="2" charset="-78"/>
              </a:rPr>
              <a:t>و با اتخاذ تصمیمها یا کمک به تصمیم گیری در حل مشکلات یاری می رساند.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نقش سیستم های اطلاعاتی مدیریت </a:t>
            </a:r>
            <a:endParaRPr lang="fa-IR" dirty="0"/>
          </a:p>
        </p:txBody>
      </p:sp>
    </p:spTree>
    <p:extLst>
      <p:ext uri="{BB962C8B-B14F-4D97-AF65-F5344CB8AC3E}">
        <p14:creationId xmlns:p14="http://schemas.microsoft.com/office/powerpoint/2010/main" val="104417774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712967" cy="4104456"/>
          </a:xfrm>
        </p:spPr>
        <p:txBody>
          <a:bodyPr/>
          <a:lstStyle/>
          <a:p>
            <a:pPr algn="just">
              <a:buFont typeface="Wingdings" pitchFamily="2" charset="2"/>
              <a:buChar char="q"/>
            </a:pPr>
            <a:r>
              <a:rPr lang="fa-IR" dirty="0" smtClean="0">
                <a:solidFill>
                  <a:schemeClr val="tx1"/>
                </a:solidFill>
                <a:cs typeface="B Nazanin" pitchFamily="2" charset="-78"/>
              </a:rPr>
              <a:t> مدیریت مواد یک کارکرد مهم در مدیریت بازرگانی است . </a:t>
            </a:r>
          </a:p>
          <a:p>
            <a:pPr algn="just">
              <a:buFont typeface="Wingdings" pitchFamily="2" charset="2"/>
              <a:buChar char="q"/>
            </a:pPr>
            <a:r>
              <a:rPr lang="fa-IR" dirty="0" smtClean="0">
                <a:solidFill>
                  <a:schemeClr val="tx1"/>
                </a:solidFill>
                <a:cs typeface="B Nazanin" pitchFamily="2" charset="-78"/>
              </a:rPr>
              <a:t>هدف عمده ان کنترل موجودی به نحوی است که سرمایه مسدود شده در آنها به کمترین حد برسد و بدون هیچ ضرر و زیانی بتوان از عهده تقاضا ها برآمد. </a:t>
            </a:r>
          </a:p>
          <a:p>
            <a:pPr algn="just">
              <a:buFont typeface="Wingdings" pitchFamily="2" charset="2"/>
              <a:buChar char="q"/>
            </a:pPr>
            <a:r>
              <a:rPr lang="fa-IR" dirty="0" smtClean="0">
                <a:solidFill>
                  <a:schemeClr val="tx1"/>
                </a:solidFill>
                <a:cs typeface="B Nazanin" pitchFamily="2" charset="-78"/>
              </a:rPr>
              <a:t>یکی از روش ها این است که فهرست موجودی را برای آسانی خرید از نظر ساخت طبفه بندی کرد . این طبقه بندی می تواند از چشم انداز تولید ، بحرانی ، نیمه بحرانی و یا غیر بحرانی باشد. </a:t>
            </a:r>
          </a:p>
          <a:p>
            <a:pPr algn="just">
              <a:buFont typeface="Wingdings" pitchFamily="2" charset="2"/>
              <a:buChar char="q"/>
            </a:pPr>
            <a:r>
              <a:rPr lang="fa-IR" dirty="0" smtClean="0">
                <a:solidFill>
                  <a:schemeClr val="tx1"/>
                </a:solidFill>
                <a:cs typeface="B Nazanin" pitchFamily="2" charset="-78"/>
              </a:rPr>
              <a:t>هر قلم موجودی از طریق یک سیستم مبتنی بر گروهبندی اقلام ، تحت نظارت و کنترل قرار می گیرد. </a:t>
            </a:r>
          </a:p>
          <a:p>
            <a:pPr algn="just">
              <a:buFont typeface="Wingdings" pitchFamily="2" charset="2"/>
              <a:buChar char="q"/>
            </a:pPr>
            <a:r>
              <a:rPr lang="fa-IR" dirty="0" smtClean="0">
                <a:solidFill>
                  <a:schemeClr val="tx1"/>
                </a:solidFill>
                <a:cs typeface="B Nazanin" pitchFamily="2" charset="-78"/>
              </a:rPr>
              <a:t>در این موارد هزینه سفارش ، هزینه حمل موجودی و هزینه انبارداری در سیستم کنترل فوق الذکر در نظر گرفته می شود.</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مدلهای کنترل موجودی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57762049"/>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276872"/>
            <a:ext cx="8640960" cy="4464496"/>
          </a:xfrm>
        </p:spPr>
        <p:txBody>
          <a:bodyPr/>
          <a:lstStyle/>
          <a:p>
            <a:pPr algn="just">
              <a:buFont typeface="Wingdings" pitchFamily="2" charset="2"/>
              <a:buChar char="q"/>
            </a:pPr>
            <a:r>
              <a:rPr lang="fa-IR" dirty="0" smtClean="0"/>
              <a:t> </a:t>
            </a:r>
            <a:r>
              <a:rPr lang="fa-IR" dirty="0" smtClean="0">
                <a:solidFill>
                  <a:schemeClr val="tx1"/>
                </a:solidFill>
                <a:cs typeface="B Nazanin" pitchFamily="2" charset="-78"/>
              </a:rPr>
              <a:t>زمانی که شرکت برای بیشترین استفاده از ظرفیت تولیدی خود از برنامه ریزی تولید در دوره ای ثابت پیروی می کند ، </a:t>
            </a:r>
            <a:r>
              <a:rPr lang="en-US" dirty="0" smtClean="0">
                <a:solidFill>
                  <a:schemeClr val="tx1"/>
                </a:solidFill>
                <a:cs typeface="B Nazanin" pitchFamily="2" charset="-78"/>
              </a:rPr>
              <a:t>MRP</a:t>
            </a:r>
            <a:r>
              <a:rPr lang="fa-IR" dirty="0" smtClean="0">
                <a:solidFill>
                  <a:schemeClr val="tx1"/>
                </a:solidFill>
                <a:cs typeface="B Nazanin" pitchFamily="2" charset="-78"/>
              </a:rPr>
              <a:t> برای به کمترین حد رساندن موجودی به کار می رود و موجود بودن مواد را تضمین می کند. </a:t>
            </a:r>
          </a:p>
          <a:p>
            <a:pPr algn="just">
              <a:buFont typeface="Wingdings" pitchFamily="2" charset="2"/>
              <a:buChar char="q"/>
            </a:pPr>
            <a:r>
              <a:rPr lang="fa-IR" dirty="0" smtClean="0">
                <a:solidFill>
                  <a:schemeClr val="tx1"/>
                </a:solidFill>
                <a:cs typeface="B Nazanin" pitchFamily="2" charset="-78"/>
              </a:rPr>
              <a:t>زمانی که شرکت به تولید کالاهای استاندارد اهتمام می ورزد و بر طبق صورت مواد یا فهرست قطعات موجودی اقلام را شماره کرده و راهی خط تولید می نماید سیستم </a:t>
            </a:r>
            <a:r>
              <a:rPr lang="en-US" dirty="0" smtClean="0">
                <a:solidFill>
                  <a:schemeClr val="tx1"/>
                </a:solidFill>
                <a:cs typeface="B Nazanin" pitchFamily="2" charset="-78"/>
              </a:rPr>
              <a:t>MRP</a:t>
            </a:r>
            <a:r>
              <a:rPr lang="fa-IR" dirty="0" smtClean="0">
                <a:solidFill>
                  <a:schemeClr val="tx1"/>
                </a:solidFill>
                <a:cs typeface="B Nazanin" pitchFamily="2" charset="-78"/>
              </a:rPr>
              <a:t> عملی می شود. </a:t>
            </a:r>
          </a:p>
          <a:p>
            <a:pPr marL="0" indent="0" algn="just">
              <a:buNone/>
            </a:pPr>
            <a:endParaRPr lang="fa-IR"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 همچنین </a:t>
            </a:r>
            <a:r>
              <a:rPr lang="en-US" dirty="0" smtClean="0">
                <a:solidFill>
                  <a:schemeClr val="tx1"/>
                </a:solidFill>
                <a:cs typeface="B Nazanin" pitchFamily="2" charset="-78"/>
              </a:rPr>
              <a:t>MRP</a:t>
            </a:r>
            <a:r>
              <a:rPr lang="fa-IR" dirty="0" smtClean="0">
                <a:solidFill>
                  <a:schemeClr val="tx1"/>
                </a:solidFill>
                <a:cs typeface="B Nazanin" pitchFamily="2" charset="-78"/>
              </a:rPr>
              <a:t> زمانی به کار می رود که نیازهای تولید از دوره ای به دوره  دیگر نوسان داشته باشند و برنامه تولید نیز دائما تغییر کند. </a:t>
            </a:r>
          </a:p>
          <a:p>
            <a:pPr algn="just">
              <a:buFont typeface="Wingdings" pitchFamily="2" charset="2"/>
              <a:buChar char="q"/>
            </a:pPr>
            <a:r>
              <a:rPr lang="fa-IR" dirty="0" smtClean="0">
                <a:solidFill>
                  <a:schemeClr val="tx1"/>
                </a:solidFill>
                <a:cs typeface="B Nazanin" pitchFamily="2" charset="-78"/>
              </a:rPr>
              <a:t>سیستم </a:t>
            </a:r>
            <a:r>
              <a:rPr lang="en-US" dirty="0" smtClean="0">
                <a:solidFill>
                  <a:schemeClr val="tx1"/>
                </a:solidFill>
                <a:cs typeface="B Nazanin" pitchFamily="2" charset="-78"/>
              </a:rPr>
              <a:t>MRP</a:t>
            </a:r>
            <a:r>
              <a:rPr lang="fa-IR" dirty="0" smtClean="0">
                <a:solidFill>
                  <a:schemeClr val="tx1"/>
                </a:solidFill>
                <a:cs typeface="B Nazanin" pitchFamily="2" charset="-78"/>
              </a:rPr>
              <a:t> در برنامه ریزی ، تهیه مواد ، نظارت ، کنترل موجودی و نیز در برنامه تولید یک ابزار عالی و مطلوب است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 برنامه ریزی مواد مورد نیاز (</a:t>
            </a:r>
            <a:r>
              <a:rPr lang="en-US" b="1" dirty="0" smtClean="0">
                <a:solidFill>
                  <a:schemeClr val="tx1"/>
                </a:solidFill>
                <a:cs typeface="B Nazanin" pitchFamily="2" charset="-78"/>
              </a:rPr>
              <a:t>(MRP</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9250307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96944" cy="4248472"/>
          </a:xfrm>
        </p:spPr>
        <p:txBody>
          <a:bodyPr>
            <a:normAutofit/>
          </a:bodyPr>
          <a:lstStyle/>
          <a:p>
            <a:pPr>
              <a:buFont typeface="Wingdings" pitchFamily="2" charset="2"/>
              <a:buChar char="q"/>
            </a:pPr>
            <a:r>
              <a:rPr lang="en-US" sz="2500" dirty="0" smtClean="0">
                <a:solidFill>
                  <a:schemeClr val="tx1"/>
                </a:solidFill>
                <a:cs typeface="B Nazanin" pitchFamily="2" charset="-78"/>
              </a:rPr>
              <a:t>  </a:t>
            </a:r>
            <a:r>
              <a:rPr lang="fa-IR" sz="2500" dirty="0" smtClean="0">
                <a:solidFill>
                  <a:schemeClr val="tx1"/>
                </a:solidFill>
                <a:cs typeface="B Nazanin" pitchFamily="2" charset="-78"/>
              </a:rPr>
              <a:t> اگر هوش با با امکانات دانش و تعقل پشتیبانی شود به یک سیستم هوشمند مصنوعی مبدل می شود . </a:t>
            </a:r>
          </a:p>
          <a:p>
            <a:pPr>
              <a:buFont typeface="Wingdings" pitchFamily="2" charset="2"/>
              <a:buChar char="q"/>
            </a:pPr>
            <a:r>
              <a:rPr lang="fa-IR" sz="2500" dirty="0" smtClean="0">
                <a:solidFill>
                  <a:schemeClr val="tx1"/>
                </a:solidFill>
                <a:cs typeface="B Nazanin" pitchFamily="2" charset="-78"/>
              </a:rPr>
              <a:t>سیستم </a:t>
            </a:r>
            <a:r>
              <a:rPr lang="en-US" sz="2500" dirty="0" smtClean="0">
                <a:solidFill>
                  <a:schemeClr val="tx1"/>
                </a:solidFill>
                <a:cs typeface="B Nazanin" pitchFamily="2" charset="-78"/>
              </a:rPr>
              <a:t>AI</a:t>
            </a:r>
            <a:r>
              <a:rPr lang="fa-IR" sz="2500" dirty="0" smtClean="0">
                <a:solidFill>
                  <a:schemeClr val="tx1"/>
                </a:solidFill>
                <a:cs typeface="B Nazanin" pitchFamily="2" charset="-78"/>
              </a:rPr>
              <a:t> به سه گروه اصلی تقسیم می شود :</a:t>
            </a:r>
          </a:p>
          <a:p>
            <a:pPr marL="0" indent="0">
              <a:buNone/>
            </a:pPr>
            <a:r>
              <a:rPr lang="fa-IR" sz="2500" dirty="0" smtClean="0">
                <a:solidFill>
                  <a:schemeClr val="tx1"/>
                </a:solidFill>
                <a:cs typeface="B Nazanin" pitchFamily="2" charset="-78"/>
              </a:rPr>
              <a:t>1- سیستمهای خبره (مبتنی یر دانش ) </a:t>
            </a:r>
          </a:p>
          <a:p>
            <a:pPr marL="0" indent="0">
              <a:buNone/>
            </a:pPr>
            <a:r>
              <a:rPr lang="fa-IR" sz="2500" dirty="0" smtClean="0">
                <a:solidFill>
                  <a:schemeClr val="tx1"/>
                </a:solidFill>
                <a:cs typeface="B Nazanin" pitchFamily="2" charset="-78"/>
              </a:rPr>
              <a:t>2- سیستمهای زبان طبیعی </a:t>
            </a:r>
          </a:p>
          <a:p>
            <a:pPr marL="0" indent="0">
              <a:buNone/>
            </a:pPr>
            <a:r>
              <a:rPr lang="fa-IR" sz="2500" dirty="0" smtClean="0">
                <a:solidFill>
                  <a:schemeClr val="tx1"/>
                </a:solidFill>
                <a:cs typeface="B Nazanin" pitchFamily="2" charset="-78"/>
              </a:rPr>
              <a:t>3- سیستم اداراکی (بینایی، تکلم و لامسه )</a:t>
            </a:r>
          </a:p>
          <a:p>
            <a:pPr marL="0" indent="0">
              <a:buNone/>
            </a:pPr>
            <a:r>
              <a:rPr lang="fa-IR" sz="2500" dirty="0" smtClean="0">
                <a:solidFill>
                  <a:schemeClr val="tx1"/>
                </a:solidFill>
                <a:cs typeface="B Nazanin" pitchFamily="2" charset="-78"/>
              </a:rPr>
              <a:t>سیستم هوش مصنوعی یک فن نرم افزاری است که برای داده های غیر عددی که به شکل نمادها ، عبارات و الگوها می باشند به کار کی رود . برای حل مسائل از روشهای پردازش نمادین ، استدالال علمی و اجتماعی و مدلسازی مفهومی استفاده می کند.</a:t>
            </a:r>
            <a:endParaRPr lang="fa-IR" sz="25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 هوش مصنوعی </a:t>
            </a:r>
            <a:br>
              <a:rPr lang="fa-IR" b="1" dirty="0" smtClean="0">
                <a:solidFill>
                  <a:schemeClr val="tx1"/>
                </a:solidFill>
                <a:cs typeface="B Nazanin" pitchFamily="2" charset="-78"/>
              </a:rPr>
            </a:br>
            <a:r>
              <a:rPr lang="en-US" b="1" dirty="0">
                <a:solidFill>
                  <a:schemeClr val="tx1"/>
                </a:solidFill>
                <a:cs typeface="B Nazanin" pitchFamily="2" charset="-78"/>
              </a:rPr>
              <a:t>Artificial intelligence</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737967348"/>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568952" cy="4320480"/>
          </a:xfrm>
        </p:spPr>
        <p:txBody>
          <a:bodyPr>
            <a:normAutofit/>
          </a:bodyPr>
          <a:lstStyle/>
          <a:p>
            <a:pPr algn="just">
              <a:buFont typeface="Wingdings" pitchFamily="2" charset="2"/>
              <a:buChar char="q"/>
            </a:pPr>
            <a:r>
              <a:rPr lang="fa-IR" sz="2600" dirty="0" smtClean="0">
                <a:solidFill>
                  <a:schemeClr val="tx1"/>
                </a:solidFill>
                <a:cs typeface="B Nazanin" pitchFamily="2" charset="-78"/>
              </a:rPr>
              <a:t> هوش مصنوعی در ساختاربندیهای کامپیوترها ، طراحی ، شناخت ، تفسیر ، تجزیه و تحلیل ، برنامه ریزی ، زمانبندی ، آموزش ، آزمایش و پیش بینی کاربرد دارد . </a:t>
            </a:r>
          </a:p>
          <a:p>
            <a:pPr algn="just">
              <a:buFont typeface="Wingdings" pitchFamily="2" charset="2"/>
              <a:buChar char="q"/>
            </a:pPr>
            <a:r>
              <a:rPr lang="en-US" sz="2600" dirty="0" smtClean="0">
                <a:solidFill>
                  <a:schemeClr val="tx1"/>
                </a:solidFill>
                <a:cs typeface="B Nazanin" pitchFamily="2" charset="-78"/>
              </a:rPr>
              <a:t>AI</a:t>
            </a:r>
            <a:r>
              <a:rPr lang="fa-IR" sz="2600" dirty="0" smtClean="0">
                <a:solidFill>
                  <a:schemeClr val="tx1"/>
                </a:solidFill>
                <a:cs typeface="B Nazanin" pitchFamily="2" charset="-78"/>
              </a:rPr>
              <a:t> جایگزین افراد نیست. سیستم حل مسائل عادی را از دوش متخصصین برمی دارد تا به حل مسائل پیچیده بپردازد . </a:t>
            </a:r>
          </a:p>
          <a:p>
            <a:pPr algn="just">
              <a:buFont typeface="Wingdings" pitchFamily="2" charset="2"/>
              <a:buChar char="q"/>
            </a:pPr>
            <a:r>
              <a:rPr lang="fa-IR" sz="2600" dirty="0" smtClean="0">
                <a:solidFill>
                  <a:schemeClr val="tx1"/>
                </a:solidFill>
                <a:cs typeface="B Nazanin" pitchFamily="2" charset="-78"/>
              </a:rPr>
              <a:t>هوش مصنوعی از بروز اشتباهات جلوگیری می کند . و به یک وضعیت جدید و مشکل زا پاسخی سریع و موثر می دهد. </a:t>
            </a:r>
          </a:p>
          <a:p>
            <a:pPr algn="just">
              <a:buFont typeface="Wingdings" pitchFamily="2" charset="2"/>
              <a:buChar char="q"/>
            </a:pPr>
            <a:r>
              <a:rPr lang="fa-IR" sz="2600" dirty="0" smtClean="0">
                <a:solidFill>
                  <a:schemeClr val="tx1"/>
                </a:solidFill>
                <a:cs typeface="B Nazanin" pitchFamily="2" charset="-78"/>
              </a:rPr>
              <a:t>سیستم های خبره مبتنی بر دانش نمونه خاصی از </a:t>
            </a:r>
            <a:r>
              <a:rPr lang="en-US" sz="2600" dirty="0" smtClean="0">
                <a:solidFill>
                  <a:schemeClr val="tx1"/>
                </a:solidFill>
                <a:cs typeface="B Nazanin" pitchFamily="2" charset="-78"/>
              </a:rPr>
              <a:t>AI</a:t>
            </a:r>
            <a:r>
              <a:rPr lang="fa-IR" sz="2600" dirty="0" smtClean="0">
                <a:solidFill>
                  <a:schemeClr val="tx1"/>
                </a:solidFill>
                <a:cs typeface="B Nazanin" pitchFamily="2" charset="-78"/>
              </a:rPr>
              <a:t> هستند و در بازرگانی و صنعت کاربرد وسیعی دارند.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سیستم هوش مصنوعی </a:t>
            </a:r>
            <a:br>
              <a:rPr lang="fa-IR" b="1" dirty="0">
                <a:solidFill>
                  <a:schemeClr val="tx1"/>
                </a:solidFill>
                <a:cs typeface="B Nazanin" pitchFamily="2" charset="-78"/>
              </a:rPr>
            </a:br>
            <a:r>
              <a:rPr lang="en-US" b="1" dirty="0">
                <a:solidFill>
                  <a:schemeClr val="tx1"/>
                </a:solidFill>
                <a:cs typeface="B Nazanin" pitchFamily="2" charset="-78"/>
              </a:rPr>
              <a:t>Artificial intelligence</a:t>
            </a:r>
            <a:endParaRPr lang="fa-IR" dirty="0"/>
          </a:p>
        </p:txBody>
      </p:sp>
    </p:spTree>
    <p:extLst>
      <p:ext uri="{BB962C8B-B14F-4D97-AF65-F5344CB8AC3E}">
        <p14:creationId xmlns:p14="http://schemas.microsoft.com/office/powerpoint/2010/main" val="1417198054"/>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568952" cy="4248472"/>
          </a:xfrm>
        </p:spPr>
        <p:txBody>
          <a:bodyPr/>
          <a:lstStyle/>
          <a:p>
            <a:pPr>
              <a:buFont typeface="Wingdings" pitchFamily="2" charset="2"/>
              <a:buChar char="q"/>
            </a:pPr>
            <a:r>
              <a:rPr lang="fa-IR" dirty="0" smtClean="0"/>
              <a:t> </a:t>
            </a:r>
            <a:r>
              <a:rPr lang="fa-IR" dirty="0" smtClean="0">
                <a:solidFill>
                  <a:schemeClr val="tx1"/>
                </a:solidFill>
                <a:cs typeface="B Nazanin" pitchFamily="2" charset="-78"/>
              </a:rPr>
              <a:t>در جهان واقعی تصمیم گیری و حل مشکلات به دلیل وضعیت های منحصربه فرد  پیچیده تر می باشد. در چنین شرایطی برای حل مسائل وجود سیستمهای انعطاف پذیر (سیستمهای باز) ضرورت می یابد.</a:t>
            </a:r>
          </a:p>
          <a:p>
            <a:pPr>
              <a:buFont typeface="Wingdings" pitchFamily="2" charset="2"/>
              <a:buChar char="q"/>
            </a:pPr>
            <a:r>
              <a:rPr lang="fa-IR" dirty="0" smtClean="0">
                <a:solidFill>
                  <a:schemeClr val="tx1"/>
                </a:solidFill>
                <a:cs typeface="B Nazanin" pitchFamily="2" charset="-78"/>
              </a:rPr>
              <a:t>برای حل مسائل در وضعیت های ساختار نیافته از دو روش :</a:t>
            </a:r>
          </a:p>
          <a:p>
            <a:pPr marL="0" indent="0">
              <a:buNone/>
            </a:pPr>
            <a:r>
              <a:rPr lang="fa-IR" dirty="0" smtClean="0">
                <a:solidFill>
                  <a:schemeClr val="tx1"/>
                </a:solidFill>
                <a:cs typeface="B Nazanin" pitchFamily="2" charset="-78"/>
              </a:rPr>
              <a:t>1- رویکرد حل مسائل تعمیم یافته </a:t>
            </a:r>
          </a:p>
          <a:p>
            <a:pPr marL="0" indent="0">
              <a:buNone/>
            </a:pPr>
            <a:r>
              <a:rPr lang="fa-IR" dirty="0">
                <a:solidFill>
                  <a:schemeClr val="tx1"/>
                </a:solidFill>
                <a:cs typeface="B Nazanin" pitchFamily="2" charset="-78"/>
              </a:rPr>
              <a:t>2</a:t>
            </a:r>
            <a:r>
              <a:rPr lang="fa-IR" dirty="0" smtClean="0">
                <a:solidFill>
                  <a:schemeClr val="tx1"/>
                </a:solidFill>
                <a:cs typeface="B Nazanin" pitchFamily="2" charset="-78"/>
              </a:rPr>
              <a:t>- رویکرد حل مسائل مبتنی بر دانش </a:t>
            </a:r>
          </a:p>
          <a:p>
            <a:pPr>
              <a:buFont typeface="Wingdings" pitchFamily="2" charset="2"/>
              <a:buChar char="q"/>
            </a:pPr>
            <a:r>
              <a:rPr lang="fa-IR" dirty="0" smtClean="0">
                <a:solidFill>
                  <a:schemeClr val="tx1"/>
                </a:solidFill>
                <a:cs typeface="B Nazanin" pitchFamily="2" charset="-78"/>
              </a:rPr>
              <a:t> در رویکرد تعمیم یافته : به تمامی گزینه ها توجه می شود و با توسل به روش آزمون و خطا حل مسائل بدست می آید. بدون اطمینان یافتن از اینکه بهترین و مناسبترین راه حل انتخاب شده است . </a:t>
            </a:r>
          </a:p>
          <a:p>
            <a:pPr>
              <a:buFont typeface="Wingdings" pitchFamily="2" charset="2"/>
              <a:buChar char="q"/>
            </a:pPr>
            <a:r>
              <a:rPr lang="fa-IR" dirty="0" smtClean="0">
                <a:solidFill>
                  <a:schemeClr val="tx1"/>
                </a:solidFill>
                <a:cs typeface="B Nazanin" pitchFamily="2" charset="-78"/>
              </a:rPr>
              <a:t>رویکرد تعمیم یافته تحت کنترل رویه یا روش قرار دارد. </a:t>
            </a:r>
          </a:p>
          <a:p>
            <a:pPr>
              <a:buFont typeface="Wingdings" pitchFamily="2" charset="2"/>
              <a:buChar char="q"/>
            </a:pPr>
            <a:endParaRPr lang="fa-IR" dirty="0"/>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سیستمهای خبره مبتنی بر دانش </a:t>
            </a:r>
            <a:br>
              <a:rPr lang="fa-IR" b="1" dirty="0" smtClean="0">
                <a:solidFill>
                  <a:schemeClr val="tx1"/>
                </a:solidFill>
                <a:cs typeface="B Nazanin" pitchFamily="2" charset="-78"/>
              </a:rPr>
            </a:br>
            <a:r>
              <a:rPr lang="en-US" b="1" dirty="0">
                <a:solidFill>
                  <a:schemeClr val="tx1"/>
                </a:solidFill>
                <a:cs typeface="B Nazanin" pitchFamily="2" charset="-78"/>
              </a:rPr>
              <a:t>Knowledge-based expert systems</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71246660"/>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420888"/>
            <a:ext cx="8640960" cy="4320480"/>
          </a:xfrm>
        </p:spPr>
        <p:txBody>
          <a:bodyPr/>
          <a:lstStyle/>
          <a:p>
            <a:pPr>
              <a:buFont typeface="Wingdings" pitchFamily="2" charset="2"/>
              <a:buChar char="q"/>
            </a:pPr>
            <a:r>
              <a:rPr lang="fa-IR" dirty="0" smtClean="0"/>
              <a:t> </a:t>
            </a:r>
            <a:r>
              <a:rPr lang="fa-IR" b="1" dirty="0" smtClean="0">
                <a:solidFill>
                  <a:schemeClr val="tx1"/>
                </a:solidFill>
                <a:cs typeface="B Nazanin" pitchFamily="2" charset="-78"/>
              </a:rPr>
              <a:t>رویکرد مبتنی بر دانش : </a:t>
            </a:r>
          </a:p>
          <a:p>
            <a:pPr marL="0" indent="0" algn="just">
              <a:buNone/>
            </a:pPr>
            <a:r>
              <a:rPr lang="fa-IR" dirty="0" smtClean="0">
                <a:solidFill>
                  <a:schemeClr val="tx1"/>
                </a:solidFill>
                <a:cs typeface="B Nazanin" pitchFamily="2" charset="-78"/>
              </a:rPr>
              <a:t>در این رویکرد تنها گزینه هایی محدود مورد بررسی قرار می گیرند . و مسائل از طریق استدلال منطقی و با اطمینان از نیل به بهترین راه حل موضعی ، حل می شوند. </a:t>
            </a:r>
          </a:p>
          <a:p>
            <a:pPr algn="just">
              <a:buFont typeface="Wingdings" pitchFamily="2" charset="2"/>
              <a:buChar char="q"/>
            </a:pPr>
            <a:r>
              <a:rPr lang="fa-IR" dirty="0" smtClean="0">
                <a:solidFill>
                  <a:schemeClr val="tx1"/>
                </a:solidFill>
                <a:cs typeface="B Nazanin" pitchFamily="2" charset="-78"/>
              </a:rPr>
              <a:t>در این رویکرد استدلال مبتنی بر دانش حکمفرماست . </a:t>
            </a:r>
          </a:p>
          <a:p>
            <a:pPr>
              <a:buFont typeface="Wingdings" pitchFamily="2" charset="2"/>
              <a:buChar char="q"/>
            </a:pPr>
            <a:r>
              <a:rPr lang="fa-IR" dirty="0">
                <a:solidFill>
                  <a:schemeClr val="tx1"/>
                </a:solidFill>
                <a:cs typeface="B Nazanin" pitchFamily="2" charset="-78"/>
              </a:rPr>
              <a:t> </a:t>
            </a:r>
            <a:r>
              <a:rPr lang="fa-IR" dirty="0" smtClean="0">
                <a:solidFill>
                  <a:schemeClr val="tx1"/>
                </a:solidFill>
                <a:cs typeface="B Nazanin" pitchFamily="2" charset="-78"/>
              </a:rPr>
              <a:t>در رویکرد </a:t>
            </a:r>
            <a:r>
              <a:rPr lang="en-US" dirty="0" smtClean="0">
                <a:solidFill>
                  <a:schemeClr val="tx1"/>
                </a:solidFill>
                <a:cs typeface="B Nazanin" pitchFamily="2" charset="-78"/>
              </a:rPr>
              <a:t>KBES</a:t>
            </a:r>
            <a:r>
              <a:rPr lang="fa-IR" dirty="0" smtClean="0">
                <a:solidFill>
                  <a:schemeClr val="tx1"/>
                </a:solidFill>
                <a:cs typeface="B Nazanin" pitchFamily="2" charset="-78"/>
              </a:rPr>
              <a:t> توافق عام بر آن است که یک فرد خبره دانشی دارد و بدین خاطر وی منشاء دانش محسوب می شود . </a:t>
            </a:r>
          </a:p>
          <a:p>
            <a:pPr>
              <a:buFont typeface="Wingdings" pitchFamily="2" charset="2"/>
              <a:buChar char="q"/>
            </a:pPr>
            <a:r>
              <a:rPr lang="fa-IR" dirty="0" smtClean="0">
                <a:solidFill>
                  <a:schemeClr val="tx1"/>
                </a:solidFill>
                <a:cs typeface="B Nazanin" pitchFamily="2" charset="-78"/>
              </a:rPr>
              <a:t>به دشواری بتوان یک فرد کاملا خبره یافت . و مشکل همواره بی دانشی و یا دانش محدود می باشد. </a:t>
            </a:r>
          </a:p>
          <a:p>
            <a:pPr>
              <a:buFont typeface="Wingdings" pitchFamily="2" charset="2"/>
              <a:buChar char="q"/>
            </a:pPr>
            <a:r>
              <a:rPr lang="fa-IR" dirty="0" smtClean="0">
                <a:solidFill>
                  <a:schemeClr val="tx1"/>
                </a:solidFill>
                <a:cs typeface="B Nazanin" pitchFamily="2" charset="-78"/>
              </a:rPr>
              <a:t>دانشی که متعلق به افراد مجرب و با تجربه است بسیار گسترده و سازمان نیافته است .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سیستمهای خبره مبتنی بر دانش </a:t>
            </a:r>
            <a:br>
              <a:rPr lang="fa-IR" b="1" dirty="0">
                <a:solidFill>
                  <a:schemeClr val="tx1"/>
                </a:solidFill>
                <a:cs typeface="B Nazanin" pitchFamily="2" charset="-78"/>
              </a:rPr>
            </a:br>
            <a:endParaRPr lang="fa-IR" dirty="0"/>
          </a:p>
        </p:txBody>
      </p:sp>
    </p:spTree>
    <p:extLst>
      <p:ext uri="{BB962C8B-B14F-4D97-AF65-F5344CB8AC3E}">
        <p14:creationId xmlns:p14="http://schemas.microsoft.com/office/powerpoint/2010/main" val="351869730"/>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5" y="2420888"/>
            <a:ext cx="8856984" cy="4248471"/>
          </a:xfrm>
        </p:spPr>
        <p:txBody>
          <a:bodyPr/>
          <a:lstStyle/>
          <a:p>
            <a:pPr>
              <a:buFont typeface="Wingdings" pitchFamily="2" charset="2"/>
              <a:buChar char="q"/>
            </a:pPr>
            <a:r>
              <a:rPr lang="fa-IR" dirty="0" smtClean="0">
                <a:solidFill>
                  <a:schemeClr val="tx1"/>
                </a:solidFill>
                <a:cs typeface="B Nazanin" pitchFamily="2" charset="-78"/>
              </a:rPr>
              <a:t> برای ساختن یک سیستم مبتنی بر دانش پیش شرطهایی لازم است :</a:t>
            </a:r>
          </a:p>
          <a:p>
            <a:pPr marL="0" indent="0">
              <a:buNone/>
            </a:pPr>
            <a:r>
              <a:rPr lang="fa-IR" dirty="0" smtClean="0">
                <a:solidFill>
                  <a:schemeClr val="tx1"/>
                </a:solidFill>
                <a:cs typeface="B Nazanin" pitchFamily="2" charset="-78"/>
              </a:rPr>
              <a:t>1- باید انسانی با قدرت حل مسله و مشکل و استدلال مبتنی بر دانش حاضر باشد . </a:t>
            </a:r>
          </a:p>
          <a:p>
            <a:pPr marL="0" indent="0">
              <a:buNone/>
            </a:pPr>
            <a:r>
              <a:rPr lang="fa-IR" dirty="0" smtClean="0">
                <a:solidFill>
                  <a:schemeClr val="tx1"/>
                </a:solidFill>
                <a:cs typeface="B Nazanin" pitchFamily="2" charset="-78"/>
              </a:rPr>
              <a:t>2- چنین کارشناسی بتواند دانش خود را متناسب با خصوصیات مشکل به کار اندازد. </a:t>
            </a:r>
          </a:p>
          <a:p>
            <a:pPr>
              <a:buFont typeface="Wingdings" pitchFamily="2" charset="2"/>
              <a:buChar char="q"/>
            </a:pPr>
            <a:r>
              <a:rPr lang="fa-IR" dirty="0" smtClean="0">
                <a:solidFill>
                  <a:schemeClr val="tx1"/>
                </a:solidFill>
                <a:cs typeface="B Nazanin" pitchFamily="2" charset="-78"/>
              </a:rPr>
              <a:t> دانش در </a:t>
            </a:r>
            <a:r>
              <a:rPr lang="en-US" dirty="0" smtClean="0">
                <a:solidFill>
                  <a:schemeClr val="tx1"/>
                </a:solidFill>
                <a:cs typeface="B Nazanin" pitchFamily="2" charset="-78"/>
              </a:rPr>
              <a:t>KEBS</a:t>
            </a:r>
            <a:r>
              <a:rPr lang="fa-IR" dirty="0" smtClean="0">
                <a:solidFill>
                  <a:schemeClr val="tx1"/>
                </a:solidFill>
                <a:cs typeface="B Nazanin" pitchFamily="2" charset="-78"/>
              </a:rPr>
              <a:t> به عنوان ترکیبی از نظریه موضوع ، دانش کاربرد آن ، اطلاعات سازمان یافته و داده مشکلات و راه حلهای آنها و قدرت ایجاد راههای جدید برای حل مشکلات تعریف می شود. </a:t>
            </a:r>
          </a:p>
          <a:p>
            <a:pPr>
              <a:buFont typeface="Wingdings" pitchFamily="2" charset="2"/>
              <a:buChar char="q"/>
            </a:pPr>
            <a:r>
              <a:rPr lang="en-US" dirty="0" smtClean="0">
                <a:solidFill>
                  <a:schemeClr val="tx1"/>
                </a:solidFill>
                <a:cs typeface="B Nazanin" pitchFamily="2" charset="-78"/>
              </a:rPr>
              <a:t>KBES </a:t>
            </a:r>
            <a:r>
              <a:rPr lang="fa-IR" dirty="0" smtClean="0">
                <a:solidFill>
                  <a:schemeClr val="tx1"/>
                </a:solidFill>
                <a:cs typeface="B Nazanin" pitchFamily="2" charset="-78"/>
              </a:rPr>
              <a:t> دارای سه جز اصلی است برای ساخت سیستم لازم است </a:t>
            </a:r>
            <a:r>
              <a:rPr lang="fa-IR" dirty="0" smtClean="0"/>
              <a:t>: </a:t>
            </a:r>
          </a:p>
          <a:p>
            <a:pPr marL="0" indent="0" algn="ctr">
              <a:buNone/>
            </a:pPr>
            <a:endParaRPr lang="fa-IR" dirty="0" smtClean="0"/>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سیستمهای خبره مبتنی بر دانش</a:t>
            </a:r>
            <a:endParaRPr lang="fa-IR" dirty="0"/>
          </a:p>
        </p:txBody>
      </p:sp>
      <p:sp>
        <p:nvSpPr>
          <p:cNvPr id="4" name="Rectangle 3"/>
          <p:cNvSpPr/>
          <p:nvPr/>
        </p:nvSpPr>
        <p:spPr>
          <a:xfrm>
            <a:off x="3779912" y="5445224"/>
            <a:ext cx="2016224"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مکانیسم کنترل کاربر</a:t>
            </a:r>
            <a:endParaRPr lang="fa-IR" dirty="0"/>
          </a:p>
        </p:txBody>
      </p:sp>
      <p:sp>
        <p:nvSpPr>
          <p:cNvPr id="5" name="Rectangle 4"/>
          <p:cNvSpPr/>
          <p:nvPr/>
        </p:nvSpPr>
        <p:spPr>
          <a:xfrm>
            <a:off x="6804248" y="6245696"/>
            <a:ext cx="2016224"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مکانیسم استنباطی</a:t>
            </a:r>
            <a:endParaRPr lang="fa-IR" dirty="0"/>
          </a:p>
        </p:txBody>
      </p:sp>
      <p:sp>
        <p:nvSpPr>
          <p:cNvPr id="6" name="Rectangle 5"/>
          <p:cNvSpPr/>
          <p:nvPr/>
        </p:nvSpPr>
        <p:spPr>
          <a:xfrm>
            <a:off x="755576" y="6128568"/>
            <a:ext cx="2016224"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پایگاه دانش</a:t>
            </a:r>
            <a:endParaRPr lang="fa-IR" dirty="0"/>
          </a:p>
        </p:txBody>
      </p:sp>
      <p:cxnSp>
        <p:nvCxnSpPr>
          <p:cNvPr id="8" name="Straight Arrow Connector 7"/>
          <p:cNvCxnSpPr/>
          <p:nvPr/>
        </p:nvCxnSpPr>
        <p:spPr>
          <a:xfrm>
            <a:off x="2771800" y="6429322"/>
            <a:ext cx="4032448" cy="3239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4" idx="1"/>
          </p:cNvCxnSpPr>
          <p:nvPr/>
        </p:nvCxnSpPr>
        <p:spPr>
          <a:xfrm flipH="1">
            <a:off x="2267744" y="5661248"/>
            <a:ext cx="151216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2267744" y="5661248"/>
            <a:ext cx="0" cy="46732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a:stCxn id="4" idx="3"/>
          </p:cNvCxnSpPr>
          <p:nvPr/>
        </p:nvCxnSpPr>
        <p:spPr>
          <a:xfrm>
            <a:off x="5796136" y="5661248"/>
            <a:ext cx="18722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7668344" y="5661248"/>
            <a:ext cx="0" cy="58444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5948110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348880"/>
            <a:ext cx="8568952" cy="4509119"/>
          </a:xfrm>
        </p:spPr>
        <p:txBody>
          <a:bodyPr/>
          <a:lstStyle/>
          <a:p>
            <a:pPr algn="just">
              <a:buFont typeface="Wingdings" pitchFamily="2" charset="2"/>
              <a:buChar char="q"/>
            </a:pPr>
            <a:r>
              <a:rPr lang="fa-IR" b="1" dirty="0" smtClean="0"/>
              <a:t> </a:t>
            </a:r>
            <a:r>
              <a:rPr lang="fa-IR" b="1" dirty="0" smtClean="0">
                <a:solidFill>
                  <a:schemeClr val="tx1"/>
                </a:solidFill>
                <a:cs typeface="B Nazanin" pitchFamily="2" charset="-78"/>
              </a:rPr>
              <a:t>پایگاه دانش : </a:t>
            </a:r>
            <a:r>
              <a:rPr lang="fa-IR" dirty="0" smtClean="0">
                <a:solidFill>
                  <a:schemeClr val="tx1"/>
                </a:solidFill>
                <a:cs typeface="B Nazanin" pitchFamily="2" charset="-78"/>
              </a:rPr>
              <a:t>یک پایگاه اطلاعاتی دانش شامل اساس نظری ، واقعیتها ، قضاوتها ، قواعد ، فرمولها ، شهود و تجربه است . در واقع یک حافظه ساختار یافته با امکانات دستیابی است. </a:t>
            </a:r>
          </a:p>
          <a:p>
            <a:pPr algn="just">
              <a:buFont typeface="Wingdings" pitchFamily="2" charset="2"/>
              <a:buChar char="q"/>
            </a:pPr>
            <a:r>
              <a:rPr lang="fa-IR" b="1" dirty="0" smtClean="0">
                <a:solidFill>
                  <a:schemeClr val="tx1"/>
                </a:solidFill>
                <a:cs typeface="B Nazanin" pitchFamily="2" charset="-78"/>
              </a:rPr>
              <a:t>مکانیسم استنباطی </a:t>
            </a:r>
            <a:r>
              <a:rPr lang="fa-IR" dirty="0" smtClean="0">
                <a:solidFill>
                  <a:schemeClr val="tx1"/>
                </a:solidFill>
                <a:cs typeface="B Nazanin" pitchFamily="2" charset="-78"/>
              </a:rPr>
              <a:t>: ابزاری است برای تفسیر دانش و انجام استنتاج منطقی در وضعیتی معین . </a:t>
            </a:r>
          </a:p>
          <a:p>
            <a:pPr algn="just">
              <a:buFont typeface="Wingdings" pitchFamily="2" charset="2"/>
              <a:buChar char="q"/>
            </a:pPr>
            <a:r>
              <a:rPr lang="fa-IR" b="1" dirty="0" smtClean="0">
                <a:solidFill>
                  <a:schemeClr val="tx1"/>
                </a:solidFill>
                <a:cs typeface="B Nazanin" pitchFamily="2" charset="-78"/>
              </a:rPr>
              <a:t>مکانیسم کنترل کاربر : </a:t>
            </a:r>
            <a:r>
              <a:rPr lang="fa-IR" dirty="0" smtClean="0">
                <a:solidFill>
                  <a:schemeClr val="tx1"/>
                </a:solidFill>
                <a:cs typeface="B Nazanin" pitchFamily="2" charset="-78"/>
              </a:rPr>
              <a:t>ابزاری است که در مکانیسم استباطی به کار می رود ، برای انتخاب ، تفسیر ، استنباط و یا نتیجه گیری . مکانیسم کنترل کاربر در هدایت روند استنباطی از پایگاه دانش استفاده می کند. </a:t>
            </a:r>
          </a:p>
          <a:p>
            <a:pPr marL="0" indent="0" algn="just">
              <a:buNone/>
            </a:pPr>
            <a:r>
              <a:rPr lang="en-US" dirty="0" smtClean="0">
                <a:solidFill>
                  <a:schemeClr val="tx1"/>
                </a:solidFill>
                <a:cs typeface="B Nazanin" pitchFamily="2" charset="-78"/>
              </a:rPr>
              <a:t>KBES </a:t>
            </a:r>
            <a:r>
              <a:rPr lang="fa-IR" dirty="0" smtClean="0">
                <a:solidFill>
                  <a:schemeClr val="tx1"/>
                </a:solidFill>
                <a:cs typeface="B Nazanin" pitchFamily="2" charset="-78"/>
              </a:rPr>
              <a:t>: دانش را ذخیره می کند ، قضاوت ها را می پذیرید ، با هوشمندی پرسش هایی را مطرح می کند . با استدلال توضیح می دهد ، و برای تایید بیشتر جستجو می کند. </a:t>
            </a:r>
          </a:p>
          <a:p>
            <a:pPr marL="0" indent="0" algn="just">
              <a:buNone/>
            </a:pPr>
            <a:r>
              <a:rPr lang="fa-IR" dirty="0" smtClean="0">
                <a:solidFill>
                  <a:schemeClr val="tx1"/>
                </a:solidFill>
                <a:cs typeface="B Nazanin" pitchFamily="2" charset="-78"/>
              </a:rPr>
              <a:t>مثلا : موجودی کمتر از 100 کارتن در انبار شرکت دلتا ، نشان از کمبود منابع است .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سیستمهای خبره مبتنی بر دانش</a:t>
            </a:r>
            <a:endParaRPr lang="fa-IR" dirty="0"/>
          </a:p>
        </p:txBody>
      </p:sp>
    </p:spTree>
    <p:extLst>
      <p:ext uri="{BB962C8B-B14F-4D97-AF65-F5344CB8AC3E}">
        <p14:creationId xmlns:p14="http://schemas.microsoft.com/office/powerpoint/2010/main" val="1551969758"/>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96944" cy="4320479"/>
          </a:xfrm>
        </p:spPr>
        <p:txBody>
          <a:bodyPr/>
          <a:lstStyle/>
          <a:p>
            <a:pPr>
              <a:buFont typeface="Wingdings" pitchFamily="2" charset="2"/>
              <a:buChar char="q"/>
            </a:pPr>
            <a:r>
              <a:rPr lang="fa-IR" dirty="0" smtClean="0">
                <a:solidFill>
                  <a:schemeClr val="tx1"/>
                </a:solidFill>
                <a:cs typeface="B Nazanin" pitchFamily="2" charset="-78"/>
              </a:rPr>
              <a:t> در </a:t>
            </a:r>
            <a:r>
              <a:rPr lang="en-US" dirty="0" smtClean="0">
                <a:solidFill>
                  <a:schemeClr val="tx1"/>
                </a:solidFill>
                <a:cs typeface="B Nazanin" pitchFamily="2" charset="-78"/>
              </a:rPr>
              <a:t>KBES</a:t>
            </a:r>
            <a:r>
              <a:rPr lang="fa-IR" dirty="0" smtClean="0">
                <a:solidFill>
                  <a:schemeClr val="tx1"/>
                </a:solidFill>
                <a:cs typeface="B Nazanin" pitchFamily="2" charset="-78"/>
              </a:rPr>
              <a:t> ، پایگاه داده های دانش از روشهای خاص بازنمایی اطلاعات استفاده می کند . این روشها عبارت اند از : </a:t>
            </a:r>
          </a:p>
          <a:p>
            <a:pPr>
              <a:buFont typeface="Wingdings" pitchFamily="2" charset="2"/>
              <a:buChar char="q"/>
            </a:pPr>
            <a:r>
              <a:rPr lang="fa-IR" dirty="0" smtClean="0">
                <a:solidFill>
                  <a:schemeClr val="tx1"/>
                </a:solidFill>
                <a:cs typeface="B Nazanin" pitchFamily="2" charset="-78"/>
              </a:rPr>
              <a:t>شبکه های معنایی</a:t>
            </a:r>
          </a:p>
          <a:p>
            <a:pPr>
              <a:buFont typeface="Wingdings" pitchFamily="2" charset="2"/>
              <a:buChar char="q"/>
            </a:pPr>
            <a:r>
              <a:rPr lang="fa-IR" dirty="0" smtClean="0">
                <a:solidFill>
                  <a:schemeClr val="tx1"/>
                </a:solidFill>
                <a:cs typeface="B Nazanin" pitchFamily="2" charset="-78"/>
              </a:rPr>
              <a:t>چارچوب </a:t>
            </a:r>
          </a:p>
          <a:p>
            <a:pPr>
              <a:buFont typeface="Wingdings" pitchFamily="2" charset="2"/>
              <a:buChar char="q"/>
            </a:pPr>
            <a:r>
              <a:rPr lang="fa-IR" dirty="0" smtClean="0">
                <a:solidFill>
                  <a:schemeClr val="tx1"/>
                </a:solidFill>
                <a:cs typeface="B Nazanin" pitchFamily="2" charset="-78"/>
              </a:rPr>
              <a:t>قواعد </a:t>
            </a:r>
            <a:endParaRPr lang="fa-IR" dirty="0">
              <a:solidFill>
                <a:schemeClr val="tx1"/>
              </a:solidFill>
              <a:cs typeface="B Nazanin" pitchFamily="2" charset="-78"/>
            </a:endParaRPr>
          </a:p>
          <a:p>
            <a:pPr>
              <a:buFont typeface="Wingdings" pitchFamily="2" charset="2"/>
              <a:buChar char="q"/>
            </a:pPr>
            <a:r>
              <a:rPr lang="fa-IR" b="1" dirty="0" smtClean="0">
                <a:solidFill>
                  <a:schemeClr val="tx1"/>
                </a:solidFill>
                <a:cs typeface="B Nazanin" pitchFamily="2" charset="-78"/>
              </a:rPr>
              <a:t>شبکه های معنایی : </a:t>
            </a:r>
          </a:p>
          <a:p>
            <a:pPr marL="0" indent="0">
              <a:buNone/>
            </a:pPr>
            <a:r>
              <a:rPr lang="fa-IR" dirty="0" smtClean="0">
                <a:solidFill>
                  <a:schemeClr val="tx1"/>
                </a:solidFill>
                <a:cs typeface="B Nazanin" pitchFamily="2" charset="-78"/>
              </a:rPr>
              <a:t>دانش بر اساس اصل کارکرد گزاره ای و ساختارهای داده ای نمادین بیان می شود . و دارای معنا است که به معنی شناسی آن معروف است .  مثال صفحه 236. میز </a:t>
            </a:r>
          </a:p>
          <a:p>
            <a:pPr marL="0" indent="0">
              <a:buNone/>
            </a:pPr>
            <a:r>
              <a:rPr lang="fa-IR" dirty="0" smtClean="0">
                <a:solidFill>
                  <a:schemeClr val="tx1"/>
                </a:solidFill>
                <a:cs typeface="B Nazanin" pitchFamily="2" charset="-78"/>
              </a:rPr>
              <a:t>خصوصیات گوناگون میزها برای نشان دادن دانش مربوط به میز به کار رفته است . یک میز اتاق طراحی خصوصیات یک میز اتاق طراحی را به ارث می برد. </a:t>
            </a:r>
          </a:p>
          <a:p>
            <a:pPr marL="0" indent="0">
              <a:buNone/>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سیستمهای خبره مبتنی بر دانش</a:t>
            </a:r>
            <a:endParaRPr lang="fa-IR" dirty="0"/>
          </a:p>
        </p:txBody>
      </p:sp>
    </p:spTree>
    <p:extLst>
      <p:ext uri="{BB962C8B-B14F-4D97-AF65-F5344CB8AC3E}">
        <p14:creationId xmlns:p14="http://schemas.microsoft.com/office/powerpoint/2010/main" val="1844112393"/>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204864"/>
            <a:ext cx="8640960" cy="4464495"/>
          </a:xfrm>
        </p:spPr>
        <p:txBody>
          <a:bodyPr/>
          <a:lstStyle/>
          <a:p>
            <a:pPr algn="just">
              <a:buFont typeface="Wingdings" pitchFamily="2" charset="2"/>
              <a:buChar char="q"/>
            </a:pPr>
            <a:r>
              <a:rPr lang="fa-IR" sz="2500" b="1" dirty="0" smtClean="0"/>
              <a:t> </a:t>
            </a:r>
            <a:r>
              <a:rPr lang="fa-IR" sz="2500" b="1" dirty="0" smtClean="0">
                <a:solidFill>
                  <a:schemeClr val="tx1"/>
                </a:solidFill>
                <a:cs typeface="B Nazanin" pitchFamily="2" charset="-78"/>
              </a:rPr>
              <a:t>چهارچوب : </a:t>
            </a:r>
            <a:r>
              <a:rPr lang="fa-IR" dirty="0" smtClean="0">
                <a:solidFill>
                  <a:schemeClr val="tx1"/>
                </a:solidFill>
                <a:cs typeface="B Nazanin" pitchFamily="2" charset="-78"/>
              </a:rPr>
              <a:t>دومین روش نمایش دانش در چارچوب گنجاندن آنهاست . مفهوم چهارچوب قرار دادن اطلاعات مربوط در حوزه ای به نام چارچوب یا فرم است </a:t>
            </a:r>
            <a:r>
              <a:rPr lang="fa-IR" dirty="0" smtClean="0"/>
              <a:t>.</a:t>
            </a:r>
          </a:p>
          <a:p>
            <a:pPr algn="just">
              <a:buFont typeface="Wingdings" pitchFamily="2" charset="2"/>
              <a:buChar char="q"/>
            </a:pPr>
            <a:r>
              <a:rPr lang="fa-IR" dirty="0" smtClean="0">
                <a:solidFill>
                  <a:schemeClr val="tx1"/>
                </a:solidFill>
                <a:cs typeface="B Nazanin" pitchFamily="2" charset="-78"/>
              </a:rPr>
              <a:t>چارچوب ساختار داده های سازماندهی شده یک دانش است . چارچوب ها می توانند به چهارچوب دیگری وصل شوند. یک چارچوب از شکافهای مختلفی تشکیل شده که بخشی از دانش اطلاعات را نشان می دهد . </a:t>
            </a:r>
          </a:p>
          <a:p>
            <a:pPr marL="0" indent="0" algn="just">
              <a:buNone/>
            </a:pPr>
            <a:r>
              <a:rPr lang="fa-IR" dirty="0" smtClean="0">
                <a:solidFill>
                  <a:schemeClr val="tx1"/>
                </a:solidFill>
                <a:cs typeface="B Nazanin" pitchFamily="2" charset="-78"/>
              </a:rPr>
              <a:t>مثال چارچوب : داغ شدن موتور </a:t>
            </a:r>
          </a:p>
          <a:p>
            <a:pPr marL="0" indent="0" algn="just">
              <a:buNone/>
            </a:pPr>
            <a:r>
              <a:rPr lang="fa-IR" dirty="0" smtClean="0">
                <a:solidFill>
                  <a:schemeClr val="tx1"/>
                </a:solidFill>
                <a:cs typeface="B Nazanin" pitchFamily="2" charset="-78"/>
              </a:rPr>
              <a:t>شکاف اول : ارزش نشانه ها .   = دمای بیش از 80 درجه . جوشیدن آب.  کاهش سرعت.</a:t>
            </a:r>
          </a:p>
          <a:p>
            <a:pPr marL="0" indent="0" algn="just">
              <a:buNone/>
            </a:pPr>
            <a:r>
              <a:rPr lang="fa-IR" dirty="0" smtClean="0">
                <a:solidFill>
                  <a:schemeClr val="tx1"/>
                </a:solidFill>
                <a:cs typeface="B Nazanin" pitchFamily="2" charset="-78"/>
              </a:rPr>
              <a:t>شکاف دوم : ارزش بازبینی .=  کنترل سطح آب . کنترل روغن موتور . کنترل کاربراتور.</a:t>
            </a:r>
          </a:p>
          <a:p>
            <a:pPr marL="0" indent="0" algn="just">
              <a:buNone/>
            </a:pPr>
            <a:r>
              <a:rPr lang="fa-IR" dirty="0" smtClean="0">
                <a:solidFill>
                  <a:schemeClr val="tx1"/>
                </a:solidFill>
                <a:cs typeface="B Nazanin" pitchFamily="2" charset="-78"/>
              </a:rPr>
              <a:t>شکاف سوم : ارزش تعمیر و اصلاح = خاموش کردن موتور و کشیدن آب. تخلیه روغن.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سیستمهای خبره مبتنی بر دانش</a:t>
            </a:r>
            <a:endParaRPr lang="fa-IR" dirty="0"/>
          </a:p>
        </p:txBody>
      </p:sp>
    </p:spTree>
    <p:extLst>
      <p:ext uri="{BB962C8B-B14F-4D97-AF65-F5344CB8AC3E}">
        <p14:creationId xmlns:p14="http://schemas.microsoft.com/office/powerpoint/2010/main" val="249014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424936" cy="4032448"/>
          </a:xfrm>
        </p:spPr>
        <p:txBody>
          <a:bodyPr>
            <a:noAutofit/>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با توجه به نقش مهم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در سازمان ، این سیستم بر کارکردها ، عملکرد و بهره وری یک سازمان نیز تاثیر می گذارد. </a:t>
            </a: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با پشتیبانی مطلوب از این سیستم ، مدیریت بازاریابی ، مدیریت مالی ، مدیریت تولید و کارکنان اثربخش تر می شوند و ردیابی و نظارت بر هدفهای کارکردی آسان می گردد. </a:t>
            </a:r>
          </a:p>
          <a:p>
            <a:pPr algn="just">
              <a:buFont typeface="Wingdings" pitchFamily="2" charset="2"/>
              <a:buChar char="q"/>
            </a:pPr>
            <a:r>
              <a:rPr lang="fa-IR" sz="2800" dirty="0">
                <a:solidFill>
                  <a:schemeClr val="tx1"/>
                </a:solidFill>
                <a:latin typeface="Times New Roman" pitchFamily="18" charset="0"/>
                <a:cs typeface="B Nazanin" pitchFamily="2" charset="-78"/>
              </a:rPr>
              <a:t>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در پیش بینی و برنامه ریزی دراز مدت مدیران را یاری می دهد. </a:t>
            </a: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سیستمی که به خوبی طراحی شده است و عملیات و کارکرد مدیر را درنظر می گیرد بر کارایی و قابلیت مدیریت تاثیر می گذارد.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اثر سیستمهای اطلاعاتی مدیریت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03531238"/>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92896"/>
            <a:ext cx="8712967" cy="4176463"/>
          </a:xfrm>
        </p:spPr>
        <p:txBody>
          <a:bodyPr/>
          <a:lstStyle/>
          <a:p>
            <a:pPr algn="just">
              <a:buFont typeface="Wingdings" pitchFamily="2" charset="2"/>
              <a:buChar char="q"/>
            </a:pPr>
            <a:r>
              <a:rPr lang="fa-IR" b="1" dirty="0" smtClean="0">
                <a:solidFill>
                  <a:schemeClr val="tx1"/>
                </a:solidFill>
                <a:cs typeface="B Nazanin" pitchFamily="2" charset="-78"/>
              </a:rPr>
              <a:t> قواعد :  </a:t>
            </a:r>
            <a:r>
              <a:rPr lang="fa-IR" dirty="0" smtClean="0">
                <a:solidFill>
                  <a:schemeClr val="tx1"/>
                </a:solidFill>
                <a:cs typeface="B Nazanin" pitchFamily="2" charset="-78"/>
              </a:rPr>
              <a:t>سومین روش نمایش اطلاعات مبتنی بر قاعده است. </a:t>
            </a:r>
          </a:p>
          <a:p>
            <a:pPr algn="just">
              <a:buFont typeface="Wingdings" pitchFamily="2" charset="2"/>
              <a:buChar char="q"/>
            </a:pPr>
            <a:r>
              <a:rPr lang="fa-IR" dirty="0" smtClean="0">
                <a:solidFill>
                  <a:schemeClr val="tx1"/>
                </a:solidFill>
                <a:cs typeface="B Nazanin" pitchFamily="2" charset="-78"/>
              </a:rPr>
              <a:t>یک قاعده عبارت شرطی عملی است که قرار است تحت شرایط خاصی رخ دهد. </a:t>
            </a:r>
          </a:p>
          <a:p>
            <a:pPr algn="just">
              <a:buFont typeface="Wingdings" pitchFamily="2" charset="2"/>
              <a:buChar char="q"/>
            </a:pPr>
            <a:r>
              <a:rPr lang="fa-IR" dirty="0" smtClean="0">
                <a:solidFill>
                  <a:schemeClr val="tx1"/>
                </a:solidFill>
                <a:cs typeface="B Nazanin" pitchFamily="2" charset="-78"/>
              </a:rPr>
              <a:t>برخی از این قواعد با عبارت اگر – پس ایجاد می گردند. </a:t>
            </a:r>
          </a:p>
          <a:p>
            <a:pPr algn="just">
              <a:buFont typeface="Wingdings" pitchFamily="2" charset="2"/>
              <a:buChar char="q"/>
            </a:pPr>
            <a:r>
              <a:rPr lang="fa-IR" dirty="0" smtClean="0">
                <a:solidFill>
                  <a:schemeClr val="tx1"/>
                </a:solidFill>
                <a:cs typeface="B Nazanin" pitchFamily="2" charset="-78"/>
              </a:rPr>
              <a:t>مثال : اگر فروش به 1000000 برسد ، پس تخفیف 100000 هزار تومان می شود.</a:t>
            </a:r>
          </a:p>
          <a:p>
            <a:pPr algn="just">
              <a:buFont typeface="Wingdings" pitchFamily="2" charset="2"/>
              <a:buChar char="q"/>
            </a:pPr>
            <a:r>
              <a:rPr lang="fa-IR" b="1" dirty="0" smtClean="0">
                <a:solidFill>
                  <a:schemeClr val="tx1"/>
                </a:solidFill>
                <a:cs typeface="B Nazanin" pitchFamily="2" charset="-78"/>
              </a:rPr>
              <a:t>مکانیسم استنباطی : </a:t>
            </a:r>
            <a:r>
              <a:rPr lang="fa-IR" dirty="0" smtClean="0">
                <a:solidFill>
                  <a:schemeClr val="tx1"/>
                </a:solidFill>
                <a:cs typeface="B Nazanin" pitchFamily="2" charset="-78"/>
              </a:rPr>
              <a:t>با ایجاد پایگاه داده مبتنی بر دانش ضرورت دارد که مکانیسم استنباطی را نیز به وجود آوریم. </a:t>
            </a:r>
          </a:p>
          <a:p>
            <a:pPr algn="just">
              <a:buFont typeface="Wingdings" pitchFamily="2" charset="2"/>
              <a:buChar char="q"/>
            </a:pPr>
            <a:r>
              <a:rPr lang="fa-IR" dirty="0" smtClean="0">
                <a:solidFill>
                  <a:schemeClr val="tx1"/>
                </a:solidFill>
                <a:cs typeface="B Nazanin" pitchFamily="2" charset="-78"/>
              </a:rPr>
              <a:t>این مکانیسم بر اصل استدلال استوار است. یک استدلال می تواند هدف گرا باشد که بدینسان ان را زنجیره سازی پس رو می خوانند و زمانی که داده گرا باشد آن را زنجیره سازی پیش رو می خوانند.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سیستمهای خبره مبتنی بر دانش</a:t>
            </a:r>
            <a:endParaRPr lang="fa-IR" dirty="0"/>
          </a:p>
        </p:txBody>
      </p:sp>
    </p:spTree>
    <p:extLst>
      <p:ext uri="{BB962C8B-B14F-4D97-AF65-F5344CB8AC3E}">
        <p14:creationId xmlns:p14="http://schemas.microsoft.com/office/powerpoint/2010/main" val="4269942157"/>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132856"/>
            <a:ext cx="8640959" cy="4536504"/>
          </a:xfrm>
        </p:spPr>
        <p:txBody>
          <a:bodyPr>
            <a:noAutofit/>
          </a:bodyPr>
          <a:lstStyle/>
          <a:p>
            <a:pPr>
              <a:buFont typeface="Wingdings" pitchFamily="2" charset="2"/>
              <a:buChar char="q"/>
            </a:pPr>
            <a:r>
              <a:rPr lang="fa-IR" sz="2500" dirty="0" smtClean="0">
                <a:solidFill>
                  <a:schemeClr val="tx1"/>
                </a:solidFill>
                <a:cs typeface="B Nazanin" pitchFamily="2" charset="-78"/>
              </a:rPr>
              <a:t> اگر در کارخانه یا سازمانی اتفاقی بیفتد نگاه به عقب و به نشانه ها و دلایل و نگاه مبتنی بر پایگاه داده دانش یک زنجیره سازی پس رو است. </a:t>
            </a:r>
          </a:p>
          <a:p>
            <a:pPr>
              <a:buFont typeface="Wingdings" pitchFamily="2" charset="2"/>
              <a:buChar char="q"/>
            </a:pPr>
            <a:r>
              <a:rPr lang="fa-IR" sz="2500" dirty="0" smtClean="0">
                <a:solidFill>
                  <a:schemeClr val="tx1"/>
                </a:solidFill>
                <a:cs typeface="B Nazanin" pitchFamily="2" charset="-78"/>
              </a:rPr>
              <a:t>اما اگر داده ای که در روند عملیات کارخانه جمع آوری شود بر اساس پایگاه دانش تفسیر شود ، برای استنباط عملکرد کارخانه از داده ها استفاده شده است که آن را زنجیره سازی پیش رو می نامند. </a:t>
            </a:r>
          </a:p>
          <a:p>
            <a:pPr>
              <a:buFont typeface="Wingdings" pitchFamily="2" charset="2"/>
              <a:buChar char="q"/>
            </a:pPr>
            <a:r>
              <a:rPr lang="fa-IR" sz="2500" dirty="0" smtClean="0">
                <a:solidFill>
                  <a:schemeClr val="tx1"/>
                </a:solidFill>
                <a:cs typeface="B Nazanin" pitchFamily="2" charset="-78"/>
              </a:rPr>
              <a:t>انتخاب روش زنجیره پیش رو یا پس رو در واقع به وضعیتی که بستگی دارد که گرفتار شده ایم . </a:t>
            </a:r>
          </a:p>
          <a:p>
            <a:pPr>
              <a:buFont typeface="Wingdings" pitchFamily="2" charset="2"/>
              <a:buChar char="q"/>
            </a:pPr>
            <a:r>
              <a:rPr lang="fa-IR" sz="2500" dirty="0" smtClean="0">
                <a:solidFill>
                  <a:schemeClr val="tx1"/>
                </a:solidFill>
                <a:cs typeface="B Nazanin" pitchFamily="2" charset="-78"/>
              </a:rPr>
              <a:t>اگر مشکل را پس از وقوع بخواهیم حل کنیم، زنجیره سازی پس رو.</a:t>
            </a:r>
          </a:p>
          <a:p>
            <a:pPr>
              <a:buFont typeface="Wingdings" pitchFamily="2" charset="2"/>
              <a:buChar char="q"/>
            </a:pPr>
            <a:r>
              <a:rPr lang="fa-IR" sz="2500" dirty="0" smtClean="0">
                <a:solidFill>
                  <a:schemeClr val="tx1"/>
                </a:solidFill>
                <a:cs typeface="B Nazanin" pitchFamily="2" charset="-78"/>
              </a:rPr>
              <a:t>اگر بخواهیم از وقوع مشکلات جلوگیری کنیم ، زنجره سازی پیش رو. </a:t>
            </a:r>
          </a:p>
          <a:p>
            <a:pPr>
              <a:buFont typeface="Wingdings" pitchFamily="2" charset="2"/>
              <a:buChar char="q"/>
            </a:pPr>
            <a:r>
              <a:rPr lang="en-US" sz="2500" dirty="0" smtClean="0">
                <a:solidFill>
                  <a:schemeClr val="tx1"/>
                </a:solidFill>
                <a:cs typeface="B Nazanin" pitchFamily="2" charset="-78"/>
              </a:rPr>
              <a:t>KBES</a:t>
            </a:r>
            <a:r>
              <a:rPr lang="fa-IR" sz="2500" dirty="0" smtClean="0">
                <a:solidFill>
                  <a:schemeClr val="tx1"/>
                </a:solidFill>
                <a:cs typeface="B Nazanin" pitchFamily="2" charset="-78"/>
              </a:rPr>
              <a:t> از هر دو روش استدلال استفاده می کند. موفقیت </a:t>
            </a:r>
            <a:r>
              <a:rPr lang="en-US" sz="2500" dirty="0" smtClean="0">
                <a:solidFill>
                  <a:schemeClr val="tx1"/>
                </a:solidFill>
                <a:cs typeface="B Nazanin" pitchFamily="2" charset="-78"/>
              </a:rPr>
              <a:t>KEBS</a:t>
            </a:r>
            <a:r>
              <a:rPr lang="fa-IR" sz="2500" dirty="0" smtClean="0">
                <a:solidFill>
                  <a:schemeClr val="tx1"/>
                </a:solidFill>
                <a:cs typeface="B Nazanin" pitchFamily="2" charset="-78"/>
              </a:rPr>
              <a:t> به میزان دانش ، اعتماد به دانش و کیفیت مکانیسم استنباطی بستگی دارد.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مکانیسم استنباطی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679578027"/>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a-IR" dirty="0" smtClean="0"/>
              <a:t>1- رویکردهای تصمیم گیری در سیستمهای خبره </a:t>
            </a:r>
          </a:p>
          <a:p>
            <a:pPr marL="0" indent="0">
              <a:buNone/>
            </a:pPr>
            <a:r>
              <a:rPr lang="fa-IR" dirty="0" smtClean="0"/>
              <a:t>2- تحلیل مدلهای کنترل موجودی </a:t>
            </a:r>
          </a:p>
          <a:p>
            <a:pPr marL="0" indent="0">
              <a:buNone/>
            </a:pPr>
            <a:r>
              <a:rPr lang="fa-IR" dirty="0" smtClean="0"/>
              <a:t>3- سیستم </a:t>
            </a:r>
            <a:r>
              <a:rPr lang="en-US" dirty="0" smtClean="0"/>
              <a:t>MRP 1 AND MRP2</a:t>
            </a:r>
            <a:endParaRPr lang="fa-IR" dirty="0" smtClean="0"/>
          </a:p>
          <a:p>
            <a:pPr marL="0" indent="0">
              <a:buNone/>
            </a:pPr>
            <a:r>
              <a:rPr lang="fa-IR" dirty="0" smtClean="0"/>
              <a:t>4- پایگاه داده در سیستم های اطلاعاتی </a:t>
            </a:r>
          </a:p>
          <a:p>
            <a:pPr marL="0" indent="0">
              <a:buNone/>
            </a:pPr>
            <a:r>
              <a:rPr lang="fa-IR" dirty="0" smtClean="0"/>
              <a:t>5- مدل پایگاه داده رابطه ای </a:t>
            </a:r>
          </a:p>
          <a:p>
            <a:pPr marL="0" indent="0">
              <a:buNone/>
            </a:pPr>
            <a:r>
              <a:rPr lang="fa-IR" dirty="0" smtClean="0"/>
              <a:t>6- مدل پایگاه داده شبکه ای </a:t>
            </a:r>
          </a:p>
          <a:p>
            <a:pPr marL="0" indent="0">
              <a:buNone/>
            </a:pPr>
            <a:r>
              <a:rPr lang="fa-IR" dirty="0" smtClean="0"/>
              <a:t>7- مدل </a:t>
            </a:r>
            <a:r>
              <a:rPr lang="en-US" dirty="0" smtClean="0"/>
              <a:t>EOQ</a:t>
            </a:r>
            <a:endParaRPr lang="fa-IR" dirty="0"/>
          </a:p>
        </p:txBody>
      </p:sp>
      <p:sp>
        <p:nvSpPr>
          <p:cNvPr id="3" name="Title 2"/>
          <p:cNvSpPr>
            <a:spLocks noGrp="1"/>
          </p:cNvSpPr>
          <p:nvPr>
            <p:ph type="title"/>
          </p:nvPr>
        </p:nvSpPr>
        <p:spPr/>
        <p:txBody>
          <a:bodyPr/>
          <a:lstStyle/>
          <a:p>
            <a:r>
              <a:rPr lang="fa-IR" dirty="0" smtClean="0"/>
              <a:t>موضوعات ارائه </a:t>
            </a:r>
            <a:endParaRPr lang="fa-IR" dirty="0"/>
          </a:p>
        </p:txBody>
      </p:sp>
    </p:spTree>
    <p:extLst>
      <p:ext uri="{BB962C8B-B14F-4D97-AF65-F5344CB8AC3E}">
        <p14:creationId xmlns:p14="http://schemas.microsoft.com/office/powerpoint/2010/main" val="80744580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420888"/>
            <a:ext cx="8352928" cy="4320480"/>
          </a:xfrm>
        </p:spPr>
        <p:txBody>
          <a:bodyPr/>
          <a:lstStyle/>
          <a:p>
            <a:pPr marL="0" indent="0" algn="ctr">
              <a:buNone/>
            </a:pPr>
            <a:endParaRPr lang="fa-IR" dirty="0" smtClean="0"/>
          </a:p>
          <a:p>
            <a:pPr marL="0" indent="0" algn="ctr">
              <a:buNone/>
            </a:pPr>
            <a:r>
              <a:rPr lang="fa-IR" sz="4400" b="1" dirty="0" smtClean="0">
                <a:solidFill>
                  <a:schemeClr val="tx1"/>
                </a:solidFill>
                <a:cs typeface="B Nazanin" pitchFamily="2" charset="-78"/>
              </a:rPr>
              <a:t>پایگاه داده ها</a:t>
            </a:r>
          </a:p>
          <a:p>
            <a:pPr marL="0" indent="0" algn="ctr">
              <a:buNone/>
            </a:pPr>
            <a:r>
              <a:rPr lang="en-US" sz="4400" b="1" dirty="0">
                <a:solidFill>
                  <a:schemeClr val="tx1"/>
                </a:solidFill>
                <a:cs typeface="B Nazanin" pitchFamily="2" charset="-78"/>
              </a:rPr>
              <a:t>Database</a:t>
            </a:r>
            <a:endParaRPr lang="fa-IR" sz="4400" b="1" dirty="0" smtClean="0">
              <a:solidFill>
                <a:schemeClr val="tx1"/>
              </a:solidFill>
              <a:cs typeface="B Nazanin" pitchFamily="2" charset="-78"/>
            </a:endParaRPr>
          </a:p>
          <a:p>
            <a:pPr marL="0" indent="0">
              <a:buNone/>
            </a:pPr>
            <a:r>
              <a:rPr lang="fa-IR" b="1" dirty="0" smtClean="0">
                <a:solidFill>
                  <a:schemeClr val="tx1"/>
                </a:solidFill>
                <a:cs typeface="B Nazanin" pitchFamily="2" charset="-78"/>
              </a:rPr>
              <a:t>مفاهیم پایگاه داده ها</a:t>
            </a:r>
          </a:p>
          <a:p>
            <a:pPr marL="0" indent="0">
              <a:buNone/>
            </a:pPr>
            <a:r>
              <a:rPr lang="fa-IR" b="1" dirty="0" smtClean="0">
                <a:solidFill>
                  <a:schemeClr val="tx1"/>
                </a:solidFill>
                <a:cs typeface="B Nazanin" pitchFamily="2" charset="-78"/>
              </a:rPr>
              <a:t>انواع پایگاه داده ها</a:t>
            </a:r>
          </a:p>
          <a:p>
            <a:pPr marL="0" indent="0">
              <a:buNone/>
            </a:pPr>
            <a:r>
              <a:rPr lang="fa-IR" b="1" dirty="0" smtClean="0">
                <a:solidFill>
                  <a:schemeClr val="tx1"/>
                </a:solidFill>
                <a:cs typeface="B Nazanin" pitchFamily="2" charset="-78"/>
              </a:rPr>
              <a:t>مدلهای پایگاه داده ها </a:t>
            </a:r>
          </a:p>
          <a:p>
            <a:pPr marL="0" indent="0">
              <a:buNone/>
            </a:pPr>
            <a:r>
              <a:rPr lang="fa-IR" b="1" dirty="0" smtClean="0">
                <a:solidFill>
                  <a:schemeClr val="tx1"/>
                </a:solidFill>
                <a:cs typeface="B Nazanin" pitchFamily="2" charset="-78"/>
              </a:rPr>
              <a:t>طراحی پایگاه داده ها </a:t>
            </a:r>
          </a:p>
        </p:txBody>
      </p:sp>
      <p:sp>
        <p:nvSpPr>
          <p:cNvPr id="3" name="Title 2"/>
          <p:cNvSpPr>
            <a:spLocks noGrp="1"/>
          </p:cNvSpPr>
          <p:nvPr>
            <p:ph type="title"/>
          </p:nvPr>
        </p:nvSpPr>
        <p:spPr>
          <a:xfrm>
            <a:off x="457200" y="338328"/>
            <a:ext cx="8219256" cy="1578504"/>
          </a:xfrm>
        </p:spPr>
        <p:txBody>
          <a:bodyPr>
            <a:normAutofit fontScale="90000"/>
          </a:bodyPr>
          <a:lstStyle/>
          <a:p>
            <a:r>
              <a:rPr lang="fa-IR" b="1" dirty="0" smtClean="0">
                <a:solidFill>
                  <a:schemeClr val="tx1"/>
                </a:solidFill>
                <a:cs typeface="B Nazanin" pitchFamily="2" charset="-78"/>
              </a:rPr>
              <a:t>جلسه یازدهم</a:t>
            </a:r>
            <a:br>
              <a:rPr lang="fa-IR" b="1" dirty="0" smtClean="0">
                <a:solidFill>
                  <a:schemeClr val="tx1"/>
                </a:solidFill>
                <a:cs typeface="B Nazanin" pitchFamily="2" charset="-78"/>
              </a:rPr>
            </a:br>
            <a:r>
              <a:rPr lang="fa-IR" b="1" dirty="0" smtClean="0">
                <a:solidFill>
                  <a:schemeClr val="tx1"/>
                </a:solidFill>
                <a:cs typeface="B Nazanin" pitchFamily="2" charset="-78"/>
              </a:rPr>
              <a:t>فصل دهم  </a:t>
            </a:r>
            <a:r>
              <a:rPr lang="fa-IR" dirty="0" smtClean="0"/>
              <a:t/>
            </a:r>
            <a:br>
              <a:rPr lang="fa-IR" dirty="0" smtClean="0"/>
            </a:br>
            <a:endParaRPr lang="fa-IR" dirty="0"/>
          </a:p>
        </p:txBody>
      </p:sp>
    </p:spTree>
    <p:extLst>
      <p:ext uri="{BB962C8B-B14F-4D97-AF65-F5344CB8AC3E}">
        <p14:creationId xmlns:p14="http://schemas.microsoft.com/office/powerpoint/2010/main" val="56292726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1" y="2420888"/>
            <a:ext cx="8856985" cy="4248472"/>
          </a:xfrm>
        </p:spPr>
        <p:txBody>
          <a:bodyPr/>
          <a:lstStyle/>
          <a:p>
            <a:pPr>
              <a:buFont typeface="Wingdings" pitchFamily="2" charset="2"/>
              <a:buChar char="q"/>
            </a:pPr>
            <a:r>
              <a:rPr lang="fa-IR" dirty="0" smtClean="0"/>
              <a:t> </a:t>
            </a:r>
            <a:r>
              <a:rPr lang="fa-IR" dirty="0" smtClean="0">
                <a:solidFill>
                  <a:schemeClr val="tx1"/>
                </a:solidFill>
                <a:cs typeface="B Nazanin" pitchFamily="2" charset="-78"/>
              </a:rPr>
              <a:t>پایگاه داده ها مجموعه ای نظام یافته از اطلاعات و داده هایی است که به خوبی تعریف شده اند و تمام جوانب این مجموعه به صورت مرکزی و در یک ساختار کلی برای سازمان ایجاد و ذخیره می شوند.</a:t>
            </a:r>
          </a:p>
          <a:p>
            <a:pPr>
              <a:buFont typeface="Wingdings" pitchFamily="2" charset="2"/>
              <a:buChar char="q"/>
            </a:pPr>
            <a:r>
              <a:rPr lang="fa-IR" dirty="0" smtClean="0">
                <a:solidFill>
                  <a:schemeClr val="tx1"/>
                </a:solidFill>
                <a:cs typeface="B Nazanin" pitchFamily="2" charset="-78"/>
              </a:rPr>
              <a:t>در یک سازمان با توجه به نیازها و عملیات آن ، می توان یک یا چند پایگاه داده ایجاد کرد. </a:t>
            </a:r>
          </a:p>
          <a:p>
            <a:pPr>
              <a:buFont typeface="Wingdings" pitchFamily="2" charset="2"/>
              <a:buChar char="q"/>
            </a:pPr>
            <a:r>
              <a:rPr lang="fa-IR" b="1" dirty="0" smtClean="0">
                <a:solidFill>
                  <a:schemeClr val="tx1"/>
                </a:solidFill>
                <a:cs typeface="B Nazanin" pitchFamily="2" charset="-78"/>
              </a:rPr>
              <a:t> چرا به پایگاه داده ها نیاز داریم ؟</a:t>
            </a:r>
          </a:p>
          <a:p>
            <a:pPr marL="0" indent="0">
              <a:buNone/>
            </a:pPr>
            <a:r>
              <a:rPr lang="fa-IR" dirty="0" smtClean="0">
                <a:solidFill>
                  <a:schemeClr val="tx1"/>
                </a:solidFill>
                <a:cs typeface="B Nazanin" pitchFamily="2" charset="-78"/>
              </a:rPr>
              <a:t>در رویکرد متعارف سیستم های اطلاعاتی با ایجاد سیستمهای ، اطلاعات جمع آوری و انسجام می یابند.  این امر مستلزم تجزیه سیستم به سیستم های فرعی می باشد.  و ممکن است در سیستمهای مختلف صفحه آرایی پرونده و روشهای دستیابی متفاوت باشند. بنابراین پرونده ها در زمانهای مختلف به روز می شوند.  این رویکرد بر کیفیت اطلاعات تاثیر می گذارد. و باعث افزرونی و تکراری شدن اطلاعات می شود. و مدیریت داده ها به شدت دشوار می گردد. </a:t>
            </a:r>
          </a:p>
          <a:p>
            <a:pPr>
              <a:buFont typeface="Wingdings" pitchFamily="2" charset="2"/>
              <a:buChar char="q"/>
            </a:pPr>
            <a:endParaRPr lang="fa-IR" dirty="0">
              <a:solidFill>
                <a:schemeClr val="tx1"/>
              </a:solidFill>
              <a:cs typeface="B Nazanin" pitchFamily="2" charset="-78"/>
            </a:endParaRPr>
          </a:p>
          <a:p>
            <a:pPr>
              <a:buFont typeface="Wingdings" pitchFamily="2" charset="2"/>
              <a:buChar char="q"/>
            </a:pP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مفاهیم پایگاه داده ها</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04549051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20888"/>
            <a:ext cx="8568952" cy="4104456"/>
          </a:xfrm>
        </p:spPr>
        <p:txBody>
          <a:bodyPr/>
          <a:lstStyle/>
          <a:p>
            <a:pPr>
              <a:buFont typeface="Wingdings" pitchFamily="2" charset="2"/>
              <a:buChar char="q"/>
            </a:pPr>
            <a:r>
              <a:rPr lang="fa-IR" dirty="0" smtClean="0">
                <a:solidFill>
                  <a:schemeClr val="tx1"/>
                </a:solidFill>
                <a:cs typeface="B Nazanin" pitchFamily="2" charset="-78"/>
              </a:rPr>
              <a:t> برای روشن شدن این نکات در کارکرد مدیریت مواد به سه سیستم توجه می کنیم.: 1 خرید 2- حسابداری موجودی 3- حسابداری کیفیت </a:t>
            </a:r>
          </a:p>
          <a:p>
            <a:pPr>
              <a:buFont typeface="Wingdings" pitchFamily="2" charset="2"/>
              <a:buChar char="q"/>
            </a:pPr>
            <a:r>
              <a:rPr lang="fa-IR" dirty="0" smtClean="0">
                <a:solidFill>
                  <a:schemeClr val="tx1"/>
                </a:solidFill>
                <a:cs typeface="B Nazanin" pitchFamily="2" charset="-78"/>
              </a:rPr>
              <a:t>پرونده های به کار رفته در این سیستمها ، پرونده های اصلی و عملیاتی می باشند. </a:t>
            </a:r>
          </a:p>
          <a:p>
            <a:pPr>
              <a:buFont typeface="Wingdings" pitchFamily="2" charset="2"/>
              <a:buChar char="q"/>
            </a:pPr>
            <a:r>
              <a:rPr lang="fa-IR" dirty="0" smtClean="0">
                <a:solidFill>
                  <a:schemeClr val="tx1"/>
                </a:solidFill>
                <a:cs typeface="B Nazanin" pitchFamily="2" charset="-78"/>
              </a:rPr>
              <a:t>این سیستم ها به طور جداگانه پردازش می شوند بنابراین اطلاعاتی که به دست می آیند با یکدیگر هماهنگی ندارند. یکی از دلایل عدم بروز کردن اطلاعات به صورت همزمان می باشد.</a:t>
            </a:r>
          </a:p>
          <a:p>
            <a:pPr>
              <a:buFont typeface="Wingdings" pitchFamily="2" charset="2"/>
              <a:buChar char="q"/>
            </a:pPr>
            <a:r>
              <a:rPr lang="fa-IR" dirty="0" smtClean="0">
                <a:solidFill>
                  <a:schemeClr val="tx1"/>
                </a:solidFill>
                <a:cs typeface="B Nazanin" pitchFamily="2" charset="-78"/>
              </a:rPr>
              <a:t>نمودار صفحه 243..</a:t>
            </a:r>
          </a:p>
          <a:p>
            <a:pPr>
              <a:buFont typeface="Wingdings" pitchFamily="2" charset="2"/>
              <a:buChar char="q"/>
            </a:pPr>
            <a:r>
              <a:rPr lang="fa-IR" dirty="0" smtClean="0">
                <a:solidFill>
                  <a:schemeClr val="tx1"/>
                </a:solidFill>
                <a:cs typeface="B Nazanin" pitchFamily="2" charset="-78"/>
              </a:rPr>
              <a:t>مشاهده می شود که تعدادی از واحدهای مستقل در این سه پرونده مشترک می باشند. </a:t>
            </a:r>
          </a:p>
          <a:p>
            <a:pPr>
              <a:buFont typeface="Wingdings" pitchFamily="2" charset="2"/>
              <a:buChar char="q"/>
            </a:pPr>
            <a:r>
              <a:rPr lang="fa-IR" dirty="0" smtClean="0">
                <a:solidFill>
                  <a:schemeClr val="tx1"/>
                </a:solidFill>
                <a:cs typeface="B Nazanin" pitchFamily="2" charset="-78"/>
              </a:rPr>
              <a:t>برای حل این مشکل رویکرد پایگاه داده توصیه می شود.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 چرا به پایگاه داده ها نیاز داریم ؟</a:t>
            </a:r>
            <a:br>
              <a:rPr lang="fa-IR" b="1" dirty="0">
                <a:solidFill>
                  <a:schemeClr val="tx1"/>
                </a:solidFill>
                <a:cs typeface="B Nazanin" pitchFamily="2" charset="-78"/>
              </a:rPr>
            </a:br>
            <a:endParaRPr lang="fa-IR" dirty="0"/>
          </a:p>
        </p:txBody>
      </p:sp>
    </p:spTree>
    <p:extLst>
      <p:ext uri="{BB962C8B-B14F-4D97-AF65-F5344CB8AC3E}">
        <p14:creationId xmlns:p14="http://schemas.microsoft.com/office/powerpoint/2010/main" val="256013394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348880"/>
            <a:ext cx="8784975" cy="4320480"/>
          </a:xfrm>
        </p:spPr>
        <p:txBody>
          <a:bodyPr>
            <a:normAutofit lnSpcReduction="10000"/>
          </a:bodyPr>
          <a:lstStyle/>
          <a:p>
            <a:pPr>
              <a:buFont typeface="Wingdings" pitchFamily="2" charset="2"/>
              <a:buChar char="q"/>
            </a:pPr>
            <a:r>
              <a:rPr lang="fa-IR" dirty="0" smtClean="0">
                <a:solidFill>
                  <a:schemeClr val="tx1"/>
                </a:solidFill>
                <a:cs typeface="B Nazanin" pitchFamily="2" charset="-78"/>
              </a:rPr>
              <a:t> در واقع کاربر پایگاه داده ها باید به نحوی به داده های این پایگاه بپردازد که بتواند به طور جداگانه سیستمهای خود را آماده نماید. </a:t>
            </a:r>
          </a:p>
          <a:p>
            <a:pPr>
              <a:buFont typeface="Wingdings" pitchFamily="2" charset="2"/>
              <a:buChar char="q"/>
            </a:pPr>
            <a:r>
              <a:rPr lang="fa-IR" dirty="0" smtClean="0">
                <a:solidFill>
                  <a:schemeClr val="tx1"/>
                </a:solidFill>
                <a:cs typeface="B Nazanin" pitchFamily="2" charset="-78"/>
              </a:rPr>
              <a:t>به دلیل سیستم همخوانی که در پایگاه داده وجود دارد ، مشکل فزونی داده ها و عدم انسجام از بین می رود. </a:t>
            </a:r>
          </a:p>
          <a:p>
            <a:pPr>
              <a:buFont typeface="Wingdings" pitchFamily="2" charset="2"/>
              <a:buChar char="q"/>
            </a:pPr>
            <a:r>
              <a:rPr lang="fa-IR" dirty="0" smtClean="0">
                <a:solidFill>
                  <a:schemeClr val="tx1"/>
                </a:solidFill>
                <a:cs typeface="B Nazanin" pitchFamily="2" charset="-78"/>
              </a:rPr>
              <a:t>فواید رویکرد پایگاه داده ها برای مدیریت مواد :</a:t>
            </a:r>
          </a:p>
          <a:p>
            <a:pPr>
              <a:buFont typeface="Wingdings" pitchFamily="2" charset="2"/>
              <a:buChar char="ü"/>
            </a:pPr>
            <a:r>
              <a:rPr lang="fa-IR" dirty="0" smtClean="0">
                <a:solidFill>
                  <a:schemeClr val="tx1"/>
                </a:solidFill>
                <a:cs typeface="B Nazanin" pitchFamily="2" charset="-78"/>
              </a:rPr>
              <a:t> هر سه مدیر از یک پایگاه داده استفاده می کنند و از این رو هر گزارشی که از این اطلاعات استفاده می کند منسجم و یک پارچه خواهد بود.</a:t>
            </a:r>
          </a:p>
          <a:p>
            <a:pPr>
              <a:buFont typeface="Wingdings" pitchFamily="2" charset="2"/>
              <a:buChar char="ü"/>
            </a:pPr>
            <a:r>
              <a:rPr lang="fa-IR" dirty="0" smtClean="0">
                <a:solidFill>
                  <a:schemeClr val="tx1"/>
                </a:solidFill>
                <a:cs typeface="B Nazanin" pitchFamily="2" charset="-78"/>
              </a:rPr>
              <a:t>مدیران می توانند با توجه به نیاز خود از این پایگاه داده ها استفاده کنند. </a:t>
            </a:r>
          </a:p>
          <a:p>
            <a:pPr>
              <a:buFont typeface="Wingdings" pitchFamily="2" charset="2"/>
              <a:buChar char="ü"/>
            </a:pPr>
            <a:r>
              <a:rPr lang="fa-IR" dirty="0" smtClean="0">
                <a:solidFill>
                  <a:schemeClr val="tx1"/>
                </a:solidFill>
                <a:cs typeface="B Nazanin" pitchFamily="2" charset="-78"/>
              </a:rPr>
              <a:t>تمام کاربران می توانند از این پایگاه داده ها استفاده کنند.</a:t>
            </a:r>
          </a:p>
          <a:p>
            <a:pPr>
              <a:buFont typeface="Wingdings" pitchFamily="2" charset="2"/>
              <a:buChar char="ü"/>
            </a:pPr>
            <a:r>
              <a:rPr lang="fa-IR" dirty="0" smtClean="0">
                <a:solidFill>
                  <a:schemeClr val="tx1"/>
                </a:solidFill>
                <a:cs typeface="B Nazanin" pitchFamily="2" charset="-78"/>
              </a:rPr>
              <a:t>از آنجا که ثبت داده ها یک بار صورت می گیرد. امنیت داده ها و خصوصی بودن آنها تضمین می شود.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 چرا به پایگاه داده ها نیاز داریم ؟</a:t>
            </a:r>
            <a:br>
              <a:rPr lang="fa-IR" b="1" dirty="0">
                <a:solidFill>
                  <a:schemeClr val="tx1"/>
                </a:solidFill>
                <a:cs typeface="B Nazanin" pitchFamily="2" charset="-78"/>
              </a:rPr>
            </a:br>
            <a:endParaRPr lang="fa-IR" dirty="0"/>
          </a:p>
        </p:txBody>
      </p:sp>
    </p:spTree>
    <p:extLst>
      <p:ext uri="{BB962C8B-B14F-4D97-AF65-F5344CB8AC3E}">
        <p14:creationId xmlns:p14="http://schemas.microsoft.com/office/powerpoint/2010/main" val="108675945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348880"/>
            <a:ext cx="8640959" cy="4392488"/>
          </a:xfrm>
        </p:spPr>
        <p:txBody>
          <a:bodyPr/>
          <a:lstStyle/>
          <a:p>
            <a:pPr algn="just">
              <a:buFont typeface="Wingdings" pitchFamily="2" charset="2"/>
              <a:buChar char="q"/>
            </a:pPr>
            <a:r>
              <a:rPr lang="en-US" dirty="0" smtClean="0"/>
              <a:t>   </a:t>
            </a:r>
            <a:r>
              <a:rPr lang="fa-IR" dirty="0" smtClean="0">
                <a:solidFill>
                  <a:schemeClr val="tx1"/>
                </a:solidFill>
                <a:cs typeface="B Nazanin" pitchFamily="2" charset="-78"/>
              </a:rPr>
              <a:t>سیستم مدیریت پایگاه داده نرم افزاری است که برای مدیریت و حفظ پایگاه داده های یک سازمان طراحی شده است. </a:t>
            </a:r>
          </a:p>
          <a:p>
            <a:pPr algn="just">
              <a:buFont typeface="Wingdings" pitchFamily="2" charset="2"/>
              <a:buChar char="q"/>
            </a:pPr>
            <a:r>
              <a:rPr lang="fa-IR" dirty="0" smtClean="0">
                <a:solidFill>
                  <a:schemeClr val="tx1"/>
                </a:solidFill>
                <a:cs typeface="B Nazanin" pitchFamily="2" charset="-78"/>
              </a:rPr>
              <a:t>مراحل مدیریت پایگاه داده ها : 1- ساختار بندی داده ها 2- تعریف 3- پرسش 4- به روز کردن 5- به وجود اوردن .</a:t>
            </a:r>
          </a:p>
          <a:p>
            <a:pPr algn="just">
              <a:buFont typeface="Wingdings" pitchFamily="2" charset="2"/>
              <a:buChar char="q"/>
            </a:pPr>
            <a:r>
              <a:rPr lang="fa-IR" b="1" dirty="0" smtClean="0">
                <a:solidFill>
                  <a:schemeClr val="tx1"/>
                </a:solidFill>
                <a:cs typeface="B Nazanin" pitchFamily="2" charset="-78"/>
              </a:rPr>
              <a:t> ساختاربندی : </a:t>
            </a:r>
            <a:r>
              <a:rPr lang="fa-IR" dirty="0" smtClean="0">
                <a:solidFill>
                  <a:schemeClr val="tx1"/>
                </a:solidFill>
                <a:cs typeface="B Nazanin" pitchFamily="2" charset="-78"/>
              </a:rPr>
              <a:t>داده ها به روش خاصی در یک پایگاه داده ای ذخیره می شود.  کاربر نیازی به دانستن نحوه ذخیره سازی ندارد.  مدیریت فروش می تواند ، میزان موجودی را از پایگاه داده بگیرد ، بدون آنکه از محل و نحوه ذخیره سازی اطلاعات آگاه باشد. </a:t>
            </a:r>
          </a:p>
          <a:p>
            <a:pPr algn="just">
              <a:buFont typeface="Wingdings" pitchFamily="2" charset="2"/>
              <a:buChar char="q"/>
            </a:pPr>
            <a:r>
              <a:rPr lang="fa-IR" b="1" dirty="0" smtClean="0">
                <a:solidFill>
                  <a:schemeClr val="tx1"/>
                </a:solidFill>
                <a:cs typeface="B Nazanin" pitchFamily="2" charset="-78"/>
              </a:rPr>
              <a:t>تعریف </a:t>
            </a:r>
            <a:r>
              <a:rPr lang="fa-IR" dirty="0" smtClean="0">
                <a:solidFill>
                  <a:schemeClr val="tx1"/>
                </a:solidFill>
                <a:cs typeface="B Nazanin" pitchFamily="2" charset="-78"/>
              </a:rPr>
              <a:t>: استقلال داده ها برای کارابر تضمین شده است. لازم است تمام کابران به طور یکسان داده ها را درک کنند. و از این رو برای همه کاربران هر واحد مستقل داده ها در سیستم تعریف می شود. </a:t>
            </a:r>
            <a:endParaRPr lang="fa-IR"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 مدیریت پایگاه داده ها</a:t>
            </a:r>
            <a:br>
              <a:rPr lang="fa-IR" b="1" dirty="0" smtClean="0">
                <a:solidFill>
                  <a:schemeClr val="tx1"/>
                </a:solidFill>
                <a:cs typeface="B Nazanin" pitchFamily="2" charset="-78"/>
              </a:rPr>
            </a:br>
            <a:r>
              <a:rPr lang="en-US" b="1" dirty="0" smtClean="0">
                <a:solidFill>
                  <a:schemeClr val="tx1"/>
                </a:solidFill>
                <a:cs typeface="B Nazanin" pitchFamily="2" charset="-78"/>
              </a:rPr>
              <a:t>Database Management System</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29148788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640960" cy="4320480"/>
          </a:xfrm>
        </p:spPr>
        <p:txBody>
          <a:bodyPr/>
          <a:lstStyle/>
          <a:p>
            <a:pPr>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پرسش : </a:t>
            </a:r>
            <a:r>
              <a:rPr lang="fa-IR" dirty="0" smtClean="0">
                <a:solidFill>
                  <a:schemeClr val="tx1"/>
                </a:solidFill>
                <a:cs typeface="B Nazanin" pitchFamily="2" charset="-78"/>
              </a:rPr>
              <a:t>در این مرحله داده ها از پایگاه ها گرفته می شوند و برای پردازش استخراج و کپی می شوند. در پرسش لازم از داده یا بخشی از آن شناسایی شود و از طریق زبان پرسش ، اطلاعات پردازش و چاپ شوند. </a:t>
            </a:r>
          </a:p>
          <a:p>
            <a:pPr>
              <a:buFont typeface="Wingdings" pitchFamily="2" charset="2"/>
              <a:buChar char="q"/>
            </a:pPr>
            <a:r>
              <a:rPr lang="fa-IR" b="1" dirty="0" smtClean="0">
                <a:solidFill>
                  <a:schemeClr val="tx1"/>
                </a:solidFill>
                <a:cs typeface="B Nazanin" pitchFamily="2" charset="-78"/>
              </a:rPr>
              <a:t>به روز کردن : </a:t>
            </a:r>
            <a:r>
              <a:rPr lang="fa-IR" dirty="0" smtClean="0">
                <a:solidFill>
                  <a:schemeClr val="tx1"/>
                </a:solidFill>
                <a:cs typeface="B Nazanin" pitchFamily="2" charset="-78"/>
              </a:rPr>
              <a:t>هر از چندگاهی ارزش داده ها تغییر می کند و پایگاه باید به روز شود . برای این کار داشتن اطلاعات زیر از داده ها لازم است :</a:t>
            </a:r>
          </a:p>
          <a:p>
            <a:pPr marL="0" indent="0">
              <a:buNone/>
            </a:pPr>
            <a:r>
              <a:rPr lang="fa-IR" dirty="0" smtClean="0">
                <a:solidFill>
                  <a:schemeClr val="tx1"/>
                </a:solidFill>
                <a:cs typeface="B Nazanin" pitchFamily="2" charset="-78"/>
              </a:rPr>
              <a:t>1- توصیف داده ها       2- ارزش جدید داده ها   3- ارزش کنونی داده ها </a:t>
            </a:r>
          </a:p>
          <a:p>
            <a:pPr marL="0" indent="0">
              <a:buNone/>
            </a:pPr>
            <a:r>
              <a:rPr lang="fa-IR" dirty="0" smtClean="0">
                <a:solidFill>
                  <a:schemeClr val="tx1"/>
                </a:solidFill>
                <a:cs typeface="B Nazanin" pitchFamily="2" charset="-78"/>
              </a:rPr>
              <a:t>4- قواعد پردازش برای به روز کردن داده ها </a:t>
            </a:r>
          </a:p>
          <a:p>
            <a:pPr marL="0" indent="0">
              <a:buNone/>
            </a:pPr>
            <a:r>
              <a:rPr lang="fa-IR" dirty="0" smtClean="0">
                <a:solidFill>
                  <a:schemeClr val="tx1"/>
                </a:solidFill>
                <a:cs typeface="B Nazanin" pitchFamily="2" charset="-78"/>
              </a:rPr>
              <a:t>این رویه به ما کمک می کند تا داده ها را اضافه کنیم ، تغییر دهیم یا حذف کنیم. </a:t>
            </a:r>
          </a:p>
          <a:p>
            <a:pPr>
              <a:buFont typeface="Wingdings" pitchFamily="2" charset="2"/>
              <a:buChar char="q"/>
            </a:pPr>
            <a:r>
              <a:rPr lang="fa-IR" dirty="0" smtClean="0">
                <a:solidFill>
                  <a:schemeClr val="tx1"/>
                </a:solidFill>
                <a:cs typeface="B Nazanin" pitchFamily="2" charset="-78"/>
              </a:rPr>
              <a:t> </a:t>
            </a:r>
            <a:r>
              <a:rPr lang="fa-IR" b="1" dirty="0" smtClean="0">
                <a:solidFill>
                  <a:schemeClr val="tx1"/>
                </a:solidFill>
                <a:cs typeface="B Nazanin" pitchFamily="2" charset="-78"/>
              </a:rPr>
              <a:t>به وجود آورن : </a:t>
            </a:r>
            <a:r>
              <a:rPr lang="fa-IR" dirty="0" smtClean="0">
                <a:solidFill>
                  <a:schemeClr val="tx1"/>
                </a:solidFill>
                <a:cs typeface="B Nazanin" pitchFamily="2" charset="-78"/>
              </a:rPr>
              <a:t>روش طراحی بر اساس سیستم مدیریت پایگاه داده ها به وجود می آید. و داده ها از طریق پردازش عملیات وارد پایگاه داده می شود</a:t>
            </a:r>
            <a:r>
              <a:rPr lang="fa-IR" dirty="0" smtClean="0"/>
              <a:t>. </a:t>
            </a:r>
            <a:endParaRPr lang="fa-IR" dirty="0"/>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سیستم مدیریت پایگاه داده ها</a:t>
            </a:r>
            <a:br>
              <a:rPr lang="fa-IR" b="1" dirty="0">
                <a:solidFill>
                  <a:schemeClr val="tx1"/>
                </a:solidFill>
                <a:cs typeface="B Nazanin" pitchFamily="2" charset="-78"/>
              </a:rPr>
            </a:br>
            <a:r>
              <a:rPr lang="en-US" b="1" dirty="0">
                <a:solidFill>
                  <a:schemeClr val="tx1"/>
                </a:solidFill>
                <a:cs typeface="B Nazanin" pitchFamily="2" charset="-78"/>
              </a:rPr>
              <a:t>Database Management System</a:t>
            </a:r>
            <a:endParaRPr lang="fa-IR" dirty="0"/>
          </a:p>
        </p:txBody>
      </p:sp>
    </p:spTree>
    <p:extLst>
      <p:ext uri="{BB962C8B-B14F-4D97-AF65-F5344CB8AC3E}">
        <p14:creationId xmlns:p14="http://schemas.microsoft.com/office/powerpoint/2010/main" val="3237205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640960" cy="4248472"/>
          </a:xfrm>
        </p:spPr>
        <p:txBody>
          <a:bodyPr/>
          <a:lstStyle/>
          <a:p>
            <a:pPr>
              <a:buFont typeface="Wingdings" pitchFamily="2" charset="2"/>
              <a:buChar char="q"/>
            </a:pPr>
            <a:r>
              <a:rPr lang="fa-IR" dirty="0" smtClean="0">
                <a:solidFill>
                  <a:schemeClr val="tx1"/>
                </a:solidFill>
                <a:cs typeface="B Nazanin" pitchFamily="2" charset="-78"/>
              </a:rPr>
              <a:t> سه نوع مدل پایگاه داده وجود دارد : </a:t>
            </a:r>
          </a:p>
          <a:p>
            <a:pPr>
              <a:buFont typeface="Wingdings" pitchFamily="2" charset="2"/>
              <a:buChar char="q"/>
            </a:pPr>
            <a:r>
              <a:rPr lang="fa-IR" dirty="0" smtClean="0">
                <a:solidFill>
                  <a:schemeClr val="tx1"/>
                </a:solidFill>
                <a:cs typeface="B Nazanin" pitchFamily="2" charset="-78"/>
              </a:rPr>
              <a:t>مدل سلسله مراتبی : زمانی که بتوانیم داده های یک سازمان را به شکل سلسه مراتب و یا بر حسب سطوح پشت سرهم قرار داد، مدل داده های سلسله مراتب قابل اجرا می گردد. این مدل بیشتر شبیه یک درخت است. </a:t>
            </a:r>
          </a:p>
          <a:p>
            <a:pPr>
              <a:buFont typeface="Wingdings" pitchFamily="2" charset="2"/>
              <a:buChar char="q"/>
            </a:pPr>
            <a:r>
              <a:rPr lang="fa-IR" dirty="0" smtClean="0">
                <a:solidFill>
                  <a:schemeClr val="tx1"/>
                </a:solidFill>
                <a:cs typeface="B Nazanin" pitchFamily="2" charset="-78"/>
              </a:rPr>
              <a:t>مدل سلسله مراتبی با یک ریشه شروع می کند و ریشه های متعددی دارد. </a:t>
            </a:r>
          </a:p>
          <a:p>
            <a:pPr>
              <a:buFont typeface="Wingdings" pitchFamily="2" charset="2"/>
              <a:buChar char="q"/>
            </a:pPr>
            <a:r>
              <a:rPr lang="fa-IR" dirty="0" smtClean="0">
                <a:solidFill>
                  <a:schemeClr val="tx1"/>
                </a:solidFill>
                <a:cs typeface="B Nazanin" pitchFamily="2" charset="-78"/>
              </a:rPr>
              <a:t>یک ریشه شاخه های متعددی دارد. </a:t>
            </a:r>
          </a:p>
          <a:p>
            <a:pPr>
              <a:buFont typeface="Wingdings" pitchFamily="2" charset="2"/>
              <a:buChar char="q"/>
            </a:pPr>
            <a:r>
              <a:rPr lang="fa-IR" dirty="0" smtClean="0">
                <a:solidFill>
                  <a:schemeClr val="tx1"/>
                </a:solidFill>
                <a:cs typeface="B Nazanin" pitchFamily="2" charset="-78"/>
              </a:rPr>
              <a:t>هر شاخه فقط به یک ریشه متصل است.</a:t>
            </a:r>
          </a:p>
          <a:p>
            <a:pPr>
              <a:buFont typeface="Wingdings" pitchFamily="2" charset="2"/>
              <a:buChar char="q"/>
            </a:pPr>
            <a:r>
              <a:rPr lang="fa-IR" dirty="0" smtClean="0">
                <a:solidFill>
                  <a:schemeClr val="tx1"/>
                </a:solidFill>
                <a:cs typeface="B Nazanin" pitchFamily="2" charset="-78"/>
              </a:rPr>
              <a:t>یک شاخه چند برگ دارد و مجموعه ای از برگها به یک شاخه اتصال دارند. </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پایگاه داده ها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46339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496943" cy="3960440"/>
          </a:xfrm>
        </p:spPr>
        <p:txBody>
          <a:bodyPr/>
          <a:lstStyle/>
          <a:p>
            <a:pPr marL="0" indent="0">
              <a:buNone/>
            </a:pPr>
            <a:r>
              <a:rPr lang="fa-IR" dirty="0" smtClean="0"/>
              <a:t>1</a:t>
            </a:r>
            <a:r>
              <a:rPr lang="fa-IR" sz="2800" dirty="0" smtClean="0">
                <a:solidFill>
                  <a:schemeClr val="tx1"/>
                </a:solidFill>
                <a:cs typeface="B Nazanin" pitchFamily="2" charset="-78"/>
              </a:rPr>
              <a:t>- کتاب سیستم های اطلاعاتی مدیریت (مبانی نظری ، طرح، توسعه و اجرا)</a:t>
            </a:r>
          </a:p>
          <a:p>
            <a:pPr marL="0" indent="0">
              <a:buNone/>
            </a:pPr>
            <a:r>
              <a:rPr lang="fa-IR" sz="2800" dirty="0" smtClean="0">
                <a:solidFill>
                  <a:schemeClr val="tx1"/>
                </a:solidFill>
                <a:cs typeface="B Nazanin" pitchFamily="2" charset="-78"/>
              </a:rPr>
              <a:t>نویسنده: دبلیو.اس.جوادکار</a:t>
            </a:r>
          </a:p>
          <a:p>
            <a:pPr marL="0" indent="0">
              <a:buNone/>
            </a:pPr>
            <a:r>
              <a:rPr lang="fa-IR" sz="2800" dirty="0" smtClean="0">
                <a:solidFill>
                  <a:schemeClr val="tx1"/>
                </a:solidFill>
                <a:cs typeface="B Nazanin" pitchFamily="2" charset="-78"/>
              </a:rPr>
              <a:t>مترجم: دکتر احمد سرداری  </a:t>
            </a:r>
          </a:p>
          <a:p>
            <a:pPr marL="0" indent="0">
              <a:buNone/>
            </a:pPr>
            <a:r>
              <a:rPr lang="fa-IR" sz="2800" dirty="0" smtClean="0">
                <a:solidFill>
                  <a:schemeClr val="tx1"/>
                </a:solidFill>
                <a:cs typeface="B Nazanin" pitchFamily="2" charset="-78"/>
              </a:rPr>
              <a:t>انتشارات : سمت</a:t>
            </a:r>
          </a:p>
          <a:p>
            <a:pPr marL="0" indent="0">
              <a:buNone/>
            </a:pPr>
            <a:endParaRPr lang="fa-IR" sz="2800" dirty="0" smtClean="0">
              <a:solidFill>
                <a:schemeClr val="tx1"/>
              </a:solidFill>
              <a:cs typeface="B Nazanin" pitchFamily="2" charset="-78"/>
            </a:endParaRPr>
          </a:p>
          <a:p>
            <a:pPr marL="0" indent="0">
              <a:buNone/>
            </a:pP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معرفی کتاب</a:t>
            </a:r>
            <a:endParaRPr lang="fa-IR" b="1" dirty="0">
              <a:solidFill>
                <a:schemeClr val="tx1"/>
              </a:solidFill>
              <a:cs typeface="B Nazanin" pitchFamily="2" charset="-78"/>
            </a:endParaRPr>
          </a:p>
        </p:txBody>
      </p:sp>
      <p:pic>
        <p:nvPicPr>
          <p:cNvPr id="2050" name="Picture 2" descr="C:\Users\ardeshir\Desktop\68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140968"/>
            <a:ext cx="2592288" cy="3534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193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280920" cy="4104456"/>
          </a:xfrm>
        </p:spPr>
        <p:txBody>
          <a:bodyPr>
            <a:normAutofit/>
          </a:bodyPr>
          <a:lstStyle/>
          <a:p>
            <a:pPr algn="just">
              <a:buFont typeface="Wingdings" pitchFamily="2" charset="2"/>
              <a:buChar char="q"/>
            </a:pPr>
            <a:r>
              <a:rPr lang="fa-IR" sz="2800" dirty="0" smtClean="0">
                <a:solidFill>
                  <a:schemeClr val="tx1"/>
                </a:solidFill>
                <a:cs typeface="B Nazanin" pitchFamily="2" charset="-78"/>
              </a:rPr>
              <a:t> اثر مهم دیگر </a:t>
            </a:r>
            <a:r>
              <a:rPr lang="en-US" sz="2800" dirty="0" smtClean="0">
                <a:solidFill>
                  <a:schemeClr val="tx1"/>
                </a:solidFill>
                <a:cs typeface="B Nazanin" pitchFamily="2" charset="-78"/>
              </a:rPr>
              <a:t>MIS </a:t>
            </a:r>
            <a:r>
              <a:rPr lang="fa-IR" sz="2800" dirty="0" smtClean="0">
                <a:solidFill>
                  <a:schemeClr val="tx1"/>
                </a:solidFill>
                <a:cs typeface="B Nazanin" pitchFamily="2" charset="-78"/>
              </a:rPr>
              <a:t> این است که یک سیستم اطلاعاتی مدیریت با تعریف ماهیت داده ها و ویژگی های آنها وارد عمل می شود. </a:t>
            </a:r>
          </a:p>
          <a:p>
            <a:pPr algn="just">
              <a:buFont typeface="Wingdings" pitchFamily="2" charset="2"/>
              <a:buChar char="q"/>
            </a:pPr>
            <a:r>
              <a:rPr lang="fa-IR" sz="2800" dirty="0" smtClean="0">
                <a:solidFill>
                  <a:schemeClr val="tx1"/>
                </a:solidFill>
                <a:cs typeface="B Nazanin" pitchFamily="2" charset="-78"/>
              </a:rPr>
              <a:t>این سیستم از واژه نامه داده ها ، مدخلها و کاراکترها استفاده می کند که به ترتیب برای تولید اطلاعات در سازمان طراحی شده اند. </a:t>
            </a:r>
          </a:p>
          <a:p>
            <a:pPr algn="just">
              <a:buFont typeface="Wingdings" pitchFamily="2" charset="2"/>
              <a:buChar char="q"/>
            </a:pPr>
            <a:r>
              <a:rPr lang="fa-IR" sz="2800" dirty="0" smtClean="0">
                <a:solidFill>
                  <a:schemeClr val="tx1"/>
                </a:solidFill>
                <a:cs typeface="B Nazanin" pitchFamily="2" charset="-78"/>
              </a:rPr>
              <a:t>از آنجایی که تمامی سیستم های اطلاعاتی از این واژه نامه استفاده می کنند از عبارات و واژه های سازمان درک مشترکی وجود دارد که برقراری ارتباط را مشخصتر می کند.  و در مورد یک واقعه در سازمان برداشت مشترکی را به وجود می آورد.</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اثر سیستمهای اطلاعاتی مدیریت</a:t>
            </a:r>
            <a:endParaRPr lang="fa-IR" dirty="0"/>
          </a:p>
        </p:txBody>
      </p:sp>
    </p:spTree>
    <p:extLst>
      <p:ext uri="{BB962C8B-B14F-4D97-AF65-F5344CB8AC3E}">
        <p14:creationId xmlns:p14="http://schemas.microsoft.com/office/powerpoint/2010/main" val="1393439286"/>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348880"/>
            <a:ext cx="8712968" cy="4176464"/>
          </a:xfrm>
        </p:spPr>
        <p:txBody>
          <a:bodyPr/>
          <a:lstStyle/>
          <a:p>
            <a:pPr marL="0" indent="0" algn="ctr">
              <a:buNone/>
            </a:pPr>
            <a:endParaRPr lang="fa-IR" dirty="0" smtClean="0"/>
          </a:p>
          <a:p>
            <a:pPr marL="0" indent="0">
              <a:buNone/>
            </a:pP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سطح 1</a:t>
            </a:r>
            <a:endParaRPr lang="fa-IR" dirty="0">
              <a:solidFill>
                <a:schemeClr val="tx1"/>
              </a:solidFill>
              <a:cs typeface="B Nazanin" pitchFamily="2" charset="-78"/>
            </a:endParaRPr>
          </a:p>
          <a:p>
            <a:pPr marL="0" indent="0">
              <a:buNone/>
            </a:pP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سطح 2</a:t>
            </a:r>
          </a:p>
          <a:p>
            <a:pPr marL="0" indent="0">
              <a:buNone/>
            </a:pPr>
            <a:r>
              <a:rPr lang="fa-IR" dirty="0" smtClean="0">
                <a:solidFill>
                  <a:schemeClr val="tx1"/>
                </a:solidFill>
                <a:cs typeface="B Nazanin" pitchFamily="2" charset="-78"/>
              </a:rPr>
              <a:t>                                                                                                       مونتاژ</a:t>
            </a:r>
            <a:endParaRPr lang="fa-IR" dirty="0">
              <a:solidFill>
                <a:schemeClr val="tx1"/>
              </a:solidFill>
              <a:cs typeface="B Nazanin" pitchFamily="2" charset="-78"/>
            </a:endParaRPr>
          </a:p>
          <a:p>
            <a:pPr marL="0" indent="0">
              <a:buNone/>
            </a:pPr>
            <a:endParaRPr lang="fa-IR" dirty="0" smtClean="0">
              <a:solidFill>
                <a:schemeClr val="tx1"/>
              </a:solidFill>
              <a:cs typeface="B Nazanin" pitchFamily="2" charset="-78"/>
            </a:endParaRPr>
          </a:p>
          <a:p>
            <a:pPr marL="0" indent="0">
              <a:buNone/>
            </a:pPr>
            <a:r>
              <a:rPr lang="fa-IR" dirty="0" smtClean="0">
                <a:solidFill>
                  <a:schemeClr val="tx1"/>
                </a:solidFill>
                <a:cs typeface="B Nazanin" pitchFamily="2" charset="-78"/>
              </a:rPr>
              <a:t>سطح 3                                                                            مونتاژ فرعی</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 سلسله مراتبی </a:t>
            </a:r>
            <a:endParaRPr lang="fa-IR" b="1" dirty="0">
              <a:solidFill>
                <a:schemeClr val="tx1"/>
              </a:solidFill>
              <a:cs typeface="B Nazanin" pitchFamily="2" charset="-78"/>
            </a:endParaRPr>
          </a:p>
        </p:txBody>
      </p:sp>
      <p:sp>
        <p:nvSpPr>
          <p:cNvPr id="4" name="Rectangle 3"/>
          <p:cNvSpPr/>
          <p:nvPr/>
        </p:nvSpPr>
        <p:spPr>
          <a:xfrm>
            <a:off x="467544" y="2708920"/>
            <a:ext cx="1584176"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محصول</a:t>
            </a:r>
            <a:endParaRPr lang="fa-IR" dirty="0"/>
          </a:p>
        </p:txBody>
      </p:sp>
      <p:cxnSp>
        <p:nvCxnSpPr>
          <p:cNvPr id="8" name="Straight Connector 7"/>
          <p:cNvCxnSpPr/>
          <p:nvPr/>
        </p:nvCxnSpPr>
        <p:spPr>
          <a:xfrm>
            <a:off x="1259632" y="3284984"/>
            <a:ext cx="0"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59632" y="4221088"/>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91680" y="4221088"/>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87824" y="4221088"/>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48064" y="4221088"/>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259632" y="5517232"/>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59632" y="5841268"/>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1680" y="5841268"/>
            <a:ext cx="0" cy="612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987824" y="5841268"/>
            <a:ext cx="0" cy="612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148064" y="5841268"/>
            <a:ext cx="0" cy="61206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60871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348880"/>
            <a:ext cx="8640960" cy="4392488"/>
          </a:xfrm>
        </p:spPr>
        <p:txBody>
          <a:bodyPr>
            <a:normAutofit/>
          </a:bodyPr>
          <a:lstStyle/>
          <a:p>
            <a:pPr algn="just">
              <a:buFont typeface="Wingdings" pitchFamily="2" charset="2"/>
              <a:buChar char="q"/>
            </a:pPr>
            <a:r>
              <a:rPr lang="fa-IR" sz="2600" dirty="0" smtClean="0">
                <a:solidFill>
                  <a:schemeClr val="tx1"/>
                </a:solidFill>
                <a:cs typeface="B Nazanin" pitchFamily="2" charset="-78"/>
              </a:rPr>
              <a:t> واحدهای مستقل سازمان را در یک شبکه به یکدیگر وصل می کند. این مدل با آرایشی از بلوک ها نشان داده می شود. یک بلوک یک واحد مستقل و یا یک رکورد را نشان می دهد. مجموعه بلوک ها را ناحیه پایگاه داده ها می خوانند. </a:t>
            </a:r>
          </a:p>
          <a:p>
            <a:pPr algn="just">
              <a:buFont typeface="Wingdings" pitchFamily="2" charset="2"/>
              <a:buChar char="q"/>
            </a:pPr>
            <a:r>
              <a:rPr lang="fa-IR" sz="2600" dirty="0" smtClean="0">
                <a:solidFill>
                  <a:schemeClr val="tx1"/>
                </a:solidFill>
                <a:cs typeface="B Nazanin" pitchFamily="2" charset="-78"/>
              </a:rPr>
              <a:t>یک جز ، یک قطعه ، یک مونتاژ فرعی و یک مونتاژ رکورد محسوب می شوند. </a:t>
            </a:r>
          </a:p>
          <a:p>
            <a:pPr algn="just">
              <a:buFont typeface="Wingdings" pitchFamily="2" charset="2"/>
              <a:buChar char="q"/>
            </a:pPr>
            <a:r>
              <a:rPr lang="fa-IR" sz="2600" dirty="0" smtClean="0">
                <a:solidFill>
                  <a:schemeClr val="tx1"/>
                </a:solidFill>
                <a:cs typeface="B Nazanin" pitchFamily="2" charset="-78"/>
              </a:rPr>
              <a:t>رکوردی که در قسمت انتهایی پیکان قرار دارد به عنوان یک رکورد عضو و رکوردی که در راس پیکان قرار دارد به عنوان یک دارنده شناخته می شود. </a:t>
            </a:r>
          </a:p>
          <a:p>
            <a:pPr algn="just">
              <a:buFont typeface="Wingdings" pitchFamily="2" charset="2"/>
              <a:buChar char="q"/>
            </a:pPr>
            <a:r>
              <a:rPr lang="fa-IR" sz="2600" dirty="0" smtClean="0">
                <a:solidFill>
                  <a:schemeClr val="tx1"/>
                </a:solidFill>
                <a:cs typeface="B Nazanin" pitchFamily="2" charset="-78"/>
              </a:rPr>
              <a:t>پیکانی که یک دارنده را به یک عضو متصل می کند. یک مجموعه است. </a:t>
            </a:r>
          </a:p>
          <a:p>
            <a:pPr algn="just">
              <a:buFont typeface="Wingdings" pitchFamily="2" charset="2"/>
              <a:buChar char="q"/>
            </a:pPr>
            <a:r>
              <a:rPr lang="fa-IR" sz="2600" dirty="0" smtClean="0">
                <a:solidFill>
                  <a:schemeClr val="tx1"/>
                </a:solidFill>
                <a:cs typeface="B Nazanin" pitchFamily="2" charset="-78"/>
              </a:rPr>
              <a:t> مجموعه می تواند چندین عضو داشته باشد . مانند سازمان که چندین بخش دارد.</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 پایگاه داده شبکه ای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51868119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20888"/>
            <a:ext cx="8568952" cy="4176464"/>
          </a:xfrm>
        </p:spPr>
        <p:txBody>
          <a:bodyPr/>
          <a:lstStyle/>
          <a:p>
            <a:pPr>
              <a:buFont typeface="Wingdings" pitchFamily="2" charset="2"/>
              <a:buChar char="q"/>
            </a:pPr>
            <a:r>
              <a:rPr lang="fa-IR" dirty="0" smtClean="0"/>
              <a:t> </a:t>
            </a:r>
            <a:r>
              <a:rPr lang="fa-IR" b="1" dirty="0" smtClean="0">
                <a:solidFill>
                  <a:schemeClr val="tx1"/>
                </a:solidFill>
                <a:cs typeface="B Nazanin" pitchFamily="2" charset="-78"/>
              </a:rPr>
              <a:t>شکل یک شبکه :</a:t>
            </a:r>
          </a:p>
          <a:p>
            <a:pPr>
              <a:buFont typeface="Wingdings" pitchFamily="2" charset="2"/>
              <a:buChar char="q"/>
            </a:pPr>
            <a:endParaRPr lang="fa-IR" dirty="0"/>
          </a:p>
          <a:p>
            <a:pPr>
              <a:buFont typeface="Wingdings" pitchFamily="2" charset="2"/>
              <a:buChar char="q"/>
            </a:pPr>
            <a:endParaRPr lang="fa-IR" dirty="0" smtClean="0"/>
          </a:p>
          <a:p>
            <a:pPr marL="0" indent="0">
              <a:buNone/>
            </a:pPr>
            <a:r>
              <a:rPr lang="fa-IR" dirty="0"/>
              <a:t> </a:t>
            </a:r>
            <a:r>
              <a:rPr lang="fa-IR" dirty="0" smtClean="0"/>
              <a:t>                     </a:t>
            </a:r>
            <a:r>
              <a:rPr lang="fa-IR" dirty="0" smtClean="0">
                <a:solidFill>
                  <a:schemeClr val="tx1"/>
                </a:solidFill>
                <a:cs typeface="B Nazanin" pitchFamily="2" charset="-78"/>
              </a:rPr>
              <a:t>کاربرد دارد در                                  </a:t>
            </a:r>
            <a:r>
              <a:rPr lang="fa-IR" dirty="0">
                <a:solidFill>
                  <a:schemeClr val="tx1"/>
                </a:solidFill>
                <a:cs typeface="B Nazanin" pitchFamily="2" charset="-78"/>
              </a:rPr>
              <a:t>کاربرد دارد </a:t>
            </a:r>
            <a:r>
              <a:rPr lang="fa-IR" dirty="0" smtClean="0">
                <a:solidFill>
                  <a:schemeClr val="tx1"/>
                </a:solidFill>
                <a:cs typeface="B Nazanin" pitchFamily="2" charset="-78"/>
              </a:rPr>
              <a:t>در</a:t>
            </a:r>
          </a:p>
          <a:p>
            <a:pPr marL="0" indent="0">
              <a:buNone/>
            </a:pPr>
            <a:endParaRPr lang="fa-IR" dirty="0">
              <a:solidFill>
                <a:schemeClr val="tx1"/>
              </a:solidFill>
              <a:cs typeface="B Nazanin" pitchFamily="2" charset="-78"/>
            </a:endParaRPr>
          </a:p>
          <a:p>
            <a:pPr>
              <a:buFont typeface="Wingdings" pitchFamily="2" charset="2"/>
              <a:buChar char="ü"/>
            </a:pPr>
            <a:r>
              <a:rPr lang="fa-IR" dirty="0" smtClean="0">
                <a:solidFill>
                  <a:schemeClr val="tx1"/>
                </a:solidFill>
                <a:cs typeface="B Nazanin" pitchFamily="2" charset="-78"/>
              </a:rPr>
              <a:t> قطعه دارنده است و مونتاژ فرعی یک عضو می باشد. </a:t>
            </a:r>
          </a:p>
          <a:p>
            <a:pPr>
              <a:buFont typeface="Wingdings" pitchFamily="2" charset="2"/>
              <a:buChar char="ü"/>
            </a:pPr>
            <a:r>
              <a:rPr lang="fa-IR" dirty="0" smtClean="0">
                <a:solidFill>
                  <a:schemeClr val="tx1"/>
                </a:solidFill>
                <a:cs typeface="B Nazanin" pitchFamily="2" charset="-78"/>
              </a:rPr>
              <a:t>مونتاژ اجزا یک دارنده است و مونتاژ فرعی یک عضو می باشد. </a:t>
            </a:r>
          </a:p>
        </p:txBody>
      </p:sp>
      <p:sp>
        <p:nvSpPr>
          <p:cNvPr id="3" name="Title 2"/>
          <p:cNvSpPr>
            <a:spLocks noGrp="1"/>
          </p:cNvSpPr>
          <p:nvPr>
            <p:ph type="title"/>
          </p:nvPr>
        </p:nvSpPr>
        <p:spPr/>
        <p:txBody>
          <a:bodyPr/>
          <a:lstStyle/>
          <a:p>
            <a:r>
              <a:rPr lang="fa-IR" b="1" dirty="0">
                <a:solidFill>
                  <a:schemeClr val="tx1"/>
                </a:solidFill>
                <a:cs typeface="B Nazanin" pitchFamily="2" charset="-78"/>
              </a:rPr>
              <a:t>مدل پایگاه داده شبکه ای</a:t>
            </a:r>
            <a:endParaRPr lang="fa-IR" dirty="0"/>
          </a:p>
        </p:txBody>
      </p:sp>
      <p:sp>
        <p:nvSpPr>
          <p:cNvPr id="4" name="Rectangle 3"/>
          <p:cNvSpPr/>
          <p:nvPr/>
        </p:nvSpPr>
        <p:spPr>
          <a:xfrm>
            <a:off x="683568" y="2996952"/>
            <a:ext cx="1656184"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قطعه</a:t>
            </a:r>
            <a:endParaRPr lang="fa-IR" dirty="0"/>
          </a:p>
        </p:txBody>
      </p:sp>
      <p:sp>
        <p:nvSpPr>
          <p:cNvPr id="5" name="Rectangle 4"/>
          <p:cNvSpPr/>
          <p:nvPr/>
        </p:nvSpPr>
        <p:spPr>
          <a:xfrm>
            <a:off x="3635896" y="3759200"/>
            <a:ext cx="1656184"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مونتاز فرعی</a:t>
            </a:r>
            <a:endParaRPr lang="fa-IR" dirty="0"/>
          </a:p>
        </p:txBody>
      </p:sp>
      <p:sp>
        <p:nvSpPr>
          <p:cNvPr id="6" name="Rectangle 5"/>
          <p:cNvSpPr/>
          <p:nvPr/>
        </p:nvSpPr>
        <p:spPr>
          <a:xfrm>
            <a:off x="6876256" y="2996952"/>
            <a:ext cx="1656184" cy="576064"/>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t>جزء</a:t>
            </a:r>
            <a:endParaRPr lang="fa-IR" dirty="0"/>
          </a:p>
        </p:txBody>
      </p:sp>
      <p:cxnSp>
        <p:nvCxnSpPr>
          <p:cNvPr id="8" name="Straight Arrow Connector 7"/>
          <p:cNvCxnSpPr>
            <a:stCxn id="4" idx="3"/>
            <a:endCxn id="5" idx="1"/>
          </p:cNvCxnSpPr>
          <p:nvPr/>
        </p:nvCxnSpPr>
        <p:spPr>
          <a:xfrm>
            <a:off x="2339752" y="3284984"/>
            <a:ext cx="1296144" cy="7622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Straight Arrow Connector 9"/>
          <p:cNvCxnSpPr>
            <a:stCxn id="6" idx="1"/>
            <a:endCxn id="5" idx="3"/>
          </p:cNvCxnSpPr>
          <p:nvPr/>
        </p:nvCxnSpPr>
        <p:spPr>
          <a:xfrm flipH="1">
            <a:off x="5292080" y="3284984"/>
            <a:ext cx="1584176" cy="7622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4995157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420888"/>
            <a:ext cx="8568952" cy="4176464"/>
          </a:xfrm>
        </p:spPr>
        <p:txBody>
          <a:bodyPr/>
          <a:lstStyle/>
          <a:p>
            <a:pPr>
              <a:buFont typeface="Wingdings" pitchFamily="2" charset="2"/>
              <a:buChar char="q"/>
            </a:pPr>
            <a:r>
              <a:rPr lang="fa-IR" sz="2500" dirty="0" smtClean="0">
                <a:solidFill>
                  <a:schemeClr val="tx1"/>
                </a:solidFill>
                <a:cs typeface="B Nazanin" pitchFamily="2" charset="-78"/>
              </a:rPr>
              <a:t> در این مدل مفهوم جدول برای نشان دادن این رابطه به کار میرود. </a:t>
            </a:r>
          </a:p>
          <a:p>
            <a:pPr>
              <a:buFont typeface="Wingdings" pitchFamily="2" charset="2"/>
              <a:buChar char="q"/>
            </a:pPr>
            <a:endParaRPr lang="fa-IR" sz="2500" dirty="0">
              <a:solidFill>
                <a:schemeClr val="tx1"/>
              </a:solidFill>
              <a:cs typeface="B Nazanin" pitchFamily="2" charset="-78"/>
            </a:endParaRPr>
          </a:p>
          <a:p>
            <a:pPr>
              <a:buFont typeface="Wingdings" pitchFamily="2" charset="2"/>
              <a:buChar char="q"/>
            </a:pPr>
            <a:endParaRPr lang="fa-IR" sz="2500" dirty="0" smtClean="0">
              <a:solidFill>
                <a:schemeClr val="tx1"/>
              </a:solidFill>
              <a:cs typeface="B Nazanin" pitchFamily="2" charset="-78"/>
            </a:endParaRPr>
          </a:p>
          <a:p>
            <a:pPr>
              <a:buFont typeface="Wingdings" pitchFamily="2" charset="2"/>
              <a:buChar char="q"/>
            </a:pPr>
            <a:endParaRPr lang="fa-IR" sz="2500" dirty="0">
              <a:solidFill>
                <a:schemeClr val="tx1"/>
              </a:solidFill>
              <a:cs typeface="B Nazanin" pitchFamily="2" charset="-78"/>
            </a:endParaRPr>
          </a:p>
          <a:p>
            <a:pPr>
              <a:buFont typeface="Wingdings" pitchFamily="2" charset="2"/>
              <a:buChar char="q"/>
            </a:pPr>
            <a:r>
              <a:rPr lang="fa-IR" sz="2500" dirty="0" smtClean="0">
                <a:solidFill>
                  <a:schemeClr val="tx1"/>
                </a:solidFill>
                <a:cs typeface="B Nazanin" pitchFamily="2" charset="-78"/>
              </a:rPr>
              <a:t>واشر 100 در قطعه شماره 10و 11 به کار رفته است و این رابطه در 2 ردیف جدول تعریف شده است. </a:t>
            </a:r>
          </a:p>
          <a:p>
            <a:pPr>
              <a:buFont typeface="Wingdings" pitchFamily="2" charset="2"/>
              <a:buChar char="q"/>
            </a:pPr>
            <a:r>
              <a:rPr lang="fa-IR" sz="2500" dirty="0" smtClean="0">
                <a:solidFill>
                  <a:schemeClr val="tx1"/>
                </a:solidFill>
                <a:cs typeface="B Nazanin" pitchFamily="2" charset="-78"/>
              </a:rPr>
              <a:t>مجموع مشخصات یک رکورد است و رکورد با یک کلید منحصر به فرد که به کلید اصلی موسوم است شناخته می شود. </a:t>
            </a:r>
          </a:p>
          <a:p>
            <a:pPr marL="0" indent="0" algn="ctr">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 پایگاه داده رابطه ای </a:t>
            </a:r>
            <a:endParaRPr lang="fa-IR" b="1" dirty="0">
              <a:solidFill>
                <a:schemeClr val="tx1"/>
              </a:solidFill>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498136943"/>
              </p:ext>
            </p:extLst>
          </p:nvPr>
        </p:nvGraphicFramePr>
        <p:xfrm>
          <a:off x="1907704" y="2996951"/>
          <a:ext cx="6336704" cy="1256538"/>
        </p:xfrm>
        <a:graphic>
          <a:graphicData uri="http://schemas.openxmlformats.org/drawingml/2006/table">
            <a:tbl>
              <a:tblPr rtl="1" firstRow="1" bandRow="1">
                <a:tableStyleId>{5C22544A-7EE6-4342-B048-85BDC9FD1C3A}</a:tableStyleId>
              </a:tblPr>
              <a:tblGrid>
                <a:gridCol w="1584176"/>
                <a:gridCol w="1584176"/>
                <a:gridCol w="1584176"/>
                <a:gridCol w="1584176"/>
              </a:tblGrid>
              <a:tr h="418846">
                <a:tc>
                  <a:txBody>
                    <a:bodyPr/>
                    <a:lstStyle/>
                    <a:p>
                      <a:pPr rtl="1"/>
                      <a:r>
                        <a:rPr lang="fa-IR" dirty="0" smtClean="0"/>
                        <a:t>نام اجزا</a:t>
                      </a:r>
                      <a:endParaRPr lang="fa-IR" dirty="0"/>
                    </a:p>
                  </a:txBody>
                  <a:tcPr/>
                </a:tc>
                <a:tc>
                  <a:txBody>
                    <a:bodyPr/>
                    <a:lstStyle/>
                    <a:p>
                      <a:pPr rtl="1"/>
                      <a:r>
                        <a:rPr lang="fa-IR" dirty="0" smtClean="0"/>
                        <a:t>کاربرد اجزا</a:t>
                      </a:r>
                      <a:endParaRPr lang="fa-IR" dirty="0"/>
                    </a:p>
                  </a:txBody>
                  <a:tcPr/>
                </a:tc>
                <a:tc>
                  <a:txBody>
                    <a:bodyPr/>
                    <a:lstStyle/>
                    <a:p>
                      <a:pPr rtl="1"/>
                      <a:r>
                        <a:rPr lang="fa-IR" dirty="0" smtClean="0"/>
                        <a:t>شماره قطعه </a:t>
                      </a:r>
                      <a:endParaRPr lang="fa-IR" dirty="0"/>
                    </a:p>
                  </a:txBody>
                  <a:tcPr/>
                </a:tc>
                <a:tc>
                  <a:txBody>
                    <a:bodyPr/>
                    <a:lstStyle/>
                    <a:p>
                      <a:pPr rtl="1"/>
                      <a:r>
                        <a:rPr lang="fa-IR" dirty="0" smtClean="0"/>
                        <a:t>شماره اجزائ</a:t>
                      </a:r>
                      <a:endParaRPr lang="fa-IR" dirty="0"/>
                    </a:p>
                  </a:txBody>
                  <a:tcPr/>
                </a:tc>
              </a:tr>
              <a:tr h="418846">
                <a:tc>
                  <a:txBody>
                    <a:bodyPr/>
                    <a:lstStyle/>
                    <a:p>
                      <a:pPr rtl="1"/>
                      <a:r>
                        <a:rPr lang="fa-IR" dirty="0" smtClean="0"/>
                        <a:t>واشر</a:t>
                      </a:r>
                      <a:endParaRPr lang="fa-IR" dirty="0"/>
                    </a:p>
                  </a:txBody>
                  <a:tcPr/>
                </a:tc>
                <a:tc>
                  <a:txBody>
                    <a:bodyPr/>
                    <a:lstStyle/>
                    <a:p>
                      <a:pPr rtl="1"/>
                      <a:r>
                        <a:rPr lang="fa-IR" dirty="0" smtClean="0"/>
                        <a:t>3</a:t>
                      </a:r>
                      <a:endParaRPr lang="fa-IR" dirty="0"/>
                    </a:p>
                  </a:txBody>
                  <a:tcPr/>
                </a:tc>
                <a:tc>
                  <a:txBody>
                    <a:bodyPr/>
                    <a:lstStyle/>
                    <a:p>
                      <a:pPr rtl="1"/>
                      <a:r>
                        <a:rPr lang="fa-IR" dirty="0" smtClean="0"/>
                        <a:t>10</a:t>
                      </a:r>
                      <a:endParaRPr lang="fa-IR" dirty="0"/>
                    </a:p>
                  </a:txBody>
                  <a:tcPr/>
                </a:tc>
                <a:tc>
                  <a:txBody>
                    <a:bodyPr/>
                    <a:lstStyle/>
                    <a:p>
                      <a:pPr rtl="1"/>
                      <a:r>
                        <a:rPr lang="fa-IR" dirty="0" smtClean="0"/>
                        <a:t>100</a:t>
                      </a:r>
                      <a:endParaRPr lang="fa-IR" dirty="0"/>
                    </a:p>
                  </a:txBody>
                  <a:tcPr/>
                </a:tc>
              </a:tr>
              <a:tr h="418846">
                <a:tc>
                  <a:txBody>
                    <a:bodyPr/>
                    <a:lstStyle/>
                    <a:p>
                      <a:pPr rtl="1"/>
                      <a:r>
                        <a:rPr lang="fa-IR" dirty="0" smtClean="0"/>
                        <a:t>مهره</a:t>
                      </a:r>
                      <a:endParaRPr lang="fa-IR" dirty="0"/>
                    </a:p>
                  </a:txBody>
                  <a:tcPr/>
                </a:tc>
                <a:tc>
                  <a:txBody>
                    <a:bodyPr/>
                    <a:lstStyle/>
                    <a:p>
                      <a:pPr rtl="1"/>
                      <a:r>
                        <a:rPr lang="fa-IR" dirty="0" smtClean="0"/>
                        <a:t>2</a:t>
                      </a:r>
                      <a:endParaRPr lang="fa-IR" dirty="0"/>
                    </a:p>
                  </a:txBody>
                  <a:tcPr/>
                </a:tc>
                <a:tc>
                  <a:txBody>
                    <a:bodyPr/>
                    <a:lstStyle/>
                    <a:p>
                      <a:pPr rtl="1"/>
                      <a:r>
                        <a:rPr lang="fa-IR" dirty="0" smtClean="0"/>
                        <a:t>11</a:t>
                      </a:r>
                      <a:endParaRPr lang="fa-IR" dirty="0"/>
                    </a:p>
                  </a:txBody>
                  <a:tcPr/>
                </a:tc>
                <a:tc>
                  <a:txBody>
                    <a:bodyPr/>
                    <a:lstStyle/>
                    <a:p>
                      <a:pPr rtl="1"/>
                      <a:r>
                        <a:rPr lang="fa-IR" dirty="0" smtClean="0"/>
                        <a:t>102</a:t>
                      </a:r>
                      <a:endParaRPr lang="fa-IR" dirty="0"/>
                    </a:p>
                  </a:txBody>
                  <a:tcPr/>
                </a:tc>
              </a:tr>
            </a:tbl>
          </a:graphicData>
        </a:graphic>
      </p:graphicFrame>
    </p:spTree>
    <p:extLst>
      <p:ext uri="{BB962C8B-B14F-4D97-AF65-F5344CB8AC3E}">
        <p14:creationId xmlns:p14="http://schemas.microsoft.com/office/powerpoint/2010/main" val="425117048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484784"/>
            <a:ext cx="8424936" cy="5616624"/>
          </a:xfrm>
        </p:spPr>
        <p:txBody>
          <a:bodyPr>
            <a:noAutofit/>
          </a:bodyPr>
          <a:lstStyle/>
          <a:p>
            <a:pPr>
              <a:buFont typeface="Wingdings" pitchFamily="2" charset="2"/>
              <a:buChar char="q"/>
            </a:pPr>
            <a:r>
              <a:rPr lang="fa-IR" dirty="0" smtClean="0">
                <a:solidFill>
                  <a:schemeClr val="tx1"/>
                </a:solidFill>
                <a:cs typeface="B Nazanin" pitchFamily="2" charset="-78"/>
              </a:rPr>
              <a:t> </a:t>
            </a:r>
            <a:r>
              <a:rPr lang="fa-IR" sz="2200" b="1" dirty="0" smtClean="0">
                <a:solidFill>
                  <a:schemeClr val="tx1"/>
                </a:solidFill>
                <a:cs typeface="B Nazanin" pitchFamily="2" charset="-78"/>
              </a:rPr>
              <a:t>ذخیره سازی داده ها :  </a:t>
            </a:r>
          </a:p>
          <a:p>
            <a:pPr marL="0" indent="0">
              <a:buNone/>
            </a:pPr>
            <a:r>
              <a:rPr lang="fa-IR" sz="2200" dirty="0" smtClean="0">
                <a:solidFill>
                  <a:schemeClr val="tx1"/>
                </a:solidFill>
                <a:cs typeface="B Nazanin" pitchFamily="2" charset="-78"/>
              </a:rPr>
              <a:t>شبکه ای : شکل ساختاری </a:t>
            </a:r>
            <a:r>
              <a:rPr lang="en-US" sz="2200" dirty="0" smtClean="0">
                <a:solidFill>
                  <a:schemeClr val="tx1"/>
                </a:solidFill>
                <a:cs typeface="B Nazanin" pitchFamily="2" charset="-78"/>
              </a:rPr>
              <a:t>Y</a:t>
            </a:r>
            <a:r>
              <a:rPr lang="fa-IR" sz="2200" dirty="0" smtClean="0">
                <a:solidFill>
                  <a:schemeClr val="tx1"/>
                </a:solidFill>
                <a:cs typeface="B Nazanin" pitchFamily="2" charset="-78"/>
              </a:rPr>
              <a:t> .    سلسله مراتب : درختی و رابطه پدر .و فرزندی .</a:t>
            </a:r>
          </a:p>
          <a:p>
            <a:pPr marL="0" indent="0">
              <a:buNone/>
            </a:pPr>
            <a:r>
              <a:rPr lang="fa-IR" sz="2200" dirty="0" smtClean="0">
                <a:solidFill>
                  <a:schemeClr val="tx1"/>
                </a:solidFill>
                <a:cs typeface="B Nazanin" pitchFamily="2" charset="-78"/>
              </a:rPr>
              <a:t>رابطه ای : ساختار جدولی .</a:t>
            </a:r>
          </a:p>
          <a:p>
            <a:pPr>
              <a:buFont typeface="Wingdings" pitchFamily="2" charset="2"/>
              <a:buChar char="q"/>
            </a:pPr>
            <a:r>
              <a:rPr lang="fa-IR" sz="2200" dirty="0" smtClean="0">
                <a:solidFill>
                  <a:schemeClr val="tx1"/>
                </a:solidFill>
                <a:cs typeface="B Nazanin" pitchFamily="2" charset="-78"/>
              </a:rPr>
              <a:t> </a:t>
            </a:r>
            <a:r>
              <a:rPr lang="fa-IR" sz="2200" b="1" dirty="0" smtClean="0">
                <a:solidFill>
                  <a:schemeClr val="tx1"/>
                </a:solidFill>
                <a:cs typeface="B Nazanin" pitchFamily="2" charset="-78"/>
              </a:rPr>
              <a:t>وارد کردن واحدهای مستقل : </a:t>
            </a:r>
          </a:p>
          <a:p>
            <a:pPr marL="0" indent="0">
              <a:buNone/>
            </a:pPr>
            <a:r>
              <a:rPr lang="fa-IR" sz="2200" dirty="0" smtClean="0">
                <a:solidFill>
                  <a:schemeClr val="tx1"/>
                </a:solidFill>
                <a:cs typeface="B Nazanin" pitchFamily="2" charset="-78"/>
              </a:rPr>
              <a:t>شبکه ای : به آسانی .    سلسله مراتب: ممکن نیست.   رابطه ای : ممکن است. </a:t>
            </a:r>
          </a:p>
          <a:p>
            <a:pPr>
              <a:buFont typeface="Wingdings" pitchFamily="2" charset="2"/>
              <a:buChar char="q"/>
            </a:pPr>
            <a:r>
              <a:rPr lang="fa-IR" sz="2200" dirty="0" smtClean="0">
                <a:solidFill>
                  <a:schemeClr val="tx1"/>
                </a:solidFill>
                <a:cs typeface="B Nazanin" pitchFamily="2" charset="-78"/>
              </a:rPr>
              <a:t> </a:t>
            </a:r>
            <a:r>
              <a:rPr lang="fa-IR" sz="2200" b="1" dirty="0" smtClean="0">
                <a:solidFill>
                  <a:schemeClr val="tx1"/>
                </a:solidFill>
                <a:cs typeface="B Nazanin" pitchFamily="2" charset="-78"/>
              </a:rPr>
              <a:t>حذف داده ها :</a:t>
            </a:r>
          </a:p>
          <a:p>
            <a:pPr marL="0" indent="0">
              <a:buNone/>
            </a:pPr>
            <a:r>
              <a:rPr lang="fa-IR" sz="2200" dirty="0" smtClean="0">
                <a:solidFill>
                  <a:schemeClr val="tx1"/>
                </a:solidFill>
                <a:cs typeface="B Nazanin" pitchFamily="2" charset="-78"/>
              </a:rPr>
              <a:t>شبکه ای : مجموعه ای حذف میکند.  سلسله مراتب :ریشه و گره ها هم حذف می شود.        رابطه ای : امکان پذیر است.</a:t>
            </a:r>
          </a:p>
          <a:p>
            <a:pPr>
              <a:buFont typeface="Wingdings" pitchFamily="2" charset="2"/>
              <a:buChar char="q"/>
            </a:pPr>
            <a:r>
              <a:rPr lang="fa-IR" sz="2200" dirty="0" smtClean="0">
                <a:solidFill>
                  <a:schemeClr val="tx1"/>
                </a:solidFill>
                <a:cs typeface="B Nazanin" pitchFamily="2" charset="-78"/>
              </a:rPr>
              <a:t> </a:t>
            </a:r>
            <a:r>
              <a:rPr lang="fa-IR" sz="2200" b="1" dirty="0" smtClean="0">
                <a:solidFill>
                  <a:schemeClr val="tx1"/>
                </a:solidFill>
                <a:cs typeface="B Nazanin" pitchFamily="2" charset="-78"/>
              </a:rPr>
              <a:t>سادگی برای کاربر :  </a:t>
            </a:r>
            <a:r>
              <a:rPr lang="fa-IR" sz="2200" dirty="0" smtClean="0">
                <a:solidFill>
                  <a:schemeClr val="tx1"/>
                </a:solidFill>
                <a:cs typeface="B Nazanin" pitchFamily="2" charset="-78"/>
              </a:rPr>
              <a:t>شبکه ای : ساده نیست .   سلسله مراتب: باید از ساختار درختی پایگاه داده با خبر باشد.     رابطه ای :  در بالاترین حد ساده است. </a:t>
            </a:r>
          </a:p>
          <a:p>
            <a:pPr>
              <a:buFont typeface="Wingdings" pitchFamily="2" charset="2"/>
              <a:buChar char="q"/>
            </a:pPr>
            <a:r>
              <a:rPr lang="fa-IR" sz="2200" b="1" dirty="0" smtClean="0">
                <a:solidFill>
                  <a:schemeClr val="tx1"/>
                </a:solidFill>
                <a:cs typeface="B Nazanin" pitchFamily="2" charset="-78"/>
              </a:rPr>
              <a:t>تقاضای اطلاعات :  </a:t>
            </a:r>
            <a:r>
              <a:rPr lang="fa-IR" sz="2200" dirty="0" smtClean="0">
                <a:solidFill>
                  <a:schemeClr val="tx1"/>
                </a:solidFill>
                <a:cs typeface="B Nazanin" pitchFamily="2" charset="-78"/>
              </a:rPr>
              <a:t>شبکه ای : پیچیده و رویه ای    سلسله مراتب : مطابق با ساختار درختی و رویه ای .  رابطه ای : غیر رویه ای است. </a:t>
            </a:r>
          </a:p>
          <a:p>
            <a:pPr>
              <a:buFont typeface="Wingdings" pitchFamily="2" charset="2"/>
              <a:buChar char="q"/>
            </a:pPr>
            <a:r>
              <a:rPr lang="fa-IR" sz="2200" b="1" dirty="0" smtClean="0">
                <a:solidFill>
                  <a:schemeClr val="tx1"/>
                </a:solidFill>
                <a:cs typeface="B Nazanin" pitchFamily="2" charset="-78"/>
              </a:rPr>
              <a:t>میزان استقلال داده :  </a:t>
            </a:r>
            <a:r>
              <a:rPr lang="fa-IR" sz="2200" dirty="0" smtClean="0">
                <a:solidFill>
                  <a:schemeClr val="tx1"/>
                </a:solidFill>
                <a:cs typeface="B Nazanin" pitchFamily="2" charset="-78"/>
              </a:rPr>
              <a:t>شبکه ای : اندک     سلسله مراتب : اندک      رابطه ای : بسیار</a:t>
            </a:r>
            <a:endParaRPr lang="fa-IR" sz="22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تفاوت های اساسی بین مدلها</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24708432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1916832"/>
            <a:ext cx="8496943" cy="4824536"/>
          </a:xfrm>
        </p:spPr>
        <p:txBody>
          <a:bodyPr>
            <a:noAutofit/>
          </a:bodyPr>
          <a:lstStyle/>
          <a:p>
            <a:pPr>
              <a:buFont typeface="Wingdings" pitchFamily="2" charset="2"/>
              <a:buChar char="q"/>
            </a:pPr>
            <a:r>
              <a:rPr lang="fa-IR" sz="2500" dirty="0" smtClean="0">
                <a:solidFill>
                  <a:schemeClr val="tx1"/>
                </a:solidFill>
                <a:cs typeface="B Nazanin" pitchFamily="2" charset="-78"/>
              </a:rPr>
              <a:t> برای فهم مطلوب مفاهیم رابطه ای باید واژه ها را به خوبی درک کنیم. </a:t>
            </a:r>
          </a:p>
          <a:p>
            <a:pPr>
              <a:buFont typeface="Wingdings" pitchFamily="2" charset="2"/>
              <a:buChar char="q"/>
            </a:pPr>
            <a:r>
              <a:rPr lang="fa-IR" sz="2500" b="1" dirty="0" smtClean="0">
                <a:solidFill>
                  <a:schemeClr val="tx1"/>
                </a:solidFill>
                <a:cs typeface="B Nazanin" pitchFamily="2" charset="-78"/>
              </a:rPr>
              <a:t>واحد مستقل : </a:t>
            </a:r>
            <a:r>
              <a:rPr lang="fa-IR" sz="2500" dirty="0" smtClean="0">
                <a:solidFill>
                  <a:schemeClr val="tx1"/>
                </a:solidFill>
                <a:cs typeface="B Nazanin" pitchFamily="2" charset="-78"/>
              </a:rPr>
              <a:t>می تواند یک شخص ، یک مکان یا شی یا مفهوم باشد. مثل :مشتری</a:t>
            </a:r>
          </a:p>
          <a:p>
            <a:pPr>
              <a:buFont typeface="Wingdings" pitchFamily="2" charset="2"/>
              <a:buChar char="q"/>
            </a:pPr>
            <a:r>
              <a:rPr lang="fa-IR" sz="2500" b="1" dirty="0" smtClean="0">
                <a:solidFill>
                  <a:schemeClr val="tx1"/>
                </a:solidFill>
                <a:cs typeface="B Nazanin" pitchFamily="2" charset="-78"/>
              </a:rPr>
              <a:t>مشخصه ها : </a:t>
            </a:r>
            <a:r>
              <a:rPr lang="fa-IR" sz="2500" dirty="0" smtClean="0">
                <a:solidFill>
                  <a:schemeClr val="tx1"/>
                </a:solidFill>
                <a:cs typeface="B Nazanin" pitchFamily="2" charset="-78"/>
              </a:rPr>
              <a:t>مشخصه ها ویژگی های واحدهای مستقل را مشخص می کنند. و یا آنها را به صورت معناداری توصیف می کنند.  محصول واحد مستقل .  کد، شماره ... : مشخصه های آن هستند. </a:t>
            </a:r>
          </a:p>
          <a:p>
            <a:pPr>
              <a:buFont typeface="Wingdings" pitchFamily="2" charset="2"/>
              <a:buChar char="q"/>
            </a:pPr>
            <a:r>
              <a:rPr lang="fa-IR" sz="2500" b="1" dirty="0" smtClean="0">
                <a:solidFill>
                  <a:schemeClr val="tx1"/>
                </a:solidFill>
                <a:cs typeface="B Nazanin" pitchFamily="2" charset="-78"/>
              </a:rPr>
              <a:t>ارزش داده ها : </a:t>
            </a:r>
            <a:r>
              <a:rPr lang="fa-IR" sz="2500" dirty="0" smtClean="0">
                <a:solidFill>
                  <a:schemeClr val="tx1"/>
                </a:solidFill>
                <a:cs typeface="B Nazanin" pitchFamily="2" charset="-78"/>
              </a:rPr>
              <a:t>هر مشخصه یک واحد مستقل ارزشی دارد که به آن ارزش داده گفته می شود. که می تواند کمی و یا کیفی باشد.</a:t>
            </a:r>
          </a:p>
          <a:p>
            <a:pPr>
              <a:buFont typeface="Wingdings" pitchFamily="2" charset="2"/>
              <a:buChar char="q"/>
            </a:pPr>
            <a:r>
              <a:rPr lang="fa-IR" sz="2500" b="1" dirty="0" smtClean="0">
                <a:solidFill>
                  <a:schemeClr val="tx1"/>
                </a:solidFill>
                <a:cs typeface="B Nazanin" pitchFamily="2" charset="-78"/>
              </a:rPr>
              <a:t>مشخصه های کلیدی : </a:t>
            </a:r>
            <a:r>
              <a:rPr lang="fa-IR" sz="2500" dirty="0" smtClean="0">
                <a:solidFill>
                  <a:schemeClr val="tx1"/>
                </a:solidFill>
                <a:cs typeface="B Nazanin" pitchFamily="2" charset="-78"/>
              </a:rPr>
              <a:t>با استفاده از این مشخصه ، ارزش واقعی واحد مستقل درک می شود. شماره مشتری مشخصه واحد مستقل مشتری است. </a:t>
            </a:r>
          </a:p>
          <a:p>
            <a:pPr>
              <a:buFont typeface="Wingdings" pitchFamily="2" charset="2"/>
              <a:buChar char="q"/>
            </a:pPr>
            <a:r>
              <a:rPr lang="fa-IR" sz="2500" b="1" dirty="0" smtClean="0">
                <a:solidFill>
                  <a:schemeClr val="tx1"/>
                </a:solidFill>
                <a:cs typeface="B Nazanin" pitchFamily="2" charset="-78"/>
              </a:rPr>
              <a:t>رکورد : </a:t>
            </a:r>
            <a:r>
              <a:rPr lang="fa-IR" sz="2500" dirty="0" smtClean="0">
                <a:solidFill>
                  <a:schemeClr val="tx1"/>
                </a:solidFill>
                <a:cs typeface="B Nazanin" pitchFamily="2" charset="-78"/>
              </a:rPr>
              <a:t>رکورد مجموعه ای از مشخصه های یک واحد مستقل است . مجموعه ارزش های یک مشخصه رکورد خوانده می شود.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روابط درون مدل داده ها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115814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36912"/>
            <a:ext cx="8496944" cy="3960439"/>
          </a:xfrm>
        </p:spPr>
        <p:txBody>
          <a:bodyPr>
            <a:noAutofit/>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 سخت افزار و نرم افزار کامپیوتر کامپیوتر پایه و شالوده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هستند.</a:t>
            </a:r>
          </a:p>
          <a:p>
            <a:pPr algn="just">
              <a:buFont typeface="Wingdings" pitchFamily="2" charset="2"/>
              <a:buChar char="q"/>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برای ذخیره کردن ، پردازش، احضار و انتقال بدون محدودیت بشدت به توان و قابلیت نرم افزار و سخت افزار وابسته است. </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توانمندی و تنوع سیستم سخت افزاری کامپیوتر با قابلیت های مشخص ، طراحی این سیستم را برای موقعیتهای خاص ممکن می سازد.</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کامپیوتر قابلیت پردازش های دیجیتالی ، گرافیکی ، واژه پردازی ، صوتی تصویری و پردازش متن را دارد، به نحوی که آن را برای تولید اطلاعات به کار می گیرند که تاثیر آن بر کاربران اطلاعات قابل درک باشد.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های اطلاعاتی مدیریت و کامپیوتر</a:t>
            </a:r>
            <a:endParaRPr lang="fa-IR" b="1" dirty="0">
              <a:solidFill>
                <a:schemeClr val="tx1"/>
              </a:solidFill>
              <a:cs typeface="B Nazanin" pitchFamily="2" charset="-78"/>
            </a:endParaRPr>
          </a:p>
        </p:txBody>
      </p:sp>
    </p:spTree>
    <p:extLst>
      <p:ext uri="{BB962C8B-B14F-4D97-AF65-F5344CB8AC3E}">
        <p14:creationId xmlns:p14="http://schemas.microsoft.com/office/powerpoint/2010/main" val="560403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36912"/>
            <a:ext cx="8352927" cy="4032448"/>
          </a:xfrm>
        </p:spPr>
        <p:txBody>
          <a:bodyPr>
            <a:noAutofit/>
          </a:bodyPr>
          <a:lstStyle/>
          <a:p>
            <a:pPr>
              <a:buFont typeface="Wingdings" pitchFamily="2" charset="2"/>
              <a:buChar char="q"/>
            </a:pPr>
            <a:r>
              <a:rPr lang="fa-IR" sz="2700" dirty="0" smtClean="0">
                <a:solidFill>
                  <a:schemeClr val="tx1"/>
                </a:solidFill>
                <a:latin typeface="Times New Roman" pitchFamily="18" charset="0"/>
                <a:cs typeface="B Nazanin" pitchFamily="2" charset="-78"/>
              </a:rPr>
              <a:t>توانایی سیستم کامپیوتری در ایجاد امنیت داده ها مدیران را برای ذخیره سازی داده ها در رسانه های مغناطیسی به روش غیر شخصی ، مطمئن می سازد. </a:t>
            </a:r>
          </a:p>
          <a:p>
            <a:pPr>
              <a:buFont typeface="Wingdings" pitchFamily="2" charset="2"/>
              <a:buChar char="q"/>
            </a:pPr>
            <a:r>
              <a:rPr lang="fa-IR" sz="2700" dirty="0" smtClean="0">
                <a:solidFill>
                  <a:schemeClr val="tx1"/>
                </a:solidFill>
                <a:latin typeface="Times New Roman" pitchFamily="18" charset="0"/>
                <a:cs typeface="B Nazanin" pitchFamily="2" charset="-78"/>
              </a:rPr>
              <a:t>سیستم کامپیوتری امکاناتی چون فایل های فقط خواندنی را مهیا می سازد که امکان حذف یا به روز کردن در آنها میسر نیست . مثل یک فایل </a:t>
            </a:r>
            <a:r>
              <a:rPr lang="en-US" sz="2700" dirty="0" smtClean="0">
                <a:solidFill>
                  <a:schemeClr val="tx1"/>
                </a:solidFill>
                <a:latin typeface="Times New Roman" pitchFamily="18" charset="0"/>
                <a:cs typeface="B Nazanin" pitchFamily="2" charset="-78"/>
              </a:rPr>
              <a:t>pdf </a:t>
            </a:r>
            <a:r>
              <a:rPr lang="fa-IR" sz="2700" dirty="0" smtClean="0">
                <a:solidFill>
                  <a:schemeClr val="tx1"/>
                </a:solidFill>
                <a:latin typeface="Times New Roman" pitchFamily="18" charset="0"/>
                <a:cs typeface="B Nazanin" pitchFamily="2" charset="-78"/>
              </a:rPr>
              <a:t> . </a:t>
            </a:r>
          </a:p>
          <a:p>
            <a:pPr>
              <a:buFont typeface="Wingdings" pitchFamily="2" charset="2"/>
              <a:buChar char="q"/>
            </a:pPr>
            <a:r>
              <a:rPr lang="fa-IR" sz="2700" dirty="0" smtClean="0">
                <a:solidFill>
                  <a:schemeClr val="tx1"/>
                </a:solidFill>
                <a:latin typeface="Times New Roman" pitchFamily="18" charset="0"/>
                <a:cs typeface="B Nazanin" pitchFamily="2" charset="-78"/>
              </a:rPr>
              <a:t>این سیستم امکاناتی دارد که تنها افراد مجاز می توانند با وارد کردن رمز یا کلمه عبور ، به اطلاعات دسترسی پیدا کنند. </a:t>
            </a:r>
            <a:endParaRPr lang="fa-IR" sz="2700" dirty="0">
              <a:solidFill>
                <a:schemeClr val="tx1"/>
              </a:solidFill>
              <a:latin typeface="Times New Roman" pitchFamily="18" charset="0"/>
              <a:cs typeface="B Nazanin" pitchFamily="2" charset="-78"/>
            </a:endParaRPr>
          </a:p>
          <a:p>
            <a:pPr marL="0" indent="0">
              <a:buNone/>
            </a:pPr>
            <a:r>
              <a:rPr lang="fa-IR" sz="2700" dirty="0" smtClean="0">
                <a:solidFill>
                  <a:schemeClr val="tx1"/>
                </a:solidFill>
                <a:latin typeface="Times New Roman" pitchFamily="18" charset="0"/>
                <a:cs typeface="B Nazanin" pitchFamily="2" charset="-78"/>
              </a:rPr>
              <a:t>در واقع </a:t>
            </a:r>
            <a:r>
              <a:rPr lang="en-US" sz="2700" dirty="0" smtClean="0">
                <a:solidFill>
                  <a:schemeClr val="tx1"/>
                </a:solidFill>
                <a:latin typeface="Times New Roman" pitchFamily="18" charset="0"/>
                <a:cs typeface="B Nazanin" pitchFamily="2" charset="-78"/>
              </a:rPr>
              <a:t>MIS</a:t>
            </a:r>
            <a:r>
              <a:rPr lang="fa-IR" sz="2700" dirty="0" smtClean="0">
                <a:solidFill>
                  <a:schemeClr val="tx1"/>
                </a:solidFill>
                <a:latin typeface="Times New Roman" pitchFamily="18" charset="0"/>
                <a:cs typeface="B Nazanin" pitchFamily="2" charset="-78"/>
              </a:rPr>
              <a:t> با این توانایی، در سازمان ها کاربرد مطمئنی دارد.</a:t>
            </a:r>
            <a:endParaRPr lang="fa-IR" sz="27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 های اطلاعاتی مدیریت و کامپیوتر</a:t>
            </a:r>
            <a:endParaRPr lang="fa-IR" dirty="0"/>
          </a:p>
        </p:txBody>
      </p:sp>
    </p:spTree>
    <p:extLst>
      <p:ext uri="{BB962C8B-B14F-4D97-AF65-F5344CB8AC3E}">
        <p14:creationId xmlns:p14="http://schemas.microsoft.com/office/powerpoint/2010/main" val="3301223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92896"/>
            <a:ext cx="8712968" cy="4032448"/>
          </a:xfrm>
        </p:spPr>
        <p:txBody>
          <a:bodyPr>
            <a:normAutofit/>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رشته های علمی دیگر نیز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را پشتیبانی می کنند. شالوده این سیستم بر نظریه مدیریت استوار است .</a:t>
            </a:r>
          </a:p>
          <a:p>
            <a:pPr algn="just">
              <a:buFont typeface="Wingdings" pitchFamily="2" charset="2"/>
              <a:buChar char="q"/>
            </a:pP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هنگام طراحی سیستم از اصول و شیوه های مدیریت استفاده می کنند و نظریه رفتار سازمانی را نیز مد نظر قرار می گیرد.</a:t>
            </a:r>
          </a:p>
          <a:p>
            <a:pPr algn="just">
              <a:buFont typeface="Wingdings" pitchFamily="2" charset="2"/>
              <a:buChar char="q"/>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 انسان و فکر او را یک پردازشگر اطلاعاتی می داند. </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این سیستم در قالب بندی گزارش ها و مجاری ارتباطی خود ، رفتار فردی و گروهی مدیر را به کار می گیرد.  و به عوامل انسانی توجه بسیار دارد.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سیستم های اطلاعاتی مدیریت و علوم دیگر</a:t>
            </a:r>
            <a:endParaRPr lang="fa-IR" b="1" dirty="0">
              <a:solidFill>
                <a:schemeClr val="tx1"/>
              </a:solidFill>
              <a:cs typeface="B Nazanin" pitchFamily="2" charset="-78"/>
            </a:endParaRPr>
          </a:p>
        </p:txBody>
      </p:sp>
    </p:spTree>
    <p:extLst>
      <p:ext uri="{BB962C8B-B14F-4D97-AF65-F5344CB8AC3E}">
        <p14:creationId xmlns:p14="http://schemas.microsoft.com/office/powerpoint/2010/main" val="67781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492896"/>
            <a:ext cx="8640959" cy="4032448"/>
          </a:xfrm>
        </p:spPr>
        <p:txBody>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 حوزه علمی دیگر در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 پژوهش عملیاتی است . که برای ایجاد مدل هایی برای حل مشکلات مدیریت به کار می رود. و سپس به نام سیستمهای پشتیبانی تصمیم ، در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تلفیق می شود. </a:t>
            </a:r>
          </a:p>
          <a:p>
            <a:pPr algn="just">
              <a:buFont typeface="Wingdings" pitchFamily="2" charset="2"/>
              <a:buChar char="q"/>
            </a:pPr>
            <a:endParaRPr lang="fa-IR" sz="2800" dirty="0">
              <a:solidFill>
                <a:schemeClr val="tx1"/>
              </a:solidFill>
              <a:latin typeface="Times New Roman" pitchFamily="18" charset="0"/>
              <a:cs typeface="B Nazanin" pitchFamily="2" charset="-78"/>
            </a:endParaRPr>
          </a:p>
          <a:p>
            <a:pPr algn="just">
              <a:buFont typeface="Wingdings" pitchFamily="2" charset="2"/>
              <a:buChar char="q"/>
            </a:pPr>
            <a:r>
              <a:rPr lang="fa-IR" sz="2800" dirty="0" smtClean="0">
                <a:solidFill>
                  <a:schemeClr val="tx1"/>
                </a:solidFill>
                <a:latin typeface="Times New Roman" pitchFamily="18" charset="0"/>
                <a:cs typeface="B Nazanin" pitchFamily="2" charset="-78"/>
              </a:rPr>
              <a:t>از دیگر رشته ها و حوزه های علمی ، می توان به کنترل موجودی ، نظریه صف و انتظار و برنامه ریزی در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اشاره کرد ، که به نام سیستم های پشتیبانی تصمیم در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تلفیق می شوند. </a:t>
            </a:r>
          </a:p>
          <a:p>
            <a:pPr marL="0" indent="0">
              <a:buNone/>
            </a:pPr>
            <a:r>
              <a:rPr lang="fa-IR" dirty="0" smtClean="0"/>
              <a:t> </a:t>
            </a:r>
            <a:endParaRPr lang="fa-IR" dirty="0"/>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سیستم های اطلاعاتی مدیریت و </a:t>
            </a:r>
            <a:r>
              <a:rPr lang="fa-IR" b="1" dirty="0" smtClean="0">
                <a:solidFill>
                  <a:schemeClr val="tx1"/>
                </a:solidFill>
                <a:cs typeface="B Nazanin" pitchFamily="2" charset="-78"/>
              </a:rPr>
              <a:t>علوم دیگر</a:t>
            </a:r>
            <a:endParaRPr lang="fa-IR" dirty="0"/>
          </a:p>
        </p:txBody>
      </p:sp>
    </p:spTree>
    <p:extLst>
      <p:ext uri="{BB962C8B-B14F-4D97-AF65-F5344CB8AC3E}">
        <p14:creationId xmlns:p14="http://schemas.microsoft.com/office/powerpoint/2010/main" val="3927742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36912"/>
            <a:ext cx="8568952" cy="4032448"/>
          </a:xfrm>
        </p:spPr>
        <p:txBody>
          <a:bodyPr>
            <a:normAutofit lnSpcReduction="10000"/>
          </a:bodyPr>
          <a:lstStyle/>
          <a:p>
            <a:pPr algn="just">
              <a:buFont typeface="Wingdings" pitchFamily="2" charset="2"/>
              <a:buChar char="q"/>
            </a:pPr>
            <a:r>
              <a:rPr lang="fa-IR" dirty="0" smtClean="0"/>
              <a:t> </a:t>
            </a:r>
            <a:r>
              <a:rPr lang="en-US" sz="2800" dirty="0" smtClean="0">
                <a:solidFill>
                  <a:schemeClr val="tx1"/>
                </a:solidFill>
                <a:cs typeface="B Nazanin" pitchFamily="2" charset="-78"/>
              </a:rPr>
              <a:t>MIS</a:t>
            </a:r>
            <a:r>
              <a:rPr lang="fa-IR" sz="2800" dirty="0" smtClean="0">
                <a:solidFill>
                  <a:schemeClr val="tx1"/>
                </a:solidFill>
                <a:cs typeface="B Nazanin" pitchFamily="2" charset="-78"/>
              </a:rPr>
              <a:t> از نظریه ارتباطات به نحو قابل توجهی استفاده می کند. در زمان تحلیل طراحی و سیستمهای گزارش دهی اصل بازخورد را به کار می برد و هنگام تنظیم گزارش ها به از بین بردن دگرگونیها و اختلال در روند ارتباطات توجه می کند. </a:t>
            </a:r>
          </a:p>
          <a:p>
            <a:pPr algn="just">
              <a:buFont typeface="Wingdings" pitchFamily="2" charset="2"/>
              <a:buChar char="q"/>
            </a:pPr>
            <a:r>
              <a:rPr lang="fa-IR" sz="2800" dirty="0" smtClean="0">
                <a:solidFill>
                  <a:schemeClr val="tx1"/>
                </a:solidFill>
                <a:cs typeface="B Nazanin" pitchFamily="2" charset="-78"/>
              </a:rPr>
              <a:t>در واقع چنین سیستمی به طور عمده بر نظریه تصمیم و روش های تصمیم گیری تکیه می کند. </a:t>
            </a:r>
          </a:p>
          <a:p>
            <a:pPr algn="just">
              <a:buFont typeface="Wingdings" pitchFamily="2" charset="2"/>
              <a:buChar char="q"/>
            </a:pPr>
            <a:r>
              <a:rPr lang="en-US" sz="2800" dirty="0" smtClean="0">
                <a:solidFill>
                  <a:schemeClr val="tx1"/>
                </a:solidFill>
                <a:cs typeface="B Nazanin" pitchFamily="2" charset="-78"/>
              </a:rPr>
              <a:t>MIS</a:t>
            </a:r>
            <a:r>
              <a:rPr lang="fa-IR" sz="2800" dirty="0" smtClean="0">
                <a:solidFill>
                  <a:schemeClr val="tx1"/>
                </a:solidFill>
                <a:cs typeface="B Nazanin" pitchFamily="2" charset="-78"/>
              </a:rPr>
              <a:t> در تصمیم گیری به نظریه تصمیم گیری و روش تصمیم گیری بسیار استوار است. و در مواقع تصمیم گیری در زمان خطر و شرایط نا مطمئن از فنون مختلف ریاضی استفاده می کند.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a:solidFill>
                  <a:schemeClr val="tx1"/>
                </a:solidFill>
                <a:cs typeface="B Nazanin" pitchFamily="2" charset="-78"/>
              </a:rPr>
              <a:t>سیستم های اطلاعاتی مدیریت و علوم دیگر</a:t>
            </a:r>
            <a:endParaRPr lang="fa-IR" dirty="0"/>
          </a:p>
        </p:txBody>
      </p:sp>
    </p:spTree>
    <p:extLst>
      <p:ext uri="{BB962C8B-B14F-4D97-AF65-F5344CB8AC3E}">
        <p14:creationId xmlns:p14="http://schemas.microsoft.com/office/powerpoint/2010/main" val="1641520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276872"/>
            <a:ext cx="8424936" cy="4752528"/>
          </a:xfrm>
        </p:spPr>
        <p:txBody>
          <a:bodyPr>
            <a:noAutofit/>
          </a:bodyPr>
          <a:lstStyle/>
          <a:p>
            <a:pPr>
              <a:buFont typeface="Wingdings" pitchFamily="2" charset="2"/>
              <a:buChar char="q"/>
            </a:pPr>
            <a:r>
              <a:rPr lang="fa-IR" sz="2800" dirty="0" smtClean="0">
                <a:solidFill>
                  <a:schemeClr val="tx1"/>
                </a:solidFill>
                <a:latin typeface="Times New Roman" pitchFamily="18" charset="0"/>
                <a:cs typeface="B Nazanin" pitchFamily="2" charset="-78"/>
              </a:rPr>
              <a:t> در سازمان هر فرد می تواند کاربر یک سیستم باشد. افراد سازمان در تمامی سطوح سلسله مراتب فعالیت دارند. </a:t>
            </a:r>
          </a:p>
          <a:p>
            <a:pPr>
              <a:buFont typeface="Wingdings" pitchFamily="2" charset="2"/>
              <a:buChar char="q"/>
            </a:pPr>
            <a:r>
              <a:rPr lang="fa-IR" sz="2800" dirty="0" smtClean="0">
                <a:solidFill>
                  <a:schemeClr val="tx1"/>
                </a:solidFill>
                <a:latin typeface="Times New Roman" pitchFamily="18" charset="0"/>
                <a:cs typeface="B Nazanin" pitchFamily="2" charset="-78"/>
              </a:rPr>
              <a:t>وظیفه اصلی کارمند اداری جستجوی داده ها ، تهیه گزارش و تحویل آن به سطح بالاتر است. کارمند می تواند برای جستجوی سزیعتر و گزارش آن مطلب از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استفاده کند. </a:t>
            </a:r>
          </a:p>
          <a:p>
            <a:pPr>
              <a:buFont typeface="Wingdings" pitchFamily="2" charset="2"/>
              <a:buChar char="q"/>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ابزاری را در اختیار کاربر نهایی قرار می دهد تا این وظایف را انجام دهد . </a:t>
            </a:r>
          </a:p>
          <a:p>
            <a:pPr marL="0" indent="0">
              <a:buNone/>
            </a:pPr>
            <a:r>
              <a:rPr lang="fa-IR" sz="2800" dirty="0" smtClean="0">
                <a:solidFill>
                  <a:schemeClr val="tx1"/>
                </a:solidFill>
                <a:latin typeface="Times New Roman" pitchFamily="18" charset="0"/>
                <a:cs typeface="B Nazanin" pitchFamily="2" charset="-78"/>
              </a:rPr>
              <a:t>مقام عالیرتبه نقش تلفیق داده ها را از سیستم ها و رشته های  مختلف بر عهده دارد تا آن را تحلیل نماید و در صورت یافتن خلاف ، گزارش سنجیده ای تهیه نماید. </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سیستم های اطلاعاتی مدیریت و کاربران</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963168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36912"/>
            <a:ext cx="8568952" cy="4032448"/>
          </a:xfrm>
        </p:spPr>
        <p:txBody>
          <a:bodyPr>
            <a:noAutofit/>
          </a:bodyPr>
          <a:lstStyle/>
          <a:p>
            <a:pPr algn="just">
              <a:buFont typeface="Wingdings" pitchFamily="2" charset="2"/>
              <a:buChar char="q"/>
            </a:pPr>
            <a:r>
              <a:rPr lang="fa-IR" sz="2800" dirty="0" smtClean="0">
                <a:solidFill>
                  <a:schemeClr val="tx1"/>
                </a:solidFill>
                <a:latin typeface="Times New Roman" pitchFamily="18" charset="0"/>
                <a:cs typeface="B Nazanin" pitchFamily="2" charset="-78"/>
              </a:rPr>
              <a:t> نقش یک مدیر در سیستم اطلاعاتی فراتر از وظایف مدیریتی او است. او استراتژیست و برنامه ریز بلند مدت است . وی فردی دور اندیش و با توان تحلیل گری است. و انتظار می رود از این تواناییها در اجرای وظایف عالی استفاده کند. </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طراحی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براین فرض استوار است که کاربر آن فردی منطقی و خردمند است.</a:t>
            </a:r>
          </a:p>
          <a:p>
            <a:pPr algn="just">
              <a:buFont typeface="Wingdings" pitchFamily="2" charset="2"/>
              <a:buChar char="q"/>
            </a:pPr>
            <a:r>
              <a:rPr lang="fa-IR" sz="2800" dirty="0" smtClean="0">
                <a:solidFill>
                  <a:schemeClr val="tx1"/>
                </a:solidFill>
                <a:latin typeface="Times New Roman" pitchFamily="18" charset="0"/>
                <a:cs typeface="B Nazanin" pitchFamily="2" charset="-78"/>
              </a:rPr>
              <a:t>اما در عالم واقعیت ،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تاثیری در افراد داشته که وصف آن دشوار است . ماهیت این تاثیر همیشه مثبت نبوده و گاهی تاثیر منفی داشته است. </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سیستم های اطلاعاتی مدیریت و کاربران</a:t>
            </a:r>
            <a:endParaRPr lang="fa-IR" dirty="0"/>
          </a:p>
        </p:txBody>
      </p:sp>
    </p:spTree>
    <p:extLst>
      <p:ext uri="{BB962C8B-B14F-4D97-AF65-F5344CB8AC3E}">
        <p14:creationId xmlns:p14="http://schemas.microsoft.com/office/powerpoint/2010/main" val="2253599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568952" cy="3960440"/>
          </a:xfrm>
        </p:spPr>
        <p:txBody>
          <a:bodyPr>
            <a:noAutofit/>
          </a:bodyPr>
          <a:lstStyle/>
          <a:p>
            <a:pPr>
              <a:buFont typeface="Wingdings" pitchFamily="2" charset="2"/>
              <a:buChar char="q"/>
            </a:pPr>
            <a:r>
              <a:rPr lang="fa-IR" sz="2800" b="1" dirty="0" smtClean="0">
                <a:solidFill>
                  <a:schemeClr val="tx1"/>
                </a:solidFill>
                <a:latin typeface="Times New Roman" pitchFamily="18" charset="0"/>
                <a:cs typeface="B Nazanin" pitchFamily="2" charset="-78"/>
              </a:rPr>
              <a:t> تاثیرات منفی :</a:t>
            </a:r>
          </a:p>
          <a:p>
            <a:pPr marL="0" indent="0">
              <a:buNone/>
            </a:pP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در سطح ماموران عالیرتبه و مدیران اجرایی وظیفه تلفیق و تنظیم داده ها را بر عهده دارد و داده ها را تحلیل کرده و دانش کار از فرد به این سیستم انتقال می یابد و در دسترس تمام افراد قرار می گیرد. </a:t>
            </a:r>
          </a:p>
          <a:p>
            <a:pPr marL="0" indent="0">
              <a:buNone/>
            </a:pPr>
            <a:r>
              <a:rPr lang="fa-IR" sz="2800" dirty="0" smtClean="0">
                <a:solidFill>
                  <a:schemeClr val="tx1"/>
                </a:solidFill>
                <a:latin typeface="Times New Roman" pitchFamily="18" charset="0"/>
                <a:cs typeface="B Nazanin" pitchFamily="2" charset="-78"/>
              </a:rPr>
              <a:t>این تغییر ناشی از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حس غفلت از دانش ، اطلاعات و مشورت را در فرد به وجود می آورد. و اگر فرد نتواند با گسترده کردن و غنا بخشیدن به شغل خود با این شرایط کنار بیاید ، فشار روانی بر او بیشتر می شود. </a:t>
            </a:r>
          </a:p>
          <a:p>
            <a:pPr>
              <a:buFont typeface="Wingdings" pitchFamily="2" charset="2"/>
              <a:buChar char="ü"/>
            </a:pPr>
            <a:r>
              <a:rPr lang="fa-IR" sz="2800" dirty="0" smtClean="0">
                <a:solidFill>
                  <a:schemeClr val="tx1"/>
                </a:solidFill>
                <a:latin typeface="Times New Roman" pitchFamily="18" charset="0"/>
                <a:cs typeface="B Nazanin" pitchFamily="2" charset="-78"/>
              </a:rPr>
              <a:t>مدیران ارشد به دلیل جایگاهی که دارند از این رویاروی با این سیستم ها می هراسند.</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latin typeface="Times New Roman" pitchFamily="18" charset="0"/>
                <a:cs typeface="B Nazanin" pitchFamily="2" charset="-78"/>
              </a:rPr>
              <a:t>تاثیرات مثبت و منفی </a:t>
            </a:r>
            <a:r>
              <a:rPr lang="en-US" b="1" dirty="0" smtClean="0">
                <a:solidFill>
                  <a:schemeClr val="tx1"/>
                </a:solidFill>
                <a:latin typeface="Times New Roman" pitchFamily="18" charset="0"/>
                <a:cs typeface="B Nazanin" pitchFamily="2" charset="-78"/>
              </a:rPr>
              <a:t>MIS</a:t>
            </a:r>
            <a:r>
              <a:rPr lang="fa-IR" b="1" dirty="0" smtClean="0">
                <a:solidFill>
                  <a:schemeClr val="tx1"/>
                </a:solidFill>
                <a:latin typeface="Times New Roman" pitchFamily="18" charset="0"/>
                <a:cs typeface="B Nazanin" pitchFamily="2" charset="-78"/>
              </a:rPr>
              <a:t> بر کاربران</a:t>
            </a:r>
            <a:endParaRPr lang="fa-IR"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2265149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132856"/>
            <a:ext cx="8712968" cy="4392488"/>
          </a:xfrm>
        </p:spPr>
        <p:txBody>
          <a:bodyPr>
            <a:noAutofit/>
          </a:bodyPr>
          <a:lstStyle/>
          <a:p>
            <a:pPr>
              <a:buFont typeface="Wingdings" pitchFamily="2" charset="2"/>
              <a:buChar char="q"/>
            </a:pPr>
            <a:r>
              <a:rPr lang="fa-IR" sz="2800" b="1" dirty="0" smtClean="0">
                <a:solidFill>
                  <a:schemeClr val="tx1"/>
                </a:solidFill>
                <a:latin typeface="Times New Roman" pitchFamily="18" charset="0"/>
                <a:cs typeface="B Nazanin" pitchFamily="2" charset="-78"/>
              </a:rPr>
              <a:t> تاثیرات مثبت :</a:t>
            </a:r>
          </a:p>
          <a:p>
            <a:pPr marL="0" indent="0">
              <a:buNone/>
            </a:pPr>
            <a:r>
              <a:rPr lang="fa-IR" sz="2800" dirty="0" smtClean="0">
                <a:solidFill>
                  <a:schemeClr val="tx1"/>
                </a:solidFill>
                <a:latin typeface="Times New Roman" pitchFamily="18" charset="0"/>
                <a:cs typeface="B Nazanin" pitchFamily="2" charset="-78"/>
              </a:rPr>
              <a:t>اثرات مثبت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بر افراد ، در تمامی سطوح این است که آنها در سازمان به مجریان کارآمدتری تبدیل می شوند و زمان و انرژی که صرف کارهای بیهوده می شد ، حالا به کارهای سازنده اختصاص می یابد. </a:t>
            </a:r>
          </a:p>
          <a:p>
            <a:pPr>
              <a:buFont typeface="Wingdings" pitchFamily="2" charset="2"/>
              <a:buChar char="ü"/>
            </a:pPr>
            <a:r>
              <a:rPr lang="fa-IR" sz="2800" dirty="0" smtClean="0">
                <a:solidFill>
                  <a:schemeClr val="tx1"/>
                </a:solidFill>
                <a:latin typeface="Times New Roman" pitchFamily="18" charset="0"/>
                <a:cs typeface="B Nazanin" pitchFamily="2" charset="-78"/>
              </a:rPr>
              <a:t> برخی کارکنان می توانند با مهارت ها و دانش تحلیل گرایانه خود که با بکارگیری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پشتیبانی می شود ، جایگاه خود را در سازمان بهتر نماید. </a:t>
            </a:r>
          </a:p>
          <a:p>
            <a:pPr>
              <a:buFont typeface="Wingdings" pitchFamily="2" charset="2"/>
              <a:buChar char="ü"/>
            </a:pPr>
            <a:r>
              <a:rPr lang="fa-IR" sz="2800" dirty="0" smtClean="0">
                <a:solidFill>
                  <a:schemeClr val="tx1"/>
                </a:solidFill>
                <a:latin typeface="Times New Roman" pitchFamily="18" charset="0"/>
                <a:cs typeface="B Nazanin" pitchFamily="2" charset="-78"/>
              </a:rPr>
              <a:t>مدیران می توانند با بهسازی قدرت تصمیم گیری خود بسهولت بیشتری در شرایط سخت تصمیم گیری کنند. </a:t>
            </a:r>
          </a:p>
          <a:p>
            <a:pPr>
              <a:buFont typeface="Wingdings" pitchFamily="2" charset="2"/>
              <a:buChar char="ü"/>
            </a:pPr>
            <a:r>
              <a:rPr lang="fa-IR" sz="2800" dirty="0" smtClean="0">
                <a:solidFill>
                  <a:schemeClr val="tx1"/>
                </a:solidFill>
                <a:latin typeface="Times New Roman" pitchFamily="18" charset="0"/>
                <a:cs typeface="B Nazanin" pitchFamily="2" charset="-78"/>
              </a:rPr>
              <a:t>اثر </a:t>
            </a:r>
            <a:r>
              <a:rPr lang="en-US" sz="2800" dirty="0" smtClean="0">
                <a:solidFill>
                  <a:schemeClr val="tx1"/>
                </a:solidFill>
                <a:latin typeface="Times New Roman" pitchFamily="18" charset="0"/>
                <a:cs typeface="B Nazanin" pitchFamily="2" charset="-78"/>
              </a:rPr>
              <a:t>MIS </a:t>
            </a:r>
            <a:r>
              <a:rPr lang="fa-IR" sz="2800" dirty="0" smtClean="0">
                <a:solidFill>
                  <a:schemeClr val="tx1"/>
                </a:solidFill>
                <a:latin typeface="Times New Roman" pitchFamily="18" charset="0"/>
                <a:cs typeface="B Nazanin" pitchFamily="2" charset="-78"/>
              </a:rPr>
              <a:t> بر افراد سازمان چشمگیر است زیرا همه آنها را کارآمد و سازنده می سازد. </a:t>
            </a: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a:solidFill>
                  <a:schemeClr val="tx1"/>
                </a:solidFill>
                <a:latin typeface="Times New Roman" pitchFamily="18" charset="0"/>
                <a:cs typeface="B Nazanin" pitchFamily="2" charset="-78"/>
              </a:rPr>
              <a:t>تاثیرات مثبت و منفی </a:t>
            </a:r>
            <a:r>
              <a:rPr lang="en-US" b="1" dirty="0" smtClean="0">
                <a:solidFill>
                  <a:schemeClr val="tx1"/>
                </a:solidFill>
                <a:latin typeface="Times New Roman" pitchFamily="18" charset="0"/>
                <a:cs typeface="B Nazanin" pitchFamily="2" charset="-78"/>
              </a:rPr>
              <a:t>MIS</a:t>
            </a:r>
            <a:r>
              <a:rPr lang="fa-IR" b="1" dirty="0" smtClean="0">
                <a:solidFill>
                  <a:schemeClr val="tx1"/>
                </a:solidFill>
                <a:latin typeface="Times New Roman" pitchFamily="18" charset="0"/>
                <a:cs typeface="B Nazanin" pitchFamily="2" charset="-78"/>
              </a:rPr>
              <a:t> بر کاربران</a:t>
            </a:r>
            <a:endParaRPr lang="fa-IR" dirty="0"/>
          </a:p>
        </p:txBody>
      </p:sp>
    </p:spTree>
    <p:extLst>
      <p:ext uri="{BB962C8B-B14F-4D97-AF65-F5344CB8AC3E}">
        <p14:creationId xmlns:p14="http://schemas.microsoft.com/office/powerpoint/2010/main" val="226903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352927" cy="4032447"/>
          </a:xfrm>
        </p:spPr>
        <p:txBody>
          <a:bodyPr>
            <a:normAutofit/>
          </a:bodyPr>
          <a:lstStyle/>
          <a:p>
            <a:pPr marL="0" indent="0" algn="just">
              <a:buNone/>
            </a:pPr>
            <a:r>
              <a:rPr lang="fa-IR" sz="2800" dirty="0" smtClean="0">
                <a:solidFill>
                  <a:schemeClr val="tx1"/>
                </a:solidFill>
                <a:cs typeface="B Nazanin" pitchFamily="2" charset="-78"/>
              </a:rPr>
              <a:t>1- تعریف سیستم های اطلاعاتی مدیریت</a:t>
            </a:r>
          </a:p>
          <a:p>
            <a:pPr marL="0" indent="0" algn="just">
              <a:buNone/>
            </a:pPr>
            <a:r>
              <a:rPr lang="fa-IR" sz="2800" dirty="0" smtClean="0">
                <a:solidFill>
                  <a:schemeClr val="tx1"/>
                </a:solidFill>
                <a:cs typeface="B Nazanin" pitchFamily="2" charset="-78"/>
              </a:rPr>
              <a:t>2- مفهوم سیستم های اطلاعاتی مدیریت</a:t>
            </a:r>
          </a:p>
          <a:p>
            <a:pPr marL="0" indent="0" algn="just">
              <a:buNone/>
            </a:pPr>
            <a:r>
              <a:rPr lang="fa-IR" sz="2800" dirty="0" smtClean="0">
                <a:solidFill>
                  <a:schemeClr val="tx1"/>
                </a:solidFill>
                <a:cs typeface="B Nazanin" pitchFamily="2" charset="-78"/>
              </a:rPr>
              <a:t>3-نقش سیستم های مدیریت</a:t>
            </a:r>
          </a:p>
          <a:p>
            <a:pPr marL="0" indent="0" algn="just">
              <a:buNone/>
            </a:pPr>
            <a:r>
              <a:rPr lang="fa-IR" sz="2800" dirty="0" smtClean="0">
                <a:solidFill>
                  <a:schemeClr val="tx1"/>
                </a:solidFill>
                <a:cs typeface="B Nazanin" pitchFamily="2" charset="-78"/>
              </a:rPr>
              <a:t>4- اثر سیستم های اطلاعاتی مدیریت</a:t>
            </a:r>
          </a:p>
          <a:p>
            <a:pPr marL="0" indent="0" algn="just">
              <a:buNone/>
            </a:pPr>
            <a:r>
              <a:rPr lang="fa-IR" sz="2800" dirty="0" smtClean="0">
                <a:solidFill>
                  <a:schemeClr val="tx1"/>
                </a:solidFill>
                <a:cs typeface="B Nazanin" pitchFamily="2" charset="-78"/>
              </a:rPr>
              <a:t>5- سیستم های اطلاعاتی مدیریت و کامپیوتر</a:t>
            </a:r>
          </a:p>
          <a:p>
            <a:pPr marL="0" indent="0" algn="just">
              <a:buNone/>
            </a:pPr>
            <a:r>
              <a:rPr lang="fa-IR" sz="2800" dirty="0" smtClean="0">
                <a:solidFill>
                  <a:schemeClr val="tx1"/>
                </a:solidFill>
                <a:cs typeface="B Nazanin" pitchFamily="2" charset="-78"/>
              </a:rPr>
              <a:t>6-سیستم های اطلاعاتی مدیریت و علوم دیگر</a:t>
            </a:r>
          </a:p>
          <a:p>
            <a:pPr marL="0" indent="0" algn="just">
              <a:buNone/>
            </a:pPr>
            <a:r>
              <a:rPr lang="fa-IR" sz="2800" dirty="0" smtClean="0">
                <a:solidFill>
                  <a:schemeClr val="tx1"/>
                </a:solidFill>
                <a:cs typeface="B Nazanin" pitchFamily="2" charset="-78"/>
              </a:rPr>
              <a:t>7- سیستم های مدیریت و کاربران</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فهرست مطالب فصل اول</a:t>
            </a:r>
            <a:endParaRPr lang="fa-IR" b="1" dirty="0">
              <a:solidFill>
                <a:schemeClr val="tx1"/>
              </a:solidFill>
              <a:cs typeface="B Nazanin" pitchFamily="2" charset="-78"/>
            </a:endParaRPr>
          </a:p>
        </p:txBody>
      </p:sp>
    </p:spTree>
    <p:extLst>
      <p:ext uri="{BB962C8B-B14F-4D97-AF65-F5344CB8AC3E}">
        <p14:creationId xmlns:p14="http://schemas.microsoft.com/office/powerpoint/2010/main" val="934384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564904"/>
            <a:ext cx="8496944" cy="3960439"/>
          </a:xfrm>
        </p:spPr>
        <p:txBody>
          <a:bodyPr>
            <a:normAutofit/>
          </a:bodyPr>
          <a:lstStyle/>
          <a:p>
            <a:pPr>
              <a:buFont typeface="Wingdings" pitchFamily="2" charset="2"/>
              <a:buChar char="q"/>
            </a:pPr>
            <a:r>
              <a:rPr lang="fa-IR" sz="2800" b="1" dirty="0" smtClean="0">
                <a:solidFill>
                  <a:schemeClr val="tx1"/>
                </a:solidFill>
                <a:cs typeface="B Nazanin" pitchFamily="2" charset="-78"/>
              </a:rPr>
              <a:t>نقش سیستم های اطلاعاتی مدیریت در سازمان</a:t>
            </a:r>
          </a:p>
          <a:p>
            <a:pPr>
              <a:buFont typeface="Wingdings" pitchFamily="2" charset="2"/>
              <a:buChar char="q"/>
            </a:pPr>
            <a:endParaRPr lang="fa-IR" sz="2800" b="1" dirty="0">
              <a:solidFill>
                <a:schemeClr val="tx1"/>
              </a:solidFill>
              <a:cs typeface="B Nazanin" pitchFamily="2" charset="-78"/>
            </a:endParaRPr>
          </a:p>
          <a:p>
            <a:pPr>
              <a:buFont typeface="Wingdings" pitchFamily="2" charset="2"/>
              <a:buChar char="q"/>
            </a:pPr>
            <a:endParaRPr lang="fa-IR" sz="2800" b="1" dirty="0" smtClean="0">
              <a:solidFill>
                <a:schemeClr val="tx1"/>
              </a:solidFill>
              <a:cs typeface="B Nazanin" pitchFamily="2" charset="-78"/>
            </a:endParaRPr>
          </a:p>
          <a:p>
            <a:pPr>
              <a:buFont typeface="Wingdings" pitchFamily="2" charset="2"/>
              <a:buChar char="q"/>
            </a:pPr>
            <a:r>
              <a:rPr lang="fa-IR" sz="2800" b="1" dirty="0" smtClean="0">
                <a:solidFill>
                  <a:schemeClr val="tx1"/>
                </a:solidFill>
                <a:cs typeface="B Nazanin" pitchFamily="2" charset="-78"/>
              </a:rPr>
              <a:t>اثر سیستم های اطلاعاتی مدیریت در سازمان</a:t>
            </a:r>
          </a:p>
          <a:p>
            <a:pPr>
              <a:buFont typeface="Wingdings" pitchFamily="2" charset="2"/>
              <a:buChar char="q"/>
            </a:pPr>
            <a:endParaRPr lang="fa-IR" sz="2800" b="1" dirty="0">
              <a:solidFill>
                <a:schemeClr val="tx1"/>
              </a:solidFill>
              <a:cs typeface="B Nazanin" pitchFamily="2" charset="-78"/>
            </a:endParaRPr>
          </a:p>
          <a:p>
            <a:pPr>
              <a:buFont typeface="Wingdings" pitchFamily="2" charset="2"/>
              <a:buChar char="q"/>
            </a:pPr>
            <a:endParaRPr lang="fa-IR" sz="2800" b="1" dirty="0" smtClean="0">
              <a:solidFill>
                <a:schemeClr val="tx1"/>
              </a:solidFill>
              <a:cs typeface="B Nazanin" pitchFamily="2" charset="-78"/>
            </a:endParaRPr>
          </a:p>
          <a:p>
            <a:pPr>
              <a:buFont typeface="Wingdings" pitchFamily="2" charset="2"/>
              <a:buChar char="q"/>
            </a:pPr>
            <a:r>
              <a:rPr lang="fa-IR" sz="2800" b="1" dirty="0" smtClean="0">
                <a:solidFill>
                  <a:schemeClr val="tx1"/>
                </a:solidFill>
                <a:cs typeface="B Nazanin" pitchFamily="2" charset="-78"/>
              </a:rPr>
              <a:t>سیستم های اطلاعاتی مدیریت و کاربران</a:t>
            </a:r>
            <a:endParaRPr lang="fa-IR" sz="2800"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های جلسه آینده</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43918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36912"/>
            <a:ext cx="8352928" cy="4221088"/>
          </a:xfrm>
        </p:spPr>
        <p:txBody>
          <a:bodyPr>
            <a:normAutofit/>
          </a:bodyPr>
          <a:lstStyle/>
          <a:p>
            <a:pPr marL="0" indent="0" algn="ctr">
              <a:buNone/>
            </a:pPr>
            <a:r>
              <a:rPr lang="fa-IR" sz="2800" b="1" dirty="0" smtClean="0">
                <a:solidFill>
                  <a:schemeClr val="tx1"/>
                </a:solidFill>
                <a:cs typeface="B Nazanin" pitchFamily="2" charset="-78"/>
              </a:rPr>
              <a:t>عنوان فصل: نظریه و ساختار سازمان </a:t>
            </a:r>
          </a:p>
          <a:p>
            <a:pPr marL="0" indent="0">
              <a:buNone/>
            </a:pPr>
            <a:endParaRPr lang="fa-IR" sz="2800" dirty="0">
              <a:solidFill>
                <a:schemeClr val="tx1"/>
              </a:solidFill>
              <a:cs typeface="B Nazanin" pitchFamily="2" charset="-78"/>
            </a:endParaRPr>
          </a:p>
          <a:p>
            <a:pPr marL="0" indent="0">
              <a:buNone/>
            </a:pPr>
            <a:r>
              <a:rPr lang="fa-IR" sz="2800" dirty="0" smtClean="0">
                <a:solidFill>
                  <a:schemeClr val="tx1"/>
                </a:solidFill>
                <a:cs typeface="B Nazanin" pitchFamily="2" charset="-78"/>
              </a:rPr>
              <a:t>فهرست مطالب :</a:t>
            </a:r>
          </a:p>
          <a:p>
            <a:pPr marL="0" indent="0">
              <a:buNone/>
            </a:pPr>
            <a:r>
              <a:rPr lang="fa-IR" sz="2800" dirty="0" smtClean="0">
                <a:solidFill>
                  <a:schemeClr val="tx1"/>
                </a:solidFill>
                <a:cs typeface="B Nazanin" pitchFamily="2" charset="-78"/>
              </a:rPr>
              <a:t>1- ساختار سازمانی</a:t>
            </a:r>
          </a:p>
          <a:p>
            <a:pPr marL="0" indent="0">
              <a:buNone/>
            </a:pPr>
            <a:r>
              <a:rPr lang="fa-IR" sz="2800" dirty="0" smtClean="0">
                <a:solidFill>
                  <a:schemeClr val="tx1"/>
                </a:solidFill>
                <a:cs typeface="B Nazanin" pitchFamily="2" charset="-78"/>
              </a:rPr>
              <a:t>2- اصلاحات مدل اصلی ساختار سازمانی</a:t>
            </a:r>
          </a:p>
          <a:p>
            <a:pPr marL="0" indent="0">
              <a:buNone/>
            </a:pPr>
            <a:r>
              <a:rPr lang="fa-IR" sz="2800" dirty="0" smtClean="0">
                <a:solidFill>
                  <a:schemeClr val="tx1"/>
                </a:solidFill>
                <a:cs typeface="B Nazanin" pitchFamily="2" charset="-78"/>
              </a:rPr>
              <a:t>3-رفتار سازمانی</a:t>
            </a:r>
          </a:p>
          <a:p>
            <a:pPr marL="0" indent="0">
              <a:buNone/>
            </a:pPr>
            <a:r>
              <a:rPr lang="fa-IR" sz="2800" dirty="0" smtClean="0">
                <a:solidFill>
                  <a:schemeClr val="tx1"/>
                </a:solidFill>
                <a:cs typeface="B Nazanin" pitchFamily="2" charset="-78"/>
              </a:rPr>
              <a:t>4-سازمان به مثابه سیستم</a:t>
            </a:r>
          </a:p>
          <a:p>
            <a:pPr marL="0" indent="0">
              <a:buNone/>
            </a:pPr>
            <a:r>
              <a:rPr lang="fa-IR" sz="2800" dirty="0" smtClean="0">
                <a:solidFill>
                  <a:schemeClr val="tx1"/>
                </a:solidFill>
                <a:cs typeface="B Nazanin" pitchFamily="2" charset="-78"/>
              </a:rPr>
              <a:t>5-سیستم های اطلاعاتی مدیریت : سیستم سازمان.</a:t>
            </a:r>
            <a:endParaRPr lang="fa-IR" sz="28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sz="4000" b="1" dirty="0" smtClean="0">
                <a:solidFill>
                  <a:schemeClr val="tx1"/>
                </a:solidFill>
                <a:cs typeface="B Nazanin" pitchFamily="2" charset="-78"/>
              </a:rPr>
              <a:t>جلسه سوم </a:t>
            </a:r>
            <a:r>
              <a:rPr lang="fa-IR" b="1" dirty="0" smtClean="0">
                <a:solidFill>
                  <a:schemeClr val="tx1"/>
                </a:solidFill>
                <a:cs typeface="B Nazanin" pitchFamily="2" charset="-78"/>
              </a:rPr>
              <a:t/>
            </a:r>
            <a:br>
              <a:rPr lang="fa-IR" b="1" dirty="0" smtClean="0">
                <a:solidFill>
                  <a:schemeClr val="tx1"/>
                </a:solidFill>
                <a:cs typeface="B Nazanin" pitchFamily="2" charset="-78"/>
              </a:rPr>
            </a:br>
            <a:r>
              <a:rPr lang="fa-IR" sz="5000" b="1" dirty="0" smtClean="0">
                <a:solidFill>
                  <a:schemeClr val="tx1"/>
                </a:solidFill>
                <a:cs typeface="B Nazanin" pitchFamily="2" charset="-78"/>
              </a:rPr>
              <a:t>فصل چهارم</a:t>
            </a:r>
            <a:endParaRPr lang="fa-IR" sz="5000" b="1" dirty="0">
              <a:solidFill>
                <a:schemeClr val="tx1"/>
              </a:solidFill>
              <a:cs typeface="B Nazanin" pitchFamily="2" charset="-78"/>
            </a:endParaRPr>
          </a:p>
        </p:txBody>
      </p:sp>
    </p:spTree>
    <p:extLst>
      <p:ext uri="{BB962C8B-B14F-4D97-AF65-F5344CB8AC3E}">
        <p14:creationId xmlns:p14="http://schemas.microsoft.com/office/powerpoint/2010/main" val="285378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92896"/>
            <a:ext cx="8568952" cy="5112568"/>
          </a:xfrm>
        </p:spPr>
        <p:txBody>
          <a:bodyPr>
            <a:noAutofit/>
          </a:bodyPr>
          <a:lstStyle/>
          <a:p>
            <a:pPr algn="just">
              <a:buFont typeface="Wingdings" pitchFamily="2" charset="2"/>
              <a:buChar char="q"/>
            </a:pPr>
            <a:r>
              <a:rPr lang="fa-IR" sz="2600" dirty="0" smtClean="0">
                <a:solidFill>
                  <a:schemeClr val="tx1"/>
                </a:solidFill>
                <a:cs typeface="B Nazanin" pitchFamily="2" charset="-78"/>
              </a:rPr>
              <a:t>واژه سازمان دو معنی دارد. معنای اول : عبارت از یک موسسه یا گروه وظیفه ای ، مثل سازمان بازرگانی . یا دانشگاه .</a:t>
            </a:r>
          </a:p>
          <a:p>
            <a:pPr algn="just">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معنای دوم : عبارت از ترتیبی از افراد در موسسه با در نظر گرفتن مفهوم تقسیم کار ، اختیار ، مسئولیت ، و قدرت تصمیم گیری به طوری که موسسه یک سیستم با ثبات محسوب شود و به طور منسجم برای دستیابی به اهداف عمل کند.</a:t>
            </a:r>
            <a:endParaRPr lang="fa-IR" sz="2600" dirty="0">
              <a:solidFill>
                <a:schemeClr val="tx1"/>
              </a:solidFill>
              <a:cs typeface="B Nazanin" pitchFamily="2" charset="-78"/>
            </a:endParaRPr>
          </a:p>
          <a:p>
            <a:pPr algn="just">
              <a:buFont typeface="Wingdings" pitchFamily="2" charset="2"/>
              <a:buChar char="q"/>
            </a:pPr>
            <a:r>
              <a:rPr lang="fa-IR" dirty="0" smtClean="0">
                <a:solidFill>
                  <a:schemeClr val="tx1"/>
                </a:solidFill>
                <a:cs typeface="B Nazanin" pitchFamily="2" charset="-78"/>
              </a:rPr>
              <a:t>ساختار سازمان بر اساس چهار اصل بنا شده است:</a:t>
            </a:r>
          </a:p>
          <a:p>
            <a:pPr marL="0" indent="0" algn="just">
              <a:buNone/>
            </a:pPr>
            <a:r>
              <a:rPr lang="fa-IR" dirty="0" smtClean="0">
                <a:solidFill>
                  <a:schemeClr val="tx1"/>
                </a:solidFill>
                <a:cs typeface="B Nazanin" pitchFamily="2" charset="-78"/>
              </a:rPr>
              <a:t>1- سلسه مراتب اختیارات</a:t>
            </a:r>
          </a:p>
          <a:p>
            <a:pPr marL="0" indent="0" algn="just">
              <a:buNone/>
            </a:pPr>
            <a:r>
              <a:rPr lang="fa-IR" dirty="0" smtClean="0">
                <a:solidFill>
                  <a:schemeClr val="tx1"/>
                </a:solidFill>
                <a:cs typeface="B Nazanin" pitchFamily="2" charset="-78"/>
              </a:rPr>
              <a:t>2- تخصصی شدن.</a:t>
            </a:r>
          </a:p>
          <a:p>
            <a:pPr marL="0" indent="0" algn="just">
              <a:buNone/>
            </a:pPr>
            <a:r>
              <a:rPr lang="fa-IR" dirty="0" smtClean="0">
                <a:solidFill>
                  <a:schemeClr val="tx1"/>
                </a:solidFill>
                <a:cs typeface="B Nazanin" pitchFamily="2" charset="-78"/>
              </a:rPr>
              <a:t>3- رسمی سازی </a:t>
            </a:r>
          </a:p>
          <a:p>
            <a:pPr marL="0" indent="0" algn="just">
              <a:buNone/>
            </a:pPr>
            <a:r>
              <a:rPr lang="fa-IR" dirty="0" smtClean="0">
                <a:solidFill>
                  <a:schemeClr val="tx1"/>
                </a:solidFill>
                <a:cs typeface="B Nazanin" pitchFamily="2" charset="-78"/>
              </a:rPr>
              <a:t>4- تمرکز گرایی</a:t>
            </a:r>
            <a:endParaRPr lang="fa-IR"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ساختار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858935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04864"/>
            <a:ext cx="8712967" cy="4653136"/>
          </a:xfrm>
        </p:spPr>
        <p:txBody>
          <a:bodyPr>
            <a:noAutofit/>
          </a:bodyPr>
          <a:lstStyle/>
          <a:p>
            <a:pPr algn="just">
              <a:buFont typeface="Wingdings" pitchFamily="2" charset="2"/>
              <a:buChar char="q"/>
            </a:pPr>
            <a:r>
              <a:rPr lang="fa-IR" sz="2800" b="1" dirty="0" smtClean="0">
                <a:solidFill>
                  <a:schemeClr val="tx1"/>
                </a:solidFill>
                <a:cs typeface="B Nazanin" pitchFamily="2" charset="-78"/>
              </a:rPr>
              <a:t>سلسله مراتب اختیارات</a:t>
            </a:r>
          </a:p>
          <a:p>
            <a:pPr marL="0" indent="0" algn="just">
              <a:buNone/>
            </a:pPr>
            <a:r>
              <a:rPr lang="fa-IR" sz="2500" dirty="0" smtClean="0">
                <a:solidFill>
                  <a:schemeClr val="tx1"/>
                </a:solidFill>
                <a:cs typeface="B Nazanin" pitchFamily="2" charset="-78"/>
              </a:rPr>
              <a:t>اختیار در دست افراد سازمان است و میزان و قدرت آن به سطح مسئولیت افراد بستگی دارد. </a:t>
            </a:r>
          </a:p>
          <a:p>
            <a:pPr marL="0" indent="0" algn="just">
              <a:buNone/>
            </a:pPr>
            <a:r>
              <a:rPr lang="fa-IR" sz="2500" dirty="0" smtClean="0">
                <a:solidFill>
                  <a:schemeClr val="tx1"/>
                </a:solidFill>
                <a:cs typeface="B Nazanin" pitchFamily="2" charset="-78"/>
              </a:rPr>
              <a:t>وقتی اختیارات به شکل عمودی و بر حسب سطوح توزیع می گردند سازمان بر اساس سلسله مراتب اختیارات شکل می گیرد . </a:t>
            </a:r>
          </a:p>
          <a:p>
            <a:pPr algn="just">
              <a:buFont typeface="Wingdings" pitchFamily="2" charset="2"/>
              <a:buChar char="q"/>
            </a:pPr>
            <a:r>
              <a:rPr lang="fa-IR" sz="2600" b="1" dirty="0" smtClean="0">
                <a:solidFill>
                  <a:schemeClr val="tx1"/>
                </a:solidFill>
                <a:cs typeface="B Nazanin" pitchFamily="2" charset="-78"/>
              </a:rPr>
              <a:t>تخصص</a:t>
            </a:r>
          </a:p>
          <a:p>
            <a:pPr marL="0" indent="0" algn="just">
              <a:buNone/>
            </a:pPr>
            <a:r>
              <a:rPr lang="fa-IR" sz="2500" dirty="0" smtClean="0">
                <a:solidFill>
                  <a:schemeClr val="tx1"/>
                </a:solidFill>
                <a:cs typeface="B Nazanin" pitchFamily="2" charset="-78"/>
              </a:rPr>
              <a:t>دومین اصل بنای ساختار سازمانی تخصصی شدن است.</a:t>
            </a:r>
          </a:p>
          <a:p>
            <a:pPr marL="0" indent="0" algn="just">
              <a:buNone/>
            </a:pPr>
            <a:r>
              <a:rPr lang="fa-IR" sz="2500" dirty="0" smtClean="0">
                <a:solidFill>
                  <a:schemeClr val="tx1"/>
                </a:solidFill>
                <a:cs typeface="B Nazanin" pitchFamily="2" charset="-78"/>
              </a:rPr>
              <a:t>این امر به روش های متعددی انجام می شود و تمام وظایف مشابه و وابسته زیر نظر یک سرپرست سازمان می یابند. </a:t>
            </a:r>
          </a:p>
          <a:p>
            <a:pPr marL="0" indent="0" algn="just">
              <a:buNone/>
            </a:pPr>
            <a:r>
              <a:rPr lang="fa-IR" sz="2500" dirty="0" smtClean="0">
                <a:solidFill>
                  <a:schemeClr val="tx1"/>
                </a:solidFill>
                <a:cs typeface="B Nazanin" pitchFamily="2" charset="-78"/>
              </a:rPr>
              <a:t>یک سازمان بازرگانی را می توان بر اساس تخصصهایی چون : تولید ، بازاریابی ، حسابداری و منابع انسانی ساختار بندی کرد .</a:t>
            </a:r>
            <a:endParaRPr lang="fa-IR" sz="25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ساختار سازمانی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79433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2492896"/>
            <a:ext cx="8208912" cy="3960439"/>
          </a:xfrm>
        </p:spPr>
        <p:txBody>
          <a:bodyPr>
            <a:normAutofit/>
          </a:bodyPr>
          <a:lstStyle/>
          <a:p>
            <a:pPr algn="just">
              <a:buFont typeface="Wingdings" pitchFamily="2" charset="2"/>
              <a:buChar char="q"/>
            </a:pPr>
            <a:r>
              <a:rPr lang="fa-IR" sz="2800" b="1" dirty="0" smtClean="0">
                <a:solidFill>
                  <a:schemeClr val="tx1"/>
                </a:solidFill>
                <a:cs typeface="B Nazanin" pitchFamily="2" charset="-78"/>
              </a:rPr>
              <a:t>رسمیت (رسمی سازی ) </a:t>
            </a:r>
          </a:p>
          <a:p>
            <a:pPr marL="0" indent="0" algn="just">
              <a:buNone/>
            </a:pPr>
            <a:r>
              <a:rPr lang="fa-IR" dirty="0" smtClean="0">
                <a:solidFill>
                  <a:schemeClr val="tx1"/>
                </a:solidFill>
                <a:cs typeface="B Nazanin" pitchFamily="2" charset="-78"/>
              </a:rPr>
              <a:t>هدف از رسمی سازی این است که افراد سازمان ، مستقل باشند که از این راه تعامل بین افراد به کمترین حد می رسد. </a:t>
            </a:r>
          </a:p>
          <a:p>
            <a:pPr marL="0" indent="0" algn="just">
              <a:buNone/>
            </a:pPr>
            <a:r>
              <a:rPr lang="fa-IR" dirty="0" smtClean="0">
                <a:solidFill>
                  <a:schemeClr val="tx1"/>
                </a:solidFill>
                <a:cs typeface="B Nazanin" pitchFamily="2" charset="-78"/>
              </a:rPr>
              <a:t>در واقع افراد بر اساس مقررات ، رویه ها ، سیستمها ، رهنمود ها و سیاست ها کار می کنند. </a:t>
            </a:r>
          </a:p>
          <a:p>
            <a:pPr marL="0" indent="0" algn="just">
              <a:buNone/>
            </a:pPr>
            <a:r>
              <a:rPr lang="fa-IR" dirty="0" smtClean="0">
                <a:solidFill>
                  <a:schemeClr val="tx1"/>
                </a:solidFill>
                <a:cs typeface="B Nazanin" pitchFamily="2" charset="-78"/>
              </a:rPr>
              <a:t>اگر میزان تخصصی شدن بسیار بالا باشد یک فرد می تواند بر افراد بیشتری نظارت کند. به عبارتی این میزان تخصصی شدن به طور مطلوبی بر حیطه کنترل تاثیر می گذارد . </a:t>
            </a:r>
          </a:p>
          <a:p>
            <a:pPr marL="0" indent="0" algn="just">
              <a:buNone/>
            </a:pPr>
            <a:r>
              <a:rPr lang="fa-IR" dirty="0" smtClean="0">
                <a:solidFill>
                  <a:schemeClr val="tx1"/>
                </a:solidFill>
                <a:cs typeface="B Nazanin" pitchFamily="2" charset="-78"/>
              </a:rPr>
              <a:t>در زمانی که رسمی سازی امکان پذیر نباشد ، حیطه کنترل کاهش می یابد و افراد کارهای مشابه انجام می دهند. و نیاز به داشتن نیروی انسانی بیشتر افزایش می یابد.</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ساختار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96804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424935" cy="3960440"/>
          </a:xfrm>
        </p:spPr>
        <p:txBody>
          <a:bodyPr>
            <a:normAutofit/>
          </a:bodyPr>
          <a:lstStyle/>
          <a:p>
            <a:pPr algn="just">
              <a:buFont typeface="Wingdings" pitchFamily="2" charset="2"/>
              <a:buChar char="q"/>
            </a:pPr>
            <a:r>
              <a:rPr lang="fa-IR" sz="2800" b="1" dirty="0" smtClean="0">
                <a:solidFill>
                  <a:schemeClr val="tx1"/>
                </a:solidFill>
                <a:cs typeface="B Nazanin" pitchFamily="2" charset="-78"/>
              </a:rPr>
              <a:t>تمرکز گرایی:</a:t>
            </a:r>
          </a:p>
          <a:p>
            <a:pPr marL="0" indent="0" algn="just">
              <a:buNone/>
            </a:pPr>
            <a:r>
              <a:rPr lang="fa-IR" sz="2800" dirty="0" smtClean="0">
                <a:solidFill>
                  <a:schemeClr val="tx1"/>
                </a:solidFill>
                <a:cs typeface="B Nazanin" pitchFamily="2" charset="-78"/>
              </a:rPr>
              <a:t>تمرکز گرایی به محل و موقعیتی مربوط است که تصمیم گیری در آن به طور موضعی اتخاذ می شود. در یک سازمان شدیدا متمرکز تصمیم گیری در راس سازمان انجام می شود و در سازمان غیر متمرکز قدرت تصمیم گیری به سلسه مراتب سازمانی پایین تر تفویض می شود. </a:t>
            </a:r>
          </a:p>
          <a:p>
            <a:pPr algn="just">
              <a:buFont typeface="Wingdings" pitchFamily="2" charset="2"/>
              <a:buChar char="q"/>
            </a:pPr>
            <a:r>
              <a:rPr lang="fa-IR" sz="2800" dirty="0" smtClean="0">
                <a:solidFill>
                  <a:schemeClr val="tx1"/>
                </a:solidFill>
                <a:cs typeface="B Nazanin" pitchFamily="2" charset="-78"/>
              </a:rPr>
              <a:t> اگر سازمانی به درستی و بر طبق نیازهای کار و در جهت تامین اهداف ساختاربندی شود ، صرفه جویی قابل توجهی در نیروی انسانی و هزینه های ثابت ممکن خواهد شد.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ساختار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493185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b="1" dirty="0" smtClean="0">
                <a:solidFill>
                  <a:schemeClr val="tx1"/>
                </a:solidFill>
                <a:cs typeface="B Nazanin" pitchFamily="2" charset="-78"/>
              </a:rPr>
              <a:t>نمونه یک ساختار سازمانی</a:t>
            </a:r>
            <a:endParaRPr lang="fa-IR" b="1" dirty="0">
              <a:solidFill>
                <a:schemeClr val="tx1"/>
              </a:solidFill>
              <a:cs typeface="B Nazanin" pitchFamily="2" charset="-78"/>
            </a:endParaRPr>
          </a:p>
        </p:txBody>
      </p:sp>
      <p:pic>
        <p:nvPicPr>
          <p:cNvPr id="1026" name="Picture 2" descr="C:\Users\ardeshir\Desktop\char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946204"/>
            <a:ext cx="8424936" cy="4911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622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675466"/>
            <a:ext cx="8280920" cy="3993893"/>
          </a:xfrm>
        </p:spPr>
        <p:txBody>
          <a:bodyPr>
            <a:normAutofit/>
          </a:bodyPr>
          <a:lstStyle/>
          <a:p>
            <a:pPr marL="0" indent="0">
              <a:buNone/>
            </a:pPr>
            <a:r>
              <a:rPr lang="fa-IR" sz="2800" b="1" dirty="0" smtClean="0">
                <a:solidFill>
                  <a:schemeClr val="tx1"/>
                </a:solidFill>
                <a:cs typeface="B Nazanin" pitchFamily="2" charset="-78"/>
              </a:rPr>
              <a:t>مدلهای اصلی :</a:t>
            </a:r>
          </a:p>
          <a:p>
            <a:pPr marL="0" indent="0">
              <a:buNone/>
            </a:pPr>
            <a:r>
              <a:rPr lang="fa-IR" sz="2800" dirty="0" smtClean="0">
                <a:solidFill>
                  <a:schemeClr val="tx1"/>
                </a:solidFill>
                <a:cs typeface="B Nazanin" pitchFamily="2" charset="-78"/>
              </a:rPr>
              <a:t>1- وظیفه ای </a:t>
            </a:r>
          </a:p>
          <a:p>
            <a:pPr marL="0" indent="0">
              <a:buNone/>
            </a:pPr>
            <a:r>
              <a:rPr lang="fa-IR" sz="2800" dirty="0" smtClean="0">
                <a:solidFill>
                  <a:schemeClr val="tx1"/>
                </a:solidFill>
                <a:cs typeface="B Nazanin" pitchFamily="2" charset="-78"/>
              </a:rPr>
              <a:t>2- تولیدی /بازاری / خدماتی </a:t>
            </a:r>
          </a:p>
          <a:p>
            <a:pPr marL="0" indent="0">
              <a:buNone/>
            </a:pPr>
            <a:r>
              <a:rPr lang="fa-IR" sz="2800" dirty="0" smtClean="0">
                <a:solidFill>
                  <a:schemeClr val="tx1"/>
                </a:solidFill>
                <a:cs typeface="B Nazanin" pitchFamily="2" charset="-78"/>
              </a:rPr>
              <a:t>3- پروژه </a:t>
            </a:r>
          </a:p>
          <a:p>
            <a:pPr marL="0" indent="0">
              <a:buNone/>
            </a:pPr>
            <a:r>
              <a:rPr lang="fa-IR" sz="2800" dirty="0" smtClean="0">
                <a:solidFill>
                  <a:schemeClr val="tx1"/>
                </a:solidFill>
                <a:cs typeface="B Nazanin" pitchFamily="2" charset="-78"/>
              </a:rPr>
              <a:t>4- ماتریسی</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چهار نوع اصلاح در مدلهای اصلی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458008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564904"/>
            <a:ext cx="8352928" cy="4104455"/>
          </a:xfrm>
        </p:spPr>
        <p:txBody>
          <a:bodyPr/>
          <a:lstStyle/>
          <a:p>
            <a:pPr>
              <a:buFont typeface="Wingdings" pitchFamily="2" charset="2"/>
              <a:buChar char="q"/>
            </a:pPr>
            <a:r>
              <a:rPr lang="fa-IR" b="1" dirty="0" smtClean="0">
                <a:solidFill>
                  <a:schemeClr val="tx1"/>
                </a:solidFill>
                <a:cs typeface="B Nazanin" pitchFamily="2" charset="-78"/>
              </a:rPr>
              <a:t> سازمان وظیفه ای :</a:t>
            </a:r>
          </a:p>
          <a:p>
            <a:pPr marL="0" indent="0">
              <a:buNone/>
            </a:pPr>
            <a:r>
              <a:rPr lang="fa-IR" sz="2600" dirty="0" smtClean="0">
                <a:solidFill>
                  <a:schemeClr val="tx1"/>
                </a:solidFill>
                <a:cs typeface="B Nazanin" pitchFamily="2" charset="-78"/>
              </a:rPr>
              <a:t>زمانی که بتوان کار سازمان را به بخشهای مشخصی از فعالیت ها تقسیم نمود که تمامی آنها از اهمیتی یکسان برخوردار باشند ، سازمان وظیفه ای در مناسب ترین وضعیت خود قرار دارد. </a:t>
            </a:r>
          </a:p>
          <a:p>
            <a:pPr marL="0" indent="0">
              <a:buNone/>
            </a:pPr>
            <a:r>
              <a:rPr lang="fa-IR" sz="2600" dirty="0" smtClean="0">
                <a:solidFill>
                  <a:schemeClr val="tx1"/>
                </a:solidFill>
                <a:cs typeface="B Nazanin" pitchFamily="2" charset="-78"/>
              </a:rPr>
              <a:t>مثلا سازمان تجاری می تواند برحسب وظیفه به چهار یا پنج بخش سازماندهی شود مثل بازاریابی ، تولید ، مالی ، نیروی انسانی ومواد . </a:t>
            </a:r>
          </a:p>
          <a:p>
            <a:pPr marL="0" indent="0">
              <a:buNone/>
            </a:pPr>
            <a:r>
              <a:rPr lang="fa-IR" sz="2600" dirty="0" smtClean="0">
                <a:solidFill>
                  <a:schemeClr val="tx1"/>
                </a:solidFill>
                <a:cs typeface="B Nazanin" pitchFamily="2" charset="-78"/>
              </a:rPr>
              <a:t>اجرای تصمیمات عمدتا به خود وظایف بستگی دارد . </a:t>
            </a:r>
          </a:p>
          <a:p>
            <a:pPr marL="0" indent="0">
              <a:buNone/>
            </a:pPr>
            <a:r>
              <a:rPr lang="fa-IR" sz="2600" dirty="0" smtClean="0">
                <a:solidFill>
                  <a:schemeClr val="tx1"/>
                </a:solidFill>
                <a:cs typeface="B Nazanin" pitchFamily="2" charset="-78"/>
              </a:rPr>
              <a:t>در این سازمان جریان اطلاعات از بالا به پایین و به شکل معکوس است . </a:t>
            </a:r>
          </a:p>
          <a:p>
            <a:pPr marL="0" indent="0">
              <a:buNone/>
            </a:pPr>
            <a:r>
              <a:rPr lang="fa-IR" sz="2600" dirty="0" smtClean="0">
                <a:solidFill>
                  <a:schemeClr val="tx1"/>
                </a:solidFill>
                <a:cs typeface="B Nazanin" pitchFamily="2" charset="-78"/>
              </a:rPr>
              <a:t>تجمیع اطلاعات در اختیار مدیران ارشد است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وظیفه ای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587721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92896"/>
            <a:ext cx="8280920" cy="4248472"/>
          </a:xfrm>
        </p:spPr>
        <p:txBody>
          <a:bodyPr>
            <a:normAutofit/>
          </a:bodyPr>
          <a:lstStyle/>
          <a:p>
            <a:pPr>
              <a:buFont typeface="Wingdings" pitchFamily="2" charset="2"/>
              <a:buChar char="q"/>
            </a:pPr>
            <a:r>
              <a:rPr lang="fa-IR" sz="2600" b="1" dirty="0" smtClean="0">
                <a:solidFill>
                  <a:schemeClr val="tx1"/>
                </a:solidFill>
                <a:cs typeface="B Nazanin" pitchFamily="2" charset="-78"/>
              </a:rPr>
              <a:t>سازمان تولیدی / بازاری/ خدماتی </a:t>
            </a:r>
          </a:p>
          <a:p>
            <a:pPr marL="0" indent="0">
              <a:buNone/>
            </a:pPr>
            <a:r>
              <a:rPr lang="fa-IR" sz="2600" dirty="0" smtClean="0">
                <a:solidFill>
                  <a:schemeClr val="tx1"/>
                </a:solidFill>
                <a:cs typeface="B Nazanin" pitchFamily="2" charset="-78"/>
              </a:rPr>
              <a:t>وقتی درآمد کلی سازمان رشد یابد و تقویت شود و تصمیم گیری به تولید ، بازار یا خدمات مربوط شود ساختار سازمان پیرامون همین عوامل شکل می گیرد. </a:t>
            </a:r>
          </a:p>
          <a:p>
            <a:pPr marL="0" indent="0">
              <a:buNone/>
            </a:pPr>
            <a:r>
              <a:rPr lang="fa-IR" sz="2600" dirty="0" smtClean="0">
                <a:solidFill>
                  <a:schemeClr val="tx1"/>
                </a:solidFill>
                <a:cs typeface="B Nazanin" pitchFamily="2" charset="-78"/>
              </a:rPr>
              <a:t>افراد سازمان به رئیس بخش تولید گزارش می دهند . تصمیم گیری در این سازمان سریعتر و تا حدی متمرکز است. </a:t>
            </a:r>
          </a:p>
          <a:p>
            <a:pPr marL="0" indent="0">
              <a:buNone/>
            </a:pPr>
            <a:r>
              <a:rPr lang="fa-IR" sz="2600" dirty="0" smtClean="0">
                <a:solidFill>
                  <a:schemeClr val="tx1"/>
                </a:solidFill>
                <a:cs typeface="B Nazanin" pitchFamily="2" charset="-78"/>
              </a:rPr>
              <a:t>در این سازمان افراد بیشتر برای آرمان های تولید کار می کنند تا آرمانهای کلان سازمان . </a:t>
            </a:r>
          </a:p>
          <a:p>
            <a:pPr marL="0" indent="0">
              <a:buNone/>
            </a:pPr>
            <a:r>
              <a:rPr lang="fa-IR" sz="2600" dirty="0">
                <a:solidFill>
                  <a:schemeClr val="tx1"/>
                </a:solidFill>
                <a:cs typeface="B Nazanin" pitchFamily="2" charset="-78"/>
              </a:rPr>
              <a:t> </a:t>
            </a:r>
            <a:r>
              <a:rPr lang="fa-IR" sz="2600" dirty="0" smtClean="0">
                <a:solidFill>
                  <a:schemeClr val="tx1"/>
                </a:solidFill>
                <a:cs typeface="B Nazanin" pitchFamily="2" charset="-78"/>
              </a:rPr>
              <a:t>دراین ساختار نیاز نیروی انسانی بیشتر است و افراد در تخصص فنی و مدیریتی پیشرفت می کنند.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تولیدی/بازاری/خدماتی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546572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280919" cy="4032448"/>
          </a:xfrm>
        </p:spPr>
        <p:txBody>
          <a:bodyPr/>
          <a:lstStyle/>
          <a:p>
            <a:pPr>
              <a:buFont typeface="Wingdings" pitchFamily="2" charset="2"/>
              <a:buChar char="q"/>
            </a:pPr>
            <a:r>
              <a:rPr lang="fa-IR" sz="2800" b="1" dirty="0" smtClean="0">
                <a:solidFill>
                  <a:schemeClr val="tx1"/>
                </a:solidFill>
                <a:cs typeface="B Nazanin" pitchFamily="2" charset="-78"/>
              </a:rPr>
              <a:t>تعریف سیستم های اطلاعاتی مدیریت:</a:t>
            </a:r>
          </a:p>
          <a:p>
            <a:pPr marL="0" indent="0">
              <a:buNone/>
            </a:pPr>
            <a:r>
              <a:rPr lang="fa-IR" sz="2800" dirty="0" smtClean="0">
                <a:solidFill>
                  <a:schemeClr val="tx1"/>
                </a:solidFill>
                <a:cs typeface="B Nazanin" pitchFamily="2" charset="-78"/>
              </a:rPr>
              <a:t>1- سیستمی است که برای تصمیم گیری در سازمان ، پشتیبانی اطلاعاتی را بر عهده دارد . </a:t>
            </a:r>
          </a:p>
          <a:p>
            <a:pPr marL="0" indent="0">
              <a:buNone/>
            </a:pPr>
            <a:endParaRPr lang="fa-IR" sz="2800" dirty="0">
              <a:solidFill>
                <a:schemeClr val="tx1"/>
              </a:solidFill>
              <a:cs typeface="B Nazanin" pitchFamily="2" charset="-78"/>
            </a:endParaRPr>
          </a:p>
          <a:p>
            <a:pPr marL="0" indent="0">
              <a:buNone/>
            </a:pPr>
            <a:r>
              <a:rPr lang="fa-IR" sz="2800" dirty="0" smtClean="0">
                <a:solidFill>
                  <a:schemeClr val="tx1"/>
                </a:solidFill>
                <a:cs typeface="B Nazanin" pitchFamily="2" charset="-78"/>
              </a:rPr>
              <a:t>2- سیستمی است که مبتنی بر پایگاه داده های سازمانی که به منظور دادن اطلاعات به افراد یک سازمان پدید آمده است. </a:t>
            </a:r>
          </a:p>
          <a:p>
            <a:pPr marL="0" indent="0" algn="ctr">
              <a:buNone/>
            </a:pPr>
            <a:endParaRPr lang="fa-IR" sz="2800" dirty="0">
              <a:solidFill>
                <a:schemeClr val="tx1"/>
              </a:solidFill>
              <a:cs typeface="B Nazanin" pitchFamily="2" charset="-78"/>
            </a:endParaRPr>
          </a:p>
          <a:p>
            <a:pPr marL="0" indent="0" algn="ctr">
              <a:buNone/>
            </a:pPr>
            <a:r>
              <a:rPr lang="en-US" sz="2800" b="1" dirty="0" smtClean="0">
                <a:solidFill>
                  <a:schemeClr val="tx1"/>
                </a:solidFill>
                <a:latin typeface="Arial Black" pitchFamily="34" charset="0"/>
                <a:cs typeface="Aharoni" pitchFamily="2" charset="-79"/>
              </a:rPr>
              <a:t>Management Information System</a:t>
            </a:r>
            <a:endParaRPr lang="fa-IR" sz="2800" b="1" dirty="0" smtClean="0">
              <a:solidFill>
                <a:schemeClr val="tx1"/>
              </a:solidFill>
              <a:latin typeface="Arial Black" pitchFamily="34" charset="0"/>
              <a:cs typeface="B Nazanin" pitchFamily="2" charset="-78"/>
            </a:endParaRPr>
          </a:p>
          <a:p>
            <a:pPr marL="0" indent="0">
              <a:buNone/>
            </a:pPr>
            <a:endParaRPr lang="fa-IR" sz="2800" dirty="0" smtClean="0">
              <a:solidFill>
                <a:schemeClr val="tx1"/>
              </a:solidFill>
              <a:cs typeface="B Nazanin" pitchFamily="2" charset="-78"/>
            </a:endParaRPr>
          </a:p>
          <a:p>
            <a:pPr marL="0" indent="0">
              <a:buNone/>
            </a:pPr>
            <a:endParaRPr lang="fa-IR" dirty="0"/>
          </a:p>
        </p:txBody>
      </p:sp>
      <p:sp>
        <p:nvSpPr>
          <p:cNvPr id="3" name="Title 2"/>
          <p:cNvSpPr>
            <a:spLocks noGrp="1"/>
          </p:cNvSpPr>
          <p:nvPr>
            <p:ph type="title"/>
          </p:nvPr>
        </p:nvSpPr>
        <p:spPr>
          <a:xfrm>
            <a:off x="457200" y="338328"/>
            <a:ext cx="8229600" cy="1650512"/>
          </a:xfrm>
        </p:spPr>
        <p:txBody>
          <a:bodyPr>
            <a:normAutofit/>
          </a:bodyPr>
          <a:lstStyle/>
          <a:p>
            <a:r>
              <a:rPr lang="fa-IR" dirty="0" smtClean="0">
                <a:cs typeface="B Nazanin" pitchFamily="2" charset="-78"/>
              </a:rPr>
              <a:t/>
            </a:r>
            <a:br>
              <a:rPr lang="fa-IR" dirty="0" smtClean="0">
                <a:cs typeface="B Nazanin" pitchFamily="2" charset="-78"/>
              </a:rPr>
            </a:br>
            <a:r>
              <a:rPr lang="fa-IR" b="1" dirty="0" smtClean="0">
                <a:solidFill>
                  <a:schemeClr val="tx1"/>
                </a:solidFill>
                <a:cs typeface="B Nazanin" pitchFamily="2" charset="-78"/>
              </a:rPr>
              <a:t>سیستم های اطلاعاتی مدیریت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4237203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064896" cy="3960440"/>
          </a:xfrm>
        </p:spPr>
        <p:txBody>
          <a:bodyPr>
            <a:normAutofit/>
          </a:bodyPr>
          <a:lstStyle/>
          <a:p>
            <a:pPr>
              <a:buFont typeface="Wingdings" pitchFamily="2" charset="2"/>
              <a:buChar char="q"/>
            </a:pPr>
            <a:r>
              <a:rPr lang="fa-IR" sz="2600" dirty="0" smtClean="0">
                <a:solidFill>
                  <a:schemeClr val="tx1"/>
                </a:solidFill>
                <a:cs typeface="B Nazanin" pitchFamily="2" charset="-78"/>
              </a:rPr>
              <a:t>سازمان پروژه ای نوع خاصی از سازمان تولیدی است که خدمات عمومی در آن چون امور مالی و خرید در سطوح وظیفه ، سازماندهی می شوند. </a:t>
            </a:r>
            <a:endParaRPr lang="fa-IR" sz="2600" dirty="0">
              <a:solidFill>
                <a:schemeClr val="tx1"/>
              </a:solidFill>
              <a:cs typeface="B Nazanin" pitchFamily="2" charset="-78"/>
            </a:endParaRPr>
          </a:p>
          <a:p>
            <a:pPr>
              <a:buFont typeface="Wingdings" pitchFamily="2" charset="2"/>
              <a:buChar char="q"/>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در سازمان پروژه ای بعضی از وظایف به شکل مسئولیت جمعی بوده و بعضی دیگر در حیطه مسئولیت مدیر پروژ قرار دارد.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این ساختار سازمانی در تصمیم گیری سریع و کنترل پروژه بر حسب هزینه ، منابع و زمان کمک می کند.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پروژه ای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023417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424936" cy="4104455"/>
          </a:xfrm>
        </p:spPr>
        <p:txBody>
          <a:bodyPr>
            <a:normAutofit/>
          </a:bodyPr>
          <a:lstStyle/>
          <a:p>
            <a:pPr>
              <a:buFont typeface="Wingdings" pitchFamily="2" charset="2"/>
              <a:buChar char="q"/>
            </a:pPr>
            <a:r>
              <a:rPr lang="fa-IR" sz="2800" dirty="0" smtClean="0">
                <a:solidFill>
                  <a:schemeClr val="tx1"/>
                </a:solidFill>
                <a:cs typeface="B Nazanin" pitchFamily="2" charset="-78"/>
              </a:rPr>
              <a:t>در سازمان ماتریسی جریان اطلاعات بر خلاف سه سازمان و ساختار قبلی به شکل جانبی و عمودی قابل اجرا است .  در ساختارهای قبلی به شکل عمودی قابل اجرا بود. </a:t>
            </a:r>
          </a:p>
          <a:p>
            <a:pPr>
              <a:buFont typeface="Wingdings" pitchFamily="2" charset="2"/>
              <a:buChar char="q"/>
            </a:pPr>
            <a:r>
              <a:rPr lang="fa-IR" sz="2800" dirty="0" smtClean="0">
                <a:solidFill>
                  <a:schemeClr val="tx1"/>
                </a:solidFill>
                <a:cs typeface="B Nazanin" pitchFamily="2" charset="-78"/>
              </a:rPr>
              <a:t>این سازمان ترکیبی از ساختار سازمان وظیفه ای و تولیدی است. </a:t>
            </a:r>
          </a:p>
          <a:p>
            <a:pPr>
              <a:buFont typeface="Wingdings" pitchFamily="2" charset="2"/>
              <a:buChar char="q"/>
            </a:pPr>
            <a:r>
              <a:rPr lang="fa-IR" sz="2800" dirty="0" smtClean="0">
                <a:solidFill>
                  <a:schemeClr val="tx1"/>
                </a:solidFill>
                <a:cs typeface="B Nazanin" pitchFamily="2" charset="-78"/>
              </a:rPr>
              <a:t>در این سازمان مدیران وظیفه ای مثل فروش و حسابداری بطور عمودی به  رئیس واحد خود و به طور جانبی به مدیر تولید گزارش می دهند. </a:t>
            </a:r>
          </a:p>
          <a:p>
            <a:pPr>
              <a:buFont typeface="Wingdings" pitchFamily="2" charset="2"/>
              <a:buChar char="q"/>
            </a:pPr>
            <a:r>
              <a:rPr lang="fa-IR" sz="2800" dirty="0" smtClean="0">
                <a:solidFill>
                  <a:schemeClr val="tx1"/>
                </a:solidFill>
                <a:cs typeface="B Nazanin" pitchFamily="2" charset="-78"/>
              </a:rPr>
              <a:t>این ساختار ماتریسی در شرکت های بزرگی به کار می رود که فعالیت های بازرگانی متنوعی دارند. </a:t>
            </a:r>
            <a:endParaRPr lang="fa-IR" sz="2800" dirty="0">
              <a:solidFill>
                <a:schemeClr val="tx1"/>
              </a:solidFill>
              <a:cs typeface="B Nazanin" pitchFamily="2" charset="-78"/>
            </a:endParaRPr>
          </a:p>
        </p:txBody>
      </p:sp>
      <p:sp>
        <p:nvSpPr>
          <p:cNvPr id="3" name="Title 2"/>
          <p:cNvSpPr>
            <a:spLocks noGrp="1"/>
          </p:cNvSpPr>
          <p:nvPr>
            <p:ph type="title"/>
          </p:nvPr>
        </p:nvSpPr>
        <p:spPr>
          <a:xfrm>
            <a:off x="467544" y="260648"/>
            <a:ext cx="8229600" cy="1252728"/>
          </a:xfrm>
        </p:spPr>
        <p:txBody>
          <a:bodyPr/>
          <a:lstStyle/>
          <a:p>
            <a:r>
              <a:rPr lang="fa-IR" b="1" dirty="0" smtClean="0">
                <a:solidFill>
                  <a:schemeClr val="tx1"/>
                </a:solidFill>
                <a:cs typeface="B Nazanin" pitchFamily="2" charset="-78"/>
              </a:rPr>
              <a:t>سازمان ماتریسی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9261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36912"/>
            <a:ext cx="8136904" cy="3810736"/>
          </a:xfrm>
        </p:spPr>
        <p:txBody>
          <a:bodyPr>
            <a:noAutofit/>
          </a:bodyPr>
          <a:lstStyle/>
          <a:p>
            <a:pPr algn="just">
              <a:buFont typeface="Wingdings" pitchFamily="2" charset="2"/>
              <a:buChar char="q"/>
            </a:pPr>
            <a:r>
              <a:rPr lang="fa-IR" sz="2600" dirty="0" smtClean="0">
                <a:solidFill>
                  <a:schemeClr val="tx1"/>
                </a:solidFill>
                <a:cs typeface="B Nazanin" pitchFamily="2" charset="-78"/>
              </a:rPr>
              <a:t> هر چند سازمان متناسب با آرمانها و هدفهای مورد نظر خود ساختاربندی می شود، به دلایل متعددی عملکرد واقعی سازمان نقطه متقابل آن است. </a:t>
            </a:r>
          </a:p>
          <a:p>
            <a:pPr algn="just">
              <a:buFont typeface="Wingdings" pitchFamily="2" charset="2"/>
              <a:buChar char="q"/>
            </a:pPr>
            <a:r>
              <a:rPr lang="fa-IR" sz="2600" dirty="0" smtClean="0">
                <a:solidFill>
                  <a:schemeClr val="tx1"/>
                </a:solidFill>
                <a:cs typeface="B Nazanin" pitchFamily="2" charset="-78"/>
              </a:rPr>
              <a:t>عواملی خارج از کنترل مدیریت وجود دارند که بر عملکرد سازمان تاثیر می گذارند. </a:t>
            </a:r>
          </a:p>
          <a:p>
            <a:pPr algn="just">
              <a:buFont typeface="Wingdings" pitchFamily="2" charset="2"/>
              <a:buChar char="q"/>
            </a:pPr>
            <a:r>
              <a:rPr lang="fa-IR" sz="2600" dirty="0" smtClean="0">
                <a:solidFill>
                  <a:schemeClr val="tx1"/>
                </a:solidFill>
                <a:cs typeface="B Nazanin" pitchFamily="2" charset="-78"/>
              </a:rPr>
              <a:t>رفتار سازمانی بر عملکرد سازمان تاثیر می گذارد . این رفتار نتیجه تاثیر این عوامل است :</a:t>
            </a:r>
          </a:p>
          <a:p>
            <a:pPr marL="0" indent="0" algn="just">
              <a:buNone/>
            </a:pPr>
            <a:r>
              <a:rPr lang="fa-IR" sz="2600" dirty="0" smtClean="0">
                <a:solidFill>
                  <a:schemeClr val="tx1"/>
                </a:solidFill>
                <a:cs typeface="B Nazanin" pitchFamily="2" charset="-78"/>
              </a:rPr>
              <a:t>1- فرهنگ سازمانی                                       4- آموزش سازمانی</a:t>
            </a:r>
          </a:p>
          <a:p>
            <a:pPr marL="0" indent="0" algn="just">
              <a:buNone/>
            </a:pPr>
            <a:r>
              <a:rPr lang="fa-IR" sz="2600" dirty="0" smtClean="0">
                <a:solidFill>
                  <a:schemeClr val="tx1"/>
                </a:solidFill>
                <a:cs typeface="B Nazanin" pitchFamily="2" charset="-78"/>
              </a:rPr>
              <a:t>2- قدرت سازمانی                                          5- انگیزش سازمانی</a:t>
            </a:r>
          </a:p>
          <a:p>
            <a:pPr marL="0" indent="0" algn="just">
              <a:buNone/>
            </a:pPr>
            <a:r>
              <a:rPr lang="fa-IR" sz="2600" dirty="0" smtClean="0">
                <a:solidFill>
                  <a:schemeClr val="tx1"/>
                </a:solidFill>
                <a:cs typeface="B Nazanin" pitchFamily="2" charset="-78"/>
              </a:rPr>
              <a:t>3- تغییر سازمانی</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رفتار سازمانی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8980678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420888"/>
            <a:ext cx="8640961" cy="4248472"/>
          </a:xfrm>
        </p:spPr>
        <p:txBody>
          <a:bodyPr/>
          <a:lstStyle/>
          <a:p>
            <a:pPr>
              <a:buFont typeface="Wingdings" pitchFamily="2" charset="2"/>
              <a:buChar char="q"/>
            </a:pPr>
            <a:r>
              <a:rPr lang="fa-IR" sz="2600" b="1" dirty="0" smtClean="0">
                <a:solidFill>
                  <a:schemeClr val="tx1"/>
                </a:solidFill>
                <a:cs typeface="B Nazanin" pitchFamily="2" charset="-78"/>
              </a:rPr>
              <a:t> فرهنگ سازمانی</a:t>
            </a:r>
          </a:p>
          <a:p>
            <a:pPr marL="0" indent="0">
              <a:buNone/>
            </a:pPr>
            <a:r>
              <a:rPr lang="fa-IR" sz="2600" dirty="0" smtClean="0">
                <a:solidFill>
                  <a:schemeClr val="tx1"/>
                </a:solidFill>
                <a:cs typeface="B Nazanin" pitchFamily="2" charset="-78"/>
              </a:rPr>
              <a:t>فرهنگ مجموعه نگرش ها ، باورها، ارزشها، هنجارها و برداشت های افراد سازمان است . </a:t>
            </a:r>
          </a:p>
          <a:p>
            <a:pPr>
              <a:buFont typeface="Wingdings" pitchFamily="2" charset="2"/>
              <a:buChar char="ü"/>
            </a:pPr>
            <a:r>
              <a:rPr lang="fa-IR" sz="2600" dirty="0" smtClean="0">
                <a:solidFill>
                  <a:schemeClr val="tx1"/>
                </a:solidFill>
                <a:cs typeface="B Nazanin" pitchFamily="2" charset="-78"/>
              </a:rPr>
              <a:t> عملکرد دراز مدت و عملیات مدیریت به فرهنگ مدیریت وابسته است و دستیابی به مقاصد نیز به فرهنگ کار بستگی دارد. </a:t>
            </a:r>
          </a:p>
          <a:p>
            <a:pPr>
              <a:buFont typeface="Wingdings" pitchFamily="2" charset="2"/>
              <a:buChar char="ü"/>
            </a:pPr>
            <a:r>
              <a:rPr lang="fa-IR" sz="2600" dirty="0" smtClean="0">
                <a:solidFill>
                  <a:schemeClr val="tx1"/>
                </a:solidFill>
                <a:cs typeface="B Nazanin" pitchFamily="2" charset="-78"/>
              </a:rPr>
              <a:t>زمانی که سازمان این مجموعه عوامل را در سطح بالایی دارد ، می گوییم دارای فرهنگ سازمانی است . چنین فرهنگی در رفتار سازمانی انعکاس می یابد. </a:t>
            </a:r>
          </a:p>
          <a:p>
            <a:pPr>
              <a:buFont typeface="Wingdings" pitchFamily="2" charset="2"/>
              <a:buChar char="ü"/>
            </a:pPr>
            <a:r>
              <a:rPr lang="fa-IR" sz="2600" dirty="0" smtClean="0">
                <a:solidFill>
                  <a:schemeClr val="tx1"/>
                </a:solidFill>
                <a:cs typeface="B Nazanin" pitchFamily="2" charset="-78"/>
              </a:rPr>
              <a:t>اگر این فرهنگ موجد رفتاری باشد که بر عملکرد نتیجه معکوس بگذارد می توان با مدیریت و توسل به اقداماتی چون آموزش و آگاهی دادن آن را تغییر داد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فرهنگ سازمانی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514787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92896"/>
            <a:ext cx="8352927" cy="4176464"/>
          </a:xfrm>
        </p:spPr>
        <p:txBody>
          <a:bodyPr/>
          <a:lstStyle/>
          <a:p>
            <a:pPr>
              <a:buFont typeface="Wingdings" pitchFamily="2" charset="2"/>
              <a:buChar char="q"/>
            </a:pPr>
            <a:r>
              <a:rPr lang="fa-IR" sz="2600" b="1" dirty="0" smtClean="0">
                <a:solidFill>
                  <a:schemeClr val="tx1"/>
                </a:solidFill>
                <a:cs typeface="B Nazanin" pitchFamily="2" charset="-78"/>
              </a:rPr>
              <a:t>قدرت سازمانی :</a:t>
            </a:r>
          </a:p>
          <a:p>
            <a:pPr marL="0" indent="0" algn="just">
              <a:buNone/>
            </a:pPr>
            <a:r>
              <a:rPr lang="fa-IR" sz="2600" dirty="0" smtClean="0">
                <a:solidFill>
                  <a:schemeClr val="tx1"/>
                </a:solidFill>
                <a:cs typeface="B Nazanin" pitchFamily="2" charset="-78"/>
              </a:rPr>
              <a:t>عبارت از توانایی ساختار سازمان در بهره گیری از منابع انسانی و مواد در نیل به اهداف سازمان. </a:t>
            </a:r>
          </a:p>
          <a:p>
            <a:pPr marL="0" indent="0" algn="just">
              <a:buNone/>
            </a:pPr>
            <a:r>
              <a:rPr lang="fa-IR" sz="2600" dirty="0" smtClean="0">
                <a:solidFill>
                  <a:schemeClr val="tx1"/>
                </a:solidFill>
                <a:cs typeface="B Nazanin" pitchFamily="2" charset="-78"/>
              </a:rPr>
              <a:t>قدرت سازمانی ممکن است به فرد محدود شود . افرادی به خاطر مقام ، مسئولیت و برتری خود نسبت به دیگران از قدرت بیشتری برخوردار باشند. </a:t>
            </a:r>
          </a:p>
          <a:p>
            <a:pPr marL="0" indent="0" algn="just">
              <a:buNone/>
            </a:pPr>
            <a:r>
              <a:rPr lang="fa-IR" sz="2600" dirty="0" smtClean="0">
                <a:solidFill>
                  <a:schemeClr val="tx1"/>
                </a:solidFill>
                <a:cs typeface="B Nazanin" pitchFamily="2" charset="-78"/>
              </a:rPr>
              <a:t>اگر در یک سازمان به خاطر قدرت و بازی قدرت در ساختار تضاد وجود داشته باشد. و این تضاد بر عملکرد سازمان تاثیر گذار باشد بهتر ان است که در مقام و جایگاه سازمانی افراد تغییر مناسب صورت پذیرد.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قدرت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90454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564904"/>
            <a:ext cx="8496944" cy="4176464"/>
          </a:xfrm>
        </p:spPr>
        <p:txBody>
          <a:bodyPr>
            <a:normAutofit/>
          </a:bodyPr>
          <a:lstStyle/>
          <a:p>
            <a:pPr>
              <a:buFont typeface="Wingdings" pitchFamily="2" charset="2"/>
              <a:buChar char="q"/>
            </a:pPr>
            <a:r>
              <a:rPr lang="fa-IR" sz="2800" dirty="0" smtClean="0">
                <a:solidFill>
                  <a:schemeClr val="tx1"/>
                </a:solidFill>
                <a:cs typeface="B Nazanin" pitchFamily="2" charset="-78"/>
              </a:rPr>
              <a:t> </a:t>
            </a:r>
            <a:r>
              <a:rPr lang="fa-IR" sz="2800" b="1" dirty="0" smtClean="0">
                <a:solidFill>
                  <a:schemeClr val="tx1"/>
                </a:solidFill>
                <a:cs typeface="B Nazanin" pitchFamily="2" charset="-78"/>
              </a:rPr>
              <a:t>تغییر سازمانی :</a:t>
            </a:r>
          </a:p>
          <a:p>
            <a:pPr marL="0" indent="0">
              <a:buNone/>
            </a:pPr>
            <a:r>
              <a:rPr lang="fa-IR" sz="2800" dirty="0" smtClean="0">
                <a:solidFill>
                  <a:schemeClr val="tx1"/>
                </a:solidFill>
                <a:cs typeface="B Nazanin" pitchFamily="2" charset="-78"/>
              </a:rPr>
              <a:t>حتی اگر ساختار سازمانی به خوبی شکل بگیرد باز هم با گذشت زمان این ساختار در پی تغییرات محیط ، افراد و کار به تدریج نقصان خواهد یافت . سازمان نیز بسان یک موجود زنده حیات و مرگ دارد. </a:t>
            </a:r>
          </a:p>
          <a:p>
            <a:pPr marL="0" indent="0">
              <a:buNone/>
            </a:pPr>
            <a:endParaRPr lang="fa-IR" sz="2800" dirty="0" smtClean="0">
              <a:solidFill>
                <a:schemeClr val="tx1"/>
              </a:solidFill>
              <a:cs typeface="B Nazanin" pitchFamily="2" charset="-78"/>
            </a:endParaRPr>
          </a:p>
          <a:p>
            <a:pPr marL="0" indent="0">
              <a:buNone/>
            </a:pPr>
            <a:r>
              <a:rPr lang="fa-IR" sz="2800" dirty="0" smtClean="0">
                <a:solidFill>
                  <a:schemeClr val="tx1"/>
                </a:solidFill>
                <a:cs typeface="B Nazanin" pitchFamily="2" charset="-78"/>
              </a:rPr>
              <a:t>چرخه زندگی سازمان عبارت از آغاز ، رشد ، بلوغ و نقصان که باید در هر یک از مراحل به نحو مناسبی تغییر یابد.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تغییر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451622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564904"/>
            <a:ext cx="8352928" cy="4032448"/>
          </a:xfrm>
        </p:spPr>
        <p:txBody>
          <a:bodyPr>
            <a:noAutofit/>
          </a:bodyPr>
          <a:lstStyle/>
          <a:p>
            <a:pPr algn="just">
              <a:buFont typeface="Wingdings" pitchFamily="2" charset="2"/>
              <a:buChar char="q"/>
            </a:pPr>
            <a:r>
              <a:rPr lang="fa-IR" sz="2800" dirty="0" smtClean="0">
                <a:solidFill>
                  <a:schemeClr val="tx1"/>
                </a:solidFill>
                <a:cs typeface="B Nazanin" pitchFamily="2" charset="-78"/>
              </a:rPr>
              <a:t>مقررات ، سیستمها و رویه ها با گذشت زمان کارآمدتر می شوند. با این تجربه آموزشی بعضی از تغییرات سازمان اجتناب ناپذیر خواهند بود و باید به اجرا درآیند. </a:t>
            </a:r>
          </a:p>
          <a:p>
            <a:pPr algn="just">
              <a:buFont typeface="Wingdings" pitchFamily="2" charset="2"/>
              <a:buChar char="q"/>
            </a:pPr>
            <a:r>
              <a:rPr lang="fa-IR" sz="2800" dirty="0" smtClean="0">
                <a:solidFill>
                  <a:schemeClr val="tx1"/>
                </a:solidFill>
                <a:cs typeface="B Nazanin" pitchFamily="2" charset="-78"/>
              </a:rPr>
              <a:t>افراد سازمان می توانند قدرت و ضعف خود را بشناسند و برای رفع و تقویت آنها اقدام کنند. </a:t>
            </a:r>
          </a:p>
          <a:p>
            <a:pPr algn="just">
              <a:buFont typeface="Wingdings" pitchFamily="2" charset="2"/>
              <a:buChar char="q"/>
            </a:pPr>
            <a:endParaRPr lang="fa-IR" sz="2800" dirty="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با افزایش آموزش سازمانی رفتار سازمانی نیز بالنده تر می شود و با اموزش روزافزون رسمی سازی در سطح بالا انجام می گیرد که ساختار سازمان را متاثر می سازد.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آموزش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767330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564904"/>
            <a:ext cx="8280920" cy="4032448"/>
          </a:xfrm>
        </p:spPr>
        <p:txBody>
          <a:bodyPr>
            <a:normAutofit/>
          </a:bodyPr>
          <a:lstStyle/>
          <a:p>
            <a:pPr algn="just">
              <a:buFont typeface="Wingdings" pitchFamily="2" charset="2"/>
              <a:buChar char="q"/>
            </a:pPr>
            <a:r>
              <a:rPr lang="fa-IR" sz="2800" dirty="0" smtClean="0">
                <a:solidFill>
                  <a:schemeClr val="tx1"/>
                </a:solidFill>
                <a:cs typeface="B Nazanin" pitchFamily="2" charset="-78"/>
              </a:rPr>
              <a:t>انگیزه ، افراد را به کار وا می دارد.</a:t>
            </a:r>
          </a:p>
          <a:p>
            <a:pPr algn="just">
              <a:buFont typeface="Wingdings" pitchFamily="2" charset="2"/>
              <a:buChar char="q"/>
            </a:pPr>
            <a:r>
              <a:rPr lang="fa-IR" sz="2800" dirty="0" smtClean="0">
                <a:solidFill>
                  <a:schemeClr val="tx1"/>
                </a:solidFill>
                <a:cs typeface="B Nazanin" pitchFamily="2" charset="-78"/>
              </a:rPr>
              <a:t>روش های شناخته شده مثل پاداش های مالی و اعطای جوایز از مصادیق ایجاد انگیزه هستند.</a:t>
            </a:r>
          </a:p>
          <a:p>
            <a:pPr algn="just">
              <a:buFont typeface="Wingdings" pitchFamily="2" charset="2"/>
              <a:buChar char="q"/>
            </a:pPr>
            <a:r>
              <a:rPr lang="fa-IR" sz="2800" dirty="0" smtClean="0">
                <a:solidFill>
                  <a:schemeClr val="tx1"/>
                </a:solidFill>
                <a:cs typeface="B Nazanin" pitchFamily="2" charset="-78"/>
              </a:rPr>
              <a:t>رهبری تاثیر بین فردی بر زیر دستان است و می تواند در جهت نیل به اهداف افراد را به شوق آورد.  بر دونوع مستبدانه و حمایتی است.</a:t>
            </a:r>
          </a:p>
          <a:p>
            <a:pPr algn="just">
              <a:buFont typeface="Wingdings" pitchFamily="2" charset="2"/>
              <a:buChar char="q"/>
            </a:pPr>
            <a:r>
              <a:rPr lang="fa-IR" sz="2800" dirty="0" smtClean="0">
                <a:solidFill>
                  <a:schemeClr val="tx1"/>
                </a:solidFill>
                <a:cs typeface="B Nazanin" pitchFamily="2" charset="-78"/>
              </a:rPr>
              <a:t>روش دیگر انگیزش ، از طریق محیط کار اعمال می شود . </a:t>
            </a:r>
          </a:p>
          <a:p>
            <a:pPr algn="just">
              <a:buFont typeface="Wingdings" pitchFamily="2" charset="2"/>
              <a:buChar char="q"/>
            </a:pPr>
            <a:r>
              <a:rPr lang="fa-IR" sz="2800" dirty="0" smtClean="0">
                <a:solidFill>
                  <a:schemeClr val="tx1"/>
                </a:solidFill>
                <a:cs typeface="B Nazanin" pitchFamily="2" charset="-78"/>
              </a:rPr>
              <a:t>کار باید وظیفه کاملی باشد که با فرد و توان او هماهنگ باشد تا بر افراد دیگر و یا کار سازمان تاثیر بگذارد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انگیزش سازمانی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8005338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564904"/>
            <a:ext cx="8208911" cy="3960440"/>
          </a:xfrm>
        </p:spPr>
        <p:txBody>
          <a:bodyPr>
            <a:normAutofit/>
          </a:bodyPr>
          <a:lstStyle/>
          <a:p>
            <a:pPr>
              <a:buFont typeface="Wingdings" pitchFamily="2" charset="2"/>
              <a:buChar char="q"/>
            </a:pPr>
            <a:r>
              <a:rPr lang="fa-IR" sz="2600" dirty="0" smtClean="0">
                <a:solidFill>
                  <a:schemeClr val="tx1"/>
                </a:solidFill>
                <a:cs typeface="B Nazanin" pitchFamily="2" charset="-78"/>
              </a:rPr>
              <a:t>سازمان سیستمی است که از افراد تشکیل شده است. </a:t>
            </a:r>
          </a:p>
          <a:p>
            <a:pPr>
              <a:buFont typeface="Wingdings" pitchFamily="2" charset="2"/>
              <a:buChar char="q"/>
            </a:pPr>
            <a:r>
              <a:rPr lang="fa-IR" sz="2600" dirty="0" smtClean="0">
                <a:solidFill>
                  <a:schemeClr val="tx1"/>
                </a:solidFill>
                <a:cs typeface="B Nazanin" pitchFamily="2" charset="-78"/>
              </a:rPr>
              <a:t>افراد بر حسب تعداد ، کیفیت و توانایی انتخاب می شوند و در سلسله مراتب سازمان قرار می گیرند تا فعالیت های کاری را طراحی و اجرا نمایند و به آرمانها و هدفهای خاص برسند. </a:t>
            </a:r>
          </a:p>
          <a:p>
            <a:pPr>
              <a:buFont typeface="Wingdings" pitchFamily="2" charset="2"/>
              <a:buChar char="q"/>
            </a:pPr>
            <a:r>
              <a:rPr lang="fa-IR" sz="2600" dirty="0" smtClean="0">
                <a:solidFill>
                  <a:schemeClr val="tx1"/>
                </a:solidFill>
                <a:cs typeface="B Nazanin" pitchFamily="2" charset="-78"/>
              </a:rPr>
              <a:t>نظریه پردازان مدیریت بجز افراد ، مولفه های دیگری را نیز برای سازمان در نظر گرفته اند. </a:t>
            </a:r>
          </a:p>
          <a:p>
            <a:pPr>
              <a:buFont typeface="Wingdings" pitchFamily="2" charset="2"/>
              <a:buChar char="q"/>
            </a:pPr>
            <a:r>
              <a:rPr lang="fa-IR" sz="2600" dirty="0" smtClean="0">
                <a:solidFill>
                  <a:schemeClr val="tx1"/>
                </a:solidFill>
                <a:cs typeface="B Nazanin" pitchFamily="2" charset="-78"/>
              </a:rPr>
              <a:t>اچ جی لیوت : وظیفه ، فناوری و ساختار سازمانی را مولفه های دیگر سیستم سازمان می داند.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سازمان به مثابه یک سیستم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11972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24936" cy="4104455"/>
          </a:xfrm>
        </p:spPr>
        <p:txBody>
          <a:bodyPr>
            <a:normAutofit/>
          </a:bodyPr>
          <a:lstStyle/>
          <a:p>
            <a:pPr algn="just">
              <a:buFont typeface="Wingdings" pitchFamily="2" charset="2"/>
              <a:buChar char="q"/>
            </a:pPr>
            <a:r>
              <a:rPr lang="fa-IR" sz="2600" dirty="0" smtClean="0">
                <a:solidFill>
                  <a:schemeClr val="tx1"/>
                </a:solidFill>
                <a:cs typeface="B Nazanin" pitchFamily="2" charset="-78"/>
              </a:rPr>
              <a:t> به نظر لیوت ، وظیفه ، فناوری و ساختار سازمانی به یکدیگر وابسته هستند. </a:t>
            </a:r>
          </a:p>
          <a:p>
            <a:pPr marL="0" indent="0" algn="just">
              <a:buNone/>
            </a:pPr>
            <a:endParaRPr lang="fa-IR" sz="2600" dirty="0" smtClean="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شاید بهترین فناوری و مطلوبترین وظایف را طراحی کنند ولی این فناوری و وظایف باید برای افراد مناسب باشند و مهمتر اینکه باید در ساختار مناسبی قرار بگیرند. </a:t>
            </a:r>
          </a:p>
          <a:p>
            <a:pPr algn="just">
              <a:buFont typeface="Wingdings" pitchFamily="2" charset="2"/>
              <a:buChar char="q"/>
            </a:pPr>
            <a:r>
              <a:rPr lang="fa-IR" sz="2600" dirty="0" smtClean="0">
                <a:solidFill>
                  <a:schemeClr val="tx1"/>
                </a:solidFill>
                <a:cs typeface="B Nazanin" pitchFamily="2" charset="-78"/>
              </a:rPr>
              <a:t>به نظر لیوت : سازمان را باید یک سیستم اجتماعی و تکنولوژیکی یا فنی دانست که از افراد ، وظایف ، فناوری ، فرهنگ و ساختار تشکیل شده است.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سازمان به مثابه یک سیستم </a:t>
            </a:r>
            <a:endParaRPr lang="fa-IR" dirty="0"/>
          </a:p>
        </p:txBody>
      </p:sp>
    </p:spTree>
    <p:extLst>
      <p:ext uri="{BB962C8B-B14F-4D97-AF65-F5344CB8AC3E}">
        <p14:creationId xmlns:p14="http://schemas.microsoft.com/office/powerpoint/2010/main" val="4194016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b="1" dirty="0" smtClean="0">
                <a:solidFill>
                  <a:schemeClr val="tx1"/>
                </a:solidFill>
                <a:cs typeface="B Nazanin" pitchFamily="2" charset="-78"/>
              </a:rPr>
              <a:t>نمونه یک سیستم اطلاعاتی مدیریت</a:t>
            </a:r>
            <a:endParaRPr lang="fa-IR" b="1" dirty="0">
              <a:solidFill>
                <a:schemeClr val="tx1"/>
              </a:solidFill>
              <a:cs typeface="B Nazanin" pitchFamily="2" charset="-78"/>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8158" y="2565400"/>
            <a:ext cx="6124809" cy="388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32943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b="1" dirty="0" smtClean="0">
                <a:solidFill>
                  <a:schemeClr val="tx1"/>
                </a:solidFill>
                <a:cs typeface="B Nazanin" pitchFamily="2" charset="-78"/>
              </a:rPr>
              <a:t>مدل اصلاح شده سیستم سازمانی</a:t>
            </a:r>
            <a:endParaRPr lang="fa-IR" b="1" dirty="0">
              <a:solidFill>
                <a:schemeClr val="tx1"/>
              </a:solidFill>
              <a:cs typeface="B Nazanin" pitchFamily="2" charset="-78"/>
            </a:endParaRPr>
          </a:p>
        </p:txBody>
      </p:sp>
      <p:pic>
        <p:nvPicPr>
          <p:cNvPr id="2052"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88224" y="3861048"/>
            <a:ext cx="2012974"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3838574"/>
            <a:ext cx="2059722" cy="958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5589240"/>
            <a:ext cx="189071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5565300"/>
            <a:ext cx="189071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9312" y="2671659"/>
            <a:ext cx="189071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52770" y="4357662"/>
            <a:ext cx="116998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Arrow Connector 8"/>
          <p:cNvCxnSpPr>
            <a:stCxn id="2053" idx="0"/>
          </p:cNvCxnSpPr>
          <p:nvPr/>
        </p:nvCxnSpPr>
        <p:spPr>
          <a:xfrm flipV="1">
            <a:off x="1929453" y="2996952"/>
            <a:ext cx="1994475" cy="84162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endCxn id="2052" idx="0"/>
          </p:cNvCxnSpPr>
          <p:nvPr/>
        </p:nvCxnSpPr>
        <p:spPr>
          <a:xfrm>
            <a:off x="5780025" y="2996953"/>
            <a:ext cx="1814686" cy="864095"/>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2053" idx="3"/>
            <a:endCxn id="2052" idx="1"/>
          </p:cNvCxnSpPr>
          <p:nvPr/>
        </p:nvCxnSpPr>
        <p:spPr>
          <a:xfrm>
            <a:off x="2959314" y="4317863"/>
            <a:ext cx="3628910" cy="11237"/>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a:off x="2766797" y="6128990"/>
            <a:ext cx="3941935" cy="2394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2055" idx="3"/>
            <a:endCxn id="2052" idx="1"/>
          </p:cNvCxnSpPr>
          <p:nvPr/>
        </p:nvCxnSpPr>
        <p:spPr>
          <a:xfrm flipV="1">
            <a:off x="2790305" y="4329100"/>
            <a:ext cx="3797919" cy="177595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2054" idx="1"/>
            <a:endCxn id="2053" idx="3"/>
          </p:cNvCxnSpPr>
          <p:nvPr/>
        </p:nvCxnSpPr>
        <p:spPr>
          <a:xfrm flipH="1" flipV="1">
            <a:off x="2959314" y="4317863"/>
            <a:ext cx="3772926" cy="1811127"/>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2053" idx="2"/>
          </p:cNvCxnSpPr>
          <p:nvPr/>
        </p:nvCxnSpPr>
        <p:spPr>
          <a:xfrm>
            <a:off x="1929453" y="4797151"/>
            <a:ext cx="0" cy="768149"/>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7719039" y="4797151"/>
            <a:ext cx="0" cy="792089"/>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2055" idx="3"/>
          </p:cNvCxnSpPr>
          <p:nvPr/>
        </p:nvCxnSpPr>
        <p:spPr>
          <a:xfrm flipV="1">
            <a:off x="2790305" y="3751159"/>
            <a:ext cx="1898959" cy="235389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98494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280920" cy="4104455"/>
          </a:xfrm>
        </p:spPr>
        <p:txBody>
          <a:bodyPr>
            <a:normAutofit lnSpcReduction="10000"/>
          </a:bodyPr>
          <a:lstStyle/>
          <a:p>
            <a:pPr algn="just">
              <a:buFont typeface="Wingdings" pitchFamily="2" charset="2"/>
              <a:buChar char="q"/>
            </a:pPr>
            <a:r>
              <a:rPr lang="fa-IR" dirty="0" smtClean="0">
                <a:solidFill>
                  <a:schemeClr val="tx1"/>
                </a:solidFill>
              </a:rPr>
              <a:t>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در یک هرم سلسله مراتبی بلند و بسیار متمرکز باید کنترل اطلاعات را در اختیار مدیران رده بالاتری قرار دهد که تصمیم گیری در آنجا متمرکز است.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اگر سازمان بر اساس سیستمهای استاندارد عمل کند که در آن مقررات ، سیاست ها ، سیستمها و رویه ها مشخص شده باشند ، این عناصر به بخشی از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تبدیل خواهند شد.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اگر مدل اصلی سازمان اصلاح شود و به سیستم سازمان پروژهای یا تولیدی تغییر یابد ،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باید برمدیریت تولید یا پروژه ای متمرکز شود که مدیر آن مسولیت ترکیبی برنامه ریزی و کنترل وظایف چندگانه را برعهده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a:bodyPr>
          <a:lstStyle/>
          <a:p>
            <a:r>
              <a:rPr lang="fa-IR" dirty="0" smtClean="0">
                <a:solidFill>
                  <a:schemeClr val="tx1"/>
                </a:solidFill>
                <a:cs typeface="B Nazanin" pitchFamily="2" charset="-78"/>
              </a:rPr>
              <a:t>سیستمهای اطلاعاتی مدیریت : سیستم سازمان</a:t>
            </a:r>
            <a:endParaRPr lang="fa-IR" dirty="0">
              <a:solidFill>
                <a:schemeClr val="tx1"/>
              </a:solidFill>
              <a:cs typeface="B Nazanin" pitchFamily="2" charset="-78"/>
            </a:endParaRPr>
          </a:p>
        </p:txBody>
      </p:sp>
    </p:spTree>
    <p:extLst>
      <p:ext uri="{BB962C8B-B14F-4D97-AF65-F5344CB8AC3E}">
        <p14:creationId xmlns:p14="http://schemas.microsoft.com/office/powerpoint/2010/main" val="29160347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640960" cy="4032448"/>
          </a:xfrm>
        </p:spPr>
        <p:txBody>
          <a:bodyPr/>
          <a:lstStyle/>
          <a:p>
            <a:pPr>
              <a:buFont typeface="Wingdings" pitchFamily="2" charset="2"/>
              <a:buChar char="q"/>
            </a:pPr>
            <a:r>
              <a:rPr lang="fa-IR" sz="2600" dirty="0" smtClean="0">
                <a:solidFill>
                  <a:schemeClr val="tx1"/>
                </a:solidFill>
                <a:cs typeface="B Nazanin" pitchFamily="2" charset="-78"/>
              </a:rPr>
              <a:t>سیستم سازمان یک سازمان باز است و</a:t>
            </a:r>
            <a:r>
              <a:rPr lang="en-US" sz="2600" dirty="0" smtClean="0">
                <a:solidFill>
                  <a:schemeClr val="tx1"/>
                </a:solidFill>
                <a:cs typeface="B Nazanin" pitchFamily="2" charset="-78"/>
              </a:rPr>
              <a:t> MIS</a:t>
            </a:r>
            <a:r>
              <a:rPr lang="fa-IR" sz="2600" dirty="0" smtClean="0">
                <a:solidFill>
                  <a:schemeClr val="tx1"/>
                </a:solidFill>
                <a:cs typeface="B Nazanin" pitchFamily="2" charset="-78"/>
              </a:rPr>
              <a:t> باید به نحوی طراحی شود که تغییرات مهم کاری ، عملیاتی ، فنی و محیطی را برای سطوح مربوط سازمان مشخص کند تا برای اصلاح وضعیت اقداماتی اتخاذ شود . </a:t>
            </a:r>
          </a:p>
          <a:p>
            <a:pPr>
              <a:buFont typeface="Wingdings" pitchFamily="2" charset="2"/>
              <a:buChar char="q"/>
            </a:pPr>
            <a:r>
              <a:rPr lang="fa-IR" sz="2600" dirty="0" smtClean="0">
                <a:solidFill>
                  <a:schemeClr val="tx1"/>
                </a:solidFill>
                <a:cs typeface="B Nazanin" pitchFamily="2" charset="-78"/>
              </a:rPr>
              <a:t>آموزش سازمانی در تقویت رفتار سازمان مفید است .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باید با شناسایی علت و معلول در یک موقعیت خاص از مکانیسم آموزش پشتیبانی کند و باید در تحلیل بهترین اقدام در یک موقعیت خاص کمک نماید .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en-US" sz="2600" dirty="0" smtClean="0">
                <a:solidFill>
                  <a:schemeClr val="tx1"/>
                </a:solidFill>
                <a:cs typeface="B Nazanin" pitchFamily="2" charset="-78"/>
              </a:rPr>
              <a:t>MIS</a:t>
            </a:r>
            <a:r>
              <a:rPr lang="fa-IR" sz="2600" dirty="0" smtClean="0">
                <a:solidFill>
                  <a:schemeClr val="tx1"/>
                </a:solidFill>
                <a:cs typeface="B Nazanin" pitchFamily="2" charset="-78"/>
              </a:rPr>
              <a:t>باید در ایجاد مدلهای مختلف تصمیم گیری به مدیران یاری رساند. </a:t>
            </a:r>
            <a:endParaRPr lang="fa-IR" sz="2600" dirty="0">
              <a:solidFill>
                <a:schemeClr val="tx1"/>
              </a:solidFill>
              <a:cs typeface="B Nazanin" pitchFamily="2" charset="-78"/>
            </a:endParaRPr>
          </a:p>
          <a:p>
            <a:pPr>
              <a:buFont typeface="Wingdings" pitchFamily="2" charset="2"/>
              <a:buChar char="q"/>
            </a:pPr>
            <a:endParaRPr lang="fa-IR" dirty="0"/>
          </a:p>
        </p:txBody>
      </p:sp>
      <p:sp>
        <p:nvSpPr>
          <p:cNvPr id="3" name="Title 2"/>
          <p:cNvSpPr>
            <a:spLocks noGrp="1"/>
          </p:cNvSpPr>
          <p:nvPr>
            <p:ph type="title"/>
          </p:nvPr>
        </p:nvSpPr>
        <p:spPr/>
        <p:txBody>
          <a:bodyPr/>
          <a:lstStyle/>
          <a:p>
            <a:r>
              <a:rPr lang="fa-IR" dirty="0">
                <a:solidFill>
                  <a:schemeClr val="tx1"/>
                </a:solidFill>
                <a:cs typeface="B Nazanin" pitchFamily="2" charset="-78"/>
              </a:rPr>
              <a:t>سیستمهای اطلاعاتی مدیریت : سیستم سازمان</a:t>
            </a:r>
            <a:endParaRPr lang="fa-IR" dirty="0"/>
          </a:p>
        </p:txBody>
      </p:sp>
    </p:spTree>
    <p:extLst>
      <p:ext uri="{BB962C8B-B14F-4D97-AF65-F5344CB8AC3E}">
        <p14:creationId xmlns:p14="http://schemas.microsoft.com/office/powerpoint/2010/main" val="16000267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92896"/>
            <a:ext cx="7660373" cy="3633267"/>
          </a:xfrm>
        </p:spPr>
        <p:txBody>
          <a:bodyPr>
            <a:noAutofit/>
          </a:bodyPr>
          <a:lstStyle/>
          <a:p>
            <a:pPr marL="0" indent="0" algn="just">
              <a:lnSpc>
                <a:spcPct val="200000"/>
              </a:lnSpc>
              <a:buNone/>
            </a:pPr>
            <a:r>
              <a:rPr lang="fa-IR" sz="2600" dirty="0" smtClean="0">
                <a:solidFill>
                  <a:schemeClr val="tx1"/>
                </a:solidFill>
                <a:cs typeface="B Nazanin" pitchFamily="2" charset="-78"/>
              </a:rPr>
              <a:t>1- ساختار سازمانی و مولفه های آن در سیستم های اطلاعاتی مدیریت</a:t>
            </a:r>
          </a:p>
          <a:p>
            <a:pPr marL="0" indent="0" algn="just">
              <a:lnSpc>
                <a:spcPct val="200000"/>
              </a:lnSpc>
              <a:buNone/>
            </a:pPr>
            <a:r>
              <a:rPr lang="fa-IR" sz="2600" dirty="0" smtClean="0">
                <a:solidFill>
                  <a:schemeClr val="tx1"/>
                </a:solidFill>
                <a:cs typeface="B Nazanin" pitchFamily="2" charset="-78"/>
              </a:rPr>
              <a:t>2- انواع سازمانها و ساختار (4 نوع اصلی ) و سیستم های اطلاعاتی مدیریت</a:t>
            </a:r>
          </a:p>
          <a:p>
            <a:pPr marL="0" indent="0" algn="just">
              <a:lnSpc>
                <a:spcPct val="200000"/>
              </a:lnSpc>
              <a:buNone/>
            </a:pPr>
            <a:r>
              <a:rPr lang="fa-IR" sz="2600" dirty="0" smtClean="0">
                <a:solidFill>
                  <a:schemeClr val="tx1"/>
                </a:solidFill>
                <a:cs typeface="B Nazanin" pitchFamily="2" charset="-78"/>
              </a:rPr>
              <a:t>3- رفتار سازمانی و سیستم های اطلاعاتی مدیریت </a:t>
            </a:r>
          </a:p>
          <a:p>
            <a:pPr marL="0" indent="0" algn="just">
              <a:lnSpc>
                <a:spcPct val="200000"/>
              </a:lnSpc>
              <a:buNone/>
            </a:pPr>
            <a:r>
              <a:rPr lang="fa-IR" sz="2600" dirty="0" smtClean="0">
                <a:solidFill>
                  <a:schemeClr val="tx1"/>
                </a:solidFill>
                <a:cs typeface="B Nazanin" pitchFamily="2" charset="-78"/>
              </a:rPr>
              <a:t>4- سازمان به مثابه یک سیستم و جایگاه سیستم های اطلاعاتی در سازمان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موضوعات ارائه های جلسه آینده</a:t>
            </a:r>
            <a:endParaRPr lang="fa-IR" dirty="0"/>
          </a:p>
        </p:txBody>
      </p:sp>
    </p:spTree>
    <p:extLst>
      <p:ext uri="{BB962C8B-B14F-4D97-AF65-F5344CB8AC3E}">
        <p14:creationId xmlns:p14="http://schemas.microsoft.com/office/powerpoint/2010/main" val="6120819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564904"/>
            <a:ext cx="8136904" cy="4104456"/>
          </a:xfrm>
        </p:spPr>
        <p:txBody>
          <a:bodyPr>
            <a:normAutofit fontScale="85000" lnSpcReduction="20000"/>
          </a:bodyPr>
          <a:lstStyle/>
          <a:p>
            <a:pPr marL="0" indent="0" algn="ctr">
              <a:buNone/>
            </a:pPr>
            <a:r>
              <a:rPr lang="fa-IR" sz="3000" b="1" dirty="0" smtClean="0">
                <a:solidFill>
                  <a:schemeClr val="tx1"/>
                </a:solidFill>
                <a:cs typeface="B Nazanin" pitchFamily="2" charset="-78"/>
              </a:rPr>
              <a:t>عنوان فصل </a:t>
            </a:r>
          </a:p>
          <a:p>
            <a:pPr marL="0" indent="0" algn="ctr">
              <a:buNone/>
            </a:pPr>
            <a:r>
              <a:rPr lang="fa-IR" sz="3400" b="1" dirty="0" smtClean="0">
                <a:solidFill>
                  <a:schemeClr val="tx1"/>
                </a:solidFill>
                <a:cs typeface="B Nazanin" pitchFamily="2" charset="-78"/>
              </a:rPr>
              <a:t>مدیریت برنامه ریزی بازرگانی</a:t>
            </a:r>
          </a:p>
          <a:p>
            <a:pPr marL="0" indent="0">
              <a:buNone/>
            </a:pPr>
            <a:r>
              <a:rPr lang="fa-IR" sz="3000" b="1" dirty="0" smtClean="0">
                <a:solidFill>
                  <a:schemeClr val="tx1"/>
                </a:solidFill>
                <a:cs typeface="B Nazanin" pitchFamily="2" charset="-78"/>
              </a:rPr>
              <a:t>فهرست مطالب:</a:t>
            </a:r>
          </a:p>
          <a:p>
            <a:pPr marL="0" indent="0">
              <a:buNone/>
            </a:pPr>
            <a:r>
              <a:rPr lang="fa-IR" sz="3000" b="1" dirty="0" smtClean="0">
                <a:solidFill>
                  <a:schemeClr val="tx1"/>
                </a:solidFill>
                <a:cs typeface="B Nazanin" pitchFamily="2" charset="-78"/>
              </a:rPr>
              <a:t>1- مفهوم برنامه ریزی کلان</a:t>
            </a:r>
          </a:p>
          <a:p>
            <a:pPr marL="0" indent="0">
              <a:buNone/>
            </a:pPr>
            <a:r>
              <a:rPr lang="fa-IR" sz="3000" b="1" dirty="0" smtClean="0">
                <a:solidFill>
                  <a:schemeClr val="tx1"/>
                </a:solidFill>
                <a:cs typeface="B Nazanin" pitchFamily="2" charset="-78"/>
              </a:rPr>
              <a:t>2- ضرورت برنامه ریزی</a:t>
            </a:r>
          </a:p>
          <a:p>
            <a:pPr marL="0" indent="0">
              <a:buNone/>
            </a:pPr>
            <a:r>
              <a:rPr lang="fa-IR" sz="3000" b="1" dirty="0" smtClean="0">
                <a:solidFill>
                  <a:schemeClr val="tx1"/>
                </a:solidFill>
                <a:cs typeface="B Nazanin" pitchFamily="2" charset="-78"/>
              </a:rPr>
              <a:t>3- ایجاد راهبردهای بازرگانی </a:t>
            </a:r>
          </a:p>
          <a:p>
            <a:pPr marL="0" indent="0">
              <a:buNone/>
            </a:pPr>
            <a:r>
              <a:rPr lang="fa-IR" sz="3000" b="1" dirty="0" smtClean="0">
                <a:solidFill>
                  <a:schemeClr val="tx1"/>
                </a:solidFill>
                <a:cs typeface="B Nazanin" pitchFamily="2" charset="-78"/>
              </a:rPr>
              <a:t>4-انواع راهبرد</a:t>
            </a:r>
          </a:p>
          <a:p>
            <a:pPr marL="0" indent="0">
              <a:buNone/>
            </a:pPr>
            <a:r>
              <a:rPr lang="fa-IR" sz="3000" b="1" dirty="0" smtClean="0">
                <a:solidFill>
                  <a:schemeClr val="tx1"/>
                </a:solidFill>
                <a:cs typeface="B Nazanin" pitchFamily="2" charset="-78"/>
              </a:rPr>
              <a:t>5- برنامه ریزی کوتاه مدت</a:t>
            </a:r>
          </a:p>
          <a:p>
            <a:pPr marL="0" indent="0">
              <a:buNone/>
            </a:pPr>
            <a:r>
              <a:rPr lang="fa-IR" sz="3000" b="1" dirty="0" smtClean="0">
                <a:solidFill>
                  <a:schemeClr val="tx1"/>
                </a:solidFill>
                <a:cs typeface="B Nazanin" pitchFamily="2" charset="-78"/>
              </a:rPr>
              <a:t>6- ابزار برنامه ریزی</a:t>
            </a:r>
          </a:p>
          <a:p>
            <a:pPr marL="0" indent="0">
              <a:buNone/>
            </a:pPr>
            <a:r>
              <a:rPr lang="fa-IR" sz="3000" b="1" dirty="0" smtClean="0">
                <a:solidFill>
                  <a:schemeClr val="tx1"/>
                </a:solidFill>
                <a:cs typeface="B Nazanin" pitchFamily="2" charset="-78"/>
              </a:rPr>
              <a:t>7- سیستم های اطلاعاتی مدیریت : برنامه ریزی بازرگانی</a:t>
            </a:r>
          </a:p>
          <a:p>
            <a:pPr marL="0" indent="0">
              <a:buNone/>
            </a:pPr>
            <a:endParaRPr lang="fa-IR" dirty="0"/>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چهارم </a:t>
            </a:r>
            <a:br>
              <a:rPr lang="fa-IR" b="1" dirty="0" smtClean="0">
                <a:solidFill>
                  <a:schemeClr val="tx1"/>
                </a:solidFill>
                <a:cs typeface="B Nazanin" pitchFamily="2" charset="-78"/>
              </a:rPr>
            </a:br>
            <a:r>
              <a:rPr lang="fa-IR" b="1" dirty="0" smtClean="0">
                <a:solidFill>
                  <a:schemeClr val="tx1"/>
                </a:solidFill>
                <a:cs typeface="B Nazanin" pitchFamily="2" charset="-78"/>
              </a:rPr>
              <a:t>فصل پنجم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7302025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492896"/>
            <a:ext cx="8280919" cy="4176464"/>
          </a:xfrm>
        </p:spPr>
        <p:txBody>
          <a:bodyPr>
            <a:normAutofit fontScale="92500" lnSpcReduction="20000"/>
          </a:bodyPr>
          <a:lstStyle/>
          <a:p>
            <a:pPr>
              <a:buFont typeface="Wingdings" pitchFamily="2" charset="2"/>
              <a:buChar char="q"/>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 برنامه: سندی است که جزئیات چگونگی اجرای اقدامات را دربر دارد و دارای بعد زمانی است و با مقیاس زمانی سنجیده می شود. </a:t>
            </a:r>
          </a:p>
          <a:p>
            <a:pPr marL="0" indent="0">
              <a:buNone/>
            </a:pPr>
            <a:endParaRPr lang="en-US"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برنامه ریزی : به معنی نگاهی عمیق به آینده ، ارزیابی رویدادهای احتمالی در کل محیط کار و اتحاذ اقدامات مناسب در برابر پیشامدهاست . </a:t>
            </a:r>
          </a:p>
          <a:p>
            <a:pPr>
              <a:buFont typeface="Wingdings" pitchFamily="2" charset="2"/>
              <a:buChar char="q"/>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 برنامه ریزی ماهیتا ایستا نبوده و فرآیندی پویا است.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ماهیت برنامه ریزی ، پیش بینی فرصت ها و تهدیدات آتی و تعیین راه کاری است که فرصت را به دستاوردهای کاری تبدیل کند.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مفهوم برنامه ریزی کلان</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40559005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492896"/>
            <a:ext cx="8208912" cy="3960440"/>
          </a:xfrm>
        </p:spPr>
        <p:txBody>
          <a:bodyPr/>
          <a:lstStyle/>
          <a:p>
            <a:pPr>
              <a:buFont typeface="Wingdings" pitchFamily="2" charset="2"/>
              <a:buChar char="q"/>
            </a:pPr>
            <a:r>
              <a:rPr lang="fa-IR" sz="2600" dirty="0" smtClean="0">
                <a:solidFill>
                  <a:schemeClr val="tx1"/>
                </a:solidFill>
                <a:cs typeface="B Nazanin" pitchFamily="2" charset="-78"/>
              </a:rPr>
              <a:t> برنامه ریزی بر حسب زمان آینده بلند مدت و کوتاه مدت است . </a:t>
            </a:r>
          </a:p>
          <a:p>
            <a:pPr>
              <a:buFont typeface="Wingdings" pitchFamily="2" charset="2"/>
              <a:buChar char="q"/>
            </a:pPr>
            <a:r>
              <a:rPr lang="fa-IR" sz="2600" dirty="0" smtClean="0">
                <a:solidFill>
                  <a:schemeClr val="tx1"/>
                </a:solidFill>
                <a:cs typeface="B Nazanin" pitchFamily="2" charset="-78"/>
              </a:rPr>
              <a:t>برنامه ریزی بلند مدت به دوره پنج ساله و یا بیشتر مربوط می شود . </a:t>
            </a:r>
          </a:p>
          <a:p>
            <a:pPr>
              <a:buFont typeface="Wingdings" pitchFamily="2" charset="2"/>
              <a:buChar char="q"/>
            </a:pPr>
            <a:r>
              <a:rPr lang="fa-IR" sz="2600" dirty="0" smtClean="0">
                <a:solidFill>
                  <a:schemeClr val="tx1"/>
                </a:solidFill>
                <a:cs typeface="B Nazanin" pitchFamily="2" charset="-78"/>
              </a:rPr>
              <a:t>برنامه ریزی کوتاه مدت یک ساله است .</a:t>
            </a:r>
          </a:p>
          <a:p>
            <a:pPr>
              <a:buFont typeface="Wingdings" pitchFamily="2" charset="2"/>
              <a:buChar char="q"/>
            </a:pPr>
            <a:r>
              <a:rPr lang="fa-IR" sz="2600" dirty="0" smtClean="0">
                <a:solidFill>
                  <a:schemeClr val="tx1"/>
                </a:solidFill>
                <a:cs typeface="B Nazanin" pitchFamily="2" charset="-78"/>
              </a:rPr>
              <a:t>برنامه ریزی بلند مدت بیشتر با وظایف کار به صورت کلی سروکار دارد . </a:t>
            </a:r>
          </a:p>
          <a:p>
            <a:pPr>
              <a:buFont typeface="Wingdings" pitchFamily="2" charset="2"/>
              <a:buChar char="q"/>
            </a:pPr>
            <a:r>
              <a:rPr lang="fa-IR" sz="2600" dirty="0" smtClean="0">
                <a:solidFill>
                  <a:schemeClr val="tx1"/>
                </a:solidFill>
                <a:cs typeface="B Nazanin" pitchFamily="2" charset="-78"/>
              </a:rPr>
              <a:t>موضوعات برنامه ریزی بلند مدت : هدایت کار ، ایجاد و ارتقای جایگاه سازمان.</a:t>
            </a:r>
          </a:p>
          <a:p>
            <a:pPr>
              <a:buFont typeface="Wingdings" pitchFamily="2" charset="2"/>
              <a:buChar char="q"/>
            </a:pPr>
            <a:r>
              <a:rPr lang="fa-IR" sz="2600" dirty="0" smtClean="0">
                <a:solidFill>
                  <a:schemeClr val="tx1"/>
                </a:solidFill>
                <a:cs typeface="B Nazanin" pitchFamily="2" charset="-78"/>
              </a:rPr>
              <a:t>موضوعات برنامه ریزی کوتاه مدت : عرضه کالای جدید ،تکمیل پروژه. </a:t>
            </a:r>
          </a:p>
          <a:p>
            <a:pPr>
              <a:buFont typeface="Wingdings" pitchFamily="2" charset="2"/>
              <a:buChar char="q"/>
            </a:pPr>
            <a:endParaRPr lang="fa-IR" dirty="0"/>
          </a:p>
        </p:txBody>
      </p:sp>
      <p:sp>
        <p:nvSpPr>
          <p:cNvPr id="3" name="Title 2"/>
          <p:cNvSpPr>
            <a:spLocks noGrp="1"/>
          </p:cNvSpPr>
          <p:nvPr>
            <p:ph type="title"/>
          </p:nvPr>
        </p:nvSpPr>
        <p:spPr/>
        <p:txBody>
          <a:bodyPr/>
          <a:lstStyle/>
          <a:p>
            <a:r>
              <a:rPr lang="fa-IR" b="1" dirty="0">
                <a:solidFill>
                  <a:schemeClr val="tx1"/>
                </a:solidFill>
                <a:cs typeface="B Nazanin" pitchFamily="2" charset="-78"/>
              </a:rPr>
              <a:t>مفهوم برنامه ریزی کلان</a:t>
            </a:r>
          </a:p>
        </p:txBody>
      </p:sp>
    </p:spTree>
    <p:extLst>
      <p:ext uri="{BB962C8B-B14F-4D97-AF65-F5344CB8AC3E}">
        <p14:creationId xmlns:p14="http://schemas.microsoft.com/office/powerpoint/2010/main" val="30418625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708920"/>
            <a:ext cx="8164429" cy="3888432"/>
          </a:xfrm>
        </p:spPr>
        <p:txBody>
          <a:bodyPr>
            <a:normAutofit/>
          </a:bodyPr>
          <a:lstStyle/>
          <a:p>
            <a:pPr>
              <a:buFont typeface="Wingdings" pitchFamily="2" charset="2"/>
              <a:buChar char="q"/>
            </a:pPr>
            <a:r>
              <a:rPr lang="fa-IR" sz="2700" dirty="0" smtClean="0">
                <a:solidFill>
                  <a:schemeClr val="tx1"/>
                </a:solidFill>
                <a:cs typeface="B Nazanin" pitchFamily="2" charset="-78"/>
              </a:rPr>
              <a:t>در دنیای برنامه ریزی ، برنامه کلان چهار بعد اصلی دارد که عبارتند از : زمان ، ماهیت ، سازمان ، عناصر و ویژگیها . </a:t>
            </a:r>
          </a:p>
          <a:p>
            <a:pPr>
              <a:buFont typeface="Wingdings" pitchFamily="2" charset="2"/>
              <a:buChar char="q"/>
            </a:pPr>
            <a:endParaRPr lang="fa-IR" sz="2700" dirty="0">
              <a:solidFill>
                <a:schemeClr val="tx1"/>
              </a:solidFill>
              <a:cs typeface="B Nazanin" pitchFamily="2" charset="-78"/>
            </a:endParaRPr>
          </a:p>
          <a:p>
            <a:pPr>
              <a:buFont typeface="Wingdings" pitchFamily="2" charset="2"/>
              <a:buChar char="q"/>
            </a:pPr>
            <a:r>
              <a:rPr lang="fa-IR" sz="2700" b="1" dirty="0" smtClean="0">
                <a:solidFill>
                  <a:schemeClr val="tx1"/>
                </a:solidFill>
                <a:cs typeface="B Nazanin" pitchFamily="2" charset="-78"/>
              </a:rPr>
              <a:t>زمان </a:t>
            </a:r>
            <a:r>
              <a:rPr lang="fa-IR" sz="2700" dirty="0" smtClean="0">
                <a:solidFill>
                  <a:schemeClr val="tx1"/>
                </a:solidFill>
                <a:cs typeface="B Nazanin" pitchFamily="2" charset="-78"/>
              </a:rPr>
              <a:t>: برنامه ممکن است بلند مدت یا کوتاه مدت باشد . ولی اجرا برنامه سالانه است .  </a:t>
            </a:r>
          </a:p>
          <a:p>
            <a:pPr>
              <a:buFont typeface="Wingdings" pitchFamily="2" charset="2"/>
              <a:buChar char="q"/>
            </a:pPr>
            <a:r>
              <a:rPr lang="fa-IR" sz="2700" dirty="0" smtClean="0">
                <a:solidFill>
                  <a:schemeClr val="tx1"/>
                </a:solidFill>
                <a:cs typeface="B Nazanin" pitchFamily="2" charset="-78"/>
              </a:rPr>
              <a:t>برنامه بر یک مبنای چرخشی استوار است که هر سال یک دوره یکساله به آن اضافه می شود  ودوره برنامه را پنج ساله می نماید . </a:t>
            </a:r>
            <a:endParaRPr lang="fa-IR" sz="27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ابعاد برنامه ریزی کلان</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4789366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20888"/>
            <a:ext cx="8424936" cy="4248472"/>
          </a:xfrm>
        </p:spPr>
        <p:txBody>
          <a:bodyPr>
            <a:noAutofit/>
          </a:bodyPr>
          <a:lstStyle/>
          <a:p>
            <a:pPr>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ماهیت </a:t>
            </a:r>
            <a:r>
              <a:rPr lang="fa-IR" sz="2600" dirty="0" smtClean="0">
                <a:solidFill>
                  <a:schemeClr val="tx1"/>
                </a:solidFill>
                <a:cs typeface="B Nazanin" pitchFamily="2" charset="-78"/>
              </a:rPr>
              <a:t>: ماهیت برنامه چیزی است که برنامه بر آن استوار است . </a:t>
            </a:r>
          </a:p>
          <a:p>
            <a:pPr>
              <a:buFont typeface="Wingdings" pitchFamily="2" charset="2"/>
              <a:buChar char="q"/>
            </a:pPr>
            <a:r>
              <a:rPr lang="fa-IR" sz="2600" dirty="0" smtClean="0">
                <a:solidFill>
                  <a:schemeClr val="tx1"/>
                </a:solidFill>
                <a:cs typeface="B Nazanin" pitchFamily="2" charset="-78"/>
              </a:rPr>
              <a:t>بنابراین ماهیت می تواند تولید بر حسب کیفیت و یا تولید یک کالای جدید باشد و ممکن است به امور مالی یا بازاریابی مربوط شود. </a:t>
            </a:r>
          </a:p>
          <a:p>
            <a:pPr>
              <a:buFont typeface="Wingdings" pitchFamily="2" charset="2"/>
              <a:buChar char="q"/>
            </a:pPr>
            <a:r>
              <a:rPr lang="fa-IR" sz="2600" b="1" dirty="0" smtClean="0">
                <a:solidFill>
                  <a:schemeClr val="tx1"/>
                </a:solidFill>
                <a:cs typeface="B Nazanin" pitchFamily="2" charset="-78"/>
              </a:rPr>
              <a:t>سازمان : </a:t>
            </a:r>
            <a:r>
              <a:rPr lang="fa-IR" sz="2600" dirty="0" smtClean="0">
                <a:solidFill>
                  <a:schemeClr val="tx1"/>
                </a:solidFill>
                <a:cs typeface="B Nazanin" pitchFamily="2" charset="-78"/>
              </a:rPr>
              <a:t>سازمان برنامه کلان شرکت را یک کل درنظر می گیرد ، ولی آن را باید برای بخشهای وابسته به خود در صورت وجود ، گروه های مالی ، گروههای تولید و پروژه تجزیه کرد . </a:t>
            </a:r>
          </a:p>
          <a:p>
            <a:pPr>
              <a:buFont typeface="Wingdings" pitchFamily="2" charset="2"/>
              <a:buChar char="q"/>
            </a:pPr>
            <a:r>
              <a:rPr lang="fa-IR" sz="2600" b="1" dirty="0" smtClean="0">
                <a:solidFill>
                  <a:schemeClr val="tx1"/>
                </a:solidFill>
                <a:cs typeface="B Nazanin" pitchFamily="2" charset="-78"/>
              </a:rPr>
              <a:t>ویژگیها و عناصر :  </a:t>
            </a:r>
            <a:r>
              <a:rPr lang="fa-IR" sz="2600" dirty="0" smtClean="0">
                <a:solidFill>
                  <a:schemeClr val="tx1"/>
                </a:solidFill>
                <a:cs typeface="B Nazanin" pitchFamily="2" charset="-78"/>
              </a:rPr>
              <a:t>انتخاب ویژگیها برای راحتی کار است . برنامه ها مشخصه های متعددی دارند و ممکن است از چندین بخش تشکیل شده باشند . برنامه ها در سازمان بر حسب کمیت و کیفیت تشریح می گردند.  برنامه های بلند مدت انعطاف پذیر تر هستند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ابعاد برنامه ریزی کلان</a:t>
            </a:r>
            <a:endParaRPr lang="fa-IR" dirty="0"/>
          </a:p>
        </p:txBody>
      </p:sp>
    </p:spTree>
    <p:extLst>
      <p:ext uri="{BB962C8B-B14F-4D97-AF65-F5344CB8AC3E}">
        <p14:creationId xmlns:p14="http://schemas.microsoft.com/office/powerpoint/2010/main" val="24597224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420888"/>
            <a:ext cx="8280920" cy="4248472"/>
          </a:xfrm>
        </p:spPr>
        <p:txBody>
          <a:bodyPr>
            <a:normAutofit/>
          </a:bodyPr>
          <a:lstStyle/>
          <a:p>
            <a:pPr>
              <a:buFont typeface="Wingdings" pitchFamily="2" charset="2"/>
              <a:buChar char="q"/>
            </a:pPr>
            <a:r>
              <a:rPr lang="fa-IR" sz="2800" dirty="0" smtClean="0">
                <a:solidFill>
                  <a:schemeClr val="tx1"/>
                </a:solidFill>
                <a:cs typeface="B Nazanin" pitchFamily="2" charset="-78"/>
              </a:rPr>
              <a:t> دلایل محکمی وجود دارد که تمامی سازمان ها را وا می دارد تا به برنامه ریزی کلان اقدام کنند :</a:t>
            </a:r>
          </a:p>
          <a:p>
            <a:pPr marL="0" indent="0">
              <a:buNone/>
            </a:pPr>
            <a:r>
              <a:rPr lang="fa-IR" sz="2800" dirty="0" smtClean="0">
                <a:solidFill>
                  <a:schemeClr val="tx1"/>
                </a:solidFill>
                <a:cs typeface="B Nazanin" pitchFamily="2" charset="-78"/>
              </a:rPr>
              <a:t>1- نیروی بازار</a:t>
            </a:r>
          </a:p>
          <a:p>
            <a:pPr marL="0" indent="0">
              <a:buNone/>
            </a:pPr>
            <a:r>
              <a:rPr lang="fa-IR" sz="2800" dirty="0" smtClean="0">
                <a:solidFill>
                  <a:schemeClr val="tx1"/>
                </a:solidFill>
                <a:cs typeface="B Nazanin" pitchFamily="2" charset="-78"/>
              </a:rPr>
              <a:t>2- تحول فناوری </a:t>
            </a:r>
          </a:p>
          <a:p>
            <a:pPr marL="0" indent="0">
              <a:buNone/>
            </a:pPr>
            <a:r>
              <a:rPr lang="fa-IR" sz="2800" dirty="0" smtClean="0">
                <a:solidFill>
                  <a:schemeClr val="tx1"/>
                </a:solidFill>
                <a:cs typeface="B Nazanin" pitchFamily="2" charset="-78"/>
              </a:rPr>
              <a:t>3- تنوع و پیچیدگی بازرگانی </a:t>
            </a:r>
          </a:p>
          <a:p>
            <a:pPr marL="0" indent="0">
              <a:buNone/>
            </a:pPr>
            <a:r>
              <a:rPr lang="fa-IR" sz="2800" dirty="0" smtClean="0">
                <a:solidFill>
                  <a:schemeClr val="tx1"/>
                </a:solidFill>
                <a:cs typeface="B Nazanin" pitchFamily="2" charset="-78"/>
              </a:rPr>
              <a:t>4- رقابت </a:t>
            </a:r>
          </a:p>
          <a:p>
            <a:pPr marL="0" indent="0">
              <a:buNone/>
            </a:pPr>
            <a:r>
              <a:rPr lang="fa-IR" sz="2800" dirty="0" smtClean="0">
                <a:solidFill>
                  <a:schemeClr val="tx1"/>
                </a:solidFill>
                <a:cs typeface="B Nazanin" pitchFamily="2" charset="-78"/>
              </a:rPr>
              <a:t>5- محیط</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ضرورت برنامه ریزی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617823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492896"/>
            <a:ext cx="8136904" cy="4032448"/>
          </a:xfrm>
        </p:spPr>
        <p:txBody>
          <a:bodyPr>
            <a:normAutofit/>
          </a:bodyPr>
          <a:lstStyle/>
          <a:p>
            <a:pPr algn="just">
              <a:buFont typeface="Wingdings" pitchFamily="2" charset="2"/>
              <a:buChar char="q"/>
            </a:pPr>
            <a:r>
              <a:rPr lang="fa-IR" sz="2800" dirty="0" smtClean="0">
                <a:solidFill>
                  <a:schemeClr val="tx1"/>
                </a:solidFill>
                <a:cs typeface="B Nazanin" pitchFamily="2" charset="-78"/>
              </a:rPr>
              <a:t>تمامی افراد سازمان پیوسته برای اجرای وظایفشان به دنبال کسب اطلاعات لازم هستند. </a:t>
            </a:r>
          </a:p>
          <a:p>
            <a:pPr marL="0" indent="0" algn="just">
              <a:buNone/>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اطلاعات یک محصول پردازش شده است که نیاز افراد را برآورده می سازد.</a:t>
            </a:r>
          </a:p>
          <a:p>
            <a:pPr marL="0" indent="0" algn="just">
              <a:buNone/>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اطلاعات ارزش زمانی دارد و اگر به موقع پردازش و منتقل نشود ارزشی نخواهد داشت.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اهمیت سیستم های اطلاعاتی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25325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564904"/>
            <a:ext cx="8352927" cy="3960440"/>
          </a:xfrm>
        </p:spPr>
        <p:txBody>
          <a:bodyPr>
            <a:normAutofit/>
          </a:bodyPr>
          <a:lstStyle/>
          <a:p>
            <a:pPr>
              <a:buFont typeface="Wingdings" pitchFamily="2" charset="2"/>
              <a:buChar char="q"/>
            </a:pPr>
            <a:r>
              <a:rPr lang="fa-IR" sz="2600" dirty="0" smtClean="0">
                <a:solidFill>
                  <a:schemeClr val="tx1"/>
                </a:solidFill>
                <a:cs typeface="B Nazanin" pitchFamily="2" charset="-78"/>
              </a:rPr>
              <a:t>پیش بینی نیروهای بازار از قبیل عرضه و تقاضا ، روند رشد بازار ، انتخاب و رفتار مشتری و .... دشوار است .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توانایی سازمان در پیش بینی محدود است مگر اینکه سازمان طرح و برنامه داشته باشد .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نیروهای بازار مشکلاتی را می آفرینند که جهت گیری مجدد و سریع سازمان را برای رفع پیشامدهایی که تاثیر منفی بر کار دارند ، دشوار می سازد.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نیروی بازار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8467799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492896"/>
            <a:ext cx="8280920" cy="4032448"/>
          </a:xfrm>
        </p:spPr>
        <p:txBody>
          <a:bodyPr>
            <a:normAutofit/>
          </a:bodyPr>
          <a:lstStyle/>
          <a:p>
            <a:pPr algn="just">
              <a:buFont typeface="Wingdings" pitchFamily="2" charset="2"/>
              <a:buChar char="q"/>
            </a:pPr>
            <a:r>
              <a:rPr lang="fa-IR" sz="2600" dirty="0" smtClean="0">
                <a:solidFill>
                  <a:schemeClr val="tx1"/>
                </a:solidFill>
                <a:cs typeface="B Nazanin" pitchFamily="2" charset="-78"/>
              </a:rPr>
              <a:t> در جهان امروز موارد گویایی از تحولات و پیشرفتهای فناوری به چشم می خورد که روال کنونی کسب و کار را به خطر انداخته و در عین حال کسب و کارهای جدیدی را نظر به وجوده آورده اند.  </a:t>
            </a:r>
          </a:p>
          <a:p>
            <a:pPr algn="just">
              <a:buFont typeface="Wingdings" pitchFamily="2" charset="2"/>
              <a:buChar char="q"/>
            </a:pPr>
            <a:r>
              <a:rPr lang="fa-IR" sz="2600" dirty="0" smtClean="0">
                <a:solidFill>
                  <a:schemeClr val="tx1"/>
                </a:solidFill>
                <a:cs typeface="B Nazanin" pitchFamily="2" charset="-78"/>
              </a:rPr>
              <a:t>از جمله این تحولات : ابداع ریز تراشه ها ، فناوری لیزری ، انرژی هسته ای و فناوری نانو می توان نام برد . </a:t>
            </a:r>
          </a:p>
          <a:p>
            <a:pPr algn="just">
              <a:buFont typeface="Wingdings" pitchFamily="2" charset="2"/>
              <a:buChar char="q"/>
            </a:pPr>
            <a:r>
              <a:rPr lang="fa-IR" sz="2600" dirty="0" smtClean="0">
                <a:solidFill>
                  <a:schemeClr val="tx1"/>
                </a:solidFill>
                <a:cs typeface="B Nazanin" pitchFamily="2" charset="-78"/>
              </a:rPr>
              <a:t>تحولات فناوری بر چشم اندازهای کاری و روشهای مدیریتی و عملیاتی سازمان تاثیر می گذارد . </a:t>
            </a:r>
          </a:p>
          <a:p>
            <a:pPr algn="just">
              <a:buFont typeface="Wingdings" pitchFamily="2" charset="2"/>
              <a:buChar char="q"/>
            </a:pPr>
            <a:r>
              <a:rPr lang="fa-IR" sz="2600" dirty="0" smtClean="0">
                <a:solidFill>
                  <a:schemeClr val="tx1"/>
                </a:solidFill>
                <a:cs typeface="B Nazanin" pitchFamily="2" charset="-78"/>
              </a:rPr>
              <a:t>بدون یک برنامه کلان ، توجه به چنین تحولاتی سازمان را درگیر مشکلات اساسی خواهد کرد.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تحول فناوری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610395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492896"/>
            <a:ext cx="8496944" cy="4104455"/>
          </a:xfrm>
        </p:spPr>
        <p:txBody>
          <a:bodyPr>
            <a:normAutofit/>
          </a:bodyPr>
          <a:lstStyle/>
          <a:p>
            <a:pPr algn="just">
              <a:buFont typeface="Wingdings" pitchFamily="2" charset="2"/>
              <a:buChar char="q"/>
            </a:pPr>
            <a:r>
              <a:rPr lang="fa-IR" sz="2600" dirty="0" smtClean="0">
                <a:solidFill>
                  <a:schemeClr val="tx1"/>
                </a:solidFill>
                <a:cs typeface="B Nazanin" pitchFamily="2" charset="-78"/>
              </a:rPr>
              <a:t>دامنه کار بازرگانی گسترده است و حوزه های فعالیت بسیاری را در بر می گیرد . مواردی چون تنوع محصولات ، بخشهای مختلف بازار ، روشهای متعدد تولید ، مکانهای چندگانه ، وابستگی به عوامل خارجی مثل حمل و نقل ، مدیریت بازرگانی را پیچیده می سازد.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در کل مسائلی که در مدیریت بازرگانی وجود دارد سرمایه بر هستند و بر رشد کار، هدایت و سودآوری تاثیرات بسیاری دارند. در صورت فقدان برنامه رسیدگی به این مسائل ، کار را در حوزه تجارت دشوار می سازد.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تنوع و پیچیدگی بازرگانی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020630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564904"/>
            <a:ext cx="8352928" cy="3960440"/>
          </a:xfrm>
        </p:spPr>
        <p:txBody>
          <a:bodyPr/>
          <a:lstStyle/>
          <a:p>
            <a:pPr algn="just">
              <a:buFont typeface="Wingdings" pitchFamily="2" charset="2"/>
              <a:buChar char="q"/>
            </a:pPr>
            <a:r>
              <a:rPr lang="fa-IR" sz="2600" dirty="0" smtClean="0">
                <a:solidFill>
                  <a:schemeClr val="tx1"/>
                </a:solidFill>
                <a:cs typeface="B Nazanin" pitchFamily="2" charset="-78"/>
              </a:rPr>
              <a:t> در بازرگانی رقابت یا مستقیم است یا غیر مستقیم و ممکن است بر سر شراکت در بازار یا تولید یک کالای جدید باشد که با تغییر بازار بر کار سازمان تاثیر می گذارد . </a:t>
            </a:r>
          </a:p>
          <a:p>
            <a:pPr algn="just">
              <a:buFont typeface="Wingdings" pitchFamily="2" charset="2"/>
              <a:buChar char="q"/>
            </a:pPr>
            <a:r>
              <a:rPr lang="fa-IR" sz="2600" dirty="0" smtClean="0">
                <a:solidFill>
                  <a:schemeClr val="tx1"/>
                </a:solidFill>
                <a:cs typeface="B Nazanin" pitchFamily="2" charset="-78"/>
              </a:rPr>
              <a:t>شرکت های بازرگانی در مزیتهایی چون کاردانی و مهارت ، کیفیت ، تحویل سریع ، خدمات پس از فروش و غیره رقابت می کنند. </a:t>
            </a:r>
          </a:p>
          <a:p>
            <a:pPr algn="just">
              <a:buFont typeface="Wingdings" pitchFamily="2" charset="2"/>
              <a:buChar char="q"/>
            </a:pPr>
            <a:r>
              <a:rPr lang="fa-IR" sz="2600" dirty="0" smtClean="0">
                <a:solidFill>
                  <a:schemeClr val="tx1"/>
                </a:solidFill>
                <a:cs typeface="B Nazanin" pitchFamily="2" charset="-78"/>
              </a:rPr>
              <a:t>در بازرگانی رقابت یک پدیده طبیعی است.</a:t>
            </a:r>
          </a:p>
          <a:p>
            <a:pPr algn="just">
              <a:buFont typeface="Wingdings" pitchFamily="2" charset="2"/>
              <a:buChar char="q"/>
            </a:pPr>
            <a:r>
              <a:rPr lang="fa-IR" sz="2600" dirty="0">
                <a:solidFill>
                  <a:schemeClr val="tx1"/>
                </a:solidFill>
                <a:cs typeface="B Nazanin" pitchFamily="2" charset="-78"/>
              </a:rPr>
              <a:t> </a:t>
            </a:r>
            <a:r>
              <a:rPr lang="fa-IR" sz="2600" dirty="0" smtClean="0">
                <a:solidFill>
                  <a:schemeClr val="tx1"/>
                </a:solidFill>
                <a:cs typeface="B Nazanin" pitchFamily="2" charset="-78"/>
              </a:rPr>
              <a:t>هرگز نباید رقابت را نادیده گرفت و باید از طریق برنامه ریزی کلان صادقانه آن را برآورده ساخت. </a:t>
            </a:r>
          </a:p>
          <a:p>
            <a:pPr>
              <a:buFont typeface="Wingdings" pitchFamily="2" charset="2"/>
              <a:buChar char="q"/>
            </a:pPr>
            <a:endParaRPr lang="fa-IR" dirty="0"/>
          </a:p>
          <a:p>
            <a:pPr>
              <a:buFont typeface="Wingdings" pitchFamily="2" charset="2"/>
              <a:buChar char="q"/>
            </a:pPr>
            <a:endParaRPr lang="fa-IR" dirty="0" smtClean="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رقابت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203710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708920"/>
            <a:ext cx="8352928" cy="3888432"/>
          </a:xfrm>
        </p:spPr>
        <p:txBody>
          <a:bodyPr/>
          <a:lstStyle/>
          <a:p>
            <a:pPr algn="just">
              <a:buFont typeface="Wingdings" pitchFamily="2" charset="2"/>
              <a:buChar char="q"/>
            </a:pPr>
            <a:r>
              <a:rPr lang="fa-IR" sz="2600" dirty="0" smtClean="0">
                <a:solidFill>
                  <a:schemeClr val="tx1"/>
                </a:solidFill>
                <a:cs typeface="B Nazanin" pitchFamily="2" charset="-78"/>
              </a:rPr>
              <a:t> محیط در حیطه کنترل مدیریت قرار ندارد. </a:t>
            </a:r>
          </a:p>
          <a:p>
            <a:pPr algn="just">
              <a:buFont typeface="Wingdings" pitchFamily="2" charset="2"/>
              <a:buChar char="q"/>
            </a:pPr>
            <a:r>
              <a:rPr lang="fa-IR" sz="2600" dirty="0" smtClean="0">
                <a:solidFill>
                  <a:schemeClr val="tx1"/>
                </a:solidFill>
                <a:cs typeface="B Nazanin" pitchFamily="2" charset="-78"/>
              </a:rPr>
              <a:t>محیط هایی که بر کار سازمان تاثیر می گذارند : محیط های اجتماعی ، کاری، اقتصادی ، صنعتی و فنی می باشند. </a:t>
            </a:r>
          </a:p>
          <a:p>
            <a:pPr algn="just">
              <a:buFont typeface="Wingdings" pitchFamily="2" charset="2"/>
              <a:buChar char="q"/>
            </a:pPr>
            <a:r>
              <a:rPr lang="fa-IR" sz="2600" dirty="0" smtClean="0">
                <a:solidFill>
                  <a:schemeClr val="tx1"/>
                </a:solidFill>
                <a:cs typeface="B Nazanin" pitchFamily="2" charset="-78"/>
              </a:rPr>
              <a:t>پیش بینی تغییرات احتمالی محیط را از وظایف عمده برنامه ریزی کلان سازمان ها است . </a:t>
            </a:r>
          </a:p>
          <a:p>
            <a:pPr algn="just">
              <a:buFont typeface="Wingdings" pitchFamily="2" charset="2"/>
              <a:buChar char="q"/>
            </a:pPr>
            <a:r>
              <a:rPr lang="fa-IR" sz="2600" dirty="0" smtClean="0">
                <a:solidFill>
                  <a:schemeClr val="tx1"/>
                </a:solidFill>
                <a:cs typeface="B Nazanin" pitchFamily="2" charset="-78"/>
              </a:rPr>
              <a:t>پیش بینی تغییرات جمعیتی ، ترکیب جمعیت ، سلیقه و رفتار مشتری ، سیاست های دولت ، فرصت های جدید و غیره وظیفه مهمی در برنامه ریزی کلان است</a:t>
            </a:r>
            <a:r>
              <a:rPr lang="fa-IR" dirty="0" smtClean="0"/>
              <a:t>. </a:t>
            </a:r>
            <a:endParaRPr lang="fa-IR" dirty="0"/>
          </a:p>
        </p:txBody>
      </p:sp>
      <p:sp>
        <p:nvSpPr>
          <p:cNvPr id="3" name="Title 2"/>
          <p:cNvSpPr>
            <a:spLocks noGrp="1"/>
          </p:cNvSpPr>
          <p:nvPr>
            <p:ph type="title"/>
          </p:nvPr>
        </p:nvSpPr>
        <p:spPr/>
        <p:txBody>
          <a:bodyPr/>
          <a:lstStyle/>
          <a:p>
            <a:r>
              <a:rPr lang="fa-IR" dirty="0" smtClean="0">
                <a:solidFill>
                  <a:schemeClr val="tx1"/>
                </a:solidFill>
                <a:cs typeface="B Nazanin" pitchFamily="2" charset="-78"/>
              </a:rPr>
              <a:t>محیط</a:t>
            </a:r>
            <a:endParaRPr lang="fa-IR" dirty="0">
              <a:solidFill>
                <a:schemeClr val="tx1"/>
              </a:solidFill>
              <a:cs typeface="B Nazanin" pitchFamily="2" charset="-78"/>
            </a:endParaRPr>
          </a:p>
        </p:txBody>
      </p:sp>
    </p:spTree>
    <p:extLst>
      <p:ext uri="{BB962C8B-B14F-4D97-AF65-F5344CB8AC3E}">
        <p14:creationId xmlns:p14="http://schemas.microsoft.com/office/powerpoint/2010/main" val="22070283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492896"/>
            <a:ext cx="8496944" cy="4248472"/>
          </a:xfrm>
        </p:spPr>
        <p:txBody>
          <a:bodyPr>
            <a:noAutofit/>
          </a:bodyPr>
          <a:lstStyle/>
          <a:p>
            <a:pPr>
              <a:buFont typeface="Wingdings" pitchFamily="2" charset="2"/>
              <a:buChar char="q"/>
            </a:pPr>
            <a:r>
              <a:rPr lang="fa-IR" sz="2600" dirty="0" smtClean="0">
                <a:solidFill>
                  <a:schemeClr val="tx1"/>
                </a:solidFill>
                <a:cs typeface="B Nazanin" pitchFamily="2" charset="-78"/>
              </a:rPr>
              <a:t> برنامه ریزی بلند مدت نیز همچون دیگر فعالیت های کاری از روش و فرآیندی برخودار است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برنامه ریزی کلان مسئولیت مدیریت ارشد است و با تعیین مسئولیت اجتماعی شروع می شود. </a:t>
            </a: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مسئولیت اجتماعی : اولین وظیفه این فرآیند این است که مسئولیت های اجتماعی و اقتصادی سازمان را تهیه کند و به اطلاع تمامی کارکنان سازمان برساند . </a:t>
            </a:r>
          </a:p>
          <a:p>
            <a:pPr>
              <a:buFont typeface="Wingdings" pitchFamily="2" charset="2"/>
              <a:buChar char="q"/>
            </a:pPr>
            <a:r>
              <a:rPr lang="fa-IR" sz="2600" dirty="0" smtClean="0">
                <a:solidFill>
                  <a:schemeClr val="tx1"/>
                </a:solidFill>
                <a:cs typeface="B Nazanin" pitchFamily="2" charset="-78"/>
              </a:rPr>
              <a:t>برای این کار لازم است اهداف سازمان مشخص شوند . بسیاری از سازمان ها آن را ماموریت سازمان می خوانند. </a:t>
            </a:r>
            <a:endParaRPr lang="fa-IR" sz="2600" dirty="0">
              <a:solidFill>
                <a:schemeClr val="tx1"/>
              </a:solidFill>
              <a:cs typeface="B Nazanin" pitchFamily="2" charset="-78"/>
            </a:endParaRPr>
          </a:p>
        </p:txBody>
      </p:sp>
      <p:sp>
        <p:nvSpPr>
          <p:cNvPr id="3" name="Title 2"/>
          <p:cNvSpPr>
            <a:spLocks noGrp="1"/>
          </p:cNvSpPr>
          <p:nvPr>
            <p:ph type="title"/>
          </p:nvPr>
        </p:nvSpPr>
        <p:spPr>
          <a:xfrm>
            <a:off x="323528" y="338328"/>
            <a:ext cx="8640960" cy="1252728"/>
          </a:xfrm>
        </p:spPr>
        <p:txBody>
          <a:bodyPr>
            <a:normAutofit/>
          </a:bodyPr>
          <a:lstStyle/>
          <a:p>
            <a:r>
              <a:rPr lang="fa-IR" sz="3900" b="1" dirty="0" smtClean="0">
                <a:solidFill>
                  <a:schemeClr val="tx1"/>
                </a:solidFill>
                <a:cs typeface="B Nazanin" pitchFamily="2" charset="-78"/>
              </a:rPr>
              <a:t>ایجاد راهبردهای بازرگانی – برنامه ریزی بلند مدت</a:t>
            </a:r>
            <a:endParaRPr lang="fa-IR" sz="3900" b="1" dirty="0">
              <a:solidFill>
                <a:schemeClr val="tx1"/>
              </a:solidFill>
              <a:cs typeface="B Nazanin" pitchFamily="2" charset="-78"/>
            </a:endParaRPr>
          </a:p>
        </p:txBody>
      </p:sp>
    </p:spTree>
    <p:extLst>
      <p:ext uri="{BB962C8B-B14F-4D97-AF65-F5344CB8AC3E}">
        <p14:creationId xmlns:p14="http://schemas.microsoft.com/office/powerpoint/2010/main" val="17129400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564904"/>
            <a:ext cx="8568951" cy="4032448"/>
          </a:xfrm>
        </p:spPr>
        <p:txBody>
          <a:bodyPr/>
          <a:lstStyle/>
          <a:p>
            <a:pPr algn="just">
              <a:buFont typeface="Wingdings" pitchFamily="2" charset="2"/>
              <a:buChar char="q"/>
            </a:pPr>
            <a:r>
              <a:rPr lang="fa-IR" sz="2600" dirty="0" smtClean="0">
                <a:solidFill>
                  <a:schemeClr val="tx1"/>
                </a:solidFill>
                <a:cs typeface="B Nazanin" pitchFamily="2" charset="-78"/>
              </a:rPr>
              <a:t>در ایجاد راهبرد باید به عوامل محیطی چون فناوری ، بازار ، شیوه زندگی ، فرهنگ کاری و نگرش ها ، سیاست های دولت و عوامل خارجی دیگر توجه کرد . </a:t>
            </a:r>
          </a:p>
          <a:p>
            <a:pPr algn="just">
              <a:buFont typeface="Wingdings" pitchFamily="2" charset="2"/>
              <a:buChar char="q"/>
            </a:pPr>
            <a:r>
              <a:rPr lang="fa-IR" sz="2600" dirty="0" smtClean="0">
                <a:solidFill>
                  <a:schemeClr val="tx1"/>
                </a:solidFill>
                <a:cs typeface="B Nazanin" pitchFamily="2" charset="-78"/>
              </a:rPr>
              <a:t>در ایجاد راهبرد باید نقاط ضعف و قوت سازمان  را نیز بررسی کرد . </a:t>
            </a:r>
          </a:p>
          <a:p>
            <a:pPr>
              <a:buFont typeface="Wingdings" pitchFamily="2" charset="2"/>
              <a:buChar char="q"/>
            </a:pPr>
            <a:endParaRPr lang="fa-IR" dirty="0"/>
          </a:p>
          <a:p>
            <a:pPr>
              <a:buFont typeface="Wingdings" pitchFamily="2" charset="2"/>
              <a:buChar char="q"/>
            </a:pPr>
            <a:endParaRPr lang="fa-IR" dirty="0" smtClean="0"/>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ایجاد راهبرد سازمانی </a:t>
            </a:r>
            <a:endParaRPr lang="fa-IR" b="1" dirty="0">
              <a:solidFill>
                <a:schemeClr val="tx1"/>
              </a:solidFill>
              <a:cs typeface="B Nazanin" pitchFamily="2" charset="-78"/>
            </a:endParaRPr>
          </a:p>
        </p:txBody>
      </p:sp>
      <p:sp>
        <p:nvSpPr>
          <p:cNvPr id="4" name="Rectangle 3"/>
          <p:cNvSpPr/>
          <p:nvPr/>
        </p:nvSpPr>
        <p:spPr>
          <a:xfrm>
            <a:off x="3551064" y="5101625"/>
            <a:ext cx="1872208"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عوامل تدوین راهبرد</a:t>
            </a:r>
            <a:endParaRPr lang="fa-IR" b="1" dirty="0">
              <a:cs typeface="B Nazanin" pitchFamily="2" charset="-78"/>
            </a:endParaRPr>
          </a:p>
        </p:txBody>
      </p:sp>
      <p:sp>
        <p:nvSpPr>
          <p:cNvPr id="7" name="Rectangle 6"/>
          <p:cNvSpPr/>
          <p:nvPr/>
        </p:nvSpPr>
        <p:spPr>
          <a:xfrm>
            <a:off x="6156176" y="4365104"/>
            <a:ext cx="1872208"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ماموریت ، آرمانها</a:t>
            </a:r>
            <a:endParaRPr lang="fa-IR" b="1" dirty="0">
              <a:cs typeface="B Nazanin" pitchFamily="2" charset="-78"/>
            </a:endParaRPr>
          </a:p>
        </p:txBody>
      </p:sp>
      <p:sp>
        <p:nvSpPr>
          <p:cNvPr id="8" name="Rectangle 7"/>
          <p:cNvSpPr/>
          <p:nvPr/>
        </p:nvSpPr>
        <p:spPr>
          <a:xfrm>
            <a:off x="6139971" y="5805264"/>
            <a:ext cx="1872208"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رقابت</a:t>
            </a:r>
            <a:endParaRPr lang="fa-IR" b="1" dirty="0">
              <a:cs typeface="B Nazanin" pitchFamily="2" charset="-78"/>
            </a:endParaRPr>
          </a:p>
        </p:txBody>
      </p:sp>
      <p:sp>
        <p:nvSpPr>
          <p:cNvPr id="9" name="Rectangle 8"/>
          <p:cNvSpPr/>
          <p:nvPr/>
        </p:nvSpPr>
        <p:spPr>
          <a:xfrm>
            <a:off x="755576" y="4443986"/>
            <a:ext cx="1872208"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محیط</a:t>
            </a:r>
            <a:endParaRPr lang="fa-IR" b="1" dirty="0">
              <a:cs typeface="B Nazanin" pitchFamily="2" charset="-78"/>
            </a:endParaRPr>
          </a:p>
        </p:txBody>
      </p:sp>
      <p:sp>
        <p:nvSpPr>
          <p:cNvPr id="10" name="Rectangle 9"/>
          <p:cNvSpPr/>
          <p:nvPr/>
        </p:nvSpPr>
        <p:spPr>
          <a:xfrm>
            <a:off x="788683" y="5805264"/>
            <a:ext cx="1872208"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قوت و ضعف سازمان</a:t>
            </a:r>
            <a:endParaRPr lang="fa-IR" b="1" dirty="0">
              <a:cs typeface="B Nazanin" pitchFamily="2" charset="-78"/>
            </a:endParaRPr>
          </a:p>
        </p:txBody>
      </p:sp>
      <p:cxnSp>
        <p:nvCxnSpPr>
          <p:cNvPr id="6" name="Straight Arrow Connector 5"/>
          <p:cNvCxnSpPr/>
          <p:nvPr/>
        </p:nvCxnSpPr>
        <p:spPr>
          <a:xfrm>
            <a:off x="1732810" y="4897659"/>
            <a:ext cx="0" cy="45118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a:stCxn id="10" idx="0"/>
          </p:cNvCxnSpPr>
          <p:nvPr/>
        </p:nvCxnSpPr>
        <p:spPr>
          <a:xfrm flipV="1">
            <a:off x="1724787" y="5327217"/>
            <a:ext cx="0" cy="4780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1724787" y="5327217"/>
            <a:ext cx="1767093"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7092280" y="4797152"/>
            <a:ext cx="0" cy="52049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8" idx="0"/>
          </p:cNvCxnSpPr>
          <p:nvPr/>
        </p:nvCxnSpPr>
        <p:spPr>
          <a:xfrm flipV="1">
            <a:off x="7076075" y="5317649"/>
            <a:ext cx="0" cy="48761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flipH="1">
            <a:off x="5423272" y="5371234"/>
            <a:ext cx="166900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191099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2675466"/>
            <a:ext cx="8136904" cy="3849877"/>
          </a:xfrm>
        </p:spPr>
        <p:txBody>
          <a:bodyPr>
            <a:noAutofit/>
          </a:bodyPr>
          <a:lstStyle/>
          <a:p>
            <a:pPr algn="just">
              <a:buFont typeface="Wingdings" pitchFamily="2" charset="2"/>
              <a:buChar char="q"/>
            </a:pPr>
            <a:r>
              <a:rPr lang="fa-IR" sz="2600" dirty="0" smtClean="0">
                <a:solidFill>
                  <a:schemeClr val="tx1"/>
                </a:solidFill>
                <a:cs typeface="B Nazanin" pitchFamily="2" charset="-78"/>
              </a:rPr>
              <a:t> راهبرد اگر با روشی خاص ، تنها یک هدف ار دنبال کند یک راهبرد مخض است و اگر با ابزار مختلف در حیطه های کاری مختلف عمل نماید یک راهبرد ترکیبی است . </a:t>
            </a:r>
          </a:p>
          <a:p>
            <a:pPr algn="just">
              <a:buFont typeface="Wingdings" pitchFamily="2" charset="2"/>
              <a:buChar char="q"/>
            </a:pPr>
            <a:endParaRPr lang="fa-IR" sz="2600" dirty="0">
              <a:solidFill>
                <a:schemeClr val="tx1"/>
              </a:solidFill>
              <a:cs typeface="B Nazanin" pitchFamily="2" charset="-78"/>
            </a:endParaRPr>
          </a:p>
          <a:p>
            <a:pPr marL="0" indent="0" algn="just">
              <a:buNone/>
            </a:pPr>
            <a:r>
              <a:rPr lang="fa-IR" sz="2600" dirty="0" smtClean="0">
                <a:solidFill>
                  <a:schemeClr val="tx1"/>
                </a:solidFill>
                <a:cs typeface="B Nazanin" pitchFamily="2" charset="-78"/>
              </a:rPr>
              <a:t>راهبرد را می توان به چهار گروه اصلی تقسیم کرد:</a:t>
            </a:r>
          </a:p>
          <a:p>
            <a:pPr marL="0" indent="0" algn="just">
              <a:buNone/>
            </a:pPr>
            <a:r>
              <a:rPr lang="fa-IR" sz="2600" dirty="0" smtClean="0">
                <a:solidFill>
                  <a:schemeClr val="tx1"/>
                </a:solidFill>
                <a:cs typeface="B Nazanin" pitchFamily="2" charset="-78"/>
              </a:rPr>
              <a:t>1- راهبرد کلان شرکت </a:t>
            </a:r>
          </a:p>
          <a:p>
            <a:pPr marL="0" indent="0" algn="just">
              <a:buNone/>
            </a:pPr>
            <a:r>
              <a:rPr lang="fa-IR" sz="2600" dirty="0" smtClean="0">
                <a:solidFill>
                  <a:schemeClr val="tx1"/>
                </a:solidFill>
                <a:cs typeface="B Nazanin" pitchFamily="2" charset="-78"/>
              </a:rPr>
              <a:t>2- راهبرد رشد</a:t>
            </a:r>
          </a:p>
          <a:p>
            <a:pPr marL="0" indent="0" algn="just">
              <a:buNone/>
            </a:pPr>
            <a:r>
              <a:rPr lang="fa-IR" sz="2600" dirty="0" smtClean="0">
                <a:solidFill>
                  <a:schemeClr val="tx1"/>
                </a:solidFill>
                <a:cs typeface="B Nazanin" pitchFamily="2" charset="-78"/>
              </a:rPr>
              <a:t>3- راهبرد تولید </a:t>
            </a:r>
          </a:p>
          <a:p>
            <a:pPr marL="0" indent="0" algn="just">
              <a:buNone/>
            </a:pPr>
            <a:r>
              <a:rPr lang="fa-IR" sz="2600" dirty="0" smtClean="0">
                <a:solidFill>
                  <a:schemeClr val="tx1"/>
                </a:solidFill>
                <a:cs typeface="B Nazanin" pitchFamily="2" charset="-78"/>
              </a:rPr>
              <a:t>4- راهبرد بازاریابی</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راهبرد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24672366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352928" cy="3849877"/>
          </a:xfrm>
        </p:spPr>
        <p:txBody>
          <a:bodyPr>
            <a:noAutofit/>
          </a:bodyPr>
          <a:lstStyle/>
          <a:p>
            <a:pPr algn="just">
              <a:buFont typeface="Wingdings" pitchFamily="2" charset="2"/>
              <a:buChar char="q"/>
            </a:pPr>
            <a:r>
              <a:rPr lang="fa-IR" sz="2600" dirty="0" smtClean="0">
                <a:solidFill>
                  <a:schemeClr val="tx1"/>
                </a:solidFill>
                <a:cs typeface="B Nazanin" pitchFamily="2" charset="-78"/>
              </a:rPr>
              <a:t> این راهبرد به چشم انداز کاری بلند مدت توجه دارد . و با تمام توان شرکت سروکار دارد و سیساست هایی را بنا می کند که بر کل عملیات کاری تسلط خواهند داشت . </a:t>
            </a:r>
          </a:p>
          <a:p>
            <a:pPr marL="0" indent="0" algn="just">
              <a:buNone/>
            </a:pPr>
            <a:endParaRPr lang="fa-IR" sz="2600" dirty="0" smtClean="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مثال : در یک شرکت کامپیوتری ، راهبرد اضافه کردن محصول جدید در بازه زمانی هر یک یا دو سال ، می تواند راهبرد کلان باشد. </a:t>
            </a:r>
          </a:p>
          <a:p>
            <a:pPr algn="just">
              <a:buFont typeface="Wingdings" pitchFamily="2" charset="2"/>
              <a:buChar char="q"/>
            </a:pPr>
            <a:endParaRPr lang="fa-IR" sz="2600" dirty="0" smtClean="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راهبرد کلان شرکت بسیار گسترده است و بر بسیاری از جوانب کار اثرات دامنه داری دارد. و زمینه را برای ایجاد دیگر راهبردها فراهم می کند.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راهبرد کلان شرکت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9920459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675466"/>
            <a:ext cx="8280920" cy="3993893"/>
          </a:xfrm>
        </p:spPr>
        <p:txBody>
          <a:bodyPr>
            <a:normAutofit/>
          </a:bodyPr>
          <a:lstStyle/>
          <a:p>
            <a:pPr>
              <a:buFont typeface="Wingdings" pitchFamily="2" charset="2"/>
              <a:buChar char="q"/>
            </a:pPr>
            <a:r>
              <a:rPr lang="fa-IR" sz="2600" dirty="0" smtClean="0">
                <a:solidFill>
                  <a:schemeClr val="tx1"/>
                </a:solidFill>
                <a:cs typeface="B Nazanin" pitchFamily="2" charset="-78"/>
              </a:rPr>
              <a:t> رشد سازمان از دو منبع نشات می گیرد .  یکی از طریق فروش کلی سال  و دوم از طریق تنوع و گسترش کار .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 سازمانی که تولیدات گوناگونی دارد و انها را در بازارهای مختلف ارائه می کند ، سیاست این سازمان رشد همراه با تنوع است .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راهبردهای رشد برای ایجاد ، تقویت ، حفظ رهبری و کسب توان رقابتی در کار و صنعت اتخاذ می گردند . رشد بر سود آوری تاثیر مستقیم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راهبرد رشد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795899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1" y="2675466"/>
            <a:ext cx="7668840" cy="4182533"/>
          </a:xfrm>
        </p:spPr>
        <p:txBody>
          <a:bodyPr>
            <a:noAutofit/>
          </a:bodyPr>
          <a:lstStyle/>
          <a:p>
            <a:pPr algn="just">
              <a:buFont typeface="Wingdings" pitchFamily="2" charset="2"/>
              <a:buChar char="q"/>
            </a:pPr>
            <a:r>
              <a:rPr lang="fa-IR" sz="2800" dirty="0" smtClean="0">
                <a:solidFill>
                  <a:schemeClr val="tx1"/>
                </a:solidFill>
                <a:cs typeface="B Nazanin" pitchFamily="2" charset="-78"/>
              </a:rPr>
              <a:t>مف</a:t>
            </a:r>
            <a:r>
              <a:rPr lang="fa-IR" sz="2800" dirty="0" smtClean="0">
                <a:solidFill>
                  <a:schemeClr val="tx1"/>
                </a:solidFill>
                <a:latin typeface="Times New Roman" pitchFamily="18" charset="0"/>
                <a:cs typeface="B Nazanin" pitchFamily="2" charset="-78"/>
              </a:rPr>
              <a:t>هوم اولیه </a:t>
            </a:r>
            <a:r>
              <a:rPr lang="en-US" sz="2800" dirty="0" smtClean="0">
                <a:solidFill>
                  <a:schemeClr val="tx1"/>
                </a:solidFill>
                <a:latin typeface="Times New Roman" pitchFamily="18" charset="0"/>
                <a:cs typeface="B Nazanin" pitchFamily="2" charset="-78"/>
              </a:rPr>
              <a:t>MIS</a:t>
            </a:r>
            <a:r>
              <a:rPr lang="fa-IR" sz="2800" dirty="0" smtClean="0">
                <a:solidFill>
                  <a:schemeClr val="tx1"/>
                </a:solidFill>
                <a:latin typeface="Times New Roman" pitchFamily="18" charset="0"/>
                <a:cs typeface="B Nazanin" pitchFamily="2" charset="-78"/>
              </a:rPr>
              <a:t> عبارت بود از پردازش داده های سازمان و ارائه آن به شکل گزارش هایی در فواصل زمانی معین .</a:t>
            </a:r>
          </a:p>
          <a:p>
            <a:pPr marL="0" indent="0" algn="just">
              <a:buNone/>
            </a:pPr>
            <a:endParaRPr lang="fa-IR" sz="2800" dirty="0" smtClean="0">
              <a:solidFill>
                <a:schemeClr val="tx1"/>
              </a:solidFill>
              <a:cs typeface="B Nazanin" pitchFamily="2" charset="-78"/>
            </a:endParaRPr>
          </a:p>
          <a:p>
            <a:pPr algn="just">
              <a:buFont typeface="Wingdings" pitchFamily="2" charset="2"/>
              <a:buChar char="q"/>
            </a:pPr>
            <a:r>
              <a:rPr lang="fa-IR" sz="2800" dirty="0" smtClean="0">
                <a:solidFill>
                  <a:schemeClr val="tx1"/>
                </a:solidFill>
                <a:cs typeface="B Nazanin" pitchFamily="2" charset="-78"/>
              </a:rPr>
              <a:t>با مشخص شدن تمایز بین داده ها و اطلاعات ، این مفهوم اصلاح شد.</a:t>
            </a:r>
          </a:p>
          <a:p>
            <a:pPr algn="just">
              <a:buFont typeface="Wingdings" pitchFamily="2" charset="2"/>
              <a:buChar char="q"/>
            </a:pPr>
            <a:r>
              <a:rPr lang="fa-IR" sz="2800" dirty="0" smtClean="0">
                <a:solidFill>
                  <a:schemeClr val="tx1"/>
                </a:solidFill>
                <a:cs typeface="B Nazanin" pitchFamily="2" charset="-78"/>
              </a:rPr>
              <a:t>در واقع اطلاعات محصول تحلیل داده هاست.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مفهوم سیستم های اطلاعاتی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06503382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424936" cy="3777869"/>
          </a:xfrm>
        </p:spPr>
        <p:txBody>
          <a:bodyPr>
            <a:normAutofit/>
          </a:bodyPr>
          <a:lstStyle/>
          <a:p>
            <a:pPr>
              <a:buFont typeface="Wingdings" pitchFamily="2" charset="2"/>
              <a:buChar char="q"/>
            </a:pPr>
            <a:r>
              <a:rPr lang="fa-IR" sz="2600" dirty="0" smtClean="0">
                <a:solidFill>
                  <a:schemeClr val="tx1"/>
                </a:solidFill>
                <a:cs typeface="B Nazanin" pitchFamily="2" charset="-78"/>
              </a:rPr>
              <a:t> راهبرد رشد آنجاکه شرکت کالایی را با خصوصیات خاص بر می گزیند به راهبرد تولید تبدیل می شود.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تولید به معنای انتخاب کالایی است که بتوان به طور مداوم برای کسب بازارهای جدید در آن نوآوری ایجاد کرد . </a:t>
            </a:r>
          </a:p>
          <a:p>
            <a:pPr>
              <a:buFont typeface="Wingdings" pitchFamily="2" charset="2"/>
              <a:buChar char="q"/>
            </a:pPr>
            <a:r>
              <a:rPr lang="fa-IR" sz="2600" dirty="0" smtClean="0">
                <a:solidFill>
                  <a:schemeClr val="tx1"/>
                </a:solidFill>
                <a:cs typeface="B Nazanin" pitchFamily="2" charset="-78"/>
              </a:rPr>
              <a:t>مثال : شرکت سازنده اجاق گاز به تولید فرگاز ، ماشین لباسشویی و مخلوط کن اقدام کند ، یعنی تولیداتی برای بازار لوازم خانگی.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راهبرد تولید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1308147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92896"/>
            <a:ext cx="8352929" cy="3960440"/>
          </a:xfrm>
        </p:spPr>
        <p:txBody>
          <a:bodyPr>
            <a:normAutofit/>
          </a:bodyPr>
          <a:lstStyle/>
          <a:p>
            <a:pPr>
              <a:buFont typeface="Wingdings" pitchFamily="2" charset="2"/>
              <a:buChar char="q"/>
            </a:pPr>
            <a:r>
              <a:rPr lang="fa-IR" sz="2600" dirty="0" smtClean="0">
                <a:solidFill>
                  <a:schemeClr val="tx1"/>
                </a:solidFill>
                <a:cs typeface="B Nazanin" pitchFamily="2" charset="-78"/>
              </a:rPr>
              <a:t> راهبردهای تولیدی و بازاریابی رابطه تنگاتنگی با یکدیگر دارند . راهبردهای بازاریابی با توزیع ، ارائه خدمات ، تحقیق در بازار ، قیمت گذاری ، تبلیغات ، بسته بندی و انتخاب بازار سروکار دارد . </a:t>
            </a:r>
          </a:p>
          <a:p>
            <a:pPr>
              <a:buFont typeface="Wingdings" pitchFamily="2" charset="2"/>
              <a:buChar char="q"/>
            </a:pPr>
            <a:r>
              <a:rPr lang="fa-IR" sz="2600" dirty="0" smtClean="0">
                <a:solidFill>
                  <a:schemeClr val="tx1"/>
                </a:solidFill>
                <a:cs typeface="B Nazanin" pitchFamily="2" charset="-78"/>
              </a:rPr>
              <a:t>مثال : شرکتی تولیدات خود را در بسته بندی های مختلف و متناسب با بودجه مشتری ارائه می کند. </a:t>
            </a:r>
          </a:p>
          <a:p>
            <a:pPr marL="0" indent="0">
              <a:buNone/>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راهبردهای بازاریابی به مثابه نیروی تسریع کننده و تقویت کننده راهبرد رشد و تولید عمل می کنند و به پیشرفت کار سرعت می بخشند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راهبرد بازاریابی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37564366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675466"/>
            <a:ext cx="8208912" cy="3777869"/>
          </a:xfrm>
        </p:spPr>
        <p:txBody>
          <a:bodyPr>
            <a:normAutofit/>
          </a:bodyPr>
          <a:lstStyle/>
          <a:p>
            <a:pPr algn="just">
              <a:buFont typeface="Wingdings" pitchFamily="2" charset="2"/>
              <a:buChar char="q"/>
            </a:pPr>
            <a:r>
              <a:rPr lang="fa-IR" sz="2600" dirty="0" smtClean="0">
                <a:solidFill>
                  <a:schemeClr val="tx1"/>
                </a:solidFill>
                <a:cs typeface="B Nazanin" pitchFamily="2" charset="-78"/>
              </a:rPr>
              <a:t> برنامه ریزی کوتاه مدت بیشتر با مقاصد سازمان سروکار دارد تا به اهداف آن.</a:t>
            </a:r>
          </a:p>
          <a:p>
            <a:pPr algn="just">
              <a:buFont typeface="Wingdings" pitchFamily="2" charset="2"/>
              <a:buChar char="q"/>
            </a:pPr>
            <a:r>
              <a:rPr lang="fa-IR" sz="2600" dirty="0" smtClean="0">
                <a:solidFill>
                  <a:schemeClr val="tx1"/>
                </a:solidFill>
                <a:cs typeface="B Nazanin" pitchFamily="2" charset="-78"/>
              </a:rPr>
              <a:t>برنامه ریزی کوتاه مدت بر اساس آرمانها و اهداف ، طرحی را برای اجرای برنامه بلند مدت تهیه می کند. </a:t>
            </a:r>
          </a:p>
          <a:p>
            <a:pPr algn="just">
              <a:buFont typeface="Wingdings" pitchFamily="2" charset="2"/>
              <a:buChar char="q"/>
            </a:pPr>
            <a:r>
              <a:rPr lang="fa-IR" sz="2600" dirty="0" smtClean="0">
                <a:solidFill>
                  <a:schemeClr val="tx1"/>
                </a:solidFill>
                <a:cs typeface="B Nazanin" pitchFamily="2" charset="-78"/>
              </a:rPr>
              <a:t>اکثر شرکت ها مقاصد را بر می گزینند و برروی بودجه ها کار می کنند . </a:t>
            </a:r>
          </a:p>
          <a:p>
            <a:pPr algn="just">
              <a:buFont typeface="Wingdings" pitchFamily="2" charset="2"/>
              <a:buChar char="q"/>
            </a:pPr>
            <a:r>
              <a:rPr lang="fa-IR" sz="2600" dirty="0" smtClean="0">
                <a:solidFill>
                  <a:schemeClr val="tx1"/>
                </a:solidFill>
                <a:cs typeface="B Nazanin" pitchFamily="2" charset="-78"/>
              </a:rPr>
              <a:t>این بودجه ها در ابتدا بر حسب واحدهای فیزیکی تهیه می شوند و سپس به واحدهای مالی تبدیل می گردند. </a:t>
            </a:r>
          </a:p>
          <a:p>
            <a:pPr algn="just">
              <a:buFont typeface="Wingdings" pitchFamily="2" charset="2"/>
              <a:buChar char="q"/>
            </a:pPr>
            <a:r>
              <a:rPr lang="fa-IR" sz="2600" dirty="0" smtClean="0">
                <a:solidFill>
                  <a:schemeClr val="tx1"/>
                </a:solidFill>
                <a:cs typeface="B Nazanin" pitchFamily="2" charset="-78"/>
              </a:rPr>
              <a:t>بودجه به مثابه یک سازوکار کنترل کننده به کار می رود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برنامه ریزی کوتاه مدت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54080515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204864"/>
            <a:ext cx="8928993" cy="4653136"/>
          </a:xfrm>
        </p:spPr>
        <p:txBody>
          <a:bodyPr/>
          <a:lstStyle/>
          <a:p>
            <a:pPr marL="0" indent="0">
              <a:buNone/>
            </a:pPr>
            <a:endParaRPr lang="fa-IR" dirty="0" smtClean="0"/>
          </a:p>
          <a:p>
            <a:pPr marL="0" indent="0">
              <a:buNone/>
            </a:pPr>
            <a:r>
              <a:rPr lang="fa-IR" dirty="0" smtClean="0"/>
              <a:t>            </a:t>
            </a: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رابطه بودجه های مختلف </a:t>
            </a:r>
            <a:endParaRPr lang="fa-IR" b="1" dirty="0">
              <a:solidFill>
                <a:schemeClr val="tx1"/>
              </a:solidFill>
              <a:cs typeface="B Nazanin" pitchFamily="2" charset="-78"/>
            </a:endParaRPr>
          </a:p>
        </p:txBody>
      </p:sp>
      <p:sp>
        <p:nvSpPr>
          <p:cNvPr id="4" name="Rectangle 3"/>
          <p:cNvSpPr/>
          <p:nvPr/>
        </p:nvSpPr>
        <p:spPr>
          <a:xfrm>
            <a:off x="4009324" y="1750707"/>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آرمانها و هدفها</a:t>
            </a:r>
            <a:endParaRPr lang="fa-IR" dirty="0">
              <a:cs typeface="B Nazanin" pitchFamily="2" charset="-78"/>
            </a:endParaRPr>
          </a:p>
        </p:txBody>
      </p:sp>
      <p:sp>
        <p:nvSpPr>
          <p:cNvPr id="7" name="Rectangle 6"/>
          <p:cNvSpPr/>
          <p:nvPr/>
        </p:nvSpPr>
        <p:spPr>
          <a:xfrm>
            <a:off x="4009324" y="2443538"/>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پیش بینی کاری کوتاه مدت</a:t>
            </a:r>
            <a:endParaRPr lang="fa-IR" sz="1600" dirty="0">
              <a:cs typeface="B Nazanin" pitchFamily="2" charset="-78"/>
            </a:endParaRPr>
          </a:p>
        </p:txBody>
      </p:sp>
      <p:sp>
        <p:nvSpPr>
          <p:cNvPr id="8" name="Rectangle 7"/>
          <p:cNvSpPr/>
          <p:nvPr/>
        </p:nvSpPr>
        <p:spPr>
          <a:xfrm>
            <a:off x="3993683" y="3070335"/>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آماده سازی بودجه های عملیاتی</a:t>
            </a:r>
            <a:endParaRPr lang="fa-IR" sz="1600" dirty="0">
              <a:cs typeface="B Nazanin" pitchFamily="2" charset="-78"/>
            </a:endParaRPr>
          </a:p>
        </p:txBody>
      </p:sp>
      <p:sp>
        <p:nvSpPr>
          <p:cNvPr id="9" name="Rectangle 8"/>
          <p:cNvSpPr/>
          <p:nvPr/>
        </p:nvSpPr>
        <p:spPr>
          <a:xfrm>
            <a:off x="453593" y="3789876"/>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فروش</a:t>
            </a:r>
            <a:endParaRPr lang="fa-IR" dirty="0">
              <a:cs typeface="B Nazanin" pitchFamily="2" charset="-78"/>
            </a:endParaRPr>
          </a:p>
        </p:txBody>
      </p:sp>
      <p:sp>
        <p:nvSpPr>
          <p:cNvPr id="10" name="Rectangle 9"/>
          <p:cNvSpPr/>
          <p:nvPr/>
        </p:nvSpPr>
        <p:spPr>
          <a:xfrm>
            <a:off x="2195736" y="3789876"/>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تولید </a:t>
            </a:r>
            <a:endParaRPr lang="fa-IR" dirty="0">
              <a:cs typeface="B Nazanin" pitchFamily="2" charset="-78"/>
            </a:endParaRPr>
          </a:p>
        </p:txBody>
      </p:sp>
      <p:sp>
        <p:nvSpPr>
          <p:cNvPr id="11" name="Rectangle 10"/>
          <p:cNvSpPr/>
          <p:nvPr/>
        </p:nvSpPr>
        <p:spPr>
          <a:xfrm>
            <a:off x="4067944" y="3789876"/>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مواد</a:t>
            </a:r>
            <a:r>
              <a:rPr lang="fa-IR" dirty="0" smtClean="0"/>
              <a:t> </a:t>
            </a:r>
            <a:endParaRPr lang="fa-IR" dirty="0"/>
          </a:p>
        </p:txBody>
      </p:sp>
      <p:sp>
        <p:nvSpPr>
          <p:cNvPr id="12" name="Rectangle 11"/>
          <p:cNvSpPr/>
          <p:nvPr/>
        </p:nvSpPr>
        <p:spPr>
          <a:xfrm>
            <a:off x="5952413" y="3789876"/>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خدمات</a:t>
            </a:r>
            <a:endParaRPr lang="fa-IR" dirty="0">
              <a:cs typeface="B Nazanin" pitchFamily="2" charset="-78"/>
            </a:endParaRPr>
          </a:p>
        </p:txBody>
      </p:sp>
      <p:sp>
        <p:nvSpPr>
          <p:cNvPr id="13" name="Rectangle 12"/>
          <p:cNvSpPr/>
          <p:nvPr/>
        </p:nvSpPr>
        <p:spPr>
          <a:xfrm>
            <a:off x="7644950" y="3789876"/>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کالاهای سرمایه ای</a:t>
            </a:r>
            <a:endParaRPr lang="fa-IR" sz="1600" dirty="0">
              <a:cs typeface="B Nazanin" pitchFamily="2" charset="-78"/>
            </a:endParaRPr>
          </a:p>
        </p:txBody>
      </p:sp>
      <p:sp>
        <p:nvSpPr>
          <p:cNvPr id="14" name="Rectangle 13"/>
          <p:cNvSpPr/>
          <p:nvPr/>
        </p:nvSpPr>
        <p:spPr>
          <a:xfrm>
            <a:off x="1209597" y="4797152"/>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هزینه های غیر مستقیم</a:t>
            </a:r>
            <a:endParaRPr lang="fa-IR" sz="1600" dirty="0">
              <a:cs typeface="B Nazanin" pitchFamily="2" charset="-78"/>
            </a:endParaRPr>
          </a:p>
        </p:txBody>
      </p:sp>
      <p:sp>
        <p:nvSpPr>
          <p:cNvPr id="15" name="Rectangle 14"/>
          <p:cNvSpPr/>
          <p:nvPr/>
        </p:nvSpPr>
        <p:spPr>
          <a:xfrm>
            <a:off x="3942319" y="4744842"/>
            <a:ext cx="1597564"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هزینه های سرمایه ای</a:t>
            </a:r>
            <a:endParaRPr lang="fa-IR" sz="1600" dirty="0">
              <a:cs typeface="B Nazanin" pitchFamily="2" charset="-78"/>
            </a:endParaRPr>
          </a:p>
        </p:txBody>
      </p:sp>
      <p:sp>
        <p:nvSpPr>
          <p:cNvPr id="16" name="Rectangle 15"/>
          <p:cNvSpPr/>
          <p:nvPr/>
        </p:nvSpPr>
        <p:spPr>
          <a:xfrm>
            <a:off x="6694626" y="4797152"/>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هزینه های مضاعف</a:t>
            </a:r>
            <a:endParaRPr lang="fa-IR" sz="1600" dirty="0">
              <a:cs typeface="B Nazanin" pitchFamily="2" charset="-78"/>
            </a:endParaRPr>
          </a:p>
        </p:txBody>
      </p:sp>
      <p:sp>
        <p:nvSpPr>
          <p:cNvPr id="17" name="Rectangle 16"/>
          <p:cNvSpPr/>
          <p:nvPr/>
        </p:nvSpPr>
        <p:spPr>
          <a:xfrm>
            <a:off x="1173673" y="5805264"/>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مواد مستقیم</a:t>
            </a:r>
            <a:endParaRPr lang="fa-IR" dirty="0">
              <a:cs typeface="B Nazanin" pitchFamily="2" charset="-78"/>
            </a:endParaRPr>
          </a:p>
        </p:txBody>
      </p:sp>
      <p:sp>
        <p:nvSpPr>
          <p:cNvPr id="18" name="Rectangle 17"/>
          <p:cNvSpPr/>
          <p:nvPr/>
        </p:nvSpPr>
        <p:spPr>
          <a:xfrm>
            <a:off x="4037226" y="5859490"/>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کارمستقیم</a:t>
            </a:r>
            <a:endParaRPr lang="fa-IR" dirty="0">
              <a:cs typeface="B Nazanin" pitchFamily="2" charset="-78"/>
            </a:endParaRPr>
          </a:p>
        </p:txBody>
      </p:sp>
      <p:sp>
        <p:nvSpPr>
          <p:cNvPr id="19" name="Rectangle 18"/>
          <p:cNvSpPr/>
          <p:nvPr/>
        </p:nvSpPr>
        <p:spPr>
          <a:xfrm>
            <a:off x="6672493" y="5805264"/>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dirty="0" smtClean="0">
                <a:cs typeface="B Nazanin" pitchFamily="2" charset="-78"/>
              </a:rPr>
              <a:t>هزینه های مضاعف ساخت</a:t>
            </a:r>
            <a:endParaRPr lang="fa-IR" sz="1600" dirty="0">
              <a:cs typeface="B Nazanin" pitchFamily="2" charset="-78"/>
            </a:endParaRPr>
          </a:p>
        </p:txBody>
      </p:sp>
      <p:sp>
        <p:nvSpPr>
          <p:cNvPr id="20" name="Rectangle 19"/>
          <p:cNvSpPr/>
          <p:nvPr/>
        </p:nvSpPr>
        <p:spPr>
          <a:xfrm>
            <a:off x="3993683" y="6387211"/>
            <a:ext cx="1440160" cy="432048"/>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dirty="0" smtClean="0">
                <a:cs typeface="B Nazanin" pitchFamily="2" charset="-78"/>
              </a:rPr>
              <a:t>بودجه های مالی</a:t>
            </a:r>
            <a:endParaRPr lang="fa-IR" dirty="0">
              <a:cs typeface="B Nazanin" pitchFamily="2" charset="-78"/>
            </a:endParaRPr>
          </a:p>
        </p:txBody>
      </p:sp>
      <p:cxnSp>
        <p:nvCxnSpPr>
          <p:cNvPr id="22" name="Straight Connector 21"/>
          <p:cNvCxnSpPr>
            <a:endCxn id="7" idx="0"/>
          </p:cNvCxnSpPr>
          <p:nvPr/>
        </p:nvCxnSpPr>
        <p:spPr>
          <a:xfrm>
            <a:off x="4729404" y="2182755"/>
            <a:ext cx="0" cy="260783"/>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a:stCxn id="8" idx="2"/>
          </p:cNvCxnSpPr>
          <p:nvPr/>
        </p:nvCxnSpPr>
        <p:spPr>
          <a:xfrm>
            <a:off x="4713763" y="3502383"/>
            <a:ext cx="0" cy="287493"/>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p:cNvCxnSpPr>
            <a:stCxn id="7" idx="2"/>
            <a:endCxn id="8" idx="0"/>
          </p:cNvCxnSpPr>
          <p:nvPr/>
        </p:nvCxnSpPr>
        <p:spPr>
          <a:xfrm flipH="1">
            <a:off x="4713763" y="2875586"/>
            <a:ext cx="15641" cy="194749"/>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a:off x="4713763" y="3646129"/>
            <a:ext cx="4106709" cy="0"/>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H="1">
            <a:off x="683568" y="3646129"/>
            <a:ext cx="4030195" cy="0"/>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p:cNvCxnSpPr>
            <a:endCxn id="10" idx="0"/>
          </p:cNvCxnSpPr>
          <p:nvPr/>
        </p:nvCxnSpPr>
        <p:spPr>
          <a:xfrm>
            <a:off x="2915816" y="3646129"/>
            <a:ext cx="0" cy="143747"/>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a:off x="683568" y="3646129"/>
            <a:ext cx="0" cy="143747"/>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a:endCxn id="12" idx="0"/>
          </p:cNvCxnSpPr>
          <p:nvPr/>
        </p:nvCxnSpPr>
        <p:spPr>
          <a:xfrm>
            <a:off x="6672493" y="3646129"/>
            <a:ext cx="0" cy="143747"/>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8820472" y="3646129"/>
            <a:ext cx="0" cy="143747"/>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4729404" y="4221924"/>
            <a:ext cx="0" cy="575228"/>
          </a:xfrm>
          <a:prstGeom prst="line">
            <a:avLst/>
          </a:prstGeom>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a:off x="4713763" y="4509538"/>
            <a:ext cx="4106709" cy="0"/>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p:cNvCxnSpPr/>
          <p:nvPr/>
        </p:nvCxnSpPr>
        <p:spPr>
          <a:xfrm flipH="1">
            <a:off x="683568" y="4509538"/>
            <a:ext cx="4045836" cy="0"/>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flipV="1">
            <a:off x="683568" y="4221924"/>
            <a:ext cx="0" cy="287614"/>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a:endCxn id="10" idx="2"/>
          </p:cNvCxnSpPr>
          <p:nvPr/>
        </p:nvCxnSpPr>
        <p:spPr>
          <a:xfrm flipV="1">
            <a:off x="2915816" y="4221924"/>
            <a:ext cx="0" cy="287614"/>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a:endCxn id="12" idx="2"/>
          </p:cNvCxnSpPr>
          <p:nvPr/>
        </p:nvCxnSpPr>
        <p:spPr>
          <a:xfrm flipV="1">
            <a:off x="6672493" y="4221924"/>
            <a:ext cx="0" cy="287614"/>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a:xfrm flipV="1">
            <a:off x="8820472" y="4221924"/>
            <a:ext cx="0" cy="287614"/>
          </a:xfrm>
          <a:prstGeom prst="line">
            <a:avLst/>
          </a:prstGeom>
        </p:spPr>
        <p:style>
          <a:lnRef idx="1">
            <a:schemeClr val="dk1"/>
          </a:lnRef>
          <a:fillRef idx="0">
            <a:schemeClr val="dk1"/>
          </a:fillRef>
          <a:effectRef idx="0">
            <a:schemeClr val="dk1"/>
          </a:effectRef>
          <a:fontRef idx="minor">
            <a:schemeClr val="tx1"/>
          </a:fontRef>
        </p:style>
      </p:cxnSp>
      <p:cxnSp>
        <p:nvCxnSpPr>
          <p:cNvPr id="79" name="Straight Connector 78"/>
          <p:cNvCxnSpPr/>
          <p:nvPr/>
        </p:nvCxnSpPr>
        <p:spPr>
          <a:xfrm>
            <a:off x="4713763" y="4653136"/>
            <a:ext cx="3242613" cy="0"/>
          </a:xfrm>
          <a:prstGeom prst="line">
            <a:avLst/>
          </a:prstGeom>
        </p:spPr>
        <p:style>
          <a:lnRef idx="1">
            <a:schemeClr val="dk1"/>
          </a:lnRef>
          <a:fillRef idx="0">
            <a:schemeClr val="dk1"/>
          </a:fillRef>
          <a:effectRef idx="0">
            <a:schemeClr val="dk1"/>
          </a:effectRef>
          <a:fontRef idx="minor">
            <a:schemeClr val="tx1"/>
          </a:fontRef>
        </p:style>
      </p:cxnSp>
      <p:cxnSp>
        <p:nvCxnSpPr>
          <p:cNvPr id="81" name="Straight Connector 80"/>
          <p:cNvCxnSpPr/>
          <p:nvPr/>
        </p:nvCxnSpPr>
        <p:spPr>
          <a:xfrm flipH="1">
            <a:off x="1619672" y="4653136"/>
            <a:ext cx="3094091" cy="0"/>
          </a:xfrm>
          <a:prstGeom prst="line">
            <a:avLst/>
          </a:prstGeom>
        </p:spPr>
        <p:style>
          <a:lnRef idx="1">
            <a:schemeClr val="dk1"/>
          </a:lnRef>
          <a:fillRef idx="0">
            <a:schemeClr val="dk1"/>
          </a:fillRef>
          <a:effectRef idx="0">
            <a:schemeClr val="dk1"/>
          </a:effectRef>
          <a:fontRef idx="minor">
            <a:schemeClr val="tx1"/>
          </a:fontRef>
        </p:style>
      </p:cxnSp>
      <p:cxnSp>
        <p:nvCxnSpPr>
          <p:cNvPr id="83" name="Straight Connector 82"/>
          <p:cNvCxnSpPr/>
          <p:nvPr/>
        </p:nvCxnSpPr>
        <p:spPr>
          <a:xfrm>
            <a:off x="7956376" y="465313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p:cNvCxnSpPr/>
          <p:nvPr/>
        </p:nvCxnSpPr>
        <p:spPr>
          <a:xfrm>
            <a:off x="1619672" y="4653136"/>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91" name="Straight Connector 90"/>
          <p:cNvCxnSpPr>
            <a:stCxn id="15" idx="2"/>
            <a:endCxn id="18" idx="0"/>
          </p:cNvCxnSpPr>
          <p:nvPr/>
        </p:nvCxnSpPr>
        <p:spPr>
          <a:xfrm>
            <a:off x="4741101" y="5176890"/>
            <a:ext cx="16205" cy="682600"/>
          </a:xfrm>
          <a:prstGeom prst="line">
            <a:avLst/>
          </a:prstGeom>
        </p:spPr>
        <p:style>
          <a:lnRef idx="1">
            <a:schemeClr val="dk1"/>
          </a:lnRef>
          <a:fillRef idx="0">
            <a:schemeClr val="dk1"/>
          </a:fillRef>
          <a:effectRef idx="0">
            <a:schemeClr val="dk1"/>
          </a:effectRef>
          <a:fontRef idx="minor">
            <a:schemeClr val="tx1"/>
          </a:fontRef>
        </p:style>
      </p:cxnSp>
      <p:cxnSp>
        <p:nvCxnSpPr>
          <p:cNvPr id="93" name="Straight Connector 92"/>
          <p:cNvCxnSpPr/>
          <p:nvPr/>
        </p:nvCxnSpPr>
        <p:spPr>
          <a:xfrm>
            <a:off x="4729404" y="5517232"/>
            <a:ext cx="2685302" cy="0"/>
          </a:xfrm>
          <a:prstGeom prst="line">
            <a:avLst/>
          </a:prstGeom>
        </p:spPr>
        <p:style>
          <a:lnRef idx="1">
            <a:schemeClr val="dk1"/>
          </a:lnRef>
          <a:fillRef idx="0">
            <a:schemeClr val="dk1"/>
          </a:fillRef>
          <a:effectRef idx="0">
            <a:schemeClr val="dk1"/>
          </a:effectRef>
          <a:fontRef idx="minor">
            <a:schemeClr val="tx1"/>
          </a:fontRef>
        </p:style>
      </p:cxnSp>
      <p:cxnSp>
        <p:nvCxnSpPr>
          <p:cNvPr id="95" name="Straight Connector 94"/>
          <p:cNvCxnSpPr/>
          <p:nvPr/>
        </p:nvCxnSpPr>
        <p:spPr>
          <a:xfrm flipH="1">
            <a:off x="1929677" y="5517232"/>
            <a:ext cx="2811424" cy="0"/>
          </a:xfrm>
          <a:prstGeom prst="line">
            <a:avLst/>
          </a:prstGeom>
        </p:spPr>
        <p:style>
          <a:lnRef idx="1">
            <a:schemeClr val="dk1"/>
          </a:lnRef>
          <a:fillRef idx="0">
            <a:schemeClr val="dk1"/>
          </a:fillRef>
          <a:effectRef idx="0">
            <a:schemeClr val="dk1"/>
          </a:effectRef>
          <a:fontRef idx="minor">
            <a:schemeClr val="tx1"/>
          </a:fontRef>
        </p:style>
      </p:cxnSp>
      <p:cxnSp>
        <p:nvCxnSpPr>
          <p:cNvPr id="97" name="Straight Connector 96"/>
          <p:cNvCxnSpPr>
            <a:stCxn id="16" idx="2"/>
          </p:cNvCxnSpPr>
          <p:nvPr/>
        </p:nvCxnSpPr>
        <p:spPr>
          <a:xfrm>
            <a:off x="7414706" y="5229200"/>
            <a:ext cx="0" cy="576064"/>
          </a:xfrm>
          <a:prstGeom prst="line">
            <a:avLst/>
          </a:prstGeom>
        </p:spPr>
        <p:style>
          <a:lnRef idx="1">
            <a:schemeClr val="dk1"/>
          </a:lnRef>
          <a:fillRef idx="0">
            <a:schemeClr val="dk1"/>
          </a:fillRef>
          <a:effectRef idx="0">
            <a:schemeClr val="dk1"/>
          </a:effectRef>
          <a:fontRef idx="minor">
            <a:schemeClr val="tx1"/>
          </a:fontRef>
        </p:style>
      </p:cxnSp>
      <p:cxnSp>
        <p:nvCxnSpPr>
          <p:cNvPr id="99" name="Straight Connector 98"/>
          <p:cNvCxnSpPr>
            <a:stCxn id="14" idx="2"/>
          </p:cNvCxnSpPr>
          <p:nvPr/>
        </p:nvCxnSpPr>
        <p:spPr>
          <a:xfrm>
            <a:off x="1929677" y="5229200"/>
            <a:ext cx="0" cy="576064"/>
          </a:xfrm>
          <a:prstGeom prst="line">
            <a:avLst/>
          </a:prstGeom>
        </p:spPr>
        <p:style>
          <a:lnRef idx="1">
            <a:schemeClr val="dk1"/>
          </a:lnRef>
          <a:fillRef idx="0">
            <a:schemeClr val="dk1"/>
          </a:fillRef>
          <a:effectRef idx="0">
            <a:schemeClr val="dk1"/>
          </a:effectRef>
          <a:fontRef idx="minor">
            <a:schemeClr val="tx1"/>
          </a:fontRef>
        </p:style>
      </p:cxnSp>
      <p:cxnSp>
        <p:nvCxnSpPr>
          <p:cNvPr id="104" name="Straight Arrow Connector 103"/>
          <p:cNvCxnSpPr>
            <a:stCxn id="18" idx="2"/>
            <a:endCxn id="18" idx="2"/>
          </p:cNvCxnSpPr>
          <p:nvPr/>
        </p:nvCxnSpPr>
        <p:spPr>
          <a:xfrm>
            <a:off x="4757306" y="6291538"/>
            <a:ext cx="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8" name="Straight Connector 107"/>
          <p:cNvCxnSpPr>
            <a:stCxn id="17" idx="2"/>
          </p:cNvCxnSpPr>
          <p:nvPr/>
        </p:nvCxnSpPr>
        <p:spPr>
          <a:xfrm>
            <a:off x="1893753" y="6237312"/>
            <a:ext cx="0" cy="365923"/>
          </a:xfrm>
          <a:prstGeom prst="line">
            <a:avLst/>
          </a:prstGeom>
        </p:spPr>
        <p:style>
          <a:lnRef idx="1">
            <a:schemeClr val="dk1"/>
          </a:lnRef>
          <a:fillRef idx="0">
            <a:schemeClr val="dk1"/>
          </a:fillRef>
          <a:effectRef idx="0">
            <a:schemeClr val="dk1"/>
          </a:effectRef>
          <a:fontRef idx="minor">
            <a:schemeClr val="tx1"/>
          </a:fontRef>
        </p:style>
      </p:cxnSp>
      <p:cxnSp>
        <p:nvCxnSpPr>
          <p:cNvPr id="111" name="Straight Arrow Connector 110"/>
          <p:cNvCxnSpPr>
            <a:endCxn id="20" idx="1"/>
          </p:cNvCxnSpPr>
          <p:nvPr/>
        </p:nvCxnSpPr>
        <p:spPr>
          <a:xfrm>
            <a:off x="1893753" y="6603235"/>
            <a:ext cx="209993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3" name="Straight Connector 112"/>
          <p:cNvCxnSpPr>
            <a:stCxn id="19" idx="2"/>
          </p:cNvCxnSpPr>
          <p:nvPr/>
        </p:nvCxnSpPr>
        <p:spPr>
          <a:xfrm>
            <a:off x="7392573" y="6237312"/>
            <a:ext cx="0" cy="365923"/>
          </a:xfrm>
          <a:prstGeom prst="line">
            <a:avLst/>
          </a:prstGeom>
        </p:spPr>
        <p:style>
          <a:lnRef idx="1">
            <a:schemeClr val="dk1"/>
          </a:lnRef>
          <a:fillRef idx="0">
            <a:schemeClr val="dk1"/>
          </a:fillRef>
          <a:effectRef idx="0">
            <a:schemeClr val="dk1"/>
          </a:effectRef>
          <a:fontRef idx="minor">
            <a:schemeClr val="tx1"/>
          </a:fontRef>
        </p:style>
      </p:cxnSp>
      <p:cxnSp>
        <p:nvCxnSpPr>
          <p:cNvPr id="115" name="Straight Arrow Connector 114"/>
          <p:cNvCxnSpPr>
            <a:endCxn id="20" idx="3"/>
          </p:cNvCxnSpPr>
          <p:nvPr/>
        </p:nvCxnSpPr>
        <p:spPr>
          <a:xfrm flipH="1">
            <a:off x="5433843" y="6603235"/>
            <a:ext cx="195873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0" name="Straight Arrow Connector 129"/>
          <p:cNvCxnSpPr>
            <a:stCxn id="18" idx="2"/>
            <a:endCxn id="20" idx="0"/>
          </p:cNvCxnSpPr>
          <p:nvPr/>
        </p:nvCxnSpPr>
        <p:spPr>
          <a:xfrm flipH="1">
            <a:off x="4713763" y="6291538"/>
            <a:ext cx="43543" cy="9567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5807199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675466"/>
            <a:ext cx="8208912" cy="3993893"/>
          </a:xfrm>
        </p:spPr>
        <p:txBody>
          <a:bodyPr>
            <a:normAutofit/>
          </a:bodyPr>
          <a:lstStyle/>
          <a:p>
            <a:pPr marL="0" indent="0">
              <a:buNone/>
            </a:pPr>
            <a:r>
              <a:rPr lang="fa-IR" sz="2600" dirty="0" smtClean="0">
                <a:solidFill>
                  <a:schemeClr val="tx1"/>
                </a:solidFill>
                <a:cs typeface="B Nazanin" pitchFamily="2" charset="-78"/>
              </a:rPr>
              <a:t>1- مقصد مشخصی را در اختیار مدیر می گذارد. </a:t>
            </a:r>
          </a:p>
          <a:p>
            <a:pPr marL="0" indent="0">
              <a:buNone/>
            </a:pPr>
            <a:r>
              <a:rPr lang="fa-IR" sz="2600" dirty="0" smtClean="0">
                <a:solidFill>
                  <a:schemeClr val="tx1"/>
                </a:solidFill>
                <a:cs typeface="B Nazanin" pitchFamily="2" charset="-78"/>
              </a:rPr>
              <a:t>2- به طور مشخص برای یک وظیفه خاص منابعی را تخصیص می دهد و در استفاده از آن به مدیر آزادی می دهد. </a:t>
            </a:r>
          </a:p>
          <a:p>
            <a:pPr marL="0" indent="0">
              <a:buNone/>
            </a:pPr>
            <a:r>
              <a:rPr lang="fa-IR" sz="2600" dirty="0" smtClean="0">
                <a:solidFill>
                  <a:schemeClr val="tx1"/>
                </a:solidFill>
                <a:cs typeface="B Nazanin" pitchFamily="2" charset="-78"/>
              </a:rPr>
              <a:t>3- درباره عملکرد اطلاعاتی را به مدیر می دهد که آیا این عملکرد کمتر از بودجه و یا بیشتر از آن است. </a:t>
            </a:r>
          </a:p>
          <a:p>
            <a:pPr marL="0" indent="0">
              <a:buNone/>
            </a:pPr>
            <a:r>
              <a:rPr lang="fa-IR" sz="2600" dirty="0" smtClean="0">
                <a:solidFill>
                  <a:schemeClr val="tx1"/>
                </a:solidFill>
                <a:cs typeface="B Nazanin" pitchFamily="2" charset="-78"/>
              </a:rPr>
              <a:t>4- برای هماهنگ کردن تمامی تلاش های سازمان ابزار کافی را مهیا می سازد. </a:t>
            </a:r>
          </a:p>
          <a:p>
            <a:pPr marL="0" indent="0">
              <a:buNone/>
            </a:pPr>
            <a:r>
              <a:rPr lang="fa-IR" sz="2600" dirty="0" smtClean="0">
                <a:solidFill>
                  <a:schemeClr val="tx1"/>
                </a:solidFill>
                <a:cs typeface="B Nazanin" pitchFamily="2" charset="-78"/>
              </a:rPr>
              <a:t>5- برای مقایسه بین دو واحد سازمان تمامی اطلاعات را به شکل مالی ارائه می کند.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مزایای برنامه ریزی کوتاه مدت با کمک بودجه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5484964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675466"/>
            <a:ext cx="8208912" cy="3849877"/>
          </a:xfrm>
        </p:spPr>
        <p:txBody>
          <a:bodyPr>
            <a:normAutofit/>
          </a:bodyPr>
          <a:lstStyle/>
          <a:p>
            <a:pPr algn="just">
              <a:buFont typeface="Wingdings" pitchFamily="2" charset="2"/>
              <a:buChar char="q"/>
            </a:pPr>
            <a:r>
              <a:rPr lang="fa-IR" sz="2600" dirty="0" smtClean="0">
                <a:solidFill>
                  <a:schemeClr val="tx1"/>
                </a:solidFill>
                <a:cs typeface="B Nazanin" pitchFamily="2" charset="-78"/>
              </a:rPr>
              <a:t>برنامه ریزی تصمیم گیری با کمک ابزارهاست. این ابزارها بر چند عامل استوارند . این عوامل عبارتند از : </a:t>
            </a:r>
          </a:p>
          <a:p>
            <a:pPr marL="0" indent="0" algn="just">
              <a:buNone/>
            </a:pPr>
            <a:r>
              <a:rPr lang="fa-IR" sz="2600" dirty="0" smtClean="0">
                <a:solidFill>
                  <a:schemeClr val="tx1"/>
                </a:solidFill>
                <a:cs typeface="B Nazanin" pitchFamily="2" charset="-78"/>
              </a:rPr>
              <a:t>1- خلاقیت</a:t>
            </a:r>
          </a:p>
          <a:p>
            <a:pPr marL="0" indent="0" algn="just">
              <a:buNone/>
            </a:pPr>
            <a:r>
              <a:rPr lang="fa-IR" sz="2600" dirty="0" smtClean="0">
                <a:solidFill>
                  <a:schemeClr val="tx1"/>
                </a:solidFill>
                <a:cs typeface="B Nazanin" pitchFamily="2" charset="-78"/>
              </a:rPr>
              <a:t>2- رویکرد سیستمی</a:t>
            </a:r>
          </a:p>
          <a:p>
            <a:pPr marL="0" indent="0" algn="just">
              <a:buNone/>
            </a:pPr>
            <a:r>
              <a:rPr lang="fa-IR" sz="2600" dirty="0" smtClean="0">
                <a:solidFill>
                  <a:schemeClr val="tx1"/>
                </a:solidFill>
                <a:cs typeface="B Nazanin" pitchFamily="2" charset="-78"/>
              </a:rPr>
              <a:t>3- تحلیل حساسیت </a:t>
            </a:r>
          </a:p>
          <a:p>
            <a:pPr marL="0" indent="0" algn="just">
              <a:buNone/>
            </a:pPr>
            <a:r>
              <a:rPr lang="fa-IR" sz="2600" dirty="0" smtClean="0">
                <a:solidFill>
                  <a:schemeClr val="tx1"/>
                </a:solidFill>
                <a:cs typeface="B Nazanin" pitchFamily="2" charset="-78"/>
              </a:rPr>
              <a:t>4- الگوسازی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ابزار برنامه ریزی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11865372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675466"/>
            <a:ext cx="8136904" cy="3849877"/>
          </a:xfrm>
        </p:spPr>
        <p:txBody>
          <a:bodyPr>
            <a:normAutofit lnSpcReduction="10000"/>
          </a:bodyPr>
          <a:lstStyle/>
          <a:p>
            <a:pPr>
              <a:buFont typeface="Wingdings" pitchFamily="2" charset="2"/>
              <a:buChar char="q"/>
            </a:pPr>
            <a:r>
              <a:rPr lang="en-US" sz="2600" dirty="0" smtClean="0">
                <a:solidFill>
                  <a:schemeClr val="tx1"/>
                </a:solidFill>
                <a:cs typeface="B Nazanin" pitchFamily="2" charset="-78"/>
              </a:rPr>
              <a:t> </a:t>
            </a:r>
            <a:r>
              <a:rPr lang="fa-IR" sz="2600" dirty="0" smtClean="0">
                <a:solidFill>
                  <a:schemeClr val="tx1"/>
                </a:solidFill>
                <a:cs typeface="B Nazanin" pitchFamily="2" charset="-78"/>
              </a:rPr>
              <a:t>خلاقیت از تجربه ، قضاوت یک فرد و یا گروهی ار افراد نشات می گیرد.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وقتی برنامه ریزی بر این فرض استوار است که سابقه تاریخی یا وضعیت مشابهی وجود ندارد ، درآن صورت خلاقیت تنها راه تصمیم گیری است. </a:t>
            </a:r>
          </a:p>
          <a:p>
            <a:pPr marL="0" indent="0">
              <a:buNone/>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خلاقیت نتیجه مهارتهای فکری فرد است . </a:t>
            </a:r>
            <a:endParaRPr lang="fa-IR" sz="2600" dirty="0">
              <a:solidFill>
                <a:schemeClr val="tx1"/>
              </a:solidFill>
              <a:cs typeface="B Nazanin" pitchFamily="2" charset="-78"/>
            </a:endParaRPr>
          </a:p>
          <a:p>
            <a:pPr>
              <a:buFont typeface="Wingdings" pitchFamily="2" charset="2"/>
              <a:buChar char="q"/>
            </a:pPr>
            <a:endParaRPr lang="fa-IR" sz="2600" dirty="0" smtClean="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برنامه ها در سازمان های خلاق (سازمانهایی که افراد خلاق در پست هایی کلیدی باشند)  براساس قدرت تجربه و نفوذ فکری ارائه می شوند</a:t>
            </a:r>
            <a:r>
              <a:rPr lang="fa-IR" sz="2600" dirty="0" smtClean="0">
                <a:cs typeface="B Nazanin" pitchFamily="2" charset="-78"/>
              </a:rPr>
              <a:t>. </a:t>
            </a:r>
            <a:endParaRPr lang="fa-IR" sz="2600" dirty="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خلاقیت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96810342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424937" cy="3921885"/>
          </a:xfrm>
        </p:spPr>
        <p:txBody>
          <a:bodyPr>
            <a:normAutofit/>
          </a:bodyPr>
          <a:lstStyle/>
          <a:p>
            <a:pPr>
              <a:buFont typeface="Wingdings" pitchFamily="2" charset="2"/>
              <a:buChar char="q"/>
            </a:pPr>
            <a:r>
              <a:rPr lang="fa-IR" sz="2600" dirty="0" smtClean="0">
                <a:solidFill>
                  <a:schemeClr val="tx1"/>
                </a:solidFill>
                <a:cs typeface="B Nazanin" pitchFamily="2" charset="-78"/>
              </a:rPr>
              <a:t>این رویکرد به بررسی تحلیلی کل سیستم می پردازد ، راه کارهای جایگزین ایجاد می کند و کمک می کند تا در شرایط خاص بهترین گزینه انتخاب گردد. </a:t>
            </a:r>
          </a:p>
          <a:p>
            <a:pPr>
              <a:buFont typeface="Wingdings" pitchFamily="2" charset="2"/>
              <a:buChar char="q"/>
            </a:pPr>
            <a:r>
              <a:rPr lang="fa-IR" sz="2600" dirty="0" smtClean="0">
                <a:solidFill>
                  <a:schemeClr val="tx1"/>
                </a:solidFill>
                <a:cs typeface="B Nazanin" pitchFamily="2" charset="-78"/>
              </a:rPr>
              <a:t>ویژگی های رویکرد سیستمی به شرح زیر است :</a:t>
            </a:r>
          </a:p>
          <a:p>
            <a:pPr marL="0" indent="0">
              <a:buNone/>
            </a:pPr>
            <a:r>
              <a:rPr lang="fa-IR" sz="2600" dirty="0" smtClean="0">
                <a:solidFill>
                  <a:schemeClr val="tx1"/>
                </a:solidFill>
                <a:cs typeface="B Nazanin" pitchFamily="2" charset="-78"/>
              </a:rPr>
              <a:t>1- از تمام حیطه ها و شاخص های دانش استفاده می کند. </a:t>
            </a:r>
          </a:p>
          <a:p>
            <a:pPr marL="0" indent="0">
              <a:buNone/>
            </a:pPr>
            <a:r>
              <a:rPr lang="fa-IR" sz="2600" dirty="0" smtClean="0">
                <a:solidFill>
                  <a:schemeClr val="tx1"/>
                </a:solidFill>
                <a:cs typeface="B Nazanin" pitchFamily="2" charset="-78"/>
              </a:rPr>
              <a:t>2- در برخورد با مشکل از مدل وضعیت پیچیده استفاده می کند.</a:t>
            </a:r>
          </a:p>
          <a:p>
            <a:pPr marL="0" indent="0">
              <a:buNone/>
            </a:pPr>
            <a:r>
              <a:rPr lang="fa-IR" sz="2600" dirty="0" smtClean="0">
                <a:solidFill>
                  <a:schemeClr val="tx1"/>
                </a:solidFill>
                <a:cs typeface="B Nazanin" pitchFamily="2" charset="-78"/>
              </a:rPr>
              <a:t>3- با مشکلاتی سروکار دارد که بافت زمانی در آنها معطوف به آینده است.</a:t>
            </a:r>
          </a:p>
          <a:p>
            <a:pPr marL="0" indent="0">
              <a:buNone/>
            </a:pPr>
            <a:r>
              <a:rPr lang="fa-IR" sz="2600" dirty="0" smtClean="0">
                <a:solidFill>
                  <a:schemeClr val="tx1"/>
                </a:solidFill>
                <a:cs typeface="B Nazanin" pitchFamily="2" charset="-78"/>
              </a:rPr>
              <a:t>4- محیط و تاثیر آن را بر وضعیت مشکل زا بررسی می کند. </a:t>
            </a:r>
          </a:p>
          <a:p>
            <a:pPr>
              <a:buFont typeface="Wingdings" pitchFamily="2" charset="2"/>
              <a:buChar char="q"/>
            </a:pPr>
            <a:r>
              <a:rPr lang="fa-IR" sz="2600" dirty="0" smtClean="0">
                <a:solidFill>
                  <a:schemeClr val="tx1"/>
                </a:solidFill>
                <a:cs typeface="B Nazanin" pitchFamily="2" charset="-78"/>
              </a:rPr>
              <a:t> در رویکرد سیستمی از اصل تصمیم گیری جامع استفاده می شود.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رویکرد سیستمی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2253257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568951" cy="3450696"/>
          </a:xfrm>
        </p:spPr>
        <p:txBody>
          <a:bodyPr>
            <a:normAutofit/>
          </a:bodyPr>
          <a:lstStyle/>
          <a:p>
            <a:pPr algn="just">
              <a:buFont typeface="Wingdings" pitchFamily="2" charset="2"/>
              <a:buChar char="q"/>
            </a:pPr>
            <a:r>
              <a:rPr lang="fa-IR" sz="2600" dirty="0" smtClean="0">
                <a:solidFill>
                  <a:schemeClr val="tx1"/>
                </a:solidFill>
                <a:cs typeface="B Nazanin" pitchFamily="2" charset="-78"/>
              </a:rPr>
              <a:t> تحلیل حساسیت کمک می کند تا اعتبار راه حل را در شرایط گوناگون آزمایش کنیم و با وضعیت مشکل زا روبرو شویم و بر اساس این ملاحضات یک راه حل منطقی پیدا کنیم .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تحلیل حساسیت در آزمایش راه حل بر اساس اصل بهره گیری موثر است . راه حلی که از نظر اقتصادی منطقی است ، ممکن است از جانب کسی که بر اساس اصل بهره گیری عمل می کند رد شود.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تحلیل حساسیت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3451636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424936" cy="3849877"/>
          </a:xfrm>
        </p:spPr>
        <p:txBody>
          <a:bodyPr>
            <a:normAutofit/>
          </a:bodyPr>
          <a:lstStyle/>
          <a:p>
            <a:pPr>
              <a:buFont typeface="Wingdings" pitchFamily="2" charset="2"/>
              <a:buChar char="q"/>
            </a:pPr>
            <a:r>
              <a:rPr lang="fa-IR" sz="2600" dirty="0" smtClean="0">
                <a:solidFill>
                  <a:schemeClr val="tx1"/>
                </a:solidFill>
                <a:cs typeface="B Nazanin" pitchFamily="2" charset="-78"/>
              </a:rPr>
              <a:t> مدل تجسم یک موقعیت واقعی در مقیاس کوچکتر است . </a:t>
            </a:r>
          </a:p>
          <a:p>
            <a:pPr>
              <a:buFont typeface="Wingdings" pitchFamily="2" charset="2"/>
              <a:buChar char="q"/>
            </a:pPr>
            <a:r>
              <a:rPr lang="fa-IR" sz="2600" dirty="0" smtClean="0">
                <a:solidFill>
                  <a:schemeClr val="tx1"/>
                </a:solidFill>
                <a:cs typeface="B Nazanin" pitchFamily="2" charset="-78"/>
              </a:rPr>
              <a:t>مدل عوامل مهم یک موقعیت را به خوبی نشان می دهد و عوامل کم اهمیت را نادیده می گیرد. </a:t>
            </a:r>
          </a:p>
          <a:p>
            <a:pPr>
              <a:buFont typeface="Wingdings" pitchFamily="2" charset="2"/>
              <a:buChar char="q"/>
            </a:pPr>
            <a:r>
              <a:rPr lang="fa-IR" sz="2600" dirty="0" smtClean="0">
                <a:solidFill>
                  <a:schemeClr val="tx1"/>
                </a:solidFill>
                <a:cs typeface="B Nazanin" pitchFamily="2" charset="-78"/>
              </a:rPr>
              <a:t>مدل براساس روابط متغیرها است. این روابط می تواند خطی و یا غیر خطی باشند. </a:t>
            </a:r>
          </a:p>
          <a:p>
            <a:pPr>
              <a:buFont typeface="Wingdings" pitchFamily="2" charset="2"/>
              <a:buChar char="q"/>
            </a:pPr>
            <a:r>
              <a:rPr lang="fa-IR" sz="2600" dirty="0" smtClean="0">
                <a:solidFill>
                  <a:schemeClr val="tx1"/>
                </a:solidFill>
                <a:cs typeface="B Nazanin" pitchFamily="2" charset="-78"/>
              </a:rPr>
              <a:t>یک مدل می تواند ایستا یا پویا باشد . مدلهایی مانند مدل آماری یا پژوهش عملیاتی ایستا هستند.  مدل ایستا با گذشت زمان تغییر نمی کند.  اما در مدل پویا زمان نقش اساسی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مدلسازی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895622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564904"/>
            <a:ext cx="8640960" cy="4104455"/>
          </a:xfrm>
        </p:spPr>
        <p:txBody>
          <a:bodyPr>
            <a:normAutofit fontScale="92500" lnSpcReduction="10000"/>
          </a:bodyPr>
          <a:lstStyle/>
          <a:p>
            <a:pPr algn="just">
              <a:buFont typeface="Wingdings" pitchFamily="2" charset="2"/>
              <a:buChar char="q"/>
            </a:pPr>
            <a:r>
              <a:rPr lang="fa-IR" sz="2800" b="1" dirty="0">
                <a:solidFill>
                  <a:schemeClr val="tx1"/>
                </a:solidFill>
                <a:cs typeface="B Nazanin" pitchFamily="2" charset="-78"/>
              </a:rPr>
              <a:t>تعریف داده : </a:t>
            </a:r>
            <a:endParaRPr lang="fa-IR" sz="2800" b="1" dirty="0" smtClean="0">
              <a:solidFill>
                <a:schemeClr val="tx1"/>
              </a:solidFill>
              <a:cs typeface="B Nazanin" pitchFamily="2" charset="-78"/>
            </a:endParaRPr>
          </a:p>
          <a:p>
            <a:pPr marL="0" indent="0" algn="just">
              <a:buNone/>
            </a:pPr>
            <a:r>
              <a:rPr lang="fa-IR" sz="2800" dirty="0">
                <a:solidFill>
                  <a:schemeClr val="tx1"/>
                </a:solidFill>
                <a:cs typeface="B Nazanin" pitchFamily="2" charset="-78"/>
              </a:rPr>
              <a:t> مجموعه ای از اعداد و حروف و علائم و نشانه هایی هستند که به صورت قراردادی در رایانه وارد میگردند و بدون انجام پردازش فاقد ارزش هستند . نمونه ای از داده ها را میتوان به صفر و یک های یک حافظه اشاره نمود که بدون انجام پردازش فاقد ارزش هستند </a:t>
            </a:r>
            <a:r>
              <a:rPr lang="fa-IR" sz="2800" dirty="0" smtClean="0">
                <a:solidFill>
                  <a:schemeClr val="tx1"/>
                </a:solidFill>
                <a:cs typeface="B Nazanin" pitchFamily="2" charset="-78"/>
              </a:rPr>
              <a:t>.</a:t>
            </a:r>
          </a:p>
          <a:p>
            <a:pPr algn="just">
              <a:buFont typeface="Wingdings" pitchFamily="2" charset="2"/>
              <a:buChar char="q"/>
            </a:pPr>
            <a:endParaRPr lang="fa-IR" sz="2800" dirty="0">
              <a:solidFill>
                <a:schemeClr val="tx1"/>
              </a:solidFill>
              <a:cs typeface="B Nazanin" pitchFamily="2" charset="-78"/>
            </a:endParaRPr>
          </a:p>
          <a:p>
            <a:pPr algn="just">
              <a:buFont typeface="Wingdings" pitchFamily="2" charset="2"/>
              <a:buChar char="q"/>
            </a:pPr>
            <a:r>
              <a:rPr lang="fa-IR" sz="2800" b="1" dirty="0" smtClean="0">
                <a:solidFill>
                  <a:schemeClr val="tx1"/>
                </a:solidFill>
                <a:cs typeface="B Nazanin" pitchFamily="2" charset="-78"/>
              </a:rPr>
              <a:t>تعریف </a:t>
            </a:r>
            <a:r>
              <a:rPr lang="fa-IR" sz="2800" b="1" dirty="0">
                <a:solidFill>
                  <a:schemeClr val="tx1"/>
                </a:solidFill>
                <a:cs typeface="B Nazanin" pitchFamily="2" charset="-78"/>
              </a:rPr>
              <a:t>اطلاعات : </a:t>
            </a:r>
          </a:p>
          <a:p>
            <a:pPr marL="0" indent="0" algn="just">
              <a:buNone/>
            </a:pPr>
            <a:r>
              <a:rPr lang="fa-IR" sz="2800" dirty="0">
                <a:solidFill>
                  <a:schemeClr val="tx1"/>
                </a:solidFill>
                <a:cs typeface="B Nazanin" pitchFamily="2" charset="-78"/>
              </a:rPr>
              <a:t> به مجموعه ای از داده ها گفته می شود که طی عملیات های منطقی پردازش میگردند و تبدیل به اطلاعاتی میگردنند که دانشی را به کاربر منتقل می نمایند . بنابراین اطلاعات از داده های پردازش شده تشکیل شده است .</a:t>
            </a: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داده و اطلاعات</a:t>
            </a:r>
            <a:endParaRPr lang="fa-IR" dirty="0"/>
          </a:p>
        </p:txBody>
      </p:sp>
    </p:spTree>
    <p:extLst>
      <p:ext uri="{BB962C8B-B14F-4D97-AF65-F5344CB8AC3E}">
        <p14:creationId xmlns:p14="http://schemas.microsoft.com/office/powerpoint/2010/main" val="358234579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424936" cy="3849877"/>
          </a:xfrm>
        </p:spPr>
        <p:txBody>
          <a:bodyPr>
            <a:normAutofit/>
          </a:bodyPr>
          <a:lstStyle/>
          <a:p>
            <a:pPr algn="just">
              <a:buFont typeface="Wingdings" pitchFamily="2" charset="2"/>
              <a:buChar char="q"/>
            </a:pPr>
            <a:r>
              <a:rPr lang="fa-IR" sz="2600" dirty="0" smtClean="0">
                <a:solidFill>
                  <a:schemeClr val="tx1"/>
                </a:solidFill>
                <a:cs typeface="B Nazanin" pitchFamily="2" charset="-78"/>
              </a:rPr>
              <a:t> یک مدل چه فیزیکی یا ریاضی و چه ثابت و یا پویا باشد باید از نظر استفاده و کارایی آزمایش شود.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مدل برنامه ریزی به آن دسته از متغیرها کاری می پردازد که بر جوانب کار تاثیر می گذارند و تاثیر مهمی بر نتایج کاری دارند.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به طور کلی مدلهای راهبردی بلند مدت پویا هستند و مدلهای مدیریتی و عملیاتی کوتاه مدت و ایستا می باشند.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مدلسازی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436992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420888"/>
            <a:ext cx="8352927" cy="4248471"/>
          </a:xfrm>
        </p:spPr>
        <p:txBody>
          <a:bodyPr>
            <a:noAutofit/>
          </a:bodyPr>
          <a:lstStyle/>
          <a:p>
            <a:pPr marL="0" indent="0">
              <a:buNone/>
            </a:pPr>
            <a:r>
              <a:rPr lang="en-US" sz="2600" dirty="0" smtClean="0">
                <a:solidFill>
                  <a:schemeClr val="tx1"/>
                </a:solidFill>
                <a:cs typeface="B Nazanin" pitchFamily="2" charset="-78"/>
              </a:rPr>
              <a:t>MIS</a:t>
            </a:r>
            <a:r>
              <a:rPr lang="fa-IR" sz="2600" dirty="0" smtClean="0">
                <a:solidFill>
                  <a:schemeClr val="tx1"/>
                </a:solidFill>
                <a:cs typeface="B Nazanin" pitchFamily="2" charset="-78"/>
              </a:rPr>
              <a:t> با ارائه اطلاعات به پشتیبانی از موارد زیر می پردازد :</a:t>
            </a:r>
            <a:br>
              <a:rPr lang="fa-IR" sz="2600" dirty="0" smtClean="0">
                <a:solidFill>
                  <a:schemeClr val="tx1"/>
                </a:solidFill>
                <a:cs typeface="B Nazanin" pitchFamily="2" charset="-78"/>
              </a:rPr>
            </a:br>
            <a:r>
              <a:rPr lang="fa-IR" sz="2600" dirty="0" smtClean="0">
                <a:solidFill>
                  <a:schemeClr val="tx1"/>
                </a:solidFill>
                <a:cs typeface="B Nazanin" pitchFamily="2" charset="-78"/>
              </a:rPr>
              <a:t>1- تعیین آرمانها و مقاصد </a:t>
            </a:r>
          </a:p>
          <a:p>
            <a:pPr marL="0" indent="0">
              <a:buNone/>
            </a:pPr>
            <a:r>
              <a:rPr lang="fa-IR" sz="2600" dirty="0" smtClean="0">
                <a:solidFill>
                  <a:schemeClr val="tx1"/>
                </a:solidFill>
                <a:cs typeface="B Nazanin" pitchFamily="2" charset="-78"/>
              </a:rPr>
              <a:t>2- تعیین وضعیت صحیح پروژه ها و کارهای آینده </a:t>
            </a:r>
          </a:p>
          <a:p>
            <a:pPr marL="0" indent="0">
              <a:buNone/>
            </a:pPr>
            <a:r>
              <a:rPr lang="fa-IR" sz="2600" dirty="0" smtClean="0">
                <a:solidFill>
                  <a:schemeClr val="tx1"/>
                </a:solidFill>
                <a:cs typeface="B Nazanin" pitchFamily="2" charset="-78"/>
              </a:rPr>
              <a:t>3- فراهم آوردن بستر مناسب برای توجه و عمل مدیریت</a:t>
            </a:r>
          </a:p>
          <a:p>
            <a:pPr marL="0" indent="0">
              <a:buNone/>
            </a:pPr>
            <a:r>
              <a:rPr lang="fa-IR" sz="2600" dirty="0" smtClean="0">
                <a:solidFill>
                  <a:schemeClr val="tx1"/>
                </a:solidFill>
                <a:cs typeface="B Nazanin" pitchFamily="2" charset="-78"/>
              </a:rPr>
              <a:t>4- ابداع ؛ تعیین و تصمیم گیری در مورد ترکیب راهبردها </a:t>
            </a:r>
          </a:p>
          <a:p>
            <a:pPr marL="0" indent="0">
              <a:buNone/>
            </a:pPr>
            <a:r>
              <a:rPr lang="fa-IR" sz="2600" dirty="0" smtClean="0">
                <a:solidFill>
                  <a:schemeClr val="tx1"/>
                </a:solidFill>
                <a:cs typeface="B Nazanin" pitchFamily="2" charset="-78"/>
              </a:rPr>
              <a:t>5- ارزیابی عملکرد و ارائه اطلاعات اساسی در زمان ناکامی راهبردها </a:t>
            </a:r>
          </a:p>
          <a:p>
            <a:pPr marL="0" indent="0">
              <a:buNone/>
            </a:pPr>
            <a:r>
              <a:rPr lang="fa-IR" sz="2600" dirty="0" smtClean="0">
                <a:solidFill>
                  <a:schemeClr val="tx1"/>
                </a:solidFill>
                <a:cs typeface="B Nazanin" pitchFamily="2" charset="-78"/>
              </a:rPr>
              <a:t>6- ابداع معیارها ، ضوابط ، نسبتها و ملاک ها .</a:t>
            </a:r>
          </a:p>
          <a:p>
            <a:pPr>
              <a:buFont typeface="Wingdings" pitchFamily="2" charset="2"/>
              <a:buChar char="q"/>
            </a:pPr>
            <a:r>
              <a:rPr lang="fa-IR" sz="2600" dirty="0" smtClean="0">
                <a:solidFill>
                  <a:schemeClr val="tx1"/>
                </a:solidFill>
                <a:cs typeface="B Nazanin" pitchFamily="2" charset="-78"/>
              </a:rPr>
              <a:t>موفقیت برنامه ریزی بازرگانی صرفا به برنامه ریزی و کیفیت کنترل طرح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در ارائه اطلاعات بستگی دارد.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نقش </a:t>
            </a:r>
            <a:r>
              <a:rPr lang="en-US" b="1" dirty="0" smtClean="0">
                <a:solidFill>
                  <a:schemeClr val="tx1"/>
                </a:solidFill>
                <a:cs typeface="B Nazanin" pitchFamily="2" charset="-78"/>
              </a:rPr>
              <a:t>MIS</a:t>
            </a:r>
            <a:r>
              <a:rPr lang="fa-IR" b="1" dirty="0" smtClean="0">
                <a:solidFill>
                  <a:schemeClr val="tx1"/>
                </a:solidFill>
                <a:cs typeface="B Nazanin" pitchFamily="2" charset="-78"/>
              </a:rPr>
              <a:t> در حیطه وظایف مدیریت ارشد</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1954629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564904"/>
            <a:ext cx="8352927" cy="4032447"/>
          </a:xfrm>
        </p:spPr>
        <p:txBody>
          <a:bodyPr/>
          <a:lstStyle/>
          <a:p>
            <a:pPr>
              <a:buFont typeface="Wingdings" pitchFamily="2" charset="2"/>
              <a:buChar char="q"/>
            </a:pPr>
            <a:r>
              <a:rPr lang="fa-IR" b="1" dirty="0" smtClean="0">
                <a:solidFill>
                  <a:schemeClr val="tx1"/>
                </a:solidFill>
                <a:cs typeface="B Nazanin" pitchFamily="2" charset="-78"/>
              </a:rPr>
              <a:t> ابعاد برنامه ریزی و ارتباط این ابعاد با سیستم های اطلاعاتی مدیریت</a:t>
            </a:r>
          </a:p>
          <a:p>
            <a:pPr>
              <a:buFont typeface="Wingdings" pitchFamily="2" charset="2"/>
              <a:buChar char="q"/>
            </a:pPr>
            <a:endParaRPr lang="fa-IR" b="1" dirty="0">
              <a:solidFill>
                <a:schemeClr val="tx1"/>
              </a:solidFill>
              <a:cs typeface="B Nazanin" pitchFamily="2" charset="-78"/>
            </a:endParaRPr>
          </a:p>
          <a:p>
            <a:pPr>
              <a:buFont typeface="Wingdings" pitchFamily="2" charset="2"/>
              <a:buChar char="q"/>
            </a:pPr>
            <a:r>
              <a:rPr lang="fa-IR" b="1" dirty="0" smtClean="0">
                <a:solidFill>
                  <a:schemeClr val="tx1"/>
                </a:solidFill>
                <a:cs typeface="B Nazanin" pitchFamily="2" charset="-78"/>
              </a:rPr>
              <a:t>ضرورت برنامه ریزی و نقش سیستم های اطلاعاتی مدیریت در برنامه ریزی </a:t>
            </a:r>
          </a:p>
          <a:p>
            <a:pPr>
              <a:buFont typeface="Wingdings" pitchFamily="2" charset="2"/>
              <a:buChar char="q"/>
            </a:pPr>
            <a:endParaRPr lang="fa-IR" b="1" dirty="0">
              <a:solidFill>
                <a:schemeClr val="tx1"/>
              </a:solidFill>
              <a:cs typeface="B Nazanin" pitchFamily="2" charset="-78"/>
            </a:endParaRPr>
          </a:p>
          <a:p>
            <a:pPr>
              <a:buFont typeface="Wingdings" pitchFamily="2" charset="2"/>
              <a:buChar char="q"/>
            </a:pPr>
            <a:r>
              <a:rPr lang="fa-IR" b="1" dirty="0" smtClean="0">
                <a:solidFill>
                  <a:schemeClr val="tx1"/>
                </a:solidFill>
                <a:cs typeface="B Nazanin" pitchFamily="2" charset="-78"/>
              </a:rPr>
              <a:t>انواع راهبردها و نقش سیستم های اطلاعاتی مدیریت در تدوین این راهبردها </a:t>
            </a:r>
          </a:p>
          <a:p>
            <a:pPr>
              <a:buFont typeface="Wingdings" pitchFamily="2" charset="2"/>
              <a:buChar char="q"/>
            </a:pPr>
            <a:endParaRPr lang="fa-IR" b="1" dirty="0">
              <a:solidFill>
                <a:schemeClr val="tx1"/>
              </a:solidFill>
              <a:cs typeface="B Nazanin" pitchFamily="2" charset="-78"/>
            </a:endParaRPr>
          </a:p>
          <a:p>
            <a:pPr>
              <a:buFont typeface="Wingdings" pitchFamily="2" charset="2"/>
              <a:buChar char="q"/>
            </a:pPr>
            <a:r>
              <a:rPr lang="fa-IR" b="1" dirty="0" smtClean="0">
                <a:solidFill>
                  <a:schemeClr val="tx1"/>
                </a:solidFill>
                <a:cs typeface="B Nazanin" pitchFamily="2" charset="-78"/>
              </a:rPr>
              <a:t>عوامل کلیدی در ابزار برنامه ریزی و سیستم های اطلاعاتی مدیریت </a:t>
            </a:r>
            <a:endParaRPr lang="fa-IR" b="1"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موضوعات ارائه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072422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3" y="2348880"/>
            <a:ext cx="8640960" cy="4509120"/>
          </a:xfrm>
        </p:spPr>
        <p:txBody>
          <a:bodyPr>
            <a:normAutofit/>
          </a:bodyPr>
          <a:lstStyle/>
          <a:p>
            <a:pPr marL="0" indent="0" algn="ctr">
              <a:buNone/>
            </a:pPr>
            <a:r>
              <a:rPr lang="fa-IR" sz="4400" dirty="0" smtClean="0">
                <a:solidFill>
                  <a:schemeClr val="tx1"/>
                </a:solidFill>
                <a:cs typeface="B Nazanin" pitchFamily="2" charset="-78"/>
              </a:rPr>
              <a:t>مفاهیم</a:t>
            </a:r>
          </a:p>
          <a:p>
            <a:pPr marL="0" indent="0">
              <a:buNone/>
            </a:pPr>
            <a:r>
              <a:rPr lang="fa-IR" sz="3200" dirty="0" smtClean="0">
                <a:solidFill>
                  <a:schemeClr val="tx1"/>
                </a:solidFill>
                <a:cs typeface="B Nazanin" pitchFamily="2" charset="-78"/>
              </a:rPr>
              <a:t>فهرست مطالب:</a:t>
            </a:r>
          </a:p>
          <a:p>
            <a:pPr marL="0" indent="0">
              <a:buNone/>
            </a:pPr>
            <a:r>
              <a:rPr lang="fa-IR" sz="3600" dirty="0" smtClean="0">
                <a:solidFill>
                  <a:schemeClr val="tx1"/>
                </a:solidFill>
                <a:cs typeface="B Nazanin" pitchFamily="2" charset="-78"/>
              </a:rPr>
              <a:t>1- تصمیم گیری</a:t>
            </a:r>
          </a:p>
          <a:p>
            <a:pPr marL="0" indent="0">
              <a:buNone/>
            </a:pPr>
            <a:r>
              <a:rPr lang="fa-IR" sz="3600" dirty="0" smtClean="0">
                <a:solidFill>
                  <a:schemeClr val="tx1"/>
                </a:solidFill>
                <a:cs typeface="B Nazanin" pitchFamily="2" charset="-78"/>
              </a:rPr>
              <a:t>2- اطلاعات </a:t>
            </a:r>
          </a:p>
          <a:p>
            <a:pPr marL="0" indent="0">
              <a:buNone/>
            </a:pPr>
            <a:r>
              <a:rPr lang="fa-IR" sz="3600" dirty="0" smtClean="0">
                <a:solidFill>
                  <a:schemeClr val="tx1"/>
                </a:solidFill>
                <a:cs typeface="B Nazanin" pitchFamily="2" charset="-78"/>
              </a:rPr>
              <a:t>3- سیستم</a:t>
            </a:r>
            <a:endParaRPr lang="fa-IR" sz="3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جلسه پنجم</a:t>
            </a:r>
            <a:br>
              <a:rPr lang="fa-IR" b="1" dirty="0" smtClean="0">
                <a:solidFill>
                  <a:schemeClr val="tx1"/>
                </a:solidFill>
                <a:cs typeface="B Nazanin" pitchFamily="2" charset="-78"/>
              </a:rPr>
            </a:br>
            <a:r>
              <a:rPr lang="fa-IR" b="1" dirty="0" smtClean="0">
                <a:solidFill>
                  <a:schemeClr val="tx1"/>
                </a:solidFill>
                <a:cs typeface="B Nazanin" pitchFamily="2" charset="-78"/>
              </a:rPr>
              <a:t>فصل ششم</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0557632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348880"/>
            <a:ext cx="8280920" cy="4509120"/>
          </a:xfrm>
        </p:spPr>
        <p:txBody>
          <a:bodyPr>
            <a:noAutofit/>
          </a:bodyPr>
          <a:lstStyle/>
          <a:p>
            <a:pPr>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مفهوم تصمیم گیری : </a:t>
            </a:r>
          </a:p>
          <a:p>
            <a:pPr marL="0" indent="0">
              <a:buNone/>
            </a:pPr>
            <a:r>
              <a:rPr lang="fa-IR" sz="2600" dirty="0" smtClean="0">
                <a:solidFill>
                  <a:schemeClr val="tx1"/>
                </a:solidFill>
                <a:cs typeface="B Nazanin" pitchFamily="2" charset="-78"/>
              </a:rPr>
              <a:t>مفهموم تصمیم گیری عبارت است از تعیین قطعی چیزی و عزم راسخ در رسیدن به نتیجه،  داوری و راه حل قطعی. </a:t>
            </a:r>
          </a:p>
          <a:p>
            <a:pPr>
              <a:buFont typeface="Wingdings" pitchFamily="2" charset="2"/>
              <a:buChar char="ü"/>
            </a:pPr>
            <a:r>
              <a:rPr lang="fa-IR" sz="2600" dirty="0" smtClean="0">
                <a:solidFill>
                  <a:schemeClr val="tx1"/>
                </a:solidFill>
                <a:cs typeface="B Nazanin" pitchFamily="2" charset="-78"/>
              </a:rPr>
              <a:t> تصمیم ، انتخاب تصمیم گیرنده است تا در شرایط معینی به هدفهایی دست یابد.</a:t>
            </a:r>
          </a:p>
          <a:p>
            <a:pPr>
              <a:buFont typeface="Wingdings" pitchFamily="2" charset="2"/>
              <a:buChar char="ü"/>
            </a:pPr>
            <a:r>
              <a:rPr lang="fa-IR" sz="2600" dirty="0" smtClean="0">
                <a:solidFill>
                  <a:schemeClr val="tx1"/>
                </a:solidFill>
                <a:cs typeface="B Nazanin" pitchFamily="2" charset="-78"/>
              </a:rPr>
              <a:t>ویژگی های عمده تصمیمات کاری عبارت است از :</a:t>
            </a:r>
          </a:p>
          <a:p>
            <a:pPr marL="0" indent="0">
              <a:buNone/>
            </a:pPr>
            <a:r>
              <a:rPr lang="fa-IR" sz="2600" dirty="0" smtClean="0">
                <a:solidFill>
                  <a:schemeClr val="tx1"/>
                </a:solidFill>
                <a:cs typeface="B Nazanin" pitchFamily="2" charset="-78"/>
              </a:rPr>
              <a:t>1- توالی</a:t>
            </a:r>
          </a:p>
          <a:p>
            <a:pPr marL="0" indent="0">
              <a:buNone/>
            </a:pPr>
            <a:r>
              <a:rPr lang="fa-IR" sz="2600" dirty="0" smtClean="0">
                <a:solidFill>
                  <a:schemeClr val="tx1"/>
                </a:solidFill>
                <a:cs typeface="B Nazanin" pitchFamily="2" charset="-78"/>
              </a:rPr>
              <a:t>2- پیچیدگی بسیار</a:t>
            </a:r>
          </a:p>
          <a:p>
            <a:pPr marL="0" indent="0">
              <a:buNone/>
            </a:pPr>
            <a:r>
              <a:rPr lang="fa-IR" sz="2600" dirty="0" smtClean="0">
                <a:solidFill>
                  <a:schemeClr val="tx1"/>
                </a:solidFill>
                <a:cs typeface="B Nazanin" pitchFamily="2" charset="-78"/>
              </a:rPr>
              <a:t>3- دربرگیرنده ارزشهای انسانی</a:t>
            </a:r>
          </a:p>
          <a:p>
            <a:pPr marL="0" indent="0">
              <a:buNone/>
            </a:pPr>
            <a:r>
              <a:rPr lang="fa-IR" sz="2600" dirty="0" smtClean="0">
                <a:solidFill>
                  <a:schemeClr val="tx1"/>
                </a:solidFill>
                <a:cs typeface="B Nazanin" pitchFamily="2" charset="-78"/>
              </a:rPr>
              <a:t>4- اتخاذ در زمینه ها و محیطهای نهادینه شده.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 مفهوم تصمیم گیری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12135003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420888"/>
            <a:ext cx="8280920" cy="4248472"/>
          </a:xfrm>
        </p:spPr>
        <p:txBody>
          <a:bodyPr>
            <a:noAutofit/>
          </a:bodyPr>
          <a:lstStyle/>
          <a:p>
            <a:pPr algn="just">
              <a:buFont typeface="Wingdings" pitchFamily="2" charset="2"/>
              <a:buChar char="q"/>
            </a:pPr>
            <a:r>
              <a:rPr lang="fa-IR" sz="2600" dirty="0" smtClean="0">
                <a:solidFill>
                  <a:schemeClr val="tx1"/>
                </a:solidFill>
                <a:cs typeface="B Nazanin" pitchFamily="2" charset="-78"/>
              </a:rPr>
              <a:t> تصمیم گیری عقلانی تصمیمی است که به طور موثر و مناسب دستیابی به آرمان مورد نظر را تضمین می کند. </a:t>
            </a:r>
          </a:p>
          <a:p>
            <a:pPr algn="just">
              <a:buFont typeface="Wingdings" pitchFamily="2" charset="2"/>
              <a:buChar char="ü"/>
            </a:pPr>
            <a:r>
              <a:rPr lang="fa-IR" sz="2600" dirty="0" smtClean="0">
                <a:solidFill>
                  <a:schemeClr val="tx1"/>
                </a:solidFill>
                <a:cs typeface="B Nazanin" pitchFamily="2" charset="-78"/>
              </a:rPr>
              <a:t>تصمیمات کاری در سازمان خصوصی و یا بخشهای دولتی عقلانیت متفائتی را به کار می گیرند . دلیل تفاوت آن نیز اهداف متفاوت ناظران و تصمیم گیران است. </a:t>
            </a:r>
            <a:endParaRPr lang="fa-IR" sz="2600" dirty="0">
              <a:solidFill>
                <a:schemeClr val="tx1"/>
              </a:solidFill>
              <a:cs typeface="B Nazanin" pitchFamily="2" charset="-78"/>
            </a:endParaRPr>
          </a:p>
          <a:p>
            <a:pPr algn="just">
              <a:buFont typeface="Wingdings" pitchFamily="2" charset="2"/>
              <a:buChar char="ü"/>
            </a:pPr>
            <a:r>
              <a:rPr lang="fa-IR" sz="2600" dirty="0" smtClean="0">
                <a:solidFill>
                  <a:schemeClr val="tx1"/>
                </a:solidFill>
                <a:cs typeface="B Nazanin" pitchFamily="2" charset="-78"/>
              </a:rPr>
              <a:t>گراس برای عقلانیت سه بعد قائل است : نخست میزان برآوردن علائق انسانی .</a:t>
            </a:r>
          </a:p>
          <a:p>
            <a:pPr marL="0" indent="0" algn="just">
              <a:buNone/>
            </a:pPr>
            <a:r>
              <a:rPr lang="fa-IR" sz="2600" dirty="0" smtClean="0">
                <a:solidFill>
                  <a:schemeClr val="tx1"/>
                </a:solidFill>
                <a:cs typeface="B Nazanin" pitchFamily="2" charset="-78"/>
              </a:rPr>
              <a:t>دوم : میزان عملی بودن در رسیدن به اهداف   و سوم : انسجام تصمیمها. </a:t>
            </a:r>
          </a:p>
          <a:p>
            <a:pPr marL="0" indent="0" algn="just">
              <a:buNone/>
            </a:pPr>
            <a:endParaRPr lang="fa-IR" sz="2600" dirty="0" smtClean="0">
              <a:solidFill>
                <a:schemeClr val="tx1"/>
              </a:solidFill>
              <a:cs typeface="B Nazanin" pitchFamily="2" charset="-78"/>
            </a:endParaRPr>
          </a:p>
          <a:p>
            <a:pPr algn="just">
              <a:buFont typeface="Wingdings" pitchFamily="2" charset="2"/>
              <a:buChar char="ü"/>
            </a:pPr>
            <a:r>
              <a:rPr lang="fa-IR" sz="2600" dirty="0" smtClean="0">
                <a:solidFill>
                  <a:schemeClr val="tx1"/>
                </a:solidFill>
                <a:cs typeface="B Nazanin" pitchFamily="2" charset="-78"/>
              </a:rPr>
              <a:t>اگر تصمیم گیرنده در روند تصمیم گیری انسجام داشته باشد ، آن تصمیم عقلانی است.</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تصمیم گیری عقلانی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531632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276872"/>
            <a:ext cx="8424936" cy="4581128"/>
          </a:xfrm>
        </p:spPr>
        <p:txBody>
          <a:bodyPr>
            <a:noAutofit/>
          </a:bodyPr>
          <a:lstStyle/>
          <a:p>
            <a:pPr>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تعیین مساله</a:t>
            </a:r>
            <a:r>
              <a:rPr lang="fa-IR" sz="2600" dirty="0" smtClean="0">
                <a:solidFill>
                  <a:schemeClr val="tx1"/>
                </a:solidFill>
                <a:cs typeface="B Nazanin" pitchFamily="2" charset="-78"/>
              </a:rPr>
              <a:t>: وظیفه اصلی مدیریت مطرح کردن واضح و روشن مساله است.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b="1" dirty="0" smtClean="0">
                <a:solidFill>
                  <a:schemeClr val="tx1"/>
                </a:solidFill>
                <a:cs typeface="B Nazanin" pitchFamily="2" charset="-78"/>
              </a:rPr>
              <a:t>آگاهی اندک : </a:t>
            </a:r>
            <a:r>
              <a:rPr lang="fa-IR" sz="2600" dirty="0" smtClean="0">
                <a:solidFill>
                  <a:schemeClr val="tx1"/>
                </a:solidFill>
                <a:cs typeface="B Nazanin" pitchFamily="2" charset="-78"/>
              </a:rPr>
              <a:t>برای داشتن عقلانیت کامل و مناسب ، وجود تمام اطلاعاتی که به آگاهی کامل می انجامد ضرورت دارد.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b="1" dirty="0" smtClean="0">
                <a:solidFill>
                  <a:schemeClr val="tx1"/>
                </a:solidFill>
                <a:cs typeface="B Nazanin" pitchFamily="2" charset="-78"/>
              </a:rPr>
              <a:t>وقت اندک : </a:t>
            </a:r>
            <a:r>
              <a:rPr lang="fa-IR" sz="2600" dirty="0" smtClean="0">
                <a:solidFill>
                  <a:schemeClr val="tx1"/>
                </a:solidFill>
                <a:cs typeface="B Nazanin" pitchFamily="2" charset="-78"/>
              </a:rPr>
              <a:t>در بسیاری از موارد  منجر به تصمیم گیری عجولانه می شود.</a:t>
            </a:r>
          </a:p>
          <a:p>
            <a:pPr marL="0" indent="0">
              <a:buNone/>
            </a:pPr>
            <a:endParaRPr lang="fa-IR" sz="2600" dirty="0">
              <a:solidFill>
                <a:schemeClr val="tx1"/>
              </a:solidFill>
              <a:cs typeface="B Nazanin" pitchFamily="2" charset="-78"/>
            </a:endParaRPr>
          </a:p>
          <a:p>
            <a:pPr>
              <a:buFont typeface="Wingdings" pitchFamily="2" charset="2"/>
              <a:buChar char="q"/>
            </a:pPr>
            <a:r>
              <a:rPr lang="fa-IR" sz="2600" b="1" dirty="0" smtClean="0">
                <a:solidFill>
                  <a:schemeClr val="tx1"/>
                </a:solidFill>
                <a:cs typeface="B Nazanin" pitchFamily="2" charset="-78"/>
              </a:rPr>
              <a:t>ناهماهنگی محیط: </a:t>
            </a:r>
            <a:r>
              <a:rPr lang="fa-IR" sz="2600" dirty="0" smtClean="0">
                <a:solidFill>
                  <a:schemeClr val="tx1"/>
                </a:solidFill>
                <a:cs typeface="B Nazanin" pitchFamily="2" charset="-78"/>
              </a:rPr>
              <a:t>نامساعد بودن محیط تصمیم گیری را به مخاطره می اندازد.</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b="1" dirty="0" smtClean="0">
                <a:solidFill>
                  <a:schemeClr val="tx1"/>
                </a:solidFill>
                <a:cs typeface="B Nazanin" pitchFamily="2" charset="-78"/>
              </a:rPr>
              <a:t>محدودیت های دیگر : </a:t>
            </a:r>
            <a:r>
              <a:rPr lang="fa-IR" sz="2600" dirty="0" smtClean="0">
                <a:solidFill>
                  <a:schemeClr val="tx1"/>
                </a:solidFill>
                <a:cs typeface="B Nazanin" pitchFamily="2" charset="-78"/>
              </a:rPr>
              <a:t>مثل ارتباطات ضعیف ، قضاوت نادرست و ......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مشکلات تصمیم گیری عقلانی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971730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2675466"/>
            <a:ext cx="8424936" cy="3993893"/>
          </a:xfrm>
        </p:spPr>
        <p:txBody>
          <a:bodyPr>
            <a:normAutofit/>
          </a:bodyPr>
          <a:lstStyle/>
          <a:p>
            <a:pPr algn="just">
              <a:buFont typeface="Wingdings" pitchFamily="2" charset="2"/>
              <a:buChar char="q"/>
            </a:pPr>
            <a:r>
              <a:rPr lang="fa-IR" sz="2700" dirty="0" smtClean="0">
                <a:solidFill>
                  <a:schemeClr val="tx1"/>
                </a:solidFill>
                <a:cs typeface="B Nazanin" pitchFamily="2" charset="-78"/>
              </a:rPr>
              <a:t> هربرت سایمون هسته اصلی فرآین تصمیم گیری را در یک مدل سه مرحله ای نشان می دهد: </a:t>
            </a:r>
          </a:p>
          <a:p>
            <a:pPr algn="just">
              <a:buFont typeface="Wingdings" pitchFamily="2" charset="2"/>
              <a:buChar char="ü"/>
            </a:pPr>
            <a:r>
              <a:rPr lang="fa-IR" sz="2700" i="1" dirty="0" smtClean="0">
                <a:solidFill>
                  <a:schemeClr val="tx1"/>
                </a:solidFill>
                <a:cs typeface="B Nazanin" pitchFamily="2" charset="-78"/>
              </a:rPr>
              <a:t>جمع آوری اطلاعات : </a:t>
            </a:r>
            <a:r>
              <a:rPr lang="fa-IR" sz="2700" dirty="0" smtClean="0">
                <a:solidFill>
                  <a:schemeClr val="tx1"/>
                </a:solidFill>
                <a:cs typeface="B Nazanin" pitchFamily="2" charset="-78"/>
              </a:rPr>
              <a:t>داده های خام جمع آوری ، پردازش و </a:t>
            </a:r>
          </a:p>
          <a:p>
            <a:pPr marL="0" indent="0" algn="just">
              <a:buNone/>
            </a:pPr>
            <a:r>
              <a:rPr lang="fa-IR" sz="2700" dirty="0" smtClean="0">
                <a:solidFill>
                  <a:schemeClr val="tx1"/>
                </a:solidFill>
                <a:cs typeface="B Nazanin" pitchFamily="2" charset="-78"/>
              </a:rPr>
              <a:t>بررسی می شوند و مساله را جهت تصمیم گیری مشخص می کنند.</a:t>
            </a:r>
          </a:p>
          <a:p>
            <a:pPr algn="just">
              <a:buFont typeface="Wingdings" pitchFamily="2" charset="2"/>
              <a:buChar char="ü"/>
            </a:pPr>
            <a:r>
              <a:rPr lang="fa-IR" sz="2700" i="1" dirty="0" smtClean="0">
                <a:solidFill>
                  <a:schemeClr val="tx1"/>
                </a:solidFill>
                <a:cs typeface="B Nazanin" pitchFamily="2" charset="-78"/>
              </a:rPr>
              <a:t>طراحی </a:t>
            </a:r>
            <a:r>
              <a:rPr lang="fa-IR" sz="2700" dirty="0" smtClean="0">
                <a:solidFill>
                  <a:schemeClr val="tx1"/>
                </a:solidFill>
                <a:cs typeface="B Nazanin" pitchFamily="2" charset="-78"/>
              </a:rPr>
              <a:t>: ابداع ، ایجاد و تحلیل جایگزینها و راههای مختلف </a:t>
            </a:r>
          </a:p>
          <a:p>
            <a:pPr marL="0" indent="0" algn="just">
              <a:buNone/>
            </a:pPr>
            <a:r>
              <a:rPr lang="fa-IR" sz="2700" dirty="0" smtClean="0">
                <a:solidFill>
                  <a:schemeClr val="tx1"/>
                </a:solidFill>
                <a:cs typeface="B Nazanin" pitchFamily="2" charset="-78"/>
              </a:rPr>
              <a:t>تصمیم گیری و آزمایش عملی بودن اجرای آنهاست. </a:t>
            </a:r>
          </a:p>
          <a:p>
            <a:pPr algn="just">
              <a:buFont typeface="Wingdings" pitchFamily="2" charset="2"/>
              <a:buChar char="ü"/>
            </a:pPr>
            <a:r>
              <a:rPr lang="fa-IR" sz="2700" i="1" dirty="0" smtClean="0">
                <a:solidFill>
                  <a:schemeClr val="tx1"/>
                </a:solidFill>
                <a:cs typeface="B Nazanin" pitchFamily="2" charset="-78"/>
              </a:rPr>
              <a:t>انتخاب </a:t>
            </a:r>
            <a:r>
              <a:rPr lang="fa-IR" sz="2700" dirty="0" smtClean="0">
                <a:solidFill>
                  <a:schemeClr val="tx1"/>
                </a:solidFill>
                <a:cs typeface="B Nazanin" pitchFamily="2" charset="-78"/>
              </a:rPr>
              <a:t>: گزینش یک تصمیم بر اساس معیارهای مناسب، </a:t>
            </a:r>
          </a:p>
          <a:p>
            <a:pPr marL="0" indent="0" algn="just">
              <a:buNone/>
            </a:pPr>
            <a:r>
              <a:rPr lang="fa-IR" sz="2700" dirty="0" smtClean="0">
                <a:solidFill>
                  <a:schemeClr val="tx1"/>
                </a:solidFill>
                <a:cs typeface="B Nazanin" pitchFamily="2" charset="-78"/>
              </a:rPr>
              <a:t>انتخاب است.</a:t>
            </a:r>
          </a:p>
          <a:p>
            <a:pPr marL="0" indent="0">
              <a:buNone/>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روش ها و رویه تصمیم گیری</a:t>
            </a:r>
            <a:endParaRPr lang="fa-IR" b="1" dirty="0">
              <a:solidFill>
                <a:schemeClr val="tx1"/>
              </a:solidFill>
              <a:cs typeface="B Nazanin" pitchFamily="2" charset="-78"/>
            </a:endParaRPr>
          </a:p>
        </p:txBody>
      </p:sp>
      <p:sp>
        <p:nvSpPr>
          <p:cNvPr id="4" name="Rectangle 3"/>
          <p:cNvSpPr/>
          <p:nvPr/>
        </p:nvSpPr>
        <p:spPr>
          <a:xfrm>
            <a:off x="467544" y="3573016"/>
            <a:ext cx="1368152"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sz="1600" b="1" dirty="0" smtClean="0">
                <a:cs typeface="B Nazanin" pitchFamily="2" charset="-78"/>
              </a:rPr>
              <a:t>جمع آوری اطلاعات</a:t>
            </a:r>
            <a:endParaRPr lang="fa-IR" sz="1600" b="1" dirty="0">
              <a:cs typeface="B Nazanin" pitchFamily="2" charset="-78"/>
            </a:endParaRPr>
          </a:p>
        </p:txBody>
      </p:sp>
      <p:sp>
        <p:nvSpPr>
          <p:cNvPr id="5" name="Rectangle 4"/>
          <p:cNvSpPr/>
          <p:nvPr/>
        </p:nvSpPr>
        <p:spPr>
          <a:xfrm>
            <a:off x="461616" y="4581128"/>
            <a:ext cx="1368152"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طراحی</a:t>
            </a:r>
            <a:endParaRPr lang="fa-IR" b="1" dirty="0">
              <a:cs typeface="B Nazanin" pitchFamily="2" charset="-78"/>
            </a:endParaRPr>
          </a:p>
        </p:txBody>
      </p:sp>
      <p:sp>
        <p:nvSpPr>
          <p:cNvPr id="6" name="Rectangle 5"/>
          <p:cNvSpPr/>
          <p:nvPr/>
        </p:nvSpPr>
        <p:spPr>
          <a:xfrm>
            <a:off x="467544" y="5517232"/>
            <a:ext cx="1368152" cy="504056"/>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fa-IR" b="1" dirty="0" smtClean="0">
                <a:cs typeface="B Nazanin" pitchFamily="2" charset="-78"/>
              </a:rPr>
              <a:t>انتخاب</a:t>
            </a:r>
            <a:endParaRPr lang="fa-IR" b="1" dirty="0">
              <a:cs typeface="B Nazanin" pitchFamily="2" charset="-78"/>
            </a:endParaRPr>
          </a:p>
        </p:txBody>
      </p:sp>
      <p:cxnSp>
        <p:nvCxnSpPr>
          <p:cNvPr id="8" name="Straight Arrow Connector 7"/>
          <p:cNvCxnSpPr>
            <a:stCxn id="4" idx="2"/>
            <a:endCxn id="5" idx="0"/>
          </p:cNvCxnSpPr>
          <p:nvPr/>
        </p:nvCxnSpPr>
        <p:spPr>
          <a:xfrm flipH="1">
            <a:off x="1145692" y="4077072"/>
            <a:ext cx="5928" cy="5040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5" idx="2"/>
            <a:endCxn id="6" idx="0"/>
          </p:cNvCxnSpPr>
          <p:nvPr/>
        </p:nvCxnSpPr>
        <p:spPr>
          <a:xfrm>
            <a:off x="1145692" y="5085184"/>
            <a:ext cx="5928" cy="4320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V="1">
            <a:off x="143508" y="3825044"/>
            <a:ext cx="0" cy="1944216"/>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Arrow Connector 17"/>
          <p:cNvCxnSpPr>
            <a:endCxn id="4" idx="1"/>
          </p:cNvCxnSpPr>
          <p:nvPr/>
        </p:nvCxnSpPr>
        <p:spPr>
          <a:xfrm>
            <a:off x="143508" y="3825044"/>
            <a:ext cx="32403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endCxn id="5" idx="1"/>
          </p:cNvCxnSpPr>
          <p:nvPr/>
        </p:nvCxnSpPr>
        <p:spPr>
          <a:xfrm>
            <a:off x="143508" y="4833156"/>
            <a:ext cx="31810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endCxn id="6" idx="1"/>
          </p:cNvCxnSpPr>
          <p:nvPr/>
        </p:nvCxnSpPr>
        <p:spPr>
          <a:xfrm>
            <a:off x="149436" y="5769260"/>
            <a:ext cx="31810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7519584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2675466"/>
            <a:ext cx="8136904" cy="3849877"/>
          </a:xfrm>
        </p:spPr>
        <p:txBody>
          <a:bodyPr>
            <a:normAutofit lnSpcReduction="10000"/>
          </a:bodyPr>
          <a:lstStyle/>
          <a:p>
            <a:pPr algn="just">
              <a:buFont typeface="Wingdings" pitchFamily="2" charset="2"/>
              <a:buChar char="q"/>
            </a:pPr>
            <a:r>
              <a:rPr lang="fa-IR" sz="2600" dirty="0" smtClean="0">
                <a:solidFill>
                  <a:schemeClr val="tx1"/>
                </a:solidFill>
                <a:cs typeface="B Nazanin" pitchFamily="2" charset="-78"/>
              </a:rPr>
              <a:t>بر اساس دانش مدیران پیرامون محیط دو نوع سیستم وجود دارد . اگر مدیر در محیط مشخص عمل کند ، سیستم تصمیم گیری بسته است .  و اگر مدیردر محیط ناشناخته ای فعالیت کند ، سیستم تصمیم گیری باز خواهد بود . </a:t>
            </a:r>
          </a:p>
          <a:p>
            <a:pPr marL="0" indent="0">
              <a:buNone/>
            </a:pPr>
            <a:endParaRPr lang="fa-IR" dirty="0" smtClean="0"/>
          </a:p>
          <a:p>
            <a:pPr>
              <a:buFont typeface="Wingdings" pitchFamily="2" charset="2"/>
              <a:buChar char="q"/>
            </a:pPr>
            <a:r>
              <a:rPr lang="fa-IR" sz="2600" dirty="0" smtClean="0">
                <a:solidFill>
                  <a:schemeClr val="tx1"/>
                </a:solidFill>
                <a:cs typeface="B Nazanin" pitchFamily="2" charset="-78"/>
              </a:rPr>
              <a:t>مثال برای سیستم های بسته : حل مشکل ترکیب مواد برای تولید محصول .</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مثال برای سیستم های باز : قیمت گذاری برای محصولات جدید ، تنوع محصول.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طبقه بندی سیستمهای تصمیم گیری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1503744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2675466"/>
            <a:ext cx="8280920" cy="3993893"/>
          </a:xfrm>
        </p:spPr>
        <p:txBody>
          <a:bodyPr>
            <a:noAutofit/>
          </a:bodyPr>
          <a:lstStyle/>
          <a:p>
            <a:pPr>
              <a:buFont typeface="Wingdings" pitchFamily="2" charset="2"/>
              <a:buChar char="q"/>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شرایط سیستمهای بسته : </a:t>
            </a:r>
          </a:p>
          <a:p>
            <a:pPr marL="0" indent="0">
              <a:buNone/>
            </a:pPr>
            <a:r>
              <a:rPr lang="fa-IR" sz="2600" dirty="0" smtClean="0">
                <a:solidFill>
                  <a:schemeClr val="tx1"/>
                </a:solidFill>
                <a:cs typeface="B Nazanin" pitchFamily="2" charset="-78"/>
              </a:rPr>
              <a:t>1- مدیر مجموعه ای مشخص از تصمیمهای جایگزین را در اختیار دارد و از نتایج کاملا اطلاع دارد.</a:t>
            </a:r>
          </a:p>
          <a:p>
            <a:pPr marL="0" indent="0">
              <a:buNone/>
            </a:pPr>
            <a:r>
              <a:rPr lang="fa-IR" sz="2600" dirty="0" smtClean="0">
                <a:solidFill>
                  <a:schemeClr val="tx1"/>
                </a:solidFill>
                <a:cs typeface="B Nazanin" pitchFamily="2" charset="-78"/>
              </a:rPr>
              <a:t>2- مدیر با در نظر گرفتن آرمان و اهداف سازمان می تواند یکی از این تصمیم ها را انتخاب کند. </a:t>
            </a:r>
          </a:p>
          <a:p>
            <a:pPr>
              <a:buFont typeface="Wingdings" pitchFamily="2" charset="2"/>
              <a:buChar char="q"/>
            </a:pPr>
            <a:r>
              <a:rPr lang="fa-IR" sz="2600" b="1" dirty="0" smtClean="0">
                <a:solidFill>
                  <a:schemeClr val="tx1"/>
                </a:solidFill>
                <a:cs typeface="B Nazanin" pitchFamily="2" charset="-78"/>
              </a:rPr>
              <a:t> شرایط سیستمهای باز : </a:t>
            </a:r>
          </a:p>
          <a:p>
            <a:pPr marL="0" indent="0">
              <a:buNone/>
            </a:pPr>
            <a:r>
              <a:rPr lang="fa-IR" sz="2600" dirty="0" smtClean="0">
                <a:solidFill>
                  <a:schemeClr val="tx1"/>
                </a:solidFill>
                <a:cs typeface="B Nazanin" pitchFamily="2" charset="-78"/>
              </a:rPr>
              <a:t>1- مدیر تمام تصمیمهای جایگزین را نمی داند. </a:t>
            </a:r>
          </a:p>
          <a:p>
            <a:pPr marL="0" indent="0">
              <a:buNone/>
            </a:pPr>
            <a:r>
              <a:rPr lang="fa-IR" sz="2600" dirty="0" smtClean="0">
                <a:solidFill>
                  <a:schemeClr val="tx1"/>
                </a:solidFill>
                <a:cs typeface="B Nazanin" pitchFamily="2" charset="-78"/>
              </a:rPr>
              <a:t>2- تعیین آرمان یا اهداف دشوار است و از این رو مدیر به انتخابی متوسل می شود که امیدها و خواسته های او را برآورده سازد.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normAutofit fontScale="90000"/>
          </a:bodyPr>
          <a:lstStyle/>
          <a:p>
            <a:r>
              <a:rPr lang="fa-IR" b="1" dirty="0" smtClean="0">
                <a:solidFill>
                  <a:schemeClr val="tx1"/>
                </a:solidFill>
                <a:cs typeface="B Nazanin" pitchFamily="2" charset="-78"/>
              </a:rPr>
              <a:t>شرایط سیستمهای مختلف در تصمیم گیری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452433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564904"/>
            <a:ext cx="8280920" cy="3960439"/>
          </a:xfrm>
        </p:spPr>
        <p:txBody>
          <a:bodyPr>
            <a:normAutofit/>
          </a:bodyPr>
          <a:lstStyle/>
          <a:p>
            <a:pPr algn="just">
              <a:buFont typeface="Wingdings" pitchFamily="2" charset="2"/>
              <a:buChar char="q"/>
            </a:pPr>
            <a:endParaRPr lang="fa-IR" sz="2800" dirty="0" smtClean="0">
              <a:solidFill>
                <a:schemeClr val="tx1"/>
              </a:solidFill>
              <a:latin typeface="Times New Roman" pitchFamily="18" charset="0"/>
              <a:cs typeface="B Nazanin" pitchFamily="2" charset="-78"/>
            </a:endParaRPr>
          </a:p>
          <a:p>
            <a:pPr algn="just">
              <a:buFont typeface="Wingdings" pitchFamily="2" charset="2"/>
              <a:buChar char="q"/>
            </a:pPr>
            <a:endParaRPr lang="fa-IR" sz="2800" dirty="0">
              <a:solidFill>
                <a:schemeClr val="tx1"/>
              </a:solidFill>
              <a:latin typeface="Times New Roman" pitchFamily="18" charset="0"/>
              <a:cs typeface="B Nazanin" pitchFamily="2" charset="-78"/>
            </a:endParaRPr>
          </a:p>
          <a:p>
            <a:pPr algn="just">
              <a:buFont typeface="Wingdings" pitchFamily="2" charset="2"/>
              <a:buChar char="q"/>
            </a:pPr>
            <a:endParaRPr lang="fa-IR" sz="2800" dirty="0" smtClean="0">
              <a:solidFill>
                <a:schemeClr val="tx1"/>
              </a:solidFill>
              <a:latin typeface="Times New Roman" pitchFamily="18" charset="0"/>
              <a:cs typeface="B Nazanin" pitchFamily="2" charset="-78"/>
            </a:endParaRPr>
          </a:p>
          <a:p>
            <a:pPr marL="0" indent="0" algn="ctr">
              <a:buNone/>
            </a:pPr>
            <a:endParaRPr lang="fa-IR" sz="28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داده و اطلاعات</a:t>
            </a:r>
            <a:endParaRPr lang="fa-IR" dirty="0"/>
          </a:p>
        </p:txBody>
      </p:sp>
      <p:graphicFrame>
        <p:nvGraphicFramePr>
          <p:cNvPr id="4" name="Diagram 3"/>
          <p:cNvGraphicFramePr/>
          <p:nvPr>
            <p:extLst>
              <p:ext uri="{D42A27DB-BD31-4B8C-83A1-F6EECF244321}">
                <p14:modId xmlns:p14="http://schemas.microsoft.com/office/powerpoint/2010/main" val="1592532011"/>
              </p:ext>
            </p:extLst>
          </p:nvPr>
        </p:nvGraphicFramePr>
        <p:xfrm>
          <a:off x="1259632" y="26369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809348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75466"/>
            <a:ext cx="8712967" cy="3849877"/>
          </a:xfrm>
        </p:spPr>
        <p:txBody>
          <a:bodyPr>
            <a:normAutofit/>
          </a:bodyPr>
          <a:lstStyle/>
          <a:p>
            <a:pPr algn="just">
              <a:buFont typeface="Wingdings" pitchFamily="2" charset="2"/>
              <a:buChar char="q"/>
            </a:pPr>
            <a:r>
              <a:rPr lang="fa-IR" sz="2600" dirty="0" smtClean="0">
                <a:solidFill>
                  <a:schemeClr val="tx1"/>
                </a:solidFill>
                <a:cs typeface="B Nazanin" pitchFamily="2" charset="-78"/>
              </a:rPr>
              <a:t> انواع تصمیم به میزان اگاهی از پیامدها و وقایع بستگی دارد. </a:t>
            </a:r>
          </a:p>
          <a:p>
            <a:pPr algn="just">
              <a:buFont typeface="Wingdings" pitchFamily="2" charset="2"/>
              <a:buChar char="ü"/>
            </a:pPr>
            <a:r>
              <a:rPr lang="fa-IR" sz="2600" dirty="0" smtClean="0">
                <a:solidFill>
                  <a:schemeClr val="tx1"/>
                </a:solidFill>
                <a:cs typeface="B Nazanin" pitchFamily="2" charset="-78"/>
              </a:rPr>
              <a:t>اگر آگاهی مدیر کامل باشد تصمیم گیری در وضعیت مطمئن خواهد بود. </a:t>
            </a:r>
          </a:p>
          <a:p>
            <a:pPr algn="just">
              <a:buFont typeface="Wingdings" pitchFamily="2" charset="2"/>
              <a:buChar char="ü"/>
            </a:pPr>
            <a:r>
              <a:rPr lang="fa-IR" sz="2600" dirty="0" smtClean="0">
                <a:solidFill>
                  <a:schemeClr val="tx1"/>
                </a:solidFill>
                <a:cs typeface="B Nazanin" pitchFamily="2" charset="-78"/>
              </a:rPr>
              <a:t>اگر مدیر از دانش نسبی برخودار باشد در وضعیت مخاطره خواهد بود.</a:t>
            </a:r>
          </a:p>
          <a:p>
            <a:pPr algn="just">
              <a:buFont typeface="Wingdings" pitchFamily="2" charset="2"/>
              <a:buChar char="ü"/>
            </a:pPr>
            <a:r>
              <a:rPr lang="fa-IR" sz="2600" dirty="0" smtClean="0">
                <a:solidFill>
                  <a:schemeClr val="tx1"/>
                </a:solidFill>
                <a:cs typeface="B Nazanin" pitchFamily="2" charset="-78"/>
              </a:rPr>
              <a:t>اگر فاقد هرگونه اطلاعات باشد در وضعیت نامطمئن خواهد بود. </a:t>
            </a:r>
          </a:p>
          <a:p>
            <a:pPr algn="just">
              <a:buFont typeface="Wingdings" pitchFamily="2" charset="2"/>
              <a:buChar char="ü"/>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یک </a:t>
            </a:r>
            <a:r>
              <a:rPr lang="en-US" sz="2600" dirty="0" smtClean="0">
                <a:solidFill>
                  <a:schemeClr val="tx1"/>
                </a:solidFill>
                <a:cs typeface="B Nazanin" pitchFamily="2" charset="-78"/>
              </a:rPr>
              <a:t>MIS</a:t>
            </a:r>
            <a:r>
              <a:rPr lang="fa-IR" sz="2600" dirty="0" smtClean="0">
                <a:solidFill>
                  <a:schemeClr val="tx1"/>
                </a:solidFill>
                <a:cs typeface="B Nazanin" pitchFamily="2" charset="-78"/>
              </a:rPr>
              <a:t> مطلوب می کوشد تا تصمیم گیری در شرایط نامطمئن را به تصمیم گیری در شرایط مخاطره آمیز و سپس مطمئن تبدیل کند.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انواع تصمیم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7978974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2675466"/>
            <a:ext cx="8568953" cy="3777869"/>
          </a:xfrm>
        </p:spPr>
        <p:txBody>
          <a:bodyPr>
            <a:noAutofit/>
          </a:bodyPr>
          <a:lstStyle/>
          <a:p>
            <a:pPr algn="just">
              <a:buFont typeface="Wingdings" pitchFamily="2" charset="2"/>
              <a:buChar char="q"/>
            </a:pPr>
            <a:r>
              <a:rPr lang="fa-IR" sz="2600" dirty="0" smtClean="0">
                <a:solidFill>
                  <a:schemeClr val="tx1"/>
                </a:solidFill>
                <a:cs typeface="B Nazanin" pitchFamily="2" charset="-78"/>
              </a:rPr>
              <a:t> مدیر انسان است و در شرایط خاص رفتار معینی از او سر می زند. واکنش هیچ دو مدیری مثل هم نیست. </a:t>
            </a:r>
          </a:p>
          <a:p>
            <a:pPr algn="just">
              <a:buFont typeface="Wingdings" pitchFamily="2" charset="2"/>
              <a:buChar char="q"/>
            </a:pPr>
            <a:r>
              <a:rPr lang="fa-IR" sz="2600" dirty="0" smtClean="0">
                <a:solidFill>
                  <a:schemeClr val="tx1"/>
                </a:solidFill>
                <a:cs typeface="B Nazanin" pitchFamily="2" charset="-78"/>
              </a:rPr>
              <a:t>برخی از مدیران از خطر پرهیز می کنند ، در واقع ریسک پذیر نیستند. </a:t>
            </a:r>
          </a:p>
          <a:p>
            <a:pPr algn="just">
              <a:buFont typeface="Wingdings" pitchFamily="2" charset="2"/>
              <a:buChar char="q"/>
            </a:pPr>
            <a:endParaRPr lang="fa-IR" sz="2600" dirty="0">
              <a:solidFill>
                <a:schemeClr val="tx1"/>
              </a:solidFill>
              <a:cs typeface="B Nazanin" pitchFamily="2" charset="-78"/>
            </a:endParaRPr>
          </a:p>
          <a:p>
            <a:pPr algn="just">
              <a:buFont typeface="Wingdings" pitchFamily="2" charset="2"/>
              <a:buChar char="q"/>
            </a:pPr>
            <a:r>
              <a:rPr lang="fa-IR" sz="2600" dirty="0" smtClean="0">
                <a:solidFill>
                  <a:schemeClr val="tx1"/>
                </a:solidFill>
                <a:cs typeface="B Nazanin" pitchFamily="2" charset="-78"/>
              </a:rPr>
              <a:t>برخی مدیران خطر پذیر هستند و این الگوی رفتاری می توان در اتخاذ تصمیمات آنها مشاهده کرد. </a:t>
            </a:r>
          </a:p>
          <a:p>
            <a:pPr algn="just">
              <a:buFont typeface="Wingdings" pitchFamily="2" charset="2"/>
              <a:buChar char="q"/>
            </a:pPr>
            <a:r>
              <a:rPr lang="fa-IR" sz="2600" dirty="0" smtClean="0">
                <a:solidFill>
                  <a:schemeClr val="tx1"/>
                </a:solidFill>
                <a:cs typeface="B Nazanin" pitchFamily="2" charset="-78"/>
              </a:rPr>
              <a:t>گرایش ها و انگیزه های افراد تاثیر فوق العاده ای بر تصمیم گیری و عقلانیت دارند . اگر گرایشها و انگیزه ها در سراسر سازمان هماهنگ نباشند ، فرآیند تصمیم گیری کند می شود. </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مفاهیم رفتاری تصمیم گیری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64144752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564904"/>
            <a:ext cx="8568952" cy="3888432"/>
          </a:xfrm>
        </p:spPr>
        <p:txBody>
          <a:bodyPr>
            <a:noAutofit/>
          </a:bodyPr>
          <a:lstStyle/>
          <a:p>
            <a:pPr algn="just">
              <a:buFont typeface="Wingdings" pitchFamily="2" charset="2"/>
              <a:buChar char="q"/>
            </a:pPr>
            <a:r>
              <a:rPr lang="en-US" sz="2600" dirty="0" smtClean="0">
                <a:solidFill>
                  <a:schemeClr val="tx1"/>
                </a:solidFill>
                <a:latin typeface="Times New Roman" pitchFamily="18" charset="0"/>
                <a:cs typeface="B Nazanin" pitchFamily="2" charset="-78"/>
              </a:rPr>
              <a:t>  </a:t>
            </a:r>
            <a:r>
              <a:rPr lang="fa-IR" sz="2600" dirty="0" smtClean="0">
                <a:solidFill>
                  <a:schemeClr val="tx1"/>
                </a:solidFill>
                <a:latin typeface="Times New Roman" pitchFamily="18" charset="0"/>
                <a:cs typeface="B Nazanin" pitchFamily="2" charset="-78"/>
              </a:rPr>
              <a:t>لازم است که مفاهیم تصمیم گیری را درک کنیم چرا که در طراحی </a:t>
            </a:r>
            <a:r>
              <a:rPr lang="en-US" sz="2600" dirty="0" smtClean="0">
                <a:solidFill>
                  <a:schemeClr val="tx1"/>
                </a:solidFill>
                <a:latin typeface="Times New Roman" pitchFamily="18" charset="0"/>
                <a:cs typeface="B Nazanin" pitchFamily="2" charset="-78"/>
              </a:rPr>
              <a:t>MIS</a:t>
            </a:r>
            <a:r>
              <a:rPr lang="fa-IR" sz="2600" dirty="0" smtClean="0">
                <a:solidFill>
                  <a:schemeClr val="tx1"/>
                </a:solidFill>
                <a:latin typeface="Times New Roman" pitchFamily="18" charset="0"/>
                <a:cs typeface="B Nazanin" pitchFamily="2" charset="-78"/>
              </a:rPr>
              <a:t> نقش دارند.</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مفهوم تصمیم گیری برنامه ریزی شده بهترین ابزار طراحان </a:t>
            </a:r>
            <a:r>
              <a:rPr lang="en-US" sz="2600" dirty="0" smtClean="0">
                <a:solidFill>
                  <a:schemeClr val="tx1"/>
                </a:solidFill>
                <a:latin typeface="Times New Roman" pitchFamily="18" charset="0"/>
                <a:cs typeface="B Nazanin" pitchFamily="2" charset="-78"/>
              </a:rPr>
              <a:t>MIS</a:t>
            </a:r>
            <a:r>
              <a:rPr lang="fa-IR" sz="2600" dirty="0" smtClean="0">
                <a:solidFill>
                  <a:schemeClr val="tx1"/>
                </a:solidFill>
                <a:latin typeface="Times New Roman" pitchFamily="18" charset="0"/>
                <a:cs typeface="B Nazanin" pitchFamily="2" charset="-78"/>
              </a:rPr>
              <a:t> است که با این وسیله می توانند تصمیم گیری را از تصمیم گیرنده به </a:t>
            </a:r>
            <a:r>
              <a:rPr lang="en-US" sz="2600" dirty="0" smtClean="0">
                <a:solidFill>
                  <a:schemeClr val="tx1"/>
                </a:solidFill>
                <a:latin typeface="Times New Roman" pitchFamily="18" charset="0"/>
                <a:cs typeface="B Nazanin" pitchFamily="2" charset="-78"/>
              </a:rPr>
              <a:t>MIS </a:t>
            </a:r>
            <a:r>
              <a:rPr lang="fa-IR" sz="2600" dirty="0" smtClean="0">
                <a:solidFill>
                  <a:schemeClr val="tx1"/>
                </a:solidFill>
                <a:latin typeface="Times New Roman" pitchFamily="18" charset="0"/>
                <a:cs typeface="B Nazanin" pitchFamily="2" charset="-78"/>
              </a:rPr>
              <a:t> منتقل کنند و همچنان تصمیم گیرنده و مدیر را مسئول و پاسخگو بدانند.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در تصمیمات غیر برنامه ریزی شده </a:t>
            </a:r>
            <a:r>
              <a:rPr lang="en-US" sz="2600" dirty="0" smtClean="0">
                <a:solidFill>
                  <a:schemeClr val="tx1"/>
                </a:solidFill>
                <a:latin typeface="Times New Roman" pitchFamily="18" charset="0"/>
                <a:cs typeface="B Nazanin" pitchFamily="2" charset="-78"/>
              </a:rPr>
              <a:t>MIS</a:t>
            </a:r>
            <a:r>
              <a:rPr lang="fa-IR" sz="2600" dirty="0" smtClean="0">
                <a:solidFill>
                  <a:schemeClr val="tx1"/>
                </a:solidFill>
                <a:latin typeface="Times New Roman" pitchFamily="18" charset="0"/>
                <a:cs typeface="B Nazanin" pitchFamily="2" charset="-78"/>
              </a:rPr>
              <a:t> باید برای فائق آمدن بر تغییر پذیری ، سیستم پشتیبانی از تصمیم گیری ایجاد کند. </a:t>
            </a:r>
          </a:p>
          <a:p>
            <a:pPr algn="just">
              <a:buFont typeface="Wingdings" pitchFamily="2" charset="2"/>
              <a:buChar char="q"/>
            </a:pPr>
            <a:r>
              <a:rPr lang="fa-IR" sz="2600" dirty="0" smtClean="0">
                <a:solidFill>
                  <a:schemeClr val="tx1"/>
                </a:solidFill>
                <a:latin typeface="Times New Roman" pitchFamily="18" charset="0"/>
                <a:cs typeface="B Nazanin" pitchFamily="2" charset="-78"/>
              </a:rPr>
              <a:t>در طرح </a:t>
            </a:r>
            <a:r>
              <a:rPr lang="en-US" sz="2600" dirty="0" smtClean="0">
                <a:solidFill>
                  <a:schemeClr val="tx1"/>
                </a:solidFill>
                <a:latin typeface="Times New Roman" pitchFamily="18" charset="0"/>
                <a:cs typeface="B Nazanin" pitchFamily="2" charset="-78"/>
              </a:rPr>
              <a:t>MIS </a:t>
            </a:r>
            <a:r>
              <a:rPr lang="fa-IR" sz="2600" dirty="0" smtClean="0">
                <a:solidFill>
                  <a:schemeClr val="tx1"/>
                </a:solidFill>
                <a:latin typeface="Times New Roman" pitchFamily="18" charset="0"/>
                <a:cs typeface="B Nazanin" pitchFamily="2" charset="-78"/>
              </a:rPr>
              <a:t>اگر به مفاهیم تصمیم گیری از تمامی جنبه ها توجه شود ، این </a:t>
            </a:r>
            <a:r>
              <a:rPr lang="en-US" sz="2600" dirty="0" smtClean="0">
                <a:solidFill>
                  <a:schemeClr val="tx1"/>
                </a:solidFill>
                <a:latin typeface="Times New Roman" pitchFamily="18" charset="0"/>
                <a:cs typeface="B Nazanin" pitchFamily="2" charset="-78"/>
              </a:rPr>
              <a:t>MIS</a:t>
            </a:r>
            <a:r>
              <a:rPr lang="fa-IR" sz="2600" dirty="0" smtClean="0">
                <a:solidFill>
                  <a:schemeClr val="tx1"/>
                </a:solidFill>
                <a:latin typeface="Times New Roman" pitchFamily="18" charset="0"/>
                <a:cs typeface="B Nazanin" pitchFamily="2" charset="-78"/>
              </a:rPr>
              <a:t> بهترین طرح خواهد بود. </a:t>
            </a:r>
            <a:endParaRPr lang="fa-IR" sz="2600" dirty="0">
              <a:solidFill>
                <a:schemeClr val="tx1"/>
              </a:solidFill>
              <a:latin typeface="Times New Roman" pitchFamily="18" charset="0"/>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latin typeface="Times New Roman" pitchFamily="18" charset="0"/>
                <a:cs typeface="B Nazanin" pitchFamily="2" charset="-78"/>
              </a:rPr>
              <a:t>تصمیم گیری و </a:t>
            </a:r>
            <a:r>
              <a:rPr lang="en-US" b="1" dirty="0" smtClean="0">
                <a:solidFill>
                  <a:schemeClr val="tx1"/>
                </a:solidFill>
                <a:latin typeface="Times New Roman" pitchFamily="18" charset="0"/>
                <a:cs typeface="B Nazanin" pitchFamily="2" charset="-78"/>
              </a:rPr>
              <a:t>MIS</a:t>
            </a:r>
            <a:endParaRPr lang="fa-IR"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10636684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568951" cy="3921885"/>
          </a:xfrm>
        </p:spPr>
        <p:txBody>
          <a:bodyPr>
            <a:normAutofit/>
          </a:bodyPr>
          <a:lstStyle/>
          <a:p>
            <a:pPr>
              <a:buFont typeface="Wingdings" pitchFamily="2" charset="2"/>
              <a:buChar char="q"/>
            </a:pPr>
            <a:r>
              <a:rPr lang="fa-IR" sz="2600" dirty="0" smtClean="0">
                <a:solidFill>
                  <a:schemeClr val="tx1"/>
                </a:solidFill>
                <a:cs typeface="B Nazanin" pitchFamily="2" charset="-78"/>
              </a:rPr>
              <a:t> امروزه اگر اطلاعات در دسترس نباشد در انجام هر کاری با مشکل مواجه خواهیم شد.</a:t>
            </a:r>
          </a:p>
          <a:p>
            <a:pPr>
              <a:buFont typeface="Wingdings" pitchFamily="2" charset="2"/>
              <a:buChar char="q"/>
            </a:pP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اطلاعات ویژگیهای خاصی دارد :</a:t>
            </a:r>
          </a:p>
          <a:p>
            <a:pPr>
              <a:buFont typeface="Wingdings" pitchFamily="2" charset="2"/>
              <a:buChar char="ü"/>
            </a:pPr>
            <a:r>
              <a:rPr lang="fa-IR" sz="2600" dirty="0" smtClean="0">
                <a:solidFill>
                  <a:schemeClr val="tx1"/>
                </a:solidFill>
                <a:cs typeface="B Nazanin" pitchFamily="2" charset="-78"/>
              </a:rPr>
              <a:t>به بازنمایی افزوده می شود.</a:t>
            </a:r>
          </a:p>
          <a:p>
            <a:pPr>
              <a:buFont typeface="Wingdings" pitchFamily="2" charset="2"/>
              <a:buChar char="ü"/>
            </a:pPr>
            <a:r>
              <a:rPr lang="fa-IR" sz="2600" dirty="0" smtClean="0">
                <a:solidFill>
                  <a:schemeClr val="tx1"/>
                </a:solidFill>
                <a:cs typeface="B Nazanin" pitchFamily="2" charset="-78"/>
              </a:rPr>
              <a:t>به دانش افزوده می شود و آن را به روز می سازد . </a:t>
            </a:r>
          </a:p>
          <a:p>
            <a:pPr>
              <a:buFont typeface="Wingdings" pitchFamily="2" charset="2"/>
              <a:buChar char="ü"/>
            </a:pPr>
            <a:r>
              <a:rPr lang="fa-IR" sz="2600" dirty="0" smtClean="0">
                <a:solidFill>
                  <a:schemeClr val="tx1"/>
                </a:solidFill>
                <a:cs typeface="B Nazanin" pitchFamily="2" charset="-78"/>
              </a:rPr>
              <a:t>ارزش شگفت انگیزی دارد.</a:t>
            </a:r>
          </a:p>
          <a:p>
            <a:pPr>
              <a:buFont typeface="Wingdings" pitchFamily="2" charset="2"/>
              <a:buChar char="ü"/>
            </a:pPr>
            <a:r>
              <a:rPr lang="fa-IR" sz="2600" dirty="0" smtClean="0">
                <a:solidFill>
                  <a:schemeClr val="tx1"/>
                </a:solidFill>
                <a:cs typeface="B Nazanin" pitchFamily="2" charset="-78"/>
              </a:rPr>
              <a:t>عدم اطمینان را کاهش می دهد. </a:t>
            </a:r>
            <a:endParaRPr lang="fa-IR" sz="2600" dirty="0">
              <a:solidFill>
                <a:schemeClr val="tx1"/>
              </a:solidFill>
              <a:cs typeface="B Nazanin" pitchFamily="2" charset="-78"/>
            </a:endParaRPr>
          </a:p>
        </p:txBody>
      </p:sp>
      <p:sp>
        <p:nvSpPr>
          <p:cNvPr id="3" name="Title 2"/>
          <p:cNvSpPr>
            <a:spLocks noGrp="1"/>
          </p:cNvSpPr>
          <p:nvPr>
            <p:ph type="title"/>
          </p:nvPr>
        </p:nvSpPr>
        <p:spPr>
          <a:xfrm>
            <a:off x="457200" y="116632"/>
            <a:ext cx="8229600" cy="1474424"/>
          </a:xfrm>
        </p:spPr>
        <p:txBody>
          <a:bodyPr>
            <a:normAutofit fontScale="90000"/>
          </a:bodyPr>
          <a:lstStyle/>
          <a:p>
            <a:r>
              <a:rPr lang="fa-IR" b="1" dirty="0" smtClean="0">
                <a:solidFill>
                  <a:schemeClr val="tx1"/>
                </a:solidFill>
                <a:cs typeface="B Nazanin" pitchFamily="2" charset="-78"/>
              </a:rPr>
              <a:t/>
            </a:r>
            <a:br>
              <a:rPr lang="fa-IR" b="1" dirty="0" smtClean="0">
                <a:solidFill>
                  <a:schemeClr val="tx1"/>
                </a:solidFill>
                <a:cs typeface="B Nazanin" pitchFamily="2" charset="-78"/>
              </a:rPr>
            </a:br>
            <a:r>
              <a:rPr lang="fa-IR" b="1" dirty="0" smtClean="0">
                <a:solidFill>
                  <a:schemeClr val="tx1"/>
                </a:solidFill>
                <a:cs typeface="B Nazanin" pitchFamily="2" charset="-78"/>
              </a:rPr>
              <a:t>اطلاعات</a:t>
            </a:r>
            <a:br>
              <a:rPr lang="fa-IR" b="1" dirty="0" smtClean="0">
                <a:solidFill>
                  <a:schemeClr val="tx1"/>
                </a:solidFill>
                <a:cs typeface="B Nazanin" pitchFamily="2" charset="-78"/>
              </a:rPr>
            </a:br>
            <a:r>
              <a:rPr lang="en-US" b="1" dirty="0" smtClean="0">
                <a:solidFill>
                  <a:schemeClr val="tx1"/>
                </a:solidFill>
                <a:cs typeface="B Nazanin" pitchFamily="2" charset="-78"/>
              </a:rPr>
              <a:t> INFORMATION </a:t>
            </a:r>
            <a:br>
              <a:rPr lang="en-US" b="1" dirty="0" smtClean="0">
                <a:solidFill>
                  <a:schemeClr val="tx1"/>
                </a:solidFill>
                <a:cs typeface="B Nazanin" pitchFamily="2" charset="-78"/>
              </a:rPr>
            </a:br>
            <a:r>
              <a:rPr lang="fa-IR" dirty="0" smtClean="0"/>
              <a:t> </a:t>
            </a:r>
            <a:endParaRPr lang="fa-IR" dirty="0"/>
          </a:p>
        </p:txBody>
      </p:sp>
    </p:spTree>
    <p:extLst>
      <p:ext uri="{BB962C8B-B14F-4D97-AF65-F5344CB8AC3E}">
        <p14:creationId xmlns:p14="http://schemas.microsoft.com/office/powerpoint/2010/main" val="366173279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675466"/>
            <a:ext cx="8496944" cy="3921885"/>
          </a:xfrm>
        </p:spPr>
        <p:txBody>
          <a:bodyPr>
            <a:noAutofit/>
          </a:bodyPr>
          <a:lstStyle/>
          <a:p>
            <a:pPr>
              <a:buFont typeface="Wingdings" pitchFamily="2" charset="2"/>
              <a:buChar char="q"/>
            </a:pPr>
            <a:r>
              <a:rPr lang="fa-IR" sz="2600" dirty="0" smtClean="0">
                <a:solidFill>
                  <a:schemeClr val="tx1"/>
                </a:solidFill>
                <a:cs typeface="B Nazanin" pitchFamily="2" charset="-78"/>
              </a:rPr>
              <a:t> بازنمایی اطلاعات هنر است. می توان به بهترین نحو داده ها را جمع آوری کرد و به روش تحلیلی پردازش کرد و اطلاعات را ارزشمند ساخت. </a:t>
            </a:r>
            <a:endParaRPr lang="fa-IR" sz="2600" dirty="0">
              <a:solidFill>
                <a:schemeClr val="tx1"/>
              </a:solidFill>
              <a:cs typeface="B Nazanin" pitchFamily="2" charset="-78"/>
            </a:endParaRPr>
          </a:p>
          <a:p>
            <a:pPr>
              <a:buFont typeface="Wingdings" pitchFamily="2" charset="2"/>
              <a:buChar char="q"/>
            </a:pPr>
            <a:r>
              <a:rPr lang="fa-IR" sz="2600" dirty="0" smtClean="0">
                <a:solidFill>
                  <a:schemeClr val="tx1"/>
                </a:solidFill>
                <a:cs typeface="B Nazanin" pitchFamily="2" charset="-78"/>
              </a:rPr>
              <a:t>روش های بهبود ارتباط در بازنمایی: </a:t>
            </a:r>
          </a:p>
          <a:p>
            <a:pPr>
              <a:buFont typeface="Wingdings" pitchFamily="2" charset="2"/>
              <a:buChar char="ü"/>
            </a:pPr>
            <a:r>
              <a:rPr lang="fa-IR" sz="2600" dirty="0" smtClean="0">
                <a:solidFill>
                  <a:schemeClr val="tx1"/>
                </a:solidFill>
                <a:cs typeface="B Nazanin" pitchFamily="2" charset="-78"/>
              </a:rPr>
              <a:t> </a:t>
            </a:r>
            <a:r>
              <a:rPr lang="fa-IR" sz="2600" b="1" dirty="0" smtClean="0">
                <a:solidFill>
                  <a:schemeClr val="tx1"/>
                </a:solidFill>
                <a:cs typeface="B Nazanin" pitchFamily="2" charset="-78"/>
              </a:rPr>
              <a:t>خلاصه سازی </a:t>
            </a:r>
            <a:r>
              <a:rPr lang="fa-IR" sz="2600" dirty="0" smtClean="0">
                <a:solidFill>
                  <a:schemeClr val="tx1"/>
                </a:solidFill>
                <a:cs typeface="B Nazanin" pitchFamily="2" charset="-78"/>
              </a:rPr>
              <a:t>: اطلاعاتی را ارائه می دهد که به صورت محتوای مورد نیاز هستند.  اصل اساسی در خلاصه سازی این است که خلاصه سازی از انباشت اطلاعات و دگرگونی و اختلال جلوگیری می مند. </a:t>
            </a:r>
          </a:p>
          <a:p>
            <a:pPr>
              <a:buFont typeface="Wingdings" pitchFamily="2" charset="2"/>
              <a:buChar char="ü"/>
            </a:pPr>
            <a:r>
              <a:rPr lang="fa-IR" sz="2600" b="1" dirty="0" smtClean="0">
                <a:solidFill>
                  <a:schemeClr val="tx1"/>
                </a:solidFill>
                <a:cs typeface="B Nazanin" pitchFamily="2" charset="-78"/>
              </a:rPr>
              <a:t>مسیر سازی </a:t>
            </a:r>
            <a:r>
              <a:rPr lang="fa-IR" sz="2600" dirty="0" smtClean="0">
                <a:solidFill>
                  <a:schemeClr val="tx1"/>
                </a:solidFill>
                <a:cs typeface="B Nazanin" pitchFamily="2" charset="-78"/>
              </a:rPr>
              <a:t>: یعنی اگر اطلاعات برای استفاده اولیه و مقصودی معین ایجاد شده باشد چه بسا دارای مقصودی ثانویه باشد و دیگر استفاده کنندگان سازمان از آن بهره برند.</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بازنمایی اطلاعات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42572930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41695301"/>
              </p:ext>
            </p:extLst>
          </p:nvPr>
        </p:nvGraphicFramePr>
        <p:xfrm>
          <a:off x="107503" y="2674938"/>
          <a:ext cx="8856984" cy="3274342"/>
        </p:xfrm>
        <a:graphic>
          <a:graphicData uri="http://schemas.openxmlformats.org/drawingml/2006/table">
            <a:tbl>
              <a:tblPr rtl="1" firstRow="1" bandRow="1">
                <a:tableStyleId>{5C22544A-7EE6-4342-B048-85BDC9FD1C3A}</a:tableStyleId>
              </a:tblPr>
              <a:tblGrid>
                <a:gridCol w="2952328"/>
                <a:gridCol w="2952328"/>
                <a:gridCol w="2952328"/>
              </a:tblGrid>
              <a:tr h="597262">
                <a:tc>
                  <a:txBody>
                    <a:bodyPr/>
                    <a:lstStyle/>
                    <a:p>
                      <a:pPr algn="ctr" rtl="1"/>
                      <a:r>
                        <a:rPr lang="fa-IR" sz="2000" b="1" dirty="0" smtClean="0">
                          <a:cs typeface="B Nazanin" pitchFamily="2" charset="-78"/>
                        </a:rPr>
                        <a:t>نکات مهم در خلاصه سازی </a:t>
                      </a:r>
                      <a:endParaRPr lang="fa-IR" sz="2000" b="1" dirty="0">
                        <a:cs typeface="B Nazanin" pitchFamily="2" charset="-78"/>
                      </a:endParaRPr>
                    </a:p>
                  </a:txBody>
                  <a:tcPr/>
                </a:tc>
                <a:tc>
                  <a:txBody>
                    <a:bodyPr/>
                    <a:lstStyle/>
                    <a:p>
                      <a:pPr algn="ctr" rtl="1"/>
                      <a:r>
                        <a:rPr lang="fa-IR" sz="2000" b="1" dirty="0" smtClean="0">
                          <a:cs typeface="B Nazanin" pitchFamily="2" charset="-78"/>
                        </a:rPr>
                        <a:t>تمرکز اطلاعات</a:t>
                      </a:r>
                      <a:endParaRPr lang="fa-IR" sz="2000" b="1" dirty="0">
                        <a:cs typeface="B Nazanin" pitchFamily="2" charset="-78"/>
                      </a:endParaRPr>
                    </a:p>
                  </a:txBody>
                  <a:tcPr/>
                </a:tc>
                <a:tc>
                  <a:txBody>
                    <a:bodyPr/>
                    <a:lstStyle/>
                    <a:p>
                      <a:pPr algn="ctr" rtl="1"/>
                      <a:r>
                        <a:rPr lang="fa-IR" sz="2000" b="1" dirty="0" smtClean="0">
                          <a:cs typeface="B Nazanin" pitchFamily="2" charset="-78"/>
                        </a:rPr>
                        <a:t>مثال کاربردی</a:t>
                      </a:r>
                      <a:endParaRPr lang="fa-IR" sz="2000" b="1" dirty="0">
                        <a:cs typeface="B Nazanin" pitchFamily="2" charset="-78"/>
                      </a:endParaRPr>
                    </a:p>
                  </a:txBody>
                  <a:tcPr/>
                </a:tc>
              </a:tr>
              <a:tr h="597262">
                <a:tc>
                  <a:txBody>
                    <a:bodyPr/>
                    <a:lstStyle/>
                    <a:p>
                      <a:pPr algn="ctr" rtl="1"/>
                      <a:r>
                        <a:rPr lang="fa-IR" sz="2000" b="1" dirty="0" smtClean="0">
                          <a:cs typeface="B Nazanin" pitchFamily="2" charset="-78"/>
                        </a:rPr>
                        <a:t>جایگاه</a:t>
                      </a:r>
                      <a:r>
                        <a:rPr lang="fa-IR" sz="2000" b="1" baseline="0" dirty="0" smtClean="0">
                          <a:cs typeface="B Nazanin" pitchFamily="2" charset="-78"/>
                        </a:rPr>
                        <a:t> مدیریت</a:t>
                      </a:r>
                      <a:endParaRPr lang="fa-IR" sz="2000" b="1" dirty="0">
                        <a:cs typeface="B Nazanin" pitchFamily="2" charset="-78"/>
                      </a:endParaRPr>
                    </a:p>
                  </a:txBody>
                  <a:tcPr/>
                </a:tc>
                <a:tc>
                  <a:txBody>
                    <a:bodyPr/>
                    <a:lstStyle/>
                    <a:p>
                      <a:pPr algn="ctr" rtl="1"/>
                      <a:r>
                        <a:rPr lang="fa-IR" sz="2000" b="1" dirty="0" smtClean="0">
                          <a:cs typeface="B Nazanin" pitchFamily="2" charset="-78"/>
                        </a:rPr>
                        <a:t>مسئولیت</a:t>
                      </a:r>
                      <a:r>
                        <a:rPr lang="fa-IR" sz="2000" b="1" baseline="0" dirty="0" smtClean="0">
                          <a:cs typeface="B Nazanin" pitchFamily="2" charset="-78"/>
                        </a:rPr>
                        <a:t> </a:t>
                      </a:r>
                      <a:endParaRPr lang="fa-IR" sz="2000" b="1" dirty="0">
                        <a:cs typeface="B Nazanin" pitchFamily="2" charset="-78"/>
                      </a:endParaRPr>
                    </a:p>
                  </a:txBody>
                  <a:tcPr/>
                </a:tc>
                <a:tc>
                  <a:txBody>
                    <a:bodyPr/>
                    <a:lstStyle/>
                    <a:p>
                      <a:pPr algn="ctr" rtl="1"/>
                      <a:r>
                        <a:rPr lang="fa-IR" sz="2000" b="1" dirty="0" smtClean="0">
                          <a:cs typeface="B Nazanin" pitchFamily="2" charset="-78"/>
                        </a:rPr>
                        <a:t>مدیر کل ، رئیس اداره</a:t>
                      </a:r>
                      <a:endParaRPr lang="fa-IR" sz="2000" b="1" dirty="0">
                        <a:cs typeface="B Nazanin" pitchFamily="2" charset="-78"/>
                      </a:endParaRPr>
                    </a:p>
                  </a:txBody>
                  <a:tcPr/>
                </a:tc>
              </a:tr>
              <a:tr h="597262">
                <a:tc>
                  <a:txBody>
                    <a:bodyPr/>
                    <a:lstStyle/>
                    <a:p>
                      <a:pPr algn="ctr" rtl="1"/>
                      <a:r>
                        <a:rPr lang="fa-IR" sz="2000" b="1" dirty="0" smtClean="0">
                          <a:cs typeface="B Nazanin" pitchFamily="2" charset="-78"/>
                        </a:rPr>
                        <a:t>وظایف مدیریت </a:t>
                      </a:r>
                      <a:endParaRPr lang="fa-IR" sz="2000" b="1" dirty="0">
                        <a:cs typeface="B Nazanin" pitchFamily="2" charset="-78"/>
                      </a:endParaRPr>
                    </a:p>
                  </a:txBody>
                  <a:tcPr/>
                </a:tc>
                <a:tc>
                  <a:txBody>
                    <a:bodyPr/>
                    <a:lstStyle/>
                    <a:p>
                      <a:pPr algn="ctr" rtl="1"/>
                      <a:r>
                        <a:rPr lang="fa-IR" sz="2000" b="1" dirty="0" smtClean="0">
                          <a:cs typeface="B Nazanin" pitchFamily="2" charset="-78"/>
                        </a:rPr>
                        <a:t>عملکرد – آرمانها و مقاصد </a:t>
                      </a:r>
                      <a:endParaRPr lang="fa-IR" sz="2000" b="1" dirty="0">
                        <a:cs typeface="B Nazanin" pitchFamily="2" charset="-78"/>
                      </a:endParaRPr>
                    </a:p>
                  </a:txBody>
                  <a:tcPr/>
                </a:tc>
                <a:tc>
                  <a:txBody>
                    <a:bodyPr/>
                    <a:lstStyle/>
                    <a:p>
                      <a:pPr algn="ctr" rtl="1"/>
                      <a:r>
                        <a:rPr lang="fa-IR" sz="2000" b="1" dirty="0" smtClean="0">
                          <a:cs typeface="B Nazanin" pitchFamily="2" charset="-78"/>
                        </a:rPr>
                        <a:t>بازاریابی</a:t>
                      </a:r>
                      <a:r>
                        <a:rPr lang="fa-IR" sz="2000" b="1" baseline="0" dirty="0" smtClean="0">
                          <a:cs typeface="B Nazanin" pitchFamily="2" charset="-78"/>
                        </a:rPr>
                        <a:t> ، تهیه مواد اولیه </a:t>
                      </a:r>
                      <a:endParaRPr lang="fa-IR" sz="2000" b="1" dirty="0">
                        <a:cs typeface="B Nazanin" pitchFamily="2" charset="-78"/>
                      </a:endParaRPr>
                    </a:p>
                  </a:txBody>
                  <a:tcPr/>
                </a:tc>
              </a:tr>
              <a:tr h="597262">
                <a:tc>
                  <a:txBody>
                    <a:bodyPr/>
                    <a:lstStyle/>
                    <a:p>
                      <a:pPr algn="ctr" rtl="1"/>
                      <a:r>
                        <a:rPr lang="fa-IR" sz="2000" b="1" dirty="0" smtClean="0">
                          <a:cs typeface="B Nazanin" pitchFamily="2" charset="-78"/>
                        </a:rPr>
                        <a:t>سطوح سازمان </a:t>
                      </a:r>
                      <a:endParaRPr lang="fa-IR" sz="2000" b="1" dirty="0">
                        <a:cs typeface="B Nazanin" pitchFamily="2" charset="-78"/>
                      </a:endParaRPr>
                    </a:p>
                  </a:txBody>
                  <a:tcPr/>
                </a:tc>
                <a:tc>
                  <a:txBody>
                    <a:bodyPr/>
                    <a:lstStyle/>
                    <a:p>
                      <a:pPr algn="ctr" rtl="1"/>
                      <a:r>
                        <a:rPr lang="fa-IR" sz="2000" b="1" dirty="0" smtClean="0">
                          <a:cs typeface="B Nazanin" pitchFamily="2" charset="-78"/>
                        </a:rPr>
                        <a:t>مربوط به سطح</a:t>
                      </a:r>
                      <a:endParaRPr lang="fa-IR" sz="2000" b="1" dirty="0">
                        <a:cs typeface="B Nazanin" pitchFamily="2" charset="-78"/>
                      </a:endParaRPr>
                    </a:p>
                  </a:txBody>
                  <a:tcPr/>
                </a:tc>
                <a:tc>
                  <a:txBody>
                    <a:bodyPr/>
                    <a:lstStyle/>
                    <a:p>
                      <a:pPr algn="ctr" rtl="1"/>
                      <a:r>
                        <a:rPr lang="fa-IR" sz="2000" b="1" dirty="0" smtClean="0">
                          <a:cs typeface="B Nazanin" pitchFamily="2" charset="-78"/>
                        </a:rPr>
                        <a:t>ارشد</a:t>
                      </a:r>
                      <a:r>
                        <a:rPr lang="fa-IR" sz="2000" b="1" baseline="0" dirty="0" smtClean="0">
                          <a:cs typeface="B Nazanin" pitchFamily="2" charset="-78"/>
                        </a:rPr>
                        <a:t>، میانی و عملیاتی</a:t>
                      </a:r>
                      <a:endParaRPr lang="fa-IR" sz="2000" b="1" dirty="0">
                        <a:cs typeface="B Nazanin" pitchFamily="2" charset="-78"/>
                      </a:endParaRPr>
                    </a:p>
                  </a:txBody>
                  <a:tcPr/>
                </a:tc>
              </a:tr>
              <a:tr h="885294">
                <a:tc>
                  <a:txBody>
                    <a:bodyPr/>
                    <a:lstStyle/>
                    <a:p>
                      <a:pPr algn="ctr" rtl="1"/>
                      <a:r>
                        <a:rPr lang="fa-IR" sz="2000" b="1" dirty="0" smtClean="0">
                          <a:cs typeface="B Nazanin" pitchFamily="2" charset="-78"/>
                        </a:rPr>
                        <a:t>انتخاب مشروط </a:t>
                      </a:r>
                      <a:endParaRPr lang="fa-IR" sz="2000" b="1" dirty="0">
                        <a:cs typeface="B Nazanin" pitchFamily="2" charset="-78"/>
                      </a:endParaRPr>
                    </a:p>
                  </a:txBody>
                  <a:tcPr/>
                </a:tc>
                <a:tc>
                  <a:txBody>
                    <a:bodyPr/>
                    <a:lstStyle/>
                    <a:p>
                      <a:pPr algn="ctr" rtl="1"/>
                      <a:r>
                        <a:rPr lang="fa-IR" sz="2000" b="1" dirty="0" smtClean="0">
                          <a:cs typeface="B Nazanin" pitchFamily="2" charset="-78"/>
                        </a:rPr>
                        <a:t>استثناها</a:t>
                      </a:r>
                      <a:endParaRPr lang="fa-IR" sz="2000" b="1" dirty="0">
                        <a:cs typeface="B Nazanin" pitchFamily="2" charset="-78"/>
                      </a:endParaRPr>
                    </a:p>
                  </a:txBody>
                  <a:tcPr/>
                </a:tc>
                <a:tc>
                  <a:txBody>
                    <a:bodyPr/>
                    <a:lstStyle/>
                    <a:p>
                      <a:pPr algn="ctr" rtl="1"/>
                      <a:r>
                        <a:rPr lang="fa-IR" sz="2000" b="1" dirty="0" smtClean="0">
                          <a:cs typeface="B Nazanin" pitchFamily="2" charset="-78"/>
                        </a:rPr>
                        <a:t>تولیداتی که فروش</a:t>
                      </a:r>
                      <a:r>
                        <a:rPr lang="fa-IR" sz="2000" b="1" baseline="0" dirty="0" smtClean="0">
                          <a:cs typeface="B Nazanin" pitchFamily="2" charset="-78"/>
                        </a:rPr>
                        <a:t> آنها به بودج ارتباط دارد.</a:t>
                      </a:r>
                      <a:endParaRPr lang="fa-IR" sz="2000" b="1" dirty="0">
                        <a:cs typeface="B Nazanin" pitchFamily="2" charset="-78"/>
                      </a:endParaRPr>
                    </a:p>
                  </a:txBody>
                  <a:tcPr/>
                </a:tc>
              </a:tr>
            </a:tbl>
          </a:graphicData>
        </a:graphic>
      </p:graphicFrame>
      <p:sp>
        <p:nvSpPr>
          <p:cNvPr id="3" name="Title 2"/>
          <p:cNvSpPr>
            <a:spLocks noGrp="1"/>
          </p:cNvSpPr>
          <p:nvPr>
            <p:ph type="title"/>
          </p:nvPr>
        </p:nvSpPr>
        <p:spPr/>
        <p:txBody>
          <a:bodyPr/>
          <a:lstStyle/>
          <a:p>
            <a:r>
              <a:rPr lang="fa-IR" b="1" dirty="0" smtClean="0">
                <a:solidFill>
                  <a:schemeClr val="tx1"/>
                </a:solidFill>
                <a:cs typeface="B Nazanin" pitchFamily="2" charset="-78"/>
              </a:rPr>
              <a:t>نکات مهم در بازنمایی اطلاعات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37798802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420888"/>
            <a:ext cx="8280920" cy="4032448"/>
          </a:xfrm>
        </p:spPr>
        <p:txBody>
          <a:bodyPr>
            <a:normAutofit/>
          </a:bodyPr>
          <a:lstStyle/>
          <a:p>
            <a:pPr algn="just">
              <a:buFont typeface="Wingdings" pitchFamily="2" charset="2"/>
              <a:buChar char="q"/>
            </a:pPr>
            <a:r>
              <a:rPr lang="fa-IR" sz="2800" dirty="0" smtClean="0">
                <a:solidFill>
                  <a:schemeClr val="tx1"/>
                </a:solidFill>
                <a:cs typeface="B Nazanin" pitchFamily="2" charset="-78"/>
              </a:rPr>
              <a:t> </a:t>
            </a:r>
            <a:r>
              <a:rPr lang="fa-IR" sz="2800" b="1" dirty="0" smtClean="0">
                <a:solidFill>
                  <a:schemeClr val="tx1"/>
                </a:solidFill>
                <a:cs typeface="B Nazanin" pitchFamily="2" charset="-78"/>
              </a:rPr>
              <a:t>دقت در بازنمایی </a:t>
            </a:r>
            <a:r>
              <a:rPr lang="fa-IR" sz="2800" dirty="0" smtClean="0">
                <a:solidFill>
                  <a:schemeClr val="tx1"/>
                </a:solidFill>
                <a:cs typeface="B Nazanin" pitchFamily="2" charset="-78"/>
              </a:rPr>
              <a:t>: اطلاعات درست و غلط و دقیق و نادقیق دارد ، میزان درستی اطلاعات دقت ان را تعیین می کند.</a:t>
            </a:r>
          </a:p>
          <a:p>
            <a:pPr algn="just">
              <a:buFont typeface="Wingdings" pitchFamily="2" charset="2"/>
              <a:buChar char="q"/>
            </a:pPr>
            <a:r>
              <a:rPr lang="fa-IR" sz="2800" b="1" dirty="0" smtClean="0">
                <a:solidFill>
                  <a:schemeClr val="tx1"/>
                </a:solidFill>
                <a:cs typeface="B Nazanin" pitchFamily="2" charset="-78"/>
              </a:rPr>
              <a:t>شکل بازنمایی : </a:t>
            </a:r>
            <a:r>
              <a:rPr lang="fa-IR" sz="2800" dirty="0" smtClean="0">
                <a:solidFill>
                  <a:schemeClr val="tx1"/>
                </a:solidFill>
                <a:cs typeface="B Nazanin" pitchFamily="2" charset="-78"/>
              </a:rPr>
              <a:t>اشکال اطلاعات عبارت از : کیفی ، کمی ، عددی ، نموداری..</a:t>
            </a:r>
          </a:p>
          <a:p>
            <a:pPr algn="just">
              <a:buFont typeface="Wingdings" pitchFamily="2" charset="2"/>
              <a:buChar char="q"/>
            </a:pPr>
            <a:r>
              <a:rPr lang="fa-IR" sz="2800" b="1" dirty="0" smtClean="0">
                <a:solidFill>
                  <a:schemeClr val="tx1"/>
                </a:solidFill>
                <a:cs typeface="B Nazanin" pitchFamily="2" charset="-78"/>
              </a:rPr>
              <a:t>توالی گزارش دهی </a:t>
            </a:r>
            <a:r>
              <a:rPr lang="fa-IR" sz="2800" dirty="0" smtClean="0">
                <a:solidFill>
                  <a:schemeClr val="tx1"/>
                </a:solidFill>
                <a:cs typeface="B Nazanin" pitchFamily="2" charset="-78"/>
              </a:rPr>
              <a:t>: چند مرتبه به این اطلاعات نیاز است.</a:t>
            </a:r>
          </a:p>
          <a:p>
            <a:pPr algn="just">
              <a:buFont typeface="Wingdings" pitchFamily="2" charset="2"/>
              <a:buChar char="q"/>
            </a:pPr>
            <a:r>
              <a:rPr lang="fa-IR" sz="2800" b="1" dirty="0" smtClean="0">
                <a:solidFill>
                  <a:schemeClr val="tx1"/>
                </a:solidFill>
                <a:cs typeface="B Nazanin" pitchFamily="2" charset="-78"/>
              </a:rPr>
              <a:t> حدود گزارش دهی : </a:t>
            </a:r>
            <a:r>
              <a:rPr lang="fa-IR" sz="2800" dirty="0" smtClean="0">
                <a:solidFill>
                  <a:schemeClr val="tx1"/>
                </a:solidFill>
                <a:cs typeface="B Nazanin" pitchFamily="2" charset="-78"/>
              </a:rPr>
              <a:t>گیرنده یا تصمیم گیرنده حوزه و دامنه اطلاعات را نشان می دهند .</a:t>
            </a:r>
          </a:p>
          <a:p>
            <a:pPr algn="just">
              <a:buFont typeface="Wingdings" pitchFamily="2" charset="2"/>
              <a:buChar char="q"/>
            </a:pPr>
            <a:r>
              <a:rPr lang="fa-IR" sz="2800" b="1" dirty="0" smtClean="0">
                <a:solidFill>
                  <a:schemeClr val="tx1"/>
                </a:solidFill>
                <a:cs typeface="B Nazanin" pitchFamily="2" charset="-78"/>
              </a:rPr>
              <a:t>منبع گردآوری : </a:t>
            </a:r>
            <a:r>
              <a:rPr lang="fa-IR" sz="2800" dirty="0" smtClean="0">
                <a:solidFill>
                  <a:schemeClr val="tx1"/>
                </a:solidFill>
                <a:cs typeface="B Nazanin" pitchFamily="2" charset="-78"/>
              </a:rPr>
              <a:t>می تواند داخل یا خارج سازمان باشد . </a:t>
            </a:r>
            <a:endParaRPr lang="fa-IR" sz="28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ویژگیهای خاص اطلاعات </a:t>
            </a:r>
            <a:endParaRPr lang="fa-IR" b="1" dirty="0">
              <a:solidFill>
                <a:schemeClr val="tx1"/>
              </a:solidFill>
              <a:cs typeface="B Nazanin" pitchFamily="2" charset="-78"/>
            </a:endParaRPr>
          </a:p>
        </p:txBody>
      </p:sp>
    </p:spTree>
    <p:extLst>
      <p:ext uri="{BB962C8B-B14F-4D97-AF65-F5344CB8AC3E}">
        <p14:creationId xmlns:p14="http://schemas.microsoft.com/office/powerpoint/2010/main" val="16072919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496943" cy="3849877"/>
          </a:xfrm>
        </p:spPr>
        <p:txBody>
          <a:bodyPr>
            <a:normAutofit/>
          </a:bodyPr>
          <a:lstStyle/>
          <a:p>
            <a:pPr algn="just">
              <a:buFont typeface="Wingdings" pitchFamily="2" charset="2"/>
              <a:buChar char="q"/>
            </a:pPr>
            <a:r>
              <a:rPr lang="fa-IR" sz="2700" dirty="0" smtClean="0">
                <a:solidFill>
                  <a:schemeClr val="tx1"/>
                </a:solidFill>
                <a:cs typeface="B Nazanin" pitchFamily="2" charset="-78"/>
              </a:rPr>
              <a:t> </a:t>
            </a:r>
            <a:r>
              <a:rPr lang="fa-IR" sz="2700" b="1" dirty="0" smtClean="0">
                <a:solidFill>
                  <a:schemeClr val="tx1"/>
                </a:solidFill>
                <a:cs typeface="B Nazanin" pitchFamily="2" charset="-78"/>
              </a:rPr>
              <a:t>مقیاس زمانی : </a:t>
            </a:r>
            <a:r>
              <a:rPr lang="fa-IR" sz="2700" dirty="0" smtClean="0">
                <a:solidFill>
                  <a:schemeClr val="tx1"/>
                </a:solidFill>
                <a:cs typeface="B Nazanin" pitchFamily="2" charset="-78"/>
              </a:rPr>
              <a:t>ممکن است گذشته ، حال یا آینده را شامل شود.</a:t>
            </a:r>
          </a:p>
          <a:p>
            <a:pPr algn="just">
              <a:buFont typeface="Wingdings" pitchFamily="2" charset="2"/>
              <a:buChar char="q"/>
            </a:pPr>
            <a:endParaRPr lang="fa-IR" sz="2700" dirty="0" smtClean="0">
              <a:solidFill>
                <a:schemeClr val="tx1"/>
              </a:solidFill>
              <a:cs typeface="B Nazanin" pitchFamily="2" charset="-78"/>
            </a:endParaRPr>
          </a:p>
          <a:p>
            <a:pPr algn="just">
              <a:buFont typeface="Wingdings" pitchFamily="2" charset="2"/>
              <a:buChar char="q"/>
            </a:pPr>
            <a:r>
              <a:rPr lang="fa-IR" sz="2700" b="1" dirty="0" smtClean="0">
                <a:solidFill>
                  <a:schemeClr val="tx1"/>
                </a:solidFill>
                <a:cs typeface="B Nazanin" pitchFamily="2" charset="-78"/>
              </a:rPr>
              <a:t>مربوط به تصمیم گیری : </a:t>
            </a:r>
            <a:r>
              <a:rPr lang="fa-IR" sz="2700" dirty="0" smtClean="0">
                <a:solidFill>
                  <a:schemeClr val="tx1"/>
                </a:solidFill>
                <a:cs typeface="B Nazanin" pitchFamily="2" charset="-78"/>
              </a:rPr>
              <a:t>اطلاعات با یک موقعیت و نیز یک تصمیم گیری مرتبط است . اطلاعات نامربوط ، داده محسوب می شوند.</a:t>
            </a:r>
          </a:p>
          <a:p>
            <a:pPr algn="just">
              <a:buFont typeface="Wingdings" pitchFamily="2" charset="2"/>
              <a:buChar char="q"/>
            </a:pPr>
            <a:r>
              <a:rPr lang="fa-IR" sz="2700" dirty="0" smtClean="0">
                <a:solidFill>
                  <a:schemeClr val="tx1"/>
                </a:solidFill>
                <a:cs typeface="B Nazanin" pitchFamily="2" charset="-78"/>
              </a:rPr>
              <a:t>کا</a:t>
            </a:r>
            <a:r>
              <a:rPr lang="fa-IR" sz="2700" b="1" dirty="0" smtClean="0">
                <a:solidFill>
                  <a:schemeClr val="tx1"/>
                </a:solidFill>
                <a:cs typeface="B Nazanin" pitchFamily="2" charset="-78"/>
              </a:rPr>
              <a:t>مل بودن نسبت به ملاحضات تصمیم گیری : </a:t>
            </a:r>
            <a:r>
              <a:rPr lang="fa-IR" sz="2700" dirty="0" smtClean="0">
                <a:solidFill>
                  <a:schemeClr val="tx1"/>
                </a:solidFill>
                <a:cs typeface="B Nazanin" pitchFamily="2" charset="-78"/>
              </a:rPr>
              <a:t>اطلاعاتی که تمام جوانب موقعیت را از نظر حیطه ، معادلات و دوره زمانی بپوشاند کامل است. </a:t>
            </a:r>
          </a:p>
          <a:p>
            <a:pPr algn="just">
              <a:buFont typeface="Wingdings" pitchFamily="2" charset="2"/>
              <a:buChar char="q"/>
            </a:pPr>
            <a:endParaRPr lang="fa-IR" sz="2700" dirty="0" smtClean="0">
              <a:solidFill>
                <a:schemeClr val="tx1"/>
              </a:solidFill>
              <a:cs typeface="B Nazanin" pitchFamily="2" charset="-78"/>
            </a:endParaRPr>
          </a:p>
          <a:p>
            <a:pPr algn="just">
              <a:buFont typeface="Wingdings" pitchFamily="2" charset="2"/>
              <a:buChar char="q"/>
            </a:pPr>
            <a:r>
              <a:rPr lang="fa-IR" sz="2700" b="1" dirty="0" smtClean="0">
                <a:solidFill>
                  <a:schemeClr val="tx1"/>
                </a:solidFill>
                <a:cs typeface="B Nazanin" pitchFamily="2" charset="-78"/>
              </a:rPr>
              <a:t>به موقع بودن گزارش دهی : </a:t>
            </a:r>
            <a:r>
              <a:rPr lang="fa-IR" sz="2700" dirty="0" smtClean="0">
                <a:solidFill>
                  <a:schemeClr val="tx1"/>
                </a:solidFill>
                <a:cs typeface="B Nazanin" pitchFamily="2" charset="-78"/>
              </a:rPr>
              <a:t>دریافت به موقع اطلاعات بسیار مفید است. </a:t>
            </a:r>
            <a:endParaRPr lang="fa-IR" sz="27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a:solidFill>
                  <a:schemeClr val="tx1"/>
                </a:solidFill>
                <a:cs typeface="B Nazanin" pitchFamily="2" charset="-78"/>
              </a:rPr>
              <a:t>ویژگیهای خاص اطلاعات </a:t>
            </a:r>
            <a:endParaRPr lang="fa-IR" dirty="0"/>
          </a:p>
        </p:txBody>
      </p:sp>
    </p:spTree>
    <p:extLst>
      <p:ext uri="{BB962C8B-B14F-4D97-AF65-F5344CB8AC3E}">
        <p14:creationId xmlns:p14="http://schemas.microsoft.com/office/powerpoint/2010/main" val="41717666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75466"/>
            <a:ext cx="8424935" cy="3921885"/>
          </a:xfrm>
        </p:spPr>
        <p:txBody>
          <a:bodyPr>
            <a:normAutofit/>
          </a:bodyPr>
          <a:lstStyle/>
          <a:p>
            <a:pPr>
              <a:buFont typeface="Wingdings" pitchFamily="2" charset="2"/>
              <a:buChar char="q"/>
            </a:pPr>
            <a:r>
              <a:rPr lang="fa-IR" sz="2600" dirty="0" smtClean="0">
                <a:solidFill>
                  <a:schemeClr val="tx1"/>
                </a:solidFill>
                <a:cs typeface="B Nazanin" pitchFamily="2" charset="-78"/>
              </a:rPr>
              <a:t> اگر اطلاعات تاثیر مدیریتی داشته باشد وبه تصمیم گیری و اقدام بینجامد ، کیفیت بسیاربالایی خواهد داشت . </a:t>
            </a:r>
          </a:p>
          <a:p>
            <a:pPr>
              <a:buFont typeface="Wingdings" pitchFamily="2" charset="2"/>
              <a:buChar char="q"/>
            </a:pPr>
            <a:r>
              <a:rPr lang="fa-IR" sz="2600" dirty="0" smtClean="0">
                <a:solidFill>
                  <a:schemeClr val="tx1"/>
                </a:solidFill>
                <a:cs typeface="B Nazanin" pitchFamily="2" charset="-78"/>
              </a:rPr>
              <a:t>کیفیت اطلاعات را می توان بر اساس چهار بعد سنجید که عبارت از : </a:t>
            </a:r>
          </a:p>
          <a:p>
            <a:pPr>
              <a:buFont typeface="Wingdings" pitchFamily="2" charset="2"/>
              <a:buChar char="ü"/>
            </a:pPr>
            <a:r>
              <a:rPr lang="fa-IR" sz="2600" dirty="0" smtClean="0">
                <a:solidFill>
                  <a:schemeClr val="tx1"/>
                </a:solidFill>
                <a:cs typeface="B Nazanin" pitchFamily="2" charset="-78"/>
              </a:rPr>
              <a:t>سودمندی</a:t>
            </a:r>
          </a:p>
          <a:p>
            <a:pPr>
              <a:buFont typeface="Wingdings" pitchFamily="2" charset="2"/>
              <a:buChar char="ü"/>
            </a:pPr>
            <a:r>
              <a:rPr lang="fa-IR" sz="2600" dirty="0" smtClean="0">
                <a:solidFill>
                  <a:schemeClr val="tx1"/>
                </a:solidFill>
                <a:cs typeface="B Nazanin" pitchFamily="2" charset="-78"/>
              </a:rPr>
              <a:t>رضایت</a:t>
            </a:r>
          </a:p>
          <a:p>
            <a:pPr>
              <a:buFont typeface="Wingdings" pitchFamily="2" charset="2"/>
              <a:buChar char="ü"/>
            </a:pPr>
            <a:r>
              <a:rPr lang="fa-IR" sz="2600" dirty="0" smtClean="0">
                <a:solidFill>
                  <a:schemeClr val="tx1"/>
                </a:solidFill>
                <a:cs typeface="B Nazanin" pitchFamily="2" charset="-78"/>
              </a:rPr>
              <a:t>اشتباه</a:t>
            </a:r>
          </a:p>
          <a:p>
            <a:pPr>
              <a:buFont typeface="Wingdings" pitchFamily="2" charset="2"/>
              <a:buChar char="ü"/>
            </a:pPr>
            <a:r>
              <a:rPr lang="fa-IR" sz="2600" dirty="0" smtClean="0">
                <a:solidFill>
                  <a:schemeClr val="tx1"/>
                </a:solidFill>
                <a:cs typeface="B Nazanin" pitchFamily="2" charset="-78"/>
              </a:rPr>
              <a:t>جانبداری</a:t>
            </a:r>
          </a:p>
          <a:p>
            <a:pPr>
              <a:buFont typeface="Wingdings" pitchFamily="2" charset="2"/>
              <a:buChar char="q"/>
            </a:pPr>
            <a:r>
              <a:rPr lang="fa-IR" sz="2600" dirty="0" smtClean="0">
                <a:solidFill>
                  <a:schemeClr val="tx1"/>
                </a:solidFill>
                <a:cs typeface="B Nazanin" pitchFamily="2" charset="-78"/>
              </a:rPr>
              <a:t> رضایت تصمیم گیرنده عامل مشترک و اصلی در ارزیابی کیفیت اطلاعات است.</a:t>
            </a:r>
            <a:endParaRPr lang="fa-IR" sz="2600" dirty="0">
              <a:solidFill>
                <a:schemeClr val="tx1"/>
              </a:solidFill>
              <a:cs typeface="B Nazanin" pitchFamily="2" charset="-78"/>
            </a:endParaRPr>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اطلاعات : یک محصول کیفی</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6318594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675466"/>
            <a:ext cx="9144000" cy="3993893"/>
          </a:xfrm>
        </p:spPr>
        <p:txBody>
          <a:bodyPr>
            <a:normAutofit fontScale="92500"/>
          </a:bodyPr>
          <a:lstStyle/>
          <a:p>
            <a:pPr algn="just">
              <a:buFont typeface="Wingdings" pitchFamily="2" charset="2"/>
              <a:buChar char="q"/>
            </a:pPr>
            <a:r>
              <a:rPr lang="fa-IR" sz="2600" dirty="0" smtClean="0">
                <a:solidFill>
                  <a:schemeClr val="tx1"/>
                </a:solidFill>
                <a:cs typeface="B Nazanin" pitchFamily="2" charset="-78"/>
              </a:rPr>
              <a:t> تعیین شاخص های کیفیت ، کار دشواری است ولی به هر حال اگر اطلاعات جوانب زیر را برآورده سازد می توان آن را یک کیفیت مطلوب خواند.</a:t>
            </a:r>
          </a:p>
          <a:p>
            <a:pPr algn="just">
              <a:buFont typeface="Wingdings" pitchFamily="2" charset="2"/>
              <a:buChar char="ü"/>
            </a:pPr>
            <a:r>
              <a:rPr lang="fa-IR" sz="2600" b="1" dirty="0" smtClean="0">
                <a:solidFill>
                  <a:schemeClr val="tx1"/>
                </a:solidFill>
                <a:cs typeface="B Nazanin" pitchFamily="2" charset="-78"/>
              </a:rPr>
              <a:t>بی طرفی : </a:t>
            </a:r>
            <a:r>
              <a:rPr lang="fa-IR" sz="2600" dirty="0" smtClean="0">
                <a:solidFill>
                  <a:schemeClr val="tx1"/>
                </a:solidFill>
                <a:cs typeface="B Nazanin" pitchFamily="2" charset="-78"/>
              </a:rPr>
              <a:t>اطلاعات بی طرفانه از جانبداری به دور است و با دید تحریف شده گردآوری نمی شوند.</a:t>
            </a:r>
          </a:p>
          <a:p>
            <a:pPr algn="just">
              <a:buFont typeface="Wingdings" pitchFamily="2" charset="2"/>
              <a:buChar char="ü"/>
            </a:pPr>
            <a:r>
              <a:rPr lang="fa-IR" sz="2600" b="1" dirty="0" smtClean="0">
                <a:solidFill>
                  <a:schemeClr val="tx1"/>
                </a:solidFill>
                <a:cs typeface="B Nazanin" pitchFamily="2" charset="-78"/>
              </a:rPr>
              <a:t>اعتبار : </a:t>
            </a:r>
            <a:r>
              <a:rPr lang="fa-IR" sz="2600" dirty="0" smtClean="0">
                <a:solidFill>
                  <a:schemeClr val="tx1"/>
                </a:solidFill>
                <a:cs typeface="B Nazanin" pitchFamily="2" charset="-78"/>
              </a:rPr>
              <a:t>اطلاعات باید در جهت برآوردن مقصودی باشد که برای آن جمع آوری شده است .</a:t>
            </a:r>
          </a:p>
          <a:p>
            <a:pPr algn="just">
              <a:buFont typeface="Wingdings" pitchFamily="2" charset="2"/>
              <a:buChar char="ü"/>
            </a:pPr>
            <a:r>
              <a:rPr lang="fa-IR" sz="2600" b="1" dirty="0" smtClean="0">
                <a:solidFill>
                  <a:schemeClr val="tx1"/>
                </a:solidFill>
                <a:cs typeface="B Nazanin" pitchFamily="2" charset="-78"/>
              </a:rPr>
              <a:t>قابلیت اطمینان : </a:t>
            </a:r>
            <a:r>
              <a:rPr lang="fa-IR" sz="2600" dirty="0" smtClean="0">
                <a:solidFill>
                  <a:schemeClr val="tx1"/>
                </a:solidFill>
                <a:cs typeface="B Nazanin" pitchFamily="2" charset="-78"/>
              </a:rPr>
              <a:t>اگر سازمان ، اطلاعاتی درباره پذیرش یک کالا در بازار جمع آوری کند ، اندازه نمونه و روش انتخاب قابلیت اطمینان آن را تعیین می کند. </a:t>
            </a:r>
          </a:p>
          <a:p>
            <a:pPr algn="just">
              <a:buFont typeface="Wingdings" pitchFamily="2" charset="2"/>
              <a:buChar char="ü"/>
            </a:pPr>
            <a:r>
              <a:rPr lang="fa-IR" sz="2600" b="1" dirty="0" smtClean="0">
                <a:solidFill>
                  <a:schemeClr val="tx1"/>
                </a:solidFill>
                <a:cs typeface="B Nazanin" pitchFamily="2" charset="-78"/>
              </a:rPr>
              <a:t>انسجام : </a:t>
            </a:r>
            <a:r>
              <a:rPr lang="fa-IR" sz="2600" dirty="0" smtClean="0">
                <a:solidFill>
                  <a:schemeClr val="tx1"/>
                </a:solidFill>
                <a:cs typeface="B Nazanin" pitchFamily="2" charset="-78"/>
              </a:rPr>
              <a:t>اطلاعات باید به الگو و اساس منسجمی مرتبط باشد.</a:t>
            </a:r>
          </a:p>
          <a:p>
            <a:pPr algn="just">
              <a:buFont typeface="Wingdings" pitchFamily="2" charset="2"/>
              <a:buChar char="ü"/>
            </a:pPr>
            <a:r>
              <a:rPr lang="fa-IR" sz="2600" b="1" dirty="0" smtClean="0">
                <a:solidFill>
                  <a:schemeClr val="tx1"/>
                </a:solidFill>
                <a:cs typeface="B Nazanin" pitchFamily="2" charset="-78"/>
              </a:rPr>
              <a:t>قدمت: </a:t>
            </a:r>
            <a:r>
              <a:rPr lang="fa-IR" sz="2600" dirty="0" smtClean="0">
                <a:solidFill>
                  <a:schemeClr val="tx1"/>
                </a:solidFill>
                <a:cs typeface="B Nazanin" pitchFamily="2" charset="-78"/>
              </a:rPr>
              <a:t>اگر اطلاعات قدیمی باشد برای امروز مفید نیست. </a:t>
            </a:r>
          </a:p>
          <a:p>
            <a:pPr>
              <a:buFont typeface="Wingdings" pitchFamily="2" charset="2"/>
              <a:buChar char="ü"/>
            </a:pPr>
            <a:endParaRPr lang="fa-IR" dirty="0"/>
          </a:p>
        </p:txBody>
      </p:sp>
      <p:sp>
        <p:nvSpPr>
          <p:cNvPr id="3" name="Title 2"/>
          <p:cNvSpPr>
            <a:spLocks noGrp="1"/>
          </p:cNvSpPr>
          <p:nvPr>
            <p:ph type="title"/>
          </p:nvPr>
        </p:nvSpPr>
        <p:spPr/>
        <p:txBody>
          <a:bodyPr/>
          <a:lstStyle/>
          <a:p>
            <a:r>
              <a:rPr lang="fa-IR" b="1" dirty="0" smtClean="0">
                <a:solidFill>
                  <a:schemeClr val="tx1"/>
                </a:solidFill>
                <a:cs typeface="B Nazanin" pitchFamily="2" charset="-78"/>
              </a:rPr>
              <a:t>شاخص های کیفیت</a:t>
            </a:r>
            <a:endParaRPr lang="fa-IR" b="1" dirty="0">
              <a:solidFill>
                <a:schemeClr val="tx1"/>
              </a:solidFill>
              <a:cs typeface="B Nazanin" pitchFamily="2" charset="-78"/>
            </a:endParaRPr>
          </a:p>
        </p:txBody>
      </p:sp>
    </p:spTree>
    <p:extLst>
      <p:ext uri="{BB962C8B-B14F-4D97-AF65-F5344CB8AC3E}">
        <p14:creationId xmlns:p14="http://schemas.microsoft.com/office/powerpoint/2010/main" val="206997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5664</TotalTime>
  <Words>17178</Words>
  <Application>Microsoft Office PowerPoint</Application>
  <PresentationFormat>On-screen Show (4:3)</PresentationFormat>
  <Paragraphs>1423</Paragraphs>
  <Slides>205</Slides>
  <Notes>2</Notes>
  <HiddenSlides>0</HiddenSlides>
  <MMClips>0</MMClips>
  <ScaleCrop>false</ScaleCrop>
  <HeadingPairs>
    <vt:vector size="4" baseType="variant">
      <vt:variant>
        <vt:lpstr>Theme</vt:lpstr>
      </vt:variant>
      <vt:variant>
        <vt:i4>1</vt:i4>
      </vt:variant>
      <vt:variant>
        <vt:lpstr>Slide Titles</vt:lpstr>
      </vt:variant>
      <vt:variant>
        <vt:i4>205</vt:i4>
      </vt:variant>
    </vt:vector>
  </HeadingPairs>
  <TitlesOfParts>
    <vt:vector size="206" baseType="lpstr">
      <vt:lpstr>Waveform</vt:lpstr>
      <vt:lpstr>بسمعه تعالی</vt:lpstr>
      <vt:lpstr>معرفی کتاب</vt:lpstr>
      <vt:lpstr>فهرست مطالب فصل اول</vt:lpstr>
      <vt:lpstr> سیستم های اطلاعاتی مدیریت</vt:lpstr>
      <vt:lpstr>نمونه یک سیستم اطلاعاتی مدیریت</vt:lpstr>
      <vt:lpstr>اهمیت سیستم های اطلاعاتی</vt:lpstr>
      <vt:lpstr>مفهوم سیستم های اطلاعاتی</vt:lpstr>
      <vt:lpstr>داده و اطلاعات</vt:lpstr>
      <vt:lpstr>داده و اطلاعات</vt:lpstr>
      <vt:lpstr>مفهوم سیستم های اطلاعاتی</vt:lpstr>
      <vt:lpstr>تعریف سیستم</vt:lpstr>
      <vt:lpstr>نظریه سیستم ها</vt:lpstr>
      <vt:lpstr>نظریه سیستم ها و MIS</vt:lpstr>
      <vt:lpstr>نمای ذهنی سیستم اطلاعات مدیریت</vt:lpstr>
      <vt:lpstr>نمای فیزیکی سیستم اطلاعاتی مدیریت</vt:lpstr>
      <vt:lpstr>MIS   محصول چیست؟</vt:lpstr>
      <vt:lpstr>نقش سیستم های اطلاعاتی مدیریت </vt:lpstr>
      <vt:lpstr>نقش سیستم های اطلاعاتی مدیریت </vt:lpstr>
      <vt:lpstr>اثر سیستمهای اطلاعاتی مدیریت</vt:lpstr>
      <vt:lpstr>اثر سیستمهای اطلاعاتی مدیریت</vt:lpstr>
      <vt:lpstr>سیستم های اطلاعاتی مدیریت و کامپیوتر</vt:lpstr>
      <vt:lpstr>سیستم های اطلاعاتی مدیریت و کامپیوتر</vt:lpstr>
      <vt:lpstr>سیستم های اطلاعاتی مدیریت و علوم دیگر</vt:lpstr>
      <vt:lpstr>سیستم های اطلاعاتی مدیریت و علوم دیگر</vt:lpstr>
      <vt:lpstr>سیستم های اطلاعاتی مدیریت و علوم دیگر</vt:lpstr>
      <vt:lpstr>سیستم های اطلاعاتی مدیریت و کاربران</vt:lpstr>
      <vt:lpstr>سیستم های اطلاعاتی مدیریت و کاربران</vt:lpstr>
      <vt:lpstr>تاثیرات مثبت و منفی MIS بر کاربران</vt:lpstr>
      <vt:lpstr>تاثیرات مثبت و منفی MIS بر کاربران</vt:lpstr>
      <vt:lpstr>موضوعات ارائه های جلسه آینده</vt:lpstr>
      <vt:lpstr>جلسه سوم  فصل چهارم</vt:lpstr>
      <vt:lpstr>ساختار سازمانی </vt:lpstr>
      <vt:lpstr>ساختار سازمانی</vt:lpstr>
      <vt:lpstr>ساختار سازمانی </vt:lpstr>
      <vt:lpstr>ساختار سازمانی </vt:lpstr>
      <vt:lpstr>نمونه یک ساختار سازمانی</vt:lpstr>
      <vt:lpstr>چهار نوع اصلاح در مدلهای اصلی</vt:lpstr>
      <vt:lpstr>سازمان وظیفه ای </vt:lpstr>
      <vt:lpstr>سازمان تولیدی/بازاری/خدماتی</vt:lpstr>
      <vt:lpstr>سازمان پروژه ای </vt:lpstr>
      <vt:lpstr>سازمان ماتریسی</vt:lpstr>
      <vt:lpstr>رفتار سازمانی</vt:lpstr>
      <vt:lpstr>فرهنگ سازمانی</vt:lpstr>
      <vt:lpstr>قدرت سازمانی </vt:lpstr>
      <vt:lpstr>تغییر سازمانی </vt:lpstr>
      <vt:lpstr>آموزش سازمانی </vt:lpstr>
      <vt:lpstr>انگیزش سازمانی </vt:lpstr>
      <vt:lpstr>سازمان به مثابه یک سیستم </vt:lpstr>
      <vt:lpstr>سازمان به مثابه یک سیستم </vt:lpstr>
      <vt:lpstr>مدل اصلاح شده سیستم سازمانی</vt:lpstr>
      <vt:lpstr>سیستمهای اطلاعاتی مدیریت : سیستم سازمان</vt:lpstr>
      <vt:lpstr>سیستمهای اطلاعاتی مدیریت : سیستم سازمان</vt:lpstr>
      <vt:lpstr>موضوعات ارائه های جلسه آینده</vt:lpstr>
      <vt:lpstr>جلسه چهارم  فصل پنجم </vt:lpstr>
      <vt:lpstr>مفهوم برنامه ریزی کلان</vt:lpstr>
      <vt:lpstr>مفهوم برنامه ریزی کلان</vt:lpstr>
      <vt:lpstr>ابعاد برنامه ریزی کلان</vt:lpstr>
      <vt:lpstr>ابعاد برنامه ریزی کلان</vt:lpstr>
      <vt:lpstr>ضرورت برنامه ریزی </vt:lpstr>
      <vt:lpstr>نیروی بازار </vt:lpstr>
      <vt:lpstr>تحول فناوری </vt:lpstr>
      <vt:lpstr>تنوع و پیچیدگی بازرگانی </vt:lpstr>
      <vt:lpstr>رقابت </vt:lpstr>
      <vt:lpstr>محیط</vt:lpstr>
      <vt:lpstr>ایجاد راهبردهای بازرگانی – برنامه ریزی بلند مدت</vt:lpstr>
      <vt:lpstr>ایجاد راهبرد سازمانی </vt:lpstr>
      <vt:lpstr>انواع راهبرد </vt:lpstr>
      <vt:lpstr>راهبرد کلان شرکت </vt:lpstr>
      <vt:lpstr>راهبرد رشد </vt:lpstr>
      <vt:lpstr>راهبرد تولید </vt:lpstr>
      <vt:lpstr>راهبرد بازاریابی</vt:lpstr>
      <vt:lpstr>برنامه ریزی کوتاه مدت </vt:lpstr>
      <vt:lpstr>رابطه بودجه های مختلف </vt:lpstr>
      <vt:lpstr>مزایای برنامه ریزی کوتاه مدت با کمک بودجه </vt:lpstr>
      <vt:lpstr>ابزار برنامه ریزی</vt:lpstr>
      <vt:lpstr>خلاقیت </vt:lpstr>
      <vt:lpstr>رویکرد سیستمی </vt:lpstr>
      <vt:lpstr>تحلیل حساسیت </vt:lpstr>
      <vt:lpstr>مدلسازی</vt:lpstr>
      <vt:lpstr>مدلسازی</vt:lpstr>
      <vt:lpstr>نقش MIS در حیطه وظایف مدیریت ارشد</vt:lpstr>
      <vt:lpstr>موضوعات ارائه </vt:lpstr>
      <vt:lpstr>جلسه پنجم فصل ششم</vt:lpstr>
      <vt:lpstr> مفهوم تصمیم گیری </vt:lpstr>
      <vt:lpstr>تصمیم گیری عقلانی</vt:lpstr>
      <vt:lpstr>مشکلات تصمیم گیری عقلانی</vt:lpstr>
      <vt:lpstr>روش ها و رویه تصمیم گیری</vt:lpstr>
      <vt:lpstr>طبقه بندی سیستمهای تصمیم گیری</vt:lpstr>
      <vt:lpstr>شرایط سیستمهای مختلف در تصمیم گیری</vt:lpstr>
      <vt:lpstr>انواع تصمیم </vt:lpstr>
      <vt:lpstr>مفاهیم رفتاری تصمیم گیری</vt:lpstr>
      <vt:lpstr>تصمیم گیری و MIS</vt:lpstr>
      <vt:lpstr> اطلاعات  INFORMATION   </vt:lpstr>
      <vt:lpstr>بازنمایی اطلاعات</vt:lpstr>
      <vt:lpstr>نکات مهم در بازنمایی اطلاعات</vt:lpstr>
      <vt:lpstr>ویژگیهای خاص اطلاعات </vt:lpstr>
      <vt:lpstr>ویژگیهای خاص اطلاعات </vt:lpstr>
      <vt:lpstr>اطلاعات : یک محصول کیفی</vt:lpstr>
      <vt:lpstr>شاخص های کیفیت</vt:lpstr>
      <vt:lpstr>طبقه بندی اطلاعات </vt:lpstr>
      <vt:lpstr>طبقه بندی اطلاعات </vt:lpstr>
      <vt:lpstr>روش های گردآوری داده ها و اطلاعات </vt:lpstr>
      <vt:lpstr>سازمان و اطلاعات </vt:lpstr>
      <vt:lpstr>سیستم </vt:lpstr>
      <vt:lpstr>کنترل سیستم </vt:lpstr>
      <vt:lpstr>کنترل سیستم </vt:lpstr>
      <vt:lpstr>رفع پیچیدگی سیستم </vt:lpstr>
      <vt:lpstr>مشکلات پس از اجرای سیستم </vt:lpstr>
      <vt:lpstr>مشکلات پس از اجرای سیستم </vt:lpstr>
      <vt:lpstr>موضوعات ارائه </vt:lpstr>
      <vt:lpstr>جلسه ششم فصل هفتم </vt:lpstr>
      <vt:lpstr>ضرورت تحلیل سیستمها</vt:lpstr>
      <vt:lpstr>ضرورت تحلیل سیستمها</vt:lpstr>
      <vt:lpstr>ضرورت تحلیل سیستمها</vt:lpstr>
      <vt:lpstr>مراحل تحلیل سیستم ها </vt:lpstr>
      <vt:lpstr>مراحل تحلیل سیستم ها </vt:lpstr>
      <vt:lpstr>مراحل تحلیل سیستم ها </vt:lpstr>
      <vt:lpstr>طراحی و تحلیل سیستمهای سازمان یافته</vt:lpstr>
      <vt:lpstr>طراحی و تحلیل سیستمهای سازمان یافته</vt:lpstr>
      <vt:lpstr>طراحی و تحلیل سیستمهای سازمان یافته</vt:lpstr>
      <vt:lpstr>طراحی سیستم کامپیوتری</vt:lpstr>
      <vt:lpstr>طرح خروجی </vt:lpstr>
      <vt:lpstr>طرح ورودی</vt:lpstr>
      <vt:lpstr>طرح پردازش </vt:lpstr>
      <vt:lpstr>طرح رویه کار</vt:lpstr>
      <vt:lpstr>چرخه حیات توسعه سیستم </vt:lpstr>
      <vt:lpstr>چرخه حیات توسعه سیستم </vt:lpstr>
      <vt:lpstr>رویکرد عمده در طراحی سیستم های اطلاعاتی</vt:lpstr>
      <vt:lpstr>موضوعات ارائه </vt:lpstr>
      <vt:lpstr>جلسه هفتم فصل هشتم </vt:lpstr>
      <vt:lpstr>مفاهیم داده ها </vt:lpstr>
      <vt:lpstr>مفاهیم داده ها </vt:lpstr>
      <vt:lpstr>مفاهیم داده ها </vt:lpstr>
      <vt:lpstr>سیستمهای پردازش داده </vt:lpstr>
      <vt:lpstr>سیستم پردازش پیوسته </vt:lpstr>
      <vt:lpstr>سیستم پردازش زمان واقعی</vt:lpstr>
      <vt:lpstr>ترکیب بندی سیستمهای پردازش کامپیوتری</vt:lpstr>
      <vt:lpstr>ترکیب بندی سیستمهای پردازش کامپیوتری</vt:lpstr>
      <vt:lpstr>کامپیوترهای نسل پنجم </vt:lpstr>
      <vt:lpstr>کامپیوترهای نسل پنجم </vt:lpstr>
      <vt:lpstr>توانایی های نسل پنجم </vt:lpstr>
      <vt:lpstr>سیستم عامل </vt:lpstr>
      <vt:lpstr>سیستم عامل </vt:lpstr>
      <vt:lpstr>سیستم عامل </vt:lpstr>
      <vt:lpstr>نرم افزار </vt:lpstr>
      <vt:lpstr>طبقه بندی کل مجموعه نرم افزارها شکل صفحه 190 </vt:lpstr>
      <vt:lpstr>زبان برنامه نویسی نسل چهارم 4GL </vt:lpstr>
      <vt:lpstr>انواع نرم افزار </vt:lpstr>
      <vt:lpstr>انواع نرم افزار </vt:lpstr>
      <vt:lpstr>فناوری اطلاعات و ارتباطات</vt:lpstr>
      <vt:lpstr>فناوری اطلاعات و ارتباطات</vt:lpstr>
      <vt:lpstr>سخت افزار سیستم ارتباطی  شکل صفحه 194 </vt:lpstr>
      <vt:lpstr>سخت افزار سیستم ارتباطی</vt:lpstr>
      <vt:lpstr>سخت افزار سیستم ارتباطی</vt:lpstr>
      <vt:lpstr>پردازش توزیعی</vt:lpstr>
      <vt:lpstr>شبکه ستاره ای</vt:lpstr>
      <vt:lpstr>شبکه حلقه ای</vt:lpstr>
      <vt:lpstr>شبکه ها </vt:lpstr>
      <vt:lpstr>شبکه ها </vt:lpstr>
      <vt:lpstr>موضوعات ارائه </vt:lpstr>
      <vt:lpstr>جلسه نهم  فصل نهم</vt:lpstr>
      <vt:lpstr>مفهوم و فلسفه سیستمهای پشتیبان تصمیم</vt:lpstr>
      <vt:lpstr>ویژگی های سیستمهای پشتیبان تصمیم</vt:lpstr>
      <vt:lpstr>انواع سیستمهای پشتیبان تصمیم </vt:lpstr>
      <vt:lpstr>انواع سیستمهای پشتیبان تصمیم </vt:lpstr>
      <vt:lpstr>انواع سیستمهای پشتیبان تصمیم </vt:lpstr>
      <vt:lpstr>انواع سیستمهای پشتیبان تصمیم </vt:lpstr>
      <vt:lpstr>سیستمهای پشتیبان تصمیم : سیستمهای قطعی</vt:lpstr>
      <vt:lpstr>مدلهای رفتاری </vt:lpstr>
      <vt:lpstr>نمونه هایی از مدلهای رفتاری</vt:lpstr>
      <vt:lpstr>مدلهای علم مدیریت</vt:lpstr>
      <vt:lpstr>انواع مدلهای علم مدیریت </vt:lpstr>
      <vt:lpstr>انواع مدلهای علم مدیریت </vt:lpstr>
      <vt:lpstr>انواع مدلهای علم مدیریت </vt:lpstr>
      <vt:lpstr>انواع مدلهای علم مدیریت </vt:lpstr>
      <vt:lpstr>موضوعات ارائه </vt:lpstr>
      <vt:lpstr>جلسه دهم  ادامه فصل نهم </vt:lpstr>
      <vt:lpstr>مدلهای پژوهش عملیاتی</vt:lpstr>
      <vt:lpstr>مدلهای برنامه ریزی خطی</vt:lpstr>
      <vt:lpstr>مدلهای کنترل موجودی</vt:lpstr>
      <vt:lpstr>سیستم برنامه ریزی مواد مورد نیاز ((MRP</vt:lpstr>
      <vt:lpstr>سیستم هوش مصنوعی  Artificial intelligence</vt:lpstr>
      <vt:lpstr>سیستم هوش مصنوعی  Artificial intelligence</vt:lpstr>
      <vt:lpstr>سیستمهای خبره مبتنی بر دانش  Knowledge-based expert systems</vt:lpstr>
      <vt:lpstr>سیستمهای خبره مبتنی بر دانش  </vt:lpstr>
      <vt:lpstr>سیستمهای خبره مبتنی بر دانش</vt:lpstr>
      <vt:lpstr>سیستمهای خبره مبتنی بر دانش</vt:lpstr>
      <vt:lpstr>سیستمهای خبره مبتنی بر دانش</vt:lpstr>
      <vt:lpstr>سیستمهای خبره مبتنی بر دانش</vt:lpstr>
      <vt:lpstr>سیستمهای خبره مبتنی بر دانش</vt:lpstr>
      <vt:lpstr>مکانیسم استنباطی</vt:lpstr>
      <vt:lpstr>موضوعات ارائه </vt:lpstr>
      <vt:lpstr>جلسه یازدهم فصل دهم   </vt:lpstr>
      <vt:lpstr>مفاهیم پایگاه داده ها</vt:lpstr>
      <vt:lpstr> چرا به پایگاه داده ها نیاز داریم ؟ </vt:lpstr>
      <vt:lpstr> چرا به پایگاه داده ها نیاز داریم ؟ </vt:lpstr>
      <vt:lpstr>سیستم مدیریت پایگاه داده ها Database Management System</vt:lpstr>
      <vt:lpstr>سیستم مدیریت پایگاه داده ها Database Management System</vt:lpstr>
      <vt:lpstr>انواع پایگاه داده ها </vt:lpstr>
      <vt:lpstr>مدل سلسله مراتبی </vt:lpstr>
      <vt:lpstr>مدل پایگاه داده شبکه ای</vt:lpstr>
      <vt:lpstr>مدل پایگاه داده شبکه ای</vt:lpstr>
      <vt:lpstr>مدل پایگاه داده رابطه ای </vt:lpstr>
      <vt:lpstr>تفاوت های اساسی بین مدلها</vt:lpstr>
      <vt:lpstr>روابط درون مدل داده ها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بسمعه تعالی</dc:title>
  <dc:creator>ardeshir</dc:creator>
  <cp:lastModifiedBy>ardeshir</cp:lastModifiedBy>
  <cp:revision>268</cp:revision>
  <dcterms:created xsi:type="dcterms:W3CDTF">2014-02-12T19:15:04Z</dcterms:created>
  <dcterms:modified xsi:type="dcterms:W3CDTF">2014-05-18T15:38:38Z</dcterms:modified>
</cp:coreProperties>
</file>