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281" r:id="rId2"/>
    <p:sldId id="282" r:id="rId3"/>
    <p:sldId id="256" r:id="rId4"/>
    <p:sldId id="257" r:id="rId5"/>
    <p:sldId id="261" r:id="rId6"/>
    <p:sldId id="258" r:id="rId7"/>
    <p:sldId id="259" r:id="rId8"/>
    <p:sldId id="260" r:id="rId9"/>
    <p:sldId id="262" r:id="rId10"/>
    <p:sldId id="263" r:id="rId11"/>
    <p:sldId id="267" r:id="rId12"/>
    <p:sldId id="264" r:id="rId13"/>
    <p:sldId id="265" r:id="rId14"/>
    <p:sldId id="266"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88777" autoAdjust="0"/>
  </p:normalViewPr>
  <p:slideViewPr>
    <p:cSldViewPr>
      <p:cViewPr>
        <p:scale>
          <a:sx n="80" d="100"/>
          <a:sy n="80" d="100"/>
        </p:scale>
        <p:origin x="-1037" y="29"/>
      </p:cViewPr>
      <p:guideLst>
        <p:guide orient="horz" pos="2160"/>
        <p:guide pos="2880"/>
      </p:guideLst>
    </p:cSldViewPr>
  </p:slideViewPr>
  <p:outlineViewPr>
    <p:cViewPr>
      <p:scale>
        <a:sx n="33" d="100"/>
        <a:sy n="33" d="100"/>
      </p:scale>
      <p:origin x="24" y="26334"/>
    </p:cViewPr>
  </p:outlineViewPr>
  <p:notesTextViewPr>
    <p:cViewPr>
      <p:scale>
        <a:sx n="1" d="1"/>
        <a:sy n="1" d="1"/>
      </p:scale>
      <p:origin x="0" y="0"/>
    </p:cViewPr>
  </p:notesTextViewPr>
  <p:sorterViewPr>
    <p:cViewPr>
      <p:scale>
        <a:sx n="100" d="100"/>
        <a:sy n="100" d="100"/>
      </p:scale>
      <p:origin x="0" y="495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56662E-4E47-492F-86F8-5FC5A0B6BC23}"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C6A7FA-8DE4-45B8-A988-C2675E266094}"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8DFB1D-234E-44DC-9146-3724E90763F8}" type="datetimeFigureOut">
              <a:rPr lang="en-US" smtClean="0"/>
              <a:pPr/>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C695C3-4D18-4C66-BE5D-19C544251190}" type="slidenum">
              <a:rPr lang="en-US" smtClean="0"/>
              <a:pPr/>
              <a:t>‹#›</a:t>
            </a:fld>
            <a:endParaRPr lang="en-US"/>
          </a:p>
        </p:txBody>
      </p:sp>
    </p:spTree>
    <p:extLst>
      <p:ext uri="{BB962C8B-B14F-4D97-AF65-F5344CB8AC3E}">
        <p14:creationId xmlns="" xmlns:p14="http://schemas.microsoft.com/office/powerpoint/2010/main" val="171878554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C695C3-4D18-4C66-BE5D-19C544251190}"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695C3-4D18-4C66-BE5D-19C544251190}"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9357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695C3-4D18-4C66-BE5D-19C544251190}"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4091748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9397802-EBD2-4A59-988F-D0EE2DC58F98}" type="datetime1">
              <a:rPr lang="en-US" smtClean="0"/>
              <a:t>3/17/2016</a:t>
            </a:fld>
            <a:endParaRPr lang="en-US"/>
          </a:p>
        </p:txBody>
      </p:sp>
      <p:sp>
        <p:nvSpPr>
          <p:cNvPr id="17" name="Footer Placeholder 16"/>
          <p:cNvSpPr>
            <a:spLocks noGrp="1"/>
          </p:cNvSpPr>
          <p:nvPr>
            <p:ph type="ftr" sz="quarter" idx="11"/>
          </p:nvPr>
        </p:nvSpPr>
        <p:spPr/>
        <p:txBody>
          <a:bodyPr/>
          <a:lstStyle/>
          <a:p>
            <a:r>
              <a:rPr lang="en-US" smtClean="0"/>
              <a:t>© irmgn.ir</a:t>
            </a:r>
            <a:endParaRPr lang="en-US"/>
          </a:p>
        </p:txBody>
      </p:sp>
      <p:sp>
        <p:nvSpPr>
          <p:cNvPr id="29" name="Slide Number Placeholder 28"/>
          <p:cNvSpPr>
            <a:spLocks noGrp="1"/>
          </p:cNvSpPr>
          <p:nvPr>
            <p:ph type="sldNum" sz="quarter" idx="12"/>
          </p:nvPr>
        </p:nvSpPr>
        <p:spPr/>
        <p:txBody>
          <a:bodyPr/>
          <a:lstStyle/>
          <a:p>
            <a:fld id="{445851B7-AC0F-4203-8C2F-E84FF07F8C6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F3198A-FDC6-4B83-A39A-25A8C8688748}"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13706E-F78E-4288-88DA-CC3942A69302}"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3ECE5-A2A0-4F9E-8571-E98C9FE8F24F}"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EC0FC1-66BF-4D3C-85A9-846819C05B4F}" type="datetime1">
              <a:rPr lang="en-US" smtClean="0"/>
              <a:t>3/17/2016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45851B7-AC0F-4203-8C2F-E84FF07F8C6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A18ABA-21C8-4147-9FDD-86F38B0F1C2C}" type="datetime1">
              <a:rPr lang="en-US" smtClean="0"/>
              <a:t>3/17/2016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19CA70-9AEA-4AB3-A10A-39B4E7F35997}" type="datetime1">
              <a:rPr lang="en-US" smtClean="0"/>
              <a:t>3/17/2016</a:t>
            </a:fld>
            <a:endParaRPr lang="en-US"/>
          </a:p>
        </p:txBody>
      </p:sp>
      <p:sp>
        <p:nvSpPr>
          <p:cNvPr id="8" name="Footer Placeholder 7"/>
          <p:cNvSpPr>
            <a:spLocks noGrp="1"/>
          </p:cNvSpPr>
          <p:nvPr>
            <p:ph type="ftr" sz="quarter" idx="11"/>
          </p:nvPr>
        </p:nvSpPr>
        <p:spPr/>
        <p:txBody>
          <a:bodyPr/>
          <a:lstStyle/>
          <a:p>
            <a:r>
              <a:rPr lang="en-US" smtClean="0"/>
              <a:t>© irmgn.ir</a:t>
            </a:r>
            <a:endParaRPr lang="en-US"/>
          </a:p>
        </p:txBody>
      </p:sp>
      <p:sp>
        <p:nvSpPr>
          <p:cNvPr id="9" name="Slide Number Placeholder 8"/>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651E7D-1EB9-4632-AE38-65A641827E19}" type="datetime1">
              <a:rPr lang="en-US" smtClean="0"/>
              <a:t>3/17/2016</a:t>
            </a:fld>
            <a:endParaRPr lang="en-US"/>
          </a:p>
        </p:txBody>
      </p:sp>
      <p:sp>
        <p:nvSpPr>
          <p:cNvPr id="4" name="Footer Placeholder 3"/>
          <p:cNvSpPr>
            <a:spLocks noGrp="1"/>
          </p:cNvSpPr>
          <p:nvPr>
            <p:ph type="ftr" sz="quarter" idx="11"/>
          </p:nvPr>
        </p:nvSpPr>
        <p:spPr/>
        <p:txBody>
          <a:bodyPr/>
          <a:lstStyle/>
          <a:p>
            <a:r>
              <a:rPr lang="en-US" smtClean="0"/>
              <a:t>© irmgn.ir</a:t>
            </a:r>
            <a:endParaRPr lang="en-US"/>
          </a:p>
        </p:txBody>
      </p:sp>
      <p:sp>
        <p:nvSpPr>
          <p:cNvPr id="5" name="Slide Number Placeholder 4"/>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C9D78-DA2F-4141-BC32-673A0CD5EC79}" type="datetime1">
              <a:rPr lang="en-US" smtClean="0"/>
              <a:t>3/17/2016</a:t>
            </a:fld>
            <a:endParaRPr lang="en-US"/>
          </a:p>
        </p:txBody>
      </p:sp>
      <p:sp>
        <p:nvSpPr>
          <p:cNvPr id="3" name="Footer Placeholder 2"/>
          <p:cNvSpPr>
            <a:spLocks noGrp="1"/>
          </p:cNvSpPr>
          <p:nvPr>
            <p:ph type="ftr" sz="quarter" idx="11"/>
          </p:nvPr>
        </p:nvSpPr>
        <p:spPr/>
        <p:txBody>
          <a:bodyPr/>
          <a:lstStyle/>
          <a:p>
            <a:r>
              <a:rPr lang="en-US" smtClean="0"/>
              <a:t>© irmgn.ir</a:t>
            </a:r>
            <a:endParaRPr lang="en-US"/>
          </a:p>
        </p:txBody>
      </p:sp>
      <p:sp>
        <p:nvSpPr>
          <p:cNvPr id="4" name="Slide Number Placeholder 3"/>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5B8121-19BC-48E9-8F1F-8B005F4155A9}" type="datetime1">
              <a:rPr lang="en-US" smtClean="0"/>
              <a:t>3/17/2016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C09E92-4DE6-4C57-9A88-3E9EB2CCE1F3}" type="datetime1">
              <a:rPr lang="en-US" smtClean="0"/>
              <a:t>3/17/2016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445851B7-AC0F-4203-8C2F-E84FF07F8C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5BFD857-B682-41F3-AE03-FDF4D291293C}" type="datetime1">
              <a:rPr lang="en-US" smtClean="0"/>
              <a:t>3/17/2016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 irmgn.ir</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45851B7-AC0F-4203-8C2F-E84FF07F8C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besm_937\besm\022.jpg"/>
          <p:cNvPicPr/>
          <p:nvPr/>
        </p:nvPicPr>
        <p:blipFill>
          <a:blip r:embed="rId2" cstate="print">
            <a:duotone>
              <a:prstClr val="black"/>
              <a:schemeClr val="accent1">
                <a:tint val="45000"/>
                <a:satMod val="400000"/>
              </a:schemeClr>
            </a:duotone>
            <a:extLst>
              <a:ext uri="{28A0092B-C50C-407E-A947-70E740481C1C}">
                <a14:useLocalDpi xmlns="" xmlns:a14="http://schemas.microsoft.com/office/drawing/2010/main" val="0"/>
              </a:ext>
            </a:extLst>
          </a:blip>
          <a:srcRect/>
          <a:stretch>
            <a:fillRect/>
          </a:stretch>
        </p:blipFill>
        <p:spPr bwMode="auto">
          <a:xfrm>
            <a:off x="668216" y="457200"/>
            <a:ext cx="7620000" cy="5791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087236160"/>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پیاده سازی کارت امتیازی متوازن </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marL="0" marR="0" indent="0" algn="just" rtl="1">
              <a:lnSpc>
                <a:spcPct val="115000"/>
              </a:lnSpc>
              <a:spcBef>
                <a:spcPts val="0"/>
              </a:spcBef>
              <a:spcAft>
                <a:spcPts val="1000"/>
              </a:spcAft>
              <a:buNone/>
            </a:pPr>
            <a:r>
              <a:rPr lang="fa-IR" sz="1800" dirty="0">
                <a:solidFill>
                  <a:srgbClr val="222222"/>
                </a:solidFill>
                <a:ea typeface="Times New Roman"/>
                <a:cs typeface="Times New Roman"/>
              </a:rPr>
              <a:t> </a:t>
            </a:r>
            <a:r>
              <a:rPr lang="ar-SA" sz="1800" dirty="0">
                <a:solidFill>
                  <a:srgbClr val="222222"/>
                </a:solidFill>
                <a:ea typeface="Times New Roman"/>
                <a:cs typeface="Times New Roman"/>
              </a:rPr>
              <a:t> </a:t>
            </a:r>
            <a:r>
              <a:rPr lang="fa-IR" sz="1800" b="1" dirty="0" smtClean="0">
                <a:effectLst/>
                <a:latin typeface="mceinline"/>
                <a:ea typeface="Times New Roman"/>
                <a:cs typeface="B Nazanin"/>
              </a:rPr>
              <a:t>پیاده سازی کارت امتیازی متوازن در 4 فرآیند کلی می باشد .</a:t>
            </a:r>
            <a:endParaRPr lang="en-US" sz="1600" dirty="0">
              <a:ea typeface="Calibri"/>
              <a:cs typeface="Arial"/>
            </a:endParaRPr>
          </a:p>
          <a:p>
            <a:pPr marL="0" marR="0" indent="0" algn="just" rtl="1">
              <a:lnSpc>
                <a:spcPct val="115000"/>
              </a:lnSpc>
              <a:spcBef>
                <a:spcPts val="0"/>
              </a:spcBef>
              <a:spcAft>
                <a:spcPts val="1000"/>
              </a:spcAft>
              <a:buNone/>
            </a:pPr>
            <a:r>
              <a:rPr lang="en-US" sz="1800" dirty="0" smtClean="0">
                <a:effectLst/>
                <a:latin typeface="mceinline"/>
                <a:ea typeface="Times New Roman"/>
                <a:cs typeface="B Nazanin"/>
              </a:rPr>
              <a:t> -1</a:t>
            </a:r>
            <a:r>
              <a:rPr lang="fa-IR" sz="1800" dirty="0" smtClean="0">
                <a:effectLst/>
                <a:latin typeface="mceinline"/>
                <a:ea typeface="Times New Roman"/>
                <a:cs typeface="B Nazanin"/>
              </a:rPr>
              <a:t>ترجمه یا انتقال چشم انداز به اهداف عملیاتی </a:t>
            </a:r>
            <a:endParaRPr lang="en-US" sz="1600" dirty="0">
              <a:ea typeface="Calibri"/>
              <a:cs typeface="Arial"/>
            </a:endParaRPr>
          </a:p>
          <a:p>
            <a:pPr marL="0" marR="0" indent="0" algn="just" rtl="1">
              <a:lnSpc>
                <a:spcPct val="115000"/>
              </a:lnSpc>
              <a:spcBef>
                <a:spcPts val="0"/>
              </a:spcBef>
              <a:spcAft>
                <a:spcPts val="1000"/>
              </a:spcAft>
              <a:buNone/>
            </a:pPr>
            <a:r>
              <a:rPr lang="en-US" sz="1800" dirty="0" smtClean="0">
                <a:effectLst/>
                <a:latin typeface="mceinline"/>
                <a:ea typeface="Times New Roman"/>
                <a:cs typeface="B Nazanin"/>
              </a:rPr>
              <a:t> -2</a:t>
            </a:r>
            <a:r>
              <a:rPr lang="fa-IR" sz="1800" dirty="0" smtClean="0">
                <a:effectLst/>
                <a:latin typeface="mceinline"/>
                <a:ea typeface="Times New Roman"/>
                <a:cs typeface="B Nazanin"/>
              </a:rPr>
              <a:t>ارتباط چشم انداز و انتقال آن به برنامه های فردی </a:t>
            </a:r>
            <a:endParaRPr lang="en-US" sz="1600" dirty="0">
              <a:ea typeface="Calibri"/>
              <a:cs typeface="Arial"/>
            </a:endParaRPr>
          </a:p>
          <a:p>
            <a:pPr marL="0" marR="0" indent="0" algn="just" rtl="1">
              <a:lnSpc>
                <a:spcPct val="115000"/>
              </a:lnSpc>
              <a:spcBef>
                <a:spcPts val="0"/>
              </a:spcBef>
              <a:spcAft>
                <a:spcPts val="1000"/>
              </a:spcAft>
              <a:buNone/>
            </a:pPr>
            <a:r>
              <a:rPr lang="en-US" sz="1800" dirty="0" smtClean="0">
                <a:effectLst/>
                <a:latin typeface="mceinline"/>
                <a:ea typeface="Times New Roman"/>
                <a:cs typeface="B Nazanin"/>
              </a:rPr>
              <a:t> -3</a:t>
            </a:r>
            <a:r>
              <a:rPr lang="fa-IR" sz="1800" dirty="0" smtClean="0">
                <a:effectLst/>
                <a:latin typeface="mceinline"/>
                <a:ea typeface="Times New Roman"/>
                <a:cs typeface="B Nazanin"/>
              </a:rPr>
              <a:t>برنامه ریزی کسب و کار</a:t>
            </a:r>
            <a:endParaRPr lang="en-US" sz="1600" dirty="0">
              <a:ea typeface="Calibri"/>
              <a:cs typeface="Arial"/>
            </a:endParaRPr>
          </a:p>
          <a:p>
            <a:pPr marL="0" indent="0" algn="r" rtl="1">
              <a:buNone/>
            </a:pPr>
            <a:r>
              <a:rPr lang="en-US" sz="1800" dirty="0" smtClean="0">
                <a:effectLst/>
                <a:latin typeface="mceinline"/>
                <a:ea typeface="Times New Roman"/>
                <a:cs typeface="B Nazanin"/>
              </a:rPr>
              <a:t> -4</a:t>
            </a:r>
            <a:r>
              <a:rPr lang="fa-IR" sz="1800" dirty="0" smtClean="0">
                <a:effectLst/>
                <a:latin typeface="mceinline"/>
                <a:ea typeface="Times New Roman"/>
                <a:cs typeface="B Nazanin"/>
              </a:rPr>
              <a:t>بازخورد و یادگیری و تنظیم براساس استراتژی</a:t>
            </a:r>
            <a:endParaRPr lang="en-US" sz="1800" dirty="0" smtClean="0">
              <a:effectLst/>
              <a:latin typeface="mceinline"/>
              <a:ea typeface="Times New Roman"/>
              <a:cs typeface="B Nazanin"/>
            </a:endParaRPr>
          </a:p>
          <a:p>
            <a:pPr marL="0" indent="0" algn="r" rtl="1">
              <a:buNone/>
            </a:pPr>
            <a:endParaRPr lang="en-US" sz="1800" dirty="0" smtClean="0">
              <a:solidFill>
                <a:srgbClr val="222222"/>
              </a:solidFill>
              <a:effectLst/>
              <a:latin typeface="mceinline"/>
              <a:ea typeface="Times New Roman"/>
              <a:cs typeface="B Nazanin"/>
            </a:endParaRPr>
          </a:p>
          <a:p>
            <a:pPr marL="0" indent="0" algn="just" rtl="1">
              <a:lnSpc>
                <a:spcPct val="150000"/>
              </a:lnSpc>
              <a:buNone/>
            </a:pPr>
            <a:r>
              <a:rPr lang="fa-IR" sz="1800" dirty="0" smtClean="0">
                <a:cs typeface="B Nazanin" pitchFamily="2" charset="-78"/>
              </a:rPr>
              <a:t> کارت امتیازی متوازن یک چارچوبی است یا این که چگونه می توانیم سیستم مدیریت استراتژیک را به بهترین نحو طبقه بندی کنیم . کارت امتیازی متوازن ابزاری برای مدیران فراهم می کند که آنها می توانند آینده رقابتی و موفق را جستجو کنند.کارت امتیازی متوازن یک ابزار مدیریت عملکردی می باشد و همچنین به مدیران درتمرکز و توجه به روش های استراتژیک و مدیریت پیاده سازی استراتژی کمک می کنند .</a:t>
            </a:r>
            <a:endParaRPr lang="en-US" sz="18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73220037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پیاده سازی کارت امتیازی متوازن </a:t>
            </a:r>
            <a:endParaRPr lang="en-US" dirty="0"/>
          </a:p>
        </p:txBody>
      </p:sp>
      <p:sp>
        <p:nvSpPr>
          <p:cNvPr id="3" name="Content Placeholder 2"/>
          <p:cNvSpPr>
            <a:spLocks noGrp="1"/>
          </p:cNvSpPr>
          <p:nvPr>
            <p:ph idx="1"/>
          </p:nvPr>
        </p:nvSpPr>
        <p:spPr/>
        <p:txBody>
          <a:bodyPr/>
          <a:lstStyle/>
          <a:p>
            <a:pPr marL="0" lvl="0" indent="0" algn="just" rtl="1">
              <a:lnSpc>
                <a:spcPct val="150000"/>
              </a:lnSpc>
              <a:buNone/>
            </a:pPr>
            <a:r>
              <a:rPr lang="fa-IR" sz="1800" dirty="0"/>
              <a:t>این نکته بسیار مهم است که </a:t>
            </a:r>
            <a:r>
              <a:rPr lang="fa-IR" sz="1800" dirty="0">
                <a:effectLst>
                  <a:glow rad="63500">
                    <a:schemeClr val="accent2">
                      <a:satMod val="175000"/>
                      <a:alpha val="40000"/>
                    </a:schemeClr>
                  </a:glow>
                </a:effectLst>
              </a:rPr>
              <a:t>کارت امتیازی متوازن هیچ نقشی در شکل دهی استراتژی ندارد </a:t>
            </a:r>
            <a:r>
              <a:rPr lang="fa-IR" sz="1800" dirty="0"/>
              <a:t>. در حقیقت کارت امتیازی متوازن می تواند به آسانی سیستم های برنامه ریزی استراتژیک و سایر ابزارها را با یکدیگر پیاده </a:t>
            </a:r>
            <a:r>
              <a:rPr lang="fa-IR" sz="1800" dirty="0" smtClean="0"/>
              <a:t>کند</a:t>
            </a:r>
            <a:endParaRPr lang="en-US" sz="1800" dirty="0" smtClean="0"/>
          </a:p>
          <a:p>
            <a:pPr marL="0" lvl="0" indent="0" algn="just" rtl="1">
              <a:lnSpc>
                <a:spcPct val="150000"/>
              </a:lnSpc>
              <a:buNone/>
            </a:pPr>
            <a:endParaRPr lang="fa-IR" sz="1800" dirty="0" smtClean="0"/>
          </a:p>
          <a:p>
            <a:pPr marL="0" lvl="0" indent="0" algn="r" rtl="1">
              <a:lnSpc>
                <a:spcPct val="150000"/>
              </a:lnSpc>
              <a:buNone/>
            </a:pPr>
            <a:r>
              <a:rPr lang="fa-IR" sz="1800" dirty="0"/>
              <a:t>سازمانهای زیادی در سراسر جهان از کارت امتیاز متوازن جهت اجرای موفقیت آمیز استراتژی های خود استفاده کرده اند، اما قبل از اجرای یک استراتژی و حتی قبل از طراحی آن ، سازمان باید ماموریت، ارزشها </a:t>
            </a:r>
            <a:r>
              <a:rPr lang="fa-IR" sz="1800" dirty="0" smtClean="0"/>
              <a:t>و چشم </a:t>
            </a:r>
            <a:r>
              <a:rPr lang="fa-IR" sz="1800" dirty="0"/>
              <a:t>انداز خود را تعیین </a:t>
            </a:r>
            <a:r>
              <a:rPr lang="fa-IR" sz="1800" dirty="0" smtClean="0"/>
              <a:t>کند</a:t>
            </a:r>
            <a:r>
              <a:rPr lang="en-US" sz="1800" dirty="0" smtClean="0"/>
              <a:t>.</a:t>
            </a:r>
          </a:p>
          <a:p>
            <a:pPr marL="0" lvl="0" indent="0" algn="r" rtl="1">
              <a:lnSpc>
                <a:spcPct val="150000"/>
              </a:lnSpc>
              <a:buNone/>
            </a:pPr>
            <a:r>
              <a:rPr lang="fa-IR" sz="1800" dirty="0"/>
              <a:t>کارت امتیاز متوازن بیانگر ماموریت ، ارزشها و چشم انداز و استراتژی سازمان بصورت اهداف و مقیاس هایی در چهار دیدگاه مالی ، مشتری، فرایندهای داخلی و رشد و یادگیری می باشد </a:t>
            </a: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511378083"/>
      </p:ext>
    </p:extLst>
  </p:cSld>
  <p:clrMapOvr>
    <a:masterClrMapping/>
  </p:clrMapOvr>
  <mc:AlternateContent xmlns:mc="http://schemas.openxmlformats.org/markup-compatibility/2006">
    <mc:Choice xmlns=""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3">
                                            <p:txEl>
                                              <p:pRg st="0" end="0"/>
                                            </p:txEl>
                                          </p:spTgt>
                                        </p:tgtEl>
                                      </p:cBhvr>
                                    </p:animEffect>
                                    <p:anim calcmode="lin" valueType="num">
                                      <p:cBhvr>
                                        <p:cTn id="14"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p:tgtEl>
                                          <p:spTgt spid="3">
                                            <p:txEl>
                                              <p:pRg st="0" end="0"/>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381000"/>
            <a:ext cx="8229600" cy="5943600"/>
          </a:xfrm>
        </p:spPr>
        <p:txBody>
          <a:bodyPr>
            <a:normAutofit/>
          </a:bodyPr>
          <a:lstStyle/>
          <a:p>
            <a:pPr marL="0" marR="0" indent="0" algn="just" rtl="1">
              <a:lnSpc>
                <a:spcPct val="115000"/>
              </a:lnSpc>
              <a:spcBef>
                <a:spcPts val="0"/>
              </a:spcBef>
              <a:spcAft>
                <a:spcPts val="1000"/>
              </a:spcAft>
              <a:buNone/>
            </a:pPr>
            <a:endParaRPr lang="en-US" sz="1800" dirty="0">
              <a:ea typeface="Calibri"/>
              <a:cs typeface="Arial"/>
            </a:endParaRPr>
          </a:p>
          <a:p>
            <a:pPr marL="0" marR="0" indent="0" algn="just" rtl="1">
              <a:lnSpc>
                <a:spcPct val="115000"/>
              </a:lnSpc>
              <a:spcBef>
                <a:spcPts val="0"/>
              </a:spcBef>
              <a:spcAft>
                <a:spcPts val="1000"/>
              </a:spcAft>
              <a:buNone/>
            </a:pPr>
            <a:r>
              <a:rPr lang="fa-IR" sz="1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ceinline"/>
                <a:ea typeface="Times New Roman"/>
                <a:cs typeface="B Nazanin"/>
              </a:rPr>
              <a:t>کدام واحد سازمانی را به عنوان اولین واحد برای ارزیابی متوازن انتخاب می کنیم ؟</a:t>
            </a:r>
            <a:endParaRPr lang="en-US" sz="105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a typeface="Calibri"/>
              <a:cs typeface="Arial"/>
            </a:endParaRPr>
          </a:p>
          <a:p>
            <a:pPr marL="0" indent="0" algn="r">
              <a:lnSpc>
                <a:spcPct val="150000"/>
              </a:lnSpc>
              <a:buNone/>
            </a:pPr>
            <a:r>
              <a:rPr lang="fa-IR" sz="1800" dirty="0" smtClean="0">
                <a:cs typeface="B Nazanin" pitchFamily="2" charset="-78"/>
              </a:rPr>
              <a:t>بسیاری </a:t>
            </a:r>
            <a:r>
              <a:rPr lang="fa-IR" sz="1800" dirty="0">
                <a:cs typeface="B Nazanin" pitchFamily="2" charset="-78"/>
              </a:rPr>
              <a:t>از سازمان ها معتقدند که شروع از سطح بالای شرکت منطقی ترین انتخاب است .</a:t>
            </a:r>
          </a:p>
          <a:p>
            <a:pPr marL="0" indent="0" algn="r">
              <a:lnSpc>
                <a:spcPct val="150000"/>
              </a:lnSpc>
              <a:buNone/>
            </a:pPr>
            <a:endParaRPr lang="en-US" sz="1800" b="1" dirty="0" smtClean="0">
              <a:cs typeface="B Nazanin" pitchFamily="2" charset="-78"/>
            </a:endParaRPr>
          </a:p>
          <a:p>
            <a:pPr marL="0" indent="0" algn="r">
              <a:lnSpc>
                <a:spcPct val="150000"/>
              </a:lnSpc>
              <a:buNone/>
            </a:pPr>
            <a:r>
              <a:rPr lang="en-US" sz="1800" b="1" dirty="0" smtClean="0">
                <a:cs typeface="B Nazanin" pitchFamily="2" charset="-78"/>
              </a:rPr>
              <a:t>:</a:t>
            </a:r>
            <a:r>
              <a:rPr lang="fa-IR" sz="1800" b="1" dirty="0" smtClean="0">
                <a:cs typeface="B Nazanin" pitchFamily="2" charset="-78"/>
              </a:rPr>
              <a:t>7 </a:t>
            </a:r>
            <a:r>
              <a:rPr lang="fa-IR" sz="1800" b="1" dirty="0">
                <a:cs typeface="B Nazanin" pitchFamily="2" charset="-78"/>
              </a:rPr>
              <a:t>معیار برای انتخاب واحد سازمانی جهت آغاز کار توسعه ارزیابی متوازن </a:t>
            </a:r>
          </a:p>
          <a:p>
            <a:pPr marL="0" indent="0" algn="r">
              <a:lnSpc>
                <a:spcPct val="150000"/>
              </a:lnSpc>
              <a:buNone/>
            </a:pPr>
            <a:r>
              <a:rPr lang="fa-IR" sz="1800" dirty="0" smtClean="0">
                <a:cs typeface="B Nazanin" pitchFamily="2" charset="-78"/>
              </a:rPr>
              <a:t>1-وجود </a:t>
            </a:r>
            <a:r>
              <a:rPr lang="fa-IR" sz="1800" dirty="0">
                <a:cs typeface="B Nazanin" pitchFamily="2" charset="-78"/>
              </a:rPr>
              <a:t>استراتژی روشن</a:t>
            </a:r>
          </a:p>
          <a:p>
            <a:pPr marL="0" indent="0" algn="r">
              <a:lnSpc>
                <a:spcPct val="150000"/>
              </a:lnSpc>
              <a:buNone/>
            </a:pPr>
            <a:r>
              <a:rPr lang="fa-IR" sz="1800" dirty="0" smtClean="0">
                <a:cs typeface="B Nazanin" pitchFamily="2" charset="-78"/>
              </a:rPr>
              <a:t>2-نیاز </a:t>
            </a:r>
            <a:r>
              <a:rPr lang="fa-IR" sz="1800" dirty="0">
                <a:cs typeface="B Nazanin" pitchFamily="2" charset="-78"/>
              </a:rPr>
              <a:t>به ارزیابی متوازن</a:t>
            </a:r>
          </a:p>
          <a:p>
            <a:pPr marL="0" indent="0" algn="r">
              <a:lnSpc>
                <a:spcPct val="150000"/>
              </a:lnSpc>
              <a:buNone/>
            </a:pPr>
            <a:r>
              <a:rPr lang="fa-IR" sz="1800" dirty="0" smtClean="0">
                <a:cs typeface="B Nazanin" pitchFamily="2" charset="-78"/>
              </a:rPr>
              <a:t>3-حوزه </a:t>
            </a:r>
            <a:r>
              <a:rPr lang="fa-IR" sz="1800" dirty="0">
                <a:cs typeface="B Nazanin" pitchFamily="2" charset="-78"/>
              </a:rPr>
              <a:t>سازمانی</a:t>
            </a:r>
          </a:p>
          <a:p>
            <a:pPr marL="0" indent="0" algn="r">
              <a:lnSpc>
                <a:spcPct val="150000"/>
              </a:lnSpc>
              <a:buNone/>
            </a:pPr>
            <a:r>
              <a:rPr lang="fa-IR" sz="1800" dirty="0" smtClean="0">
                <a:cs typeface="B Nazanin" pitchFamily="2" charset="-78"/>
              </a:rPr>
              <a:t>4-منابع</a:t>
            </a:r>
            <a:endParaRPr lang="fa-IR" sz="1800" dirty="0">
              <a:cs typeface="B Nazanin" pitchFamily="2" charset="-78"/>
            </a:endParaRPr>
          </a:p>
          <a:p>
            <a:pPr marL="0" indent="0" algn="r">
              <a:lnSpc>
                <a:spcPct val="150000"/>
              </a:lnSpc>
              <a:buNone/>
            </a:pPr>
            <a:r>
              <a:rPr lang="fa-IR" sz="1800" dirty="0" smtClean="0">
                <a:cs typeface="B Nazanin" pitchFamily="2" charset="-78"/>
              </a:rPr>
              <a:t>5-حمایت </a:t>
            </a:r>
            <a:r>
              <a:rPr lang="fa-IR" sz="1800" dirty="0">
                <a:cs typeface="B Nazanin" pitchFamily="2" charset="-78"/>
              </a:rPr>
              <a:t>مدیریت ارشد</a:t>
            </a:r>
          </a:p>
          <a:p>
            <a:pPr marL="0" indent="0" algn="r">
              <a:lnSpc>
                <a:spcPct val="150000"/>
              </a:lnSpc>
              <a:buNone/>
            </a:pPr>
            <a:r>
              <a:rPr lang="fa-IR" sz="1800" dirty="0" smtClean="0">
                <a:cs typeface="B Nazanin" pitchFamily="2" charset="-78"/>
              </a:rPr>
              <a:t>6-حمایت </a:t>
            </a:r>
            <a:r>
              <a:rPr lang="fa-IR" sz="1800" dirty="0">
                <a:cs typeface="B Nazanin" pitchFamily="2" charset="-78"/>
              </a:rPr>
              <a:t>مدیران کلیدی  واحدها</a:t>
            </a:r>
          </a:p>
          <a:p>
            <a:pPr marL="0" indent="0" algn="r">
              <a:lnSpc>
                <a:spcPct val="150000"/>
              </a:lnSpc>
              <a:buNone/>
            </a:pPr>
            <a:r>
              <a:rPr lang="fa-IR" sz="1800" dirty="0">
                <a:cs typeface="B Nazanin" pitchFamily="2" charset="-78"/>
              </a:rPr>
              <a:t> </a:t>
            </a:r>
            <a:r>
              <a:rPr lang="fa-IR" sz="1800" dirty="0" smtClean="0">
                <a:cs typeface="B Nazanin" pitchFamily="2" charset="-78"/>
              </a:rPr>
              <a:t>7-اطلاعات</a:t>
            </a:r>
            <a:endParaRPr lang="fa-IR" sz="1800" dirty="0">
              <a:cs typeface="B Nazanin" pitchFamily="2" charset="-78"/>
            </a:endParaRPr>
          </a:p>
          <a:p>
            <a:pPr algn="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97091578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fa-IR" dirty="0" smtClean="0"/>
              <a:t> </a:t>
            </a:r>
            <a:endParaRPr lang="en-US" dirty="0"/>
          </a:p>
        </p:txBody>
      </p:sp>
      <p:sp>
        <p:nvSpPr>
          <p:cNvPr id="6" name="Content Placeholder 5"/>
          <p:cNvSpPr>
            <a:spLocks noGrp="1"/>
          </p:cNvSpPr>
          <p:nvPr>
            <p:ph idx="1"/>
          </p:nvPr>
        </p:nvSpPr>
        <p:spPr/>
        <p:txBody>
          <a:bodyPr/>
          <a:lstStyle/>
          <a:p>
            <a:pPr marL="0" indent="0">
              <a:buNone/>
            </a:pPr>
            <a:r>
              <a:rPr lang="fa-IR" dirty="0" smtClean="0"/>
              <a:t> </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4085362624"/>
              </p:ext>
            </p:extLst>
          </p:nvPr>
        </p:nvGraphicFramePr>
        <p:xfrm>
          <a:off x="1900786" y="1661668"/>
          <a:ext cx="5314950" cy="4653280"/>
        </p:xfrm>
        <a:graphic>
          <a:graphicData uri="http://schemas.openxmlformats.org/drawingml/2006/table">
            <a:tbl>
              <a:tblPr rtl="1" firstRow="1" firstCol="1" bandRow="1">
                <a:tableStyleId>{5C22544A-7EE6-4342-B048-85BDC9FD1C3A}</a:tableStyleId>
              </a:tblPr>
              <a:tblGrid>
                <a:gridCol w="1452196"/>
                <a:gridCol w="1178170"/>
                <a:gridCol w="1307122"/>
                <a:gridCol w="1377462"/>
              </a:tblGrid>
              <a:tr h="0">
                <a:tc>
                  <a:txBody>
                    <a:bodyPr/>
                    <a:lstStyle/>
                    <a:p>
                      <a:pPr marL="0" marR="0" algn="just" rtl="1">
                        <a:lnSpc>
                          <a:spcPct val="115000"/>
                        </a:lnSpc>
                        <a:spcBef>
                          <a:spcPts val="0"/>
                        </a:spcBef>
                        <a:spcAft>
                          <a:spcPts val="1000"/>
                        </a:spcAft>
                      </a:pPr>
                      <a:r>
                        <a:rPr lang="ar-SA" sz="1800" dirty="0">
                          <a:effectLst/>
                        </a:rPr>
                        <a:t> </a:t>
                      </a:r>
                      <a:r>
                        <a:rPr lang="fa-IR" sz="1800" dirty="0">
                          <a:effectLst/>
                        </a:rPr>
                        <a:t>معیار انتخاب</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امتیاز از 10</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وزن</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جمع نمره</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smtClean="0">
                          <a:effectLst/>
                        </a:rPr>
                        <a:t>وجوداستراتژی روشن</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10</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30%</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3</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smtClean="0">
                          <a:effectLst/>
                        </a:rPr>
                        <a:t>حمایت́مدیریت </a:t>
                      </a:r>
                      <a:r>
                        <a:rPr lang="fa-IR" sz="1800" dirty="0">
                          <a:effectLst/>
                        </a:rPr>
                        <a:t>ارشد</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9</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30%</a:t>
                      </a:r>
                      <a:endParaRPr lang="en-US" sz="1800" dirty="0">
                        <a:effectLst/>
                        <a:latin typeface="Calibri"/>
                        <a:ea typeface="Calibri"/>
                        <a:cs typeface="Arial"/>
                      </a:endParaRPr>
                    </a:p>
                  </a:txBody>
                  <a:tcPr marL="0" marR="0" marT="0" marB="0"/>
                </a:tc>
                <a:tc>
                  <a:txBody>
                    <a:bodyPr/>
                    <a:lstStyle/>
                    <a:p>
                      <a:pPr marL="0" marR="0" algn="r" rtl="1">
                        <a:lnSpc>
                          <a:spcPct val="115000"/>
                        </a:lnSpc>
                        <a:spcBef>
                          <a:spcPts val="0"/>
                        </a:spcBef>
                        <a:spcAft>
                          <a:spcPts val="1000"/>
                        </a:spcAft>
                      </a:pPr>
                      <a:r>
                        <a:rPr lang="en-US" sz="1800" dirty="0" smtClean="0">
                          <a:effectLst/>
                        </a:rPr>
                        <a:t>2/7</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smtClean="0">
                          <a:effectLst/>
                        </a:rPr>
                        <a:t>نیازواحدبه </a:t>
                      </a:r>
                      <a:r>
                        <a:rPr lang="fa-IR" sz="1800" dirty="0">
                          <a:effectLst/>
                        </a:rPr>
                        <a:t>ارزیابی</a:t>
                      </a:r>
                      <a:r>
                        <a:rPr lang="en-US" sz="1800" dirty="0">
                          <a:effectLst/>
                        </a:rPr>
                        <a:t> </a:t>
                      </a:r>
                      <a:r>
                        <a:rPr lang="en-US" sz="1800" dirty="0" smtClean="0">
                          <a:effectLst/>
                        </a:rPr>
                        <a:t>  </a:t>
                      </a:r>
                      <a:r>
                        <a:rPr lang="fa-IR" sz="1800" dirty="0" smtClean="0">
                          <a:effectLst/>
                        </a:rPr>
                        <a:t> متوازن</a:t>
                      </a:r>
                      <a:r>
                        <a:rPr lang="en-US" sz="1800" dirty="0" smtClean="0">
                          <a:effectLst/>
                        </a:rPr>
                        <a:t>   </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5</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15%</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0/75</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a:effectLst/>
                        </a:rPr>
                        <a:t>حمایت مدیران و</a:t>
                      </a:r>
                      <a:r>
                        <a:rPr lang="en-US" sz="1800" dirty="0">
                          <a:effectLst/>
                        </a:rPr>
                        <a:t>      </a:t>
                      </a:r>
                      <a:r>
                        <a:rPr lang="fa-IR" sz="1800" dirty="0">
                          <a:effectLst/>
                        </a:rPr>
                        <a:t> سرپرستان</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7</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10%</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0/7</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a:effectLst/>
                        </a:rPr>
                        <a:t>حوزه فعالیت واحد</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8</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5%</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0/4</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dirty="0" smtClean="0">
                          <a:effectLst/>
                        </a:rPr>
                        <a:t>امکان́تهیه اطلاعات</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4</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rPr>
                        <a:t>5%</a:t>
                      </a:r>
                      <a:endParaRPr lang="en-US" sz="18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0/2</a:t>
                      </a:r>
                      <a:endParaRPr lang="en-US" sz="1800" dirty="0">
                        <a:effectLst/>
                        <a:latin typeface="Calibri"/>
                        <a:ea typeface="Calibri"/>
                        <a:cs typeface="Arial"/>
                      </a:endParaRPr>
                    </a:p>
                  </a:txBody>
                  <a:tcPr marL="0" marR="0" marT="0" marB="0"/>
                </a:tc>
              </a:tr>
              <a:tr h="0">
                <a:tc>
                  <a:txBody>
                    <a:bodyPr/>
                    <a:lstStyle/>
                    <a:p>
                      <a:pPr marL="0" marR="0" algn="just" rtl="1">
                        <a:lnSpc>
                          <a:spcPct val="115000"/>
                        </a:lnSpc>
                        <a:spcBef>
                          <a:spcPts val="0"/>
                        </a:spcBef>
                        <a:spcAft>
                          <a:spcPts val="1000"/>
                        </a:spcAft>
                      </a:pPr>
                      <a:r>
                        <a:rPr lang="fa-IR" sz="1800">
                          <a:effectLst/>
                        </a:rPr>
                        <a:t>منابع</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4</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5%</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0/2</a:t>
                      </a:r>
                      <a:endParaRPr lang="en-US" sz="1800" dirty="0">
                        <a:effectLst/>
                        <a:latin typeface="Calibri"/>
                        <a:ea typeface="Calibri"/>
                        <a:cs typeface="Arial"/>
                      </a:endParaRPr>
                    </a:p>
                  </a:txBody>
                  <a:tcPr marL="0" marR="0" marT="0" marB="0"/>
                </a:tc>
              </a:tr>
              <a:tr h="867664">
                <a:tc>
                  <a:txBody>
                    <a:bodyPr/>
                    <a:lstStyle/>
                    <a:p>
                      <a:pPr marL="0" marR="0" algn="just" rtl="1">
                        <a:lnSpc>
                          <a:spcPct val="115000"/>
                        </a:lnSpc>
                        <a:spcBef>
                          <a:spcPts val="0"/>
                        </a:spcBef>
                        <a:spcAft>
                          <a:spcPts val="1000"/>
                        </a:spcAft>
                      </a:pPr>
                      <a:r>
                        <a:rPr lang="fa-IR" sz="1800">
                          <a:effectLst/>
                        </a:rPr>
                        <a:t>جمع</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a:effectLst/>
                        </a:rPr>
                        <a:t> </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tabLst>
                          <a:tab pos="1333500" algn="r"/>
                        </a:tabLst>
                      </a:pPr>
                      <a:r>
                        <a:rPr lang="fa-IR" sz="1800">
                          <a:effectLst/>
                        </a:rPr>
                        <a:t>100%	</a:t>
                      </a:r>
                      <a:endParaRPr lang="en-US" sz="180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en-US" sz="1800" dirty="0" smtClean="0">
                          <a:effectLst/>
                        </a:rPr>
                        <a:t>7/95</a:t>
                      </a:r>
                      <a:endParaRPr lang="en-US" sz="1800" dirty="0">
                        <a:effectLst/>
                        <a:latin typeface="Calibri"/>
                        <a:ea typeface="Calibri"/>
                        <a:cs typeface="Arial"/>
                      </a:endParaRPr>
                    </a:p>
                  </a:txBody>
                  <a:tcPr marL="0" marR="0" marT="0" marB="0"/>
                </a:tc>
              </a:tr>
            </a:tbl>
          </a:graphicData>
        </a:graphic>
      </p:graphicFrame>
      <p:pic>
        <p:nvPicPr>
          <p:cNvPr id="5124"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124200" y="914400"/>
            <a:ext cx="2590800" cy="482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63612206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US" sz="4400" dirty="0">
                <a:effectLst/>
              </a:rPr>
              <a:t>BSC</a:t>
            </a:r>
            <a:r>
              <a:rPr lang="fa-IR" dirty="0" smtClean="0">
                <a:effectLst/>
              </a:rPr>
              <a:t> برای </a:t>
            </a:r>
            <a:r>
              <a:rPr lang="fa-IR" dirty="0">
                <a:effectLst/>
              </a:rPr>
              <a:t>پروژه های تحقیق و توسعه</a:t>
            </a:r>
            <a:endParaRPr lang="en-US" dirty="0">
              <a:effectLst/>
            </a:endParaRPr>
          </a:p>
        </p:txBody>
      </p:sp>
      <p:sp>
        <p:nvSpPr>
          <p:cNvPr id="3" name="Content Placeholder 2"/>
          <p:cNvSpPr>
            <a:spLocks noGrp="1"/>
          </p:cNvSpPr>
          <p:nvPr>
            <p:ph idx="1"/>
          </p:nvPr>
        </p:nvSpPr>
        <p:spPr/>
        <p:txBody>
          <a:bodyPr>
            <a:normAutofit/>
          </a:bodyPr>
          <a:lstStyle/>
          <a:p>
            <a:pPr marL="0" indent="0" algn="just" rtl="1">
              <a:lnSpc>
                <a:spcPct val="150000"/>
              </a:lnSpc>
              <a:buNone/>
            </a:pPr>
            <a:r>
              <a:rPr lang="fa-IR" sz="1800" dirty="0">
                <a:ln w="18415" cmpd="sng">
                  <a:solidFill>
                    <a:srgbClr val="FFFFFF"/>
                  </a:solidFill>
                  <a:prstDash val="solid"/>
                </a:ln>
                <a:solidFill>
                  <a:srgbClr val="FFFFFF"/>
                </a:solidFill>
                <a:effectLst>
                  <a:outerShdw blurRad="63500" dir="3600000" algn="tl" rotWithShape="0">
                    <a:srgbClr val="000000">
                      <a:alpha val="70000"/>
                    </a:srgbClr>
                  </a:outerShdw>
                </a:effectLst>
              </a:rPr>
              <a:t>هدف از </a:t>
            </a: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BSC </a:t>
            </a:r>
            <a:r>
              <a:rPr lang="fa-IR" sz="1800" dirty="0">
                <a:ln w="18415" cmpd="sng">
                  <a:solidFill>
                    <a:srgbClr val="FFFFFF"/>
                  </a:solidFill>
                  <a:prstDash val="solid"/>
                </a:ln>
                <a:solidFill>
                  <a:srgbClr val="FFFFFF"/>
                </a:solidFill>
                <a:effectLst>
                  <a:outerShdw blurRad="63500" dir="3600000" algn="tl" rotWithShape="0">
                    <a:srgbClr val="000000">
                      <a:alpha val="70000"/>
                    </a:srgbClr>
                  </a:outerShdw>
                </a:effectLst>
              </a:rPr>
              <a:t>برای </a:t>
            </a:r>
            <a:r>
              <a:rPr lang="fa-IR"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پروژه </a:t>
            </a:r>
            <a:r>
              <a:rPr lang="fa-IR" sz="1800" dirty="0">
                <a:ln w="18415" cmpd="sng">
                  <a:solidFill>
                    <a:srgbClr val="FFFFFF"/>
                  </a:solidFill>
                  <a:prstDash val="solid"/>
                </a:ln>
                <a:solidFill>
                  <a:srgbClr val="FFFFFF"/>
                </a:solidFill>
                <a:effectLst>
                  <a:outerShdw blurRad="63500" dir="3600000" algn="tl" rotWithShape="0">
                    <a:srgbClr val="000000">
                      <a:alpha val="70000"/>
                    </a:srgbClr>
                  </a:outerShdw>
                </a:effectLst>
              </a:rPr>
              <a:t>های تحقیق و </a:t>
            </a:r>
            <a:r>
              <a:rPr lang="fa-IR"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توسعه، حمایت </a:t>
            </a:r>
            <a:r>
              <a:rPr lang="fa-IR" sz="1800" dirty="0">
                <a:ln w="18415" cmpd="sng">
                  <a:solidFill>
                    <a:srgbClr val="FFFFFF"/>
                  </a:solidFill>
                  <a:prstDash val="solid"/>
                </a:ln>
                <a:solidFill>
                  <a:srgbClr val="FFFFFF"/>
                </a:solidFill>
                <a:effectLst>
                  <a:outerShdw blurRad="63500" dir="3600000" algn="tl" rotWithShape="0">
                    <a:srgbClr val="000000">
                      <a:alpha val="70000"/>
                    </a:srgbClr>
                  </a:outerShdw>
                </a:effectLst>
              </a:rPr>
              <a:t>کردن از روند ارزیابی در طول مراحل مختلف چرخه عمر پروژه است. </a:t>
            </a:r>
            <a:endParaRPr lang="fa-IR"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algn="just" rtl="1">
              <a:lnSpc>
                <a:spcPct val="150000"/>
              </a:lnSpc>
              <a:buNone/>
            </a:pPr>
            <a:r>
              <a:rPr lang="fa-IR" sz="1800" b="1" dirty="0" smtClean="0">
                <a:solidFill>
                  <a:schemeClr val="accent3">
                    <a:lumMod val="20000"/>
                    <a:lumOff val="80000"/>
                  </a:schemeClr>
                </a:solidFill>
              </a:rPr>
              <a:t>در </a:t>
            </a:r>
            <a:r>
              <a:rPr lang="fa-IR" sz="1800" b="1" dirty="0">
                <a:solidFill>
                  <a:schemeClr val="accent3">
                    <a:lumMod val="20000"/>
                    <a:lumOff val="80000"/>
                  </a:schemeClr>
                </a:solidFill>
              </a:rPr>
              <a:t>مرحله انتخاب </a:t>
            </a:r>
            <a:r>
              <a:rPr lang="fa-IR" sz="1800" dirty="0"/>
              <a:t>، که در آن پیشنهاد پروژه مورد مطالعه است ، </a:t>
            </a:r>
            <a:r>
              <a:rPr lang="en-US" sz="1800" dirty="0"/>
              <a:t>BSC </a:t>
            </a:r>
            <a:r>
              <a:rPr lang="fa-IR" sz="1800" dirty="0"/>
              <a:t>می تواند برای روشن شدن و ترجمه چشم انداز و استراتژی سازمان مفید باشد، و معیارهای مناسب برای جذابیت پروژه را مرتب کند. اندازه ها در این وضعیت </a:t>
            </a:r>
            <a:r>
              <a:rPr lang="fa-IR" sz="1800" dirty="0" smtClean="0"/>
              <a:t>معمولاً  </a:t>
            </a:r>
            <a:r>
              <a:rPr lang="fa-IR" sz="1800" dirty="0"/>
              <a:t>پیش بینی می شوند ، و چیزی که از این پروژه انتظار می رود را ارائه می </a:t>
            </a:r>
            <a:r>
              <a:rPr lang="fa-IR" sz="1800" dirty="0" smtClean="0"/>
              <a:t>کنند.</a:t>
            </a:r>
          </a:p>
          <a:p>
            <a:pPr marL="0" indent="0" algn="just" rtl="1">
              <a:lnSpc>
                <a:spcPct val="150000"/>
              </a:lnSpc>
              <a:buNone/>
            </a:pPr>
            <a:r>
              <a:rPr lang="fa-IR" sz="1800" b="1" dirty="0" smtClean="0">
                <a:solidFill>
                  <a:schemeClr val="accent3">
                    <a:lumMod val="20000"/>
                    <a:lumOff val="80000"/>
                  </a:schemeClr>
                </a:solidFill>
              </a:rPr>
              <a:t>در </a:t>
            </a:r>
            <a:r>
              <a:rPr lang="fa-IR" sz="1800" b="1" dirty="0">
                <a:solidFill>
                  <a:schemeClr val="accent3">
                    <a:lumMod val="20000"/>
                    <a:lumOff val="80000"/>
                  </a:schemeClr>
                </a:solidFill>
              </a:rPr>
              <a:t>فاز اجرا </a:t>
            </a:r>
            <a:r>
              <a:rPr lang="fa-IR" sz="1800" dirty="0"/>
              <a:t>، </a:t>
            </a:r>
            <a:r>
              <a:rPr lang="en-US" sz="1800" dirty="0"/>
              <a:t>BSC </a:t>
            </a:r>
            <a:r>
              <a:rPr lang="fa-IR" sz="1800" dirty="0"/>
              <a:t>می تواند در ارائه اندازه نسبی از عملکرد ، ارزیابی ارزش پروژه ها در مواجهه با </a:t>
            </a:r>
            <a:r>
              <a:rPr lang="fa-IR" sz="1800" dirty="0" smtClean="0"/>
              <a:t>شرایط در </a:t>
            </a:r>
            <a:r>
              <a:rPr lang="fa-IR" sz="1800" dirty="0"/>
              <a:t>حال تغییر و اولویت ها ، و برقراری ارتباط در  نتایج سراسر سازمان سودمند </a:t>
            </a:r>
            <a:r>
              <a:rPr lang="fa-IR" sz="1800" dirty="0" smtClean="0"/>
              <a:t>باشد.</a:t>
            </a:r>
          </a:p>
          <a:p>
            <a:pPr marL="0" indent="0" algn="just" rtl="1">
              <a:lnSpc>
                <a:spcPct val="150000"/>
              </a:lnSpc>
              <a:buNone/>
            </a:pPr>
            <a:r>
              <a:rPr lang="fa-IR" sz="1800" b="1" dirty="0">
                <a:solidFill>
                  <a:schemeClr val="accent3">
                    <a:lumMod val="20000"/>
                    <a:lumOff val="80000"/>
                  </a:schemeClr>
                </a:solidFill>
              </a:rPr>
              <a:t>در مرحله پایانی </a:t>
            </a:r>
            <a:r>
              <a:rPr lang="fa-IR" sz="1800" dirty="0"/>
              <a:t>، </a:t>
            </a:r>
            <a:r>
              <a:rPr lang="en-US" sz="1800" dirty="0"/>
              <a:t>BSC </a:t>
            </a:r>
            <a:r>
              <a:rPr lang="fa-IR" sz="1800" dirty="0"/>
              <a:t>برای پروژه های تحقیق و توسعه می تواند به عنوان روش تحقیق برای تشخیص بهترین عملکردها ، و ترویج یادگیری مستمر استفاده شود.</a:t>
            </a:r>
            <a:endParaRPr lang="en-US" sz="1800" dirty="0"/>
          </a:p>
          <a:p>
            <a:pPr marL="0" indent="0" algn="just" rtl="1">
              <a:lnSpc>
                <a:spcPct val="150000"/>
              </a:lnSpc>
              <a:buNone/>
            </a:pP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18533312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نسل دوم کارت امتیازی متوازن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just" rtl="1">
              <a:lnSpc>
                <a:spcPct val="150000"/>
              </a:lnSpc>
              <a:buNone/>
            </a:pPr>
            <a:r>
              <a:rPr lang="fa-IR" sz="2000" dirty="0" smtClean="0">
                <a:solidFill>
                  <a:schemeClr val="tx1">
                    <a:lumMod val="95000"/>
                  </a:schemeClr>
                </a:solidFill>
                <a:effectLst/>
                <a:latin typeface="mceinline"/>
                <a:ea typeface="Times New Roman"/>
                <a:cs typeface="B Nazanin"/>
              </a:rPr>
              <a:t>مشکلات کاربردی نسل اول کارت امتیازی بخشی از آن مربوط به ابهام در تعریف آن می باشد. اما بخش دیگر این مشکلات ریشه در پرسش های مربوط به طراحی درنسل اول دارد . به خصوص نیاز به فیلتر کردن( انتخاب تعداد محدودی معیار خاص برای ارائه گزارش ) و دسته بندی ( تصمیم گیری در مورد چگونگی گروه بندی معیارها ) رویکرد خاص به انتخاب معیار که در آغاز توسط کاپلان و نورتن پیشنهاد شده خیلی سریع از طرف آن دو ضعیف تلقی شد و مفهوم اهداف استراتژیک جایگزین آن شد . تغییر اعمال شده پیشنهاد می کرد که باید نگاشتی مستقیم بین هریک از اهداف استراتژیک متعددی که به هر گروه پیوست شده اند و یک یا بیش از یک معیار عملکرد وجود داشته باشد . این گام بزرگ در فرآیند انتخاب معیار در عین دقیق بودن باعث تبدیل فرآیند طراحی از حالت اولیه به حالتی می شود که در آن به طورخاص به مسئله فیلتر کردن کمک می نماید . هدف استراتژیک به خودی خود استدلالی برای انتخاب یک معیار از بین سایر معیارهای کاندید برای استفاده در هر گروه به دست می دهد . </a:t>
            </a:r>
            <a:endParaRPr lang="en-US" sz="2000" dirty="0">
              <a:solidFill>
                <a:schemeClr val="tx1">
                  <a:lumMod val="95000"/>
                </a:schemeClr>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93194627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r>
              <a:rPr lang="fa-IR" b="1" dirty="0"/>
              <a:t>نسل دوم کارت امتیازی متوازن </a:t>
            </a:r>
            <a:r>
              <a:rPr lang="en-US" dirty="0"/>
              <a:t/>
            </a:r>
            <a:br>
              <a:rPr lang="en-US" dirty="0"/>
            </a:br>
            <a:endParaRPr lang="en-US" dirty="0"/>
          </a:p>
        </p:txBody>
      </p:sp>
      <p:sp>
        <p:nvSpPr>
          <p:cNvPr id="3" name="Content Placeholder 2"/>
          <p:cNvSpPr>
            <a:spLocks noGrp="1"/>
          </p:cNvSpPr>
          <p:nvPr>
            <p:ph idx="1"/>
          </p:nvPr>
        </p:nvSpPr>
        <p:spPr>
          <a:xfrm>
            <a:off x="457200" y="1143000"/>
            <a:ext cx="8229600" cy="5181600"/>
          </a:xfrm>
        </p:spPr>
        <p:txBody>
          <a:bodyPr>
            <a:normAutofit lnSpcReduction="10000"/>
          </a:bodyPr>
          <a:lstStyle/>
          <a:p>
            <a:pPr marL="0" marR="0" indent="0" algn="just" rtl="1">
              <a:lnSpc>
                <a:spcPct val="150000"/>
              </a:lnSpc>
              <a:spcBef>
                <a:spcPts val="0"/>
              </a:spcBef>
              <a:spcAft>
                <a:spcPts val="1000"/>
              </a:spcAft>
              <a:buNone/>
            </a:pPr>
            <a:r>
              <a:rPr lang="fa-IR" sz="1800" dirty="0" smtClean="0">
                <a:effectLst/>
                <a:latin typeface="mceinline"/>
                <a:ea typeface="Times New Roman"/>
                <a:cs typeface="B Nazanin"/>
              </a:rPr>
              <a:t>کلید دوم این نوآوری علیت را مدنظر قرار می دهد . تلاش های اولیه به منظور تعریف علیت ضعیف بودند و در دوره بین سال های 1992 و 1996 کار برروی یافتن راههایی به منظور نشان دادن رابطه علی و معلول بین معیارها متمرکز بود .پیوندهای مبتنی بر علیت دارای مشکلاتی از نظر مفهومی است با این وجود از زمانی که ایده پیوند استراتژیک به جزء بسیار مهم روش طراحی کارت امتیاز متوازن شروع به نمایش گرافیکی پیوند استراتژیک بین اهداف در ارتباط با اهداف کلیدی مرتبط با عملکرد مالی نمودند . این تحول به طور کامل و دقیق در مقایسه سال 1996 کاپلان و نورتن تشریح شده است </a:t>
            </a:r>
            <a:r>
              <a:rPr lang="fa-IR" sz="1800" u="sng" dirty="0" smtClean="0">
                <a:effectLst/>
                <a:latin typeface="mceinline"/>
                <a:ea typeface="Times New Roman"/>
                <a:cs typeface="B Nazanin"/>
              </a:rPr>
              <a:t>به طور کلی در نسل جدید 2 نکته کلید دیگر اضافه شد :</a:t>
            </a:r>
            <a:endParaRPr lang="en-US" sz="1800" u="sng" dirty="0">
              <a:ea typeface="Calibri"/>
              <a:cs typeface="Arial"/>
            </a:endParaRPr>
          </a:p>
          <a:p>
            <a:pPr marL="0" marR="0" indent="0" algn="just" rtl="1">
              <a:lnSpc>
                <a:spcPct val="150000"/>
              </a:lnSpc>
              <a:spcBef>
                <a:spcPts val="0"/>
              </a:spcBef>
              <a:spcAft>
                <a:spcPts val="1000"/>
              </a:spcAft>
              <a:buNone/>
            </a:pPr>
            <a:r>
              <a:rPr lang="en-US" sz="1800" dirty="0" smtClean="0">
                <a:effectLst/>
                <a:latin typeface="Times New Roman"/>
                <a:ea typeface="Times New Roman"/>
                <a:cs typeface="Arial"/>
              </a:rPr>
              <a:t>*</a:t>
            </a:r>
            <a:r>
              <a:rPr lang="fa-IR" sz="1800" dirty="0" smtClean="0">
                <a:effectLst/>
                <a:latin typeface="mceinline"/>
                <a:ea typeface="Times New Roman"/>
                <a:cs typeface="B Nazanin"/>
              </a:rPr>
              <a:t>معیارها به منظور گزارش کردن اهداف خاص استراتژیک انتخاب می شوند هدف طراحی و شناخت بین 20 تا 25 هدف استراتژیک می باشد که هریک از این اهداف با یک یا بیش از یک معیار مرتبط می شوند و به یکی از 4 گروه اختصاص داده می شوند .</a:t>
            </a:r>
            <a:endParaRPr lang="en-US" sz="1800" dirty="0">
              <a:ea typeface="Calibri"/>
              <a:cs typeface="Arial"/>
            </a:endParaRPr>
          </a:p>
          <a:p>
            <a:pPr marL="0" indent="0" algn="just" rtl="1">
              <a:lnSpc>
                <a:spcPct val="150000"/>
              </a:lnSpc>
              <a:buNone/>
            </a:pPr>
            <a:r>
              <a:rPr lang="en-US" sz="1800" dirty="0">
                <a:cs typeface="B Nazanin" pitchFamily="2" charset="-78"/>
              </a:rPr>
              <a:t>*</a:t>
            </a:r>
            <a:r>
              <a:rPr lang="fa-IR" sz="1800" dirty="0">
                <a:cs typeface="B Nazanin" pitchFamily="2" charset="-78"/>
              </a:rPr>
              <a:t>تلاش صورت گرفته برای ثبت بصری روابط علی و معلولی عمده بین اهداف استراتژیک نتیجه ها را دریک نمودار مدل پیوند استراتژیک یا نقشه استراتژی به نمایش می گذارد .</a:t>
            </a:r>
            <a:endParaRPr lang="en-US" sz="1800" dirty="0">
              <a:cs typeface="B Nazanin" pitchFamily="2" charset="-78"/>
            </a:endParaRPr>
          </a:p>
          <a:p>
            <a:pPr marL="0" indent="0" algn="r">
              <a:lnSpc>
                <a:spcPct val="150000"/>
              </a:lnSpc>
              <a:buNone/>
            </a:pP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565094456"/>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 </a:t>
            </a:r>
            <a:r>
              <a:rPr lang="ar-SA" b="1" dirty="0"/>
              <a:t> </a:t>
            </a:r>
            <a:r>
              <a:rPr lang="fa-IR" b="1" dirty="0"/>
              <a:t>نسل سوم کارت امتیازی متوازن</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just" rtl="1">
              <a:lnSpc>
                <a:spcPct val="200000"/>
              </a:lnSpc>
              <a:buNone/>
            </a:pPr>
            <a:r>
              <a:rPr lang="fa-IR" sz="1800" dirty="0">
                <a:cs typeface="B Nazanin" pitchFamily="2" charset="-78"/>
              </a:rPr>
              <a:t> کارت امتیازی متوازن نسل سوم مبتنی بر ایجاد بهبود و اصلاح درطرح کارت امتیازی نسل دوم بوده و با ایجاد ویژگی های جدید به منظور ارائه عملکرد بهتر و ارتباط استراتژیک بیشتر همراه است </a:t>
            </a:r>
            <a:r>
              <a:rPr lang="fa-IR" sz="1800" u="sng" dirty="0">
                <a:cs typeface="B Nazanin" pitchFamily="2" charset="-78"/>
              </a:rPr>
              <a:t>. پیشرفت های اصلی صورت گرفته در این نسل بیشتر مربوط به حل مشکلات موجود در صحت انتخاب اهداف استراتژیک و تنظیم هدف است </a:t>
            </a:r>
            <a:r>
              <a:rPr lang="fa-IR" sz="1800" dirty="0">
                <a:cs typeface="B Nazanin" pitchFamily="2" charset="-78"/>
              </a:rPr>
              <a:t>. اظهارنامه مقصد در ابتدا و انتهای فرآیند طراحی ایجاد می شد . این کار توسط درگیر کردن مدیران در تجسم اثر کسب اهداف استراتژیکی که قبلا ًدر فرآیند طراحی انتخاب شده بودند برروی سازمان صورت می پذیرد . این فرآیند منسجم ، به مشخص نمودن ناسازگاری ای موجود در اهداف انتخاب شده کمک می کند وطرح نهایی برای معتبر سازی اهداف انتخاب شده برای بعضی از معیارها مفید به نظر می رسد . </a:t>
            </a: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455637704"/>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 </a:t>
            </a:r>
            <a:r>
              <a:rPr lang="ar-SA" b="1" dirty="0" smtClean="0"/>
              <a:t> </a:t>
            </a:r>
            <a:r>
              <a:rPr lang="fa-IR" b="1" dirty="0" smtClean="0"/>
              <a:t>نسل سوم کارت امتیازی متوازن</a:t>
            </a:r>
            <a:endParaRPr lang="en-US" dirty="0"/>
          </a:p>
        </p:txBody>
      </p:sp>
      <p:sp>
        <p:nvSpPr>
          <p:cNvPr id="3" name="Content Placeholder 2"/>
          <p:cNvSpPr>
            <a:spLocks noGrp="1"/>
          </p:cNvSpPr>
          <p:nvPr>
            <p:ph idx="1"/>
          </p:nvPr>
        </p:nvSpPr>
        <p:spPr/>
        <p:txBody>
          <a:bodyPr>
            <a:normAutofit/>
          </a:bodyPr>
          <a:lstStyle/>
          <a:p>
            <a:pPr marL="0" indent="0" algn="just" rtl="1">
              <a:lnSpc>
                <a:spcPct val="200000"/>
              </a:lnSpc>
              <a:buNone/>
            </a:pPr>
            <a:r>
              <a:rPr lang="fa-IR" sz="1800" dirty="0">
                <a:cs typeface="B Nazanin" pitchFamily="2" charset="-78"/>
              </a:rPr>
              <a:t>ایده اهمیت داشتن دسترسی به شرحی مشخص برای سازمان که نشان می دهد سازمان در پی کسب چیست تفکر جدیدی نیست : در این جا به خوبی مشخص می شود که یک اظهارنامه مقصد ممکن است به عنوان نقطه رجوع </a:t>
            </a:r>
            <a:endParaRPr lang="en-US" sz="1800" dirty="0" smtClean="0">
              <a:cs typeface="B Nazanin" pitchFamily="2" charset="-78"/>
            </a:endParaRPr>
          </a:p>
          <a:p>
            <a:pPr marL="0" indent="0" algn="just" rtl="1">
              <a:lnSpc>
                <a:spcPct val="200000"/>
              </a:lnSpc>
              <a:buNone/>
            </a:pPr>
            <a:r>
              <a:rPr lang="fa-IR" sz="1800" dirty="0" smtClean="0">
                <a:cs typeface="B Nazanin" pitchFamily="2" charset="-78"/>
              </a:rPr>
              <a:t>مفیدی </a:t>
            </a:r>
            <a:r>
              <a:rPr lang="fa-IR" sz="1800" dirty="0">
                <a:cs typeface="B Nazanin" pitchFamily="2" charset="-78"/>
              </a:rPr>
              <a:t>در فرآیند تنظیم هدف عمل نماید</a:t>
            </a:r>
            <a:endParaRPr lang="en-US" sz="1800" dirty="0" smtClean="0"/>
          </a:p>
          <a:p>
            <a:pPr marL="0" indent="0" algn="just" rtl="1">
              <a:lnSpc>
                <a:spcPct val="200000"/>
              </a:lnSpc>
              <a:buNone/>
            </a:pPr>
            <a:r>
              <a:rPr lang="fa-IR" sz="1800" dirty="0" smtClean="0"/>
              <a:t>تایید </a:t>
            </a:r>
            <a:r>
              <a:rPr lang="fa-IR" sz="1800" dirty="0"/>
              <a:t>ارزش اظهارنامه مقصد به عنوان بخشی از کارت امتیازی متوازن که منجر به طراحی سریعتر و کاراتراجزای کارت امتیاز متوازن نسل دوم می گردد پس از تاثیر ارزش اظهارنامه مقصد تغییراتی در کارت </a:t>
            </a:r>
            <a:r>
              <a:rPr lang="fa-IR" sz="1800" dirty="0" smtClean="0"/>
              <a:t>امتیازی </a:t>
            </a:r>
            <a:r>
              <a:rPr lang="fa-IR" sz="1800" dirty="0"/>
              <a:t>نسل دوم انجام شد که منجر به بوجود آمدن کارت امتیازی نسل سوم شد </a:t>
            </a:r>
            <a:endParaRPr lang="fa-IR" sz="1800" dirty="0" smtClean="0"/>
          </a:p>
          <a:p>
            <a:pPr marL="0" indent="0" algn="just" rtl="1">
              <a:lnSpc>
                <a:spcPct val="150000"/>
              </a:lnSpc>
              <a:buNone/>
            </a:pPr>
            <a:endParaRPr lang="en-US" sz="1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401825985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righ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righ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righ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BSC</a:t>
            </a:r>
            <a:r>
              <a:rPr lang="fa-IR" dirty="0" smtClean="0"/>
              <a:t>سیر تکاملی </a:t>
            </a:r>
            <a:endParaRPr lang="en-US" dirty="0"/>
          </a:p>
        </p:txBody>
      </p:sp>
      <p:pic>
        <p:nvPicPr>
          <p:cNvPr id="4" name="Content Placeholder 3" descr="سير تكاملي كارت امتياز متوازن"/>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0" y="1600200"/>
            <a:ext cx="7327749" cy="45259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4200230689"/>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52600"/>
            <a:ext cx="6400800" cy="4572000"/>
          </a:xfrm>
        </p:spPr>
        <p:txBody>
          <a:bodyPr>
            <a:normAutofit/>
          </a:bodyPr>
          <a:lstStyle/>
          <a:p>
            <a:r>
              <a:rPr lang="en-US" sz="4000" b="1" i="1" dirty="0" smtClean="0">
                <a:solidFill>
                  <a:schemeClr val="accent1">
                    <a:lumMod val="60000"/>
                    <a:lumOff val="40000"/>
                  </a:schemeClr>
                </a:solidFill>
                <a:effectLst>
                  <a:outerShdw blurRad="60007" dist="200025" dir="15000000" sy="30000" kx="-1800000" algn="bl" rotWithShape="0">
                    <a:prstClr val="black">
                      <a:alpha val="32000"/>
                    </a:prstClr>
                  </a:outerShdw>
                </a:effectLst>
              </a:rPr>
              <a:t>Balance Score</a:t>
            </a:r>
            <a:r>
              <a:rPr lang="fa-IR" sz="4000" b="1" i="1" dirty="0" smtClean="0">
                <a:solidFill>
                  <a:schemeClr val="accent1">
                    <a:lumMod val="60000"/>
                    <a:lumOff val="40000"/>
                  </a:schemeClr>
                </a:solidFill>
                <a:effectLst>
                  <a:outerShdw blurRad="60007" dist="200025" dir="15000000" sy="30000" kx="-1800000" algn="bl" rotWithShape="0">
                    <a:prstClr val="black">
                      <a:alpha val="32000"/>
                    </a:prstClr>
                  </a:outerShdw>
                </a:effectLst>
              </a:rPr>
              <a:t> </a:t>
            </a:r>
            <a:r>
              <a:rPr lang="en-US" sz="4000" b="1" i="1" dirty="0" smtClean="0">
                <a:solidFill>
                  <a:schemeClr val="accent1">
                    <a:lumMod val="60000"/>
                    <a:lumOff val="40000"/>
                  </a:schemeClr>
                </a:solidFill>
                <a:effectLst>
                  <a:outerShdw blurRad="60007" dist="200025" dir="15000000" sy="30000" kx="-1800000" algn="bl" rotWithShape="0">
                    <a:prstClr val="black">
                      <a:alpha val="32000"/>
                    </a:prstClr>
                  </a:outerShdw>
                </a:effectLst>
              </a:rPr>
              <a:t>card – BSC</a:t>
            </a:r>
          </a:p>
          <a:p>
            <a:r>
              <a:rPr lang="fa-IR" sz="4000" b="1" i="1" dirty="0" smtClean="0">
                <a:solidFill>
                  <a:schemeClr val="accent1">
                    <a:lumMod val="60000"/>
                    <a:lumOff val="40000"/>
                  </a:schemeClr>
                </a:solidFill>
                <a:effectLst>
                  <a:outerShdw blurRad="60007" dist="200025" dir="15000000" sy="30000" kx="-1800000" algn="bl" rotWithShape="0">
                    <a:prstClr val="black">
                      <a:alpha val="32000"/>
                    </a:prstClr>
                  </a:outerShdw>
                </a:effectLst>
              </a:rPr>
              <a:t>تهیه کننده :</a:t>
            </a:r>
          </a:p>
          <a:p>
            <a:r>
              <a:rPr lang="fa-IR" sz="4000" b="1" i="1" dirty="0" smtClean="0">
                <a:solidFill>
                  <a:schemeClr val="accent1">
                    <a:lumMod val="60000"/>
                    <a:lumOff val="40000"/>
                  </a:schemeClr>
                </a:solidFill>
                <a:effectLst>
                  <a:outerShdw blurRad="60007" dist="200025" dir="15000000" sy="30000" kx="-1800000" algn="bl" rotWithShape="0">
                    <a:prstClr val="black">
                      <a:alpha val="32000"/>
                    </a:prstClr>
                  </a:outerShdw>
                </a:effectLst>
              </a:rPr>
              <a:t>اردشیر بذرکار</a:t>
            </a:r>
          </a:p>
        </p:txBody>
      </p:sp>
      <p:sp>
        <p:nvSpPr>
          <p:cNvPr id="2" name="Title 1"/>
          <p:cNvSpPr>
            <a:spLocks noGrp="1"/>
          </p:cNvSpPr>
          <p:nvPr>
            <p:ph type="ctrTitle"/>
          </p:nvPr>
        </p:nvSpPr>
        <p:spPr>
          <a:xfrm>
            <a:off x="422030" y="228600"/>
            <a:ext cx="8229600" cy="1066800"/>
          </a:xfrm>
        </p:spPr>
        <p:txBody>
          <a:bodyPr>
            <a:normAutofit/>
          </a:bodyPr>
          <a:lstStyle/>
          <a:p>
            <a:pPr rtl="1"/>
            <a:r>
              <a:rPr lang="ar-SA" sz="6600" i="1" dirty="0" smtClean="0"/>
              <a:t>مدل </a:t>
            </a:r>
            <a:r>
              <a:rPr lang="ar-SA" sz="6600" i="1" dirty="0"/>
              <a:t>كارت </a:t>
            </a:r>
            <a:r>
              <a:rPr lang="ar-SA" sz="6600" i="1" dirty="0" smtClean="0"/>
              <a:t>امتياز</a:t>
            </a:r>
            <a:r>
              <a:rPr lang="fa-IR" sz="6600" i="1" dirty="0" smtClean="0"/>
              <a:t>ی</a:t>
            </a:r>
            <a:r>
              <a:rPr lang="ar-SA" sz="6600" i="1" dirty="0" smtClean="0"/>
              <a:t> </a:t>
            </a:r>
            <a:r>
              <a:rPr lang="ar-SA" sz="6600" i="1" dirty="0"/>
              <a:t>متوازن</a:t>
            </a:r>
            <a:endParaRPr lang="en-US" sz="6600" i="1"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16785340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حوزه </a:t>
            </a:r>
            <a:r>
              <a:rPr lang="ar-SA" b="1" dirty="0" smtClean="0"/>
              <a:t>ها</a:t>
            </a:r>
            <a:r>
              <a:rPr lang="fa-IR" dirty="0" smtClean="0"/>
              <a:t>ی</a:t>
            </a:r>
            <a:r>
              <a:rPr lang="ar-SA" b="1" dirty="0" smtClean="0"/>
              <a:t> ارزياب</a:t>
            </a:r>
            <a:r>
              <a:rPr lang="fa-IR" b="1" dirty="0" smtClean="0"/>
              <a:t>ی</a:t>
            </a:r>
            <a:r>
              <a:rPr lang="ar-SA" b="1" dirty="0" smtClean="0"/>
              <a:t> </a:t>
            </a:r>
            <a:r>
              <a:rPr lang="ar-SA" b="1" dirty="0"/>
              <a:t>عملكرد</a:t>
            </a:r>
            <a:r>
              <a:rPr lang="en-US" dirty="0"/>
              <a:t/>
            </a:r>
            <a:br>
              <a:rPr lang="en-US" dirty="0"/>
            </a:br>
            <a:endParaRPr lang="en-US" dirty="0"/>
          </a:p>
        </p:txBody>
      </p:sp>
      <p:sp>
        <p:nvSpPr>
          <p:cNvPr id="3" name="Content Placeholder 2"/>
          <p:cNvSpPr>
            <a:spLocks noGrp="1"/>
          </p:cNvSpPr>
          <p:nvPr>
            <p:ph idx="1"/>
          </p:nvPr>
        </p:nvSpPr>
        <p:spPr>
          <a:xfrm>
            <a:off x="457200" y="1219200"/>
            <a:ext cx="8229600" cy="5334000"/>
          </a:xfrm>
        </p:spPr>
        <p:txBody>
          <a:bodyPr>
            <a:normAutofit/>
          </a:bodyPr>
          <a:lstStyle/>
          <a:p>
            <a:pPr marL="0" indent="0" algn="just" rtl="1">
              <a:lnSpc>
                <a:spcPct val="150000"/>
              </a:lnSpc>
              <a:buNone/>
            </a:pPr>
            <a:r>
              <a:rPr lang="ar-SA" sz="1800" dirty="0"/>
              <a:t>ارزيابي عملكرد به منظور بررسي و ارزيابي </a:t>
            </a:r>
            <a:r>
              <a:rPr lang="ar-SA" sz="1800" dirty="0">
                <a:solidFill>
                  <a:schemeClr val="accent3">
                    <a:lumMod val="20000"/>
                    <a:lumOff val="80000"/>
                  </a:schemeClr>
                </a:solidFill>
              </a:rPr>
              <a:t>حوزههاي كل سازمان، واحدهاي عملياتي – كاركنان، تيم هاي كاري، پروژه، فرآيند، برنامه و محصول و خدمات يك سازمان</a:t>
            </a:r>
            <a:r>
              <a:rPr lang="ar-SA" sz="1800" dirty="0"/>
              <a:t> صورت مي پذيرد و روشي كاراتر است كه </a:t>
            </a:r>
            <a:r>
              <a:rPr lang="ar-SA" sz="1800" dirty="0" smtClean="0"/>
              <a:t>بتواند </a:t>
            </a:r>
            <a:r>
              <a:rPr lang="ar-SA" sz="1800" dirty="0"/>
              <a:t>جميع حوزه هاي فوق را مورد ارزيابي قرار دهد.</a:t>
            </a:r>
            <a:endParaRPr lang="en-US" sz="1800" dirty="0"/>
          </a:p>
          <a:p>
            <a:pPr marL="0" indent="0" algn="just" rtl="1">
              <a:buNone/>
            </a:pPr>
            <a:endParaRPr lang="en-US" sz="1800" dirty="0" smtClean="0"/>
          </a:p>
          <a:p>
            <a:pPr marL="0" indent="0" algn="just" rtl="1">
              <a:buNone/>
            </a:pPr>
            <a:r>
              <a:rPr lang="ar-SA" sz="1800" dirty="0"/>
              <a:t> </a:t>
            </a:r>
            <a:r>
              <a:rPr lang="ar-SA" sz="1800" b="1" dirty="0"/>
              <a:t>مدل هاي ارزيابي </a:t>
            </a:r>
            <a:r>
              <a:rPr lang="ar-SA" sz="1800" b="1" dirty="0" smtClean="0"/>
              <a:t>عملكرد</a:t>
            </a:r>
            <a:endParaRPr lang="en-US" sz="1800" b="1" dirty="0" smtClean="0"/>
          </a:p>
          <a:p>
            <a:pPr marL="0" marR="0" indent="0" algn="just" rtl="1">
              <a:lnSpc>
                <a:spcPct val="150000"/>
              </a:lnSpc>
              <a:buNone/>
            </a:pPr>
            <a:r>
              <a:rPr lang="ar-SA" sz="1800" dirty="0">
                <a:latin typeface="Times New Roman"/>
                <a:ea typeface="Times New Roman"/>
                <a:cs typeface="B Nazanin"/>
              </a:rPr>
              <a:t>تاكنون مدلها و الگوهاي مختلفي در خصوص ارزيابي عملكرد ارائه شده اند كه مي توان آنها را در 3 دسته زير دسته بندي نمود.</a:t>
            </a:r>
            <a:endParaRPr lang="en-US" sz="1800" dirty="0">
              <a:latin typeface="Times New Roman"/>
              <a:ea typeface="Times New Roman"/>
            </a:endParaRPr>
          </a:p>
          <a:p>
            <a:pPr marL="0" marR="0" indent="0" algn="just" rtl="1">
              <a:lnSpc>
                <a:spcPct val="150000"/>
              </a:lnSpc>
              <a:buNone/>
            </a:pPr>
            <a:r>
              <a:rPr lang="ar-SA" sz="1800" dirty="0">
                <a:latin typeface="Times New Roman"/>
                <a:ea typeface="Times New Roman"/>
                <a:cs typeface="B Nazanin"/>
              </a:rPr>
              <a:t>1)</a:t>
            </a:r>
            <a:r>
              <a:rPr lang="ar-SA" sz="1800" dirty="0">
                <a:latin typeface="Times New Roman"/>
                <a:ea typeface="Times New Roman"/>
              </a:rPr>
              <a:t>     </a:t>
            </a:r>
            <a:r>
              <a:rPr lang="ar-SA" sz="1800" dirty="0">
                <a:latin typeface="Times New Roman"/>
                <a:ea typeface="Times New Roman"/>
                <a:cs typeface="B Nazanin"/>
              </a:rPr>
              <a:t> مدل هاي مبتني بر زمان و هزينه، از قبيل “نمودار نيمه عمر” و “اسكور “(</a:t>
            </a:r>
            <a:r>
              <a:rPr lang="en-US" sz="1800" dirty="0">
                <a:latin typeface="Times New Roman"/>
                <a:ea typeface="Times New Roman"/>
                <a:cs typeface="B Nazanin"/>
              </a:rPr>
              <a:t>Scor</a:t>
            </a:r>
            <a:r>
              <a:rPr lang="ar-SA" sz="1800" dirty="0">
                <a:latin typeface="Times New Roman"/>
                <a:ea typeface="Times New Roman"/>
                <a:cs typeface="B Nazanin"/>
              </a:rPr>
              <a:t>) كه تاكيد بر ارزيابي هاي حوزه مالي و فرآيندهاي ساخت و توليد داشته و مبتني بر كنترل زمان و هزينه صرف شده مي باشند.</a:t>
            </a:r>
            <a:endParaRPr lang="en-US" sz="1800" dirty="0">
              <a:latin typeface="Times New Roman"/>
              <a:ea typeface="Times New Roman"/>
            </a:endParaRPr>
          </a:p>
          <a:p>
            <a:pPr marL="0" marR="0" indent="0" algn="just" rtl="1">
              <a:lnSpc>
                <a:spcPct val="150000"/>
              </a:lnSpc>
              <a:buNone/>
            </a:pPr>
            <a:r>
              <a:rPr lang="ar-SA" sz="1800" dirty="0">
                <a:latin typeface="Times New Roman"/>
                <a:ea typeface="Times New Roman"/>
                <a:cs typeface="B Nazanin"/>
              </a:rPr>
              <a:t>2)</a:t>
            </a:r>
            <a:r>
              <a:rPr lang="ar-SA" sz="1800" dirty="0">
                <a:latin typeface="Times New Roman"/>
                <a:ea typeface="Times New Roman"/>
              </a:rPr>
              <a:t>     </a:t>
            </a:r>
            <a:r>
              <a:rPr lang="ar-SA" sz="1800" dirty="0">
                <a:latin typeface="Times New Roman"/>
                <a:ea typeface="Times New Roman"/>
                <a:cs typeface="B Nazanin"/>
              </a:rPr>
              <a:t> مدل هاي برتري سازماني وخود ارزيابي، ازقبيل “جايزه دمينگ” ، “جايزه ملي كيفيت بالدريج” و “تعالي سازماني” </a:t>
            </a:r>
            <a:r>
              <a:rPr lang="ar-SA" sz="1800" dirty="0">
                <a:latin typeface="Times New Roman"/>
                <a:ea typeface="Times New Roman"/>
              </a:rPr>
              <a:t> </a:t>
            </a:r>
            <a:r>
              <a:rPr lang="ar-SA" sz="1800" dirty="0">
                <a:latin typeface="Times New Roman"/>
                <a:ea typeface="Times New Roman"/>
                <a:cs typeface="B Nazanin"/>
              </a:rPr>
              <a:t>كه تاكيد بر ارزيابيهاي حوزه مديريت و فرآيندهاي ساخت و توليد داشته و مبتني بر ارتقاء كيفيت فرآيندها و نتيجه گيري مي باشند.</a:t>
            </a:r>
            <a:endParaRPr lang="en-US" sz="1800" dirty="0">
              <a:latin typeface="Times New Roman"/>
              <a:ea typeface="Times New Roman"/>
            </a:endParaRPr>
          </a:p>
          <a:p>
            <a:pPr marL="0" indent="0" algn="r">
              <a:buNone/>
            </a:pPr>
            <a:endParaRPr lang="en-US" sz="1800" dirty="0" smtClean="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0406245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up)">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up)">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up)">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up)">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كاست</a:t>
            </a:r>
            <a:r>
              <a:rPr lang="fa-IR" b="1" dirty="0" smtClean="0"/>
              <a:t>ی</a:t>
            </a:r>
            <a:r>
              <a:rPr lang="ar-SA" b="1" dirty="0" smtClean="0"/>
              <a:t> ها</a:t>
            </a:r>
            <a:r>
              <a:rPr lang="fa-IR" dirty="0" smtClean="0"/>
              <a:t>ی</a:t>
            </a:r>
            <a:r>
              <a:rPr lang="ar-SA" b="1" dirty="0" smtClean="0"/>
              <a:t> </a:t>
            </a:r>
            <a:r>
              <a:rPr lang="ar-SA" b="1" dirty="0"/>
              <a:t>كارت </a:t>
            </a:r>
            <a:r>
              <a:rPr lang="ar-SA" b="1" dirty="0" smtClean="0"/>
              <a:t>امتياز</a:t>
            </a:r>
            <a:r>
              <a:rPr lang="fa-IR" dirty="0" smtClean="0"/>
              <a:t>ی</a:t>
            </a:r>
            <a:r>
              <a:rPr lang="ar-SA" b="1" dirty="0" smtClean="0"/>
              <a:t> </a:t>
            </a:r>
            <a:r>
              <a:rPr lang="ar-SA" b="1" dirty="0"/>
              <a:t>متوازن</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lvl="0" indent="0" algn="just" rtl="1">
              <a:lnSpc>
                <a:spcPct val="150000"/>
              </a:lnSpc>
              <a:buNone/>
            </a:pPr>
            <a:r>
              <a:rPr lang="ar-SA" sz="1800" dirty="0">
                <a:latin typeface="Times New Roman"/>
                <a:ea typeface="Times New Roman"/>
                <a:cs typeface="B Nazanin"/>
              </a:rPr>
              <a:t>3)</a:t>
            </a:r>
            <a:r>
              <a:rPr lang="ar-SA" sz="1800" dirty="0">
                <a:latin typeface="Times New Roman"/>
                <a:ea typeface="Times New Roman"/>
              </a:rPr>
              <a:t>     </a:t>
            </a:r>
            <a:r>
              <a:rPr lang="ar-SA" sz="1800" dirty="0">
                <a:latin typeface="Times New Roman"/>
                <a:ea typeface="Times New Roman"/>
                <a:cs typeface="B Nazanin"/>
              </a:rPr>
              <a:t> مدل هاي يكپارچه، از قبيل “سيستم اسمارت” ، “منشور عملكرد” ، “ بنچ ماركينگ” ، “ مديريت بر اساس هدف و نظام هوشين” و “كارت امتياز متوازن “(</a:t>
            </a:r>
            <a:r>
              <a:rPr lang="en-US" sz="1800" dirty="0">
                <a:latin typeface="Times New Roman"/>
                <a:ea typeface="Times New Roman"/>
                <a:cs typeface="B Nazanin"/>
              </a:rPr>
              <a:t>BSC</a:t>
            </a:r>
            <a:r>
              <a:rPr lang="ar-SA" sz="1800" dirty="0">
                <a:latin typeface="Times New Roman"/>
                <a:ea typeface="Times New Roman"/>
                <a:cs typeface="B Nazanin"/>
              </a:rPr>
              <a:t>) كه تاكيد ارزيابي هاي حوزه مديريت، فرآيندهاي ساخت و توليد، مالي و نيروي انساني داشته و مبتني براجراي استراتژي مي باشند.</a:t>
            </a:r>
            <a:endParaRPr lang="en-US" sz="1800" dirty="0">
              <a:latin typeface="Times New Roman"/>
              <a:ea typeface="Times New Roman"/>
            </a:endParaRPr>
          </a:p>
          <a:p>
            <a:pPr marL="0" indent="0" algn="just" rtl="1">
              <a:lnSpc>
                <a:spcPct val="150000"/>
              </a:lnSpc>
              <a:buNone/>
            </a:pPr>
            <a:endParaRPr lang="en-US" sz="1800" dirty="0" smtClean="0"/>
          </a:p>
          <a:p>
            <a:pPr marL="0" indent="0" algn="just" rtl="1">
              <a:lnSpc>
                <a:spcPct val="200000"/>
              </a:lnSpc>
              <a:buNone/>
            </a:pPr>
            <a:r>
              <a:rPr lang="ar-SA" sz="1800" b="1" dirty="0"/>
              <a:t>بعضي از كاستي هاي كارت امتيازي متوازن</a:t>
            </a:r>
            <a:endParaRPr lang="en-US" sz="1800" dirty="0"/>
          </a:p>
          <a:p>
            <a:pPr marL="0" indent="0" algn="just" rtl="1">
              <a:lnSpc>
                <a:spcPct val="150000"/>
              </a:lnSpc>
              <a:buNone/>
            </a:pPr>
            <a:r>
              <a:rPr lang="ar-SA" sz="1800" dirty="0"/>
              <a:t>تحقيقات نشان داده است كه مديران در راهبري، ارزيابي و مديريت عملكرد سازمان خود با مشكلات كليدي زير مواجه مي باشند:</a:t>
            </a:r>
            <a:endParaRPr lang="en-US" sz="1800" dirty="0"/>
          </a:p>
          <a:p>
            <a:pPr marL="0" indent="0" algn="just" rtl="1">
              <a:lnSpc>
                <a:spcPct val="150000"/>
              </a:lnSpc>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480848389"/>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3">
                                            <p:txEl>
                                              <p:pRg st="2" end="2"/>
                                            </p:txEl>
                                          </p:spTgt>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كاست</a:t>
            </a:r>
            <a:r>
              <a:rPr lang="fa-IR" b="1" dirty="0" smtClean="0"/>
              <a:t>ی</a:t>
            </a:r>
            <a:r>
              <a:rPr lang="ar-SA" b="1" dirty="0" smtClean="0"/>
              <a:t> ها</a:t>
            </a:r>
            <a:r>
              <a:rPr lang="fa-IR" b="1" dirty="0" smtClean="0"/>
              <a:t>ی</a:t>
            </a:r>
            <a:r>
              <a:rPr lang="ar-SA" b="1" dirty="0" smtClean="0"/>
              <a:t> </a:t>
            </a:r>
            <a:r>
              <a:rPr lang="ar-SA" b="1" dirty="0"/>
              <a:t>كارت </a:t>
            </a:r>
            <a:r>
              <a:rPr lang="ar-SA" b="1" dirty="0" smtClean="0"/>
              <a:t>امتياز</a:t>
            </a:r>
            <a:r>
              <a:rPr lang="fa-IR" b="1" dirty="0" smtClean="0"/>
              <a:t>ی</a:t>
            </a:r>
            <a:r>
              <a:rPr lang="ar-SA" b="1" dirty="0" smtClean="0"/>
              <a:t> </a:t>
            </a:r>
            <a:r>
              <a:rPr lang="ar-SA" b="1" dirty="0"/>
              <a:t>متوازن</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marL="0" lvl="0" indent="0" algn="just" rtl="1">
              <a:lnSpc>
                <a:spcPct val="150000"/>
              </a:lnSpc>
              <a:spcBef>
                <a:spcPts val="0"/>
              </a:spcBef>
              <a:buSzPts val="1000"/>
              <a:buNone/>
              <a:tabLst>
                <a:tab pos="457200" algn="l"/>
              </a:tabLst>
            </a:pPr>
            <a:r>
              <a:rPr lang="ar-SA" sz="1800" dirty="0">
                <a:latin typeface="Times New Roman"/>
                <a:ea typeface="Times New Roman"/>
                <a:cs typeface="B Nazanin"/>
              </a:rPr>
              <a:t>1.</a:t>
            </a:r>
            <a:r>
              <a:rPr lang="ar-SA" sz="1800" dirty="0">
                <a:ea typeface="Times New Roman"/>
                <a:cs typeface="Times New Roman"/>
              </a:rPr>
              <a:t>   </a:t>
            </a:r>
            <a:r>
              <a:rPr lang="ar-SA" sz="1800" dirty="0">
                <a:latin typeface="Times New Roman"/>
                <a:ea typeface="Times New Roman"/>
                <a:cs typeface="B Nazanin"/>
              </a:rPr>
              <a:t> عدم اجراي مطلوب استراتژي و اهداف راهبردي مورد نظر سازمان</a:t>
            </a:r>
            <a:endParaRPr lang="en-US" sz="1800" dirty="0">
              <a:ea typeface="Calibri"/>
              <a:cs typeface="Arial"/>
            </a:endParaRPr>
          </a:p>
          <a:p>
            <a:pPr marL="0" lvl="0" indent="0" algn="just" rtl="1">
              <a:lnSpc>
                <a:spcPct val="150000"/>
              </a:lnSpc>
              <a:spcBef>
                <a:spcPts val="0"/>
              </a:spcBef>
              <a:buSzPts val="1000"/>
              <a:buNone/>
              <a:tabLst>
                <a:tab pos="457200" algn="l"/>
              </a:tabLst>
            </a:pPr>
            <a:r>
              <a:rPr lang="ar-SA" sz="1800" dirty="0">
                <a:latin typeface="Times New Roman"/>
                <a:ea typeface="Times New Roman"/>
                <a:cs typeface="B Nazanin"/>
              </a:rPr>
              <a:t>2.</a:t>
            </a:r>
            <a:r>
              <a:rPr lang="ar-SA" sz="1800" dirty="0">
                <a:ea typeface="Times New Roman"/>
                <a:cs typeface="Times New Roman"/>
              </a:rPr>
              <a:t>   </a:t>
            </a:r>
            <a:r>
              <a:rPr lang="ar-SA" sz="1800" dirty="0">
                <a:latin typeface="Times New Roman"/>
                <a:ea typeface="Times New Roman"/>
                <a:cs typeface="B Nazanin"/>
              </a:rPr>
              <a:t> عدم آگاهي و فهم كاركنان از چشم انداز سازمان</a:t>
            </a:r>
            <a:endParaRPr lang="en-US" sz="1800" dirty="0">
              <a:ea typeface="Calibri"/>
              <a:cs typeface="Arial"/>
            </a:endParaRPr>
          </a:p>
          <a:p>
            <a:pPr marL="0" lvl="0" indent="0" algn="just" rtl="1">
              <a:lnSpc>
                <a:spcPct val="150000"/>
              </a:lnSpc>
              <a:spcBef>
                <a:spcPts val="0"/>
              </a:spcBef>
              <a:buSzPts val="1000"/>
              <a:buNone/>
              <a:tabLst>
                <a:tab pos="457200" algn="l"/>
              </a:tabLst>
            </a:pPr>
            <a:r>
              <a:rPr lang="ar-SA" sz="1800" dirty="0">
                <a:latin typeface="Times New Roman"/>
                <a:ea typeface="Times New Roman"/>
                <a:cs typeface="B Nazanin"/>
              </a:rPr>
              <a:t>3.</a:t>
            </a:r>
            <a:r>
              <a:rPr lang="ar-SA" sz="1800" dirty="0">
                <a:ea typeface="Times New Roman"/>
                <a:cs typeface="Times New Roman"/>
              </a:rPr>
              <a:t>   </a:t>
            </a:r>
            <a:r>
              <a:rPr lang="ar-SA" sz="1800" dirty="0">
                <a:latin typeface="Times New Roman"/>
                <a:ea typeface="Times New Roman"/>
                <a:cs typeface="B Nazanin"/>
              </a:rPr>
              <a:t> عدم همسويي و همدلي كاركنان درجهت تحقق اهداف مرتبط با چشم انداز سازمان</a:t>
            </a:r>
            <a:endParaRPr lang="en-US" sz="1800" dirty="0">
              <a:ea typeface="Calibri"/>
              <a:cs typeface="Arial"/>
            </a:endParaRPr>
          </a:p>
          <a:p>
            <a:pPr marL="0" lvl="0" indent="0" algn="just" rtl="1">
              <a:lnSpc>
                <a:spcPct val="150000"/>
              </a:lnSpc>
              <a:spcBef>
                <a:spcPts val="0"/>
              </a:spcBef>
              <a:buSzPts val="1000"/>
              <a:buNone/>
              <a:tabLst>
                <a:tab pos="457200" algn="l"/>
              </a:tabLst>
            </a:pPr>
            <a:r>
              <a:rPr lang="ar-SA" sz="1800" dirty="0">
                <a:latin typeface="Times New Roman"/>
                <a:ea typeface="Times New Roman"/>
                <a:cs typeface="B Nazanin"/>
              </a:rPr>
              <a:t>4.</a:t>
            </a:r>
            <a:r>
              <a:rPr lang="ar-SA" sz="1800" dirty="0">
                <a:ea typeface="Times New Roman"/>
                <a:cs typeface="Times New Roman"/>
              </a:rPr>
              <a:t>   </a:t>
            </a:r>
            <a:r>
              <a:rPr lang="ar-SA" sz="1800" dirty="0">
                <a:latin typeface="Times New Roman"/>
                <a:ea typeface="Times New Roman"/>
                <a:cs typeface="B Nazanin"/>
              </a:rPr>
              <a:t> وجود تعارض و تنش معني دار ما بين مديران عالي و بخشي بدليل نادقيق بودن و ذهني بودن شاخص هاي</a:t>
            </a:r>
            <a:r>
              <a:rPr lang="en-US" sz="1800" dirty="0">
                <a:latin typeface="Times New Roman"/>
                <a:ea typeface="Times New Roman"/>
                <a:cs typeface="B Nazanin"/>
              </a:rPr>
              <a:t>BSC</a:t>
            </a:r>
            <a:r>
              <a:rPr lang="ar-SA" sz="1800" dirty="0">
                <a:ea typeface="Times New Roman"/>
                <a:cs typeface="Times New Roman"/>
              </a:rPr>
              <a:t> </a:t>
            </a:r>
            <a:r>
              <a:rPr lang="ar-SA" sz="1800" dirty="0">
                <a:latin typeface="Times New Roman"/>
                <a:ea typeface="Times New Roman"/>
                <a:cs typeface="B Nazanin"/>
              </a:rPr>
              <a:t> </a:t>
            </a:r>
            <a:r>
              <a:rPr lang="ar-SA" sz="1800" dirty="0">
                <a:ea typeface="Times New Roman"/>
                <a:cs typeface="Times New Roman"/>
              </a:rPr>
              <a:t> </a:t>
            </a:r>
            <a:r>
              <a:rPr lang="ar-SA" sz="1800" dirty="0">
                <a:latin typeface="Times New Roman"/>
                <a:ea typeface="Times New Roman"/>
                <a:cs typeface="B Nazanin"/>
              </a:rPr>
              <a:t>و استفاده از الگوهاي نامناسب براي ارزيابي .</a:t>
            </a:r>
            <a:endParaRPr lang="en-US" sz="1800" dirty="0">
              <a:ea typeface="Calibri"/>
              <a:cs typeface="Arial"/>
            </a:endParaRPr>
          </a:p>
          <a:p>
            <a:pPr marL="0" lvl="0" indent="0" algn="just" rtl="1">
              <a:lnSpc>
                <a:spcPct val="150000"/>
              </a:lnSpc>
              <a:spcBef>
                <a:spcPts val="0"/>
              </a:spcBef>
              <a:buSzPts val="1000"/>
              <a:buNone/>
              <a:tabLst>
                <a:tab pos="457200" algn="l"/>
              </a:tabLst>
            </a:pPr>
            <a:r>
              <a:rPr lang="ar-SA" sz="1800" dirty="0">
                <a:latin typeface="Times New Roman"/>
                <a:ea typeface="Times New Roman"/>
                <a:cs typeface="B Nazanin"/>
              </a:rPr>
              <a:t>5.</a:t>
            </a:r>
            <a:r>
              <a:rPr lang="ar-SA" sz="1800" dirty="0">
                <a:ea typeface="Times New Roman"/>
                <a:cs typeface="Times New Roman"/>
              </a:rPr>
              <a:t>    </a:t>
            </a:r>
            <a:r>
              <a:rPr lang="ar-SA" sz="1800" dirty="0">
                <a:latin typeface="Times New Roman"/>
                <a:ea typeface="Times New Roman"/>
                <a:cs typeface="B Nazanin"/>
              </a:rPr>
              <a:t> كارت امتيازي متوازن </a:t>
            </a:r>
            <a:r>
              <a:rPr lang="ar-SA" sz="1800" dirty="0">
                <a:ea typeface="Times New Roman"/>
                <a:cs typeface="Times New Roman"/>
              </a:rPr>
              <a:t> </a:t>
            </a:r>
            <a:r>
              <a:rPr lang="ar-SA" sz="1800" dirty="0">
                <a:latin typeface="Times New Roman"/>
                <a:ea typeface="Times New Roman"/>
                <a:cs typeface="B Nazanin"/>
              </a:rPr>
              <a:t>در تعريف مجموعه اي از شاخص هاي كمي تحكيم كننده ارزشهاي عملكرد چه در سطح انفرادي (يعني شاخص عملكرد) و چه براي ادغام ويكپارچگي شاخص ها ضعيف است. به اين ترتيب </a:t>
            </a:r>
            <a:r>
              <a:rPr lang="en-US" sz="1800" dirty="0">
                <a:latin typeface="Times New Roman"/>
                <a:ea typeface="Times New Roman"/>
                <a:cs typeface="B Nazanin"/>
              </a:rPr>
              <a:t>BSC</a:t>
            </a:r>
            <a:r>
              <a:rPr lang="ar-SA" sz="1800" dirty="0">
                <a:ea typeface="Times New Roman"/>
                <a:cs typeface="Times New Roman"/>
              </a:rPr>
              <a:t> </a:t>
            </a:r>
            <a:r>
              <a:rPr lang="ar-SA" sz="1800" dirty="0">
                <a:latin typeface="Times New Roman"/>
                <a:ea typeface="Times New Roman"/>
                <a:cs typeface="B Nazanin"/>
              </a:rPr>
              <a:t> </a:t>
            </a:r>
            <a:r>
              <a:rPr lang="ar-SA" sz="1800" dirty="0">
                <a:ea typeface="Times New Roman"/>
                <a:cs typeface="Times New Roman"/>
              </a:rPr>
              <a:t>  </a:t>
            </a:r>
            <a:r>
              <a:rPr lang="ar-SA" sz="1800" dirty="0">
                <a:latin typeface="Times New Roman"/>
                <a:ea typeface="Times New Roman"/>
                <a:cs typeface="B Nazanin"/>
              </a:rPr>
              <a:t>تكنيكي براي تخمين كمي سهم هر گروه شاخص در دستيابي به اهداف چه بطور نسبي وچه مطلق ، فراهم نمي كند و همينطور اهميت نسبي هر كدام از شاخص ها را در چشم انداز خودش مشخص نمي كند.</a:t>
            </a:r>
            <a:endParaRPr lang="en-US" sz="1800" dirty="0">
              <a:ea typeface="Calibri"/>
              <a:cs typeface="Arial"/>
            </a:endParaRPr>
          </a:p>
          <a:p>
            <a:pPr marL="0" indent="0" algn="r">
              <a:lnSpc>
                <a:spcPct val="150000"/>
              </a:lnSpc>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614633511"/>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mph" presetSubtype="0" fill="hold" grpId="0" nodeType="clickEffect">
                                  <p:stCondLst>
                                    <p:cond delay="0"/>
                                  </p:stCondLst>
                                  <p:iterate type="lt">
                                    <p:tmPct val="4000"/>
                                  </p:iterate>
                                  <p:childTnLst>
                                    <p:set>
                                      <p:cBhvr override="childStyle">
                                        <p:cTn id="13" dur="500" fill="hold"/>
                                        <p:tgtEl>
                                          <p:spTgt spid="3">
                                            <p:txEl>
                                              <p:pRg st="0" end="0"/>
                                            </p:txEl>
                                          </p:spTgt>
                                        </p:tgtEl>
                                        <p:attrNameLst>
                                          <p:attrName>style.textDecorationUnderline</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18" presetClass="emph" presetSubtype="0" fill="hold" grpId="0" nodeType="clickEffect">
                                  <p:stCondLst>
                                    <p:cond delay="0"/>
                                  </p:stCondLst>
                                  <p:iterate type="lt">
                                    <p:tmPct val="4000"/>
                                  </p:iterate>
                                  <p:childTnLst>
                                    <p:set>
                                      <p:cBhvr override="childStyle">
                                        <p:cTn id="17" dur="500" fill="hold"/>
                                        <p:tgtEl>
                                          <p:spTgt spid="3">
                                            <p:txEl>
                                              <p:pRg st="1" end="1"/>
                                            </p:txEl>
                                          </p:spTgt>
                                        </p:tgtEl>
                                        <p:attrNameLst>
                                          <p:attrName>style.textDecorationUnderline</p:attrName>
                                        </p:attrNameLst>
                                      </p:cBhvr>
                                      <p:to>
                                        <p:strVal val="true"/>
                                      </p:to>
                                    </p:set>
                                  </p:childTnLst>
                                </p:cTn>
                              </p:par>
                            </p:childTnLst>
                          </p:cTn>
                        </p:par>
                      </p:childTnLst>
                    </p:cTn>
                  </p:par>
                  <p:par>
                    <p:cTn id="18" fill="hold">
                      <p:stCondLst>
                        <p:cond delay="indefinite"/>
                      </p:stCondLst>
                      <p:childTnLst>
                        <p:par>
                          <p:cTn id="19" fill="hold">
                            <p:stCondLst>
                              <p:cond delay="0"/>
                            </p:stCondLst>
                            <p:childTnLst>
                              <p:par>
                                <p:cTn id="20" presetID="18" presetClass="emph" presetSubtype="0" fill="hold" grpId="0" nodeType="clickEffect">
                                  <p:stCondLst>
                                    <p:cond delay="0"/>
                                  </p:stCondLst>
                                  <p:iterate type="lt">
                                    <p:tmPct val="4000"/>
                                  </p:iterate>
                                  <p:childTnLst>
                                    <p:set>
                                      <p:cBhvr override="childStyle">
                                        <p:cTn id="21" dur="500" fill="hold"/>
                                        <p:tgtEl>
                                          <p:spTgt spid="3">
                                            <p:txEl>
                                              <p:pRg st="2" end="2"/>
                                            </p:txEl>
                                          </p:spTgt>
                                        </p:tgtEl>
                                        <p:attrNameLst>
                                          <p:attrName>style.textDecorationUnderline</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8" presetClass="emph" presetSubtype="0" fill="hold" grpId="0" nodeType="clickEffect">
                                  <p:stCondLst>
                                    <p:cond delay="0"/>
                                  </p:stCondLst>
                                  <p:iterate type="lt">
                                    <p:tmPct val="4000"/>
                                  </p:iterate>
                                  <p:childTnLst>
                                    <p:set>
                                      <p:cBhvr override="childStyle">
                                        <p:cTn id="25" dur="500" fill="hold"/>
                                        <p:tgtEl>
                                          <p:spTgt spid="3">
                                            <p:txEl>
                                              <p:pRg st="3" end="3"/>
                                            </p:txEl>
                                          </p:spTgt>
                                        </p:tgtEl>
                                        <p:attrNameLst>
                                          <p:attrName>style.textDecorationUnderline</p:attrName>
                                        </p:attrNameLst>
                                      </p:cBhvr>
                                      <p:to>
                                        <p:strVal val="true"/>
                                      </p:to>
                                    </p:set>
                                  </p:childTnLst>
                                </p:cTn>
                              </p:par>
                            </p:childTnLst>
                          </p:cTn>
                        </p:par>
                      </p:childTnLst>
                    </p:cTn>
                  </p:par>
                  <p:par>
                    <p:cTn id="26" fill="hold">
                      <p:stCondLst>
                        <p:cond delay="indefinite"/>
                      </p:stCondLst>
                      <p:childTnLst>
                        <p:par>
                          <p:cTn id="27" fill="hold">
                            <p:stCondLst>
                              <p:cond delay="0"/>
                            </p:stCondLst>
                            <p:childTnLst>
                              <p:par>
                                <p:cTn id="28" presetID="18" presetClass="emph" presetSubtype="0" fill="hold" grpId="0" nodeType="clickEffect">
                                  <p:stCondLst>
                                    <p:cond delay="0"/>
                                  </p:stCondLst>
                                  <p:iterate type="lt">
                                    <p:tmPct val="4000"/>
                                  </p:iterate>
                                  <p:childTnLst>
                                    <p:set>
                                      <p:cBhvr override="childStyle">
                                        <p:cTn id="29"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دلایل عدم  اجرای </a:t>
            </a:r>
            <a:r>
              <a:rPr lang="fa-IR" b="1" dirty="0" smtClean="0"/>
              <a:t>اثربخش </a:t>
            </a:r>
            <a:endParaRPr lang="en-US" dirty="0"/>
          </a:p>
        </p:txBody>
      </p:sp>
      <p:sp>
        <p:nvSpPr>
          <p:cNvPr id="3" name="Content Placeholder 2"/>
          <p:cNvSpPr>
            <a:spLocks noGrp="1"/>
          </p:cNvSpPr>
          <p:nvPr>
            <p:ph idx="1"/>
          </p:nvPr>
        </p:nvSpPr>
        <p:spPr>
          <a:xfrm>
            <a:off x="457200" y="1371600"/>
            <a:ext cx="8229600" cy="5181600"/>
          </a:xfrm>
        </p:spPr>
        <p:txBody>
          <a:bodyPr>
            <a:normAutofit/>
          </a:bodyPr>
          <a:lstStyle/>
          <a:p>
            <a:pPr marL="0" lvl="0" indent="0" algn="just" rtl="1">
              <a:lnSpc>
                <a:spcPct val="150000"/>
              </a:lnSpc>
              <a:spcBef>
                <a:spcPts val="0"/>
              </a:spcBef>
              <a:spcAft>
                <a:spcPts val="1000"/>
              </a:spcAft>
              <a:buSzPts val="1000"/>
              <a:buNone/>
              <a:tabLst>
                <a:tab pos="457200" algn="l"/>
              </a:tabLst>
            </a:pPr>
            <a:r>
              <a:rPr lang="ar-SA" sz="1800" dirty="0">
                <a:latin typeface="Times New Roman"/>
                <a:ea typeface="Times New Roman"/>
                <a:cs typeface="B Nazanin"/>
              </a:rPr>
              <a:t>6.</a:t>
            </a:r>
            <a:r>
              <a:rPr lang="ar-SA" sz="1800" dirty="0">
                <a:ea typeface="Times New Roman"/>
                <a:cs typeface="Times New Roman"/>
              </a:rPr>
              <a:t>    </a:t>
            </a:r>
            <a:r>
              <a:rPr lang="ar-SA" sz="1800" dirty="0">
                <a:latin typeface="Times New Roman"/>
                <a:ea typeface="Times New Roman"/>
                <a:cs typeface="B Nazanin"/>
              </a:rPr>
              <a:t> يكپارچه كردن نتايج </a:t>
            </a:r>
            <a:r>
              <a:rPr lang="en-US" sz="1800" dirty="0">
                <a:latin typeface="Times New Roman"/>
                <a:ea typeface="Times New Roman"/>
                <a:cs typeface="B Nazanin"/>
              </a:rPr>
              <a:t>BSC</a:t>
            </a:r>
            <a:r>
              <a:rPr lang="ar-SA" sz="1800" dirty="0">
                <a:ea typeface="Times New Roman"/>
                <a:cs typeface="Times New Roman"/>
              </a:rPr>
              <a:t>  </a:t>
            </a:r>
            <a:r>
              <a:rPr lang="ar-SA" sz="1800" dirty="0">
                <a:latin typeface="Times New Roman"/>
                <a:ea typeface="Times New Roman"/>
                <a:cs typeface="B Nazanin"/>
              </a:rPr>
              <a:t>نيز توسط كاربران بطور ذهني انجام مي شود ، لذا اين كاستي ها با خاصيت ويژه </a:t>
            </a:r>
            <a:r>
              <a:rPr lang="en-US" sz="1800" dirty="0">
                <a:latin typeface="Times New Roman"/>
                <a:ea typeface="Times New Roman"/>
                <a:cs typeface="B Nazanin"/>
              </a:rPr>
              <a:t>BSC</a:t>
            </a:r>
            <a:r>
              <a:rPr lang="ar-SA" sz="1800" dirty="0">
                <a:ea typeface="Times New Roman"/>
                <a:cs typeface="Times New Roman"/>
              </a:rPr>
              <a:t> </a:t>
            </a:r>
            <a:r>
              <a:rPr lang="en-US" sz="1800" dirty="0" smtClean="0">
                <a:ea typeface="Times New Roman"/>
                <a:cs typeface="Times New Roman"/>
              </a:rPr>
              <a:t> </a:t>
            </a:r>
            <a:r>
              <a:rPr lang="ar-SA" sz="1800" dirty="0" smtClean="0">
                <a:latin typeface="Times New Roman"/>
                <a:ea typeface="Times New Roman"/>
                <a:cs typeface="B Nazanin"/>
              </a:rPr>
              <a:t>در </a:t>
            </a:r>
            <a:r>
              <a:rPr lang="ar-SA" sz="1800" dirty="0">
                <a:latin typeface="Times New Roman"/>
                <a:ea typeface="Times New Roman"/>
                <a:cs typeface="B Nazanin"/>
              </a:rPr>
              <a:t>تعارض قرار مي گيرد كه كاپلان ونورتون</a:t>
            </a:r>
            <a:r>
              <a:rPr lang="ar-SA" sz="1800" dirty="0">
                <a:ea typeface="Times New Roman"/>
                <a:cs typeface="Times New Roman"/>
              </a:rPr>
              <a:t> </a:t>
            </a:r>
            <a:r>
              <a:rPr lang="ar-SA" sz="1800" dirty="0">
                <a:latin typeface="Times New Roman"/>
                <a:ea typeface="Times New Roman"/>
                <a:cs typeface="B Nazanin"/>
              </a:rPr>
              <a:t> به آن تاكيد ويژه داشتند ،آنها قدرت ويژه </a:t>
            </a:r>
            <a:r>
              <a:rPr lang="en-US" sz="1800" dirty="0">
                <a:latin typeface="Times New Roman"/>
                <a:ea typeface="Times New Roman"/>
                <a:cs typeface="B Nazanin"/>
              </a:rPr>
              <a:t>BSC</a:t>
            </a:r>
            <a:r>
              <a:rPr lang="ar-SA" sz="1800" dirty="0">
                <a:ea typeface="Times New Roman"/>
                <a:cs typeface="Times New Roman"/>
              </a:rPr>
              <a:t> </a:t>
            </a:r>
            <a:r>
              <a:rPr lang="ar-SA" sz="1800" dirty="0" smtClean="0">
                <a:latin typeface="Times New Roman"/>
                <a:ea typeface="Times New Roman"/>
                <a:cs typeface="B Nazanin"/>
              </a:rPr>
              <a:t>را </a:t>
            </a:r>
            <a:r>
              <a:rPr lang="ar-SA" sz="1800" dirty="0">
                <a:latin typeface="Times New Roman"/>
                <a:ea typeface="Times New Roman"/>
                <a:cs typeface="B Nazanin"/>
              </a:rPr>
              <a:t>فراهم نمودن ظرفيت يادگيري استراتژيك براي شركت ها و توانا كردن آنها در تجديد نظر در استراتژي هايشان در مواقع لازم، ذكر كرده اند</a:t>
            </a:r>
            <a:r>
              <a:rPr lang="ar-SA" sz="1800" dirty="0" smtClean="0">
                <a:latin typeface="Times New Roman"/>
                <a:ea typeface="Times New Roman"/>
                <a:cs typeface="B Nazanin"/>
              </a:rPr>
              <a:t>.</a:t>
            </a:r>
            <a:endParaRPr lang="en-US" sz="1800" dirty="0" smtClean="0">
              <a:latin typeface="Times New Roman"/>
              <a:ea typeface="Times New Roman"/>
              <a:cs typeface="B Nazanin"/>
            </a:endParaRPr>
          </a:p>
          <a:p>
            <a:pPr marL="0" indent="0" algn="r">
              <a:lnSpc>
                <a:spcPct val="150000"/>
              </a:lnSpc>
              <a:buNone/>
            </a:pPr>
            <a:r>
              <a:rPr lang="fa-IR" sz="1800" b="1" dirty="0" smtClean="0"/>
              <a:t>در </a:t>
            </a:r>
            <a:r>
              <a:rPr lang="fa-IR" sz="1800" b="1" dirty="0"/>
              <a:t>تحقیقات کاپلان و نورتون دلایل عدم  اجرای اثربخش استراتژی های تدوین شده به شرح زیربیان شده است.</a:t>
            </a:r>
            <a:endParaRPr lang="en-US" sz="1800" dirty="0"/>
          </a:p>
          <a:p>
            <a:pPr marL="0" marR="0" indent="0" algn="just" rtl="1">
              <a:lnSpc>
                <a:spcPct val="150000"/>
              </a:lnSpc>
              <a:spcBef>
                <a:spcPts val="0"/>
              </a:spcBef>
              <a:spcAft>
                <a:spcPts val="1000"/>
              </a:spcAft>
              <a:buNone/>
            </a:pPr>
            <a:r>
              <a:rPr lang="fa-IR" sz="1600" dirty="0">
                <a:latin typeface="Arial"/>
                <a:ea typeface="Times New Roman"/>
                <a:cs typeface="B Nazanin"/>
              </a:rPr>
              <a:t>1</a:t>
            </a:r>
            <a:r>
              <a:rPr lang="fa-IR" sz="1800" dirty="0">
                <a:latin typeface="Arial"/>
                <a:ea typeface="Times New Roman"/>
                <a:cs typeface="B Nazanin"/>
              </a:rPr>
              <a:t>-عدم مشارکت کارکنان در فرآیند برنامه ریزی استراتژیک شرکت </a:t>
            </a:r>
            <a:endParaRPr lang="en-US" sz="1600" dirty="0">
              <a:ea typeface="Calibri"/>
              <a:cs typeface="Arial"/>
            </a:endParaRPr>
          </a:p>
          <a:p>
            <a:pPr marL="0" marR="0" indent="0" algn="just" rtl="1">
              <a:lnSpc>
                <a:spcPct val="150000"/>
              </a:lnSpc>
              <a:spcBef>
                <a:spcPts val="0"/>
              </a:spcBef>
              <a:spcAft>
                <a:spcPts val="1000"/>
              </a:spcAft>
              <a:buNone/>
            </a:pPr>
            <a:r>
              <a:rPr lang="fa-IR" sz="1800" dirty="0">
                <a:latin typeface="Arial"/>
                <a:ea typeface="Times New Roman"/>
                <a:cs typeface="B Nazanin"/>
              </a:rPr>
              <a:t>استراتژی های سازمانی جهت حصول به نتایج مورد انتظار می بایست با مشارکت وتعامل کار کنان کلیدی سازمان تهیه و تدوین گردد ،از اینرو تهیه و تدوین استراتژی های سازمانی بدون مشارکت پرسنل سازمان از ضمانت </a:t>
            </a:r>
            <a:r>
              <a:rPr lang="fa-IR" sz="1800" dirty="0" smtClean="0">
                <a:latin typeface="Arial"/>
                <a:ea typeface="Times New Roman"/>
                <a:cs typeface="B Nazanin"/>
              </a:rPr>
              <a:t>اجرائی لازم بر خوردار نخواهد بود.</a:t>
            </a:r>
            <a:endParaRPr lang="en-US" sz="1600" dirty="0" smtClean="0">
              <a:ea typeface="Calibri"/>
              <a:cs typeface="Arial"/>
            </a:endParaRPr>
          </a:p>
          <a:p>
            <a:pPr marL="0" indent="0" algn="r">
              <a:lnSpc>
                <a:spcPct val="150000"/>
              </a:lnSpc>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14273460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3">
                                            <p:txEl>
                                              <p:pRg st="0" end="0"/>
                                            </p:txEl>
                                          </p:spTgt>
                                        </p:tgtEl>
                                        <p:attrNameLst>
                                          <p:attrName>ppt_w</p:attrName>
                                        </p:attrNameLst>
                                      </p:cBhvr>
                                      <p:tavLst>
                                        <p:tav tm="0">
                                          <p:val>
                                            <p:strVal val="ppt_w"/>
                                          </p:val>
                                        </p:tav>
                                        <p:tav tm="100000">
                                          <p:val>
                                            <p:fltVal val="0"/>
                                          </p:val>
                                        </p:tav>
                                      </p:tavLst>
                                    </p:anim>
                                    <p:anim calcmode="lin" valueType="num">
                                      <p:cBhvr>
                                        <p:cTn id="7"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8" dur="500"/>
                                        <p:tgtEl>
                                          <p:spTgt spid="3">
                                            <p:txEl>
                                              <p:pRg st="0" end="0"/>
                                            </p:txEl>
                                          </p:spTgt>
                                        </p:tgtEl>
                                      </p:cBhvr>
                                    </p:animEffect>
                                    <p:set>
                                      <p:cBhvr>
                                        <p:cTn id="9"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3">
                                            <p:txEl>
                                              <p:pRg st="1" end="1"/>
                                            </p:txEl>
                                          </p:spTgt>
                                        </p:tgtEl>
                                        <p:attrNameLst>
                                          <p:attrName>ppt_w</p:attrName>
                                        </p:attrNameLst>
                                      </p:cBhvr>
                                      <p:tavLst>
                                        <p:tav tm="0">
                                          <p:val>
                                            <p:strVal val="ppt_w"/>
                                          </p:val>
                                        </p:tav>
                                        <p:tav tm="100000">
                                          <p:val>
                                            <p:fltVal val="0"/>
                                          </p:val>
                                        </p:tav>
                                      </p:tavLst>
                                    </p:anim>
                                    <p:anim calcmode="lin" valueType="num">
                                      <p:cBhvr>
                                        <p:cTn id="14"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15" dur="500"/>
                                        <p:tgtEl>
                                          <p:spTgt spid="3">
                                            <p:txEl>
                                              <p:pRg st="1" end="1"/>
                                            </p:txEl>
                                          </p:spTgt>
                                        </p:tgtEl>
                                      </p:cBhvr>
                                    </p:animEffect>
                                    <p:set>
                                      <p:cBhvr>
                                        <p:cTn id="16"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grpId="0" nodeType="clickEffect">
                                  <p:stCondLst>
                                    <p:cond delay="0"/>
                                  </p:stCondLst>
                                  <p:childTnLst>
                                    <p:anim calcmode="lin" valueType="num">
                                      <p:cBhvr>
                                        <p:cTn id="20" dur="500"/>
                                        <p:tgtEl>
                                          <p:spTgt spid="3">
                                            <p:txEl>
                                              <p:pRg st="2" end="2"/>
                                            </p:txEl>
                                          </p:spTgt>
                                        </p:tgtEl>
                                        <p:attrNameLst>
                                          <p:attrName>ppt_w</p:attrName>
                                        </p:attrNameLst>
                                      </p:cBhvr>
                                      <p:tavLst>
                                        <p:tav tm="0">
                                          <p:val>
                                            <p:strVal val="ppt_w"/>
                                          </p:val>
                                        </p:tav>
                                        <p:tav tm="100000">
                                          <p:val>
                                            <p:fltVal val="0"/>
                                          </p:val>
                                        </p:tav>
                                      </p:tavLst>
                                    </p:anim>
                                    <p:anim calcmode="lin" valueType="num">
                                      <p:cBhvr>
                                        <p:cTn id="21"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22" dur="500"/>
                                        <p:tgtEl>
                                          <p:spTgt spid="3">
                                            <p:txEl>
                                              <p:pRg st="2" end="2"/>
                                            </p:txEl>
                                          </p:spTgt>
                                        </p:tgtEl>
                                      </p:cBhvr>
                                    </p:animEffect>
                                    <p:set>
                                      <p:cBhvr>
                                        <p:cTn id="2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grpId="0" nodeType="clickEffect">
                                  <p:stCondLst>
                                    <p:cond delay="0"/>
                                  </p:stCondLst>
                                  <p:childTnLst>
                                    <p:anim calcmode="lin" valueType="num">
                                      <p:cBhvr>
                                        <p:cTn id="27" dur="500"/>
                                        <p:tgtEl>
                                          <p:spTgt spid="3">
                                            <p:txEl>
                                              <p:pRg st="3" end="3"/>
                                            </p:txEl>
                                          </p:spTgt>
                                        </p:tgtEl>
                                        <p:attrNameLst>
                                          <p:attrName>ppt_w</p:attrName>
                                        </p:attrNameLst>
                                      </p:cBhvr>
                                      <p:tavLst>
                                        <p:tav tm="0">
                                          <p:val>
                                            <p:strVal val="ppt_w"/>
                                          </p:val>
                                        </p:tav>
                                        <p:tav tm="100000">
                                          <p:val>
                                            <p:fltVal val="0"/>
                                          </p:val>
                                        </p:tav>
                                      </p:tavLst>
                                    </p:anim>
                                    <p:anim calcmode="lin" valueType="num">
                                      <p:cBhvr>
                                        <p:cTn id="28"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29" dur="500"/>
                                        <p:tgtEl>
                                          <p:spTgt spid="3">
                                            <p:txEl>
                                              <p:pRg st="3" end="3"/>
                                            </p:txEl>
                                          </p:spTgt>
                                        </p:tgtEl>
                                      </p:cBhvr>
                                    </p:animEffect>
                                    <p:set>
                                      <p:cBhvr>
                                        <p:cTn id="3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2"/>
                                        </p:tgtEl>
                                      </p:cBhvr>
                                    </p:animEffect>
                                    <p:anim calcmode="lin" valueType="num">
                                      <p:cBhvr>
                                        <p:cTn id="35" dur="1000"/>
                                        <p:tgtEl>
                                          <p:spTgt spid="2"/>
                                        </p:tgtEl>
                                        <p:attrNameLst>
                                          <p:attrName>ppt_x</p:attrName>
                                        </p:attrNameLst>
                                      </p:cBhvr>
                                      <p:tavLst>
                                        <p:tav tm="0">
                                          <p:val>
                                            <p:strVal val="ppt_x"/>
                                          </p:val>
                                        </p:tav>
                                        <p:tav tm="100000">
                                          <p:val>
                                            <p:strVal val="ppt_x"/>
                                          </p:val>
                                        </p:tav>
                                      </p:tavLst>
                                    </p:anim>
                                    <p:anim calcmode="lin" valueType="num">
                                      <p:cBhvr>
                                        <p:cTn id="36" dur="1000"/>
                                        <p:tgtEl>
                                          <p:spTgt spid="2"/>
                                        </p:tgtEl>
                                        <p:attrNameLst>
                                          <p:attrName>ppt_y</p:attrName>
                                        </p:attrNameLst>
                                      </p:cBhvr>
                                      <p:tavLst>
                                        <p:tav tm="0">
                                          <p:val>
                                            <p:strVal val="ppt_y"/>
                                          </p:val>
                                        </p:tav>
                                        <p:tav tm="100000">
                                          <p:val>
                                            <p:strVal val="ppt_y+.1"/>
                                          </p:val>
                                        </p:tav>
                                      </p:tavLst>
                                    </p:anim>
                                    <p:set>
                                      <p:cBhvr>
                                        <p:cTn id="37"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دلایل عدم  اجرای اثربخش </a:t>
            </a:r>
            <a:endParaRPr lang="en-US" dirty="0"/>
          </a:p>
        </p:txBody>
      </p:sp>
      <p:sp>
        <p:nvSpPr>
          <p:cNvPr id="3" name="Content Placeholder 2"/>
          <p:cNvSpPr>
            <a:spLocks noGrp="1"/>
          </p:cNvSpPr>
          <p:nvPr>
            <p:ph idx="1"/>
          </p:nvPr>
        </p:nvSpPr>
        <p:spPr/>
        <p:txBody>
          <a:bodyPr>
            <a:normAutofit/>
          </a:bodyPr>
          <a:lstStyle/>
          <a:p>
            <a:pPr marL="0" marR="0" indent="0" algn="just" rtl="1">
              <a:lnSpc>
                <a:spcPct val="150000"/>
              </a:lnSpc>
              <a:spcBef>
                <a:spcPts val="0"/>
              </a:spcBef>
              <a:spcAft>
                <a:spcPts val="1000"/>
              </a:spcAft>
              <a:buNone/>
            </a:pPr>
            <a:r>
              <a:rPr lang="fa-IR" sz="2000" dirty="0">
                <a:latin typeface="Arial"/>
                <a:ea typeface="Times New Roman"/>
                <a:cs typeface="B Nazanin"/>
              </a:rPr>
              <a:t>2-موانع مدیریتی </a:t>
            </a:r>
            <a:endParaRPr lang="en-US" sz="1800" dirty="0">
              <a:ea typeface="Calibri"/>
              <a:cs typeface="Arial"/>
            </a:endParaRPr>
          </a:p>
          <a:p>
            <a:pPr marL="0" marR="0" indent="0" algn="just" rtl="1">
              <a:lnSpc>
                <a:spcPct val="150000"/>
              </a:lnSpc>
              <a:spcBef>
                <a:spcPts val="0"/>
              </a:spcBef>
              <a:spcAft>
                <a:spcPts val="1000"/>
              </a:spcAft>
              <a:buNone/>
            </a:pPr>
            <a:r>
              <a:rPr lang="fa-IR" sz="1800" dirty="0">
                <a:latin typeface="Arial"/>
                <a:ea typeface="Times New Roman"/>
                <a:cs typeface="B Nazanin"/>
              </a:rPr>
              <a:t>سیستم ها و زیر ساختار های مدیریتی در سازمان‌ها جهت کنترل و هماهنگی فعالیت‌ها واقدامات تدوین شده است و می بایست متناسب با تغییرات و تحولات محیطی مورد ارزیابی و بازنگری قرار گیرد</a:t>
            </a:r>
            <a:r>
              <a:rPr lang="fa-IR" sz="1800" dirty="0">
                <a:ea typeface="Times New Roman"/>
                <a:cs typeface="Times New Roman"/>
              </a:rPr>
              <a:t>٬</a:t>
            </a:r>
            <a:r>
              <a:rPr lang="fa-IR" sz="1800" dirty="0">
                <a:latin typeface="Arial"/>
                <a:ea typeface="Times New Roman"/>
                <a:cs typeface="B Nazanin"/>
              </a:rPr>
              <a:t> لذا عدم تحقق این امر سازمانها را در مواجهه با تغییرات و تحو لات محیطی ناتوان ساخته است و موجب از دست رفتن مزیت های رقابتی می شود </a:t>
            </a:r>
            <a:r>
              <a:rPr lang="fa-IR" sz="1800" dirty="0" smtClean="0">
                <a:latin typeface="Arial"/>
                <a:ea typeface="Times New Roman"/>
                <a:cs typeface="B Nazanin"/>
              </a:rPr>
              <a:t>.</a:t>
            </a:r>
            <a:endParaRPr lang="en-US" sz="1800" dirty="0" smtClean="0">
              <a:latin typeface="Arial"/>
              <a:ea typeface="Times New Roman"/>
              <a:cs typeface="B Nazanin"/>
            </a:endParaRPr>
          </a:p>
          <a:p>
            <a:pPr marL="0" marR="0" indent="0" algn="just" rtl="1">
              <a:lnSpc>
                <a:spcPct val="150000"/>
              </a:lnSpc>
              <a:spcBef>
                <a:spcPts val="0"/>
              </a:spcBef>
              <a:spcAft>
                <a:spcPts val="1000"/>
              </a:spcAft>
              <a:buNone/>
            </a:pPr>
            <a:endParaRPr lang="en-US" sz="1800" dirty="0">
              <a:ea typeface="Calibri"/>
              <a:cs typeface="Arial"/>
            </a:endParaRPr>
          </a:p>
          <a:p>
            <a:pPr marL="0" lvl="0" indent="0" algn="just" rtl="1">
              <a:lnSpc>
                <a:spcPct val="150000"/>
              </a:lnSpc>
              <a:spcBef>
                <a:spcPts val="0"/>
              </a:spcBef>
              <a:spcAft>
                <a:spcPts val="1000"/>
              </a:spcAft>
              <a:buSzPts val="1000"/>
              <a:buNone/>
              <a:tabLst>
                <a:tab pos="457200" algn="l"/>
              </a:tabLst>
            </a:pPr>
            <a:r>
              <a:rPr lang="fa-IR" sz="1800" dirty="0">
                <a:latin typeface="Arial"/>
                <a:ea typeface="Times New Roman"/>
                <a:cs typeface="B Nazanin"/>
              </a:rPr>
              <a:t>3- موانع عملیاتی </a:t>
            </a:r>
            <a:endParaRPr lang="en-US" sz="1800" dirty="0">
              <a:ea typeface="Calibri"/>
              <a:cs typeface="Arial"/>
            </a:endParaRPr>
          </a:p>
          <a:p>
            <a:pPr marL="0" marR="0" indent="0" algn="just" rtl="1">
              <a:lnSpc>
                <a:spcPct val="150000"/>
              </a:lnSpc>
              <a:spcBef>
                <a:spcPts val="0"/>
              </a:spcBef>
              <a:spcAft>
                <a:spcPts val="1000"/>
              </a:spcAft>
              <a:buNone/>
            </a:pPr>
            <a:r>
              <a:rPr lang="fa-IR" sz="1800" dirty="0">
                <a:latin typeface="Arial"/>
                <a:ea typeface="Times New Roman"/>
                <a:cs typeface="B Nazanin"/>
              </a:rPr>
              <a:t>در بسیاری از سازمان‌ها فرایند بر نامه ریزی بطور مجزا از فرآیند برنامه ریزی استراتژیک انجام می شود و این در حالیست که دوفرآیند مذکور به یکدیگر مرتبط بوده‌اند و عدم توجه بدین موضوع</a:t>
            </a:r>
            <a:r>
              <a:rPr lang="fa-IR" sz="1800" dirty="0">
                <a:ea typeface="Times New Roman"/>
                <a:cs typeface="Times New Roman"/>
              </a:rPr>
              <a:t> </a:t>
            </a:r>
            <a:r>
              <a:rPr lang="fa-IR" sz="1800" dirty="0">
                <a:latin typeface="Arial"/>
                <a:ea typeface="Times New Roman"/>
                <a:cs typeface="B Nazanin"/>
              </a:rPr>
              <a:t> منجر به بروزموانع و محدودیت‌هایی جهت اجرای استراتژی‌های سارمانی می شود. </a:t>
            </a:r>
            <a:endParaRPr lang="en-US" sz="1800" dirty="0">
              <a:ea typeface="Calibri"/>
              <a:cs typeface="Arial"/>
            </a:endParaRPr>
          </a:p>
          <a:p>
            <a:pPr marL="0" indent="0" algn="r" rtl="1">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59964051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دلایل عدم  اجرای اثربخش </a:t>
            </a:r>
            <a:endParaRPr lang="en-US" dirty="0"/>
          </a:p>
        </p:txBody>
      </p:sp>
      <p:sp>
        <p:nvSpPr>
          <p:cNvPr id="3" name="Content Placeholder 2"/>
          <p:cNvSpPr>
            <a:spLocks noGrp="1"/>
          </p:cNvSpPr>
          <p:nvPr>
            <p:ph idx="1"/>
          </p:nvPr>
        </p:nvSpPr>
        <p:spPr/>
        <p:txBody>
          <a:bodyPr>
            <a:normAutofit/>
          </a:bodyPr>
          <a:lstStyle/>
          <a:p>
            <a:pPr marL="0" lvl="0" indent="0" algn="just" rtl="1">
              <a:lnSpc>
                <a:spcPct val="150000"/>
              </a:lnSpc>
              <a:spcBef>
                <a:spcPts val="0"/>
              </a:spcBef>
              <a:spcAft>
                <a:spcPts val="1000"/>
              </a:spcAft>
              <a:buSzPts val="1000"/>
              <a:buNone/>
              <a:tabLst>
                <a:tab pos="457200" algn="l"/>
              </a:tabLst>
            </a:pPr>
            <a:r>
              <a:rPr lang="fa-IR" sz="1800" dirty="0">
                <a:latin typeface="Arial"/>
                <a:ea typeface="Times New Roman"/>
                <a:cs typeface="B Nazanin"/>
              </a:rPr>
              <a:t>4- موانع کارکنان </a:t>
            </a:r>
            <a:endParaRPr lang="en-US" sz="1800" dirty="0">
              <a:ea typeface="Calibri"/>
              <a:cs typeface="Arial"/>
            </a:endParaRPr>
          </a:p>
          <a:p>
            <a:pPr marL="0" marR="0" indent="0" algn="just" rtl="1">
              <a:lnSpc>
                <a:spcPct val="150000"/>
              </a:lnSpc>
              <a:spcBef>
                <a:spcPts val="0"/>
              </a:spcBef>
              <a:spcAft>
                <a:spcPts val="1000"/>
              </a:spcAft>
              <a:buNone/>
            </a:pPr>
            <a:r>
              <a:rPr lang="fa-IR" sz="1800" dirty="0">
                <a:latin typeface="Arial"/>
                <a:ea typeface="Times New Roman"/>
                <a:cs typeface="B Nazanin"/>
              </a:rPr>
              <a:t>عدم همسوئی اهداف کارکنان با اهداف سازمانی و عدم انطباق نظام انگیزش  و ارزیابی  عملکرد کارکنان با اهداف و استراتژیهای شرکت، موجب عدم تحقق استراتژی های سازمانی شده و درنتیجه استراتژی های سازمان در اجراء با مقاومت کار کنان مو اجه می شود .</a:t>
            </a:r>
            <a:endParaRPr lang="en-US" sz="1800" dirty="0">
              <a:ea typeface="Calibri"/>
              <a:cs typeface="Arial"/>
            </a:endParaRPr>
          </a:p>
          <a:p>
            <a:pPr marL="0" marR="0" indent="0" algn="just" rtl="1">
              <a:lnSpc>
                <a:spcPct val="150000"/>
              </a:lnSpc>
              <a:spcBef>
                <a:spcPts val="0"/>
              </a:spcBef>
              <a:spcAft>
                <a:spcPts val="1000"/>
              </a:spcAft>
              <a:buNone/>
            </a:pPr>
            <a:r>
              <a:rPr lang="fa-IR" sz="1800" dirty="0">
                <a:latin typeface="Arial"/>
                <a:ea typeface="Times New Roman"/>
                <a:cs typeface="B Nazanin"/>
              </a:rPr>
              <a:t>موضوع نخست تاکید آن بر فرآیند تدوین استراتژی و هدف گذاری در تمامی سطوح ساز مان و آنگاه ارزیابی میزان موفقیت سازمان در دستیابی به اهداف تدوین شده می باشد.</a:t>
            </a:r>
            <a:endParaRPr lang="en-US" sz="1800" dirty="0">
              <a:ea typeface="Calibri"/>
              <a:cs typeface="Arial"/>
            </a:endParaRPr>
          </a:p>
          <a:p>
            <a:pPr algn="r" rtl="1"/>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73087440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2" end="2"/>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BSC</a:t>
            </a:r>
            <a:r>
              <a:rPr lang="fa-IR" b="1" dirty="0" smtClean="0"/>
              <a:t>هدف </a:t>
            </a:r>
            <a:r>
              <a:rPr lang="fa-IR" b="1" dirty="0"/>
              <a:t>از توسعه </a:t>
            </a:r>
            <a:endParaRPr lang="en-US" dirty="0"/>
          </a:p>
        </p:txBody>
      </p:sp>
      <p:sp>
        <p:nvSpPr>
          <p:cNvPr id="3" name="Content Placeholder 2"/>
          <p:cNvSpPr>
            <a:spLocks noGrp="1"/>
          </p:cNvSpPr>
          <p:nvPr>
            <p:ph idx="1"/>
          </p:nvPr>
        </p:nvSpPr>
        <p:spPr/>
        <p:txBody>
          <a:bodyPr>
            <a:normAutofit/>
          </a:bodyPr>
          <a:lstStyle/>
          <a:p>
            <a:pPr marL="0" marR="0" indent="0" algn="just" rtl="1">
              <a:lnSpc>
                <a:spcPct val="150000"/>
              </a:lnSpc>
              <a:spcBef>
                <a:spcPts val="0"/>
              </a:spcBef>
              <a:spcAft>
                <a:spcPts val="1000"/>
              </a:spcAft>
              <a:buNone/>
            </a:pPr>
            <a:r>
              <a:rPr lang="fa-IR" sz="1800" b="1" dirty="0">
                <a:solidFill>
                  <a:schemeClr val="accent2">
                    <a:lumMod val="40000"/>
                    <a:lumOff val="60000"/>
                  </a:schemeClr>
                </a:solidFill>
                <a:latin typeface="mceinline"/>
                <a:ea typeface="Times New Roman"/>
                <a:cs typeface="B Nazanin"/>
              </a:rPr>
              <a:t>هدف از توسعه کارت امتیازی متوازن چیست ؟</a:t>
            </a:r>
            <a:endParaRPr lang="en-US" sz="1800" dirty="0">
              <a:solidFill>
                <a:schemeClr val="accent2">
                  <a:lumMod val="40000"/>
                  <a:lumOff val="60000"/>
                </a:schemeClr>
              </a:solidFill>
              <a:ea typeface="Calibri"/>
              <a:cs typeface="Arial"/>
            </a:endParaRPr>
          </a:p>
          <a:p>
            <a:pPr marL="0" indent="0" algn="r" rtl="1">
              <a:lnSpc>
                <a:spcPct val="150000"/>
              </a:lnSpc>
              <a:buNone/>
            </a:pPr>
            <a:r>
              <a:rPr lang="fa-IR" sz="1800" dirty="0"/>
              <a:t>الف- همسو سازی و ابتکارات و برنامه های بهبود </a:t>
            </a:r>
            <a:endParaRPr lang="en-US" sz="1800" dirty="0"/>
          </a:p>
          <a:p>
            <a:pPr marL="0" indent="0" algn="r" rtl="1">
              <a:lnSpc>
                <a:spcPct val="150000"/>
              </a:lnSpc>
              <a:buNone/>
            </a:pPr>
            <a:r>
              <a:rPr lang="fa-IR" sz="1800" dirty="0" smtClean="0"/>
              <a:t>ب- </a:t>
            </a:r>
            <a:r>
              <a:rPr lang="fa-IR" sz="1800" dirty="0"/>
              <a:t>تبیین استراتژی جاری          </a:t>
            </a:r>
            <a:endParaRPr lang="en-US" sz="1800" dirty="0" smtClean="0"/>
          </a:p>
          <a:p>
            <a:pPr marL="0" indent="0" algn="r" rtl="1">
              <a:lnSpc>
                <a:spcPct val="150000"/>
              </a:lnSpc>
              <a:buNone/>
            </a:pPr>
            <a:r>
              <a:rPr lang="fa-IR" sz="1800" dirty="0" smtClean="0"/>
              <a:t>ج- </a:t>
            </a:r>
            <a:r>
              <a:rPr lang="fa-IR" sz="1800" dirty="0"/>
              <a:t>رهبری جدید               </a:t>
            </a:r>
            <a:endParaRPr lang="en-US" sz="1800" dirty="0" smtClean="0"/>
          </a:p>
          <a:p>
            <a:pPr marL="0" indent="0" algn="r" rtl="1">
              <a:lnSpc>
                <a:spcPct val="150000"/>
              </a:lnSpc>
              <a:buNone/>
            </a:pPr>
            <a:r>
              <a:rPr lang="fa-IR" sz="1800" dirty="0" smtClean="0"/>
              <a:t>د- </a:t>
            </a:r>
            <a:r>
              <a:rPr lang="fa-IR" sz="1800" dirty="0"/>
              <a:t>استراتژی </a:t>
            </a:r>
            <a:r>
              <a:rPr lang="fa-IR" sz="1800" dirty="0" smtClean="0"/>
              <a:t>جدید</a:t>
            </a:r>
            <a:endParaRPr lang="en-US" sz="1800" dirty="0" smtClean="0"/>
          </a:p>
          <a:p>
            <a:pPr marL="0" indent="0" algn="r" rtl="1">
              <a:lnSpc>
                <a:spcPct val="150000"/>
              </a:lnSpc>
              <a:buNone/>
            </a:pPr>
            <a:r>
              <a:rPr lang="fa-IR" sz="1800" dirty="0"/>
              <a:t>ه- همسویی در اهداف کارکنان           </a:t>
            </a:r>
            <a:endParaRPr lang="en-US" sz="1800" dirty="0" smtClean="0"/>
          </a:p>
          <a:p>
            <a:pPr marL="0" indent="0" algn="r" rtl="1">
              <a:lnSpc>
                <a:spcPct val="150000"/>
              </a:lnSpc>
              <a:buNone/>
            </a:pPr>
            <a:r>
              <a:rPr lang="fa-IR" sz="1800" dirty="0"/>
              <a:t>و- برقراری ارتباط و آموزش   </a:t>
            </a:r>
            <a:endParaRPr lang="en-US" sz="1800" dirty="0" smtClean="0"/>
          </a:p>
          <a:p>
            <a:pPr marL="0" indent="0" algn="r" rtl="1">
              <a:lnSpc>
                <a:spcPct val="150000"/>
              </a:lnSpc>
              <a:buNone/>
            </a:pPr>
            <a:r>
              <a:rPr lang="fa-IR" sz="1800" dirty="0"/>
              <a:t>ز- تعیین اهداف جدید</a:t>
            </a: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502517145"/>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نتیجه</a:t>
            </a:r>
            <a:endParaRPr lang="en-US" dirty="0"/>
          </a:p>
        </p:txBody>
      </p:sp>
      <p:sp>
        <p:nvSpPr>
          <p:cNvPr id="3" name="Content Placeholder 2"/>
          <p:cNvSpPr>
            <a:spLocks noGrp="1"/>
          </p:cNvSpPr>
          <p:nvPr>
            <p:ph idx="1"/>
          </p:nvPr>
        </p:nvSpPr>
        <p:spPr/>
        <p:txBody>
          <a:bodyPr>
            <a:normAutofit/>
          </a:bodyPr>
          <a:lstStyle/>
          <a:p>
            <a:pPr marL="0" indent="0" algn="just" rtl="1">
              <a:lnSpc>
                <a:spcPct val="150000"/>
              </a:lnSpc>
              <a:buNone/>
            </a:pPr>
            <a:r>
              <a:rPr lang="en-US" sz="1800" dirty="0"/>
              <a:t>BSC</a:t>
            </a:r>
            <a:r>
              <a:rPr lang="fa-IR" sz="1800" dirty="0"/>
              <a:t>  بعنوان يكي از آخرين نوآوري هاي مديريتي ، يك سيستم اندازه گيري چند بعدي است كه يك چارچوب ارزيابي عملكرد را با نگاهي يكپارچه بر عملكرد كسب وكار ارائه مي کند و شامل ابعاد مالي كمي نتيجه گرا و كوتاه مدت و ابعاد غيرمالي كيفي ، محرك (پيش برنده) و دراز مدت است . ويژگي كليدي </a:t>
            </a:r>
            <a:r>
              <a:rPr lang="en-US" sz="1800" dirty="0"/>
              <a:t>BSC</a:t>
            </a:r>
            <a:r>
              <a:rPr lang="fa-IR" sz="1800" dirty="0"/>
              <a:t> تاكيد بر ايجاد ارتباط بين شاخص هاي عملكرد و استراتژي شركت مي باشد ( اوتلي، 1999 ). و بدليل جامعيت و فراهم آوردن مجموعه اي از شاخص هاي مالي و غيرمالي و اتصال شاخص ها به استراتژي و تقويت رويكرد كل نگر،انتظارمي رود كه مشكلات مطروحه ارزيابي عملكرد را كاهش دهد</a:t>
            </a:r>
            <a:r>
              <a:rPr lang="ar-SA" sz="1800" dirty="0"/>
              <a:t>.</a:t>
            </a:r>
            <a:endParaRPr lang="en-US" sz="1800" dirty="0"/>
          </a:p>
          <a:p>
            <a:pPr marL="0" indent="0" algn="just" rtl="1">
              <a:lnSpc>
                <a:spcPct val="150000"/>
              </a:lnSpc>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129072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8)">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marL="137160" indent="0" rtl="1">
              <a:lnSpc>
                <a:spcPct val="150000"/>
              </a:lnSpc>
            </a:pPr>
            <a:r>
              <a:rPr lang="ar-SA" sz="4400" dirty="0"/>
              <a:t>منابع و </a:t>
            </a:r>
            <a:r>
              <a:rPr lang="ar-SA" sz="4400" dirty="0" smtClean="0"/>
              <a:t>مآخذ</a:t>
            </a:r>
            <a:endParaRPr lang="en-US" sz="4400" dirty="0"/>
          </a:p>
        </p:txBody>
      </p:sp>
      <p:sp>
        <p:nvSpPr>
          <p:cNvPr id="3" name="Content Placeholder 2"/>
          <p:cNvSpPr>
            <a:spLocks noGrp="1"/>
          </p:cNvSpPr>
          <p:nvPr>
            <p:ph idx="1"/>
          </p:nvPr>
        </p:nvSpPr>
        <p:spPr>
          <a:xfrm>
            <a:off x="457200" y="1371600"/>
            <a:ext cx="8229600" cy="5105400"/>
          </a:xfrm>
        </p:spPr>
        <p:txBody>
          <a:bodyPr>
            <a:normAutofit lnSpcReduction="10000"/>
          </a:bodyPr>
          <a:lstStyle/>
          <a:p>
            <a:pPr marL="137160" indent="0" algn="r" rtl="1">
              <a:lnSpc>
                <a:spcPct val="150000"/>
              </a:lnSpc>
              <a:buNone/>
            </a:pPr>
            <a:r>
              <a:rPr lang="en-US" sz="1800" dirty="0" smtClean="0"/>
              <a:t>1 </a:t>
            </a:r>
            <a:r>
              <a:rPr lang="fa-IR" sz="1800" dirty="0" smtClean="0"/>
              <a:t>.    </a:t>
            </a:r>
            <a:r>
              <a:rPr lang="ar-SA" sz="1800" dirty="0" smtClean="0"/>
              <a:t>كاپلان </a:t>
            </a:r>
            <a:r>
              <a:rPr lang="ar-SA" sz="1800" dirty="0"/>
              <a:t>و نورتون ، رابرت اس و ديويدپي – سازمان استراتژي محور – ترجمه بختياري پرويز – سازمان مديريت صنعتي -1383</a:t>
            </a:r>
            <a:r>
              <a:rPr lang="en-US" sz="1800" dirty="0"/>
              <a:t>.</a:t>
            </a:r>
          </a:p>
          <a:p>
            <a:pPr marL="137160" indent="0" algn="r" rtl="1">
              <a:lnSpc>
                <a:spcPct val="150000"/>
              </a:lnSpc>
              <a:buNone/>
            </a:pPr>
            <a:r>
              <a:rPr lang="en-US" sz="1800" dirty="0" smtClean="0"/>
              <a:t> 2 </a:t>
            </a:r>
            <a:r>
              <a:rPr lang="fa-IR" sz="1800" dirty="0" smtClean="0"/>
              <a:t>.   </a:t>
            </a:r>
            <a:r>
              <a:rPr lang="ar-SA" sz="1800" dirty="0" smtClean="0"/>
              <a:t>كاپلان </a:t>
            </a:r>
            <a:r>
              <a:rPr lang="ar-SA" sz="1800" dirty="0"/>
              <a:t>و نورتون ، رابرت اس و ديويدپي – نقشه استراتژي – ترجمه اكبري حسين و سلطاني مسعود و ملكي امير- گروه فرهنگي هنري آريانا -1384</a:t>
            </a:r>
            <a:r>
              <a:rPr lang="en-US" sz="1800" dirty="0"/>
              <a:t>.</a:t>
            </a:r>
          </a:p>
          <a:p>
            <a:pPr marL="137160" indent="0" algn="r" rtl="1">
              <a:lnSpc>
                <a:spcPct val="150000"/>
              </a:lnSpc>
              <a:buNone/>
            </a:pPr>
            <a:r>
              <a:rPr lang="en-US" sz="1800" dirty="0"/>
              <a:t> </a:t>
            </a:r>
            <a:r>
              <a:rPr lang="en-US" sz="1800" dirty="0" smtClean="0"/>
              <a:t>3</a:t>
            </a:r>
            <a:r>
              <a:rPr lang="fa-IR" sz="1800" dirty="0" smtClean="0"/>
              <a:t>.    </a:t>
            </a:r>
            <a:r>
              <a:rPr lang="ar-SA" sz="1800" dirty="0" smtClean="0"/>
              <a:t>عادل </a:t>
            </a:r>
            <a:r>
              <a:rPr lang="ar-SA" sz="1800" dirty="0"/>
              <a:t>آذر ، زهرا درویشی . بهبود سیستم کارت امتیازی متوازن بر اساس منطق فازی، سومین کنفرانس ملی مدیریت عملکرد،2007</a:t>
            </a:r>
            <a:r>
              <a:rPr lang="en-US" sz="1800" dirty="0"/>
              <a:t> .</a:t>
            </a:r>
          </a:p>
          <a:p>
            <a:pPr marL="137160" indent="0" algn="r" rtl="1">
              <a:lnSpc>
                <a:spcPct val="150000"/>
              </a:lnSpc>
              <a:buNone/>
            </a:pPr>
            <a:r>
              <a:rPr lang="fa-IR" sz="1800" b="1" dirty="0" smtClean="0"/>
              <a:t>4.     پل </a:t>
            </a:r>
            <a:r>
              <a:rPr lang="fa-IR" sz="1800" b="1" dirty="0"/>
              <a:t>آر نیون،ارزیابی متوازن،گام به گام،راهنمای طراحی و پیاده سازی،ترجمه پرویز بختیاری،سازمان مدیریت صنعتی 1386</a:t>
            </a:r>
            <a:endParaRPr lang="fa-IR" sz="1800" dirty="0"/>
          </a:p>
          <a:p>
            <a:pPr marL="137160" indent="0">
              <a:lnSpc>
                <a:spcPct val="150000"/>
              </a:lnSpc>
              <a:buNone/>
            </a:pPr>
            <a:r>
              <a:rPr lang="fa-IR" sz="1800" dirty="0" smtClean="0"/>
              <a:t>5</a:t>
            </a:r>
            <a:r>
              <a:rPr lang="en-US" sz="1800" dirty="0" smtClean="0"/>
              <a:t>.     Kaplan,R.s</a:t>
            </a:r>
            <a:r>
              <a:rPr lang="en-US" sz="1800" dirty="0"/>
              <a:t>.&amp;Norton,DP.(1992),The Balanced Scorecard-Measures That drive </a:t>
            </a:r>
            <a:endParaRPr lang="fa-IR" sz="1800" dirty="0" smtClean="0"/>
          </a:p>
          <a:p>
            <a:pPr marL="137160" indent="0">
              <a:lnSpc>
                <a:spcPct val="150000"/>
              </a:lnSpc>
              <a:buNone/>
            </a:pPr>
            <a:r>
              <a:rPr lang="en-US" sz="1800" dirty="0" smtClean="0"/>
              <a:t>Performance </a:t>
            </a:r>
            <a:r>
              <a:rPr lang="en-US" sz="1800" dirty="0"/>
              <a:t>, Harvard Business Review,January-February.</a:t>
            </a:r>
          </a:p>
          <a:p>
            <a:pPr marL="137160" indent="0">
              <a:lnSpc>
                <a:spcPct val="150000"/>
              </a:lnSpc>
              <a:buNone/>
            </a:pPr>
            <a:r>
              <a:rPr lang="fa-IR" sz="1800" dirty="0" smtClean="0"/>
              <a:t>6</a:t>
            </a:r>
            <a:r>
              <a:rPr lang="en-US" sz="1800" dirty="0" smtClean="0"/>
              <a:t>.     </a:t>
            </a:r>
            <a:r>
              <a:rPr lang="en-US" sz="1800" dirty="0"/>
              <a:t>Niven,Paul R .Balanced Scorecard Step-by-Step For Government And Nonprofit Agencies (2003)John Wiley &amp; Sons,Inc</a:t>
            </a:r>
            <a:r>
              <a:rPr lang="en-US" sz="1800" dirty="0" smtClean="0"/>
              <a:t>.</a:t>
            </a: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2630792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ar-SA" sz="4400" dirty="0"/>
              <a:t>منابع و مآخذ</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pPr marL="137160" indent="0">
              <a:lnSpc>
                <a:spcPct val="150000"/>
              </a:lnSpc>
              <a:buNone/>
            </a:pPr>
            <a:r>
              <a:rPr lang="fa-IR" sz="1800" dirty="0" smtClean="0"/>
              <a:t>7</a:t>
            </a:r>
            <a:r>
              <a:rPr lang="en-US" sz="1800" dirty="0" smtClean="0"/>
              <a:t>.     </a:t>
            </a:r>
            <a:r>
              <a:rPr lang="en-US" sz="1800" dirty="0"/>
              <a:t>Hanne Norreklit. The balanced scorecard : what is the score ? A rhetorical analysis of the balanced scorecard. Accounting, organizations and society 28(2003).</a:t>
            </a:r>
          </a:p>
          <a:p>
            <a:pPr marL="137160" indent="0" algn="just">
              <a:lnSpc>
                <a:spcPct val="150000"/>
              </a:lnSpc>
              <a:buNone/>
            </a:pPr>
            <a:r>
              <a:rPr lang="fa-IR" sz="1800" dirty="0" smtClean="0"/>
              <a:t>8</a:t>
            </a:r>
            <a:r>
              <a:rPr lang="en-US" sz="1800" dirty="0" smtClean="0"/>
              <a:t>.     </a:t>
            </a:r>
            <a:r>
              <a:rPr lang="en-US" sz="1800" dirty="0"/>
              <a:t>Paul Arveson. What is the balanced scorecard ?www.balancedscorecard.org, (1998).</a:t>
            </a:r>
          </a:p>
          <a:p>
            <a:pPr marL="137160" indent="0" algn="just">
              <a:lnSpc>
                <a:spcPct val="150000"/>
              </a:lnSpc>
              <a:buNone/>
            </a:pPr>
            <a:r>
              <a:rPr lang="fa-IR" sz="1800" dirty="0" smtClean="0"/>
              <a:t>9</a:t>
            </a:r>
            <a:r>
              <a:rPr lang="en-US" sz="1800" dirty="0" smtClean="0"/>
              <a:t>.     </a:t>
            </a:r>
            <a:r>
              <a:rPr lang="en-US" sz="1800" dirty="0"/>
              <a:t>Maris Martinsons, Robert Davison, and Dennis Tse. The balanced scorecard : a foundation for the strategic management of information systems. Decision support systems, Volum 25,issue 1, February 1999, pages 71-88.</a:t>
            </a:r>
          </a:p>
          <a:p>
            <a:pPr marL="137160" indent="0" algn="just">
              <a:lnSpc>
                <a:spcPct val="150000"/>
              </a:lnSpc>
              <a:buNone/>
            </a:pPr>
            <a:r>
              <a:rPr lang="fa-IR" sz="1800" dirty="0" smtClean="0"/>
              <a:t>10</a:t>
            </a:r>
            <a:r>
              <a:rPr lang="en-US" sz="1800" dirty="0" smtClean="0"/>
              <a:t>.     </a:t>
            </a:r>
            <a:r>
              <a:rPr lang="en-US" sz="1800" dirty="0"/>
              <a:t>Wayne G. Bremser , Lourdes F. White. An experiential approach to learning about the balanced scorecard.J.of acc.ed.18 (2000) 241-255.</a:t>
            </a:r>
          </a:p>
          <a:p>
            <a:pPr marL="137160" indent="0" algn="just">
              <a:lnSpc>
                <a:spcPct val="150000"/>
              </a:lnSpc>
              <a:buNone/>
            </a:pPr>
            <a:r>
              <a:rPr lang="fa-IR" sz="1800" dirty="0" smtClean="0"/>
              <a:t>11</a:t>
            </a:r>
            <a:r>
              <a:rPr lang="en-US" sz="1800" dirty="0" smtClean="0"/>
              <a:t>.     </a:t>
            </a:r>
            <a:r>
              <a:rPr lang="en-US" sz="1800" dirty="0"/>
              <a:t>Michael Allio. Metrics that matter : seven guidelines for better performance measurement. Handbok of business strategy. 2006, volume : 7 issue :1, page : 255-263.</a:t>
            </a:r>
          </a:p>
          <a:p>
            <a:pPr marL="137160" indent="0" algn="just">
              <a:lnSpc>
                <a:spcPct val="150000"/>
              </a:lnSpc>
              <a:buNone/>
            </a:pPr>
            <a:r>
              <a:rPr lang="fa-IR" sz="1800" dirty="0" smtClean="0"/>
              <a:t>12</a:t>
            </a:r>
            <a:r>
              <a:rPr lang="en-US" sz="1800" dirty="0" smtClean="0"/>
              <a:t>.     </a:t>
            </a:r>
            <a:r>
              <a:rPr lang="en-US" sz="1800" dirty="0"/>
              <a:t>Rohm – Howard – Performance Measurement In Action – Perform Magazine – volume 2,3 Issue 2 – 2005.</a:t>
            </a:r>
          </a:p>
          <a:p>
            <a:pPr marL="137160" indent="0" algn="just">
              <a:lnSpc>
                <a:spcPct val="150000"/>
              </a:lnSpc>
              <a:buNone/>
            </a:pPr>
            <a:r>
              <a:rPr lang="fa-IR" sz="1800" dirty="0" smtClean="0"/>
              <a:t>13</a:t>
            </a:r>
            <a:r>
              <a:rPr lang="en-US" sz="1800" dirty="0" smtClean="0"/>
              <a:t>.</a:t>
            </a:r>
            <a:r>
              <a:rPr lang="fa-IR" sz="1800" dirty="0" smtClean="0"/>
              <a:t>    </a:t>
            </a:r>
            <a:r>
              <a:rPr lang="ar-SA" sz="1800" dirty="0" smtClean="0"/>
              <a:t> </a:t>
            </a:r>
            <a:r>
              <a:rPr lang="en-US" sz="1800" dirty="0"/>
              <a:t>Rohm &amp; Halbach – Howard &amp; Larry- Developing And Using Balanced Scorecard Performance Systems – Balanced Scorecards Institute 2005</a:t>
            </a: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112141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685800"/>
          </a:xfrm>
        </p:spPr>
        <p:txBody>
          <a:bodyPr>
            <a:normAutofit fontScale="90000"/>
          </a:bodyPr>
          <a:lstStyle/>
          <a:p>
            <a:r>
              <a:rPr lang="ar-SA" sz="4900" b="1" dirty="0"/>
              <a:t>مدل كارت </a:t>
            </a:r>
            <a:r>
              <a:rPr lang="ar-SA" sz="4900" b="1" dirty="0" smtClean="0"/>
              <a:t>امتياز</a:t>
            </a:r>
            <a:r>
              <a:rPr lang="fa-IR" sz="4900" b="1" dirty="0" smtClean="0"/>
              <a:t>ی</a:t>
            </a:r>
            <a:r>
              <a:rPr lang="ar-SA" sz="4900" b="1" dirty="0" smtClean="0"/>
              <a:t> متوازن</a:t>
            </a:r>
            <a:r>
              <a:rPr lang="en-US" dirty="0"/>
              <a:t/>
            </a:r>
            <a:br>
              <a:rPr lang="en-US" dirty="0"/>
            </a:br>
            <a:endParaRPr lang="en-US" dirty="0"/>
          </a:p>
        </p:txBody>
      </p:sp>
      <p:sp>
        <p:nvSpPr>
          <p:cNvPr id="3" name="Subtitle 2"/>
          <p:cNvSpPr>
            <a:spLocks noGrp="1"/>
          </p:cNvSpPr>
          <p:nvPr>
            <p:ph type="subTitle" idx="1"/>
          </p:nvPr>
        </p:nvSpPr>
        <p:spPr>
          <a:xfrm>
            <a:off x="381000" y="1524000"/>
            <a:ext cx="8153400" cy="5029200"/>
          </a:xfrm>
        </p:spPr>
        <p:txBody>
          <a:bodyPr>
            <a:normAutofit/>
          </a:bodyPr>
          <a:lstStyle/>
          <a:p>
            <a:pPr algn="just" rtl="1">
              <a:lnSpc>
                <a:spcPct val="150000"/>
              </a:lnSpc>
            </a:pPr>
            <a:r>
              <a:rPr lang="ar-SA" sz="1900" u="sng" dirty="0">
                <a:solidFill>
                  <a:schemeClr val="tx1"/>
                </a:solidFill>
                <a:cs typeface="B Nazanin" pitchFamily="2" charset="-78"/>
              </a:rPr>
              <a:t>با آشكار شدن نياز به يك سيستم مديريت عملكرد يكپارچه كه هردو شاخص هاي عملكرد سنتي/ كمي و انتزاعي / كيفي را پوشش دهد، </a:t>
            </a:r>
            <a:r>
              <a:rPr lang="ar-SA" sz="1900" b="1" u="sng" dirty="0">
                <a:solidFill>
                  <a:schemeClr val="tx1"/>
                </a:solidFill>
                <a:cs typeface="B Nazanin" pitchFamily="2" charset="-78"/>
              </a:rPr>
              <a:t>رابرت كاپلان و ديويد نورتون </a:t>
            </a:r>
            <a:r>
              <a:rPr lang="en-US" sz="1900" b="1" u="sng" dirty="0" smtClean="0">
                <a:solidFill>
                  <a:schemeClr val="tx1"/>
                </a:solidFill>
                <a:cs typeface="B Nazanin" pitchFamily="2" charset="-78"/>
              </a:rPr>
              <a:t>  </a:t>
            </a:r>
            <a:r>
              <a:rPr lang="ar-SA" sz="1900" u="sng" dirty="0" smtClean="0">
                <a:solidFill>
                  <a:schemeClr val="tx1"/>
                </a:solidFill>
                <a:cs typeface="B Nazanin" pitchFamily="2" charset="-78"/>
              </a:rPr>
              <a:t>( </a:t>
            </a:r>
            <a:r>
              <a:rPr lang="ar-SA" sz="1900" u="sng" dirty="0">
                <a:solidFill>
                  <a:schemeClr val="tx1"/>
                </a:solidFill>
                <a:cs typeface="B Nazanin" pitchFamily="2" charset="-78"/>
              </a:rPr>
              <a:t>1992 ) در اوائل دهه نود يك ابزار اندازه گيري عملكرد را بنام </a:t>
            </a:r>
            <a:r>
              <a:rPr lang="ar-SA" sz="1900" b="1" u="sng" dirty="0">
                <a:solidFill>
                  <a:schemeClr val="tx1"/>
                </a:solidFill>
                <a:cs typeface="B Nazanin" pitchFamily="2" charset="-78"/>
              </a:rPr>
              <a:t>كارت امتيازي متوازن </a:t>
            </a:r>
            <a:r>
              <a:rPr lang="en-US" sz="1900" b="1" u="sng" dirty="0">
                <a:solidFill>
                  <a:schemeClr val="tx1"/>
                </a:solidFill>
                <a:cs typeface="B Nazanin" pitchFamily="2" charset="-78"/>
              </a:rPr>
              <a:t>BSC</a:t>
            </a:r>
            <a:r>
              <a:rPr lang="ar-SA" sz="1900" b="1" u="sng" dirty="0">
                <a:solidFill>
                  <a:schemeClr val="tx1"/>
                </a:solidFill>
                <a:cs typeface="B Nazanin" pitchFamily="2" charset="-78"/>
              </a:rPr>
              <a:t> </a:t>
            </a:r>
            <a:r>
              <a:rPr lang="ar-SA" sz="1900" u="sng" dirty="0">
                <a:solidFill>
                  <a:schemeClr val="tx1"/>
                </a:solidFill>
                <a:cs typeface="B Nazanin" pitchFamily="2" charset="-78"/>
              </a:rPr>
              <a:t> معرفي نمودند</a:t>
            </a:r>
            <a:r>
              <a:rPr lang="ar-SA" sz="1900" dirty="0">
                <a:solidFill>
                  <a:schemeClr val="tx1"/>
                </a:solidFill>
                <a:cs typeface="B Nazanin" pitchFamily="2" charset="-78"/>
              </a:rPr>
              <a:t> </a:t>
            </a:r>
            <a:r>
              <a:rPr lang="ar-SA" sz="1800" dirty="0">
                <a:solidFill>
                  <a:schemeClr val="tx1"/>
                </a:solidFill>
                <a:cs typeface="B Nazanin" pitchFamily="2" charset="-78"/>
              </a:rPr>
              <a:t>و نيز كتاب سال 1996 كاپلان و نورتون به نام كارت امتيازي متوازن ، جايزه انجمن حسابداري آمريكا را بعنوان بهترين مشاركت تئوريك سال 1997 ، دريافت نمود و امروزه بعنوان معروف ترين چارچوب مديريت عملكرد شناخته شده است .</a:t>
            </a:r>
            <a:endParaRPr lang="en-US" sz="1800" dirty="0">
              <a:solidFill>
                <a:schemeClr val="tx1"/>
              </a:solidFill>
              <a:cs typeface="B Nazanin" pitchFamily="2" charset="-78"/>
            </a:endParaRPr>
          </a:p>
          <a:p>
            <a:pPr algn="just" rtl="1">
              <a:lnSpc>
                <a:spcPct val="150000"/>
              </a:lnSpc>
            </a:pPr>
            <a:r>
              <a:rPr lang="fa-IR" sz="1800" i="1" u="sng" dirty="0">
                <a:cs typeface="B Nazanin" pitchFamily="2" charset="-78"/>
              </a:rPr>
              <a:t>کارت امتیازی متوازن مفهوم وروش کمکی در پاسخ به این سوال که کسب وکار ما </a:t>
            </a:r>
            <a:r>
              <a:rPr lang="fa-IR" sz="1800" i="1" u="sng" dirty="0" smtClean="0">
                <a:cs typeface="B Nazanin" pitchFamily="2" charset="-78"/>
              </a:rPr>
              <a:t>به </a:t>
            </a:r>
            <a:r>
              <a:rPr lang="fa-IR" sz="1800" i="1" u="sng" dirty="0">
                <a:cs typeface="B Nazanin" pitchFamily="2" charset="-78"/>
              </a:rPr>
              <a:t>کدام سمت میرود؟ می باشد</a:t>
            </a:r>
            <a:r>
              <a:rPr lang="fa-IR" sz="1800" dirty="0">
                <a:solidFill>
                  <a:schemeClr val="tx1"/>
                </a:solidFill>
                <a:cs typeface="B Nazanin" pitchFamily="2" charset="-78"/>
              </a:rPr>
              <a:t>.اندیشه نگاه به کسب وکار،از زاویه دید کارت امتیازی در سال 1992 شکل گرفت و در اندک زمانی توانست توجه ها را به خود جلب کند به اعتقاد ما دلیل این موضوع جوشش حس نیاز در مدیران به ابزاری فراتر از گزارش های کوتاه مدت رایج بود.</a:t>
            </a:r>
            <a:endParaRPr lang="en-US" sz="1800" dirty="0">
              <a:solidFill>
                <a:schemeClr val="tx1"/>
              </a:solidFill>
              <a:cs typeface="B Nazanin" pitchFamily="2" charset="-78"/>
            </a:endParaRPr>
          </a:p>
          <a:p>
            <a:pPr lvl="0" algn="just" rtl="1">
              <a:lnSpc>
                <a:spcPct val="150000"/>
              </a:lnSpc>
            </a:pPr>
            <a:r>
              <a:rPr lang="ar-SA" sz="1800" dirty="0">
                <a:cs typeface="B Nazanin" pitchFamily="2" charset="-78"/>
              </a:rPr>
              <a:t>در مورد روشهاي ارزيابي عملكرد كاركنان و فرآيندهاي يك سازمان، از طريق اندازه گيري، كنترل و مديريت به منظور هدايت برنامه ها و اهداف سازماني در راستاي حفظ و افزايش مشتري، افزايش كيفيت در خدمات و محصولات و باقي ماندن در بازار رقابت جهاني و دريك جمله </a:t>
            </a:r>
            <a:r>
              <a:rPr lang="ar-SA" sz="1900" dirty="0">
                <a:solidFill>
                  <a:schemeClr val="accent1">
                    <a:lumMod val="60000"/>
                    <a:lumOff val="40000"/>
                  </a:schemeClr>
                </a:solidFill>
                <a:cs typeface="B Nazanin" pitchFamily="2" charset="-78"/>
              </a:rPr>
              <a:t>تغيير و بهبود</a:t>
            </a:r>
            <a:r>
              <a:rPr lang="ar-SA" sz="1800" dirty="0">
                <a:cs typeface="B Nazanin" pitchFamily="2" charset="-78"/>
              </a:rPr>
              <a:t>، بسيار گفته شده است و در اين ارتباط روش هايي چون جايزه دمينگ، مالكوم بالدريچ، برتري سازماني، اسمارت، </a:t>
            </a:r>
            <a:r>
              <a:rPr lang="ar-SA" sz="1800" dirty="0" smtClean="0">
                <a:cs typeface="B Nazanin" pitchFamily="2" charset="-78"/>
              </a:rPr>
              <a:t>منشور عملكرد، كارت امتيازي متوازن و... بررسي و مزايا و قابليتها و مولفه هاي پياده سازي آنها بيان شده است.</a:t>
            </a:r>
            <a:endParaRPr lang="en-US" sz="1800" dirty="0" smtClean="0">
              <a:cs typeface="B Nazanin" pitchFamily="2" charset="-78"/>
            </a:endParaRPr>
          </a:p>
          <a:p>
            <a:pPr marL="342900" lvl="0" indent="-342900" algn="r" rtl="1">
              <a:buFont typeface="Arial" pitchFamily="34" charset="0"/>
              <a:buChar char="•"/>
            </a:pPr>
            <a:endParaRPr lang="en-US" sz="1800" dirty="0" smtClean="0">
              <a:solidFill>
                <a:prstClr val="black"/>
              </a:solidFill>
              <a:cs typeface="B Nazanin" pitchFamily="2" charset="-78"/>
            </a:endParaRPr>
          </a:p>
          <a:p>
            <a:pPr algn="r"/>
            <a:endParaRPr lang="en-US" sz="1400" b="1" dirty="0">
              <a:solidFill>
                <a:schemeClr val="tx1"/>
              </a:solidFill>
              <a:latin typeface="+mj-lt"/>
              <a:ea typeface="+mj-ea"/>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603883787"/>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4000" dirty="0"/>
              <a:t>منابع و مآخذ</a:t>
            </a:r>
            <a:endParaRPr lang="en-US" dirty="0"/>
          </a:p>
        </p:txBody>
      </p:sp>
      <p:sp>
        <p:nvSpPr>
          <p:cNvPr id="3" name="Content Placeholder 2"/>
          <p:cNvSpPr>
            <a:spLocks noGrp="1"/>
          </p:cNvSpPr>
          <p:nvPr>
            <p:ph idx="1"/>
          </p:nvPr>
        </p:nvSpPr>
        <p:spPr/>
        <p:txBody>
          <a:bodyPr>
            <a:normAutofit fontScale="92500" lnSpcReduction="20000"/>
          </a:bodyPr>
          <a:lstStyle/>
          <a:p>
            <a:pPr marL="137160" indent="0" rtl="1">
              <a:lnSpc>
                <a:spcPct val="150000"/>
              </a:lnSpc>
              <a:buNone/>
            </a:pPr>
            <a:r>
              <a:rPr lang="en-US" sz="1800" dirty="0" smtClean="0"/>
              <a:t>14.      evolution </a:t>
            </a:r>
            <a:r>
              <a:rPr lang="en-US" sz="1800" dirty="0"/>
              <a:t>of an effective strategic control tool Gavin Lawrie and Ian Cobbold 2GC Active Management, Maidenhead, UK</a:t>
            </a:r>
          </a:p>
          <a:p>
            <a:pPr marL="137160" indent="0" rtl="1">
              <a:lnSpc>
                <a:spcPct val="150000"/>
              </a:lnSpc>
              <a:buNone/>
            </a:pPr>
            <a:r>
              <a:rPr lang="en-US" sz="1800" b="1" dirty="0" smtClean="0"/>
              <a:t>15.     </a:t>
            </a:r>
            <a:r>
              <a:rPr lang="en-US" sz="1800" b="1" dirty="0"/>
              <a:t> Kaplan, R.S. and Norton, D.P. (1996a), “Linking the balanced scorecard to strategy”, California Management Review, Vol. 39 No. 1.</a:t>
            </a:r>
            <a:endParaRPr lang="en-US" sz="1800" dirty="0"/>
          </a:p>
          <a:p>
            <a:pPr marL="137160" indent="0" rtl="1">
              <a:lnSpc>
                <a:spcPct val="150000"/>
              </a:lnSpc>
              <a:buNone/>
            </a:pPr>
            <a:r>
              <a:rPr lang="en-US" sz="1800" b="1" dirty="0" smtClean="0"/>
              <a:t>16.       Lawrie</a:t>
            </a:r>
            <a:r>
              <a:rPr lang="en-US" sz="1800" b="1" dirty="0"/>
              <a:t>, G., Cobbold, I. and Marshall, J. (2004), “Corporate performance management system in a devolved UK governmental organisation: a case study”, International Journal of Productivity and Performance Management, Vol. 53 No. 4, pp. 353-70.</a:t>
            </a:r>
            <a:endParaRPr lang="en-US" sz="1800" dirty="0"/>
          </a:p>
          <a:p>
            <a:pPr marL="137160" indent="0" rtl="1">
              <a:lnSpc>
                <a:spcPct val="150000"/>
              </a:lnSpc>
              <a:buNone/>
            </a:pPr>
            <a:r>
              <a:rPr lang="en-US" sz="1800" b="1" dirty="0" smtClean="0"/>
              <a:t>16.       Stephen </a:t>
            </a:r>
            <a:r>
              <a:rPr lang="en-US" sz="1800" b="1" dirty="0"/>
              <a:t>R. covey,A.roger Merrill, and  rebacce R.merrill,first thing first(new York:simon&amp;Schuster,1994)</a:t>
            </a:r>
            <a:endParaRPr lang="en-US" sz="1800" dirty="0"/>
          </a:p>
          <a:p>
            <a:pPr marL="137160" indent="0" rtl="1">
              <a:lnSpc>
                <a:spcPct val="150000"/>
              </a:lnSpc>
              <a:buNone/>
            </a:pPr>
            <a:r>
              <a:rPr lang="en-US" sz="1800" b="1" dirty="0" smtClean="0"/>
              <a:t>17.        mavrinac</a:t>
            </a:r>
            <a:r>
              <a:rPr lang="en-US" sz="1800" b="1" dirty="0"/>
              <a:t>,”how effective is your performance measurement system?”management accounting,august 1995,13</a:t>
            </a:r>
            <a:endParaRPr lang="en-US" sz="1800" dirty="0"/>
          </a:p>
          <a:p>
            <a:pPr marL="137160" indent="0" rtl="1">
              <a:lnSpc>
                <a:spcPct val="150000"/>
              </a:lnSpc>
              <a:buNone/>
            </a:pPr>
            <a:r>
              <a:rPr lang="en-US" sz="1600" dirty="0"/>
              <a:t> </a:t>
            </a: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7892509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4000" dirty="0"/>
              <a:t>منابع و مآخذ</a:t>
            </a:r>
            <a:endParaRPr lang="en-US" dirty="0"/>
          </a:p>
        </p:txBody>
      </p:sp>
      <p:sp>
        <p:nvSpPr>
          <p:cNvPr id="3" name="Content Placeholder 2"/>
          <p:cNvSpPr>
            <a:spLocks noGrp="1"/>
          </p:cNvSpPr>
          <p:nvPr>
            <p:ph idx="1"/>
          </p:nvPr>
        </p:nvSpPr>
        <p:spPr/>
        <p:txBody>
          <a:bodyPr>
            <a:normAutofit/>
          </a:bodyPr>
          <a:lstStyle/>
          <a:p>
            <a:pPr marL="137160" indent="0" rtl="1">
              <a:lnSpc>
                <a:spcPct val="150000"/>
              </a:lnSpc>
              <a:buNone/>
            </a:pPr>
            <a:r>
              <a:rPr lang="en-US" sz="1800" b="1" dirty="0"/>
              <a:t>18.         Robert s. Kaplan and david  pnorton,the strategy focused organization  (boston :Harvard business school press,2000)</a:t>
            </a:r>
            <a:endParaRPr lang="en-US" sz="1800" dirty="0"/>
          </a:p>
          <a:p>
            <a:pPr marL="137160" indent="0" rtl="1">
              <a:lnSpc>
                <a:spcPct val="150000"/>
              </a:lnSpc>
              <a:buNone/>
            </a:pPr>
            <a:r>
              <a:rPr lang="en-US" sz="1800" b="1" dirty="0"/>
              <a:t>19.         The design and implementation of the balanced business scorecard An analysis of three companies in practice Stephen R. Letza </a:t>
            </a:r>
            <a:r>
              <a:rPr lang="en-US" sz="1800" b="1" i="1" dirty="0"/>
              <a:t>University of Bradford Management Centre, Bradford, UK</a:t>
            </a:r>
            <a:endParaRPr lang="en-US" sz="1800" dirty="0"/>
          </a:p>
          <a:p>
            <a:pPr marL="137160" indent="0">
              <a:lnSpc>
                <a:spcPct val="150000"/>
              </a:lnSpc>
              <a:buNone/>
            </a:pPr>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8030133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137160" indent="0" algn="ctr" rtl="1">
              <a:buNone/>
            </a:pPr>
            <a:endParaRPr lang="fa-IR" dirty="0" smtClean="0"/>
          </a:p>
          <a:p>
            <a:pPr marL="137160" indent="0" algn="ctr" rtl="1">
              <a:buNone/>
            </a:pPr>
            <a:endParaRPr lang="fa-IR" dirty="0"/>
          </a:p>
          <a:p>
            <a:pPr marL="137160" indent="0" algn="ctr" rtl="1">
              <a:buNone/>
            </a:pPr>
            <a:r>
              <a:rPr lang="fa-IR" sz="80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پایان</a:t>
            </a:r>
            <a:endParaRPr lang="en-US" sz="80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101103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ar-SA" b="1" dirty="0"/>
              <a:t>مدل كارت </a:t>
            </a:r>
            <a:r>
              <a:rPr lang="ar-SA" b="1" dirty="0" smtClean="0"/>
              <a:t>امتياز</a:t>
            </a:r>
            <a:r>
              <a:rPr lang="fa-IR" b="1" dirty="0" smtClean="0"/>
              <a:t>ی</a:t>
            </a:r>
            <a:r>
              <a:rPr lang="ar-SA" b="1" dirty="0" smtClean="0"/>
              <a:t> </a:t>
            </a:r>
            <a:r>
              <a:rPr lang="ar-SA" b="1" dirty="0"/>
              <a:t>متوازن</a:t>
            </a:r>
            <a:endParaRPr lang="en-US" dirty="0"/>
          </a:p>
        </p:txBody>
      </p:sp>
      <p:sp>
        <p:nvSpPr>
          <p:cNvPr id="3" name="Content Placeholder 2"/>
          <p:cNvSpPr>
            <a:spLocks noGrp="1"/>
          </p:cNvSpPr>
          <p:nvPr>
            <p:ph idx="1"/>
          </p:nvPr>
        </p:nvSpPr>
        <p:spPr>
          <a:xfrm>
            <a:off x="457200" y="1524000"/>
            <a:ext cx="8229600" cy="5105400"/>
          </a:xfrm>
        </p:spPr>
        <p:txBody>
          <a:bodyPr>
            <a:normAutofit/>
          </a:bodyPr>
          <a:lstStyle/>
          <a:p>
            <a:pPr marL="0" indent="0" algn="just" rtl="1">
              <a:lnSpc>
                <a:spcPct val="150000"/>
              </a:lnSpc>
              <a:buNone/>
            </a:pPr>
            <a:r>
              <a:rPr lang="ar-SA" sz="1800" dirty="0">
                <a:cs typeface="B Nazanin" pitchFamily="2" charset="-78"/>
              </a:rPr>
              <a:t>کارت امتیاز متوازن اجازه می دهد یک سازمان چشم اندازها و استراتژی ها را بر اساس الگوی خاصی تفسیر کند و مورد ارزیابی قرار دهد.</a:t>
            </a:r>
            <a:endParaRPr lang="en-US" sz="1800" dirty="0">
              <a:cs typeface="B Nazanin" pitchFamily="2" charset="-78"/>
            </a:endParaRPr>
          </a:p>
          <a:p>
            <a:pPr marL="0" indent="0" algn="just" rtl="1">
              <a:lnSpc>
                <a:spcPct val="150000"/>
              </a:lnSpc>
              <a:buNone/>
            </a:pPr>
            <a:r>
              <a:rPr lang="ar-SA" sz="1800" dirty="0" smtClean="0">
                <a:cs typeface="B Nazanin" pitchFamily="2" charset="-78"/>
              </a:rPr>
              <a:t>ازكامل </a:t>
            </a:r>
            <a:r>
              <a:rPr lang="ar-SA" sz="1800" dirty="0">
                <a:cs typeface="B Nazanin" pitchFamily="2" charset="-78"/>
              </a:rPr>
              <a:t>ترين و جامع ترين روش هاي موجود كه درعصر حاضر بسيار مورد استقبال قرار گرفته و شركتهاي معتبر جهان از قبيل </a:t>
            </a:r>
            <a:r>
              <a:rPr lang="en-US" sz="1800" dirty="0">
                <a:cs typeface="B Nazanin" pitchFamily="2" charset="-78"/>
              </a:rPr>
              <a:t>SHELL </a:t>
            </a:r>
            <a:r>
              <a:rPr lang="ar-SA" sz="1800" dirty="0">
                <a:cs typeface="B Nazanin" pitchFamily="2" charset="-78"/>
              </a:rPr>
              <a:t>، </a:t>
            </a:r>
            <a:r>
              <a:rPr lang="en-US" sz="1800" dirty="0">
                <a:cs typeface="B Nazanin" pitchFamily="2" charset="-78"/>
              </a:rPr>
              <a:t>HP </a:t>
            </a:r>
            <a:r>
              <a:rPr lang="ar-SA" sz="1800" dirty="0">
                <a:cs typeface="B Nazanin" pitchFamily="2" charset="-78"/>
              </a:rPr>
              <a:t>،</a:t>
            </a:r>
            <a:r>
              <a:rPr lang="en-US" sz="1800" dirty="0">
                <a:cs typeface="B Nazanin" pitchFamily="2" charset="-78"/>
              </a:rPr>
              <a:t>MOBILE</a:t>
            </a:r>
            <a:r>
              <a:rPr lang="ar-SA" sz="1800" dirty="0">
                <a:cs typeface="B Nazanin" pitchFamily="2" charset="-78"/>
              </a:rPr>
              <a:t> و </a:t>
            </a:r>
            <a:r>
              <a:rPr lang="en-US" sz="1800" dirty="0">
                <a:cs typeface="B Nazanin" pitchFamily="2" charset="-78"/>
              </a:rPr>
              <a:t>AMD</a:t>
            </a:r>
            <a:r>
              <a:rPr lang="ar-SA" sz="1800" dirty="0">
                <a:cs typeface="B Nazanin" pitchFamily="2" charset="-78"/>
              </a:rPr>
              <a:t> آن را پياده سازي و از دستاوردهاي آن استفاده مي نمايند روش كارت امتيازي متوازن مي باشد. كه </a:t>
            </a:r>
            <a:r>
              <a:rPr lang="ar-SA" sz="1800" u="sng" dirty="0">
                <a:effectLst>
                  <a:glow rad="101600">
                    <a:schemeClr val="accent2">
                      <a:satMod val="175000"/>
                      <a:alpha val="40000"/>
                    </a:schemeClr>
                  </a:glow>
                </a:effectLst>
                <a:cs typeface="B Nazanin" pitchFamily="2" charset="-78"/>
              </a:rPr>
              <a:t>بر مبناي استراتژي، عملكرد كليه اجزاء سازمان را لحظه به لحظه تحت كنترل و نظارت درآورده و آن را با برنامه ها و اهداف سازمان مقايسه مي كند و ميزان موفقيت، خروجي كار و پيشرفت در دستيابي به اهداف راهبردي را اندازه گيري و ارزيابي مي نمايد.</a:t>
            </a:r>
            <a:endParaRPr lang="en-US" sz="1800" u="sng" dirty="0">
              <a:effectLst>
                <a:glow rad="101600">
                  <a:schemeClr val="accent2">
                    <a:satMod val="175000"/>
                    <a:alpha val="40000"/>
                  </a:schemeClr>
                </a:glow>
              </a:effectLst>
              <a:cs typeface="B Nazanin" pitchFamily="2" charset="-78"/>
            </a:endParaRPr>
          </a:p>
          <a:p>
            <a:pPr marL="0" indent="0" algn="just" rtl="1">
              <a:lnSpc>
                <a:spcPct val="150000"/>
              </a:lnSpc>
              <a:buNone/>
            </a:pPr>
            <a:r>
              <a:rPr lang="ar-SA" sz="1800" b="1" dirty="0">
                <a:cs typeface="B Nazanin" pitchFamily="2" charset="-78"/>
              </a:rPr>
              <a:t>اين الگو از چارچوبي پيروي مي كند كه در اولين گام آن مي بايست ديدگاه آتي سازمان مشخص گردد</a:t>
            </a:r>
            <a:r>
              <a:rPr lang="ar-SA" sz="1800" dirty="0">
                <a:cs typeface="B Nazanin" pitchFamily="2" charset="-78"/>
              </a:rPr>
              <a:t>. سپس در راستاي ديدگاه هاي حاكم بر سازمان اهداف استراتژيك تدوين مي يابند. با عنايت به ديدگاه آتي و اهداف استراتژيك سازمان، عوامل كليدي موفقيت مشخص و رابطه علت و معلولي بين اين عوامل مشخص ميگردد. درهمين راستا معيارهاي استراتژيك تبيين و درنهايت برنامه اقدام تدوين مي گردد.</a:t>
            </a:r>
            <a:endParaRPr lang="en-US" sz="1800" dirty="0">
              <a:cs typeface="B Nazanin" pitchFamily="2" charset="-78"/>
            </a:endParaRPr>
          </a:p>
          <a:p>
            <a:pPr algn="r" rtl="1"/>
            <a:endParaRPr lang="en-US" sz="14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217748144"/>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ar-SA" dirty="0"/>
              <a:t>مدل كارت </a:t>
            </a:r>
            <a:r>
              <a:rPr lang="ar-SA" dirty="0" smtClean="0"/>
              <a:t>امتياز</a:t>
            </a:r>
            <a:r>
              <a:rPr lang="fa-IR" dirty="0" smtClean="0"/>
              <a:t>ی</a:t>
            </a:r>
            <a:r>
              <a:rPr lang="ar-SA" dirty="0" smtClean="0"/>
              <a:t> </a:t>
            </a:r>
            <a:r>
              <a:rPr lang="ar-SA" dirty="0"/>
              <a:t>متوازن</a:t>
            </a:r>
            <a:endParaRPr lang="en-US" dirty="0"/>
          </a:p>
        </p:txBody>
      </p:sp>
      <p:sp>
        <p:nvSpPr>
          <p:cNvPr id="3" name="Content Placeholder 2"/>
          <p:cNvSpPr>
            <a:spLocks noGrp="1"/>
          </p:cNvSpPr>
          <p:nvPr>
            <p:ph idx="1"/>
          </p:nvPr>
        </p:nvSpPr>
        <p:spPr>
          <a:xfrm>
            <a:off x="457200" y="1219200"/>
            <a:ext cx="8229600" cy="5090160"/>
          </a:xfrm>
        </p:spPr>
        <p:txBody>
          <a:bodyPr>
            <a:normAutofit/>
          </a:bodyPr>
          <a:lstStyle/>
          <a:p>
            <a:pPr marL="0" indent="0" algn="just" rtl="1">
              <a:lnSpc>
                <a:spcPct val="150000"/>
              </a:lnSpc>
              <a:buNone/>
            </a:pPr>
            <a:r>
              <a:rPr lang="en-US" sz="1800" dirty="0" smtClean="0">
                <a:cs typeface="B Nazanin" pitchFamily="2" charset="-78"/>
              </a:rPr>
              <a:t>BSC* </a:t>
            </a:r>
            <a:r>
              <a:rPr lang="ar-SA" sz="1800" dirty="0">
                <a:cs typeface="B Nazanin" pitchFamily="2" charset="-78"/>
              </a:rPr>
              <a:t>بیانگر ماموریت ، ارزشها و چشم انداز و استراتژی سازمان بصورت اهداف و مقیاس هایی در چهار دیدگاه </a:t>
            </a:r>
            <a:r>
              <a:rPr lang="ar-SA" sz="1800" dirty="0">
                <a:effectLst>
                  <a:outerShdw blurRad="38100" dist="38100" dir="2700000" algn="tl">
                    <a:srgbClr val="000000">
                      <a:alpha val="43137"/>
                    </a:srgbClr>
                  </a:outerShdw>
                </a:effectLst>
                <a:cs typeface="B Nazanin" pitchFamily="2" charset="-78"/>
              </a:rPr>
              <a:t>مالی ، مشتری، فرایندهای داخلی و رشد و یادگیری</a:t>
            </a:r>
            <a:r>
              <a:rPr lang="ar-SA" sz="1800" dirty="0">
                <a:cs typeface="B Nazanin" pitchFamily="2" charset="-78"/>
              </a:rPr>
              <a:t> می باشد  اصل اساسی در این مدل اینست که نظام سنجش عملکرد می بایستی اطلاعات کافی را برای مدیران جهت پاسخ به سوالات چهارگانه زیر ارائه کند. </a:t>
            </a:r>
            <a:endParaRPr lang="en-US" sz="1800" dirty="0">
              <a:cs typeface="B Nazanin" pitchFamily="2" charset="-78"/>
            </a:endParaRPr>
          </a:p>
          <a:p>
            <a:pPr marL="0" indent="0" algn="just" rtl="1">
              <a:lnSpc>
                <a:spcPct val="150000"/>
              </a:lnSpc>
              <a:buNone/>
            </a:pPr>
            <a:endParaRPr lang="en-US" sz="1800" dirty="0" smtClean="0">
              <a:cs typeface="B Nazanin" pitchFamily="2" charset="-78"/>
            </a:endParaRPr>
          </a:p>
          <a:p>
            <a:pPr marL="0" indent="0" algn="just" rtl="1">
              <a:lnSpc>
                <a:spcPct val="150000"/>
              </a:lnSpc>
              <a:buNone/>
            </a:pPr>
            <a:r>
              <a:rPr lang="en-US" sz="1800" dirty="0" smtClean="0">
                <a:cs typeface="B Nazanin" pitchFamily="2" charset="-78"/>
              </a:rPr>
              <a:t> -1</a:t>
            </a:r>
            <a:r>
              <a:rPr lang="fa-IR" sz="1800" dirty="0" smtClean="0">
                <a:cs typeface="B Nazanin" pitchFamily="2" charset="-78"/>
              </a:rPr>
              <a:t>چه خدمات و يا محصولاتي نياز و انتظارات مشتريانمان را برآورده مي كند و مشتریان چه دیدی نسبت به ما دارند؟ ( ازمنظر مشتري)</a:t>
            </a:r>
            <a:endParaRPr lang="en-US" sz="1800" dirty="0" smtClean="0">
              <a:cs typeface="B Nazanin" pitchFamily="2" charset="-78"/>
            </a:endParaRPr>
          </a:p>
          <a:p>
            <a:pPr marL="0" indent="0" algn="just" rtl="1">
              <a:lnSpc>
                <a:spcPct val="150000"/>
              </a:lnSpc>
              <a:buNone/>
            </a:pPr>
            <a:r>
              <a:rPr lang="en-US" sz="1800" dirty="0" smtClean="0">
                <a:cs typeface="B Nazanin" pitchFamily="2" charset="-78"/>
              </a:rPr>
              <a:t> -2</a:t>
            </a:r>
            <a:r>
              <a:rPr lang="fa-IR" sz="1800" dirty="0" smtClean="0">
                <a:cs typeface="B Nazanin" pitchFamily="2" charset="-78"/>
              </a:rPr>
              <a:t>براي كسب ارزش افزوده و رضايت مشتريانمان، پس ازتجزیه و تحلیل روندهاي جاري، كدام شغل و فرآيند كاريمان را بايد بهبود و اولويت دهيم؟ ( از منظر فرايندها)</a:t>
            </a:r>
            <a:endParaRPr lang="en-US" sz="1800" dirty="0" smtClean="0">
              <a:cs typeface="B Nazanin" pitchFamily="2" charset="-78"/>
            </a:endParaRPr>
          </a:p>
          <a:p>
            <a:pPr marL="0" indent="0" algn="just" rtl="1">
              <a:lnSpc>
                <a:spcPct val="150000"/>
              </a:lnSpc>
              <a:buNone/>
            </a:pPr>
            <a:r>
              <a:rPr lang="en-US" sz="1800" dirty="0" smtClean="0">
                <a:cs typeface="B Nazanin" pitchFamily="2" charset="-78"/>
              </a:rPr>
              <a:t> -3</a:t>
            </a:r>
            <a:r>
              <a:rPr lang="fa-IR" sz="1800" dirty="0" smtClean="0">
                <a:cs typeface="B Nazanin" pitchFamily="2" charset="-78"/>
              </a:rPr>
              <a:t>براي دستيابي به اهدافمان، چگونه سازمانمان را آموزش و بهبود دهيم؟ ( از منظر يادگيري و رشد)</a:t>
            </a:r>
            <a:endParaRPr lang="en-US" sz="1800" dirty="0" smtClean="0">
              <a:cs typeface="B Nazanin" pitchFamily="2" charset="-78"/>
            </a:endParaRPr>
          </a:p>
          <a:p>
            <a:pPr marL="0" indent="0" algn="just" rtl="1">
              <a:lnSpc>
                <a:spcPct val="150000"/>
              </a:lnSpc>
              <a:buNone/>
            </a:pPr>
            <a:r>
              <a:rPr lang="en-US" sz="1800" dirty="0" smtClean="0">
                <a:cs typeface="B Nazanin" pitchFamily="2" charset="-78"/>
              </a:rPr>
              <a:t> -4</a:t>
            </a:r>
            <a:r>
              <a:rPr lang="fa-IR" sz="1800" dirty="0" smtClean="0">
                <a:cs typeface="B Nazanin" pitchFamily="2" charset="-78"/>
              </a:rPr>
              <a:t>چگونه مي توانيم سطوح خدمات جاري خود را در سطح بودجه مان، نگهداري كرده و از فرصتهاي موجود براي بالا بردن سود و منافع سازمان و سهامداران استفاده كنيم؟ ( از منظر مالي) </a:t>
            </a:r>
            <a:endParaRPr lang="en-US" sz="1800" dirty="0" smtClean="0">
              <a:cs typeface="B Nazanin" pitchFamily="2" charset="-78"/>
            </a:endParaRPr>
          </a:p>
          <a:p>
            <a:endParaRPr lang="en-US" sz="1800"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775149791"/>
      </p:ext>
    </p:extLst>
  </p:cSld>
  <p:clrMapOvr>
    <a:masterClrMapping/>
  </p:clrMapOvr>
  <mc:AlternateContent xmlns:mc="http://schemas.openxmlformats.org/markup-compatibility/2006">
    <mc:Choice xmlns=""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دیدگاه </a:t>
            </a:r>
            <a:r>
              <a:rPr lang="ar-SA" b="1" dirty="0" smtClean="0"/>
              <a:t>كارت امتياز</a:t>
            </a:r>
            <a:r>
              <a:rPr lang="fa-IR" dirty="0" smtClean="0"/>
              <a:t>ی</a:t>
            </a:r>
            <a:r>
              <a:rPr lang="ar-SA" b="1" dirty="0" smtClean="0"/>
              <a:t> </a:t>
            </a:r>
            <a:r>
              <a:rPr lang="ar-SA" b="1" dirty="0"/>
              <a:t>متوازن</a:t>
            </a:r>
            <a:endParaRPr lang="en-US" dirty="0"/>
          </a:p>
        </p:txBody>
      </p:sp>
      <p:pic>
        <p:nvPicPr>
          <p:cNvPr id="4" name="Content Placeholder 3" descr="ديدگاه كارت امتياز متوازن"/>
          <p:cNvPicPr>
            <a:picLocks noGrp="1"/>
          </p:cNvPicPr>
          <p:nvPr>
            <p:ph idx="1"/>
          </p:nvPr>
        </p:nvPicPr>
        <p:blipFill>
          <a:blip r:embed="rId2" cstate="print">
            <a:clrChange>
              <a:clrFrom>
                <a:srgbClr val="FFFFF9"/>
              </a:clrFrom>
              <a:clrTo>
                <a:srgbClr val="FFFFF9">
                  <a:alpha val="0"/>
                </a:srgbClr>
              </a:clrTo>
            </a:clrChange>
            <a:extLst>
              <a:ext uri="{BEBA8EAE-BF5A-486C-A8C5-ECC9F3942E4B}">
                <a14:imgProps xmlns="" xmlns:a14="http://schemas.microsoft.com/office/drawing/2010/main">
                  <a14:imgLayer r:embed="rId3">
                    <a14:imgEffect>
                      <a14:colorTemperature colorTemp="7000"/>
                    </a14:imgEffect>
                    <a14:imgEffect>
                      <a14:saturation sat="115000"/>
                    </a14:imgEffect>
                  </a14:imgLayer>
                </a14:imgProps>
              </a:ext>
              <a:ext uri="{28A0092B-C50C-407E-A947-70E740481C1C}">
                <a14:useLocalDpi xmlns="" xmlns:a14="http://schemas.microsoft.com/office/drawing/2010/main" val="0"/>
              </a:ext>
            </a:extLst>
          </a:blip>
          <a:srcRect/>
          <a:stretch>
            <a:fillRect/>
          </a:stretch>
        </p:blipFill>
        <p:spPr bwMode="auto">
          <a:xfrm>
            <a:off x="914401" y="1447800"/>
            <a:ext cx="7162800" cy="44957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3678244867"/>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fa-IR" b="1" dirty="0"/>
              <a:t>تشکیل تیم ارزیابی متوازن</a:t>
            </a:r>
            <a:r>
              <a:rPr lang="en-US" dirty="0"/>
              <a:t/>
            </a:r>
            <a:br>
              <a:rPr lang="en-US" dirty="0"/>
            </a:br>
            <a:endParaRPr lang="en-US" dirty="0"/>
          </a:p>
        </p:txBody>
      </p:sp>
      <p:sp>
        <p:nvSpPr>
          <p:cNvPr id="3" name="Content Placeholder 2"/>
          <p:cNvSpPr>
            <a:spLocks noGrp="1"/>
          </p:cNvSpPr>
          <p:nvPr>
            <p:ph idx="1"/>
          </p:nvPr>
        </p:nvSpPr>
        <p:spPr>
          <a:xfrm>
            <a:off x="457200" y="1524000"/>
            <a:ext cx="8229600" cy="4602163"/>
          </a:xfrm>
        </p:spPr>
        <p:txBody>
          <a:bodyPr>
            <a:normAutofit/>
          </a:bodyPr>
          <a:lstStyle/>
          <a:p>
            <a:pPr algn="r"/>
            <a:r>
              <a:rPr lang="fa-IR" sz="1800" dirty="0" smtClean="0">
                <a:cs typeface="B Nazanin" pitchFamily="2" charset="-78"/>
              </a:rPr>
              <a:t>تیم باید از تمام بخش های سازمان و نهایتاً 7 نفر باشد و شامل مجموعه ای از مهارت های مکمل باشد و دارای اهداف و مقصد عملکردی مشترکی داشته باشند .</a:t>
            </a:r>
            <a:endParaRPr lang="en-US" sz="1800" dirty="0" smtClean="0">
              <a:cs typeface="B Nazanin" pitchFamily="2" charset="-78"/>
            </a:endParaRPr>
          </a:p>
          <a:p>
            <a:pPr algn="r"/>
            <a:endParaRPr lang="en-US" sz="1800" dirty="0">
              <a:cs typeface="B Nazanin" pitchFamily="2" charset="-78"/>
            </a:endParaRPr>
          </a:p>
        </p:txBody>
      </p:sp>
      <p:graphicFrame>
        <p:nvGraphicFramePr>
          <p:cNvPr id="5" name="Table 4"/>
          <p:cNvGraphicFramePr>
            <a:graphicFrameLocks noGrp="1"/>
          </p:cNvGraphicFramePr>
          <p:nvPr>
            <p:extLst>
              <p:ext uri="{D42A27DB-BD31-4B8C-83A1-F6EECF244321}">
                <p14:modId xmlns="" xmlns:p14="http://schemas.microsoft.com/office/powerpoint/2010/main" val="1043648052"/>
              </p:ext>
            </p:extLst>
          </p:nvPr>
        </p:nvGraphicFramePr>
        <p:xfrm>
          <a:off x="914400" y="2590800"/>
          <a:ext cx="6672943" cy="3729577"/>
        </p:xfrm>
        <a:graphic>
          <a:graphicData uri="http://schemas.openxmlformats.org/drawingml/2006/table">
            <a:tbl>
              <a:tblPr rtl="1" firstRow="1" firstCol="1" bandRow="1">
                <a:tableStyleId>{5C22544A-7EE6-4342-B048-85BDC9FD1C3A}</a:tableStyleId>
              </a:tblPr>
              <a:tblGrid>
                <a:gridCol w="2536371"/>
                <a:gridCol w="4136572"/>
              </a:tblGrid>
              <a:tr h="570833">
                <a:tc>
                  <a:txBody>
                    <a:bodyPr/>
                    <a:lstStyle/>
                    <a:p>
                      <a:pPr marL="0" marR="0" algn="just" rtl="1">
                        <a:lnSpc>
                          <a:spcPct val="115000"/>
                        </a:lnSpc>
                        <a:spcBef>
                          <a:spcPts val="0"/>
                        </a:spcBef>
                        <a:spcAft>
                          <a:spcPts val="1000"/>
                        </a:spcAft>
                      </a:pPr>
                      <a:r>
                        <a:rPr lang="fa-IR" sz="1800" b="1" kern="1200" dirty="0">
                          <a:solidFill>
                            <a:schemeClr val="lt1"/>
                          </a:solidFill>
                          <a:effectLst/>
                          <a:latin typeface="+mn-lt"/>
                          <a:ea typeface="+mn-ea"/>
                          <a:cs typeface="+mn-cs"/>
                        </a:rPr>
                        <a:t>نقش </a:t>
                      </a:r>
                      <a:r>
                        <a:rPr lang="fa-IR" sz="1200" dirty="0">
                          <a:effectLst/>
                        </a:rPr>
                        <a:t>   </a:t>
                      </a:r>
                      <a:endParaRPr lang="en-US" sz="1100" dirty="0">
                        <a:effectLst/>
                        <a:latin typeface="Calibri"/>
                        <a:ea typeface="Calibri"/>
                        <a:cs typeface="Arial"/>
                      </a:endParaRPr>
                    </a:p>
                  </a:txBody>
                  <a:tcPr marL="0" marR="0" marT="0" marB="0"/>
                </a:tc>
                <a:tc>
                  <a:txBody>
                    <a:bodyPr/>
                    <a:lstStyle/>
                    <a:p>
                      <a:pPr marL="0" marR="0" algn="just" defTabSz="914400" rtl="1" eaLnBrk="1" latinLnBrk="0" hangingPunct="1">
                        <a:lnSpc>
                          <a:spcPct val="115000"/>
                        </a:lnSpc>
                        <a:spcBef>
                          <a:spcPts val="0"/>
                        </a:spcBef>
                        <a:spcAft>
                          <a:spcPts val="1000"/>
                        </a:spcAft>
                      </a:pPr>
                      <a:r>
                        <a:rPr lang="fa-IR" sz="1800" b="1" kern="1200" dirty="0">
                          <a:solidFill>
                            <a:schemeClr val="lt1"/>
                          </a:solidFill>
                          <a:effectLst/>
                          <a:latin typeface="+mn-lt"/>
                          <a:ea typeface="+mn-ea"/>
                          <a:cs typeface="+mn-cs"/>
                        </a:rPr>
                        <a:t>مسئولیتها</a:t>
                      </a:r>
                      <a:endParaRPr lang="en-US" sz="1800" b="1" kern="1200" dirty="0">
                        <a:solidFill>
                          <a:schemeClr val="lt1"/>
                        </a:solidFill>
                        <a:effectLst/>
                        <a:latin typeface="+mn-lt"/>
                        <a:ea typeface="+mn-ea"/>
                        <a:cs typeface="+mn-cs"/>
                      </a:endParaRPr>
                    </a:p>
                  </a:txBody>
                  <a:tcPr marL="0" marR="0" marT="0" marB="0"/>
                </a:tc>
              </a:tr>
              <a:tr h="2477166">
                <a:tc>
                  <a:txBody>
                    <a:bodyPr/>
                    <a:lstStyle/>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fa-IR" sz="1800" dirty="0">
                          <a:effectLst/>
                        </a:rPr>
                        <a:t>مدیر ارشد حامی </a:t>
                      </a:r>
                      <a:r>
                        <a:rPr lang="fa-IR" sz="1800" dirty="0" smtClean="0">
                          <a:effectLst/>
                        </a:rPr>
                        <a:t>پروژه</a:t>
                      </a:r>
                      <a:r>
                        <a:rPr lang="en-US" sz="1800" dirty="0" smtClean="0">
                          <a:effectLst/>
                        </a:rPr>
                        <a:t>            </a:t>
                      </a:r>
                      <a:r>
                        <a:rPr lang="fa-IR" sz="1800" dirty="0">
                          <a:effectLst/>
                        </a:rPr>
                        <a:t> </a:t>
                      </a:r>
                      <a:r>
                        <a:rPr lang="fa-IR" sz="1200" dirty="0">
                          <a:effectLst/>
                        </a:rPr>
                        <a:t>                      </a:t>
                      </a:r>
                      <a:endParaRPr lang="en-US" sz="11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200" dirty="0">
                          <a:effectLst/>
                        </a:rPr>
                        <a:t>- </a:t>
                      </a:r>
                      <a:r>
                        <a:rPr lang="fa-IR" sz="1800" dirty="0">
                          <a:effectLst/>
                        </a:rPr>
                        <a:t>برعهده گرفتن مسئولیت کلی پروژه ارزیابی متوازن </a:t>
                      </a:r>
                      <a:endParaRPr lang="en-US" sz="1800" dirty="0">
                        <a:effectLst/>
                      </a:endParaRPr>
                    </a:p>
                    <a:p>
                      <a:pPr marL="0" marR="0" algn="just" rtl="1">
                        <a:lnSpc>
                          <a:spcPct val="115000"/>
                        </a:lnSpc>
                        <a:spcBef>
                          <a:spcPts val="0"/>
                        </a:spcBef>
                        <a:spcAft>
                          <a:spcPts val="1000"/>
                        </a:spcAft>
                      </a:pPr>
                      <a:r>
                        <a:rPr lang="fa-IR" sz="1800" dirty="0">
                          <a:effectLst/>
                        </a:rPr>
                        <a:t>  - تهیه اطلاعات لازم برای تیم پروژه در رابطه با استراتژی سازمان و متدولوژی انجام کار</a:t>
                      </a:r>
                      <a:endParaRPr lang="en-US" sz="1800" dirty="0">
                        <a:effectLst/>
                      </a:endParaRPr>
                    </a:p>
                    <a:p>
                      <a:pPr marL="0" marR="0" algn="just" rtl="1">
                        <a:lnSpc>
                          <a:spcPct val="115000"/>
                        </a:lnSpc>
                        <a:spcBef>
                          <a:spcPts val="0"/>
                        </a:spcBef>
                        <a:spcAft>
                          <a:spcPts val="1000"/>
                        </a:spcAft>
                      </a:pPr>
                      <a:r>
                        <a:rPr lang="fa-IR" sz="1800" dirty="0">
                          <a:effectLst/>
                        </a:rPr>
                        <a:t> -  برقراری ارتباط با مدیریت ارشد</a:t>
                      </a:r>
                      <a:endParaRPr lang="en-US" sz="1800" dirty="0">
                        <a:effectLst/>
                      </a:endParaRPr>
                    </a:p>
                    <a:p>
                      <a:pPr marL="0" marR="0" algn="just" rtl="1">
                        <a:lnSpc>
                          <a:spcPct val="115000"/>
                        </a:lnSpc>
                        <a:spcBef>
                          <a:spcPts val="0"/>
                        </a:spcBef>
                        <a:spcAft>
                          <a:spcPts val="1000"/>
                        </a:spcAft>
                      </a:pPr>
                      <a:r>
                        <a:rPr lang="fa-IR" sz="1800" dirty="0">
                          <a:effectLst/>
                        </a:rPr>
                        <a:t>  - فراهم کردن منابع لازم  ( مالی و انسانی ) برای تیم</a:t>
                      </a:r>
                      <a:endParaRPr lang="en-US" sz="1800" dirty="0">
                        <a:effectLst/>
                      </a:endParaRPr>
                    </a:p>
                    <a:p>
                      <a:pPr marL="0" marR="0" algn="just" rtl="1">
                        <a:lnSpc>
                          <a:spcPct val="115000"/>
                        </a:lnSpc>
                        <a:spcBef>
                          <a:spcPts val="0"/>
                        </a:spcBef>
                        <a:spcAft>
                          <a:spcPts val="1000"/>
                        </a:spcAft>
                      </a:pPr>
                      <a:r>
                        <a:rPr lang="fa-IR" sz="1800" dirty="0">
                          <a:effectLst/>
                        </a:rPr>
                        <a:t>   - برانگیختن حمایت و اشتیاق نسبت به اجرای روش ارزیابی متوازن در سازمان</a:t>
                      </a:r>
                      <a:endParaRPr lang="en-US" sz="1800" dirty="0">
                        <a:effectLst/>
                      </a:endParaRPr>
                    </a:p>
                    <a:p>
                      <a:pPr marL="0" marR="0" algn="just" rtl="1">
                        <a:lnSpc>
                          <a:spcPct val="115000"/>
                        </a:lnSpc>
                        <a:spcBef>
                          <a:spcPts val="0"/>
                        </a:spcBef>
                        <a:spcAft>
                          <a:spcPts val="1000"/>
                        </a:spcAft>
                      </a:pPr>
                      <a:r>
                        <a:rPr lang="fa-IR" sz="1800" dirty="0">
                          <a:effectLst/>
                        </a:rPr>
                        <a:t> </a:t>
                      </a:r>
                      <a:endParaRPr lang="en-US" sz="1800" dirty="0">
                        <a:effectLst/>
                        <a:latin typeface="Calibri"/>
                        <a:ea typeface="Calibri"/>
                        <a:cs typeface="Arial"/>
                      </a:endParaRPr>
                    </a:p>
                  </a:txBody>
                  <a:tcPr marL="0" marR="0" marT="0" marB="0"/>
                </a:tc>
              </a:tr>
            </a:tbl>
          </a:graphicData>
        </a:graphic>
      </p:graphicFrame>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42311258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nodeType="clickEffect">
                                  <p:stCondLst>
                                    <p:cond delay="0"/>
                                  </p:stCondLst>
                                  <p:childTnLst>
                                    <p:anim calcmode="lin" valueType="num">
                                      <p:cBhvr>
                                        <p:cTn id="11" dur="500"/>
                                        <p:tgtEl>
                                          <p:spTgt spid="5"/>
                                        </p:tgtEl>
                                        <p:attrNameLst>
                                          <p:attrName>ppt_w</p:attrName>
                                        </p:attrNameLst>
                                      </p:cBhvr>
                                      <p:tavLst>
                                        <p:tav tm="0">
                                          <p:val>
                                            <p:strVal val="ppt_w"/>
                                          </p:val>
                                        </p:tav>
                                        <p:tav tm="100000">
                                          <p:val>
                                            <p:fltVal val="0"/>
                                          </p:val>
                                        </p:tav>
                                      </p:tavLst>
                                    </p:anim>
                                    <p:anim calcmode="lin" valueType="num">
                                      <p:cBhvr>
                                        <p:cTn id="12" dur="500"/>
                                        <p:tgtEl>
                                          <p:spTgt spid="5"/>
                                        </p:tgtEl>
                                        <p:attrNameLst>
                                          <p:attrName>ppt_h</p:attrName>
                                        </p:attrNameLst>
                                      </p:cBhvr>
                                      <p:tavLst>
                                        <p:tav tm="0">
                                          <p:val>
                                            <p:strVal val="ppt_h"/>
                                          </p:val>
                                        </p:tav>
                                        <p:tav tm="100000">
                                          <p:val>
                                            <p:fltVal val="0"/>
                                          </p:val>
                                        </p:tav>
                                      </p:tavLst>
                                    </p:anim>
                                    <p:animEffect transition="out" filter="fade">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تشکیل تیم ارزیابی متوازن</a:t>
            </a:r>
            <a:r>
              <a:rPr lang="en-US" dirty="0"/>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717774008"/>
              </p:ext>
            </p:extLst>
          </p:nvPr>
        </p:nvGraphicFramePr>
        <p:xfrm>
          <a:off x="576942" y="1143000"/>
          <a:ext cx="7826829" cy="5028184"/>
        </p:xfrm>
        <a:graphic>
          <a:graphicData uri="http://schemas.openxmlformats.org/drawingml/2006/table">
            <a:tbl>
              <a:tblPr rtl="1" firstRow="1" firstCol="1" bandRow="1">
                <a:tableStyleId>{5C22544A-7EE6-4342-B048-85BDC9FD1C3A}</a:tableStyleId>
              </a:tblPr>
              <a:tblGrid>
                <a:gridCol w="2841171"/>
                <a:gridCol w="4985658"/>
              </a:tblGrid>
              <a:tr h="3048000">
                <a:tc>
                  <a:txBody>
                    <a:bodyPr/>
                    <a:lstStyle/>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مدیر پروژه ارزیابی متوازن</a:t>
                      </a:r>
                      <a:endParaRPr lang="en-US" sz="1800" kern="1200" dirty="0">
                        <a:solidFill>
                          <a:schemeClr val="dk1"/>
                        </a:solidFill>
                        <a:effectLst/>
                        <a:latin typeface="+mn-lt"/>
                        <a:ea typeface="+mn-ea"/>
                        <a:cs typeface="B Nazanin" pitchFamily="2" charset="-78"/>
                      </a:endParaRPr>
                    </a:p>
                  </a:txBody>
                  <a:tcPr marL="0" marR="0" marT="0" marB="0"/>
                </a:tc>
                <a:tc>
                  <a:txBody>
                    <a:bodyPr/>
                    <a:lstStyle/>
                    <a:p>
                      <a:pPr marL="0" marR="0" algn="just" defTabSz="914400" rtl="1" eaLnBrk="1" latinLnBrk="0" hangingPunct="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 هماهنگ کردن جلسات برنامه ها ، پیگیری ها وگزارش نتایج کار سیستم به همه مخاطبین زیربط</a:t>
                      </a:r>
                      <a:endParaRPr lang="en-US" sz="1800" kern="1200" dirty="0">
                        <a:solidFill>
                          <a:schemeClr val="dk1"/>
                        </a:solidFill>
                        <a:effectLst/>
                        <a:latin typeface="+mn-lt"/>
                        <a:ea typeface="+mn-ea"/>
                        <a:cs typeface="B Nazanin" pitchFamily="2" charset="-78"/>
                      </a:endParaRPr>
                    </a:p>
                    <a:p>
                      <a:pPr marL="0" marR="0" algn="just" defTabSz="914400" rtl="1" eaLnBrk="1" latinLnBrk="0" hangingPunct="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 رهبری تیم از نقطه نظر متدولوژی انجام کار</a:t>
                      </a:r>
                      <a:endParaRPr lang="en-US" sz="1800" kern="1200" dirty="0">
                        <a:solidFill>
                          <a:schemeClr val="dk1"/>
                        </a:solidFill>
                        <a:effectLst/>
                        <a:latin typeface="+mn-lt"/>
                        <a:ea typeface="+mn-ea"/>
                        <a:cs typeface="B Nazanin" pitchFamily="2" charset="-78"/>
                      </a:endParaRPr>
                    </a:p>
                    <a:p>
                      <a:pPr marL="0" marR="0" algn="just" defTabSz="914400" rtl="1" eaLnBrk="1" latinLnBrk="0" hangingPunct="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 حصول اطمینان از قابل دسترس بودن همه منابع و اطلاعات لازم برای اعضا تیم</a:t>
                      </a:r>
                      <a:endParaRPr lang="en-US" sz="1800" kern="1200" dirty="0">
                        <a:solidFill>
                          <a:schemeClr val="dk1"/>
                        </a:solidFill>
                        <a:effectLst/>
                        <a:latin typeface="+mn-lt"/>
                        <a:ea typeface="+mn-ea"/>
                        <a:cs typeface="B Nazanin" pitchFamily="2" charset="-78"/>
                      </a:endParaRPr>
                    </a:p>
                    <a:p>
                      <a:pPr marL="0" marR="0" algn="just" defTabSz="914400" rtl="1" eaLnBrk="1" latinLnBrk="0" hangingPunct="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 تهیه فرآیند توسعه یک تیم موثر از طریق مربیگری و حمایت تیم </a:t>
                      </a:r>
                      <a:endParaRPr lang="en-US" sz="1800" kern="1200" dirty="0">
                        <a:solidFill>
                          <a:schemeClr val="dk1"/>
                        </a:solidFill>
                        <a:effectLst/>
                        <a:latin typeface="+mn-lt"/>
                        <a:ea typeface="+mn-ea"/>
                        <a:cs typeface="B Nazanin" pitchFamily="2" charset="-78"/>
                      </a:endParaRPr>
                    </a:p>
                    <a:p>
                      <a:pPr marL="0" marR="0" algn="just" defTabSz="914400" rtl="1" eaLnBrk="1" latinLnBrk="0" hangingPunct="1">
                        <a:lnSpc>
                          <a:spcPct val="115000"/>
                        </a:lnSpc>
                        <a:spcBef>
                          <a:spcPts val="0"/>
                        </a:spcBef>
                        <a:spcAft>
                          <a:spcPts val="1000"/>
                        </a:spcAft>
                      </a:pPr>
                      <a:r>
                        <a:rPr lang="fa-IR" sz="1800" kern="1200" dirty="0">
                          <a:solidFill>
                            <a:schemeClr val="dk1"/>
                          </a:solidFill>
                          <a:effectLst/>
                          <a:latin typeface="+mn-lt"/>
                          <a:ea typeface="+mn-ea"/>
                          <a:cs typeface="B Nazanin" pitchFamily="2" charset="-78"/>
                        </a:rPr>
                        <a:t>- تسهیل فرآیند توسط یک تیم موثر از طریق مربیگری و حمایت تیم</a:t>
                      </a:r>
                      <a:endParaRPr lang="en-US" sz="1800" kern="1200" dirty="0">
                        <a:solidFill>
                          <a:schemeClr val="dk1"/>
                        </a:solidFill>
                        <a:effectLst/>
                        <a:latin typeface="+mn-lt"/>
                        <a:ea typeface="+mn-ea"/>
                        <a:cs typeface="B Nazanin" pitchFamily="2" charset="-78"/>
                      </a:endParaRPr>
                    </a:p>
                  </a:txBody>
                  <a:tcPr marL="0" marR="0" marT="0" marB="0"/>
                </a:tc>
              </a:tr>
              <a:tr h="0">
                <a:tc>
                  <a:txBody>
                    <a:bodyPr/>
                    <a:lstStyle/>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defTabSz="914400" rtl="1" eaLnBrk="1" latinLnBrk="0" hangingPunct="1">
                        <a:lnSpc>
                          <a:spcPct val="115000"/>
                        </a:lnSpc>
                        <a:spcBef>
                          <a:spcPts val="0"/>
                        </a:spcBef>
                        <a:spcAft>
                          <a:spcPts val="1000"/>
                        </a:spcAft>
                      </a:pPr>
                      <a:r>
                        <a:rPr lang="fa-IR" sz="1800" b="1" kern="1200" dirty="0">
                          <a:solidFill>
                            <a:schemeClr val="dk1"/>
                          </a:solidFill>
                          <a:effectLst/>
                          <a:latin typeface="+mn-lt"/>
                          <a:ea typeface="+mn-ea"/>
                          <a:cs typeface="B Nazanin" pitchFamily="2" charset="-78"/>
                        </a:rPr>
                        <a:t>اعضا تیم </a:t>
                      </a:r>
                      <a:endParaRPr lang="en-US" sz="1800" b="1" kern="1200" dirty="0">
                        <a:solidFill>
                          <a:schemeClr val="dk1"/>
                        </a:solidFill>
                        <a:effectLst/>
                        <a:latin typeface="+mn-lt"/>
                        <a:ea typeface="+mn-ea"/>
                        <a:cs typeface="B Nazanin" pitchFamily="2" charset="-78"/>
                      </a:endParaRPr>
                    </a:p>
                    <a:p>
                      <a:pPr marL="0" marR="0" algn="just" rtl="1">
                        <a:lnSpc>
                          <a:spcPct val="115000"/>
                        </a:lnSpc>
                        <a:spcBef>
                          <a:spcPts val="0"/>
                        </a:spcBef>
                        <a:spcAft>
                          <a:spcPts val="1000"/>
                        </a:spcAft>
                      </a:pPr>
                      <a:r>
                        <a:rPr lang="fa-IR" sz="1200" dirty="0">
                          <a:effectLst/>
                        </a:rPr>
                        <a:t> </a:t>
                      </a:r>
                      <a:endParaRPr lang="en-US" sz="11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cs typeface="B Nazanin" pitchFamily="2" charset="-78"/>
                        </a:rPr>
                        <a:t>- ارائه دانش تخصصی مربوط به واحد کسب و کار و یا واحد وظیفه ای </a:t>
                      </a:r>
                      <a:endParaRPr lang="en-US" sz="1800" dirty="0">
                        <a:effectLst/>
                        <a:cs typeface="B Nazanin" pitchFamily="2" charset="-78"/>
                      </a:endParaRPr>
                    </a:p>
                    <a:p>
                      <a:pPr marL="0" marR="0" algn="just" rtl="1">
                        <a:lnSpc>
                          <a:spcPct val="115000"/>
                        </a:lnSpc>
                        <a:spcBef>
                          <a:spcPts val="0"/>
                        </a:spcBef>
                        <a:spcAft>
                          <a:spcPts val="1000"/>
                        </a:spcAft>
                      </a:pPr>
                      <a:r>
                        <a:rPr lang="fa-IR" sz="1800" dirty="0">
                          <a:effectLst/>
                          <a:cs typeface="B Nazanin" pitchFamily="2" charset="-78"/>
                        </a:rPr>
                        <a:t>- مطلع ساختن و نفوذ در مدیر ارشد مربوط</a:t>
                      </a:r>
                      <a:endParaRPr lang="en-US" sz="1800" dirty="0">
                        <a:effectLst/>
                        <a:cs typeface="B Nazanin" pitchFamily="2" charset="-78"/>
                      </a:endParaRPr>
                    </a:p>
                    <a:p>
                      <a:pPr marL="0" marR="0" algn="just" rtl="1">
                        <a:lnSpc>
                          <a:spcPct val="115000"/>
                        </a:lnSpc>
                        <a:spcBef>
                          <a:spcPts val="0"/>
                        </a:spcBef>
                        <a:spcAft>
                          <a:spcPts val="1000"/>
                        </a:spcAft>
                      </a:pPr>
                      <a:r>
                        <a:rPr lang="fa-IR" sz="1800" dirty="0">
                          <a:effectLst/>
                          <a:cs typeface="B Nazanin" pitchFamily="2" charset="-78"/>
                        </a:rPr>
                        <a:t>- انجام وظیفه به عنوان سفیر ارزیابی متوازن در درون واحد متبوعه</a:t>
                      </a:r>
                      <a:endParaRPr lang="en-US" sz="1800" dirty="0">
                        <a:effectLst/>
                        <a:cs typeface="B Nazanin" pitchFamily="2" charset="-78"/>
                      </a:endParaRPr>
                    </a:p>
                    <a:p>
                      <a:pPr marL="0" marR="0" algn="just" rtl="1">
                        <a:lnSpc>
                          <a:spcPct val="115000"/>
                        </a:lnSpc>
                        <a:spcBef>
                          <a:spcPts val="0"/>
                        </a:spcBef>
                        <a:spcAft>
                          <a:spcPts val="1000"/>
                        </a:spcAft>
                      </a:pPr>
                      <a:r>
                        <a:rPr lang="fa-IR" sz="1800" dirty="0">
                          <a:effectLst/>
                          <a:cs typeface="B Nazanin" pitchFamily="2" charset="-78"/>
                        </a:rPr>
                        <a:t>- انجام وظیفه درجهت حفظ منافع کسب و کار</a:t>
                      </a:r>
                      <a:endParaRPr lang="en-US" sz="1800" dirty="0">
                        <a:effectLst/>
                        <a:cs typeface="B Nazanin" pitchFamily="2" charset="-78"/>
                      </a:endParaRPr>
                    </a:p>
                    <a:p>
                      <a:pPr marL="0" marR="0" algn="just" rtl="1">
                        <a:lnSpc>
                          <a:spcPct val="115000"/>
                        </a:lnSpc>
                        <a:spcBef>
                          <a:spcPts val="0"/>
                        </a:spcBef>
                        <a:spcAft>
                          <a:spcPts val="1000"/>
                        </a:spcAft>
                      </a:pPr>
                      <a:r>
                        <a:rPr lang="fa-IR" sz="1200" dirty="0">
                          <a:effectLst/>
                        </a:rPr>
                        <a:t> </a:t>
                      </a:r>
                      <a:endParaRPr lang="en-US" sz="1100" dirty="0">
                        <a:effectLst/>
                        <a:latin typeface="Calibri"/>
                        <a:ea typeface="Calibri"/>
                        <a:cs typeface="Arial"/>
                      </a:endParaRPr>
                    </a:p>
                  </a:txBody>
                  <a:tcPr marL="0" marR="0" marT="0" marB="0"/>
                </a:tc>
              </a:tr>
            </a:tbl>
          </a:graphicData>
        </a:graphic>
      </p:graphicFrame>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156620166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تشکیل تیم ارزیابی متوازن</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260970205"/>
              </p:ext>
            </p:extLst>
          </p:nvPr>
        </p:nvGraphicFramePr>
        <p:xfrm>
          <a:off x="381000" y="1219200"/>
          <a:ext cx="8204200" cy="1853184"/>
        </p:xfrm>
        <a:graphic>
          <a:graphicData uri="http://schemas.openxmlformats.org/drawingml/2006/table">
            <a:tbl>
              <a:tblPr rtl="1" firstRow="1" firstCol="1" bandRow="1">
                <a:tableStyleId>{5C22544A-7EE6-4342-B048-85BDC9FD1C3A}</a:tableStyleId>
              </a:tblPr>
              <a:tblGrid>
                <a:gridCol w="3314330"/>
                <a:gridCol w="4889870"/>
              </a:tblGrid>
              <a:tr h="1828800">
                <a:tc>
                  <a:txBody>
                    <a:bodyPr/>
                    <a:lstStyle/>
                    <a:p>
                      <a:pPr marL="0" marR="0" algn="just" rtl="1">
                        <a:lnSpc>
                          <a:spcPct val="115000"/>
                        </a:lnSpc>
                        <a:spcBef>
                          <a:spcPts val="0"/>
                        </a:spcBef>
                        <a:spcAft>
                          <a:spcPts val="1000"/>
                        </a:spcAft>
                      </a:pPr>
                      <a:r>
                        <a:rPr lang="ar-SA" sz="1200" dirty="0">
                          <a:effectLst/>
                        </a:rPr>
                        <a:t> </a:t>
                      </a:r>
                      <a:endParaRPr lang="en-US" sz="1100" dirty="0">
                        <a:effectLst/>
                      </a:endParaRPr>
                    </a:p>
                    <a:p>
                      <a:pPr marL="0" marR="0" algn="just" rtl="1">
                        <a:lnSpc>
                          <a:spcPct val="115000"/>
                        </a:lnSpc>
                        <a:spcBef>
                          <a:spcPts val="0"/>
                        </a:spcBef>
                        <a:spcAft>
                          <a:spcPts val="1000"/>
                        </a:spcAft>
                      </a:pPr>
                      <a:r>
                        <a:rPr lang="ar-SA" sz="1200" dirty="0">
                          <a:effectLst/>
                        </a:rPr>
                        <a:t> </a:t>
                      </a:r>
                      <a:endParaRPr lang="en-US" sz="1100" dirty="0">
                        <a:effectLst/>
                      </a:endParaRPr>
                    </a:p>
                    <a:p>
                      <a:pPr marL="0" marR="0" algn="just" defTabSz="914400" rtl="1" eaLnBrk="1" latinLnBrk="0" hangingPunct="1">
                        <a:lnSpc>
                          <a:spcPct val="115000"/>
                        </a:lnSpc>
                        <a:spcBef>
                          <a:spcPts val="0"/>
                        </a:spcBef>
                        <a:spcAft>
                          <a:spcPts val="1000"/>
                        </a:spcAft>
                      </a:pPr>
                      <a:r>
                        <a:rPr lang="fa-IR" sz="1800" b="1" kern="1200" dirty="0">
                          <a:solidFill>
                            <a:schemeClr val="lt1"/>
                          </a:solidFill>
                          <a:effectLst/>
                          <a:latin typeface="+mn-lt"/>
                          <a:ea typeface="+mn-ea"/>
                          <a:cs typeface="B Nazanin" pitchFamily="2" charset="-78"/>
                        </a:rPr>
                        <a:t>کارشناس تحول سازمانی </a:t>
                      </a:r>
                      <a:endParaRPr lang="en-US" sz="1800" b="1" kern="1200" dirty="0">
                        <a:solidFill>
                          <a:schemeClr val="lt1"/>
                        </a:solidFill>
                        <a:effectLst/>
                        <a:latin typeface="+mn-lt"/>
                        <a:ea typeface="+mn-ea"/>
                        <a:cs typeface="B Nazanin" pitchFamily="2" charset="-78"/>
                      </a:endParaRPr>
                    </a:p>
                    <a:p>
                      <a:pPr marL="0" marR="0" algn="just" rtl="1">
                        <a:lnSpc>
                          <a:spcPct val="115000"/>
                        </a:lnSpc>
                        <a:spcBef>
                          <a:spcPts val="0"/>
                        </a:spcBef>
                        <a:spcAft>
                          <a:spcPts val="1000"/>
                        </a:spcAft>
                      </a:pPr>
                      <a:r>
                        <a:rPr lang="fa-IR" sz="1200" dirty="0">
                          <a:effectLst/>
                        </a:rPr>
                        <a:t> </a:t>
                      </a:r>
                      <a:endParaRPr lang="en-US" sz="1100" dirty="0">
                        <a:effectLst/>
                        <a:latin typeface="Calibri"/>
                        <a:ea typeface="Calibri"/>
                        <a:cs typeface="Arial"/>
                      </a:endParaRPr>
                    </a:p>
                  </a:txBody>
                  <a:tcPr marL="0" marR="0" marT="0" marB="0"/>
                </a:tc>
                <a:tc>
                  <a:txBody>
                    <a:bodyPr/>
                    <a:lstStyle/>
                    <a:p>
                      <a:pPr marL="0" marR="0" algn="just" rtl="1">
                        <a:lnSpc>
                          <a:spcPct val="115000"/>
                        </a:lnSpc>
                        <a:spcBef>
                          <a:spcPts val="0"/>
                        </a:spcBef>
                        <a:spcAft>
                          <a:spcPts val="1000"/>
                        </a:spcAft>
                      </a:pPr>
                      <a:r>
                        <a:rPr lang="fa-IR" sz="1800" dirty="0">
                          <a:effectLst/>
                          <a:cs typeface="B Nazanin" pitchFamily="2" charset="-78"/>
                        </a:rPr>
                        <a:t>- ارتقا آگاهی اعضا تیم نسبت به مشاغل تحول سازمانی </a:t>
                      </a:r>
                      <a:endParaRPr lang="en-US" sz="1800" dirty="0">
                        <a:effectLst/>
                        <a:cs typeface="B Nazanin" pitchFamily="2" charset="-78"/>
                      </a:endParaRPr>
                    </a:p>
                    <a:p>
                      <a:pPr marL="0" marR="0" algn="just" rtl="1">
                        <a:lnSpc>
                          <a:spcPct val="115000"/>
                        </a:lnSpc>
                        <a:spcBef>
                          <a:spcPts val="0"/>
                        </a:spcBef>
                        <a:spcAft>
                          <a:spcPts val="1000"/>
                        </a:spcAft>
                      </a:pPr>
                      <a:r>
                        <a:rPr lang="fa-IR" sz="1800" dirty="0">
                          <a:effectLst/>
                          <a:cs typeface="B Nazanin" pitchFamily="2" charset="-78"/>
                        </a:rPr>
                        <a:t>- تحقیق و رسیدگی به مسائل مرتبط با تحول که برپروژه ارزیابی متوازن اثر می گذارند.</a:t>
                      </a:r>
                      <a:endParaRPr lang="en-US" sz="1800" dirty="0">
                        <a:effectLst/>
                        <a:cs typeface="B Nazanin" pitchFamily="2" charset="-78"/>
                      </a:endParaRPr>
                    </a:p>
                    <a:p>
                      <a:pPr marL="0" marR="0" algn="just" rtl="1">
                        <a:lnSpc>
                          <a:spcPct val="115000"/>
                        </a:lnSpc>
                        <a:spcBef>
                          <a:spcPts val="0"/>
                        </a:spcBef>
                        <a:spcAft>
                          <a:spcPts val="1000"/>
                        </a:spcAft>
                      </a:pPr>
                      <a:r>
                        <a:rPr lang="fa-IR" sz="1800" dirty="0">
                          <a:effectLst/>
                          <a:cs typeface="B Nazanin" pitchFamily="2" charset="-78"/>
                        </a:rPr>
                        <a:t>- همکاری با تیم برای یافتن راه حل های خطرات مرتبط با تحول</a:t>
                      </a:r>
                      <a:endParaRPr lang="en-US" sz="1800" dirty="0">
                        <a:effectLst/>
                        <a:cs typeface="B Nazanin" pitchFamily="2" charset="-78"/>
                      </a:endParaRPr>
                    </a:p>
                    <a:p>
                      <a:pPr marL="0" marR="0" algn="just" rtl="1">
                        <a:lnSpc>
                          <a:spcPct val="115000"/>
                        </a:lnSpc>
                        <a:spcBef>
                          <a:spcPts val="0"/>
                        </a:spcBef>
                        <a:spcAft>
                          <a:spcPts val="1000"/>
                        </a:spcAft>
                      </a:pPr>
                      <a:r>
                        <a:rPr lang="fa-IR" sz="1200" dirty="0">
                          <a:effectLst/>
                        </a:rPr>
                        <a:t> </a:t>
                      </a:r>
                      <a:r>
                        <a:rPr lang="ar-SA" sz="1200" dirty="0">
                          <a:effectLst/>
                        </a:rPr>
                        <a:t> </a:t>
                      </a:r>
                      <a:endParaRPr lang="en-US" sz="1100" dirty="0">
                        <a:effectLst/>
                        <a:latin typeface="Calibri"/>
                        <a:ea typeface="Calibri"/>
                        <a:cs typeface="Arial"/>
                      </a:endParaRPr>
                    </a:p>
                  </a:txBody>
                  <a:tcPr marL="0" marR="0" marT="0" marB="0"/>
                </a:tc>
              </a:tr>
            </a:tbl>
          </a:graphicData>
        </a:graphic>
      </p:graphicFrame>
      <p:sp>
        <p:nvSpPr>
          <p:cNvPr id="5" name="Rectangle 4"/>
          <p:cNvSpPr/>
          <p:nvPr/>
        </p:nvSpPr>
        <p:spPr>
          <a:xfrm>
            <a:off x="381000" y="3276600"/>
            <a:ext cx="8229600" cy="3050066"/>
          </a:xfrm>
          <a:prstGeom prst="rect">
            <a:avLst/>
          </a:prstGeom>
        </p:spPr>
        <p:txBody>
          <a:bodyPr wrap="square">
            <a:spAutoFit/>
          </a:bodyPr>
          <a:lstStyle/>
          <a:p>
            <a:pPr algn="just" rtl="1">
              <a:lnSpc>
                <a:spcPct val="115000"/>
              </a:lnSpc>
              <a:spcAft>
                <a:spcPts val="1000"/>
              </a:spcAft>
            </a:pPr>
            <a:r>
              <a:rPr lang="fa-IR" dirty="0" smtClean="0">
                <a:effectLst/>
                <a:latin typeface="mceinline"/>
                <a:ea typeface="Times New Roman"/>
                <a:cs typeface="B Nazanin"/>
              </a:rPr>
              <a:t>به طور خلاصه مرحله برنامه ریزی شامل گام های زیر است :</a:t>
            </a:r>
            <a:endParaRPr lang="en-US" sz="1600" dirty="0">
              <a:ea typeface="Calibri"/>
              <a:cs typeface="Arial"/>
            </a:endParaRPr>
          </a:p>
          <a:p>
            <a:pPr algn="just" rtl="1">
              <a:lnSpc>
                <a:spcPct val="115000"/>
              </a:lnSpc>
              <a:spcAft>
                <a:spcPts val="1000"/>
              </a:spcAft>
            </a:pPr>
            <a:r>
              <a:rPr lang="fa-IR" dirty="0">
                <a:ea typeface="Times New Roman"/>
                <a:cs typeface="Times New Roman"/>
              </a:rPr>
              <a:t> </a:t>
            </a:r>
            <a:r>
              <a:rPr lang="fa-IR" dirty="0" smtClean="0">
                <a:effectLst/>
                <a:latin typeface="mceinline"/>
                <a:ea typeface="Times New Roman"/>
                <a:cs typeface="B Nazanin"/>
              </a:rPr>
              <a:t>گام اول : اهداف خود را از توسعه روش ارزیابی متوازن تعیین کنید .</a:t>
            </a:r>
            <a:endParaRPr lang="en-US" sz="1600" dirty="0">
              <a:ea typeface="Calibri"/>
              <a:cs typeface="Arial"/>
            </a:endParaRPr>
          </a:p>
          <a:p>
            <a:pPr algn="just" rtl="1">
              <a:lnSpc>
                <a:spcPct val="115000"/>
              </a:lnSpc>
              <a:spcAft>
                <a:spcPts val="1000"/>
              </a:spcAft>
            </a:pPr>
            <a:r>
              <a:rPr lang="fa-IR" dirty="0" smtClean="0">
                <a:effectLst/>
                <a:latin typeface="mceinline"/>
                <a:ea typeface="Times New Roman"/>
                <a:cs typeface="B Nazanin"/>
              </a:rPr>
              <a:t>گام دوم : واحد سازمانی مورد نظر برای پیاده سازی روش را تعیین کنید .</a:t>
            </a:r>
            <a:endParaRPr lang="en-US" sz="1600" dirty="0">
              <a:ea typeface="Calibri"/>
              <a:cs typeface="Arial"/>
            </a:endParaRPr>
          </a:p>
          <a:p>
            <a:pPr algn="just" rtl="1">
              <a:lnSpc>
                <a:spcPct val="115000"/>
              </a:lnSpc>
              <a:spcAft>
                <a:spcPts val="1000"/>
              </a:spcAft>
            </a:pPr>
            <a:r>
              <a:rPr lang="fa-IR" dirty="0" smtClean="0">
                <a:effectLst/>
                <a:latin typeface="mceinline"/>
                <a:ea typeface="Times New Roman"/>
                <a:cs typeface="B Nazanin"/>
              </a:rPr>
              <a:t>گام سوم : حمایت مدیریت ارشد را جلب کنید .</a:t>
            </a:r>
            <a:endParaRPr lang="en-US" sz="1600" dirty="0">
              <a:ea typeface="Calibri"/>
              <a:cs typeface="Arial"/>
            </a:endParaRPr>
          </a:p>
          <a:p>
            <a:pPr algn="just" rtl="1">
              <a:lnSpc>
                <a:spcPct val="115000"/>
              </a:lnSpc>
              <a:spcAft>
                <a:spcPts val="1000"/>
              </a:spcAft>
            </a:pPr>
            <a:r>
              <a:rPr lang="fa-IR" dirty="0" smtClean="0">
                <a:effectLst/>
                <a:latin typeface="mceinline"/>
                <a:ea typeface="Times New Roman"/>
                <a:cs typeface="B Nazanin"/>
              </a:rPr>
              <a:t>گام چهارم : تیم پروژه ارزیابی متوازن خود را تشکیل دهید .</a:t>
            </a:r>
            <a:endParaRPr lang="en-US" sz="1600" dirty="0">
              <a:ea typeface="Calibri"/>
              <a:cs typeface="Arial"/>
            </a:endParaRPr>
          </a:p>
          <a:p>
            <a:pPr algn="just" rtl="1">
              <a:lnSpc>
                <a:spcPct val="115000"/>
              </a:lnSpc>
              <a:spcAft>
                <a:spcPts val="1000"/>
              </a:spcAft>
            </a:pPr>
            <a:r>
              <a:rPr lang="fa-IR" dirty="0" smtClean="0">
                <a:effectLst/>
                <a:latin typeface="mceinline"/>
                <a:ea typeface="Times New Roman"/>
                <a:cs typeface="B Nazanin"/>
              </a:rPr>
              <a:t>گام پنجم : برنامه پروژه خود را تدوین کنید .</a:t>
            </a:r>
            <a:endParaRPr lang="en-US" sz="1600" dirty="0">
              <a:ea typeface="Calibri"/>
              <a:cs typeface="Arial"/>
            </a:endParaRPr>
          </a:p>
          <a:p>
            <a:pPr algn="r"/>
            <a:r>
              <a:rPr lang="fa-IR" dirty="0" smtClean="0">
                <a:effectLst/>
                <a:latin typeface="mceinline"/>
                <a:ea typeface="Times New Roman"/>
                <a:cs typeface="B Nazanin"/>
              </a:rPr>
              <a:t>گام ششم : برنامه ای برای ارتباطات پروژه تهیه کنید </a:t>
            </a:r>
            <a:r>
              <a:rPr lang="fa-IR" dirty="0" smtClean="0">
                <a:solidFill>
                  <a:srgbClr val="222222"/>
                </a:solidFill>
                <a:effectLst/>
                <a:latin typeface="mceinline"/>
                <a:ea typeface="Times New Roman"/>
                <a:cs typeface="B Nazanin"/>
              </a:rPr>
              <a:t>.</a:t>
            </a:r>
            <a:endParaRPr lang="en-US" dirty="0"/>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 xmlns:p14="http://schemas.microsoft.com/office/powerpoint/2010/main" val="2888260040"/>
      </p:ext>
    </p:extLst>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693</TotalTime>
  <Words>2268</Words>
  <Application>Microsoft Office PowerPoint</Application>
  <PresentationFormat>On-screen Show (4:3)</PresentationFormat>
  <Paragraphs>265</Paragraphs>
  <Slides>32</Slides>
  <Notes>3</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Apex</vt:lpstr>
      <vt:lpstr>Slide 1</vt:lpstr>
      <vt:lpstr>مدل كارت امتيازی متوازن</vt:lpstr>
      <vt:lpstr>مدل كارت امتيازی متوازن </vt:lpstr>
      <vt:lpstr>مدل كارت امتيازی متوازن</vt:lpstr>
      <vt:lpstr> مدل كارت امتيازی متوازن</vt:lpstr>
      <vt:lpstr>دیدگاه كارت امتيازی متوازن</vt:lpstr>
      <vt:lpstr>تشکیل تیم ارزیابی متوازن </vt:lpstr>
      <vt:lpstr>تشکیل تیم ارزیابی متوازن </vt:lpstr>
      <vt:lpstr>تشکیل تیم ارزیابی متوازن </vt:lpstr>
      <vt:lpstr>پیاده سازی کارت امتیازی متوازن </vt:lpstr>
      <vt:lpstr>پیاده سازی کارت امتیازی متوازن </vt:lpstr>
      <vt:lpstr> </vt:lpstr>
      <vt:lpstr>  </vt:lpstr>
      <vt:lpstr>BSC برای پروژه های تحقیق و توسعه</vt:lpstr>
      <vt:lpstr>نسل دوم کارت امتیازی متوازن  </vt:lpstr>
      <vt:lpstr>نسل دوم کارت امتیازی متوازن  </vt:lpstr>
      <vt:lpstr>  نسل سوم کارت امتیازی متوازن </vt:lpstr>
      <vt:lpstr>  نسل سوم کارت امتیازی متوازن</vt:lpstr>
      <vt:lpstr>BSCسیر تکاملی </vt:lpstr>
      <vt:lpstr>حوزه های ارزيابی عملكرد </vt:lpstr>
      <vt:lpstr>كاستی های كارت امتيازی متوازن </vt:lpstr>
      <vt:lpstr>كاستی های كارت امتيازی متوازن</vt:lpstr>
      <vt:lpstr>دلایل عدم  اجرای اثربخش </vt:lpstr>
      <vt:lpstr>دلایل عدم  اجرای اثربخش </vt:lpstr>
      <vt:lpstr>دلایل عدم  اجرای اثربخش </vt:lpstr>
      <vt:lpstr>BSCهدف از توسعه </vt:lpstr>
      <vt:lpstr>نتیجه</vt:lpstr>
      <vt:lpstr>منابع و مآخذ</vt:lpstr>
      <vt:lpstr>منابع و مآخذ</vt:lpstr>
      <vt:lpstr>منابع و مآخذ</vt:lpstr>
      <vt:lpstr>منابع و مآخذ</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مدل كارت امتيازي متوازن</dc:title>
  <dc:creator>yaser</dc:creator>
  <cp:lastModifiedBy>Administrator</cp:lastModifiedBy>
  <cp:revision>71</cp:revision>
  <dcterms:created xsi:type="dcterms:W3CDTF">2011-07-22T06:48:43Z</dcterms:created>
  <dcterms:modified xsi:type="dcterms:W3CDTF">2016-03-16T21:57:04Z</dcterms:modified>
</cp:coreProperties>
</file>