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9" d="100"/>
          <a:sy n="79" d="100"/>
        </p:scale>
        <p:origin x="-1061"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19CA5CA9-4EE8-48FF-B5A2-9DD4F7B203B9}" type="datetimeFigureOut">
              <a:rPr lang="fa-IR" smtClean="0"/>
              <a:pPr/>
              <a:t>1437/06/08</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 irmgn.ir</a:t>
            </a: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73D3B1C7-0EA9-49FE-A46C-29556E56B9F3}" type="slidenum">
              <a:rPr lang="fa-IR" smtClean="0"/>
              <a:pPr/>
              <a:t>‹#›</a:t>
            </a:fld>
            <a:endParaRPr lang="fa-I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0318F2-5C5E-48AA-8AB2-95DFFF5A41BA}" type="datetimeFigureOut">
              <a:rPr lang="fa-IR" smtClean="0"/>
              <a:pPr/>
              <a:t>1437/06/08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 irmgn.ir</a:t>
            </a: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4F8066D-0185-46B9-8EDA-7C95D951E275}" type="slidenum">
              <a:rPr lang="fa-IR" smtClean="0"/>
              <a:pPr/>
              <a:t>‹#›</a:t>
            </a:fld>
            <a:endParaRPr lang="fa-IR"/>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24F8066D-0185-46B9-8EDA-7C95D951E275}" type="slidenum">
              <a:rPr lang="fa-IR" smtClean="0"/>
              <a:pPr/>
              <a:t>1</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1328C02-EAD7-4339-A26C-293554DC64DF}" type="datetime8">
              <a:rPr lang="fa-IR" smtClean="0"/>
              <a:t>16/مارس/17</a:t>
            </a:fld>
            <a:endParaRPr lang="fa-IR"/>
          </a:p>
        </p:txBody>
      </p:sp>
      <p:sp>
        <p:nvSpPr>
          <p:cNvPr id="17" name="Footer Placeholder 16"/>
          <p:cNvSpPr>
            <a:spLocks noGrp="1"/>
          </p:cNvSpPr>
          <p:nvPr>
            <p:ph type="ftr" sz="quarter" idx="11"/>
          </p:nvPr>
        </p:nvSpPr>
        <p:spPr/>
        <p:txBody>
          <a:bodyPr/>
          <a:lstStyle/>
          <a:p>
            <a:r>
              <a:rPr lang="en-US" smtClean="0"/>
              <a:t>© irmgn.ir</a:t>
            </a:r>
            <a:endParaRPr lang="fa-IR"/>
          </a:p>
        </p:txBody>
      </p:sp>
      <p:sp>
        <p:nvSpPr>
          <p:cNvPr id="29" name="Slide Number Placeholder 28"/>
          <p:cNvSpPr>
            <a:spLocks noGrp="1"/>
          </p:cNvSpPr>
          <p:nvPr>
            <p:ph type="sldNum" sz="quarter" idx="12"/>
          </p:nvPr>
        </p:nvSpPr>
        <p:spPr/>
        <p:txBody>
          <a:bodyPr/>
          <a:lstStyle/>
          <a:p>
            <a:fld id="{145B3CF8-5FB5-4C19-BA71-BB9F1157DF6A}"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6AD7D3-9186-43FA-97A2-BCE766233614}"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6C851-EC46-448C-B194-C53DDE8AFEA1}"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514458-38E2-4D96-8534-7B0AA0A2D816}"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D94794-736F-432E-8687-5EF6181B5AB6}"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145B3CF8-5FB5-4C19-BA71-BB9F1157DF6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396FB1-59F2-4CFB-A269-E78635B2C53E}"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715271F-190A-49E0-B703-CB986903B367}" type="datetime8">
              <a:rPr lang="fa-IR" smtClean="0"/>
              <a:t>16/مارس/17</a:t>
            </a:fld>
            <a:endParaRPr lang="fa-IR"/>
          </a:p>
        </p:txBody>
      </p:sp>
      <p:sp>
        <p:nvSpPr>
          <p:cNvPr id="8" name="Footer Placeholder 7"/>
          <p:cNvSpPr>
            <a:spLocks noGrp="1"/>
          </p:cNvSpPr>
          <p:nvPr>
            <p:ph type="ftr" sz="quarter" idx="11"/>
          </p:nvPr>
        </p:nvSpPr>
        <p:spPr/>
        <p:txBody>
          <a:bodyPr/>
          <a:lstStyle/>
          <a:p>
            <a:r>
              <a:rPr lang="en-US" smtClean="0"/>
              <a:t>© irmgn.ir</a:t>
            </a:r>
            <a:endParaRPr lang="fa-IR"/>
          </a:p>
        </p:txBody>
      </p:sp>
      <p:sp>
        <p:nvSpPr>
          <p:cNvPr id="9" name="Slide Number Placeholder 8"/>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55D0E2-229F-429A-8F29-D8CE69917978}" type="datetime8">
              <a:rPr lang="fa-IR" smtClean="0"/>
              <a:t>16/مارس/17</a:t>
            </a:fld>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
        <p:nvSpPr>
          <p:cNvPr id="5" name="Slide Number Placeholder 4"/>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6627-B2A6-4886-BFC0-8C2F984FDD03}" type="datetime8">
              <a:rPr lang="fa-IR" smtClean="0"/>
              <a:t>16/مارس/17</a:t>
            </a:fld>
            <a:endParaRPr lang="fa-IR"/>
          </a:p>
        </p:txBody>
      </p:sp>
      <p:sp>
        <p:nvSpPr>
          <p:cNvPr id="3" name="Footer Placeholder 2"/>
          <p:cNvSpPr>
            <a:spLocks noGrp="1"/>
          </p:cNvSpPr>
          <p:nvPr>
            <p:ph type="ftr" sz="quarter" idx="11"/>
          </p:nvPr>
        </p:nvSpPr>
        <p:spPr/>
        <p:txBody>
          <a:bodyPr/>
          <a:lstStyle/>
          <a:p>
            <a:r>
              <a:rPr lang="en-US" smtClean="0"/>
              <a:t>© irmgn.ir</a:t>
            </a:r>
            <a:endParaRPr lang="fa-IR"/>
          </a:p>
        </p:txBody>
      </p:sp>
      <p:sp>
        <p:nvSpPr>
          <p:cNvPr id="4" name="Slide Number Placeholder 3"/>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D25181-3CEC-4A9D-ABB8-6B3B8C26F31E}"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102050-9E3F-47D5-A34D-BC3925B4DCD9}"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45B3CF8-5FB5-4C19-BA71-BB9F1157DF6A}"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D49BDD6-EF70-4DA0-B3E9-DA5CCD5F12EE}" type="datetime8">
              <a:rPr lang="fa-IR" smtClean="0"/>
              <a:t>16/مارس/17</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 irmgn.ir</a:t>
            </a:r>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45B3CF8-5FB5-4C19-BA71-BB9F1157DF6A}"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785794"/>
            <a:ext cx="8229600" cy="1571636"/>
          </a:xfrm>
        </p:spPr>
        <p:txBody>
          <a:bodyPr>
            <a:noAutofit/>
          </a:bodyPr>
          <a:lstStyle/>
          <a:p>
            <a:r>
              <a:rPr lang="fa-IR" sz="8800" dirty="0" smtClean="0">
                <a:cs typeface="B Nazanin" pitchFamily="2" charset="-78"/>
              </a:rPr>
              <a:t>مدل </a:t>
            </a:r>
            <a:r>
              <a:rPr lang="en-US" sz="8800" dirty="0" smtClean="0">
                <a:cs typeface="B Nazanin" pitchFamily="2" charset="-78"/>
              </a:rPr>
              <a:t>SWOT</a:t>
            </a:r>
            <a:endParaRPr lang="fa-IR" sz="8800" dirty="0">
              <a:cs typeface="B Nazanin" pitchFamily="2" charset="-78"/>
            </a:endParaRPr>
          </a:p>
        </p:txBody>
      </p:sp>
      <p:sp>
        <p:nvSpPr>
          <p:cNvPr id="3" name="Subtitle 2"/>
          <p:cNvSpPr>
            <a:spLocks noGrp="1"/>
          </p:cNvSpPr>
          <p:nvPr>
            <p:ph type="subTitle" idx="1"/>
          </p:nvPr>
        </p:nvSpPr>
        <p:spPr>
          <a:xfrm>
            <a:off x="357158" y="2714620"/>
            <a:ext cx="8286808" cy="3429024"/>
          </a:xfrm>
        </p:spPr>
        <p:txBody>
          <a:bodyPr>
            <a:normAutofit lnSpcReduction="10000"/>
          </a:bodyPr>
          <a:lstStyle/>
          <a:p>
            <a:r>
              <a:rPr lang="fa-IR" b="1" dirty="0" smtClean="0">
                <a:cs typeface="B Nazanin" pitchFamily="2" charset="-78"/>
              </a:rPr>
              <a:t>استاد مربوطه : جناب آقای دکتر مولوی</a:t>
            </a:r>
          </a:p>
          <a:p>
            <a:r>
              <a:rPr lang="fa-IR" b="1" dirty="0" smtClean="0">
                <a:cs typeface="B Nazanin" pitchFamily="2" charset="-78"/>
              </a:rPr>
              <a:t> </a:t>
            </a:r>
            <a:br>
              <a:rPr lang="fa-IR" b="1" dirty="0" smtClean="0">
                <a:cs typeface="B Nazanin" pitchFamily="2" charset="-78"/>
              </a:rPr>
            </a:br>
            <a:r>
              <a:rPr lang="fa-IR" b="1" dirty="0" smtClean="0">
                <a:cs typeface="B Nazanin" pitchFamily="2" charset="-78"/>
              </a:rPr>
              <a:t/>
            </a:r>
            <a:br>
              <a:rPr lang="fa-IR" b="1" dirty="0" smtClean="0">
                <a:cs typeface="B Nazanin" pitchFamily="2" charset="-78"/>
              </a:rPr>
            </a:br>
            <a:r>
              <a:rPr lang="fa-IR" b="1" dirty="0" smtClean="0">
                <a:cs typeface="B Nazanin" pitchFamily="2" charset="-78"/>
              </a:rPr>
              <a:t>تهیه و تنظیم : علی اکبر حاجی زاده</a:t>
            </a:r>
            <a:br>
              <a:rPr lang="fa-IR" b="1" dirty="0" smtClean="0">
                <a:cs typeface="B Nazanin" pitchFamily="2" charset="-78"/>
              </a:rPr>
            </a:br>
            <a:r>
              <a:rPr lang="fa-IR" b="1" dirty="0" smtClean="0">
                <a:cs typeface="B Nazanin" pitchFamily="2" charset="-78"/>
              </a:rPr>
              <a:t>دانشجوی کارشناسی ارشد رشته مدیریت صنعتی گرایش تحقیق در عملیات دانشگاه آزاد اسلامی واحد مهاباد</a:t>
            </a:r>
            <a:br>
              <a:rPr lang="fa-IR" b="1" dirty="0" smtClean="0">
                <a:cs typeface="B Nazanin" pitchFamily="2" charset="-78"/>
              </a:rPr>
            </a:br>
            <a:r>
              <a:rPr lang="fa-IR" b="1" dirty="0" smtClean="0">
                <a:cs typeface="B Nazanin" pitchFamily="2" charset="-78"/>
              </a:rPr>
              <a:t/>
            </a:r>
            <a:br>
              <a:rPr lang="fa-IR" b="1" dirty="0" smtClean="0">
                <a:cs typeface="B Nazanin" pitchFamily="2" charset="-78"/>
              </a:rPr>
            </a:br>
            <a:r>
              <a:rPr lang="fa-IR" b="1" dirty="0" smtClean="0">
                <a:cs typeface="B Nazanin" pitchFamily="2" charset="-78"/>
              </a:rPr>
              <a:t>اردیبهشت ماه 1390</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642942"/>
          </a:xfrm>
        </p:spPr>
        <p:txBody>
          <a:bodyPr>
            <a:normAutofit/>
          </a:bodyPr>
          <a:lstStyle/>
          <a:p>
            <a:pPr algn="r"/>
            <a:r>
              <a:rPr lang="ar-SA" sz="2400" dirty="0" smtClean="0">
                <a:cs typeface="B Nazanin" pitchFamily="2" charset="-78"/>
              </a:rPr>
              <a:t>ج ) اجرای استراتژي</a:t>
            </a:r>
            <a:endParaRPr lang="fa-IR" sz="2400" dirty="0">
              <a:cs typeface="B Nazanin" pitchFamily="2" charset="-78"/>
            </a:endParaRPr>
          </a:p>
        </p:txBody>
      </p:sp>
      <p:sp>
        <p:nvSpPr>
          <p:cNvPr id="3" name="Content Placeholder 2"/>
          <p:cNvSpPr>
            <a:spLocks noGrp="1"/>
          </p:cNvSpPr>
          <p:nvPr>
            <p:ph idx="1"/>
          </p:nvPr>
        </p:nvSpPr>
        <p:spPr>
          <a:xfrm>
            <a:off x="457200" y="1000108"/>
            <a:ext cx="8229600" cy="5643602"/>
          </a:xfrm>
        </p:spPr>
        <p:txBody>
          <a:bodyPr>
            <a:normAutofit fontScale="85000" lnSpcReduction="20000"/>
          </a:bodyPr>
          <a:lstStyle/>
          <a:p>
            <a:pPr>
              <a:buNone/>
            </a:pPr>
            <a:r>
              <a:rPr lang="ar-SA" b="1" dirty="0" smtClean="0">
                <a:cs typeface="B Nazanin" pitchFamily="2" charset="-78"/>
              </a:rPr>
              <a:t>براي اجراي استراتژي‌ها بايد از ابزار زير بهره گرفت:</a:t>
            </a:r>
            <a:endParaRPr lang="en-US" b="1" dirty="0" smtClean="0">
              <a:cs typeface="B Nazanin" pitchFamily="2" charset="-78"/>
            </a:endParaRPr>
          </a:p>
          <a:p>
            <a:pPr lvl="0">
              <a:buNone/>
            </a:pPr>
            <a:r>
              <a:rPr lang="fa-IR" b="1" dirty="0" smtClean="0">
                <a:cs typeface="B Nazanin" pitchFamily="2" charset="-78"/>
              </a:rPr>
              <a:t>- </a:t>
            </a:r>
            <a:r>
              <a:rPr lang="ar-SA" b="1" dirty="0" smtClean="0">
                <a:cs typeface="B Nazanin" pitchFamily="2" charset="-78"/>
              </a:rPr>
              <a:t>ساختار سازماني متناسب با استراتژي‌ها </a:t>
            </a:r>
            <a:endParaRPr lang="en-US" b="1" dirty="0" smtClean="0">
              <a:cs typeface="B Nazanin" pitchFamily="2" charset="-78"/>
            </a:endParaRPr>
          </a:p>
          <a:p>
            <a:pPr lvl="0">
              <a:buNone/>
            </a:pPr>
            <a:r>
              <a:rPr lang="fa-IR" b="1" dirty="0" smtClean="0">
                <a:cs typeface="B Nazanin" pitchFamily="2" charset="-78"/>
              </a:rPr>
              <a:t>- </a:t>
            </a:r>
            <a:r>
              <a:rPr lang="ar-SA" b="1" dirty="0" smtClean="0">
                <a:cs typeface="B Nazanin" pitchFamily="2" charset="-78"/>
              </a:rPr>
              <a:t>هماهنگ‌سازي مهارت‌ها، منابع و توانمندي‌هاي سازمان در سطح اجرايي </a:t>
            </a:r>
            <a:endParaRPr lang="en-US" b="1" dirty="0" smtClean="0">
              <a:cs typeface="B Nazanin" pitchFamily="2" charset="-78"/>
            </a:endParaRPr>
          </a:p>
          <a:p>
            <a:pPr lvl="0">
              <a:buNone/>
            </a:pPr>
            <a:r>
              <a:rPr lang="fa-IR" b="1" dirty="0" smtClean="0">
                <a:cs typeface="B Nazanin" pitchFamily="2" charset="-78"/>
              </a:rPr>
              <a:t>- </a:t>
            </a:r>
            <a:r>
              <a:rPr lang="ar-SA" b="1" dirty="0" smtClean="0">
                <a:cs typeface="B Nazanin" pitchFamily="2" charset="-78"/>
              </a:rPr>
              <a:t>ايجاد فرهنگ سازماني متناسب با استراتژي جديد سازمان</a:t>
            </a:r>
            <a:endParaRPr lang="en-US" b="1" dirty="0" smtClean="0">
              <a:cs typeface="B Nazanin" pitchFamily="2" charset="-78"/>
            </a:endParaRPr>
          </a:p>
          <a:p>
            <a:pPr algn="just">
              <a:buNone/>
            </a:pPr>
            <a:r>
              <a:rPr lang="ar-SA" b="1" dirty="0" smtClean="0">
                <a:cs typeface="B Nazanin" pitchFamily="2" charset="-78"/>
              </a:rPr>
              <a:t>اجراي موفقيت آميز استراتژي به همكاري مديران همه بخش‌ها و واحدهاي وظيفه‌اي سازمان نياز دارد.</a:t>
            </a:r>
            <a:endParaRPr lang="fa-IR" b="1" dirty="0" smtClean="0">
              <a:cs typeface="B Nazanin" pitchFamily="2" charset="-78"/>
            </a:endParaRPr>
          </a:p>
          <a:p>
            <a:pPr>
              <a:buNone/>
            </a:pPr>
            <a:r>
              <a:rPr lang="ar-SA" b="1" dirty="0" smtClean="0">
                <a:solidFill>
                  <a:schemeClr val="accent1">
                    <a:lumMod val="60000"/>
                    <a:lumOff val="40000"/>
                  </a:schemeClr>
                </a:solidFill>
                <a:cs typeface="B Nazanin" pitchFamily="2" charset="-78"/>
              </a:rPr>
              <a:t>د ) ارزیابی استراتژي</a:t>
            </a:r>
            <a:endParaRPr lang="en-US" b="1" dirty="0" smtClean="0">
              <a:solidFill>
                <a:schemeClr val="accent1">
                  <a:lumMod val="60000"/>
                  <a:lumOff val="40000"/>
                </a:schemeClr>
              </a:solidFill>
              <a:cs typeface="B Nazanin" pitchFamily="2" charset="-78"/>
            </a:endParaRPr>
          </a:p>
          <a:p>
            <a:pPr algn="just">
              <a:buNone/>
            </a:pPr>
            <a:r>
              <a:rPr lang="ar-SA" b="1" dirty="0" smtClean="0">
                <a:cs typeface="B Nazanin" pitchFamily="2" charset="-78"/>
              </a:rPr>
              <a:t>براي تعيين حدود دستيابي به هدف‌ها، استراتژي اجرا شده، بايد مورد كنترل و نظارت قرار گيرد. ارزيابي استراتژي شامل سه فعاليت اصلي مي‌شود:</a:t>
            </a:r>
            <a:endParaRPr lang="en-US" b="1" dirty="0" smtClean="0">
              <a:cs typeface="B Nazanin" pitchFamily="2" charset="-78"/>
            </a:endParaRPr>
          </a:p>
          <a:p>
            <a:pPr lvl="0">
              <a:buNone/>
            </a:pPr>
            <a:r>
              <a:rPr lang="fa-IR" b="1" dirty="0" smtClean="0">
                <a:cs typeface="B Nazanin" pitchFamily="2" charset="-78"/>
              </a:rPr>
              <a:t>- </a:t>
            </a:r>
            <a:r>
              <a:rPr lang="ar-SA" b="1" dirty="0" smtClean="0">
                <a:cs typeface="B Nazanin" pitchFamily="2" charset="-78"/>
              </a:rPr>
              <a:t>بررسي مباني اصلي استراتژي‌هاي شركت </a:t>
            </a:r>
            <a:endParaRPr lang="en-US" b="1" dirty="0" smtClean="0">
              <a:cs typeface="B Nazanin" pitchFamily="2" charset="-78"/>
            </a:endParaRPr>
          </a:p>
          <a:p>
            <a:pPr lvl="0">
              <a:buNone/>
            </a:pPr>
            <a:r>
              <a:rPr lang="fa-IR" b="1" dirty="0" smtClean="0">
                <a:cs typeface="B Nazanin" pitchFamily="2" charset="-78"/>
              </a:rPr>
              <a:t>- </a:t>
            </a:r>
            <a:r>
              <a:rPr lang="ar-SA" b="1" dirty="0" smtClean="0">
                <a:cs typeface="B Nazanin" pitchFamily="2" charset="-78"/>
              </a:rPr>
              <a:t>مقايسه نتيجه‌هاي مورد انتظار با نتيجه‌هاي واقعي </a:t>
            </a:r>
            <a:endParaRPr lang="en-US" b="1" dirty="0" smtClean="0">
              <a:cs typeface="B Nazanin" pitchFamily="2" charset="-78"/>
            </a:endParaRPr>
          </a:p>
          <a:p>
            <a:pPr lvl="0">
              <a:buNone/>
            </a:pPr>
            <a:r>
              <a:rPr lang="fa-IR" b="1" dirty="0" smtClean="0">
                <a:cs typeface="B Nazanin" pitchFamily="2" charset="-78"/>
              </a:rPr>
              <a:t>- </a:t>
            </a:r>
            <a:r>
              <a:rPr lang="ar-SA" b="1" dirty="0" smtClean="0">
                <a:cs typeface="B Nazanin" pitchFamily="2" charset="-78"/>
              </a:rPr>
              <a:t>انجام دادن اقدامات اصلاحي به منظور اطمينان يافتن از اين كه عملكردها با برنامه‌هاي پيش بيني شده مطابقت دارند. </a:t>
            </a:r>
            <a:endParaRPr lang="fa-IR" b="1" dirty="0" smtClean="0">
              <a:cs typeface="B Nazanin" pitchFamily="2" charset="-78"/>
            </a:endParaRPr>
          </a:p>
          <a:p>
            <a:pPr lvl="0" algn="just">
              <a:buNone/>
            </a:pPr>
            <a:r>
              <a:rPr lang="ar-SA" b="1" dirty="0" smtClean="0">
                <a:cs typeface="B Nazanin" pitchFamily="2" charset="-78"/>
              </a:rPr>
              <a:t>اطلاعاتي كــه از فرايند ارزيابي استراتژي به دست مي‌آيد بايد به گونه‌اي باشد كه عمليات و اقدامات را تسهيل نمايد و بايد كساني يا واحدهايي را معرفي نمايد كه نياز به اصلاح دارند.</a:t>
            </a:r>
            <a:endParaRPr lang="en-US" b="1" dirty="0" smtClean="0">
              <a:cs typeface="B Nazanin" pitchFamily="2" charset="-78"/>
            </a:endParaRPr>
          </a:p>
          <a:p>
            <a:pPr>
              <a:buNone/>
            </a:pPr>
            <a:endParaRPr lang="fa-IR"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5400" dirty="0" smtClean="0">
                <a:cs typeface="B Nazanin" pitchFamily="2" charset="-78"/>
              </a:rPr>
              <a:t>مدل </a:t>
            </a:r>
            <a:r>
              <a:rPr lang="en-US" sz="5400" dirty="0" smtClean="0">
                <a:cs typeface="B Nazanin" pitchFamily="2" charset="-78"/>
              </a:rPr>
              <a:t>SWOT </a:t>
            </a:r>
            <a:r>
              <a:rPr lang="fa-IR" sz="5400" dirty="0" smtClean="0">
                <a:cs typeface="B Nazanin" pitchFamily="2" charset="-78"/>
              </a:rPr>
              <a:t>:</a:t>
            </a:r>
            <a:endParaRPr lang="fa-IR" sz="5400" dirty="0">
              <a:cs typeface="B Nazanin" pitchFamily="2" charset="-78"/>
            </a:endParaRPr>
          </a:p>
        </p:txBody>
      </p:sp>
      <p:sp>
        <p:nvSpPr>
          <p:cNvPr id="3" name="Content Placeholder 2"/>
          <p:cNvSpPr>
            <a:spLocks noGrp="1"/>
          </p:cNvSpPr>
          <p:nvPr>
            <p:ph idx="1"/>
          </p:nvPr>
        </p:nvSpPr>
        <p:spPr/>
        <p:txBody>
          <a:bodyPr>
            <a:normAutofit lnSpcReduction="10000"/>
          </a:bodyPr>
          <a:lstStyle/>
          <a:p>
            <a:pPr algn="just">
              <a:buNone/>
            </a:pPr>
            <a:r>
              <a:rPr lang="ar-SA" sz="4000" b="1" dirty="0" smtClean="0">
                <a:cs typeface="B Nazanin" pitchFamily="2" charset="-78"/>
              </a:rPr>
              <a:t>تجزیه و تحلیل </a:t>
            </a:r>
            <a:r>
              <a:rPr lang="en-US" sz="4000" b="1" dirty="0" smtClean="0">
                <a:cs typeface="B Nazanin" pitchFamily="2" charset="-78"/>
              </a:rPr>
              <a:t>SWOT </a:t>
            </a:r>
            <a:r>
              <a:rPr lang="fa-IR" sz="4000" b="1" dirty="0" smtClean="0">
                <a:cs typeface="B Nazanin" pitchFamily="2" charset="-78"/>
              </a:rPr>
              <a:t> یکــی از ابزارهای مهم مدیریت استراتژیک جهت تطابق نقاط ضعف و قوت درونـی با فرصتها و تهدیدات بیرونــی است . تجزیه و تحلیل </a:t>
            </a:r>
            <a:r>
              <a:rPr lang="en-US" sz="4000" b="1" dirty="0" smtClean="0">
                <a:cs typeface="B Nazanin" pitchFamily="2" charset="-78"/>
              </a:rPr>
              <a:t>SWOT</a:t>
            </a:r>
            <a:r>
              <a:rPr lang="fa-IR" sz="4000" b="1" dirty="0" smtClean="0">
                <a:cs typeface="B Nazanin" pitchFamily="2" charset="-78"/>
              </a:rPr>
              <a:t> روش تحلیلی نظام یافتــه ای را برای شناسایی این عوامــل و انتخاب استراتژیی کــه بهترین تطابق را بین آنهــا ایجاد کنــد ، ارائه می نماید </a:t>
            </a:r>
            <a:endParaRPr lang="en-US" sz="4000" b="1" dirty="0" smtClean="0">
              <a:cs typeface="B Nazanin" pitchFamily="2" charset="-78"/>
            </a:endParaRPr>
          </a:p>
          <a:p>
            <a:pPr>
              <a:buNone/>
            </a:pPr>
            <a:endParaRPr lang="en-US" dirty="0" smtClean="0"/>
          </a:p>
          <a:p>
            <a:pPr>
              <a:buNone/>
            </a:pPr>
            <a:endParaRPr lang="fa-IR" dirty="0" smtClean="0"/>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37880"/>
          </a:xfrm>
        </p:spPr>
        <p:txBody>
          <a:bodyPr>
            <a:normAutofit fontScale="55000" lnSpcReduction="20000"/>
          </a:bodyPr>
          <a:lstStyle/>
          <a:p>
            <a:pPr algn="just">
              <a:buNone/>
            </a:pPr>
            <a:r>
              <a:rPr lang="fa-IR" sz="5200" b="1" dirty="0" smtClean="0">
                <a:cs typeface="B Nazanin" pitchFamily="2" charset="-78"/>
              </a:rPr>
              <a:t>از </a:t>
            </a:r>
            <a:r>
              <a:rPr lang="fa-IR" sz="5800" b="1" dirty="0" smtClean="0">
                <a:cs typeface="B Nazanin" pitchFamily="2" charset="-78"/>
              </a:rPr>
              <a:t>دیــدگاه این مـدل یک استراتـژی مناسب ، قوتهــا و فرصتهــا را بــه حداکثـر و ضعفها و تهدیــدات را به حداقــل ممکن می رسانـد . برای این منظور نقاط قوت و ضعف درونــی و فرصتها وتهدیدات بیرونـی در چهار حالت کلی  </a:t>
            </a:r>
            <a:r>
              <a:rPr lang="en-US" sz="5800" b="1" dirty="0" smtClean="0">
                <a:cs typeface="B Nazanin" pitchFamily="2" charset="-78"/>
              </a:rPr>
              <a:t>WT</a:t>
            </a:r>
            <a:r>
              <a:rPr lang="fa-IR" sz="5800" b="1" dirty="0" smtClean="0">
                <a:cs typeface="B Nazanin" pitchFamily="2" charset="-78"/>
              </a:rPr>
              <a:t>، </a:t>
            </a:r>
            <a:r>
              <a:rPr lang="en-US" sz="5800" b="1" dirty="0" smtClean="0">
                <a:cs typeface="B Nazanin" pitchFamily="2" charset="-78"/>
              </a:rPr>
              <a:t>ST</a:t>
            </a:r>
            <a:r>
              <a:rPr lang="fa-IR" sz="5800" b="1" dirty="0" smtClean="0">
                <a:cs typeface="B Nazanin" pitchFamily="2" charset="-78"/>
              </a:rPr>
              <a:t> ، </a:t>
            </a:r>
            <a:r>
              <a:rPr lang="en-US" sz="5800" b="1" dirty="0" smtClean="0">
                <a:cs typeface="B Nazanin" pitchFamily="2" charset="-78"/>
              </a:rPr>
              <a:t>WO</a:t>
            </a:r>
            <a:r>
              <a:rPr lang="fa-IR" sz="5800" b="1" dirty="0" smtClean="0">
                <a:cs typeface="B Nazanin" pitchFamily="2" charset="-78"/>
              </a:rPr>
              <a:t> ، </a:t>
            </a:r>
            <a:r>
              <a:rPr lang="en-US" sz="5800" b="1" dirty="0" smtClean="0">
                <a:cs typeface="B Nazanin" pitchFamily="2" charset="-78"/>
              </a:rPr>
              <a:t>SO</a:t>
            </a:r>
            <a:r>
              <a:rPr lang="fa-IR" sz="5800" b="1" dirty="0" smtClean="0">
                <a:cs typeface="B Nazanin" pitchFamily="2" charset="-78"/>
              </a:rPr>
              <a:t> به هم پیوند داده شـــده و گزینه های استراتژی خلق و انتخاب می شوند .</a:t>
            </a:r>
            <a:r>
              <a:rPr lang="en-US" sz="5800" b="1" dirty="0" smtClean="0">
                <a:cs typeface="B Nazanin" pitchFamily="2" charset="-78"/>
              </a:rPr>
              <a:t> </a:t>
            </a:r>
            <a:endParaRPr lang="fa-IR" sz="5800" b="1" dirty="0" smtClean="0">
              <a:cs typeface="B Nazanin" pitchFamily="2" charset="-78"/>
            </a:endParaRPr>
          </a:p>
          <a:p>
            <a:pPr algn="l">
              <a:buNone/>
            </a:pPr>
            <a:endParaRPr lang="en-US" sz="5800" dirty="0" smtClean="0">
              <a:cs typeface="B Nazanin" pitchFamily="2" charset="-78"/>
            </a:endParaRPr>
          </a:p>
          <a:p>
            <a:pPr algn="l">
              <a:buNone/>
            </a:pPr>
            <a:r>
              <a:rPr lang="en-US" sz="5800" dirty="0" smtClean="0">
                <a:cs typeface="B Nazanin" pitchFamily="2" charset="-78"/>
              </a:rPr>
              <a:t>- Weaknesses</a:t>
            </a:r>
          </a:p>
          <a:p>
            <a:pPr algn="l">
              <a:buNone/>
            </a:pPr>
            <a:r>
              <a:rPr lang="en-US" sz="5800" dirty="0" smtClean="0">
                <a:cs typeface="B Nazanin" pitchFamily="2" charset="-78"/>
              </a:rPr>
              <a:t>- Opportunities</a:t>
            </a:r>
          </a:p>
          <a:p>
            <a:pPr algn="l">
              <a:buNone/>
            </a:pPr>
            <a:r>
              <a:rPr lang="en-US" sz="5800" dirty="0" smtClean="0">
                <a:cs typeface="B Nazanin" pitchFamily="2" charset="-78"/>
              </a:rPr>
              <a:t>- Threats</a:t>
            </a:r>
          </a:p>
          <a:p>
            <a:pPr algn="l">
              <a:buNone/>
            </a:pPr>
            <a:r>
              <a:rPr lang="en-US" sz="5800" dirty="0" smtClean="0">
                <a:cs typeface="B Nazanin" pitchFamily="2" charset="-78"/>
              </a:rPr>
              <a:t>- Strengths</a:t>
            </a: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5400" dirty="0" smtClean="0">
                <a:cs typeface="B Nazanin" pitchFamily="2" charset="-78"/>
              </a:rPr>
              <a:t>روش استفاده از مدل</a:t>
            </a:r>
            <a:r>
              <a:rPr lang="en-US" sz="5400" dirty="0" smtClean="0">
                <a:cs typeface="B Nazanin" pitchFamily="2" charset="-78"/>
              </a:rPr>
              <a:t> SWOT </a:t>
            </a:r>
            <a:r>
              <a:rPr lang="fa-IR" sz="5400" dirty="0" smtClean="0">
                <a:cs typeface="B Nazanin" pitchFamily="2" charset="-78"/>
              </a:rPr>
              <a:t>:</a:t>
            </a:r>
            <a:endParaRPr lang="fa-IR" sz="5400" dirty="0">
              <a:cs typeface="B Nazanin" pitchFamily="2" charset="-78"/>
            </a:endParaRPr>
          </a:p>
        </p:txBody>
      </p:sp>
      <p:sp>
        <p:nvSpPr>
          <p:cNvPr id="3" name="Content Placeholder 2"/>
          <p:cNvSpPr>
            <a:spLocks noGrp="1"/>
          </p:cNvSpPr>
          <p:nvPr>
            <p:ph idx="1"/>
          </p:nvPr>
        </p:nvSpPr>
        <p:spPr/>
        <p:txBody>
          <a:bodyPr/>
          <a:lstStyle/>
          <a:p>
            <a:pPr algn="just">
              <a:buNone/>
            </a:pPr>
            <a:r>
              <a:rPr lang="fa-IR" sz="4000" b="1" dirty="0" smtClean="0">
                <a:cs typeface="B Nazanin" pitchFamily="2" charset="-78"/>
              </a:rPr>
              <a:t>در شکل شمـاره </a:t>
            </a:r>
            <a:r>
              <a:rPr lang="fa-IR" sz="4000" b="1" u="sng" dirty="0" smtClean="0">
                <a:cs typeface="B Nazanin" pitchFamily="2" charset="-78"/>
              </a:rPr>
              <a:t>1</a:t>
            </a:r>
            <a:r>
              <a:rPr lang="fa-IR" sz="4000" b="1" dirty="0" smtClean="0">
                <a:cs typeface="B Nazanin" pitchFamily="2" charset="-78"/>
              </a:rPr>
              <a:t> ، ماتریس</a:t>
            </a:r>
            <a:r>
              <a:rPr lang="en-US" sz="4000" b="1" dirty="0" smtClean="0">
                <a:cs typeface="B Nazanin" pitchFamily="2" charset="-78"/>
              </a:rPr>
              <a:t>SWOT </a:t>
            </a:r>
            <a:r>
              <a:rPr lang="fa-IR" sz="4000" b="1" dirty="0" smtClean="0">
                <a:cs typeface="B Nazanin" pitchFamily="2" charset="-78"/>
              </a:rPr>
              <a:t> </a:t>
            </a:r>
            <a:r>
              <a:rPr lang="en-US" sz="4000" b="1" dirty="0" smtClean="0">
                <a:cs typeface="B Nazanin" pitchFamily="2" charset="-78"/>
              </a:rPr>
              <a:t> </a:t>
            </a:r>
            <a:r>
              <a:rPr lang="fa-IR" sz="4000" b="1" dirty="0" smtClean="0">
                <a:cs typeface="B Nazanin" pitchFamily="2" charset="-78"/>
              </a:rPr>
              <a:t>بـه صورت کلی به نمایش در آمده است . این ماتریس دارای نه خانــه است . همان گونــه که مشاهده می شــود ، چهار خانــه دارای عامل اصلــی هستند ، چهار خانــه استراتژیها را نشان می دهنــد و یک خانه سفید یا خالــی است . </a:t>
            </a:r>
            <a:endParaRPr lang="en-US" sz="4000" b="1" dirty="0" smtClean="0">
              <a:cs typeface="B Nazanin" pitchFamily="2" charset="-78"/>
            </a:endParaRPr>
          </a:p>
          <a:p>
            <a:endParaRPr lang="en-US" dirty="0" smtClean="0"/>
          </a:p>
          <a:p>
            <a:endParaRPr lang="en-US" dirty="0" smtClean="0"/>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1381125" y="571480"/>
            <a:ext cx="6381750" cy="271464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1371600" y="3286124"/>
            <a:ext cx="6400800" cy="2928958"/>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ویژگی های مدل </a:t>
            </a:r>
            <a:r>
              <a:rPr lang="en-US" dirty="0" smtClean="0">
                <a:cs typeface="B Nazanin" pitchFamily="2" charset="-78"/>
              </a:rPr>
              <a:t>SWOT</a:t>
            </a:r>
            <a:r>
              <a:rPr lang="fa-IR" dirty="0" smtClean="0">
                <a:cs typeface="B Nazanin" pitchFamily="2" charset="-78"/>
              </a:rPr>
              <a:t> :</a:t>
            </a:r>
            <a:endParaRPr lang="fa-IR" dirty="0">
              <a:cs typeface="B Nazanin" pitchFamily="2" charset="-78"/>
            </a:endParaRPr>
          </a:p>
        </p:txBody>
      </p:sp>
      <p:sp>
        <p:nvSpPr>
          <p:cNvPr id="3" name="Content Placeholder 2"/>
          <p:cNvSpPr>
            <a:spLocks noGrp="1"/>
          </p:cNvSpPr>
          <p:nvPr>
            <p:ph idx="1"/>
          </p:nvPr>
        </p:nvSpPr>
        <p:spPr/>
        <p:txBody>
          <a:bodyPr>
            <a:noAutofit/>
          </a:bodyPr>
          <a:lstStyle/>
          <a:p>
            <a:pPr algn="just">
              <a:buNone/>
            </a:pPr>
            <a:r>
              <a:rPr lang="fa-IR" sz="3000" b="1" dirty="0" smtClean="0">
                <a:cs typeface="B Nazanin" pitchFamily="2" charset="-78"/>
              </a:rPr>
              <a:t>مدل </a:t>
            </a:r>
            <a:r>
              <a:rPr lang="en-US" sz="3000" b="1" dirty="0" smtClean="0">
                <a:cs typeface="B Nazanin" pitchFamily="2" charset="-78"/>
              </a:rPr>
              <a:t>SWOT</a:t>
            </a:r>
            <a:r>
              <a:rPr lang="fa-IR" sz="3000" b="1" dirty="0" smtClean="0">
                <a:cs typeface="B Nazanin" pitchFamily="2" charset="-78"/>
              </a:rPr>
              <a:t> یکی از ابزارهای مهم مدیریت استراتژیک است که در فرآیند تجزیه و تحلیلهای محیطی و درونی و خلق استراتژیهای متناسب با شرایط محیطی و درونـی به کار برده می شود . هر چنــد کاربرد رایج این مــدل اساساً مربوط بــه برنامه ریزی استراتژیک سازمانهــای تولیـدی و خدماتی است ، اما ویژگیهــای منحصر بــه فرد آن ، این امکان را فراهــم می آورد تا در تجزیـه و تحلیلهای موضوعات مختلف در سطوح فراسازمانی نیز به کار برده شود . این ویژگیها شامل موارد زیر است :</a:t>
            </a:r>
            <a:endParaRPr lang="en-US" sz="3000" b="1"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37880"/>
          </a:xfrm>
        </p:spPr>
        <p:txBody>
          <a:bodyPr>
            <a:normAutofit fontScale="92500" lnSpcReduction="20000"/>
          </a:bodyPr>
          <a:lstStyle/>
          <a:p>
            <a:pPr algn="just">
              <a:buNone/>
            </a:pPr>
            <a:r>
              <a:rPr lang="fa-IR" sz="4000" b="1" dirty="0" smtClean="0">
                <a:cs typeface="B Nazanin" pitchFamily="2" charset="-78"/>
              </a:rPr>
              <a:t>1 . جامعیت : این مـدل با در نظــر گرفتن عوامـل محیطــی و درونــی و مقایسـه آنهــا با کمک به خلــق استراتژیهای متناسب با آنهــا ، از جامعیتی برخوردار است کــه سایر ابزارهای مدیریت استراتژیک فاقد آن می باشند .</a:t>
            </a:r>
            <a:endParaRPr lang="en-US" sz="4000" b="1" dirty="0" smtClean="0">
              <a:cs typeface="B Nazanin" pitchFamily="2" charset="-78"/>
            </a:endParaRPr>
          </a:p>
          <a:p>
            <a:pPr algn="just">
              <a:buNone/>
            </a:pPr>
            <a:r>
              <a:rPr lang="fa-IR" sz="4000" b="1" dirty="0" smtClean="0">
                <a:cs typeface="B Nazanin" pitchFamily="2" charset="-78"/>
              </a:rPr>
              <a:t>2 . انعطاف پذیری : این مدل در شرکتهای تولیدی ، شرکتهای خدماتی ، سازمانهای غیر انتفایی و دولتــی ، تحلیل مسائل کلان یک جامعه و کشور ، و تجزیه و تحلیل موضوعات مختلف کاربرد دارد .</a:t>
            </a:r>
            <a:endParaRPr lang="en-US" sz="4000" b="1" dirty="0" smtClean="0">
              <a:cs typeface="B Nazanin" pitchFamily="2" charset="-78"/>
            </a:endParaRPr>
          </a:p>
          <a:p>
            <a:pPr>
              <a:buNone/>
            </a:pPr>
            <a:endParaRPr lang="en-US" dirty="0" smtClean="0"/>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14974"/>
          </a:xfrm>
        </p:spPr>
        <p:txBody>
          <a:bodyPr>
            <a:normAutofit fontScale="62500" lnSpcReduction="20000"/>
          </a:bodyPr>
          <a:lstStyle/>
          <a:p>
            <a:pPr algn="just">
              <a:buNone/>
            </a:pPr>
            <a:r>
              <a:rPr lang="fa-IR" sz="4600" b="1" dirty="0" smtClean="0">
                <a:cs typeface="B Nazanin" pitchFamily="2" charset="-78"/>
              </a:rPr>
              <a:t>3</a:t>
            </a:r>
            <a:r>
              <a:rPr lang="fa-IR" sz="5100" b="1" dirty="0" smtClean="0">
                <a:cs typeface="B Nazanin" pitchFamily="2" charset="-78"/>
              </a:rPr>
              <a:t> . مدل </a:t>
            </a:r>
            <a:r>
              <a:rPr lang="en-US" sz="5100" b="1" dirty="0" smtClean="0">
                <a:cs typeface="B Nazanin" pitchFamily="2" charset="-78"/>
              </a:rPr>
              <a:t>SWOT</a:t>
            </a:r>
            <a:r>
              <a:rPr lang="fa-IR" sz="5100" b="1" dirty="0" smtClean="0">
                <a:cs typeface="B Nazanin" pitchFamily="2" charset="-78"/>
              </a:rPr>
              <a:t> به حل یک سوال بنیادی در انتخاب استراتژی کمک می کند . مقصود اصلی استراتژی طبق این مدل استفاده از یک موقعیت قوی یا غلبه بر یک موقعــیت ضعیـــف اســـت .</a:t>
            </a:r>
          </a:p>
          <a:p>
            <a:pPr algn="just">
              <a:buNone/>
            </a:pPr>
            <a:r>
              <a:rPr lang="fa-IR" sz="5100" b="1" dirty="0" smtClean="0">
                <a:cs typeface="B Nazanin" pitchFamily="2" charset="-78"/>
              </a:rPr>
              <a:t>4 . مدل </a:t>
            </a:r>
            <a:r>
              <a:rPr lang="en-US" sz="5100" b="1" dirty="0" smtClean="0">
                <a:cs typeface="B Nazanin" pitchFamily="2" charset="-78"/>
              </a:rPr>
              <a:t>SWOT</a:t>
            </a:r>
            <a:r>
              <a:rPr lang="fa-IR" sz="5100" b="1" dirty="0" smtClean="0">
                <a:cs typeface="B Nazanin" pitchFamily="2" charset="-78"/>
              </a:rPr>
              <a:t> توانایی نمایش ارتباط فیمابین عوامل مختلف را داراست و با افزایش تعداد عوامل و پیچیده شدن ارتباطات می توان با استفاده از آن ، این ارتباطات را تجزیــه و تحلیــل نمــود .</a:t>
            </a:r>
          </a:p>
          <a:p>
            <a:pPr algn="just">
              <a:buNone/>
            </a:pPr>
            <a:r>
              <a:rPr lang="fa-IR" sz="5100" b="1" dirty="0" smtClean="0">
                <a:cs typeface="B Nazanin" pitchFamily="2" charset="-78"/>
              </a:rPr>
              <a:t>5 . مدل </a:t>
            </a:r>
            <a:r>
              <a:rPr lang="en-US" sz="5100" b="1" dirty="0" smtClean="0">
                <a:cs typeface="B Nazanin" pitchFamily="2" charset="-78"/>
              </a:rPr>
              <a:t>SWOT</a:t>
            </a:r>
            <a:r>
              <a:rPr lang="fa-IR" sz="5100" b="1" dirty="0" smtClean="0">
                <a:cs typeface="B Nazanin" pitchFamily="2" charset="-78"/>
              </a:rPr>
              <a:t> از نظر مفهومی بسیار ساده است و استفاده از آن به سهولت و با سرعت امکان پذیر و بسیار سودمند است .</a:t>
            </a:r>
            <a:endParaRPr lang="en-US" sz="5100" dirty="0" smtClean="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5400" dirty="0" smtClean="0">
                <a:cs typeface="B Nazanin" pitchFamily="2" charset="-78"/>
              </a:rPr>
              <a:t>تكنيك تبديل تهديد به فرصت</a:t>
            </a:r>
            <a:endParaRPr lang="fa-IR" sz="5400" dirty="0">
              <a:cs typeface="B Nazanin" pitchFamily="2" charset="-78"/>
            </a:endParaRPr>
          </a:p>
        </p:txBody>
      </p:sp>
      <p:sp>
        <p:nvSpPr>
          <p:cNvPr id="3" name="Content Placeholder 2"/>
          <p:cNvSpPr>
            <a:spLocks noGrp="1"/>
          </p:cNvSpPr>
          <p:nvPr>
            <p:ph idx="1"/>
          </p:nvPr>
        </p:nvSpPr>
        <p:spPr/>
        <p:txBody>
          <a:bodyPr/>
          <a:lstStyle/>
          <a:p>
            <a:pPr algn="just">
              <a:buNone/>
            </a:pPr>
            <a:r>
              <a:rPr lang="ar-SA" sz="4000" b="1" dirty="0" smtClean="0">
                <a:cs typeface="B Nazanin" pitchFamily="2" charset="-78"/>
              </a:rPr>
              <a:t>تهديد ذاتاً امرمنفي نيست بلكه ميتواند بصورت كنترل صحيح موجبات خلق فرصت و منفعت و در صورت عدم كنترل صحيح موجبات ضــرر را فراهم كند. تمام پيشرفتهاي عالــم گير انسانهاي موفق بدليل وجـود تهديداتي بوده كه بر سر راه اهداف آنها وجود داشته است. </a:t>
            </a:r>
            <a:endParaRPr lang="en-US" sz="4000" b="1" dirty="0" smtClean="0">
              <a:cs typeface="B Nazanin" pitchFamily="2" charset="-78"/>
            </a:endParaRPr>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5400" dirty="0" smtClean="0">
                <a:cs typeface="B Nazanin" pitchFamily="2" charset="-78"/>
              </a:rPr>
              <a:t>چند نكته مهم</a:t>
            </a:r>
            <a:endParaRPr lang="fa-IR" sz="5400" dirty="0">
              <a:cs typeface="B Nazanin" pitchFamily="2" charset="-78"/>
            </a:endParaRPr>
          </a:p>
        </p:txBody>
      </p:sp>
      <p:sp>
        <p:nvSpPr>
          <p:cNvPr id="3" name="Content Placeholder 2"/>
          <p:cNvSpPr>
            <a:spLocks noGrp="1"/>
          </p:cNvSpPr>
          <p:nvPr>
            <p:ph idx="1"/>
          </p:nvPr>
        </p:nvSpPr>
        <p:spPr>
          <a:xfrm>
            <a:off x="457200" y="1357298"/>
            <a:ext cx="8229600" cy="4952062"/>
          </a:xfrm>
        </p:spPr>
        <p:txBody>
          <a:bodyPr>
            <a:noAutofit/>
          </a:bodyPr>
          <a:lstStyle/>
          <a:p>
            <a:pPr algn="just">
              <a:buNone/>
            </a:pPr>
            <a:r>
              <a:rPr lang="ar-SA" sz="2600" b="1" dirty="0" smtClean="0">
                <a:cs typeface="B Nazanin" pitchFamily="2" charset="-78"/>
              </a:rPr>
              <a:t>در موضوع مواجهه با تهديدات براي قرار گرفتن در دايره ثبات ( و پرهيز از قرارگرفتن در دامنـه ضرر ) در حالتي كه از تبديل تهديد به فرصت نا اميد هستيد توجه به نكات ذيل حائز اهميت است.</a:t>
            </a:r>
            <a:endParaRPr lang="en-US" sz="2600" b="1" dirty="0" smtClean="0">
              <a:cs typeface="B Nazanin" pitchFamily="2" charset="-78"/>
            </a:endParaRPr>
          </a:p>
          <a:p>
            <a:pPr algn="just">
              <a:buNone/>
            </a:pPr>
            <a:r>
              <a:rPr lang="ar-SA" sz="2600" b="1" dirty="0" smtClean="0">
                <a:cs typeface="B Nazanin" pitchFamily="2" charset="-78"/>
              </a:rPr>
              <a:t>1- جهت دفــع تهديد بالفعل شده آنچه به شما بسيار كمك خواهد كرد روابط راغبانه افراد موثر در كسب و كار به شما است.</a:t>
            </a:r>
            <a:endParaRPr lang="fa-IR" sz="2600" b="1" dirty="0" smtClean="0">
              <a:cs typeface="B Nazanin" pitchFamily="2" charset="-78"/>
            </a:endParaRPr>
          </a:p>
          <a:p>
            <a:pPr algn="just">
              <a:buNone/>
            </a:pPr>
            <a:r>
              <a:rPr lang="ar-SA" sz="2600" b="1" dirty="0" smtClean="0">
                <a:cs typeface="B Nazanin" pitchFamily="2" charset="-78"/>
              </a:rPr>
              <a:t>2- جهت دفع تهديد بالفعل شده سعي كنيد مسير تهديد را عوض كنيد و از مقابله مستقيم با آن بپرهيزيد.</a:t>
            </a:r>
            <a:endParaRPr lang="fa-IR" sz="2600" b="1" dirty="0" smtClean="0">
              <a:cs typeface="B Nazanin" pitchFamily="2" charset="-78"/>
            </a:endParaRPr>
          </a:p>
          <a:p>
            <a:pPr algn="just">
              <a:buNone/>
            </a:pPr>
            <a:r>
              <a:rPr lang="ar-SA" sz="2600" b="1" dirty="0" smtClean="0">
                <a:cs typeface="B Nazanin" pitchFamily="2" charset="-78"/>
              </a:rPr>
              <a:t>3- اصــل «بين بد و بدتر ، بــد را انتخاب كن » را در نظر داشتــه باشد و از اينكــه جهت حيات خــود بايد امتيازاتي را فدا كنيد نهراسيد </a:t>
            </a:r>
            <a:endParaRPr lang="fa-IR" sz="26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cs typeface="B Nazanin" pitchFamily="2" charset="-78"/>
              </a:rPr>
              <a:t/>
            </a:r>
            <a:br>
              <a:rPr lang="en-US" dirty="0" smtClean="0">
                <a:cs typeface="B Nazanin" pitchFamily="2" charset="-78"/>
              </a:rPr>
            </a:br>
            <a:r>
              <a:rPr lang="fa-IR" dirty="0" smtClean="0">
                <a:cs typeface="B Nazanin" pitchFamily="2" charset="-78"/>
              </a:rPr>
              <a:t>چکیده :</a:t>
            </a:r>
            <a:endParaRPr lang="fa-IR" dirty="0">
              <a:cs typeface="B Nazanin" pitchFamily="2" charset="-78"/>
            </a:endParaRPr>
          </a:p>
        </p:txBody>
      </p:sp>
      <p:sp>
        <p:nvSpPr>
          <p:cNvPr id="3" name="Content Placeholder 2"/>
          <p:cNvSpPr>
            <a:spLocks noGrp="1"/>
          </p:cNvSpPr>
          <p:nvPr>
            <p:ph idx="1"/>
          </p:nvPr>
        </p:nvSpPr>
        <p:spPr/>
        <p:txBody>
          <a:bodyPr>
            <a:normAutofit/>
          </a:bodyPr>
          <a:lstStyle/>
          <a:p>
            <a:pPr algn="just">
              <a:buNone/>
            </a:pPr>
            <a:r>
              <a:rPr lang="ar-SA" b="1" dirty="0" smtClean="0">
                <a:cs typeface="B Nazanin" pitchFamily="2" charset="-78"/>
              </a:rPr>
              <a:t>امروزه بدليل تحولات و تغييرات سريع و همه جانبه جهاني و تغيير انتظارات مشتريان ، برنامه ريزي از نوع استراتژيك ضرورت پيدا كرده و در بسياري از نقاط جهان، منجمله ايران (مواردي محدود) به اجرا گذاشته شده است. در اين رابطه روشهاي متنوعي هم توسط صاحبنظران ارائه گرديده است که یکی از این روشها که متداول می باشد روش </a:t>
            </a:r>
            <a:r>
              <a:rPr lang="en-US" b="1" dirty="0" smtClean="0">
                <a:cs typeface="B Nazanin" pitchFamily="2" charset="-78"/>
              </a:rPr>
              <a:t>SWOT</a:t>
            </a:r>
            <a:r>
              <a:rPr lang="fa-IR" b="1" dirty="0" smtClean="0">
                <a:cs typeface="B Nazanin" pitchFamily="2" charset="-78"/>
              </a:rPr>
              <a:t> است.</a:t>
            </a:r>
            <a:endParaRPr lang="en-US" b="1" dirty="0" smtClean="0">
              <a:cs typeface="B Nazanin" pitchFamily="2" charset="-78"/>
            </a:endParaRPr>
          </a:p>
          <a:p>
            <a:pPr algn="just">
              <a:buNone/>
            </a:pPr>
            <a:r>
              <a:rPr lang="fa-IR" b="1" dirty="0" smtClean="0">
                <a:cs typeface="B Nazanin" pitchFamily="2" charset="-78"/>
              </a:rPr>
              <a:t>در این مقاله سعی شده به تشریح و تبیين مفاهیم مدیریت ، استراتژی ، مدیریت استراتژیک ، مدل </a:t>
            </a:r>
            <a:r>
              <a:rPr lang="en-US" b="1" dirty="0" smtClean="0">
                <a:cs typeface="B Nazanin" pitchFamily="2" charset="-78"/>
              </a:rPr>
              <a:t>SWOT </a:t>
            </a:r>
            <a:r>
              <a:rPr lang="fa-IR" b="1" dirty="0" smtClean="0">
                <a:cs typeface="B Nazanin" pitchFamily="2" charset="-78"/>
              </a:rPr>
              <a:t>و روش استفاده از این مدل پرداخته شود ، همچنین سعی شده با تشریح ویژگی های این مدل بر چگونگی عملی کردن این مدل اشاره شود.</a:t>
            </a:r>
            <a:endParaRPr lang="fa-IR"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5400" dirty="0" smtClean="0">
                <a:cs typeface="B Nazanin" pitchFamily="2" charset="-78"/>
              </a:rPr>
              <a:t>نتیجه گیری :</a:t>
            </a:r>
            <a:endParaRPr lang="fa-IR" sz="5400" dirty="0">
              <a:cs typeface="B Nazanin" pitchFamily="2" charset="-78"/>
            </a:endParaRPr>
          </a:p>
        </p:txBody>
      </p:sp>
      <p:sp>
        <p:nvSpPr>
          <p:cNvPr id="3" name="Content Placeholder 2"/>
          <p:cNvSpPr>
            <a:spLocks noGrp="1"/>
          </p:cNvSpPr>
          <p:nvPr>
            <p:ph idx="1"/>
          </p:nvPr>
        </p:nvSpPr>
        <p:spPr>
          <a:xfrm>
            <a:off x="457200" y="1428736"/>
            <a:ext cx="8229600" cy="4880624"/>
          </a:xfrm>
        </p:spPr>
        <p:txBody>
          <a:bodyPr>
            <a:normAutofit fontScale="92500" lnSpcReduction="20000"/>
          </a:bodyPr>
          <a:lstStyle/>
          <a:p>
            <a:pPr algn="just">
              <a:buNone/>
            </a:pPr>
            <a:r>
              <a:rPr lang="ar-SA" sz="3200" b="1" dirty="0" smtClean="0">
                <a:cs typeface="B Nazanin" pitchFamily="2" charset="-78"/>
              </a:rPr>
              <a:t>با توجه به معرفی و بررسی مدل </a:t>
            </a:r>
            <a:r>
              <a:rPr lang="en-US" sz="3200" b="1" dirty="0" smtClean="0">
                <a:cs typeface="B Nazanin" pitchFamily="2" charset="-78"/>
              </a:rPr>
              <a:t>SWOT</a:t>
            </a:r>
            <a:r>
              <a:rPr lang="fa-IR" sz="3200" b="1" dirty="0" smtClean="0">
                <a:cs typeface="B Nazanin" pitchFamily="2" charset="-78"/>
              </a:rPr>
              <a:t> در برنامه ریزی استراتژیک که در این مقاله سعی شده تا حـدودی به آن اشاره شود ، می توان نتیجه گیری کرد کـه هر سازمان یا موسسه ای بایــد فرصت ها و تهدید های محیطی خود را شناخته و بخوبی تحصیل کند ، سپس نقاط قوت و توانمنــدی ها و نقاط ضعف خـود را شناخته ، سعی کند از طریق نقاط قوت و توانمندی ها ، زمینه </a:t>
            </a:r>
            <a:r>
              <a:rPr lang="ar-SA" sz="3200" b="1" dirty="0" smtClean="0">
                <a:cs typeface="B Nazanin" pitchFamily="2" charset="-78"/>
              </a:rPr>
              <a:t>استفاده از فرصتها را فراهم کنـد و آمادگــی برخورد با تهدید های محیطی را بدست آورد . از سوی دیگــر نقاط ضعف خود را به حداقل</a:t>
            </a:r>
            <a:r>
              <a:rPr lang="fa-IR" sz="3200" b="1" dirty="0" smtClean="0">
                <a:cs typeface="B Nazanin" pitchFamily="2" charset="-78"/>
              </a:rPr>
              <a:t> </a:t>
            </a:r>
            <a:r>
              <a:rPr lang="ar-SA" sz="3200" b="1" dirty="0" smtClean="0">
                <a:cs typeface="B Nazanin" pitchFamily="2" charset="-78"/>
              </a:rPr>
              <a:t>برساند ، همه این موارد از طریق اتخاذ استراتژی امکان پذیر است که با شرایط و مقتضیات سازمان و محیط</a:t>
            </a:r>
            <a:r>
              <a:rPr lang="fa-IR" sz="3200" b="1" dirty="0" smtClean="0">
                <a:cs typeface="B Nazanin" pitchFamily="2" charset="-78"/>
              </a:rPr>
              <a:t> </a:t>
            </a:r>
            <a:r>
              <a:rPr lang="ar-SA" sz="3200" b="1" dirty="0" smtClean="0">
                <a:cs typeface="B Nazanin" pitchFamily="2" charset="-78"/>
              </a:rPr>
              <a:t>آن سازگار باشد .</a:t>
            </a:r>
            <a:endParaRPr lang="fa-IR" sz="3200" b="1" dirty="0" smtClean="0">
              <a:cs typeface="B Nazanin" pitchFamily="2" charset="-78"/>
            </a:endParaRPr>
          </a:p>
          <a:p>
            <a:pPr>
              <a:buNone/>
            </a:pPr>
            <a:endParaRPr lang="en-US" dirty="0" smtClean="0"/>
          </a:p>
          <a:p>
            <a:pPr>
              <a:buNone/>
            </a:pPr>
            <a:endParaRPr lang="en-US" dirty="0" smtClean="0"/>
          </a:p>
          <a:p>
            <a:pPr>
              <a:buNone/>
            </a:pPr>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lstStyle/>
          <a:p>
            <a:pPr algn="just">
              <a:buNone/>
            </a:pPr>
            <a:r>
              <a:rPr lang="ar-SA" sz="3200" b="1" dirty="0" smtClean="0">
                <a:cs typeface="B Nazanin" pitchFamily="2" charset="-78"/>
              </a:rPr>
              <a:t>نکته مهــم دیگر اینکه برنامه ریزان و مدیران باید دارای دید استراتژیک باشند . دائماً</a:t>
            </a:r>
            <a:r>
              <a:rPr lang="fa-IR" sz="3200" b="1" dirty="0" smtClean="0">
                <a:cs typeface="B Nazanin" pitchFamily="2" charset="-78"/>
              </a:rPr>
              <a:t> </a:t>
            </a:r>
            <a:r>
              <a:rPr lang="ar-SA" sz="3200" b="1" dirty="0" smtClean="0">
                <a:cs typeface="B Nazanin" pitchFamily="2" charset="-78"/>
              </a:rPr>
              <a:t>شرایط و مقتضیات محیطی و تحولات آن را زیر نظر داشته و جهت موفقیت با دید تهاجمی برخورد نمایند و با تعیین اهداف غایی و با دید آینده نگر ، سیاست ها و ابزار مناسب با توانمندی های داخلی را در راستای</a:t>
            </a:r>
            <a:r>
              <a:rPr lang="fa-IR" sz="3200" b="1" dirty="0" smtClean="0">
                <a:cs typeface="B Nazanin" pitchFamily="2" charset="-78"/>
              </a:rPr>
              <a:t> </a:t>
            </a:r>
            <a:r>
              <a:rPr lang="ar-SA" sz="3200" b="1" dirty="0" smtClean="0">
                <a:cs typeface="B Nazanin" pitchFamily="2" charset="-78"/>
              </a:rPr>
              <a:t>هدف غایی تدوین نمایند و همه این اقدامات در سایـه یک برنامه ریزی استراتژیک امکان پذیر است ، پس</a:t>
            </a:r>
            <a:r>
              <a:rPr lang="fa-IR" sz="3200" b="1" dirty="0" smtClean="0">
                <a:cs typeface="B Nazanin" pitchFamily="2" charset="-78"/>
              </a:rPr>
              <a:t> </a:t>
            </a:r>
            <a:r>
              <a:rPr lang="ar-SA" sz="3200" b="1" dirty="0" smtClean="0">
                <a:cs typeface="B Nazanin" pitchFamily="2" charset="-78"/>
              </a:rPr>
              <a:t>باید پذیرفت امروزه داشتن دید استراتژیک و تدوین برنامه ریزی استراتژیک برای هر سازمان ، موسسـه و کشوری یک امر ضروری و حیاتی است . </a:t>
            </a:r>
            <a:endParaRPr lang="en-US" sz="3200" b="1" dirty="0" smtClean="0">
              <a:cs typeface="B Nazanin" pitchFamily="2" charset="-78"/>
            </a:endParaRPr>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lstStyle/>
          <a:p>
            <a:pPr algn="ctr">
              <a:buNone/>
            </a:pPr>
            <a:endParaRPr lang="fa-IR" sz="2000" dirty="0" smtClean="0"/>
          </a:p>
          <a:p>
            <a:pPr algn="ctr">
              <a:buNone/>
            </a:pPr>
            <a:endParaRPr lang="fa-IR" sz="2000" dirty="0" smtClean="0"/>
          </a:p>
          <a:p>
            <a:pPr algn="ctr">
              <a:buNone/>
            </a:pPr>
            <a:r>
              <a:rPr lang="fa-IR" sz="18000" b="1" dirty="0" smtClean="0">
                <a:cs typeface="B Nazanin" pitchFamily="2" charset="-78"/>
              </a:rPr>
              <a:t>پایان</a:t>
            </a:r>
            <a:endParaRPr lang="fa-IR" sz="180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5400" dirty="0" smtClean="0">
                <a:cs typeface="B Nazanin" pitchFamily="2" charset="-78"/>
              </a:rPr>
              <a:t>مقدمه :</a:t>
            </a:r>
            <a:endParaRPr lang="fa-IR" sz="5400" dirty="0">
              <a:cs typeface="B Nazanin" pitchFamily="2" charset="-78"/>
            </a:endParaRPr>
          </a:p>
        </p:txBody>
      </p:sp>
      <p:sp>
        <p:nvSpPr>
          <p:cNvPr id="3" name="Content Placeholder 2"/>
          <p:cNvSpPr>
            <a:spLocks noGrp="1"/>
          </p:cNvSpPr>
          <p:nvPr>
            <p:ph idx="1"/>
          </p:nvPr>
        </p:nvSpPr>
        <p:spPr/>
        <p:txBody>
          <a:bodyPr>
            <a:noAutofit/>
          </a:bodyPr>
          <a:lstStyle/>
          <a:p>
            <a:pPr algn="just">
              <a:buNone/>
            </a:pPr>
            <a:r>
              <a:rPr lang="ar-SA" sz="3100" b="1" dirty="0" smtClean="0">
                <a:cs typeface="B Nazanin" pitchFamily="2" charset="-78"/>
              </a:rPr>
              <a:t>امروزه سازمان‌ها با تغییرات شگفت‌آوری روبه‌رو هستند و این امر سبب شده است مدیران بیشتر از گذشت</a:t>
            </a:r>
            <a:r>
              <a:rPr lang="fa-IR" sz="3100" b="1" dirty="0" smtClean="0">
                <a:cs typeface="B Nazanin" pitchFamily="2" charset="-78"/>
              </a:rPr>
              <a:t>ـ</a:t>
            </a:r>
            <a:r>
              <a:rPr lang="ar-SA" sz="3100" b="1" dirty="0" smtClean="0">
                <a:cs typeface="B Nazanin" pitchFamily="2" charset="-78"/>
              </a:rPr>
              <a:t>ه بــه تعیین و تبیین درازمدت اهداف و ماموریت‌های سازمان توجـه داشته باشند. آنها نیاز دارند کــه بیش از گذشتــه جهت‌گیری‌های خود را برای آینــده معین کرده و سازمان خود را در مقابل تحولات فردا مجهــز نماینــد. این موضوع سبب شده است تا مدیریت استراتژیک بــه خصوص برنامه‌ریزی استراتژیک به عنوان ابزاری برای مقابلــه با این تغییرات اهمیت فراوانی یابد.</a:t>
            </a:r>
            <a:endParaRPr lang="fa-IR" sz="31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Autofit/>
          </a:bodyPr>
          <a:lstStyle/>
          <a:p>
            <a:pPr algn="just">
              <a:buNone/>
            </a:pPr>
            <a:r>
              <a:rPr lang="ar-SA" sz="3200" b="1" dirty="0" smtClean="0">
                <a:cs typeface="B Nazanin" pitchFamily="2" charset="-78"/>
              </a:rPr>
              <a:t>برنامه‌ریزی استراتژیک بــه شکل‌های مختلف و در قالب‌های گوناگون ارائه شــده است که در اینجا یکـی از متداول‌ترین آنهــا بیان گردیده است، این مــدل </a:t>
            </a:r>
            <a:r>
              <a:rPr lang="en-US" sz="3200" b="1" dirty="0" smtClean="0">
                <a:cs typeface="B Nazanin" pitchFamily="2" charset="-78"/>
              </a:rPr>
              <a:t>SWOT</a:t>
            </a:r>
            <a:r>
              <a:rPr lang="ar-SA" sz="3200" b="1" dirty="0" smtClean="0">
                <a:cs typeface="B Nazanin" pitchFamily="2" charset="-78"/>
              </a:rPr>
              <a:t> نامیده مي‌شــود‌. </a:t>
            </a:r>
            <a:r>
              <a:rPr lang="en-US" sz="3200" b="1" dirty="0" smtClean="0">
                <a:cs typeface="B Nazanin" pitchFamily="2" charset="-78"/>
              </a:rPr>
              <a:t>SWOT</a:t>
            </a:r>
            <a:r>
              <a:rPr lang="ar-SA" sz="3200" b="1" dirty="0" smtClean="0">
                <a:cs typeface="B Nazanin" pitchFamily="2" charset="-78"/>
              </a:rPr>
              <a:t> ابزاری برای ممیـزی سازمان و محیط آن است. این اولین مرحلــه از برنامه‌ریزی بوده و به مدیران کمک مي‌کند تا بر مسائل کلیدی تمرکز کنند. این کلمه در واقع از کنار هم قرار دادن ابتدای چهار کلمه انگلیسی قوت ‌، ضعف‌ ، فرصت‌ها و تهدیدها حاصل شده است. نقاط قوت و ضعف عوامل داخلی سازمان بوده و فرصت‌ها و تهدیدات عوامل خارجی سازمان محسوب مي‌شوند. </a:t>
            </a:r>
            <a:endParaRPr lang="fa-IR" sz="32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5400" dirty="0" smtClean="0">
                <a:cs typeface="B Nazanin" pitchFamily="2" charset="-78"/>
              </a:rPr>
              <a:t>تعریف مدیریت :</a:t>
            </a:r>
            <a:endParaRPr lang="fa-IR" sz="5400" dirty="0">
              <a:cs typeface="B Nazanin" pitchFamily="2" charset="-78"/>
            </a:endParaRPr>
          </a:p>
        </p:txBody>
      </p:sp>
      <p:sp>
        <p:nvSpPr>
          <p:cNvPr id="3" name="Content Placeholder 2"/>
          <p:cNvSpPr>
            <a:spLocks noGrp="1"/>
          </p:cNvSpPr>
          <p:nvPr>
            <p:ph idx="1"/>
          </p:nvPr>
        </p:nvSpPr>
        <p:spPr/>
        <p:txBody>
          <a:bodyPr>
            <a:normAutofit/>
          </a:bodyPr>
          <a:lstStyle/>
          <a:p>
            <a:pPr algn="just">
              <a:buNone/>
            </a:pPr>
            <a:r>
              <a:rPr lang="fa-IR" sz="4000" b="1" dirty="0" smtClean="0">
                <a:cs typeface="B Nazanin" pitchFamily="2" charset="-78"/>
              </a:rPr>
              <a:t>مدیریت فراگرد به کارگیری موثر و کارآمد منابع مادی و انسانی بر مبنای یک نظام ارزشی پذیرفته شده است که از طریق برنامه ریزی، سازمان دهی، بسیج منابع و امکانات، هدایت و کنترل عملیات برای دستیابی به اهداف تعیین شده صورت می گیرد.</a:t>
            </a:r>
            <a:endParaRPr lang="fa-IR" sz="40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5400" dirty="0" smtClean="0">
                <a:cs typeface="B Nazanin" pitchFamily="2" charset="-78"/>
              </a:rPr>
              <a:t>تعریف استراتژی :</a:t>
            </a:r>
            <a:endParaRPr lang="fa-IR" sz="5400" dirty="0">
              <a:cs typeface="B Nazanin" pitchFamily="2" charset="-78"/>
            </a:endParaRPr>
          </a:p>
        </p:txBody>
      </p:sp>
      <p:sp>
        <p:nvSpPr>
          <p:cNvPr id="3" name="Content Placeholder 2"/>
          <p:cNvSpPr>
            <a:spLocks noGrp="1"/>
          </p:cNvSpPr>
          <p:nvPr>
            <p:ph idx="1"/>
          </p:nvPr>
        </p:nvSpPr>
        <p:spPr/>
        <p:txBody>
          <a:bodyPr>
            <a:normAutofit/>
          </a:bodyPr>
          <a:lstStyle/>
          <a:p>
            <a:pPr algn="just">
              <a:buNone/>
            </a:pPr>
            <a:r>
              <a:rPr lang="ar-SA" sz="3200" b="1" dirty="0" smtClean="0">
                <a:cs typeface="B Nazanin" pitchFamily="2" charset="-78"/>
              </a:rPr>
              <a:t>الگويي بنيادي از اهداف فعلي و برنامه‌ريزي شده، بهره برداري و تخصيص منابع و تعاملات یک سازمان با بازارها، رقبا و ديگر عوامل محيطي است. طبق اين تعريف يك استراتژي بايد سه چيز را مشخص كند:</a:t>
            </a:r>
            <a:endParaRPr lang="en-US" sz="3200" b="1" dirty="0" smtClean="0">
              <a:cs typeface="B Nazanin" pitchFamily="2" charset="-78"/>
            </a:endParaRPr>
          </a:p>
          <a:p>
            <a:pPr lvl="0">
              <a:buNone/>
            </a:pPr>
            <a:r>
              <a:rPr lang="fa-IR" sz="3200" b="1" dirty="0" smtClean="0">
                <a:cs typeface="B Nazanin" pitchFamily="2" charset="-78"/>
              </a:rPr>
              <a:t>- </a:t>
            </a:r>
            <a:r>
              <a:rPr lang="ar-SA" sz="3200" b="1" dirty="0" smtClean="0">
                <a:cs typeface="B Nazanin" pitchFamily="2" charset="-78"/>
              </a:rPr>
              <a:t>چه اهدافي بايد محقق گردد</a:t>
            </a:r>
            <a:endParaRPr lang="en-US" sz="3200" b="1" dirty="0" smtClean="0">
              <a:cs typeface="B Nazanin" pitchFamily="2" charset="-78"/>
            </a:endParaRPr>
          </a:p>
          <a:p>
            <a:pPr lvl="0">
              <a:buNone/>
            </a:pPr>
            <a:r>
              <a:rPr lang="fa-IR" sz="3200" b="1" dirty="0" smtClean="0">
                <a:cs typeface="B Nazanin" pitchFamily="2" charset="-78"/>
              </a:rPr>
              <a:t>- </a:t>
            </a:r>
            <a:r>
              <a:rPr lang="ar-SA" sz="3200" b="1" dirty="0" smtClean="0">
                <a:cs typeface="B Nazanin" pitchFamily="2" charset="-78"/>
              </a:rPr>
              <a:t>روي كدام صنايع، بازارها و محصول‌ها بايد تمركز كرد</a:t>
            </a:r>
            <a:endParaRPr lang="en-US" sz="3200" b="1" dirty="0" smtClean="0">
              <a:cs typeface="B Nazanin" pitchFamily="2" charset="-78"/>
            </a:endParaRPr>
          </a:p>
          <a:p>
            <a:pPr algn="just">
              <a:buNone/>
            </a:pPr>
            <a:r>
              <a:rPr lang="fa-IR" sz="3200" b="1" dirty="0" smtClean="0">
                <a:cs typeface="B Nazanin" pitchFamily="2" charset="-78"/>
              </a:rPr>
              <a:t>- </a:t>
            </a:r>
            <a:r>
              <a:rPr lang="ar-SA" sz="3200" b="1" dirty="0" smtClean="0">
                <a:cs typeface="B Nazanin" pitchFamily="2" charset="-78"/>
              </a:rPr>
              <a:t>چگونه براي بهره‌برداري از فرصت‌هاي محيطي و مواجهه با تهديدهاي محيطي به منظور كسب يك مزيت رقابتي منابع تخصيص يابد و چه فعاليت‌هايي انجام گيرد.</a:t>
            </a:r>
            <a:endParaRPr lang="en-US" sz="3200" b="1" dirty="0" smtClean="0">
              <a:cs typeface="B Nazanin" pitchFamily="2" charset="-78"/>
            </a:endParaRPr>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4000" dirty="0" smtClean="0">
                <a:cs typeface="B Nazanin" pitchFamily="2" charset="-78"/>
              </a:rPr>
              <a:t>تعریف مدیریت استراتژیک :</a:t>
            </a:r>
            <a:endParaRPr lang="fa-IR" sz="4000" dirty="0">
              <a:cs typeface="B Nazanin" pitchFamily="2" charset="-78"/>
            </a:endParaRPr>
          </a:p>
        </p:txBody>
      </p:sp>
      <p:sp>
        <p:nvSpPr>
          <p:cNvPr id="3" name="Content Placeholder 2"/>
          <p:cNvSpPr>
            <a:spLocks noGrp="1"/>
          </p:cNvSpPr>
          <p:nvPr>
            <p:ph idx="1"/>
          </p:nvPr>
        </p:nvSpPr>
        <p:spPr/>
        <p:txBody>
          <a:bodyPr>
            <a:noAutofit/>
          </a:bodyPr>
          <a:lstStyle/>
          <a:p>
            <a:pPr algn="just">
              <a:buNone/>
            </a:pPr>
            <a:r>
              <a:rPr lang="ar-SA" sz="3600" b="1" dirty="0" smtClean="0">
                <a:cs typeface="B Nazanin" pitchFamily="2" charset="-78"/>
              </a:rPr>
              <a:t>تصميمات و فعاليت‌هاي يكپارچه در جهت توسعه استراتژي‌هاي مؤثر، اجرا و كنترل نتايج آنهاست. بنابراين مديريت استراتژيك فعاليت‌هاي مربوط به بررسي، ارزشيابي و انتخاب استراتژي‌ها، اتخاذ هر گونه تدابير درون و بيرون سازماني براي اجراي اين استراتژي‌ها و در نهايت كنترل فعاليت‌هاي انجام شده را در برمي‌گيرد.</a:t>
            </a:r>
            <a:endParaRPr lang="fa-IR" sz="36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5400" dirty="0" smtClean="0">
                <a:solidFill>
                  <a:schemeClr val="accent1">
                    <a:lumMod val="60000"/>
                    <a:lumOff val="40000"/>
                  </a:schemeClr>
                </a:solidFill>
                <a:cs typeface="B Nazanin" pitchFamily="2" charset="-78"/>
              </a:rPr>
              <a:t>فرآیند</a:t>
            </a:r>
            <a:r>
              <a:rPr lang="fa-IR" sz="5400" dirty="0" smtClean="0">
                <a:cs typeface="B Nazanin" pitchFamily="2" charset="-78"/>
              </a:rPr>
              <a:t> </a:t>
            </a:r>
            <a:r>
              <a:rPr lang="fa-IR" sz="5400" dirty="0" smtClean="0">
                <a:solidFill>
                  <a:schemeClr val="accent1">
                    <a:lumMod val="60000"/>
                    <a:lumOff val="40000"/>
                  </a:schemeClr>
                </a:solidFill>
                <a:cs typeface="B Nazanin" pitchFamily="2" charset="-78"/>
              </a:rPr>
              <a:t>مدیریت</a:t>
            </a:r>
            <a:r>
              <a:rPr lang="fa-IR" sz="5400" dirty="0" smtClean="0">
                <a:cs typeface="B Nazanin" pitchFamily="2" charset="-78"/>
              </a:rPr>
              <a:t> </a:t>
            </a:r>
            <a:r>
              <a:rPr lang="fa-IR" sz="5400" dirty="0" smtClean="0">
                <a:solidFill>
                  <a:schemeClr val="accent1">
                    <a:lumMod val="60000"/>
                    <a:lumOff val="40000"/>
                  </a:schemeClr>
                </a:solidFill>
                <a:cs typeface="B Nazanin" pitchFamily="2" charset="-78"/>
              </a:rPr>
              <a:t>استراتژیک</a:t>
            </a:r>
            <a:r>
              <a:rPr lang="fa-IR" sz="5400" dirty="0" smtClean="0">
                <a:cs typeface="B Nazanin" pitchFamily="2" charset="-78"/>
              </a:rPr>
              <a:t> :</a:t>
            </a:r>
            <a:endParaRPr lang="fa-IR" sz="5400" dirty="0">
              <a:cs typeface="B Nazanin" pitchFamily="2" charset="-78"/>
            </a:endParaRPr>
          </a:p>
        </p:txBody>
      </p:sp>
      <p:sp>
        <p:nvSpPr>
          <p:cNvPr id="3" name="Content Placeholder 2"/>
          <p:cNvSpPr>
            <a:spLocks noGrp="1"/>
          </p:cNvSpPr>
          <p:nvPr>
            <p:ph idx="1"/>
          </p:nvPr>
        </p:nvSpPr>
        <p:spPr/>
        <p:txBody>
          <a:bodyPr>
            <a:normAutofit lnSpcReduction="10000"/>
          </a:bodyPr>
          <a:lstStyle/>
          <a:p>
            <a:pPr>
              <a:buNone/>
            </a:pPr>
            <a:r>
              <a:rPr lang="ar-SA" sz="4000" b="1" dirty="0" smtClean="0">
                <a:cs typeface="B Nazanin" pitchFamily="2" charset="-78"/>
              </a:rPr>
              <a:t>فرآيند مديريت استراتژيك را مي‌توان به چهار مرحله تقسيم كرد:</a:t>
            </a:r>
            <a:endParaRPr lang="en-US" sz="4000" b="1" dirty="0" smtClean="0">
              <a:cs typeface="B Nazanin" pitchFamily="2" charset="-78"/>
            </a:endParaRPr>
          </a:p>
          <a:p>
            <a:pPr lvl="0">
              <a:buNone/>
            </a:pPr>
            <a:r>
              <a:rPr lang="en-US" sz="4000" b="1" dirty="0" smtClean="0">
                <a:cs typeface="B Nazanin" pitchFamily="2" charset="-78"/>
              </a:rPr>
              <a:t>- </a:t>
            </a:r>
            <a:r>
              <a:rPr lang="ar-SA" sz="4000" b="1" dirty="0" smtClean="0">
                <a:cs typeface="B Nazanin" pitchFamily="2" charset="-78"/>
              </a:rPr>
              <a:t>تحليل وضعيت </a:t>
            </a:r>
            <a:endParaRPr lang="en-US" sz="4000" b="1" dirty="0" smtClean="0">
              <a:cs typeface="B Nazanin" pitchFamily="2" charset="-78"/>
            </a:endParaRPr>
          </a:p>
          <a:p>
            <a:pPr lvl="0">
              <a:buNone/>
            </a:pPr>
            <a:r>
              <a:rPr lang="en-US" sz="4000" b="1" dirty="0" smtClean="0">
                <a:cs typeface="B Nazanin" pitchFamily="2" charset="-78"/>
              </a:rPr>
              <a:t>- </a:t>
            </a:r>
            <a:r>
              <a:rPr lang="ar-SA" sz="4000" b="1" dirty="0" smtClean="0">
                <a:cs typeface="B Nazanin" pitchFamily="2" charset="-78"/>
              </a:rPr>
              <a:t>تدوين استراتژي  </a:t>
            </a:r>
            <a:endParaRPr lang="en-US" sz="4000" b="1" dirty="0" smtClean="0">
              <a:cs typeface="B Nazanin" pitchFamily="2" charset="-78"/>
            </a:endParaRPr>
          </a:p>
          <a:p>
            <a:pPr lvl="0">
              <a:buNone/>
            </a:pPr>
            <a:r>
              <a:rPr lang="en-US" sz="4000" b="1" dirty="0" smtClean="0">
                <a:cs typeface="B Nazanin" pitchFamily="2" charset="-78"/>
              </a:rPr>
              <a:t>- </a:t>
            </a:r>
            <a:r>
              <a:rPr lang="ar-SA" sz="4000" b="1" dirty="0" smtClean="0">
                <a:cs typeface="B Nazanin" pitchFamily="2" charset="-78"/>
              </a:rPr>
              <a:t>اجراي استراتژي </a:t>
            </a:r>
            <a:endParaRPr lang="en-US" sz="4000" b="1" dirty="0" smtClean="0">
              <a:cs typeface="B Nazanin" pitchFamily="2" charset="-78"/>
            </a:endParaRPr>
          </a:p>
          <a:p>
            <a:pPr lvl="0">
              <a:buNone/>
            </a:pPr>
            <a:r>
              <a:rPr lang="en-US" sz="4000" b="1" dirty="0" smtClean="0">
                <a:cs typeface="B Nazanin" pitchFamily="2" charset="-78"/>
              </a:rPr>
              <a:t>- </a:t>
            </a:r>
            <a:r>
              <a:rPr lang="ar-SA" sz="4000" b="1" dirty="0" smtClean="0">
                <a:cs typeface="B Nazanin" pitchFamily="2" charset="-78"/>
              </a:rPr>
              <a:t>ارزيابي استراتژي</a:t>
            </a:r>
            <a:endParaRPr lang="en-US" sz="4000" b="1" dirty="0" smtClean="0">
              <a:cs typeface="B Nazanin" pitchFamily="2" charset="-78"/>
            </a:endParaRPr>
          </a:p>
          <a:p>
            <a:pPr>
              <a:buNone/>
            </a:pPr>
            <a:r>
              <a:rPr lang="ar-SA" sz="4000" b="1" dirty="0" smtClean="0">
                <a:cs typeface="B Nazanin" pitchFamily="2" charset="-78"/>
              </a:rPr>
              <a:t>كه اين مراحل را به اختصار توضيح مي‌دهيم:</a:t>
            </a:r>
            <a:r>
              <a:rPr lang="fa-IR" sz="4000" b="1" dirty="0" smtClean="0">
                <a:cs typeface="B Nazanin" pitchFamily="2" charset="-78"/>
              </a:rPr>
              <a:t> </a:t>
            </a:r>
            <a:endParaRPr lang="en-US" sz="4000" b="1" dirty="0" smtClean="0">
              <a:cs typeface="B Nazanin" pitchFamily="2" charset="-78"/>
            </a:endParaRPr>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74"/>
            <a:ext cx="8229600" cy="1143000"/>
          </a:xfrm>
        </p:spPr>
        <p:txBody>
          <a:bodyPr>
            <a:normAutofit/>
          </a:bodyPr>
          <a:lstStyle/>
          <a:p>
            <a:pPr algn="r"/>
            <a:r>
              <a:rPr lang="fa-IR" sz="2800" dirty="0" smtClean="0">
                <a:cs typeface="B Nazanin" pitchFamily="2" charset="-78"/>
              </a:rPr>
              <a:t>الف ) </a:t>
            </a:r>
            <a:r>
              <a:rPr lang="ar-SA" sz="2800" dirty="0" smtClean="0">
                <a:cs typeface="B Nazanin" pitchFamily="2" charset="-78"/>
              </a:rPr>
              <a:t>تحليل وضعيت</a:t>
            </a:r>
            <a:endParaRPr lang="fa-IR" sz="2800" dirty="0">
              <a:cs typeface="B Nazanin" pitchFamily="2" charset="-78"/>
            </a:endParaRPr>
          </a:p>
        </p:txBody>
      </p:sp>
      <p:sp>
        <p:nvSpPr>
          <p:cNvPr id="3" name="Content Placeholder 2"/>
          <p:cNvSpPr>
            <a:spLocks noGrp="1"/>
          </p:cNvSpPr>
          <p:nvPr>
            <p:ph idx="1"/>
          </p:nvPr>
        </p:nvSpPr>
        <p:spPr>
          <a:xfrm>
            <a:off x="457200" y="1285860"/>
            <a:ext cx="8229600" cy="5023500"/>
          </a:xfrm>
        </p:spPr>
        <p:txBody>
          <a:bodyPr>
            <a:normAutofit fontScale="92500" lnSpcReduction="20000"/>
          </a:bodyPr>
          <a:lstStyle/>
          <a:p>
            <a:pPr lvl="0" algn="just">
              <a:buNone/>
            </a:pPr>
            <a:r>
              <a:rPr lang="fa-IR" sz="3000" b="1" dirty="0" smtClean="0">
                <a:cs typeface="B Nazanin" pitchFamily="2" charset="-78"/>
              </a:rPr>
              <a:t>- </a:t>
            </a:r>
            <a:r>
              <a:rPr lang="ar-SA" sz="3000" b="1" dirty="0" smtClean="0">
                <a:cs typeface="B Nazanin" pitchFamily="2" charset="-78"/>
              </a:rPr>
              <a:t>اهداف بلندمدت، مأموريت سازمان (علت وجودي و اينكه چه هستيم)، چشم انداز سازمان (چه مي‌خواهيم باشيم) </a:t>
            </a:r>
            <a:endParaRPr lang="en-US" sz="3000" b="1" dirty="0" smtClean="0">
              <a:cs typeface="B Nazanin" pitchFamily="2" charset="-78"/>
            </a:endParaRPr>
          </a:p>
          <a:p>
            <a:pPr lvl="0">
              <a:buNone/>
            </a:pPr>
            <a:r>
              <a:rPr lang="fa-IR" sz="3000" b="1" dirty="0" smtClean="0">
                <a:cs typeface="B Nazanin" pitchFamily="2" charset="-78"/>
              </a:rPr>
              <a:t>- </a:t>
            </a:r>
            <a:r>
              <a:rPr lang="ar-SA" sz="3000" b="1" dirty="0" smtClean="0">
                <a:cs typeface="B Nazanin" pitchFamily="2" charset="-78"/>
              </a:rPr>
              <a:t>تجزيه و تحليل محيط داخلي و قابليت‌هاي سازمان </a:t>
            </a:r>
            <a:endParaRPr lang="en-US" sz="3000" b="1" dirty="0" smtClean="0">
              <a:cs typeface="B Nazanin" pitchFamily="2" charset="-78"/>
            </a:endParaRPr>
          </a:p>
          <a:p>
            <a:pPr lvl="0">
              <a:buNone/>
            </a:pPr>
            <a:r>
              <a:rPr lang="fa-IR" sz="3000" b="1" dirty="0" smtClean="0">
                <a:cs typeface="B Nazanin" pitchFamily="2" charset="-78"/>
              </a:rPr>
              <a:t>- </a:t>
            </a:r>
            <a:r>
              <a:rPr lang="ar-SA" sz="3000" b="1" dirty="0" smtClean="0">
                <a:cs typeface="B Nazanin" pitchFamily="2" charset="-78"/>
              </a:rPr>
              <a:t>تجزيه و تحليل محيط خارجي</a:t>
            </a:r>
            <a:endParaRPr lang="fa-IR" sz="3000" b="1" dirty="0" smtClean="0">
              <a:cs typeface="B Nazanin" pitchFamily="2" charset="-78"/>
            </a:endParaRPr>
          </a:p>
          <a:p>
            <a:pPr lvl="0">
              <a:buNone/>
            </a:pPr>
            <a:endParaRPr lang="en-US" sz="3000" b="1" dirty="0" smtClean="0">
              <a:cs typeface="B Nazanin" pitchFamily="2" charset="-78"/>
            </a:endParaRPr>
          </a:p>
          <a:p>
            <a:pPr>
              <a:buNone/>
            </a:pPr>
            <a:r>
              <a:rPr lang="ar-SA" sz="3000" b="1" dirty="0" smtClean="0">
                <a:solidFill>
                  <a:schemeClr val="accent1">
                    <a:lumMod val="60000"/>
                    <a:lumOff val="40000"/>
                  </a:schemeClr>
                </a:solidFill>
                <a:cs typeface="B Nazanin" pitchFamily="2" charset="-78"/>
              </a:rPr>
              <a:t>ب ) تدوين استراتژي</a:t>
            </a:r>
            <a:endParaRPr lang="fa-IR" sz="3000" b="1" dirty="0" smtClean="0">
              <a:solidFill>
                <a:schemeClr val="accent1">
                  <a:lumMod val="60000"/>
                  <a:lumOff val="40000"/>
                </a:schemeClr>
              </a:solidFill>
              <a:cs typeface="B Nazanin" pitchFamily="2" charset="-78"/>
            </a:endParaRPr>
          </a:p>
          <a:p>
            <a:pPr algn="just">
              <a:buNone/>
            </a:pPr>
            <a:r>
              <a:rPr lang="ar-SA" sz="3000" b="1" dirty="0" smtClean="0">
                <a:cs typeface="B Nazanin" pitchFamily="2" charset="-78"/>
              </a:rPr>
              <a:t>در تدوين استراتــژي بايد ابتدا مجموعــه استراتـژي‌هاي قابل استفاده را ليست كـــرده و سپس با استفاده از مدل‌هاي مختلفي كــه در بحث‌هاي مديريت استراتژيك آمــده است و با توجه به نتايج بدست آمده در تحليل وضعيت كــه در مرحله اول آمده است استراتژي برتر را انتخاب مي‌كنيم. در اين مرحله بايد مديران مياني و حتي رده پائين سازمان را نيز مشاركت داد تا در آنها ايجاد انگيزش كند. </a:t>
            </a:r>
            <a:endParaRPr lang="en-US" sz="3000" b="1" dirty="0" smtClean="0">
              <a:cs typeface="B Nazanin" pitchFamily="2" charset="-78"/>
            </a:endParaRPr>
          </a:p>
          <a:p>
            <a:pPr>
              <a:buNone/>
            </a:pPr>
            <a:endParaRPr lang="en-US" dirty="0" smtClean="0"/>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102</TotalTime>
  <Words>1687</Words>
  <Application>Microsoft Office PowerPoint</Application>
  <PresentationFormat>On-screen Show (4:3)</PresentationFormat>
  <Paragraphs>102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مدل SWOT</vt:lpstr>
      <vt:lpstr> چکیده :</vt:lpstr>
      <vt:lpstr>مقدمه :</vt:lpstr>
      <vt:lpstr>Slide 4</vt:lpstr>
      <vt:lpstr>تعریف مدیریت :</vt:lpstr>
      <vt:lpstr>تعریف استراتژی :</vt:lpstr>
      <vt:lpstr>تعریف مدیریت استراتژیک :</vt:lpstr>
      <vt:lpstr>فرآیند مدیریت استراتژیک :</vt:lpstr>
      <vt:lpstr>الف ) تحليل وضعيت</vt:lpstr>
      <vt:lpstr>ج ) اجرای استراتژي</vt:lpstr>
      <vt:lpstr>مدل SWOT :</vt:lpstr>
      <vt:lpstr>Slide 12</vt:lpstr>
      <vt:lpstr>روش استفاده از مدل SWOT :</vt:lpstr>
      <vt:lpstr>Slide 14</vt:lpstr>
      <vt:lpstr>ویژگی های مدل SWOT :</vt:lpstr>
      <vt:lpstr>Slide 16</vt:lpstr>
      <vt:lpstr>Slide 17</vt:lpstr>
      <vt:lpstr>تكنيك تبديل تهديد به فرصت</vt:lpstr>
      <vt:lpstr>چند نكته مهم</vt:lpstr>
      <vt:lpstr>نتیجه گیری :</vt:lpstr>
      <vt:lpstr>Slide 21</vt:lpstr>
      <vt:lpstr>Slide 22</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مدل SWOT</dc:title>
  <dc:creator>MRT</dc:creator>
  <cp:lastModifiedBy>Administrator</cp:lastModifiedBy>
  <cp:revision>23</cp:revision>
  <dcterms:created xsi:type="dcterms:W3CDTF">2011-06-12T13:30:58Z</dcterms:created>
  <dcterms:modified xsi:type="dcterms:W3CDTF">2016-03-16T21:53:42Z</dcterms:modified>
</cp:coreProperties>
</file>