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48"/>
  </p:notesMasterIdLst>
  <p:handoutMasterIdLst>
    <p:handoutMasterId r:id="rId49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EC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037" y="-8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F0DD65-F4F8-4F05-B1BC-254D29C54728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 irmgn.ir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8E4D63-B389-4F98-A2AE-7E1CF10107A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50B2361-4BF8-4682-A060-1400B341175D}" type="datetimeFigureOut">
              <a:rPr lang="en-US" smtClean="0"/>
              <a:t>3/17/2016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mtClean="0"/>
              <a:t>© irmgn.ir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6705B4-88BA-499C-ABEC-A4FC19449A99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6705B4-88BA-499C-ABEC-A4FC19449A99}" type="slidenum">
              <a:rPr lang="en-US" smtClean="0"/>
              <a:t>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2" name="Subtitle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A2E69E3-BACE-48DB-BF28-AE5F30E14AF2}" type="datetime1">
              <a:rPr lang="en-US" smtClean="0"/>
              <a:t>3/17/2016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irmgn.ir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69A7C-1E1F-4A6E-8EC4-A38642E0F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112D74D-5C8C-42C2-AAB8-DEABF1A4C40B}" type="datetime1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irmgn.ir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69A7C-1E1F-4A6E-8EC4-A38642E0F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644509B-F938-4B8C-AFA5-2194A8550B23}" type="datetime1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irmgn.ir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69A7C-1E1F-4A6E-8EC4-A38642E0F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92629B-36DC-48B0-A8CC-7CF8488369E8}" type="datetime1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irmgn.ir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69A7C-1E1F-4A6E-8EC4-A38642E0F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61A5E4F-0663-48F4-9193-57FC73E5143E}" type="datetime1">
              <a:rPr lang="en-US" smtClean="0"/>
              <a:t>3/17/2016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irmgn.ir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69A7C-1E1F-4A6E-8EC4-A38642E0F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Oval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4BC0C-5B40-42EC-86B1-249262B58EDE}" type="datetime1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irmgn.ir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69A7C-1E1F-4A6E-8EC4-A38642E0F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E6B0B5D-697B-4606-92FA-FABF376EA5A5}" type="datetime1">
              <a:rPr lang="en-US" smtClean="0"/>
              <a:t>3/17/2016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irmgn.ir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69A7C-1E1F-4A6E-8EC4-A38642E0F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C29F510-AA01-4D8C-9A06-583CF9F7A386}" type="datetime1">
              <a:rPr lang="en-US" smtClean="0"/>
              <a:t>3/17/2016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irmgn.ir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69A7C-1E1F-4A6E-8EC4-A38642E0F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2CDD4B-E293-47EC-9245-32ED5747C40D}" type="datetime1">
              <a:rPr lang="en-US" smtClean="0"/>
              <a:t>3/17/2016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irmgn.ir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69A7C-1E1F-4A6E-8EC4-A38642E0F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AD298F33-BD5C-4D05-B4B3-BF30A95A408C}" type="datetime1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irmgn.ir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69A7C-1E1F-4A6E-8EC4-A38642E0F3D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D47A0CC-FEFC-4BA1-9255-64B366FE27AD}" type="datetime1">
              <a:rPr lang="en-US" smtClean="0"/>
              <a:t>3/17/2016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r>
              <a:rPr lang="en-US" smtClean="0"/>
              <a:t>© irmgn.ir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8E169A7C-1E1F-4A6E-8EC4-A38642E0F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9" name="Flowchart: Proces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Flowchart: Proces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ie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Oval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Donut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DF005D9E-1634-49CD-B714-AB5AB51098D6}" type="datetime1">
              <a:rPr lang="en-US" smtClean="0"/>
              <a:t>3/17/2016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r>
              <a:rPr lang="en-US" smtClean="0"/>
              <a:t>© irmgn.ir</a:t>
            </a:r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8E169A7C-1E1F-4A6E-8EC4-A38642E0F3D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Rectangle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hf sldNum="0" hdr="0" dt="0"/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emf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emf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emf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emf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emf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emf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emf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emf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emf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emf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emf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990600" y="838200"/>
            <a:ext cx="7924800" cy="5287963"/>
          </a:xfrm>
        </p:spPr>
        <p:txBody>
          <a:bodyPr>
            <a:normAutofit/>
          </a:bodyPr>
          <a:lstStyle/>
          <a:p>
            <a:pPr algn="ctr" rtl="1">
              <a:buNone/>
            </a:pPr>
            <a:endParaRPr lang="fa-IR" sz="6000" kern="10" dirty="0" smtClean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CC2020"/>
                  </a:gs>
                  <a:gs pos="50000">
                    <a:srgbClr val="FF962D"/>
                  </a:gs>
                  <a:gs pos="100000">
                    <a:srgbClr val="CC202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tr"/>
            </a:endParaRPr>
          </a:p>
          <a:p>
            <a:pPr algn="ctr" rtl="1">
              <a:buNone/>
            </a:pPr>
            <a:r>
              <a:rPr lang="fa-IR" sz="6000" b="1" kern="10" dirty="0" smtClean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CC2020"/>
                    </a:gs>
                    <a:gs pos="50000">
                      <a:srgbClr val="FF962D"/>
                    </a:gs>
                    <a:gs pos="100000">
                      <a:srgbClr val="CC2020"/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tr"/>
              </a:rPr>
              <a:t>مميزی سيستم مديريت کيفيت</a:t>
            </a:r>
            <a:endParaRPr lang="en-US" sz="6000" b="1" kern="10" dirty="0" smtClean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CC2020"/>
                  </a:gs>
                  <a:gs pos="50000">
                    <a:srgbClr val="FF962D"/>
                  </a:gs>
                  <a:gs pos="100000">
                    <a:srgbClr val="CC2020"/>
                  </a:gs>
                </a:gsLst>
                <a:lin ang="5400000" scaled="1"/>
              </a:gra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tr"/>
            </a:endParaRPr>
          </a:p>
          <a:p>
            <a:pPr algn="ctr" rtl="1">
              <a:buNone/>
            </a:pPr>
            <a:endParaRPr lang="en-US" kern="10" dirty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CC2020"/>
                  </a:gs>
                  <a:gs pos="50000">
                    <a:srgbClr val="FF962D"/>
                  </a:gs>
                  <a:gs pos="100000">
                    <a:srgbClr val="CC202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tr"/>
            </a:endParaRPr>
          </a:p>
          <a:p>
            <a:pPr algn="r" rtl="1">
              <a:buNone/>
            </a:pPr>
            <a:r>
              <a:rPr lang="fa-IR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tr"/>
              </a:rPr>
              <a:t>                      </a:t>
            </a:r>
            <a:r>
              <a:rPr lang="fa-IR" sz="36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tr"/>
              </a:rPr>
              <a:t>مدرس :</a:t>
            </a:r>
          </a:p>
          <a:p>
            <a:pPr algn="ctr" rtl="1">
              <a:buNone/>
            </a:pPr>
            <a:r>
              <a:rPr lang="fa-IR" sz="3600" kern="10" dirty="0" smtClean="0">
                <a:ln w="9525">
                  <a:noFill/>
                  <a:round/>
                  <a:headEnd/>
                  <a:tailEnd/>
                </a:ln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Titr"/>
              </a:rPr>
              <a:t>فرزاد رضایی</a:t>
            </a:r>
          </a:p>
          <a:p>
            <a:pPr algn="ctr" rtl="1">
              <a:buNone/>
            </a:pPr>
            <a:r>
              <a:rPr lang="fa-IR" sz="2400" dirty="0" smtClean="0">
                <a:latin typeface="Batang" pitchFamily="18" charset="-127"/>
              </a:rPr>
              <a:t>دارنده گواهینامه سرممیزی سیستم مدیریت تضمین کیفیت</a:t>
            </a:r>
            <a:r>
              <a:rPr lang="en-US" sz="2400" b="1" dirty="0" smtClean="0">
                <a:latin typeface="Batang" pitchFamily="18" charset="-127"/>
                <a:ea typeface="Batang" pitchFamily="18" charset="-127"/>
              </a:rPr>
              <a:t>ISO9001:2008</a:t>
            </a:r>
            <a:r>
              <a:rPr lang="fa-IR" sz="2400" b="1" dirty="0" smtClean="0">
                <a:latin typeface="Batang" pitchFamily="18" charset="-127"/>
              </a:rPr>
              <a:t> </a:t>
            </a:r>
            <a:r>
              <a:rPr lang="fa-IR" sz="2400" dirty="0" smtClean="0">
                <a:latin typeface="Batang" pitchFamily="18" charset="-127"/>
              </a:rPr>
              <a:t>ثبت شده در </a:t>
            </a:r>
            <a:r>
              <a:rPr lang="en-US" sz="2400" b="1" dirty="0" smtClean="0">
                <a:latin typeface="Batang" pitchFamily="18" charset="-127"/>
                <a:ea typeface="Batang" pitchFamily="18" charset="-127"/>
              </a:rPr>
              <a:t>IRCA</a:t>
            </a:r>
            <a:r>
              <a:rPr lang="fa-IR" sz="2400" dirty="0" smtClean="0">
                <a:latin typeface="Batang" pitchFamily="18" charset="-127"/>
              </a:rPr>
              <a:t> از شرکت </a:t>
            </a:r>
            <a:r>
              <a:rPr lang="en-US" sz="2400" b="1" dirty="0" smtClean="0">
                <a:latin typeface="Batang" pitchFamily="18" charset="-127"/>
                <a:ea typeface="Batang" pitchFamily="18" charset="-127"/>
              </a:rPr>
              <a:t>TUV NORD</a:t>
            </a:r>
            <a:r>
              <a:rPr lang="fa-IR" sz="2400" b="1" dirty="0" smtClean="0">
                <a:latin typeface="Batang" pitchFamily="18" charset="-127"/>
              </a:rPr>
              <a:t> </a:t>
            </a:r>
            <a:r>
              <a:rPr lang="fa-IR" sz="2400" dirty="0" smtClean="0">
                <a:latin typeface="Batang" pitchFamily="18" charset="-127"/>
              </a:rPr>
              <a:t>آلمان</a:t>
            </a:r>
          </a:p>
          <a:p>
            <a:pPr algn="ctr" rtl="1">
              <a:buNone/>
            </a:pPr>
            <a:endParaRPr lang="en-US" kern="10" dirty="0" smtClean="0">
              <a:ln w="9525">
                <a:noFill/>
                <a:round/>
                <a:headEnd/>
                <a:tailEnd/>
              </a:ln>
              <a:gradFill rotWithShape="0">
                <a:gsLst>
                  <a:gs pos="0">
                    <a:srgbClr val="CC2020"/>
                  </a:gs>
                  <a:gs pos="50000">
                    <a:srgbClr val="FF962D"/>
                  </a:gs>
                  <a:gs pos="100000">
                    <a:srgbClr val="CC2020"/>
                  </a:gs>
                </a:gsLst>
                <a:lin ang="5400000" scaled="1"/>
              </a:gradFill>
              <a:effectLst>
                <a:outerShdw dist="35921" dir="2700000" algn="ctr" rotWithShape="0">
                  <a:srgbClr val="C0C0C0">
                    <a:alpha val="80000"/>
                  </a:srgbClr>
                </a:outerShdw>
              </a:effectLst>
              <a:latin typeface="Titr"/>
            </a:endParaRPr>
          </a:p>
          <a:p>
            <a:endParaRPr lang="en-US" dirty="0"/>
          </a:p>
        </p:txBody>
      </p:sp>
      <p:pic>
        <p:nvPicPr>
          <p:cNvPr id="3" name="Picture 2" descr="C:\Users\ADMIN\Desktop\186px-ISO_english_logo_svg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90600" y="228600"/>
            <a:ext cx="33226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فعالیتهای ممیزی </a:t>
            </a:r>
            <a:r>
              <a:rPr lang="en-US" sz="2800" dirty="0" smtClean="0"/>
              <a:t>ISO 19011-1</a:t>
            </a:r>
            <a:endParaRPr lang="en-US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815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فعالیتهای ممیزی </a:t>
            </a:r>
            <a:r>
              <a:rPr lang="en-US" sz="2800" dirty="0" smtClean="0"/>
              <a:t>ISO 19011-1</a:t>
            </a:r>
            <a:endParaRPr lang="en-US" sz="2800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8153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فعالیتهای ممیزی </a:t>
            </a:r>
            <a:r>
              <a:rPr lang="en-US" sz="2800" dirty="0" smtClean="0"/>
              <a:t>ISO 19011-1</a:t>
            </a:r>
            <a:endParaRPr lang="en-US" sz="28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807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فعالیتهای ممیزی </a:t>
            </a:r>
            <a:r>
              <a:rPr lang="en-US" sz="2800" dirty="0" smtClean="0"/>
              <a:t>ISO 19011-1</a:t>
            </a:r>
            <a:endParaRPr lang="en-US" sz="2800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815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800" dirty="0" smtClean="0"/>
              <a:t> فعالیتهای ممیزی </a:t>
            </a:r>
            <a:r>
              <a:rPr lang="en-US" sz="2800" dirty="0" smtClean="0"/>
              <a:t>ISO 19011-1</a:t>
            </a:r>
            <a:endParaRPr lang="en-US" sz="2800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807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فعالیتهای ممیزی </a:t>
            </a:r>
            <a:r>
              <a:rPr lang="en-US" sz="2800" dirty="0" smtClean="0"/>
              <a:t>ISO 19011-1</a:t>
            </a:r>
            <a:endParaRPr lang="en-US" sz="2800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815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فعالیتهای ممیزی </a:t>
            </a:r>
            <a:r>
              <a:rPr lang="en-US" sz="2800" dirty="0" smtClean="0"/>
              <a:t>ISO 19011-1</a:t>
            </a:r>
            <a:endParaRPr lang="en-US" sz="28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792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فعالیتهای ممیزی </a:t>
            </a:r>
            <a:r>
              <a:rPr lang="en-US" sz="2800" dirty="0" smtClean="0"/>
              <a:t>ISO 19011-1</a:t>
            </a:r>
            <a:endParaRPr lang="en-US" sz="2800" dirty="0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فعالیتهای ممیزی </a:t>
            </a:r>
            <a:r>
              <a:rPr lang="en-US" sz="2800" dirty="0" smtClean="0"/>
              <a:t>ISO 19011-1</a:t>
            </a:r>
            <a:endParaRPr lang="en-US" sz="28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807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فعالیتهای ممیزی </a:t>
            </a:r>
            <a:r>
              <a:rPr lang="en-US" sz="2800" dirty="0" smtClean="0"/>
              <a:t>ISO 19011-1</a:t>
            </a:r>
            <a:endParaRPr lang="en-US" sz="2800" dirty="0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79248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r" rtl="1"/>
            <a:r>
              <a:rPr lang="en-US" dirty="0" smtClean="0"/>
              <a:t>ISO 19011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 rtl="1"/>
            <a:r>
              <a:rPr lang="fa-IR" sz="2800" dirty="0" smtClean="0"/>
              <a:t>ایزو 19011 خطوط راهنمای ممیزی سیستمهای مدیریت کیفیت و زیست محیطی را ارایه داده و شامل موارد زیر میشود.</a:t>
            </a:r>
          </a:p>
          <a:p>
            <a:pPr algn="just" rtl="1">
              <a:buNone/>
            </a:pPr>
            <a:endParaRPr lang="fa-IR" sz="2800" dirty="0" smtClean="0"/>
          </a:p>
          <a:p>
            <a:pPr algn="just" rtl="1">
              <a:buNone/>
            </a:pPr>
            <a:r>
              <a:rPr lang="fa-IR" sz="2800" dirty="0" smtClean="0"/>
              <a:t> ایزو 1-19011 فرآیند (فعالیت های) ممیزی</a:t>
            </a:r>
          </a:p>
          <a:p>
            <a:pPr algn="just" rtl="1">
              <a:buNone/>
            </a:pPr>
            <a:r>
              <a:rPr lang="fa-IR" sz="2800" dirty="0" smtClean="0"/>
              <a:t>ایزو 2-19011 معیار تعیین صلاحیت ممیزان</a:t>
            </a:r>
          </a:p>
          <a:p>
            <a:pPr algn="just" rtl="1">
              <a:buNone/>
            </a:pPr>
            <a:r>
              <a:rPr lang="fa-IR" sz="2800" dirty="0" smtClean="0"/>
              <a:t>ایزو 3-19011 مدیریت برنامه ریزی</a:t>
            </a:r>
          </a:p>
          <a:p>
            <a:pPr algn="just" rtl="1">
              <a:buNone/>
            </a:pPr>
            <a:r>
              <a:rPr lang="fa-IR" sz="2800" dirty="0" smtClean="0"/>
              <a:t> </a:t>
            </a:r>
            <a:endParaRPr lang="en-US" sz="28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فعالیتهای ممیزی </a:t>
            </a:r>
            <a:r>
              <a:rPr lang="en-US" sz="2800" dirty="0" smtClean="0"/>
              <a:t>ISO 19011-1</a:t>
            </a:r>
            <a:endParaRPr lang="en-US" sz="2800" dirty="0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600200"/>
            <a:ext cx="80772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فعالیتهای ممیزی </a:t>
            </a:r>
            <a:r>
              <a:rPr lang="en-US" dirty="0" smtClean="0"/>
              <a:t>ISO 19011-1</a:t>
            </a:r>
            <a:endParaRPr lang="en-US" dirty="0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8001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فعالیتهای ممیزی </a:t>
            </a:r>
            <a:r>
              <a:rPr lang="en-US" sz="2800" dirty="0" smtClean="0"/>
              <a:t>ISO 19011-1</a:t>
            </a:r>
            <a:endParaRPr lang="en-US" sz="2800" dirty="0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95400"/>
            <a:ext cx="80010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a-IR" sz="2800" dirty="0" smtClean="0"/>
              <a:t>فعالیتهای ممیزی </a:t>
            </a:r>
            <a:r>
              <a:rPr lang="en-US" sz="2800" dirty="0" smtClean="0"/>
              <a:t>ISO 19011-1</a:t>
            </a:r>
            <a:endParaRPr lang="en-US" sz="2800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8001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فعالیتهای ممیزی </a:t>
            </a:r>
            <a:r>
              <a:rPr lang="en-US" sz="2800" dirty="0" smtClean="0"/>
              <a:t>ISO 19011-1</a:t>
            </a:r>
            <a:endParaRPr lang="en-US" sz="2800" dirty="0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2286000"/>
            <a:ext cx="5267325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فعالیتهای ممیزی </a:t>
            </a:r>
            <a:r>
              <a:rPr lang="en-US" sz="2800" dirty="0" smtClean="0"/>
              <a:t>ISO 19011-1</a:t>
            </a:r>
            <a:endParaRPr lang="en-US" sz="2800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8001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فعالیتهای ممیزی </a:t>
            </a:r>
            <a:r>
              <a:rPr lang="en-US" sz="2800" dirty="0" smtClean="0"/>
              <a:t>ISO 19011-1</a:t>
            </a:r>
            <a:endParaRPr lang="en-US" sz="2800" dirty="0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295400"/>
            <a:ext cx="7924800" cy="556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فعالیتهای ممیزی </a:t>
            </a:r>
            <a:r>
              <a:rPr lang="en-US" sz="2800" dirty="0" smtClean="0"/>
              <a:t>ISO 19011-1</a:t>
            </a:r>
            <a:endParaRPr lang="en-US" sz="2800" dirty="0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0200" y="1905000"/>
            <a:ext cx="6396182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فعالیتهای ممیزی </a:t>
            </a:r>
            <a:r>
              <a:rPr lang="en-US" sz="2800" dirty="0" smtClean="0"/>
              <a:t>ISO 19011-1</a:t>
            </a:r>
            <a:endParaRPr lang="en-US" sz="2800" dirty="0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8001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فعالیتهای ممیزی </a:t>
            </a:r>
            <a:r>
              <a:rPr lang="en-US" sz="2800" dirty="0" smtClean="0"/>
              <a:t>ISO 19011-1</a:t>
            </a:r>
            <a:endParaRPr lang="en-US" sz="2800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71600"/>
            <a:ext cx="79248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a-IR" dirty="0" smtClean="0"/>
              <a:t>تعاریف</a:t>
            </a:r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71600"/>
            <a:ext cx="8153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فعالیتهای ممیزی </a:t>
            </a:r>
            <a:r>
              <a:rPr lang="en-US" sz="2800" dirty="0" smtClean="0"/>
              <a:t>ISO 19011-1</a:t>
            </a:r>
            <a:endParaRPr lang="en-US" sz="2800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71600"/>
            <a:ext cx="8077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فعالیتهای ممیزی </a:t>
            </a:r>
            <a:r>
              <a:rPr lang="en-US" sz="2800" dirty="0" smtClean="0"/>
              <a:t>ISO 19011-1</a:t>
            </a:r>
            <a:endParaRPr lang="en-US" sz="2800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1752600"/>
            <a:ext cx="5955986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فعالیتهای ممیزی </a:t>
            </a:r>
            <a:r>
              <a:rPr lang="en-US" sz="2800" dirty="0" smtClean="0"/>
              <a:t>ISO 19011-1</a:t>
            </a:r>
            <a:endParaRPr lang="en-US" sz="2800" dirty="0"/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47800"/>
            <a:ext cx="7924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فعالیتهای ممیزی </a:t>
            </a:r>
            <a:r>
              <a:rPr lang="en-US" sz="2800" dirty="0" smtClean="0"/>
              <a:t>ISO 19011-1</a:t>
            </a:r>
            <a:endParaRPr lang="en-US" sz="2800" dirty="0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47800"/>
            <a:ext cx="7924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فعالیتهای ممیزی </a:t>
            </a:r>
            <a:r>
              <a:rPr lang="en-US" sz="2800" dirty="0" smtClean="0"/>
              <a:t>ISO 19011-1</a:t>
            </a:r>
            <a:endParaRPr lang="en-US" sz="2800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524000"/>
            <a:ext cx="80772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صلاحیت و ارزیابی ممیزان</a:t>
            </a:r>
            <a:r>
              <a:rPr lang="en-US" sz="2800" dirty="0" smtClean="0"/>
              <a:t>  ISO19011-2 </a:t>
            </a:r>
            <a:r>
              <a:rPr lang="fa-IR" sz="2800" dirty="0" smtClean="0"/>
              <a:t> 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371600"/>
            <a:ext cx="80772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فنون ارتباطی ممیزان </a:t>
            </a:r>
            <a:r>
              <a:rPr lang="en-US" sz="2800" dirty="0" smtClean="0"/>
              <a:t>ISO9011-2</a:t>
            </a:r>
            <a:endParaRPr lang="en-US" sz="2800" dirty="0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71600"/>
            <a:ext cx="8153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فنون ارتباطی ممیزان </a:t>
            </a:r>
            <a:r>
              <a:rPr lang="en-US" sz="2800" dirty="0" smtClean="0"/>
              <a:t>ISO9011-2</a:t>
            </a:r>
            <a:endParaRPr lang="en-US" sz="2800" dirty="0"/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47800"/>
            <a:ext cx="79248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a-IR" dirty="0" smtClean="0"/>
              <a:t>فنون ارتباطی ممیزان </a:t>
            </a:r>
            <a:r>
              <a:rPr lang="en-US" dirty="0" smtClean="0"/>
              <a:t>ISO9011-2</a:t>
            </a:r>
            <a:endParaRPr lang="en-US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815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فنون ارتباطی ممیزان </a:t>
            </a:r>
            <a:r>
              <a:rPr lang="en-US" sz="2800" dirty="0" smtClean="0"/>
              <a:t>ISO9011-2</a:t>
            </a:r>
            <a:endParaRPr lang="en-US" sz="2800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8001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 rtl="1"/>
            <a:r>
              <a:rPr lang="fa-IR" sz="2800" dirty="0" smtClean="0"/>
              <a:t>فعالیتهای ممیزی </a:t>
            </a:r>
            <a:r>
              <a:rPr lang="en-US" sz="2800" dirty="0" smtClean="0"/>
              <a:t>ISO 19011-1</a:t>
            </a:r>
            <a:endParaRPr lang="en-US" sz="28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71600"/>
            <a:ext cx="8153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فنون ارتباطی ممیزان </a:t>
            </a:r>
            <a:r>
              <a:rPr lang="en-US" sz="2800" dirty="0" smtClean="0"/>
              <a:t>ISO9011-2</a:t>
            </a:r>
            <a:endParaRPr lang="en-US" sz="2800" dirty="0"/>
          </a:p>
        </p:txBody>
      </p:sp>
      <p:pic>
        <p:nvPicPr>
          <p:cNvPr id="419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8001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فنون ارتباطی ممیزان </a:t>
            </a:r>
            <a:r>
              <a:rPr lang="en-US" sz="2800" dirty="0" smtClean="0"/>
              <a:t>ISO9011-2</a:t>
            </a:r>
            <a:endParaRPr lang="en-US" sz="2800" dirty="0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8001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فنون ارتباطی ممیزان </a:t>
            </a:r>
            <a:r>
              <a:rPr lang="en-US" sz="2800" dirty="0" smtClean="0"/>
              <a:t>ISO9011-2</a:t>
            </a:r>
            <a:endParaRPr lang="en-US" sz="2800" dirty="0"/>
          </a:p>
        </p:txBody>
      </p:sp>
      <p:pic>
        <p:nvPicPr>
          <p:cNvPr id="440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2362200"/>
            <a:ext cx="7865872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فنون ارتباطی ممیزان </a:t>
            </a:r>
            <a:r>
              <a:rPr lang="en-US" sz="2800" dirty="0" smtClean="0"/>
              <a:t>ISO9011-2</a:t>
            </a:r>
            <a:endParaRPr lang="en-US" sz="2800" dirty="0"/>
          </a:p>
        </p:txBody>
      </p:sp>
      <p:pic>
        <p:nvPicPr>
          <p:cNvPr id="450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47800"/>
            <a:ext cx="8001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فنون ارتباطی ممیزان </a:t>
            </a:r>
            <a:r>
              <a:rPr lang="en-US" sz="2800" dirty="0" smtClean="0"/>
              <a:t>ISO9011-2</a:t>
            </a:r>
            <a:endParaRPr lang="en-US" sz="2800" dirty="0"/>
          </a:p>
        </p:txBody>
      </p:sp>
      <p:pic>
        <p:nvPicPr>
          <p:cNvPr id="460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1447800"/>
            <a:ext cx="80010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فنون ارتباطی ممیزان </a:t>
            </a:r>
            <a:r>
              <a:rPr lang="en-US" sz="2800" dirty="0" smtClean="0"/>
              <a:t>ISO9011-2</a:t>
            </a:r>
            <a:endParaRPr lang="en-US" sz="2800" dirty="0"/>
          </a:p>
        </p:txBody>
      </p:sp>
      <p:pic>
        <p:nvPicPr>
          <p:cNvPr id="471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371600"/>
            <a:ext cx="8153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مدیریت برنامه ممیزی</a:t>
            </a:r>
            <a:r>
              <a:rPr lang="en-US" sz="2800" dirty="0" smtClean="0"/>
              <a:t>ISO19011-3 </a:t>
            </a:r>
            <a:endParaRPr lang="en-US" sz="2800" dirty="0"/>
          </a:p>
        </p:txBody>
      </p:sp>
      <p:pic>
        <p:nvPicPr>
          <p:cNvPr id="481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8153400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فعالیتهای ممیزی </a:t>
            </a:r>
            <a:r>
              <a:rPr lang="en-US" sz="2800" dirty="0" smtClean="0"/>
              <a:t>ISO 19011-1</a:t>
            </a:r>
            <a:endParaRPr lang="en-US" sz="2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47800"/>
            <a:ext cx="81534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فعالیتهای ممیزی </a:t>
            </a:r>
            <a:r>
              <a:rPr lang="en-US" sz="2800" dirty="0" smtClean="0"/>
              <a:t>ISO 19011-1</a:t>
            </a:r>
            <a:endParaRPr lang="en-US" sz="2800" dirty="0"/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24000"/>
            <a:ext cx="81534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فعالیتهای ممیزی </a:t>
            </a:r>
            <a:r>
              <a:rPr lang="en-US" sz="2800" dirty="0" smtClean="0"/>
              <a:t>ISO 19011-1</a:t>
            </a:r>
            <a:endParaRPr lang="en-US" sz="2800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600200"/>
            <a:ext cx="8153401" cy="525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فعالیتهای ممیزی </a:t>
            </a:r>
            <a:r>
              <a:rPr lang="en-US" sz="2800" dirty="0" smtClean="0"/>
              <a:t>ISO 19011-1</a:t>
            </a:r>
            <a:endParaRPr lang="en-US" sz="2800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9200" y="1524000"/>
            <a:ext cx="79248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 rtl="1"/>
            <a:r>
              <a:rPr lang="fa-IR" sz="2800" dirty="0" smtClean="0"/>
              <a:t>فعالیتهای ممیزی </a:t>
            </a:r>
            <a:r>
              <a:rPr lang="en-US" sz="2800" dirty="0" smtClean="0"/>
              <a:t>ISO 19011-1</a:t>
            </a:r>
            <a:endParaRPr lang="en-US" sz="2800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8288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© irmgn.ir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lstic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Solstice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Solstice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469</TotalTime>
  <Words>339</Words>
  <Application>Microsoft Office PowerPoint</Application>
  <PresentationFormat>On-screen Show (4:3)</PresentationFormat>
  <Paragraphs>105</Paragraphs>
  <Slides>46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47" baseType="lpstr">
      <vt:lpstr>Solstice</vt:lpstr>
      <vt:lpstr>Slide 1</vt:lpstr>
      <vt:lpstr>ISO 19011</vt:lpstr>
      <vt:lpstr>تعاریف</vt:lpstr>
      <vt:lpstr>فعالیتهای ممیزی ISO 19011-1</vt:lpstr>
      <vt:lpstr>فعالیتهای ممیزی ISO 19011-1</vt:lpstr>
      <vt:lpstr>فعالیتهای ممیزی ISO 19011-1</vt:lpstr>
      <vt:lpstr>فعالیتهای ممیزی ISO 19011-1</vt:lpstr>
      <vt:lpstr>فعالیتهای ممیزی ISO 19011-1</vt:lpstr>
      <vt:lpstr>فعالیتهای ممیزی ISO 19011-1</vt:lpstr>
      <vt:lpstr>فعالیتهای ممیزی ISO 19011-1</vt:lpstr>
      <vt:lpstr>فعالیتهای ممیزی ISO 19011-1</vt:lpstr>
      <vt:lpstr>فعالیتهای ممیزی ISO 19011-1</vt:lpstr>
      <vt:lpstr>فعالیتهای ممیزی ISO 19011-1</vt:lpstr>
      <vt:lpstr> فعالیتهای ممیزی ISO 19011-1</vt:lpstr>
      <vt:lpstr>فعالیتهای ممیزی ISO 19011-1</vt:lpstr>
      <vt:lpstr>فعالیتهای ممیزی ISO 19011-1</vt:lpstr>
      <vt:lpstr>فعالیتهای ممیزی ISO 19011-1</vt:lpstr>
      <vt:lpstr>فعالیتهای ممیزی ISO 19011-1</vt:lpstr>
      <vt:lpstr>فعالیتهای ممیزی ISO 19011-1</vt:lpstr>
      <vt:lpstr>فعالیتهای ممیزی ISO 19011-1</vt:lpstr>
      <vt:lpstr>فعالیتهای ممیزی ISO 19011-1</vt:lpstr>
      <vt:lpstr>فعالیتهای ممیزی ISO 19011-1</vt:lpstr>
      <vt:lpstr>فعالیتهای ممیزی ISO 19011-1</vt:lpstr>
      <vt:lpstr>فعالیتهای ممیزی ISO 19011-1</vt:lpstr>
      <vt:lpstr>فعالیتهای ممیزی ISO 19011-1</vt:lpstr>
      <vt:lpstr>فعالیتهای ممیزی ISO 19011-1</vt:lpstr>
      <vt:lpstr>فعالیتهای ممیزی ISO 19011-1</vt:lpstr>
      <vt:lpstr>فعالیتهای ممیزی ISO 19011-1</vt:lpstr>
      <vt:lpstr>فعالیتهای ممیزی ISO 19011-1</vt:lpstr>
      <vt:lpstr>فعالیتهای ممیزی ISO 19011-1</vt:lpstr>
      <vt:lpstr>فعالیتهای ممیزی ISO 19011-1</vt:lpstr>
      <vt:lpstr>فعالیتهای ممیزی ISO 19011-1</vt:lpstr>
      <vt:lpstr>فعالیتهای ممیزی ISO 19011-1</vt:lpstr>
      <vt:lpstr>فعالیتهای ممیزی ISO 19011-1</vt:lpstr>
      <vt:lpstr>صلاحیت و ارزیابی ممیزان  ISO19011-2   </vt:lpstr>
      <vt:lpstr>فنون ارتباطی ممیزان ISO9011-2</vt:lpstr>
      <vt:lpstr>فنون ارتباطی ممیزان ISO9011-2</vt:lpstr>
      <vt:lpstr>فنون ارتباطی ممیزان ISO9011-2</vt:lpstr>
      <vt:lpstr>فنون ارتباطی ممیزان ISO9011-2</vt:lpstr>
      <vt:lpstr>فنون ارتباطی ممیزان ISO9011-2</vt:lpstr>
      <vt:lpstr>فنون ارتباطی ممیزان ISO9011-2</vt:lpstr>
      <vt:lpstr>فنون ارتباطی ممیزان ISO9011-2</vt:lpstr>
      <vt:lpstr>فنون ارتباطی ممیزان ISO9011-2</vt:lpstr>
      <vt:lpstr>فنون ارتباطی ممیزان ISO9011-2</vt:lpstr>
      <vt:lpstr>فنون ارتباطی ممیزان ISO9011-2</vt:lpstr>
      <vt:lpstr>مدیریت برنامه ممیزیISO19011-3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Administrator</cp:lastModifiedBy>
  <cp:revision>55</cp:revision>
  <dcterms:created xsi:type="dcterms:W3CDTF">2011-09-13T04:25:27Z</dcterms:created>
  <dcterms:modified xsi:type="dcterms:W3CDTF">2016-03-16T22:42:17Z</dcterms:modified>
</cp:coreProperties>
</file>