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diagrams/colors8.xml" ContentType="application/vnd.openxmlformats-officedocument.drawingml.diagramColors+xml"/>
  <Override PartName="/ppt/slides/slide118.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50"/>
  </p:notesMasterIdLst>
  <p:handoutMasterIdLst>
    <p:handoutMasterId r:id="rId151"/>
  </p:handoutMasterIdLst>
  <p:sldIdLst>
    <p:sldId id="256" r:id="rId2"/>
    <p:sldId id="257" r:id="rId3"/>
    <p:sldId id="258" r:id="rId4"/>
    <p:sldId id="259" r:id="rId5"/>
    <p:sldId id="260" r:id="rId6"/>
    <p:sldId id="261" r:id="rId7"/>
    <p:sldId id="264" r:id="rId8"/>
    <p:sldId id="265" r:id="rId9"/>
    <p:sldId id="266" r:id="rId10"/>
    <p:sldId id="262" r:id="rId11"/>
    <p:sldId id="263" r:id="rId12"/>
    <p:sldId id="267" r:id="rId13"/>
    <p:sldId id="268" r:id="rId14"/>
    <p:sldId id="269" r:id="rId15"/>
    <p:sldId id="273" r:id="rId16"/>
    <p:sldId id="271" r:id="rId17"/>
    <p:sldId id="270" r:id="rId18"/>
    <p:sldId id="272" r:id="rId19"/>
    <p:sldId id="274" r:id="rId20"/>
    <p:sldId id="275" r:id="rId21"/>
    <p:sldId id="276" r:id="rId22"/>
    <p:sldId id="277" r:id="rId23"/>
    <p:sldId id="278" r:id="rId24"/>
    <p:sldId id="279" r:id="rId25"/>
    <p:sldId id="280" r:id="rId26"/>
    <p:sldId id="281" r:id="rId27"/>
    <p:sldId id="282" r:id="rId28"/>
    <p:sldId id="28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53"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313" r:id="rId89"/>
    <p:sldId id="314" r:id="rId90"/>
    <p:sldId id="330" r:id="rId91"/>
    <p:sldId id="329" r:id="rId92"/>
    <p:sldId id="328" r:id="rId93"/>
    <p:sldId id="327" r:id="rId94"/>
    <p:sldId id="325" r:id="rId95"/>
    <p:sldId id="326" r:id="rId96"/>
    <p:sldId id="324" r:id="rId97"/>
    <p:sldId id="323" r:id="rId98"/>
    <p:sldId id="385" r:id="rId99"/>
    <p:sldId id="386" r:id="rId100"/>
    <p:sldId id="387" r:id="rId101"/>
    <p:sldId id="388" r:id="rId102"/>
    <p:sldId id="389" r:id="rId103"/>
    <p:sldId id="390" r:id="rId104"/>
    <p:sldId id="391"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09" r:id="rId123"/>
    <p:sldId id="410" r:id="rId124"/>
    <p:sldId id="411" r:id="rId125"/>
    <p:sldId id="412" r:id="rId126"/>
    <p:sldId id="413" r:id="rId127"/>
    <p:sldId id="414" r:id="rId128"/>
    <p:sldId id="415" r:id="rId129"/>
    <p:sldId id="416" r:id="rId130"/>
    <p:sldId id="417" r:id="rId131"/>
    <p:sldId id="418" r:id="rId132"/>
    <p:sldId id="365" r:id="rId133"/>
    <p:sldId id="366" r:id="rId134"/>
    <p:sldId id="367" r:id="rId135"/>
    <p:sldId id="368" r:id="rId136"/>
    <p:sldId id="369" r:id="rId137"/>
    <p:sldId id="370" r:id="rId138"/>
    <p:sldId id="371" r:id="rId139"/>
    <p:sldId id="372" r:id="rId140"/>
    <p:sldId id="373" r:id="rId141"/>
    <p:sldId id="374" r:id="rId142"/>
    <p:sldId id="375" r:id="rId143"/>
    <p:sldId id="376" r:id="rId144"/>
    <p:sldId id="419" r:id="rId145"/>
    <p:sldId id="378" r:id="rId146"/>
    <p:sldId id="377" r:id="rId147"/>
    <p:sldId id="379" r:id="rId148"/>
    <p:sldId id="315"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31" autoAdjust="0"/>
  </p:normalViewPr>
  <p:slideViewPr>
    <p:cSldViewPr>
      <p:cViewPr varScale="1">
        <p:scale>
          <a:sx n="80" d="100"/>
          <a:sy n="80" d="100"/>
        </p:scale>
        <p:origin x="-1037" y="-82"/>
      </p:cViewPr>
      <p:guideLst>
        <p:guide orient="horz" pos="2160"/>
        <p:guide pos="2880"/>
      </p:guideLst>
    </p:cSldViewPr>
  </p:slideViewPr>
  <p:outlineViewPr>
    <p:cViewPr>
      <p:scale>
        <a:sx n="33" d="100"/>
        <a:sy n="33" d="100"/>
      </p:scale>
      <p:origin x="30" y="133434"/>
    </p:cViewPr>
  </p:outlineViewPr>
  <p:notesTextViewPr>
    <p:cViewPr>
      <p:scale>
        <a:sx n="100" d="100"/>
        <a:sy n="100" d="100"/>
      </p:scale>
      <p:origin x="0" y="0"/>
    </p:cViewPr>
  </p:notesText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E2522-371D-4A05-AE9E-126F20E47156}"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546B4AD4-1FD3-40B8-9FB8-8BB78AA536C3}">
      <dgm:prSet phldrT="[Text]"/>
      <dgm:spPr/>
      <dgm:t>
        <a:bodyPr/>
        <a:lstStyle/>
        <a:p>
          <a:pPr rtl="1"/>
          <a:r>
            <a:rPr lang="fa-IR" dirty="0" smtClean="0"/>
            <a:t>برنامه سود </a:t>
          </a:r>
          <a:endParaRPr lang="fa-IR" dirty="0"/>
        </a:p>
      </dgm:t>
    </dgm:pt>
    <dgm:pt modelId="{01D22A34-45CB-4DD3-A734-4DA4459061DF}" type="parTrans" cxnId="{17DCBA66-4F47-412C-A58B-3AAB2666ABC3}">
      <dgm:prSet/>
      <dgm:spPr/>
      <dgm:t>
        <a:bodyPr/>
        <a:lstStyle/>
        <a:p>
          <a:pPr rtl="1"/>
          <a:endParaRPr lang="fa-IR"/>
        </a:p>
      </dgm:t>
    </dgm:pt>
    <dgm:pt modelId="{41F40407-2F92-476F-8F6D-14AA8CF43BC5}" type="sibTrans" cxnId="{17DCBA66-4F47-412C-A58B-3AAB2666ABC3}">
      <dgm:prSet/>
      <dgm:spPr/>
      <dgm:t>
        <a:bodyPr/>
        <a:lstStyle/>
        <a:p>
          <a:pPr rtl="1"/>
          <a:endParaRPr lang="fa-IR"/>
        </a:p>
      </dgm:t>
    </dgm:pt>
    <dgm:pt modelId="{47917F8F-5A50-434B-B5B5-7338ABF8E332}">
      <dgm:prSet phldrT="[Text]"/>
      <dgm:spPr/>
      <dgm:t>
        <a:bodyPr/>
        <a:lstStyle/>
        <a:p>
          <a:pPr rtl="1"/>
          <a:r>
            <a:rPr lang="fa-IR" dirty="0" smtClean="0"/>
            <a:t>نظامهای حسابداری</a:t>
          </a:r>
          <a:endParaRPr lang="fa-IR" dirty="0"/>
        </a:p>
      </dgm:t>
    </dgm:pt>
    <dgm:pt modelId="{5194B5C4-CBB3-4613-A937-24D74129FC1D}" type="parTrans" cxnId="{9E0B2F47-BE37-470D-8B67-9BDA4ACDB889}">
      <dgm:prSet/>
      <dgm:spPr/>
      <dgm:t>
        <a:bodyPr/>
        <a:lstStyle/>
        <a:p>
          <a:pPr rtl="1"/>
          <a:endParaRPr lang="fa-IR"/>
        </a:p>
      </dgm:t>
    </dgm:pt>
    <dgm:pt modelId="{B4DA5755-B500-4A8D-B7F2-83715E34B518}" type="sibTrans" cxnId="{9E0B2F47-BE37-470D-8B67-9BDA4ACDB889}">
      <dgm:prSet/>
      <dgm:spPr/>
      <dgm:t>
        <a:bodyPr/>
        <a:lstStyle/>
        <a:p>
          <a:pPr rtl="1"/>
          <a:endParaRPr lang="fa-IR"/>
        </a:p>
      </dgm:t>
    </dgm:pt>
    <dgm:pt modelId="{32918654-2D9B-4FFE-88A2-9E93B8DE6AAA}">
      <dgm:prSet phldrT="[Text]"/>
      <dgm:spPr/>
      <dgm:t>
        <a:bodyPr/>
        <a:lstStyle/>
        <a:p>
          <a:pPr rtl="1"/>
          <a:r>
            <a:rPr lang="fa-IR" dirty="0" smtClean="0"/>
            <a:t>نظامهای كنترل داخلی</a:t>
          </a:r>
          <a:endParaRPr lang="fa-IR" dirty="0"/>
        </a:p>
      </dgm:t>
    </dgm:pt>
    <dgm:pt modelId="{088C37B7-E075-469D-A9FD-4830B6399BC9}" type="parTrans" cxnId="{032B1CFC-A2A4-4C93-8286-1743F1CDC68E}">
      <dgm:prSet/>
      <dgm:spPr/>
      <dgm:t>
        <a:bodyPr/>
        <a:lstStyle/>
        <a:p>
          <a:pPr rtl="1"/>
          <a:endParaRPr lang="fa-IR"/>
        </a:p>
      </dgm:t>
    </dgm:pt>
    <dgm:pt modelId="{A8E7E598-9961-4BF1-A577-5C0DB40212C1}" type="sibTrans" cxnId="{032B1CFC-A2A4-4C93-8286-1743F1CDC68E}">
      <dgm:prSet/>
      <dgm:spPr/>
      <dgm:t>
        <a:bodyPr/>
        <a:lstStyle/>
        <a:p>
          <a:pPr rtl="1"/>
          <a:endParaRPr lang="fa-IR"/>
        </a:p>
      </dgm:t>
    </dgm:pt>
    <dgm:pt modelId="{EC8C1AFB-3929-4AE0-A8B8-52877D0CD25D}" type="pres">
      <dgm:prSet presAssocID="{B80E2522-371D-4A05-AE9E-126F20E47156}" presName="diagram" presStyleCnt="0">
        <dgm:presLayoutVars>
          <dgm:chPref val="1"/>
          <dgm:dir/>
          <dgm:animOne val="branch"/>
          <dgm:animLvl val="lvl"/>
          <dgm:resizeHandles val="exact"/>
        </dgm:presLayoutVars>
      </dgm:prSet>
      <dgm:spPr/>
      <dgm:t>
        <a:bodyPr/>
        <a:lstStyle/>
        <a:p>
          <a:pPr rtl="1"/>
          <a:endParaRPr lang="fa-IR"/>
        </a:p>
      </dgm:t>
    </dgm:pt>
    <dgm:pt modelId="{83C51CC0-2F4C-43A9-B927-3F0DCB741690}" type="pres">
      <dgm:prSet presAssocID="{546B4AD4-1FD3-40B8-9FB8-8BB78AA536C3}" presName="root1" presStyleCnt="0"/>
      <dgm:spPr/>
    </dgm:pt>
    <dgm:pt modelId="{E6D05682-23C9-4413-93F7-DA661A6D7FC9}" type="pres">
      <dgm:prSet presAssocID="{546B4AD4-1FD3-40B8-9FB8-8BB78AA536C3}" presName="LevelOneTextNode" presStyleLbl="node0" presStyleIdx="0" presStyleCnt="1" custLinFactNeighborX="26151" custLinFactNeighborY="3794">
        <dgm:presLayoutVars>
          <dgm:chPref val="3"/>
        </dgm:presLayoutVars>
      </dgm:prSet>
      <dgm:spPr/>
      <dgm:t>
        <a:bodyPr/>
        <a:lstStyle/>
        <a:p>
          <a:pPr rtl="1"/>
          <a:endParaRPr lang="fa-IR"/>
        </a:p>
      </dgm:t>
    </dgm:pt>
    <dgm:pt modelId="{08265078-A133-4AEE-9114-C68955A8197F}" type="pres">
      <dgm:prSet presAssocID="{546B4AD4-1FD3-40B8-9FB8-8BB78AA536C3}" presName="level2hierChild" presStyleCnt="0"/>
      <dgm:spPr/>
    </dgm:pt>
    <dgm:pt modelId="{6DADFBD8-EFAE-4CAF-9D50-7C246D002C86}" type="pres">
      <dgm:prSet presAssocID="{5194B5C4-CBB3-4613-A937-24D74129FC1D}" presName="conn2-1" presStyleLbl="parChTrans1D2" presStyleIdx="0" presStyleCnt="2"/>
      <dgm:spPr/>
      <dgm:t>
        <a:bodyPr/>
        <a:lstStyle/>
        <a:p>
          <a:pPr rtl="1"/>
          <a:endParaRPr lang="fa-IR"/>
        </a:p>
      </dgm:t>
    </dgm:pt>
    <dgm:pt modelId="{347596FD-9653-4249-94B7-11BEC7B4FFF1}" type="pres">
      <dgm:prSet presAssocID="{5194B5C4-CBB3-4613-A937-24D74129FC1D}" presName="connTx" presStyleLbl="parChTrans1D2" presStyleIdx="0" presStyleCnt="2"/>
      <dgm:spPr/>
      <dgm:t>
        <a:bodyPr/>
        <a:lstStyle/>
        <a:p>
          <a:pPr rtl="1"/>
          <a:endParaRPr lang="fa-IR"/>
        </a:p>
      </dgm:t>
    </dgm:pt>
    <dgm:pt modelId="{565AA72C-3FA6-4F73-B6CC-8F23A99048B4}" type="pres">
      <dgm:prSet presAssocID="{47917F8F-5A50-434B-B5B5-7338ABF8E332}" presName="root2" presStyleCnt="0"/>
      <dgm:spPr/>
    </dgm:pt>
    <dgm:pt modelId="{A10023C4-C596-40D9-B718-BEFCEE1D4961}" type="pres">
      <dgm:prSet presAssocID="{47917F8F-5A50-434B-B5B5-7338ABF8E332}" presName="LevelTwoTextNode" presStyleLbl="node2" presStyleIdx="0" presStyleCnt="2" custLinFactNeighborX="13052" custLinFactNeighborY="-78536">
        <dgm:presLayoutVars>
          <dgm:chPref val="3"/>
        </dgm:presLayoutVars>
      </dgm:prSet>
      <dgm:spPr/>
      <dgm:t>
        <a:bodyPr/>
        <a:lstStyle/>
        <a:p>
          <a:pPr rtl="1"/>
          <a:endParaRPr lang="fa-IR"/>
        </a:p>
      </dgm:t>
    </dgm:pt>
    <dgm:pt modelId="{2EB4898D-2971-403A-B9C2-03D45A6C05AA}" type="pres">
      <dgm:prSet presAssocID="{47917F8F-5A50-434B-B5B5-7338ABF8E332}" presName="level3hierChild" presStyleCnt="0"/>
      <dgm:spPr/>
    </dgm:pt>
    <dgm:pt modelId="{CC8D59A9-6CE9-4C4D-BACF-9844AC0EE179}" type="pres">
      <dgm:prSet presAssocID="{088C37B7-E075-469D-A9FD-4830B6399BC9}" presName="conn2-1" presStyleLbl="parChTrans1D2" presStyleIdx="1" presStyleCnt="2"/>
      <dgm:spPr/>
      <dgm:t>
        <a:bodyPr/>
        <a:lstStyle/>
        <a:p>
          <a:pPr rtl="1"/>
          <a:endParaRPr lang="fa-IR"/>
        </a:p>
      </dgm:t>
    </dgm:pt>
    <dgm:pt modelId="{7FE0EE43-0186-4A43-A979-00F1F596E4CB}" type="pres">
      <dgm:prSet presAssocID="{088C37B7-E075-469D-A9FD-4830B6399BC9}" presName="connTx" presStyleLbl="parChTrans1D2" presStyleIdx="1" presStyleCnt="2"/>
      <dgm:spPr/>
      <dgm:t>
        <a:bodyPr/>
        <a:lstStyle/>
        <a:p>
          <a:pPr rtl="1"/>
          <a:endParaRPr lang="fa-IR"/>
        </a:p>
      </dgm:t>
    </dgm:pt>
    <dgm:pt modelId="{6D315769-283E-4019-9B09-C7AC57E4CBC1}" type="pres">
      <dgm:prSet presAssocID="{32918654-2D9B-4FFE-88A2-9E93B8DE6AAA}" presName="root2" presStyleCnt="0"/>
      <dgm:spPr/>
    </dgm:pt>
    <dgm:pt modelId="{C4FE889E-E724-4483-BACC-375674451F3B}" type="pres">
      <dgm:prSet presAssocID="{32918654-2D9B-4FFE-88A2-9E93B8DE6AAA}" presName="LevelTwoTextNode" presStyleLbl="node2" presStyleIdx="1" presStyleCnt="2" custLinFactNeighborX="13052" custLinFactNeighborY="96670">
        <dgm:presLayoutVars>
          <dgm:chPref val="3"/>
        </dgm:presLayoutVars>
      </dgm:prSet>
      <dgm:spPr/>
      <dgm:t>
        <a:bodyPr/>
        <a:lstStyle/>
        <a:p>
          <a:pPr rtl="1"/>
          <a:endParaRPr lang="fa-IR"/>
        </a:p>
      </dgm:t>
    </dgm:pt>
    <dgm:pt modelId="{F11ECDC7-FD85-4A37-A7A7-61AB68A4DC4B}" type="pres">
      <dgm:prSet presAssocID="{32918654-2D9B-4FFE-88A2-9E93B8DE6AAA}" presName="level3hierChild" presStyleCnt="0"/>
      <dgm:spPr/>
    </dgm:pt>
  </dgm:ptLst>
  <dgm:cxnLst>
    <dgm:cxn modelId="{9E0B2F47-BE37-470D-8B67-9BDA4ACDB889}" srcId="{546B4AD4-1FD3-40B8-9FB8-8BB78AA536C3}" destId="{47917F8F-5A50-434B-B5B5-7338ABF8E332}" srcOrd="0" destOrd="0" parTransId="{5194B5C4-CBB3-4613-A937-24D74129FC1D}" sibTransId="{B4DA5755-B500-4A8D-B7F2-83715E34B518}"/>
    <dgm:cxn modelId="{066EA247-1625-4DE7-B0CF-68050D814DFF}" type="presOf" srcId="{088C37B7-E075-469D-A9FD-4830B6399BC9}" destId="{CC8D59A9-6CE9-4C4D-BACF-9844AC0EE179}" srcOrd="0" destOrd="0" presId="urn:microsoft.com/office/officeart/2005/8/layout/hierarchy2"/>
    <dgm:cxn modelId="{0B10966D-E7FD-4BE0-A8EC-F46CE2F9FE0B}" type="presOf" srcId="{B80E2522-371D-4A05-AE9E-126F20E47156}" destId="{EC8C1AFB-3929-4AE0-A8B8-52877D0CD25D}" srcOrd="0" destOrd="0" presId="urn:microsoft.com/office/officeart/2005/8/layout/hierarchy2"/>
    <dgm:cxn modelId="{7C3AFB68-E7B3-4807-8ED3-2746DFAE9256}" type="presOf" srcId="{546B4AD4-1FD3-40B8-9FB8-8BB78AA536C3}" destId="{E6D05682-23C9-4413-93F7-DA661A6D7FC9}" srcOrd="0" destOrd="0" presId="urn:microsoft.com/office/officeart/2005/8/layout/hierarchy2"/>
    <dgm:cxn modelId="{8517602E-68A6-48B0-97B9-846A8B7E3216}" type="presOf" srcId="{5194B5C4-CBB3-4613-A937-24D74129FC1D}" destId="{6DADFBD8-EFAE-4CAF-9D50-7C246D002C86}" srcOrd="0" destOrd="0" presId="urn:microsoft.com/office/officeart/2005/8/layout/hierarchy2"/>
    <dgm:cxn modelId="{BD461DAF-4917-4956-8109-6065EB7F2D11}" type="presOf" srcId="{088C37B7-E075-469D-A9FD-4830B6399BC9}" destId="{7FE0EE43-0186-4A43-A979-00F1F596E4CB}" srcOrd="1" destOrd="0" presId="urn:microsoft.com/office/officeart/2005/8/layout/hierarchy2"/>
    <dgm:cxn modelId="{F8104CC1-5FC9-4E41-80A7-D4BA2FC5E4ED}" type="presOf" srcId="{5194B5C4-CBB3-4613-A937-24D74129FC1D}" destId="{347596FD-9653-4249-94B7-11BEC7B4FFF1}" srcOrd="1" destOrd="0" presId="urn:microsoft.com/office/officeart/2005/8/layout/hierarchy2"/>
    <dgm:cxn modelId="{17DCBA66-4F47-412C-A58B-3AAB2666ABC3}" srcId="{B80E2522-371D-4A05-AE9E-126F20E47156}" destId="{546B4AD4-1FD3-40B8-9FB8-8BB78AA536C3}" srcOrd="0" destOrd="0" parTransId="{01D22A34-45CB-4DD3-A734-4DA4459061DF}" sibTransId="{41F40407-2F92-476F-8F6D-14AA8CF43BC5}"/>
    <dgm:cxn modelId="{90815E74-B3E3-4150-A82A-62C9858288FA}" type="presOf" srcId="{32918654-2D9B-4FFE-88A2-9E93B8DE6AAA}" destId="{C4FE889E-E724-4483-BACC-375674451F3B}" srcOrd="0" destOrd="0" presId="urn:microsoft.com/office/officeart/2005/8/layout/hierarchy2"/>
    <dgm:cxn modelId="{259922BD-6375-41ED-A798-237481ED996D}" type="presOf" srcId="{47917F8F-5A50-434B-B5B5-7338ABF8E332}" destId="{A10023C4-C596-40D9-B718-BEFCEE1D4961}" srcOrd="0" destOrd="0" presId="urn:microsoft.com/office/officeart/2005/8/layout/hierarchy2"/>
    <dgm:cxn modelId="{032B1CFC-A2A4-4C93-8286-1743F1CDC68E}" srcId="{546B4AD4-1FD3-40B8-9FB8-8BB78AA536C3}" destId="{32918654-2D9B-4FFE-88A2-9E93B8DE6AAA}" srcOrd="1" destOrd="0" parTransId="{088C37B7-E075-469D-A9FD-4830B6399BC9}" sibTransId="{A8E7E598-9961-4BF1-A577-5C0DB40212C1}"/>
    <dgm:cxn modelId="{BA3F477D-B928-4EAC-9218-4904A33554E5}" type="presParOf" srcId="{EC8C1AFB-3929-4AE0-A8B8-52877D0CD25D}" destId="{83C51CC0-2F4C-43A9-B927-3F0DCB741690}" srcOrd="0" destOrd="0" presId="urn:microsoft.com/office/officeart/2005/8/layout/hierarchy2"/>
    <dgm:cxn modelId="{48FEB4B9-20F6-441D-8F30-A304E31CE8E2}" type="presParOf" srcId="{83C51CC0-2F4C-43A9-B927-3F0DCB741690}" destId="{E6D05682-23C9-4413-93F7-DA661A6D7FC9}" srcOrd="0" destOrd="0" presId="urn:microsoft.com/office/officeart/2005/8/layout/hierarchy2"/>
    <dgm:cxn modelId="{C2A387A0-8CAE-4569-AA81-384F1494C9EC}" type="presParOf" srcId="{83C51CC0-2F4C-43A9-B927-3F0DCB741690}" destId="{08265078-A133-4AEE-9114-C68955A8197F}" srcOrd="1" destOrd="0" presId="urn:microsoft.com/office/officeart/2005/8/layout/hierarchy2"/>
    <dgm:cxn modelId="{6E1C13B0-7EEB-441D-9967-A8E9B82D9ED6}" type="presParOf" srcId="{08265078-A133-4AEE-9114-C68955A8197F}" destId="{6DADFBD8-EFAE-4CAF-9D50-7C246D002C86}" srcOrd="0" destOrd="0" presId="urn:microsoft.com/office/officeart/2005/8/layout/hierarchy2"/>
    <dgm:cxn modelId="{5C75615A-B321-4789-A4C7-F5757B9C9F56}" type="presParOf" srcId="{6DADFBD8-EFAE-4CAF-9D50-7C246D002C86}" destId="{347596FD-9653-4249-94B7-11BEC7B4FFF1}" srcOrd="0" destOrd="0" presId="urn:microsoft.com/office/officeart/2005/8/layout/hierarchy2"/>
    <dgm:cxn modelId="{A478B3BD-ABC0-4620-80C6-5D7667850FAB}" type="presParOf" srcId="{08265078-A133-4AEE-9114-C68955A8197F}" destId="{565AA72C-3FA6-4F73-B6CC-8F23A99048B4}" srcOrd="1" destOrd="0" presId="urn:microsoft.com/office/officeart/2005/8/layout/hierarchy2"/>
    <dgm:cxn modelId="{7F103ADA-EF81-46D3-9423-5272FEC1FC95}" type="presParOf" srcId="{565AA72C-3FA6-4F73-B6CC-8F23A99048B4}" destId="{A10023C4-C596-40D9-B718-BEFCEE1D4961}" srcOrd="0" destOrd="0" presId="urn:microsoft.com/office/officeart/2005/8/layout/hierarchy2"/>
    <dgm:cxn modelId="{FE008FF4-BF5B-4BBA-A500-1191B18D5248}" type="presParOf" srcId="{565AA72C-3FA6-4F73-B6CC-8F23A99048B4}" destId="{2EB4898D-2971-403A-B9C2-03D45A6C05AA}" srcOrd="1" destOrd="0" presId="urn:microsoft.com/office/officeart/2005/8/layout/hierarchy2"/>
    <dgm:cxn modelId="{8B3806FD-3EFA-495A-9428-AC1D4A6428EC}" type="presParOf" srcId="{08265078-A133-4AEE-9114-C68955A8197F}" destId="{CC8D59A9-6CE9-4C4D-BACF-9844AC0EE179}" srcOrd="2" destOrd="0" presId="urn:microsoft.com/office/officeart/2005/8/layout/hierarchy2"/>
    <dgm:cxn modelId="{AF2D80D9-CB1A-40A6-A854-F0F05E257EFF}" type="presParOf" srcId="{CC8D59A9-6CE9-4C4D-BACF-9844AC0EE179}" destId="{7FE0EE43-0186-4A43-A979-00F1F596E4CB}" srcOrd="0" destOrd="0" presId="urn:microsoft.com/office/officeart/2005/8/layout/hierarchy2"/>
    <dgm:cxn modelId="{7BE9372D-BEAD-4776-B5F9-602C97731046}" type="presParOf" srcId="{08265078-A133-4AEE-9114-C68955A8197F}" destId="{6D315769-283E-4019-9B09-C7AC57E4CBC1}" srcOrd="3" destOrd="0" presId="urn:microsoft.com/office/officeart/2005/8/layout/hierarchy2"/>
    <dgm:cxn modelId="{B8F5FDF0-9C1E-464C-ABD1-1B6DDC4FCD57}" type="presParOf" srcId="{6D315769-283E-4019-9B09-C7AC57E4CBC1}" destId="{C4FE889E-E724-4483-BACC-375674451F3B}" srcOrd="0" destOrd="0" presId="urn:microsoft.com/office/officeart/2005/8/layout/hierarchy2"/>
    <dgm:cxn modelId="{8F4914BB-70F8-4A18-92AD-608272C6B8E8}" type="presParOf" srcId="{6D315769-283E-4019-9B09-C7AC57E4CBC1}" destId="{F11ECDC7-FD85-4A37-A7A7-61AB68A4DC4B}"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4B600C-66B2-475A-97C0-6F9A10F7CB9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85F8055F-42CA-41AF-B36C-06CEBA555A9B}">
      <dgm:prSet phldrT="[Text]"/>
      <dgm:spPr/>
      <dgm:t>
        <a:bodyPr/>
        <a:lstStyle/>
        <a:p>
          <a:pPr rtl="1"/>
          <a:r>
            <a:rPr lang="fa-IR" dirty="0" smtClean="0"/>
            <a:t>چرخه سود</a:t>
          </a:r>
          <a:endParaRPr lang="fa-IR" dirty="0"/>
        </a:p>
      </dgm:t>
    </dgm:pt>
    <dgm:pt modelId="{43B715FE-805D-4B6D-9EF6-97343D5B3F6F}" type="parTrans" cxnId="{9ED30D60-AD25-4B46-BB7E-038FCE6EF317}">
      <dgm:prSet/>
      <dgm:spPr/>
      <dgm:t>
        <a:bodyPr/>
        <a:lstStyle/>
        <a:p>
          <a:pPr rtl="1"/>
          <a:endParaRPr lang="fa-IR"/>
        </a:p>
      </dgm:t>
    </dgm:pt>
    <dgm:pt modelId="{0CB1CF34-B840-4285-8877-EEC0B975C750}" type="sibTrans" cxnId="{9ED30D60-AD25-4B46-BB7E-038FCE6EF317}">
      <dgm:prSet/>
      <dgm:spPr/>
      <dgm:t>
        <a:bodyPr/>
        <a:lstStyle/>
        <a:p>
          <a:pPr rtl="1"/>
          <a:endParaRPr lang="fa-IR"/>
        </a:p>
      </dgm:t>
    </dgm:pt>
    <dgm:pt modelId="{08289402-772F-4145-8FE5-409EA1C345C8}">
      <dgm:prSet phldrT="[Text]"/>
      <dgm:spPr/>
      <dgm:t>
        <a:bodyPr/>
        <a:lstStyle/>
        <a:p>
          <a:pPr rtl="1"/>
          <a:r>
            <a:rPr lang="fa-IR" dirty="0" smtClean="0"/>
            <a:t>فروش</a:t>
          </a:r>
          <a:endParaRPr lang="fa-IR" dirty="0"/>
        </a:p>
      </dgm:t>
    </dgm:pt>
    <dgm:pt modelId="{0291939B-4636-4D28-B4B5-C4FBA25B51D0}" type="parTrans" cxnId="{CA6A022B-F250-4EB2-892D-6603CBB96C51}">
      <dgm:prSet/>
      <dgm:spPr/>
      <dgm:t>
        <a:bodyPr/>
        <a:lstStyle/>
        <a:p>
          <a:pPr rtl="1"/>
          <a:endParaRPr lang="fa-IR"/>
        </a:p>
      </dgm:t>
    </dgm:pt>
    <dgm:pt modelId="{A743E824-B863-40AA-8578-967F13A7C9C6}" type="sibTrans" cxnId="{CA6A022B-F250-4EB2-892D-6603CBB96C51}">
      <dgm:prSet/>
      <dgm:spPr/>
      <dgm:t>
        <a:bodyPr/>
        <a:lstStyle/>
        <a:p>
          <a:pPr rtl="1"/>
          <a:endParaRPr lang="fa-IR"/>
        </a:p>
      </dgm:t>
    </dgm:pt>
    <dgm:pt modelId="{F314803B-967C-498D-B1A5-AAF9C2B3A800}">
      <dgm:prSet phldrT="[Text]"/>
      <dgm:spPr/>
      <dgm:t>
        <a:bodyPr/>
        <a:lstStyle/>
        <a:p>
          <a:pPr rtl="1"/>
          <a:r>
            <a:rPr lang="fa-IR" dirty="0" smtClean="0"/>
            <a:t>سود</a:t>
          </a:r>
          <a:endParaRPr lang="fa-IR" dirty="0"/>
        </a:p>
      </dgm:t>
    </dgm:pt>
    <dgm:pt modelId="{667A4CA9-BBB3-4C53-8091-60CA8177E77D}" type="parTrans" cxnId="{051D8445-6E1D-441D-982F-63DF1603DD8D}">
      <dgm:prSet/>
      <dgm:spPr/>
      <dgm:t>
        <a:bodyPr/>
        <a:lstStyle/>
        <a:p>
          <a:pPr rtl="1"/>
          <a:endParaRPr lang="fa-IR"/>
        </a:p>
      </dgm:t>
    </dgm:pt>
    <dgm:pt modelId="{7D9988B0-3F2B-4A1E-8B1D-C48048817DF7}" type="sibTrans" cxnId="{051D8445-6E1D-441D-982F-63DF1603DD8D}">
      <dgm:prSet/>
      <dgm:spPr/>
      <dgm:t>
        <a:bodyPr/>
        <a:lstStyle/>
        <a:p>
          <a:pPr rtl="1"/>
          <a:endParaRPr lang="fa-IR"/>
        </a:p>
      </dgm:t>
    </dgm:pt>
    <dgm:pt modelId="{D1B130E7-4EFF-42C5-86AE-CF4154292025}">
      <dgm:prSet phldrT="[Text]"/>
      <dgm:spPr/>
      <dgm:t>
        <a:bodyPr/>
        <a:lstStyle/>
        <a:p>
          <a:pPr rtl="1"/>
          <a:r>
            <a:rPr lang="fa-IR" dirty="0" smtClean="0"/>
            <a:t>هزينه های عملياتی</a:t>
          </a:r>
          <a:endParaRPr lang="fa-IR" dirty="0"/>
        </a:p>
      </dgm:t>
    </dgm:pt>
    <dgm:pt modelId="{29F87E15-2682-4AD7-99A5-320A51504459}" type="parTrans" cxnId="{D0E625BF-34F3-446F-8E2B-C4BCA1BEDDDA}">
      <dgm:prSet/>
      <dgm:spPr/>
      <dgm:t>
        <a:bodyPr/>
        <a:lstStyle/>
        <a:p>
          <a:pPr rtl="1"/>
          <a:endParaRPr lang="fa-IR"/>
        </a:p>
      </dgm:t>
    </dgm:pt>
    <dgm:pt modelId="{30587674-2420-41ED-A066-C8BA376464BD}" type="sibTrans" cxnId="{D0E625BF-34F3-446F-8E2B-C4BCA1BEDDDA}">
      <dgm:prSet/>
      <dgm:spPr/>
      <dgm:t>
        <a:bodyPr/>
        <a:lstStyle/>
        <a:p>
          <a:pPr rtl="1"/>
          <a:endParaRPr lang="fa-IR"/>
        </a:p>
      </dgm:t>
    </dgm:pt>
    <dgm:pt modelId="{79048471-A600-433E-8315-91915CA8F124}">
      <dgm:prSet phldrT="[Text]"/>
      <dgm:spPr/>
      <dgm:t>
        <a:bodyPr/>
        <a:lstStyle/>
        <a:p>
          <a:pPr rtl="1"/>
          <a:r>
            <a:rPr lang="fa-IR" dirty="0" smtClean="0"/>
            <a:t>سرمايه گذاری در دارايی</a:t>
          </a:r>
          <a:endParaRPr lang="fa-IR" dirty="0"/>
        </a:p>
      </dgm:t>
    </dgm:pt>
    <dgm:pt modelId="{0220896E-6E7A-4528-A4F1-B994AA7ABB5C}" type="parTrans" cxnId="{CDD9FFA6-41EA-46D5-A104-D3C004F89F40}">
      <dgm:prSet/>
      <dgm:spPr/>
      <dgm:t>
        <a:bodyPr/>
        <a:lstStyle/>
        <a:p>
          <a:pPr rtl="1"/>
          <a:endParaRPr lang="fa-IR"/>
        </a:p>
      </dgm:t>
    </dgm:pt>
    <dgm:pt modelId="{6EFC650C-44F8-481B-AFD1-4D5F0724D0A4}" type="sibTrans" cxnId="{CDD9FFA6-41EA-46D5-A104-D3C004F89F40}">
      <dgm:prSet/>
      <dgm:spPr/>
      <dgm:t>
        <a:bodyPr/>
        <a:lstStyle/>
        <a:p>
          <a:pPr rtl="1"/>
          <a:endParaRPr lang="fa-IR"/>
        </a:p>
      </dgm:t>
    </dgm:pt>
    <dgm:pt modelId="{0A58E722-C708-4717-9806-515F48016C35}" type="pres">
      <dgm:prSet presAssocID="{F74B600C-66B2-475A-97C0-6F9A10F7CB98}" presName="Name0" presStyleCnt="0">
        <dgm:presLayoutVars>
          <dgm:chMax val="1"/>
          <dgm:dir/>
          <dgm:animLvl val="ctr"/>
          <dgm:resizeHandles val="exact"/>
        </dgm:presLayoutVars>
      </dgm:prSet>
      <dgm:spPr/>
      <dgm:t>
        <a:bodyPr/>
        <a:lstStyle/>
        <a:p>
          <a:pPr rtl="1"/>
          <a:endParaRPr lang="fa-IR"/>
        </a:p>
      </dgm:t>
    </dgm:pt>
    <dgm:pt modelId="{E937ADF7-EE83-4ED9-A524-14098FFB20B3}" type="pres">
      <dgm:prSet presAssocID="{85F8055F-42CA-41AF-B36C-06CEBA555A9B}" presName="centerShape" presStyleLbl="node0" presStyleIdx="0" presStyleCnt="1"/>
      <dgm:spPr/>
      <dgm:t>
        <a:bodyPr/>
        <a:lstStyle/>
        <a:p>
          <a:pPr rtl="1"/>
          <a:endParaRPr lang="fa-IR"/>
        </a:p>
      </dgm:t>
    </dgm:pt>
    <dgm:pt modelId="{8D7EEAD8-B09B-488F-AD6C-382F95E7D1D6}" type="pres">
      <dgm:prSet presAssocID="{08289402-772F-4145-8FE5-409EA1C345C8}" presName="node" presStyleLbl="node1" presStyleIdx="0" presStyleCnt="4">
        <dgm:presLayoutVars>
          <dgm:bulletEnabled val="1"/>
        </dgm:presLayoutVars>
      </dgm:prSet>
      <dgm:spPr/>
      <dgm:t>
        <a:bodyPr/>
        <a:lstStyle/>
        <a:p>
          <a:pPr rtl="1"/>
          <a:endParaRPr lang="fa-IR"/>
        </a:p>
      </dgm:t>
    </dgm:pt>
    <dgm:pt modelId="{E5B64B8E-F18C-4110-8213-F7106A1A107C}" type="pres">
      <dgm:prSet presAssocID="{08289402-772F-4145-8FE5-409EA1C345C8}" presName="dummy" presStyleCnt="0"/>
      <dgm:spPr/>
    </dgm:pt>
    <dgm:pt modelId="{AA1AA69B-E326-48F8-B456-2B0F40E01C8B}" type="pres">
      <dgm:prSet presAssocID="{A743E824-B863-40AA-8578-967F13A7C9C6}" presName="sibTrans" presStyleLbl="sibTrans2D1" presStyleIdx="0" presStyleCnt="4"/>
      <dgm:spPr/>
      <dgm:t>
        <a:bodyPr/>
        <a:lstStyle/>
        <a:p>
          <a:pPr rtl="1"/>
          <a:endParaRPr lang="fa-IR"/>
        </a:p>
      </dgm:t>
    </dgm:pt>
    <dgm:pt modelId="{E4948886-608B-4CF0-9AC0-EF7E453AB370}" type="pres">
      <dgm:prSet presAssocID="{79048471-A600-433E-8315-91915CA8F124}" presName="node" presStyleLbl="node1" presStyleIdx="1" presStyleCnt="4">
        <dgm:presLayoutVars>
          <dgm:bulletEnabled val="1"/>
        </dgm:presLayoutVars>
      </dgm:prSet>
      <dgm:spPr/>
      <dgm:t>
        <a:bodyPr/>
        <a:lstStyle/>
        <a:p>
          <a:pPr rtl="1"/>
          <a:endParaRPr lang="fa-IR"/>
        </a:p>
      </dgm:t>
    </dgm:pt>
    <dgm:pt modelId="{8A61B3D0-8603-4FF5-9963-01BFA1B96CCD}" type="pres">
      <dgm:prSet presAssocID="{79048471-A600-433E-8315-91915CA8F124}" presName="dummy" presStyleCnt="0"/>
      <dgm:spPr/>
    </dgm:pt>
    <dgm:pt modelId="{420D6CE3-A615-453E-9ECE-5B7A3AF8D1BE}" type="pres">
      <dgm:prSet presAssocID="{6EFC650C-44F8-481B-AFD1-4D5F0724D0A4}" presName="sibTrans" presStyleLbl="sibTrans2D1" presStyleIdx="1" presStyleCnt="4"/>
      <dgm:spPr/>
      <dgm:t>
        <a:bodyPr/>
        <a:lstStyle/>
        <a:p>
          <a:pPr rtl="1"/>
          <a:endParaRPr lang="fa-IR"/>
        </a:p>
      </dgm:t>
    </dgm:pt>
    <dgm:pt modelId="{179399ED-3D51-45F3-AE27-8CEADD85EC32}" type="pres">
      <dgm:prSet presAssocID="{F314803B-967C-498D-B1A5-AAF9C2B3A800}" presName="node" presStyleLbl="node1" presStyleIdx="2" presStyleCnt="4">
        <dgm:presLayoutVars>
          <dgm:bulletEnabled val="1"/>
        </dgm:presLayoutVars>
      </dgm:prSet>
      <dgm:spPr/>
      <dgm:t>
        <a:bodyPr/>
        <a:lstStyle/>
        <a:p>
          <a:pPr rtl="1"/>
          <a:endParaRPr lang="fa-IR"/>
        </a:p>
      </dgm:t>
    </dgm:pt>
    <dgm:pt modelId="{EA653A87-C489-4837-8DD5-4B96C43F3A40}" type="pres">
      <dgm:prSet presAssocID="{F314803B-967C-498D-B1A5-AAF9C2B3A800}" presName="dummy" presStyleCnt="0"/>
      <dgm:spPr/>
    </dgm:pt>
    <dgm:pt modelId="{C9F2570B-B22D-4831-B935-F57D3B5ABAE9}" type="pres">
      <dgm:prSet presAssocID="{7D9988B0-3F2B-4A1E-8B1D-C48048817DF7}" presName="sibTrans" presStyleLbl="sibTrans2D1" presStyleIdx="2" presStyleCnt="4"/>
      <dgm:spPr/>
      <dgm:t>
        <a:bodyPr/>
        <a:lstStyle/>
        <a:p>
          <a:pPr rtl="1"/>
          <a:endParaRPr lang="fa-IR"/>
        </a:p>
      </dgm:t>
    </dgm:pt>
    <dgm:pt modelId="{0EEECFB6-5AD3-4AA3-9009-6FC370B7FC39}" type="pres">
      <dgm:prSet presAssocID="{D1B130E7-4EFF-42C5-86AE-CF4154292025}" presName="node" presStyleLbl="node1" presStyleIdx="3" presStyleCnt="4">
        <dgm:presLayoutVars>
          <dgm:bulletEnabled val="1"/>
        </dgm:presLayoutVars>
      </dgm:prSet>
      <dgm:spPr/>
      <dgm:t>
        <a:bodyPr/>
        <a:lstStyle/>
        <a:p>
          <a:pPr rtl="1"/>
          <a:endParaRPr lang="fa-IR"/>
        </a:p>
      </dgm:t>
    </dgm:pt>
    <dgm:pt modelId="{B31F536F-CEB9-49C4-948F-C7A3AAE2505B}" type="pres">
      <dgm:prSet presAssocID="{D1B130E7-4EFF-42C5-86AE-CF4154292025}" presName="dummy" presStyleCnt="0"/>
      <dgm:spPr/>
    </dgm:pt>
    <dgm:pt modelId="{9E752905-BD37-4C8F-9C36-D8455B71CACD}" type="pres">
      <dgm:prSet presAssocID="{30587674-2420-41ED-A066-C8BA376464BD}" presName="sibTrans" presStyleLbl="sibTrans2D1" presStyleIdx="3" presStyleCnt="4"/>
      <dgm:spPr/>
      <dgm:t>
        <a:bodyPr/>
        <a:lstStyle/>
        <a:p>
          <a:pPr rtl="1"/>
          <a:endParaRPr lang="fa-IR"/>
        </a:p>
      </dgm:t>
    </dgm:pt>
  </dgm:ptLst>
  <dgm:cxnLst>
    <dgm:cxn modelId="{38BBFD39-C89A-4E8D-A1F4-7F9EE7DD396F}" type="presOf" srcId="{85F8055F-42CA-41AF-B36C-06CEBA555A9B}" destId="{E937ADF7-EE83-4ED9-A524-14098FFB20B3}" srcOrd="0" destOrd="0" presId="urn:microsoft.com/office/officeart/2005/8/layout/radial6"/>
    <dgm:cxn modelId="{A6E7DA73-8674-419E-B0E0-C34029871EC0}" type="presOf" srcId="{79048471-A600-433E-8315-91915CA8F124}" destId="{E4948886-608B-4CF0-9AC0-EF7E453AB370}" srcOrd="0" destOrd="0" presId="urn:microsoft.com/office/officeart/2005/8/layout/radial6"/>
    <dgm:cxn modelId="{1D5DD416-94DD-4079-8A05-88FC63308245}" type="presOf" srcId="{D1B130E7-4EFF-42C5-86AE-CF4154292025}" destId="{0EEECFB6-5AD3-4AA3-9009-6FC370B7FC39}" srcOrd="0" destOrd="0" presId="urn:microsoft.com/office/officeart/2005/8/layout/radial6"/>
    <dgm:cxn modelId="{CDD9FFA6-41EA-46D5-A104-D3C004F89F40}" srcId="{85F8055F-42CA-41AF-B36C-06CEBA555A9B}" destId="{79048471-A600-433E-8315-91915CA8F124}" srcOrd="1" destOrd="0" parTransId="{0220896E-6E7A-4528-A4F1-B994AA7ABB5C}" sibTransId="{6EFC650C-44F8-481B-AFD1-4D5F0724D0A4}"/>
    <dgm:cxn modelId="{6F4AED4E-C71F-48AB-B0D0-5FF73BD1B3BF}" type="presOf" srcId="{F314803B-967C-498D-B1A5-AAF9C2B3A800}" destId="{179399ED-3D51-45F3-AE27-8CEADD85EC32}" srcOrd="0" destOrd="0" presId="urn:microsoft.com/office/officeart/2005/8/layout/radial6"/>
    <dgm:cxn modelId="{051D8445-6E1D-441D-982F-63DF1603DD8D}" srcId="{85F8055F-42CA-41AF-B36C-06CEBA555A9B}" destId="{F314803B-967C-498D-B1A5-AAF9C2B3A800}" srcOrd="2" destOrd="0" parTransId="{667A4CA9-BBB3-4C53-8091-60CA8177E77D}" sibTransId="{7D9988B0-3F2B-4A1E-8B1D-C48048817DF7}"/>
    <dgm:cxn modelId="{23E90072-39BC-4AF1-BD74-10AB689A9EBE}" type="presOf" srcId="{7D9988B0-3F2B-4A1E-8B1D-C48048817DF7}" destId="{C9F2570B-B22D-4831-B935-F57D3B5ABAE9}" srcOrd="0" destOrd="0" presId="urn:microsoft.com/office/officeart/2005/8/layout/radial6"/>
    <dgm:cxn modelId="{CE2F736D-A656-4FC9-A25D-31DB83FE0D09}" type="presOf" srcId="{30587674-2420-41ED-A066-C8BA376464BD}" destId="{9E752905-BD37-4C8F-9C36-D8455B71CACD}" srcOrd="0" destOrd="0" presId="urn:microsoft.com/office/officeart/2005/8/layout/radial6"/>
    <dgm:cxn modelId="{9ED30D60-AD25-4B46-BB7E-038FCE6EF317}" srcId="{F74B600C-66B2-475A-97C0-6F9A10F7CB98}" destId="{85F8055F-42CA-41AF-B36C-06CEBA555A9B}" srcOrd="0" destOrd="0" parTransId="{43B715FE-805D-4B6D-9EF6-97343D5B3F6F}" sibTransId="{0CB1CF34-B840-4285-8877-EEC0B975C750}"/>
    <dgm:cxn modelId="{D0E625BF-34F3-446F-8E2B-C4BCA1BEDDDA}" srcId="{85F8055F-42CA-41AF-B36C-06CEBA555A9B}" destId="{D1B130E7-4EFF-42C5-86AE-CF4154292025}" srcOrd="3" destOrd="0" parTransId="{29F87E15-2682-4AD7-99A5-320A51504459}" sibTransId="{30587674-2420-41ED-A066-C8BA376464BD}"/>
    <dgm:cxn modelId="{8E7FCC78-EED8-4E7F-A4F5-3B9E3A5BE148}" type="presOf" srcId="{08289402-772F-4145-8FE5-409EA1C345C8}" destId="{8D7EEAD8-B09B-488F-AD6C-382F95E7D1D6}" srcOrd="0" destOrd="0" presId="urn:microsoft.com/office/officeart/2005/8/layout/radial6"/>
    <dgm:cxn modelId="{0C604B1E-DE5F-4007-A1C2-78671CEC76F3}" type="presOf" srcId="{6EFC650C-44F8-481B-AFD1-4D5F0724D0A4}" destId="{420D6CE3-A615-453E-9ECE-5B7A3AF8D1BE}" srcOrd="0" destOrd="0" presId="urn:microsoft.com/office/officeart/2005/8/layout/radial6"/>
    <dgm:cxn modelId="{892558EA-3D84-4A43-BEBE-8949D6A0C229}" type="presOf" srcId="{F74B600C-66B2-475A-97C0-6F9A10F7CB98}" destId="{0A58E722-C708-4717-9806-515F48016C35}" srcOrd="0" destOrd="0" presId="urn:microsoft.com/office/officeart/2005/8/layout/radial6"/>
    <dgm:cxn modelId="{CA6A022B-F250-4EB2-892D-6603CBB96C51}" srcId="{85F8055F-42CA-41AF-B36C-06CEBA555A9B}" destId="{08289402-772F-4145-8FE5-409EA1C345C8}" srcOrd="0" destOrd="0" parTransId="{0291939B-4636-4D28-B4B5-C4FBA25B51D0}" sibTransId="{A743E824-B863-40AA-8578-967F13A7C9C6}"/>
    <dgm:cxn modelId="{FD212EE3-9BC3-4F55-A638-7375DBB61B67}" type="presOf" srcId="{A743E824-B863-40AA-8578-967F13A7C9C6}" destId="{AA1AA69B-E326-48F8-B456-2B0F40E01C8B}" srcOrd="0" destOrd="0" presId="urn:microsoft.com/office/officeart/2005/8/layout/radial6"/>
    <dgm:cxn modelId="{CA38CB2E-6408-405C-B8D9-3FFF709BA35C}" type="presParOf" srcId="{0A58E722-C708-4717-9806-515F48016C35}" destId="{E937ADF7-EE83-4ED9-A524-14098FFB20B3}" srcOrd="0" destOrd="0" presId="urn:microsoft.com/office/officeart/2005/8/layout/radial6"/>
    <dgm:cxn modelId="{DB35ED39-9377-467B-AD77-1BDE11E0C281}" type="presParOf" srcId="{0A58E722-C708-4717-9806-515F48016C35}" destId="{8D7EEAD8-B09B-488F-AD6C-382F95E7D1D6}" srcOrd="1" destOrd="0" presId="urn:microsoft.com/office/officeart/2005/8/layout/radial6"/>
    <dgm:cxn modelId="{61735E51-A984-4BD0-85F6-1FE1AF0846ED}" type="presParOf" srcId="{0A58E722-C708-4717-9806-515F48016C35}" destId="{E5B64B8E-F18C-4110-8213-F7106A1A107C}" srcOrd="2" destOrd="0" presId="urn:microsoft.com/office/officeart/2005/8/layout/radial6"/>
    <dgm:cxn modelId="{6B0DB2F7-8FF8-4C3B-ACB4-BB1F72D5EF64}" type="presParOf" srcId="{0A58E722-C708-4717-9806-515F48016C35}" destId="{AA1AA69B-E326-48F8-B456-2B0F40E01C8B}" srcOrd="3" destOrd="0" presId="urn:microsoft.com/office/officeart/2005/8/layout/radial6"/>
    <dgm:cxn modelId="{0A74566E-9D71-41AF-AB08-7E7D4FF087B2}" type="presParOf" srcId="{0A58E722-C708-4717-9806-515F48016C35}" destId="{E4948886-608B-4CF0-9AC0-EF7E453AB370}" srcOrd="4" destOrd="0" presId="urn:microsoft.com/office/officeart/2005/8/layout/radial6"/>
    <dgm:cxn modelId="{93A65BD4-2009-49FA-BA44-0748E00368B6}" type="presParOf" srcId="{0A58E722-C708-4717-9806-515F48016C35}" destId="{8A61B3D0-8603-4FF5-9963-01BFA1B96CCD}" srcOrd="5" destOrd="0" presId="urn:microsoft.com/office/officeart/2005/8/layout/radial6"/>
    <dgm:cxn modelId="{B04F447D-4024-4393-A0B8-026AA8989F6C}" type="presParOf" srcId="{0A58E722-C708-4717-9806-515F48016C35}" destId="{420D6CE3-A615-453E-9ECE-5B7A3AF8D1BE}" srcOrd="6" destOrd="0" presId="urn:microsoft.com/office/officeart/2005/8/layout/radial6"/>
    <dgm:cxn modelId="{9D5A3D4B-D728-4F70-9E1B-FF755F532CCC}" type="presParOf" srcId="{0A58E722-C708-4717-9806-515F48016C35}" destId="{179399ED-3D51-45F3-AE27-8CEADD85EC32}" srcOrd="7" destOrd="0" presId="urn:microsoft.com/office/officeart/2005/8/layout/radial6"/>
    <dgm:cxn modelId="{1DF1803B-BD56-405F-9800-9A5AB88CFC3B}" type="presParOf" srcId="{0A58E722-C708-4717-9806-515F48016C35}" destId="{EA653A87-C489-4837-8DD5-4B96C43F3A40}" srcOrd="8" destOrd="0" presId="urn:microsoft.com/office/officeart/2005/8/layout/radial6"/>
    <dgm:cxn modelId="{9AB8ABC9-BDE1-4A4C-AAE7-E0EE09586F13}" type="presParOf" srcId="{0A58E722-C708-4717-9806-515F48016C35}" destId="{C9F2570B-B22D-4831-B935-F57D3B5ABAE9}" srcOrd="9" destOrd="0" presId="urn:microsoft.com/office/officeart/2005/8/layout/radial6"/>
    <dgm:cxn modelId="{A26E2FF8-C6AD-4252-8701-25FA881ACC5F}" type="presParOf" srcId="{0A58E722-C708-4717-9806-515F48016C35}" destId="{0EEECFB6-5AD3-4AA3-9009-6FC370B7FC39}" srcOrd="10" destOrd="0" presId="urn:microsoft.com/office/officeart/2005/8/layout/radial6"/>
    <dgm:cxn modelId="{4015A9FB-1DE3-45D7-8131-919C94D4D531}" type="presParOf" srcId="{0A58E722-C708-4717-9806-515F48016C35}" destId="{B31F536F-CEB9-49C4-948F-C7A3AAE2505B}" srcOrd="11" destOrd="0" presId="urn:microsoft.com/office/officeart/2005/8/layout/radial6"/>
    <dgm:cxn modelId="{D98C603F-03E0-4EC5-B7F1-3851F6293299}" type="presParOf" srcId="{0A58E722-C708-4717-9806-515F48016C35}" destId="{9E752905-BD37-4C8F-9C36-D8455B71CACD}" srcOrd="12" destOrd="0" presId="urn:microsoft.com/office/officeart/2005/8/layout/radial6"/>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EFA296-497C-4877-9D8B-7E03E623B22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57C20D55-94D7-4FC8-A3F6-F18B5B357BDD}">
      <dgm:prSet phldrT="[Text]"/>
      <dgm:spPr/>
      <dgm:t>
        <a:bodyPr/>
        <a:lstStyle/>
        <a:p>
          <a:pPr rtl="1"/>
          <a:r>
            <a:rPr lang="en-US" dirty="0" smtClean="0"/>
            <a:t>ROE </a:t>
          </a:r>
          <a:r>
            <a:rPr lang="fa-IR" dirty="0" smtClean="0"/>
            <a:t>چرخه</a:t>
          </a:r>
          <a:endParaRPr lang="fa-IR" dirty="0"/>
        </a:p>
      </dgm:t>
    </dgm:pt>
    <dgm:pt modelId="{3AAD14BB-A05A-4290-8AE2-1A8E581CB5FD}" type="parTrans" cxnId="{3FDE53AC-5545-4331-9022-D84CB5E03769}">
      <dgm:prSet/>
      <dgm:spPr/>
      <dgm:t>
        <a:bodyPr/>
        <a:lstStyle/>
        <a:p>
          <a:pPr rtl="1"/>
          <a:endParaRPr lang="fa-IR"/>
        </a:p>
      </dgm:t>
    </dgm:pt>
    <dgm:pt modelId="{40D99CD3-6B9B-4FAF-A518-550AA35A54B0}" type="sibTrans" cxnId="{3FDE53AC-5545-4331-9022-D84CB5E03769}">
      <dgm:prSet/>
      <dgm:spPr/>
      <dgm:t>
        <a:bodyPr/>
        <a:lstStyle/>
        <a:p>
          <a:pPr rtl="1"/>
          <a:endParaRPr lang="fa-IR"/>
        </a:p>
      </dgm:t>
    </dgm:pt>
    <dgm:pt modelId="{091FF65F-592E-427D-AA29-F6BB99771498}">
      <dgm:prSet phldrT="[Text]" custT="1"/>
      <dgm:spPr/>
      <dgm:t>
        <a:bodyPr/>
        <a:lstStyle/>
        <a:p>
          <a:pPr rtl="1"/>
          <a:r>
            <a:rPr lang="fa-IR" sz="900" dirty="0" smtClean="0"/>
            <a:t>سود</a:t>
          </a:r>
          <a:endParaRPr lang="fa-IR" sz="800" dirty="0"/>
        </a:p>
      </dgm:t>
    </dgm:pt>
    <dgm:pt modelId="{7041D592-4B37-4829-BC42-D980DED1B338}" type="parTrans" cxnId="{8BCEBF61-D095-4330-A40E-E8A1DC1C214B}">
      <dgm:prSet/>
      <dgm:spPr/>
      <dgm:t>
        <a:bodyPr/>
        <a:lstStyle/>
        <a:p>
          <a:pPr rtl="1"/>
          <a:endParaRPr lang="fa-IR"/>
        </a:p>
      </dgm:t>
    </dgm:pt>
    <dgm:pt modelId="{D0474506-7AB0-4246-9F7D-7DE2717CF5DE}" type="sibTrans" cxnId="{8BCEBF61-D095-4330-A40E-E8A1DC1C214B}">
      <dgm:prSet/>
      <dgm:spPr/>
      <dgm:t>
        <a:bodyPr/>
        <a:lstStyle/>
        <a:p>
          <a:pPr rtl="1"/>
          <a:endParaRPr lang="fa-IR"/>
        </a:p>
      </dgm:t>
    </dgm:pt>
    <dgm:pt modelId="{E81C6EA4-8DBB-4D01-970F-8BC2B45841B1}">
      <dgm:prSet phldrT="[Text]"/>
      <dgm:spPr/>
      <dgm:t>
        <a:bodyPr/>
        <a:lstStyle/>
        <a:p>
          <a:pPr rtl="1"/>
          <a:r>
            <a:rPr lang="fa-IR" dirty="0" smtClean="0"/>
            <a:t>سود سهامداران</a:t>
          </a:r>
          <a:endParaRPr lang="fa-IR" dirty="0"/>
        </a:p>
      </dgm:t>
    </dgm:pt>
    <dgm:pt modelId="{FB0E4828-00F7-4CA9-8D64-5AEC2C74EB3F}" type="parTrans" cxnId="{0595C86F-3302-42FA-AAA8-FF227244BE55}">
      <dgm:prSet/>
      <dgm:spPr/>
      <dgm:t>
        <a:bodyPr/>
        <a:lstStyle/>
        <a:p>
          <a:pPr rtl="1"/>
          <a:endParaRPr lang="fa-IR"/>
        </a:p>
      </dgm:t>
    </dgm:pt>
    <dgm:pt modelId="{56CA8614-3B7E-4B90-AB19-6F3DE827DF8A}" type="sibTrans" cxnId="{0595C86F-3302-42FA-AAA8-FF227244BE55}">
      <dgm:prSet/>
      <dgm:spPr/>
      <dgm:t>
        <a:bodyPr/>
        <a:lstStyle/>
        <a:p>
          <a:pPr rtl="1"/>
          <a:endParaRPr lang="fa-IR"/>
        </a:p>
      </dgm:t>
    </dgm:pt>
    <dgm:pt modelId="{B7AEBF35-8702-4C43-97E2-CD5E85E619E0}">
      <dgm:prSet phldrT="[Text]" custT="1"/>
      <dgm:spPr/>
      <dgm:t>
        <a:bodyPr/>
        <a:lstStyle/>
        <a:p>
          <a:pPr rtl="1"/>
          <a:r>
            <a:rPr lang="fa-IR" sz="900" dirty="0" smtClean="0"/>
            <a:t>بازگشت دارايی</a:t>
          </a:r>
          <a:endParaRPr lang="fa-IR" sz="900" dirty="0"/>
        </a:p>
      </dgm:t>
    </dgm:pt>
    <dgm:pt modelId="{95DC736E-944B-4EEB-A3CB-FBF84C0A1E36}" type="parTrans" cxnId="{D245C3FB-BFD9-4957-A6C7-9ADF1070E488}">
      <dgm:prSet/>
      <dgm:spPr/>
      <dgm:t>
        <a:bodyPr/>
        <a:lstStyle/>
        <a:p>
          <a:pPr rtl="1"/>
          <a:endParaRPr lang="fa-IR"/>
        </a:p>
      </dgm:t>
    </dgm:pt>
    <dgm:pt modelId="{1842152F-ABAD-4933-AD15-B5D7F1B679A5}" type="sibTrans" cxnId="{D245C3FB-BFD9-4957-A6C7-9ADF1070E488}">
      <dgm:prSet/>
      <dgm:spPr/>
      <dgm:t>
        <a:bodyPr/>
        <a:lstStyle/>
        <a:p>
          <a:pPr rtl="1"/>
          <a:endParaRPr lang="fa-IR"/>
        </a:p>
      </dgm:t>
    </dgm:pt>
    <dgm:pt modelId="{581C7562-2F2A-455B-9BD0-9EA969293E96}">
      <dgm:prSet phldrT="[Text]" custT="1"/>
      <dgm:spPr/>
      <dgm:t>
        <a:bodyPr/>
        <a:lstStyle/>
        <a:p>
          <a:pPr rtl="1"/>
          <a:r>
            <a:rPr lang="fa-IR" sz="900" dirty="0" smtClean="0"/>
            <a:t>ادغام دارايی</a:t>
          </a:r>
          <a:endParaRPr lang="fa-IR" sz="800" dirty="0"/>
        </a:p>
      </dgm:t>
    </dgm:pt>
    <dgm:pt modelId="{74A45D6E-908D-4810-9F0D-9A49E936BBA2}" type="parTrans" cxnId="{6B950AE4-1533-46F9-B565-3CDFE7644407}">
      <dgm:prSet/>
      <dgm:spPr/>
      <dgm:t>
        <a:bodyPr/>
        <a:lstStyle/>
        <a:p>
          <a:pPr rtl="1"/>
          <a:endParaRPr lang="fa-IR"/>
        </a:p>
      </dgm:t>
    </dgm:pt>
    <dgm:pt modelId="{B6E9EAEA-B05D-4FAE-9D29-171AB27C291C}" type="sibTrans" cxnId="{6B950AE4-1533-46F9-B565-3CDFE7644407}">
      <dgm:prSet/>
      <dgm:spPr/>
      <dgm:t>
        <a:bodyPr/>
        <a:lstStyle/>
        <a:p>
          <a:pPr rtl="1"/>
          <a:endParaRPr lang="fa-IR"/>
        </a:p>
      </dgm:t>
    </dgm:pt>
    <dgm:pt modelId="{993342A5-6CB3-44A3-B235-F351FC5095B8}" type="pres">
      <dgm:prSet presAssocID="{BDEFA296-497C-4877-9D8B-7E03E623B228}" presName="Name0" presStyleCnt="0">
        <dgm:presLayoutVars>
          <dgm:chMax val="1"/>
          <dgm:dir/>
          <dgm:animLvl val="ctr"/>
          <dgm:resizeHandles val="exact"/>
        </dgm:presLayoutVars>
      </dgm:prSet>
      <dgm:spPr/>
      <dgm:t>
        <a:bodyPr/>
        <a:lstStyle/>
        <a:p>
          <a:pPr rtl="1"/>
          <a:endParaRPr lang="fa-IR"/>
        </a:p>
      </dgm:t>
    </dgm:pt>
    <dgm:pt modelId="{45E93942-43D1-49F7-B1FA-F5477C33A6FF}" type="pres">
      <dgm:prSet presAssocID="{57C20D55-94D7-4FC8-A3F6-F18B5B357BDD}" presName="centerShape" presStyleLbl="node0" presStyleIdx="0" presStyleCnt="1"/>
      <dgm:spPr/>
      <dgm:t>
        <a:bodyPr/>
        <a:lstStyle/>
        <a:p>
          <a:pPr rtl="1"/>
          <a:endParaRPr lang="fa-IR"/>
        </a:p>
      </dgm:t>
    </dgm:pt>
    <dgm:pt modelId="{26DF897B-7E10-40B5-9E39-A7018EBC4937}" type="pres">
      <dgm:prSet presAssocID="{091FF65F-592E-427D-AA29-F6BB99771498}" presName="node" presStyleLbl="node1" presStyleIdx="0" presStyleCnt="4">
        <dgm:presLayoutVars>
          <dgm:bulletEnabled val="1"/>
        </dgm:presLayoutVars>
      </dgm:prSet>
      <dgm:spPr/>
      <dgm:t>
        <a:bodyPr/>
        <a:lstStyle/>
        <a:p>
          <a:pPr rtl="1"/>
          <a:endParaRPr lang="fa-IR"/>
        </a:p>
      </dgm:t>
    </dgm:pt>
    <dgm:pt modelId="{86B12B8B-809B-414F-A8B3-A32517B875BB}" type="pres">
      <dgm:prSet presAssocID="{091FF65F-592E-427D-AA29-F6BB99771498}" presName="dummy" presStyleCnt="0"/>
      <dgm:spPr/>
    </dgm:pt>
    <dgm:pt modelId="{F6FBB809-9D81-4DC9-96D8-48A1DF1F45A3}" type="pres">
      <dgm:prSet presAssocID="{D0474506-7AB0-4246-9F7D-7DE2717CF5DE}" presName="sibTrans" presStyleLbl="sibTrans2D1" presStyleIdx="0" presStyleCnt="4"/>
      <dgm:spPr/>
      <dgm:t>
        <a:bodyPr/>
        <a:lstStyle/>
        <a:p>
          <a:pPr rtl="1"/>
          <a:endParaRPr lang="fa-IR"/>
        </a:p>
      </dgm:t>
    </dgm:pt>
    <dgm:pt modelId="{EE31060A-AEF8-4145-BADA-11FA2A2A7FDA}" type="pres">
      <dgm:prSet presAssocID="{E81C6EA4-8DBB-4D01-970F-8BC2B45841B1}" presName="node" presStyleLbl="node1" presStyleIdx="1" presStyleCnt="4">
        <dgm:presLayoutVars>
          <dgm:bulletEnabled val="1"/>
        </dgm:presLayoutVars>
      </dgm:prSet>
      <dgm:spPr/>
      <dgm:t>
        <a:bodyPr/>
        <a:lstStyle/>
        <a:p>
          <a:pPr rtl="1"/>
          <a:endParaRPr lang="fa-IR"/>
        </a:p>
      </dgm:t>
    </dgm:pt>
    <dgm:pt modelId="{3C2BC537-4BA4-4654-875A-FF751B17FC45}" type="pres">
      <dgm:prSet presAssocID="{E81C6EA4-8DBB-4D01-970F-8BC2B45841B1}" presName="dummy" presStyleCnt="0"/>
      <dgm:spPr/>
    </dgm:pt>
    <dgm:pt modelId="{31082CA0-4D55-4129-8BAA-2F7813A2E5C4}" type="pres">
      <dgm:prSet presAssocID="{56CA8614-3B7E-4B90-AB19-6F3DE827DF8A}" presName="sibTrans" presStyleLbl="sibTrans2D1" presStyleIdx="1" presStyleCnt="4"/>
      <dgm:spPr/>
      <dgm:t>
        <a:bodyPr/>
        <a:lstStyle/>
        <a:p>
          <a:pPr rtl="1"/>
          <a:endParaRPr lang="fa-IR"/>
        </a:p>
      </dgm:t>
    </dgm:pt>
    <dgm:pt modelId="{01B798D8-76E3-4AFC-A3E1-86E3709BED29}" type="pres">
      <dgm:prSet presAssocID="{B7AEBF35-8702-4C43-97E2-CD5E85E619E0}" presName="node" presStyleLbl="node1" presStyleIdx="2" presStyleCnt="4">
        <dgm:presLayoutVars>
          <dgm:bulletEnabled val="1"/>
        </dgm:presLayoutVars>
      </dgm:prSet>
      <dgm:spPr/>
      <dgm:t>
        <a:bodyPr/>
        <a:lstStyle/>
        <a:p>
          <a:pPr rtl="1"/>
          <a:endParaRPr lang="fa-IR"/>
        </a:p>
      </dgm:t>
    </dgm:pt>
    <dgm:pt modelId="{6244AAB1-8C58-483B-813B-1A761CA66584}" type="pres">
      <dgm:prSet presAssocID="{B7AEBF35-8702-4C43-97E2-CD5E85E619E0}" presName="dummy" presStyleCnt="0"/>
      <dgm:spPr/>
    </dgm:pt>
    <dgm:pt modelId="{BB3E35D6-C571-46E9-BA67-64EFA40AB570}" type="pres">
      <dgm:prSet presAssocID="{1842152F-ABAD-4933-AD15-B5D7F1B679A5}" presName="sibTrans" presStyleLbl="sibTrans2D1" presStyleIdx="2" presStyleCnt="4"/>
      <dgm:spPr/>
      <dgm:t>
        <a:bodyPr/>
        <a:lstStyle/>
        <a:p>
          <a:pPr rtl="1"/>
          <a:endParaRPr lang="fa-IR"/>
        </a:p>
      </dgm:t>
    </dgm:pt>
    <dgm:pt modelId="{378E142B-EF48-4845-9132-A3FDEA93286A}" type="pres">
      <dgm:prSet presAssocID="{581C7562-2F2A-455B-9BD0-9EA969293E96}" presName="node" presStyleLbl="node1" presStyleIdx="3" presStyleCnt="4">
        <dgm:presLayoutVars>
          <dgm:bulletEnabled val="1"/>
        </dgm:presLayoutVars>
      </dgm:prSet>
      <dgm:spPr/>
      <dgm:t>
        <a:bodyPr/>
        <a:lstStyle/>
        <a:p>
          <a:pPr rtl="1"/>
          <a:endParaRPr lang="fa-IR"/>
        </a:p>
      </dgm:t>
    </dgm:pt>
    <dgm:pt modelId="{E0138B0D-A0FA-4603-9FE0-78A3DF348E8C}" type="pres">
      <dgm:prSet presAssocID="{581C7562-2F2A-455B-9BD0-9EA969293E96}" presName="dummy" presStyleCnt="0"/>
      <dgm:spPr/>
    </dgm:pt>
    <dgm:pt modelId="{36E3F982-B3F6-4062-B6B0-CFAE1DEE9FCA}" type="pres">
      <dgm:prSet presAssocID="{B6E9EAEA-B05D-4FAE-9D29-171AB27C291C}" presName="sibTrans" presStyleLbl="sibTrans2D1" presStyleIdx="3" presStyleCnt="4"/>
      <dgm:spPr/>
      <dgm:t>
        <a:bodyPr/>
        <a:lstStyle/>
        <a:p>
          <a:pPr rtl="1"/>
          <a:endParaRPr lang="fa-IR"/>
        </a:p>
      </dgm:t>
    </dgm:pt>
  </dgm:ptLst>
  <dgm:cxnLst>
    <dgm:cxn modelId="{4B397D86-FC8B-45F2-956E-0F606C0D056C}" type="presOf" srcId="{E81C6EA4-8DBB-4D01-970F-8BC2B45841B1}" destId="{EE31060A-AEF8-4145-BADA-11FA2A2A7FDA}" srcOrd="0" destOrd="0" presId="urn:microsoft.com/office/officeart/2005/8/layout/radial6"/>
    <dgm:cxn modelId="{5DCF1F0E-806B-4F25-A76B-08AC50B9D5F9}" type="presOf" srcId="{BDEFA296-497C-4877-9D8B-7E03E623B228}" destId="{993342A5-6CB3-44A3-B235-F351FC5095B8}" srcOrd="0" destOrd="0" presId="urn:microsoft.com/office/officeart/2005/8/layout/radial6"/>
    <dgm:cxn modelId="{F975E948-4C09-446F-8B94-8A5B507E6E03}" type="presOf" srcId="{B7AEBF35-8702-4C43-97E2-CD5E85E619E0}" destId="{01B798D8-76E3-4AFC-A3E1-86E3709BED29}" srcOrd="0" destOrd="0" presId="urn:microsoft.com/office/officeart/2005/8/layout/radial6"/>
    <dgm:cxn modelId="{6B950AE4-1533-46F9-B565-3CDFE7644407}" srcId="{57C20D55-94D7-4FC8-A3F6-F18B5B357BDD}" destId="{581C7562-2F2A-455B-9BD0-9EA969293E96}" srcOrd="3" destOrd="0" parTransId="{74A45D6E-908D-4810-9F0D-9A49E936BBA2}" sibTransId="{B6E9EAEA-B05D-4FAE-9D29-171AB27C291C}"/>
    <dgm:cxn modelId="{3A3F5279-1EDA-4D7B-82D7-2494FEC6D682}" type="presOf" srcId="{B6E9EAEA-B05D-4FAE-9D29-171AB27C291C}" destId="{36E3F982-B3F6-4062-B6B0-CFAE1DEE9FCA}" srcOrd="0" destOrd="0" presId="urn:microsoft.com/office/officeart/2005/8/layout/radial6"/>
    <dgm:cxn modelId="{3FDE53AC-5545-4331-9022-D84CB5E03769}" srcId="{BDEFA296-497C-4877-9D8B-7E03E623B228}" destId="{57C20D55-94D7-4FC8-A3F6-F18B5B357BDD}" srcOrd="0" destOrd="0" parTransId="{3AAD14BB-A05A-4290-8AE2-1A8E581CB5FD}" sibTransId="{40D99CD3-6B9B-4FAF-A518-550AA35A54B0}"/>
    <dgm:cxn modelId="{EF7699FC-4E80-4849-A307-C424ED6B516B}" type="presOf" srcId="{D0474506-7AB0-4246-9F7D-7DE2717CF5DE}" destId="{F6FBB809-9D81-4DC9-96D8-48A1DF1F45A3}" srcOrd="0" destOrd="0" presId="urn:microsoft.com/office/officeart/2005/8/layout/radial6"/>
    <dgm:cxn modelId="{CDCB1C43-5408-4B97-B459-AEF6EF4F989A}" type="presOf" srcId="{56CA8614-3B7E-4B90-AB19-6F3DE827DF8A}" destId="{31082CA0-4D55-4129-8BAA-2F7813A2E5C4}" srcOrd="0" destOrd="0" presId="urn:microsoft.com/office/officeart/2005/8/layout/radial6"/>
    <dgm:cxn modelId="{8BCEBF61-D095-4330-A40E-E8A1DC1C214B}" srcId="{57C20D55-94D7-4FC8-A3F6-F18B5B357BDD}" destId="{091FF65F-592E-427D-AA29-F6BB99771498}" srcOrd="0" destOrd="0" parTransId="{7041D592-4B37-4829-BC42-D980DED1B338}" sibTransId="{D0474506-7AB0-4246-9F7D-7DE2717CF5DE}"/>
    <dgm:cxn modelId="{4623DC60-253E-4ED3-9FAF-0948D58D6E7C}" type="presOf" srcId="{1842152F-ABAD-4933-AD15-B5D7F1B679A5}" destId="{BB3E35D6-C571-46E9-BA67-64EFA40AB570}" srcOrd="0" destOrd="0" presId="urn:microsoft.com/office/officeart/2005/8/layout/radial6"/>
    <dgm:cxn modelId="{72CB8076-4F30-4CA2-925F-99FE44D8D8FD}" type="presOf" srcId="{57C20D55-94D7-4FC8-A3F6-F18B5B357BDD}" destId="{45E93942-43D1-49F7-B1FA-F5477C33A6FF}" srcOrd="0" destOrd="0" presId="urn:microsoft.com/office/officeart/2005/8/layout/radial6"/>
    <dgm:cxn modelId="{7895DD92-9FB7-42B0-8F23-A73B926D7A61}" type="presOf" srcId="{091FF65F-592E-427D-AA29-F6BB99771498}" destId="{26DF897B-7E10-40B5-9E39-A7018EBC4937}" srcOrd="0" destOrd="0" presId="urn:microsoft.com/office/officeart/2005/8/layout/radial6"/>
    <dgm:cxn modelId="{0595C86F-3302-42FA-AAA8-FF227244BE55}" srcId="{57C20D55-94D7-4FC8-A3F6-F18B5B357BDD}" destId="{E81C6EA4-8DBB-4D01-970F-8BC2B45841B1}" srcOrd="1" destOrd="0" parTransId="{FB0E4828-00F7-4CA9-8D64-5AEC2C74EB3F}" sibTransId="{56CA8614-3B7E-4B90-AB19-6F3DE827DF8A}"/>
    <dgm:cxn modelId="{D245C3FB-BFD9-4957-A6C7-9ADF1070E488}" srcId="{57C20D55-94D7-4FC8-A3F6-F18B5B357BDD}" destId="{B7AEBF35-8702-4C43-97E2-CD5E85E619E0}" srcOrd="2" destOrd="0" parTransId="{95DC736E-944B-4EEB-A3CB-FBF84C0A1E36}" sibTransId="{1842152F-ABAD-4933-AD15-B5D7F1B679A5}"/>
    <dgm:cxn modelId="{83DDCEE5-E93B-40F0-BB40-17A442932A44}" type="presOf" srcId="{581C7562-2F2A-455B-9BD0-9EA969293E96}" destId="{378E142B-EF48-4845-9132-A3FDEA93286A}" srcOrd="0" destOrd="0" presId="urn:microsoft.com/office/officeart/2005/8/layout/radial6"/>
    <dgm:cxn modelId="{BA3C9779-FDB1-4201-B7A2-888DD7B1C55F}" type="presParOf" srcId="{993342A5-6CB3-44A3-B235-F351FC5095B8}" destId="{45E93942-43D1-49F7-B1FA-F5477C33A6FF}" srcOrd="0" destOrd="0" presId="urn:microsoft.com/office/officeart/2005/8/layout/radial6"/>
    <dgm:cxn modelId="{CC78E210-524A-48C1-A873-115A22106A81}" type="presParOf" srcId="{993342A5-6CB3-44A3-B235-F351FC5095B8}" destId="{26DF897B-7E10-40B5-9E39-A7018EBC4937}" srcOrd="1" destOrd="0" presId="urn:microsoft.com/office/officeart/2005/8/layout/radial6"/>
    <dgm:cxn modelId="{520596C4-BF04-4E17-B9E1-8E84DCC1A709}" type="presParOf" srcId="{993342A5-6CB3-44A3-B235-F351FC5095B8}" destId="{86B12B8B-809B-414F-A8B3-A32517B875BB}" srcOrd="2" destOrd="0" presId="urn:microsoft.com/office/officeart/2005/8/layout/radial6"/>
    <dgm:cxn modelId="{DE96C430-9F00-426E-BC7B-F1CA32ED8455}" type="presParOf" srcId="{993342A5-6CB3-44A3-B235-F351FC5095B8}" destId="{F6FBB809-9D81-4DC9-96D8-48A1DF1F45A3}" srcOrd="3" destOrd="0" presId="urn:microsoft.com/office/officeart/2005/8/layout/radial6"/>
    <dgm:cxn modelId="{31CF0BFC-FF75-407F-9BF0-E08201C8E996}" type="presParOf" srcId="{993342A5-6CB3-44A3-B235-F351FC5095B8}" destId="{EE31060A-AEF8-4145-BADA-11FA2A2A7FDA}" srcOrd="4" destOrd="0" presId="urn:microsoft.com/office/officeart/2005/8/layout/radial6"/>
    <dgm:cxn modelId="{60ABCD52-CAFA-47ED-A64E-56A2015B5ADB}" type="presParOf" srcId="{993342A5-6CB3-44A3-B235-F351FC5095B8}" destId="{3C2BC537-4BA4-4654-875A-FF751B17FC45}" srcOrd="5" destOrd="0" presId="urn:microsoft.com/office/officeart/2005/8/layout/radial6"/>
    <dgm:cxn modelId="{2A50AC1C-0481-4812-8ECC-419F726A36AB}" type="presParOf" srcId="{993342A5-6CB3-44A3-B235-F351FC5095B8}" destId="{31082CA0-4D55-4129-8BAA-2F7813A2E5C4}" srcOrd="6" destOrd="0" presId="urn:microsoft.com/office/officeart/2005/8/layout/radial6"/>
    <dgm:cxn modelId="{0E256D70-569A-4DF0-8268-CA4EF854E7E6}" type="presParOf" srcId="{993342A5-6CB3-44A3-B235-F351FC5095B8}" destId="{01B798D8-76E3-4AFC-A3E1-86E3709BED29}" srcOrd="7" destOrd="0" presId="urn:microsoft.com/office/officeart/2005/8/layout/radial6"/>
    <dgm:cxn modelId="{5AB7B91F-BD73-41BC-9C64-2F373B60CA40}" type="presParOf" srcId="{993342A5-6CB3-44A3-B235-F351FC5095B8}" destId="{6244AAB1-8C58-483B-813B-1A761CA66584}" srcOrd="8" destOrd="0" presId="urn:microsoft.com/office/officeart/2005/8/layout/radial6"/>
    <dgm:cxn modelId="{E51E45F2-B854-4B1C-8F80-379CBDBEB639}" type="presParOf" srcId="{993342A5-6CB3-44A3-B235-F351FC5095B8}" destId="{BB3E35D6-C571-46E9-BA67-64EFA40AB570}" srcOrd="9" destOrd="0" presId="urn:microsoft.com/office/officeart/2005/8/layout/radial6"/>
    <dgm:cxn modelId="{73E2AD82-B287-4827-A2CF-36EF1683FAB4}" type="presParOf" srcId="{993342A5-6CB3-44A3-B235-F351FC5095B8}" destId="{378E142B-EF48-4845-9132-A3FDEA93286A}" srcOrd="10" destOrd="0" presId="urn:microsoft.com/office/officeart/2005/8/layout/radial6"/>
    <dgm:cxn modelId="{4821B037-A3EA-45E5-8CB6-D0D830E817CE}" type="presParOf" srcId="{993342A5-6CB3-44A3-B235-F351FC5095B8}" destId="{E0138B0D-A0FA-4603-9FE0-78A3DF348E8C}" srcOrd="11" destOrd="0" presId="urn:microsoft.com/office/officeart/2005/8/layout/radial6"/>
    <dgm:cxn modelId="{146A2DF9-37DC-426F-A8C2-F63405CE9FF5}" type="presParOf" srcId="{993342A5-6CB3-44A3-B235-F351FC5095B8}" destId="{36E3F982-B3F6-4062-B6B0-CFAE1DEE9FCA}" srcOrd="12" destOrd="0" presId="urn:microsoft.com/office/officeart/2005/8/layout/radial6"/>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D369C-1B13-4879-9E60-C9F1D2F16C14}"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6B44CE88-45D1-4938-8895-9917302378C4}">
      <dgm:prSet phldrT="[Text]"/>
      <dgm:spPr/>
      <dgm:t>
        <a:bodyPr/>
        <a:lstStyle/>
        <a:p>
          <a:pPr rtl="1"/>
          <a:r>
            <a:rPr lang="fa-IR" dirty="0" smtClean="0"/>
            <a:t>برنامه سود </a:t>
          </a:r>
          <a:endParaRPr lang="fa-IR" dirty="0"/>
        </a:p>
      </dgm:t>
    </dgm:pt>
    <dgm:pt modelId="{405D8C0D-0547-4913-BC96-C7D8EFC69002}" type="parTrans" cxnId="{F78CAB04-3FDD-4D99-B2E4-2E8281FDAE45}">
      <dgm:prSet/>
      <dgm:spPr/>
      <dgm:t>
        <a:bodyPr/>
        <a:lstStyle/>
        <a:p>
          <a:pPr rtl="1"/>
          <a:endParaRPr lang="fa-IR"/>
        </a:p>
      </dgm:t>
    </dgm:pt>
    <dgm:pt modelId="{D1D66255-5E3A-43AD-8158-CAA1C84A5E0C}" type="sibTrans" cxnId="{F78CAB04-3FDD-4D99-B2E4-2E8281FDAE45}">
      <dgm:prSet/>
      <dgm:spPr/>
      <dgm:t>
        <a:bodyPr/>
        <a:lstStyle/>
        <a:p>
          <a:pPr rtl="1"/>
          <a:endParaRPr lang="fa-IR"/>
        </a:p>
      </dgm:t>
    </dgm:pt>
    <dgm:pt modelId="{7BDADE42-A7E2-46C1-8222-E4E4EFCBF25D}">
      <dgm:prSet phldrT="[Text]"/>
      <dgm:spPr/>
      <dgm:t>
        <a:bodyPr/>
        <a:lstStyle/>
        <a:p>
          <a:pPr rtl="1"/>
          <a:r>
            <a:rPr lang="fa-IR" dirty="0" smtClean="0"/>
            <a:t>تشخيص كميت و نوع منابع مورد نياز كسب و كار </a:t>
          </a:r>
          <a:endParaRPr lang="fa-IR" dirty="0"/>
        </a:p>
      </dgm:t>
    </dgm:pt>
    <dgm:pt modelId="{B9F11683-F280-4822-9959-3D554D0DC4B1}" type="parTrans" cxnId="{E9B99910-C979-4834-9011-496E38BA2FE7}">
      <dgm:prSet/>
      <dgm:spPr/>
      <dgm:t>
        <a:bodyPr/>
        <a:lstStyle/>
        <a:p>
          <a:pPr rtl="1"/>
          <a:endParaRPr lang="fa-IR"/>
        </a:p>
      </dgm:t>
    </dgm:pt>
    <dgm:pt modelId="{F3231DCD-97BE-4A2B-BE8D-BCF2D6C2866A}" type="sibTrans" cxnId="{E9B99910-C979-4834-9011-496E38BA2FE7}">
      <dgm:prSet/>
      <dgm:spPr/>
      <dgm:t>
        <a:bodyPr/>
        <a:lstStyle/>
        <a:p>
          <a:pPr rtl="1"/>
          <a:endParaRPr lang="fa-IR"/>
        </a:p>
      </dgm:t>
    </dgm:pt>
    <dgm:pt modelId="{7D573162-5C75-4915-B004-EE49BE8BF356}">
      <dgm:prSet phldrT="[Text]"/>
      <dgm:spPr/>
      <dgm:t>
        <a:bodyPr/>
        <a:lstStyle/>
        <a:p>
          <a:pPr rtl="1"/>
          <a:r>
            <a:rPr lang="fa-IR" dirty="0" smtClean="0"/>
            <a:t>برآورد منابعی كه كسب و كار توليد می كند</a:t>
          </a:r>
          <a:endParaRPr lang="fa-IR" dirty="0"/>
        </a:p>
      </dgm:t>
    </dgm:pt>
    <dgm:pt modelId="{B3D61F59-D287-4301-AF74-9CDBC8CB74D3}" type="parTrans" cxnId="{51F74BF9-C14C-408A-9985-55C805174437}">
      <dgm:prSet/>
      <dgm:spPr/>
      <dgm:t>
        <a:bodyPr/>
        <a:lstStyle/>
        <a:p>
          <a:pPr rtl="1"/>
          <a:endParaRPr lang="fa-IR"/>
        </a:p>
      </dgm:t>
    </dgm:pt>
    <dgm:pt modelId="{CC94871A-E539-4ABE-B920-0118E30F219D}" type="sibTrans" cxnId="{51F74BF9-C14C-408A-9985-55C805174437}">
      <dgm:prSet/>
      <dgm:spPr/>
      <dgm:t>
        <a:bodyPr/>
        <a:lstStyle/>
        <a:p>
          <a:pPr rtl="1"/>
          <a:endParaRPr lang="fa-IR"/>
        </a:p>
      </dgm:t>
    </dgm:pt>
    <dgm:pt modelId="{DCD5F231-6176-4801-A717-1644584A7C77}" type="pres">
      <dgm:prSet presAssocID="{1E9D369C-1B13-4879-9E60-C9F1D2F16C14}" presName="diagram" presStyleCnt="0">
        <dgm:presLayoutVars>
          <dgm:chPref val="1"/>
          <dgm:dir val="rev"/>
          <dgm:animOne val="branch"/>
          <dgm:animLvl val="lvl"/>
          <dgm:resizeHandles val="exact"/>
        </dgm:presLayoutVars>
      </dgm:prSet>
      <dgm:spPr/>
      <dgm:t>
        <a:bodyPr/>
        <a:lstStyle/>
        <a:p>
          <a:pPr rtl="1"/>
          <a:endParaRPr lang="fa-IR"/>
        </a:p>
      </dgm:t>
    </dgm:pt>
    <dgm:pt modelId="{FF2565CB-BA78-41D2-B2B1-5CA98355AAB1}" type="pres">
      <dgm:prSet presAssocID="{6B44CE88-45D1-4938-8895-9917302378C4}" presName="root1" presStyleCnt="0"/>
      <dgm:spPr/>
    </dgm:pt>
    <dgm:pt modelId="{133F5561-A9F3-4982-883E-F0F0188D8618}" type="pres">
      <dgm:prSet presAssocID="{6B44CE88-45D1-4938-8895-9917302378C4}" presName="LevelOneTextNode" presStyleLbl="node0" presStyleIdx="0" presStyleCnt="1">
        <dgm:presLayoutVars>
          <dgm:chPref val="3"/>
        </dgm:presLayoutVars>
      </dgm:prSet>
      <dgm:spPr/>
      <dgm:t>
        <a:bodyPr/>
        <a:lstStyle/>
        <a:p>
          <a:pPr rtl="1"/>
          <a:endParaRPr lang="fa-IR"/>
        </a:p>
      </dgm:t>
    </dgm:pt>
    <dgm:pt modelId="{AAD704CD-733F-408C-A08E-E021E59B131D}" type="pres">
      <dgm:prSet presAssocID="{6B44CE88-45D1-4938-8895-9917302378C4}" presName="level2hierChild" presStyleCnt="0"/>
      <dgm:spPr/>
    </dgm:pt>
    <dgm:pt modelId="{E9A66DCA-D493-4570-8CD8-88BC769D0B13}" type="pres">
      <dgm:prSet presAssocID="{B9F11683-F280-4822-9959-3D554D0DC4B1}" presName="conn2-1" presStyleLbl="parChTrans1D2" presStyleIdx="0" presStyleCnt="2"/>
      <dgm:spPr/>
      <dgm:t>
        <a:bodyPr/>
        <a:lstStyle/>
        <a:p>
          <a:pPr rtl="1"/>
          <a:endParaRPr lang="fa-IR"/>
        </a:p>
      </dgm:t>
    </dgm:pt>
    <dgm:pt modelId="{A3454E8C-548B-442A-A4A6-E4B2290F0BCE}" type="pres">
      <dgm:prSet presAssocID="{B9F11683-F280-4822-9959-3D554D0DC4B1}" presName="connTx" presStyleLbl="parChTrans1D2" presStyleIdx="0" presStyleCnt="2"/>
      <dgm:spPr/>
      <dgm:t>
        <a:bodyPr/>
        <a:lstStyle/>
        <a:p>
          <a:pPr rtl="1"/>
          <a:endParaRPr lang="fa-IR"/>
        </a:p>
      </dgm:t>
    </dgm:pt>
    <dgm:pt modelId="{43E081C3-C1D3-4BC4-9A5A-12ABC99A58BB}" type="pres">
      <dgm:prSet presAssocID="{7BDADE42-A7E2-46C1-8222-E4E4EFCBF25D}" presName="root2" presStyleCnt="0"/>
      <dgm:spPr/>
    </dgm:pt>
    <dgm:pt modelId="{CA075A08-6537-47A8-98C2-3C1614A9C016}" type="pres">
      <dgm:prSet presAssocID="{7BDADE42-A7E2-46C1-8222-E4E4EFCBF25D}" presName="LevelTwoTextNode" presStyleLbl="node2" presStyleIdx="0" presStyleCnt="2" custLinFactNeighborX="-6915" custLinFactNeighborY="-48499">
        <dgm:presLayoutVars>
          <dgm:chPref val="3"/>
        </dgm:presLayoutVars>
      </dgm:prSet>
      <dgm:spPr/>
      <dgm:t>
        <a:bodyPr/>
        <a:lstStyle/>
        <a:p>
          <a:pPr rtl="1"/>
          <a:endParaRPr lang="fa-IR"/>
        </a:p>
      </dgm:t>
    </dgm:pt>
    <dgm:pt modelId="{D8B9894B-CDF2-4BD4-BB52-D5B57716874F}" type="pres">
      <dgm:prSet presAssocID="{7BDADE42-A7E2-46C1-8222-E4E4EFCBF25D}" presName="level3hierChild" presStyleCnt="0"/>
      <dgm:spPr/>
    </dgm:pt>
    <dgm:pt modelId="{A7818610-1266-4CE3-B061-972EDBF0B8D2}" type="pres">
      <dgm:prSet presAssocID="{B3D61F59-D287-4301-AF74-9CDBC8CB74D3}" presName="conn2-1" presStyleLbl="parChTrans1D2" presStyleIdx="1" presStyleCnt="2"/>
      <dgm:spPr/>
      <dgm:t>
        <a:bodyPr/>
        <a:lstStyle/>
        <a:p>
          <a:pPr rtl="1"/>
          <a:endParaRPr lang="fa-IR"/>
        </a:p>
      </dgm:t>
    </dgm:pt>
    <dgm:pt modelId="{004AFC2C-8A4B-417A-9625-8B8D07BE428C}" type="pres">
      <dgm:prSet presAssocID="{B3D61F59-D287-4301-AF74-9CDBC8CB74D3}" presName="connTx" presStyleLbl="parChTrans1D2" presStyleIdx="1" presStyleCnt="2"/>
      <dgm:spPr/>
      <dgm:t>
        <a:bodyPr/>
        <a:lstStyle/>
        <a:p>
          <a:pPr rtl="1"/>
          <a:endParaRPr lang="fa-IR"/>
        </a:p>
      </dgm:t>
    </dgm:pt>
    <dgm:pt modelId="{0FAFAC7A-9B83-4491-AE75-5BA9FB68C048}" type="pres">
      <dgm:prSet presAssocID="{7D573162-5C75-4915-B004-EE49BE8BF356}" presName="root2" presStyleCnt="0"/>
      <dgm:spPr/>
    </dgm:pt>
    <dgm:pt modelId="{D8003C80-EF02-4436-A2CF-FA77DD5146F5}" type="pres">
      <dgm:prSet presAssocID="{7D573162-5C75-4915-B004-EE49BE8BF356}" presName="LevelTwoTextNode" presStyleLbl="node2" presStyleIdx="1" presStyleCnt="2" custLinFactNeighborX="-6915" custLinFactNeighborY="54071">
        <dgm:presLayoutVars>
          <dgm:chPref val="3"/>
        </dgm:presLayoutVars>
      </dgm:prSet>
      <dgm:spPr/>
      <dgm:t>
        <a:bodyPr/>
        <a:lstStyle/>
        <a:p>
          <a:pPr rtl="1"/>
          <a:endParaRPr lang="fa-IR"/>
        </a:p>
      </dgm:t>
    </dgm:pt>
    <dgm:pt modelId="{EC787201-021E-484C-B95D-36DFFCC2B16D}" type="pres">
      <dgm:prSet presAssocID="{7D573162-5C75-4915-B004-EE49BE8BF356}" presName="level3hierChild" presStyleCnt="0"/>
      <dgm:spPr/>
    </dgm:pt>
  </dgm:ptLst>
  <dgm:cxnLst>
    <dgm:cxn modelId="{4A68DA48-C435-48EA-B380-88E81E03D3F4}" type="presOf" srcId="{B9F11683-F280-4822-9959-3D554D0DC4B1}" destId="{A3454E8C-548B-442A-A4A6-E4B2290F0BCE}" srcOrd="1" destOrd="0" presId="urn:microsoft.com/office/officeart/2005/8/layout/hierarchy2"/>
    <dgm:cxn modelId="{F78CAB04-3FDD-4D99-B2E4-2E8281FDAE45}" srcId="{1E9D369C-1B13-4879-9E60-C9F1D2F16C14}" destId="{6B44CE88-45D1-4938-8895-9917302378C4}" srcOrd="0" destOrd="0" parTransId="{405D8C0D-0547-4913-BC96-C7D8EFC69002}" sibTransId="{D1D66255-5E3A-43AD-8158-CAA1C84A5E0C}"/>
    <dgm:cxn modelId="{9237C709-3970-4DAF-9A17-684C75C6B9C0}" type="presOf" srcId="{B3D61F59-D287-4301-AF74-9CDBC8CB74D3}" destId="{004AFC2C-8A4B-417A-9625-8B8D07BE428C}" srcOrd="1" destOrd="0" presId="urn:microsoft.com/office/officeart/2005/8/layout/hierarchy2"/>
    <dgm:cxn modelId="{3D1D0891-15C5-4F31-83D0-ACDEA5EBD641}" type="presOf" srcId="{6B44CE88-45D1-4938-8895-9917302378C4}" destId="{133F5561-A9F3-4982-883E-F0F0188D8618}" srcOrd="0" destOrd="0" presId="urn:microsoft.com/office/officeart/2005/8/layout/hierarchy2"/>
    <dgm:cxn modelId="{5590F5A7-0923-4B30-A3F9-7305C8D2563D}" type="presOf" srcId="{1E9D369C-1B13-4879-9E60-C9F1D2F16C14}" destId="{DCD5F231-6176-4801-A717-1644584A7C77}" srcOrd="0" destOrd="0" presId="urn:microsoft.com/office/officeart/2005/8/layout/hierarchy2"/>
    <dgm:cxn modelId="{51F74BF9-C14C-408A-9985-55C805174437}" srcId="{6B44CE88-45D1-4938-8895-9917302378C4}" destId="{7D573162-5C75-4915-B004-EE49BE8BF356}" srcOrd="1" destOrd="0" parTransId="{B3D61F59-D287-4301-AF74-9CDBC8CB74D3}" sibTransId="{CC94871A-E539-4ABE-B920-0118E30F219D}"/>
    <dgm:cxn modelId="{3EF5C8C8-01FE-4754-8F87-E714E1E667E5}" type="presOf" srcId="{B9F11683-F280-4822-9959-3D554D0DC4B1}" destId="{E9A66DCA-D493-4570-8CD8-88BC769D0B13}" srcOrd="0" destOrd="0" presId="urn:microsoft.com/office/officeart/2005/8/layout/hierarchy2"/>
    <dgm:cxn modelId="{47ABCD66-74AC-45F3-B39D-9EAB004203E3}" type="presOf" srcId="{B3D61F59-D287-4301-AF74-9CDBC8CB74D3}" destId="{A7818610-1266-4CE3-B061-972EDBF0B8D2}" srcOrd="0" destOrd="0" presId="urn:microsoft.com/office/officeart/2005/8/layout/hierarchy2"/>
    <dgm:cxn modelId="{F3098DD6-E9CD-4B8A-80F3-4D4DFDC44251}" type="presOf" srcId="{7D573162-5C75-4915-B004-EE49BE8BF356}" destId="{D8003C80-EF02-4436-A2CF-FA77DD5146F5}" srcOrd="0" destOrd="0" presId="urn:microsoft.com/office/officeart/2005/8/layout/hierarchy2"/>
    <dgm:cxn modelId="{E9B99910-C979-4834-9011-496E38BA2FE7}" srcId="{6B44CE88-45D1-4938-8895-9917302378C4}" destId="{7BDADE42-A7E2-46C1-8222-E4E4EFCBF25D}" srcOrd="0" destOrd="0" parTransId="{B9F11683-F280-4822-9959-3D554D0DC4B1}" sibTransId="{F3231DCD-97BE-4A2B-BE8D-BCF2D6C2866A}"/>
    <dgm:cxn modelId="{BB269E98-3E14-4BD0-99CD-8AAEB805685F}" type="presOf" srcId="{7BDADE42-A7E2-46C1-8222-E4E4EFCBF25D}" destId="{CA075A08-6537-47A8-98C2-3C1614A9C016}" srcOrd="0" destOrd="0" presId="urn:microsoft.com/office/officeart/2005/8/layout/hierarchy2"/>
    <dgm:cxn modelId="{EBFA0861-433B-45F8-86CC-D477A4894918}" type="presParOf" srcId="{DCD5F231-6176-4801-A717-1644584A7C77}" destId="{FF2565CB-BA78-41D2-B2B1-5CA98355AAB1}" srcOrd="0" destOrd="0" presId="urn:microsoft.com/office/officeart/2005/8/layout/hierarchy2"/>
    <dgm:cxn modelId="{C52ED5CB-6A65-4368-8DA3-627844536C57}" type="presParOf" srcId="{FF2565CB-BA78-41D2-B2B1-5CA98355AAB1}" destId="{133F5561-A9F3-4982-883E-F0F0188D8618}" srcOrd="0" destOrd="0" presId="urn:microsoft.com/office/officeart/2005/8/layout/hierarchy2"/>
    <dgm:cxn modelId="{11740682-8D9A-448D-853C-881E51C07B76}" type="presParOf" srcId="{FF2565CB-BA78-41D2-B2B1-5CA98355AAB1}" destId="{AAD704CD-733F-408C-A08E-E021E59B131D}" srcOrd="1" destOrd="0" presId="urn:microsoft.com/office/officeart/2005/8/layout/hierarchy2"/>
    <dgm:cxn modelId="{F045DD5A-70A0-4B41-B8F3-8A2C4F7CD7E2}" type="presParOf" srcId="{AAD704CD-733F-408C-A08E-E021E59B131D}" destId="{E9A66DCA-D493-4570-8CD8-88BC769D0B13}" srcOrd="0" destOrd="0" presId="urn:microsoft.com/office/officeart/2005/8/layout/hierarchy2"/>
    <dgm:cxn modelId="{BBDDB2BF-623A-421A-85B6-C05AF789D43B}" type="presParOf" srcId="{E9A66DCA-D493-4570-8CD8-88BC769D0B13}" destId="{A3454E8C-548B-442A-A4A6-E4B2290F0BCE}" srcOrd="0" destOrd="0" presId="urn:microsoft.com/office/officeart/2005/8/layout/hierarchy2"/>
    <dgm:cxn modelId="{707F1168-FB04-4E77-BE09-43933135046B}" type="presParOf" srcId="{AAD704CD-733F-408C-A08E-E021E59B131D}" destId="{43E081C3-C1D3-4BC4-9A5A-12ABC99A58BB}" srcOrd="1" destOrd="0" presId="urn:microsoft.com/office/officeart/2005/8/layout/hierarchy2"/>
    <dgm:cxn modelId="{B894DC39-78BE-4061-BDCB-F0FF41B91ADB}" type="presParOf" srcId="{43E081C3-C1D3-4BC4-9A5A-12ABC99A58BB}" destId="{CA075A08-6537-47A8-98C2-3C1614A9C016}" srcOrd="0" destOrd="0" presId="urn:microsoft.com/office/officeart/2005/8/layout/hierarchy2"/>
    <dgm:cxn modelId="{26AC88AD-C45C-4B74-A25F-C269568BB585}" type="presParOf" srcId="{43E081C3-C1D3-4BC4-9A5A-12ABC99A58BB}" destId="{D8B9894B-CDF2-4BD4-BB52-D5B57716874F}" srcOrd="1" destOrd="0" presId="urn:microsoft.com/office/officeart/2005/8/layout/hierarchy2"/>
    <dgm:cxn modelId="{B25C38BD-774A-47F3-8A4C-7442DA067823}" type="presParOf" srcId="{AAD704CD-733F-408C-A08E-E021E59B131D}" destId="{A7818610-1266-4CE3-B061-972EDBF0B8D2}" srcOrd="2" destOrd="0" presId="urn:microsoft.com/office/officeart/2005/8/layout/hierarchy2"/>
    <dgm:cxn modelId="{F2AE1861-DC8C-439F-97C4-E911A174900C}" type="presParOf" srcId="{A7818610-1266-4CE3-B061-972EDBF0B8D2}" destId="{004AFC2C-8A4B-417A-9625-8B8D07BE428C}" srcOrd="0" destOrd="0" presId="urn:microsoft.com/office/officeart/2005/8/layout/hierarchy2"/>
    <dgm:cxn modelId="{FB115E07-AFA4-4089-BA86-8A5E4389B91C}" type="presParOf" srcId="{AAD704CD-733F-408C-A08E-E021E59B131D}" destId="{0FAFAC7A-9B83-4491-AE75-5BA9FB68C048}" srcOrd="3" destOrd="0" presId="urn:microsoft.com/office/officeart/2005/8/layout/hierarchy2"/>
    <dgm:cxn modelId="{AFC4EF67-721D-4F75-B827-26074F286CA3}" type="presParOf" srcId="{0FAFAC7A-9B83-4491-AE75-5BA9FB68C048}" destId="{D8003C80-EF02-4436-A2CF-FA77DD5146F5}" srcOrd="0" destOrd="0" presId="urn:microsoft.com/office/officeart/2005/8/layout/hierarchy2"/>
    <dgm:cxn modelId="{DD6A1EB8-CC60-4B9B-9DFD-F02AE7F43985}" type="presParOf" srcId="{0FAFAC7A-9B83-4491-AE75-5BA9FB68C048}" destId="{EC787201-021E-484C-B95D-36DFFCC2B16D}" srcOrd="1" destOrd="0" presId="urn:microsoft.com/office/officeart/2005/8/layout/hierarchy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4C133-EE1B-451B-960B-65CE57012872}" type="doc">
      <dgm:prSet loTypeId="urn:microsoft.com/office/officeart/2005/8/layout/hierarchy2" loCatId="hierarchy" qsTypeId="urn:microsoft.com/office/officeart/2005/8/quickstyle/3d6" qsCatId="3D" csTypeId="urn:microsoft.com/office/officeart/2005/8/colors/accent1_2" csCatId="accent1" phldr="1"/>
      <dgm:spPr/>
      <dgm:t>
        <a:bodyPr/>
        <a:lstStyle/>
        <a:p>
          <a:pPr rtl="1"/>
          <a:endParaRPr lang="fa-IR"/>
        </a:p>
      </dgm:t>
    </dgm:pt>
    <dgm:pt modelId="{E9547225-EB44-4720-B868-5D1DB6D089AD}">
      <dgm:prSet phldrT="[Text]"/>
      <dgm:spPr/>
      <dgm:t>
        <a:bodyPr/>
        <a:lstStyle/>
        <a:p>
          <a:pPr rtl="1"/>
          <a:r>
            <a:rPr lang="fa-IR" dirty="0" smtClean="0"/>
            <a:t>نظامهای سنجش عملكرد</a:t>
          </a:r>
          <a:endParaRPr lang="fa-IR" dirty="0"/>
        </a:p>
      </dgm:t>
    </dgm:pt>
    <dgm:pt modelId="{9C7FBCD0-9A59-44E4-8583-79D6EF9D7870}" type="parTrans" cxnId="{187C5230-30FE-49D3-A90D-AA152EF7E7E5}">
      <dgm:prSet/>
      <dgm:spPr/>
      <dgm:t>
        <a:bodyPr/>
        <a:lstStyle/>
        <a:p>
          <a:pPr rtl="1"/>
          <a:endParaRPr lang="fa-IR"/>
        </a:p>
      </dgm:t>
    </dgm:pt>
    <dgm:pt modelId="{C55C597B-0669-44B8-A72C-DD3A01E5C9D4}" type="sibTrans" cxnId="{187C5230-30FE-49D3-A90D-AA152EF7E7E5}">
      <dgm:prSet/>
      <dgm:spPr/>
      <dgm:t>
        <a:bodyPr/>
        <a:lstStyle/>
        <a:p>
          <a:pPr rtl="1"/>
          <a:endParaRPr lang="fa-IR"/>
        </a:p>
      </dgm:t>
    </dgm:pt>
    <dgm:pt modelId="{CE3CC5B4-9152-4D7E-B9F2-F61B1F2C1EEA}">
      <dgm:prSet phldrT="[Text]"/>
      <dgm:spPr/>
      <dgm:t>
        <a:bodyPr/>
        <a:lstStyle/>
        <a:p>
          <a:pPr rtl="1"/>
          <a:r>
            <a:rPr lang="fa-IR" dirty="0" smtClean="0"/>
            <a:t>استراتژی كسب وكار</a:t>
          </a:r>
          <a:endParaRPr lang="fa-IR" dirty="0"/>
        </a:p>
      </dgm:t>
    </dgm:pt>
    <dgm:pt modelId="{AEC8C925-712E-42AA-A852-24F2CFE8DF86}" type="parTrans" cxnId="{E5C71789-F5E1-43D9-B925-D3F2C7C14484}">
      <dgm:prSet/>
      <dgm:spPr/>
      <dgm:t>
        <a:bodyPr/>
        <a:lstStyle/>
        <a:p>
          <a:pPr rtl="1"/>
          <a:endParaRPr lang="fa-IR"/>
        </a:p>
      </dgm:t>
    </dgm:pt>
    <dgm:pt modelId="{08DF3D48-58A8-4601-B7FB-A1C6FEBCB1B0}" type="sibTrans" cxnId="{E5C71789-F5E1-43D9-B925-D3F2C7C14484}">
      <dgm:prSet/>
      <dgm:spPr/>
      <dgm:t>
        <a:bodyPr/>
        <a:lstStyle/>
        <a:p>
          <a:pPr rtl="1"/>
          <a:endParaRPr lang="fa-IR"/>
        </a:p>
      </dgm:t>
    </dgm:pt>
    <dgm:pt modelId="{0DE62E68-9949-4902-90D4-71DD1F42672B}">
      <dgm:prSet phldrT="[Text]"/>
      <dgm:spPr/>
      <dgm:t>
        <a:bodyPr/>
        <a:lstStyle/>
        <a:p>
          <a:pPr rtl="1"/>
          <a:r>
            <a:rPr lang="fa-IR" dirty="0" smtClean="0"/>
            <a:t>اهداف كسب وكار</a:t>
          </a:r>
          <a:endParaRPr lang="fa-IR" dirty="0"/>
        </a:p>
      </dgm:t>
    </dgm:pt>
    <dgm:pt modelId="{4D8EBECA-4C1D-400A-9B02-414EE6A8587C}" type="parTrans" cxnId="{75E9D9D4-4DB6-4CEB-8622-DB900C0233A9}">
      <dgm:prSet/>
      <dgm:spPr/>
      <dgm:t>
        <a:bodyPr/>
        <a:lstStyle/>
        <a:p>
          <a:pPr rtl="1"/>
          <a:endParaRPr lang="fa-IR"/>
        </a:p>
      </dgm:t>
    </dgm:pt>
    <dgm:pt modelId="{613599F0-87ED-4037-9BDF-48632AC0E037}" type="sibTrans" cxnId="{75E9D9D4-4DB6-4CEB-8622-DB900C0233A9}">
      <dgm:prSet/>
      <dgm:spPr/>
      <dgm:t>
        <a:bodyPr/>
        <a:lstStyle/>
        <a:p>
          <a:pPr rtl="1"/>
          <a:endParaRPr lang="fa-IR"/>
        </a:p>
      </dgm:t>
    </dgm:pt>
    <dgm:pt modelId="{8C1D25C5-7C4B-4CE4-ACB3-114981FC2012}" type="pres">
      <dgm:prSet presAssocID="{6F24C133-EE1B-451B-960B-65CE57012872}" presName="diagram" presStyleCnt="0">
        <dgm:presLayoutVars>
          <dgm:chPref val="1"/>
          <dgm:dir/>
          <dgm:animOne val="branch"/>
          <dgm:animLvl val="lvl"/>
          <dgm:resizeHandles val="exact"/>
        </dgm:presLayoutVars>
      </dgm:prSet>
      <dgm:spPr/>
      <dgm:t>
        <a:bodyPr/>
        <a:lstStyle/>
        <a:p>
          <a:pPr rtl="1"/>
          <a:endParaRPr lang="fa-IR"/>
        </a:p>
      </dgm:t>
    </dgm:pt>
    <dgm:pt modelId="{A3AFEEFB-C133-4E8F-91DA-3F1A1E935E0C}" type="pres">
      <dgm:prSet presAssocID="{E9547225-EB44-4720-B868-5D1DB6D089AD}" presName="root1" presStyleCnt="0"/>
      <dgm:spPr/>
    </dgm:pt>
    <dgm:pt modelId="{59FE5F74-A36D-4323-A2A9-1280DDC4C91C}" type="pres">
      <dgm:prSet presAssocID="{E9547225-EB44-4720-B868-5D1DB6D089AD}" presName="LevelOneTextNode" presStyleLbl="node0" presStyleIdx="0" presStyleCnt="1">
        <dgm:presLayoutVars>
          <dgm:chPref val="3"/>
        </dgm:presLayoutVars>
      </dgm:prSet>
      <dgm:spPr/>
      <dgm:t>
        <a:bodyPr/>
        <a:lstStyle/>
        <a:p>
          <a:pPr rtl="1"/>
          <a:endParaRPr lang="fa-IR"/>
        </a:p>
      </dgm:t>
    </dgm:pt>
    <dgm:pt modelId="{C488CEEB-AB07-4E3B-A69F-F0D32B30D56B}" type="pres">
      <dgm:prSet presAssocID="{E9547225-EB44-4720-B868-5D1DB6D089AD}" presName="level2hierChild" presStyleCnt="0"/>
      <dgm:spPr/>
    </dgm:pt>
    <dgm:pt modelId="{C41BBDD6-4DAB-4D79-9DD3-CC639D1916A1}" type="pres">
      <dgm:prSet presAssocID="{AEC8C925-712E-42AA-A852-24F2CFE8DF86}" presName="conn2-1" presStyleLbl="parChTrans1D2" presStyleIdx="0" presStyleCnt="2"/>
      <dgm:spPr/>
      <dgm:t>
        <a:bodyPr/>
        <a:lstStyle/>
        <a:p>
          <a:pPr rtl="1"/>
          <a:endParaRPr lang="fa-IR"/>
        </a:p>
      </dgm:t>
    </dgm:pt>
    <dgm:pt modelId="{D817A498-EA99-4FC9-9738-12936CEAC5AB}" type="pres">
      <dgm:prSet presAssocID="{AEC8C925-712E-42AA-A852-24F2CFE8DF86}" presName="connTx" presStyleLbl="parChTrans1D2" presStyleIdx="0" presStyleCnt="2"/>
      <dgm:spPr/>
      <dgm:t>
        <a:bodyPr/>
        <a:lstStyle/>
        <a:p>
          <a:pPr rtl="1"/>
          <a:endParaRPr lang="fa-IR"/>
        </a:p>
      </dgm:t>
    </dgm:pt>
    <dgm:pt modelId="{0A67A256-B107-4D14-BE9E-D3FDDF2C51CB}" type="pres">
      <dgm:prSet presAssocID="{CE3CC5B4-9152-4D7E-B9F2-F61B1F2C1EEA}" presName="root2" presStyleCnt="0"/>
      <dgm:spPr/>
    </dgm:pt>
    <dgm:pt modelId="{324D4304-BE16-4BFD-B131-9D3B5877C2B1}" type="pres">
      <dgm:prSet presAssocID="{CE3CC5B4-9152-4D7E-B9F2-F61B1F2C1EEA}" presName="LevelTwoTextNode" presStyleLbl="node2" presStyleIdx="0" presStyleCnt="2">
        <dgm:presLayoutVars>
          <dgm:chPref val="3"/>
        </dgm:presLayoutVars>
      </dgm:prSet>
      <dgm:spPr/>
      <dgm:t>
        <a:bodyPr/>
        <a:lstStyle/>
        <a:p>
          <a:pPr rtl="1"/>
          <a:endParaRPr lang="fa-IR"/>
        </a:p>
      </dgm:t>
    </dgm:pt>
    <dgm:pt modelId="{CA7597C4-109A-4693-A728-4668A1E3EC9F}" type="pres">
      <dgm:prSet presAssocID="{CE3CC5B4-9152-4D7E-B9F2-F61B1F2C1EEA}" presName="level3hierChild" presStyleCnt="0"/>
      <dgm:spPr/>
    </dgm:pt>
    <dgm:pt modelId="{CDEDD4C3-292D-4AEF-8A51-EAC19B6A29D1}" type="pres">
      <dgm:prSet presAssocID="{4D8EBECA-4C1D-400A-9B02-414EE6A8587C}" presName="conn2-1" presStyleLbl="parChTrans1D2" presStyleIdx="1" presStyleCnt="2"/>
      <dgm:spPr/>
      <dgm:t>
        <a:bodyPr/>
        <a:lstStyle/>
        <a:p>
          <a:pPr rtl="1"/>
          <a:endParaRPr lang="fa-IR"/>
        </a:p>
      </dgm:t>
    </dgm:pt>
    <dgm:pt modelId="{70B4BCC1-1C17-4681-AB67-AA5ED1E0F305}" type="pres">
      <dgm:prSet presAssocID="{4D8EBECA-4C1D-400A-9B02-414EE6A8587C}" presName="connTx" presStyleLbl="parChTrans1D2" presStyleIdx="1" presStyleCnt="2"/>
      <dgm:spPr/>
      <dgm:t>
        <a:bodyPr/>
        <a:lstStyle/>
        <a:p>
          <a:pPr rtl="1"/>
          <a:endParaRPr lang="fa-IR"/>
        </a:p>
      </dgm:t>
    </dgm:pt>
    <dgm:pt modelId="{285715FD-A01A-4190-861B-5186811B6065}" type="pres">
      <dgm:prSet presAssocID="{0DE62E68-9949-4902-90D4-71DD1F42672B}" presName="root2" presStyleCnt="0"/>
      <dgm:spPr/>
    </dgm:pt>
    <dgm:pt modelId="{92B757F4-8FE9-466E-98AF-DB7F589F7AA2}" type="pres">
      <dgm:prSet presAssocID="{0DE62E68-9949-4902-90D4-71DD1F42672B}" presName="LevelTwoTextNode" presStyleLbl="node2" presStyleIdx="1" presStyleCnt="2">
        <dgm:presLayoutVars>
          <dgm:chPref val="3"/>
        </dgm:presLayoutVars>
      </dgm:prSet>
      <dgm:spPr/>
      <dgm:t>
        <a:bodyPr/>
        <a:lstStyle/>
        <a:p>
          <a:pPr rtl="1"/>
          <a:endParaRPr lang="fa-IR"/>
        </a:p>
      </dgm:t>
    </dgm:pt>
    <dgm:pt modelId="{282481C2-16EC-485F-AC24-13913E16D178}" type="pres">
      <dgm:prSet presAssocID="{0DE62E68-9949-4902-90D4-71DD1F42672B}" presName="level3hierChild" presStyleCnt="0"/>
      <dgm:spPr/>
    </dgm:pt>
  </dgm:ptLst>
  <dgm:cxnLst>
    <dgm:cxn modelId="{BD2B4EBB-0E42-43D2-AA8D-6E93DB60B96C}" type="presOf" srcId="{CE3CC5B4-9152-4D7E-B9F2-F61B1F2C1EEA}" destId="{324D4304-BE16-4BFD-B131-9D3B5877C2B1}" srcOrd="0" destOrd="0" presId="urn:microsoft.com/office/officeart/2005/8/layout/hierarchy2"/>
    <dgm:cxn modelId="{75E9D9D4-4DB6-4CEB-8622-DB900C0233A9}" srcId="{E9547225-EB44-4720-B868-5D1DB6D089AD}" destId="{0DE62E68-9949-4902-90D4-71DD1F42672B}" srcOrd="1" destOrd="0" parTransId="{4D8EBECA-4C1D-400A-9B02-414EE6A8587C}" sibTransId="{613599F0-87ED-4037-9BDF-48632AC0E037}"/>
    <dgm:cxn modelId="{43BDD6C6-7081-4FCD-90AA-47991617EA0A}" type="presOf" srcId="{6F24C133-EE1B-451B-960B-65CE57012872}" destId="{8C1D25C5-7C4B-4CE4-ACB3-114981FC2012}" srcOrd="0" destOrd="0" presId="urn:microsoft.com/office/officeart/2005/8/layout/hierarchy2"/>
    <dgm:cxn modelId="{FB311903-A56D-4E65-B88C-771A93D24775}" type="presOf" srcId="{AEC8C925-712E-42AA-A852-24F2CFE8DF86}" destId="{D817A498-EA99-4FC9-9738-12936CEAC5AB}" srcOrd="1" destOrd="0" presId="urn:microsoft.com/office/officeart/2005/8/layout/hierarchy2"/>
    <dgm:cxn modelId="{187C5230-30FE-49D3-A90D-AA152EF7E7E5}" srcId="{6F24C133-EE1B-451B-960B-65CE57012872}" destId="{E9547225-EB44-4720-B868-5D1DB6D089AD}" srcOrd="0" destOrd="0" parTransId="{9C7FBCD0-9A59-44E4-8583-79D6EF9D7870}" sibTransId="{C55C597B-0669-44B8-A72C-DD3A01E5C9D4}"/>
    <dgm:cxn modelId="{2CE879BE-46F0-48F7-95AB-CE0A2124E8CD}" type="presOf" srcId="{0DE62E68-9949-4902-90D4-71DD1F42672B}" destId="{92B757F4-8FE9-466E-98AF-DB7F589F7AA2}" srcOrd="0" destOrd="0" presId="urn:microsoft.com/office/officeart/2005/8/layout/hierarchy2"/>
    <dgm:cxn modelId="{594C4113-1EC1-445A-BD6A-5E2B8CE72AE3}" type="presOf" srcId="{E9547225-EB44-4720-B868-5D1DB6D089AD}" destId="{59FE5F74-A36D-4323-A2A9-1280DDC4C91C}" srcOrd="0" destOrd="0" presId="urn:microsoft.com/office/officeart/2005/8/layout/hierarchy2"/>
    <dgm:cxn modelId="{E5C71789-F5E1-43D9-B925-D3F2C7C14484}" srcId="{E9547225-EB44-4720-B868-5D1DB6D089AD}" destId="{CE3CC5B4-9152-4D7E-B9F2-F61B1F2C1EEA}" srcOrd="0" destOrd="0" parTransId="{AEC8C925-712E-42AA-A852-24F2CFE8DF86}" sibTransId="{08DF3D48-58A8-4601-B7FB-A1C6FEBCB1B0}"/>
    <dgm:cxn modelId="{2067FC2D-89B8-4549-84E3-C04A9760AFA7}" type="presOf" srcId="{4D8EBECA-4C1D-400A-9B02-414EE6A8587C}" destId="{70B4BCC1-1C17-4681-AB67-AA5ED1E0F305}" srcOrd="1" destOrd="0" presId="urn:microsoft.com/office/officeart/2005/8/layout/hierarchy2"/>
    <dgm:cxn modelId="{CB77CF45-94BC-45A7-93CE-1BC96E93F8F0}" type="presOf" srcId="{4D8EBECA-4C1D-400A-9B02-414EE6A8587C}" destId="{CDEDD4C3-292D-4AEF-8A51-EAC19B6A29D1}" srcOrd="0" destOrd="0" presId="urn:microsoft.com/office/officeart/2005/8/layout/hierarchy2"/>
    <dgm:cxn modelId="{209BD291-1A3C-41F5-AC64-529345BBFF2C}" type="presOf" srcId="{AEC8C925-712E-42AA-A852-24F2CFE8DF86}" destId="{C41BBDD6-4DAB-4D79-9DD3-CC639D1916A1}" srcOrd="0" destOrd="0" presId="urn:microsoft.com/office/officeart/2005/8/layout/hierarchy2"/>
    <dgm:cxn modelId="{6CEE50A5-F24B-493E-9C87-E7BAEC6D5559}" type="presParOf" srcId="{8C1D25C5-7C4B-4CE4-ACB3-114981FC2012}" destId="{A3AFEEFB-C133-4E8F-91DA-3F1A1E935E0C}" srcOrd="0" destOrd="0" presId="urn:microsoft.com/office/officeart/2005/8/layout/hierarchy2"/>
    <dgm:cxn modelId="{362A4E39-F43E-482C-849B-AC3AC8D0CD35}" type="presParOf" srcId="{A3AFEEFB-C133-4E8F-91DA-3F1A1E935E0C}" destId="{59FE5F74-A36D-4323-A2A9-1280DDC4C91C}" srcOrd="0" destOrd="0" presId="urn:microsoft.com/office/officeart/2005/8/layout/hierarchy2"/>
    <dgm:cxn modelId="{C5B076EB-4095-4119-92C6-50D2E36C8DFA}" type="presParOf" srcId="{A3AFEEFB-C133-4E8F-91DA-3F1A1E935E0C}" destId="{C488CEEB-AB07-4E3B-A69F-F0D32B30D56B}" srcOrd="1" destOrd="0" presId="urn:microsoft.com/office/officeart/2005/8/layout/hierarchy2"/>
    <dgm:cxn modelId="{FDE4D157-5914-4E74-BBE1-F3F1E5D1932E}" type="presParOf" srcId="{C488CEEB-AB07-4E3B-A69F-F0D32B30D56B}" destId="{C41BBDD6-4DAB-4D79-9DD3-CC639D1916A1}" srcOrd="0" destOrd="0" presId="urn:microsoft.com/office/officeart/2005/8/layout/hierarchy2"/>
    <dgm:cxn modelId="{A6A974E3-AB2D-445E-9185-F976DB8838A3}" type="presParOf" srcId="{C41BBDD6-4DAB-4D79-9DD3-CC639D1916A1}" destId="{D817A498-EA99-4FC9-9738-12936CEAC5AB}" srcOrd="0" destOrd="0" presId="urn:microsoft.com/office/officeart/2005/8/layout/hierarchy2"/>
    <dgm:cxn modelId="{39F8A3E6-E743-4F32-B8E9-26EEB0EA0970}" type="presParOf" srcId="{C488CEEB-AB07-4E3B-A69F-F0D32B30D56B}" destId="{0A67A256-B107-4D14-BE9E-D3FDDF2C51CB}" srcOrd="1" destOrd="0" presId="urn:microsoft.com/office/officeart/2005/8/layout/hierarchy2"/>
    <dgm:cxn modelId="{72D59FC8-65E2-4A57-8B3C-74CC18E3B6DD}" type="presParOf" srcId="{0A67A256-B107-4D14-BE9E-D3FDDF2C51CB}" destId="{324D4304-BE16-4BFD-B131-9D3B5877C2B1}" srcOrd="0" destOrd="0" presId="urn:microsoft.com/office/officeart/2005/8/layout/hierarchy2"/>
    <dgm:cxn modelId="{612C0FCE-0D6A-410C-9FD6-96ACD72FF722}" type="presParOf" srcId="{0A67A256-B107-4D14-BE9E-D3FDDF2C51CB}" destId="{CA7597C4-109A-4693-A728-4668A1E3EC9F}" srcOrd="1" destOrd="0" presId="urn:microsoft.com/office/officeart/2005/8/layout/hierarchy2"/>
    <dgm:cxn modelId="{831C52E6-D732-40F4-B46C-4BC0E8127570}" type="presParOf" srcId="{C488CEEB-AB07-4E3B-A69F-F0D32B30D56B}" destId="{CDEDD4C3-292D-4AEF-8A51-EAC19B6A29D1}" srcOrd="2" destOrd="0" presId="urn:microsoft.com/office/officeart/2005/8/layout/hierarchy2"/>
    <dgm:cxn modelId="{926D8744-F6C7-4B44-B73C-693B438EE0F9}" type="presParOf" srcId="{CDEDD4C3-292D-4AEF-8A51-EAC19B6A29D1}" destId="{70B4BCC1-1C17-4681-AB67-AA5ED1E0F305}" srcOrd="0" destOrd="0" presId="urn:microsoft.com/office/officeart/2005/8/layout/hierarchy2"/>
    <dgm:cxn modelId="{65365470-96BA-4492-ABC0-459D424E0DDC}" type="presParOf" srcId="{C488CEEB-AB07-4E3B-A69F-F0D32B30D56B}" destId="{285715FD-A01A-4190-861B-5186811B6065}" srcOrd="3" destOrd="0" presId="urn:microsoft.com/office/officeart/2005/8/layout/hierarchy2"/>
    <dgm:cxn modelId="{BAABE5A0-638E-4A74-AD53-33EB9DC5E16E}" type="presParOf" srcId="{285715FD-A01A-4190-861B-5186811B6065}" destId="{92B757F4-8FE9-466E-98AF-DB7F589F7AA2}" srcOrd="0" destOrd="0" presId="urn:microsoft.com/office/officeart/2005/8/layout/hierarchy2"/>
    <dgm:cxn modelId="{4E3850DA-F99A-4258-822D-DED6E1625B06}" type="presParOf" srcId="{285715FD-A01A-4190-861B-5186811B6065}" destId="{282481C2-16EC-485F-AC24-13913E16D178}"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7A5BB-0D74-430C-9E00-474E212B841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pPr rtl="1"/>
          <a:endParaRPr lang="fa-IR"/>
        </a:p>
      </dgm:t>
    </dgm:pt>
    <dgm:pt modelId="{79F3E525-E21D-4F32-B7BC-2A83FBB1E7EE}">
      <dgm:prSet phldrT="[Text]"/>
      <dgm:spPr/>
      <dgm:t>
        <a:bodyPr/>
        <a:lstStyle/>
        <a:p>
          <a:pPr rtl="1"/>
          <a:r>
            <a:rPr lang="fa-IR" dirty="0" smtClean="0"/>
            <a:t>رشد</a:t>
          </a:r>
          <a:endParaRPr lang="fa-IR" dirty="0"/>
        </a:p>
      </dgm:t>
    </dgm:pt>
    <dgm:pt modelId="{EE0DD5ED-018B-4DAA-9DC0-B7A6D8569826}" type="parTrans" cxnId="{D241BAD7-DABC-4831-8A37-112EC757D708}">
      <dgm:prSet/>
      <dgm:spPr/>
      <dgm:t>
        <a:bodyPr/>
        <a:lstStyle/>
        <a:p>
          <a:pPr rtl="1"/>
          <a:endParaRPr lang="fa-IR"/>
        </a:p>
      </dgm:t>
    </dgm:pt>
    <dgm:pt modelId="{15B3A6B9-4B1D-4B13-9EA5-02FF6C6CDAFF}" type="sibTrans" cxnId="{D241BAD7-DABC-4831-8A37-112EC757D708}">
      <dgm:prSet/>
      <dgm:spPr/>
      <dgm:t>
        <a:bodyPr/>
        <a:lstStyle/>
        <a:p>
          <a:pPr rtl="1"/>
          <a:endParaRPr lang="fa-IR"/>
        </a:p>
      </dgm:t>
    </dgm:pt>
    <dgm:pt modelId="{FFADE60A-0808-475C-B454-9A6E5F45EAC9}">
      <dgm:prSet phldrT="[Text]"/>
      <dgm:spPr/>
      <dgm:t>
        <a:bodyPr/>
        <a:lstStyle/>
        <a:p>
          <a:pPr rtl="1"/>
          <a:r>
            <a:rPr lang="fa-IR" dirty="0" smtClean="0"/>
            <a:t>سود</a:t>
          </a:r>
          <a:endParaRPr lang="fa-IR" dirty="0"/>
        </a:p>
      </dgm:t>
    </dgm:pt>
    <dgm:pt modelId="{0602341D-085B-4801-A8E8-929DA4023768}" type="parTrans" cxnId="{3056FBD1-A98D-478F-AA3D-CAB83195DCED}">
      <dgm:prSet/>
      <dgm:spPr/>
      <dgm:t>
        <a:bodyPr/>
        <a:lstStyle/>
        <a:p>
          <a:pPr rtl="1"/>
          <a:endParaRPr lang="fa-IR"/>
        </a:p>
      </dgm:t>
    </dgm:pt>
    <dgm:pt modelId="{C452B25E-2CC1-4A7B-A47F-6A8640DD1397}" type="sibTrans" cxnId="{3056FBD1-A98D-478F-AA3D-CAB83195DCED}">
      <dgm:prSet/>
      <dgm:spPr/>
      <dgm:t>
        <a:bodyPr/>
        <a:lstStyle/>
        <a:p>
          <a:pPr rtl="1"/>
          <a:endParaRPr lang="fa-IR"/>
        </a:p>
      </dgm:t>
    </dgm:pt>
    <dgm:pt modelId="{4477D623-CEFB-48E1-A98D-8B5A4D9E3741}">
      <dgm:prSet phldrT="[Text]"/>
      <dgm:spPr/>
      <dgm:t>
        <a:bodyPr/>
        <a:lstStyle/>
        <a:p>
          <a:pPr rtl="1"/>
          <a:r>
            <a:rPr lang="fa-IR" dirty="0" smtClean="0"/>
            <a:t>استراتژی كسب و كار</a:t>
          </a:r>
          <a:endParaRPr lang="fa-IR" dirty="0"/>
        </a:p>
      </dgm:t>
    </dgm:pt>
    <dgm:pt modelId="{8A5A3C43-DD75-4B0C-B697-FF5735E351F5}" type="parTrans" cxnId="{21D0B251-C6F0-4845-B557-D2E9C7362C7F}">
      <dgm:prSet/>
      <dgm:spPr/>
      <dgm:t>
        <a:bodyPr/>
        <a:lstStyle/>
        <a:p>
          <a:pPr rtl="1"/>
          <a:endParaRPr lang="fa-IR"/>
        </a:p>
      </dgm:t>
    </dgm:pt>
    <dgm:pt modelId="{690BDAB5-CA87-4682-BC6E-1EBF0C288548}" type="sibTrans" cxnId="{21D0B251-C6F0-4845-B557-D2E9C7362C7F}">
      <dgm:prSet/>
      <dgm:spPr/>
      <dgm:t>
        <a:bodyPr/>
        <a:lstStyle/>
        <a:p>
          <a:pPr rtl="1"/>
          <a:endParaRPr lang="fa-IR"/>
        </a:p>
      </dgm:t>
    </dgm:pt>
    <dgm:pt modelId="{B3415DDF-AC86-46FD-910F-50618271EDDE}">
      <dgm:prSet phldrT="[Text]"/>
      <dgm:spPr/>
      <dgm:t>
        <a:bodyPr/>
        <a:lstStyle/>
        <a:p>
          <a:pPr rtl="1"/>
          <a:r>
            <a:rPr lang="fa-IR" dirty="0" smtClean="0"/>
            <a:t>كنترل</a:t>
          </a:r>
          <a:endParaRPr lang="fa-IR" dirty="0"/>
        </a:p>
      </dgm:t>
    </dgm:pt>
    <dgm:pt modelId="{B3F31D3E-6E93-4075-A628-0B2DAAEC309C}" type="parTrans" cxnId="{93B6A7BA-C0B1-486E-85E9-E7072A1469DA}">
      <dgm:prSet/>
      <dgm:spPr/>
      <dgm:t>
        <a:bodyPr/>
        <a:lstStyle/>
        <a:p>
          <a:pPr rtl="1"/>
          <a:endParaRPr lang="fa-IR"/>
        </a:p>
      </dgm:t>
    </dgm:pt>
    <dgm:pt modelId="{68D77F36-77AF-496B-B980-56B5FC82A29E}" type="sibTrans" cxnId="{93B6A7BA-C0B1-486E-85E9-E7072A1469DA}">
      <dgm:prSet/>
      <dgm:spPr/>
      <dgm:t>
        <a:bodyPr/>
        <a:lstStyle/>
        <a:p>
          <a:pPr rtl="1"/>
          <a:endParaRPr lang="fa-IR"/>
        </a:p>
      </dgm:t>
    </dgm:pt>
    <dgm:pt modelId="{7F9CABE9-94E0-4018-84B3-8AB61901122F}" type="pres">
      <dgm:prSet presAssocID="{2BA7A5BB-0D74-430C-9E00-474E212B8412}" presName="compositeShape" presStyleCnt="0">
        <dgm:presLayoutVars>
          <dgm:chMax val="9"/>
          <dgm:dir/>
          <dgm:resizeHandles val="exact"/>
        </dgm:presLayoutVars>
      </dgm:prSet>
      <dgm:spPr/>
      <dgm:t>
        <a:bodyPr/>
        <a:lstStyle/>
        <a:p>
          <a:pPr rtl="1"/>
          <a:endParaRPr lang="fa-IR"/>
        </a:p>
      </dgm:t>
    </dgm:pt>
    <dgm:pt modelId="{C59BF753-A2CA-4909-BC0F-D516A0477BC1}" type="pres">
      <dgm:prSet presAssocID="{2BA7A5BB-0D74-430C-9E00-474E212B8412}" presName="triangle1" presStyleLbl="node1" presStyleIdx="0" presStyleCnt="4">
        <dgm:presLayoutVars>
          <dgm:bulletEnabled val="1"/>
        </dgm:presLayoutVars>
      </dgm:prSet>
      <dgm:spPr/>
      <dgm:t>
        <a:bodyPr/>
        <a:lstStyle/>
        <a:p>
          <a:pPr rtl="1"/>
          <a:endParaRPr lang="fa-IR"/>
        </a:p>
      </dgm:t>
    </dgm:pt>
    <dgm:pt modelId="{6C82E8CF-31B5-41B8-B7D7-5804443A9F76}" type="pres">
      <dgm:prSet presAssocID="{2BA7A5BB-0D74-430C-9E00-474E212B8412}" presName="triangle2" presStyleLbl="node1" presStyleIdx="1" presStyleCnt="4">
        <dgm:presLayoutVars>
          <dgm:bulletEnabled val="1"/>
        </dgm:presLayoutVars>
      </dgm:prSet>
      <dgm:spPr/>
      <dgm:t>
        <a:bodyPr/>
        <a:lstStyle/>
        <a:p>
          <a:pPr rtl="1"/>
          <a:endParaRPr lang="fa-IR"/>
        </a:p>
      </dgm:t>
    </dgm:pt>
    <dgm:pt modelId="{3E42FA8C-1CF6-4A23-A746-0F5AC5FE47F5}" type="pres">
      <dgm:prSet presAssocID="{2BA7A5BB-0D74-430C-9E00-474E212B8412}" presName="triangle3" presStyleLbl="node1" presStyleIdx="2" presStyleCnt="4">
        <dgm:presLayoutVars>
          <dgm:bulletEnabled val="1"/>
        </dgm:presLayoutVars>
      </dgm:prSet>
      <dgm:spPr/>
      <dgm:t>
        <a:bodyPr/>
        <a:lstStyle/>
        <a:p>
          <a:pPr rtl="1"/>
          <a:endParaRPr lang="fa-IR"/>
        </a:p>
      </dgm:t>
    </dgm:pt>
    <dgm:pt modelId="{B90CAF0D-1F33-46C9-B04D-1C3ECF90D65B}" type="pres">
      <dgm:prSet presAssocID="{2BA7A5BB-0D74-430C-9E00-474E212B8412}" presName="triangle4" presStyleLbl="node1" presStyleIdx="3" presStyleCnt="4">
        <dgm:presLayoutVars>
          <dgm:bulletEnabled val="1"/>
        </dgm:presLayoutVars>
      </dgm:prSet>
      <dgm:spPr/>
      <dgm:t>
        <a:bodyPr/>
        <a:lstStyle/>
        <a:p>
          <a:pPr rtl="1"/>
          <a:endParaRPr lang="fa-IR"/>
        </a:p>
      </dgm:t>
    </dgm:pt>
  </dgm:ptLst>
  <dgm:cxnLst>
    <dgm:cxn modelId="{656D6F7F-F583-4D08-B7F1-1BF1E6B71F71}" type="presOf" srcId="{FFADE60A-0808-475C-B454-9A6E5F45EAC9}" destId="{6C82E8CF-31B5-41B8-B7D7-5804443A9F76}" srcOrd="0" destOrd="0" presId="urn:microsoft.com/office/officeart/2005/8/layout/pyramid4"/>
    <dgm:cxn modelId="{C9BDA24B-B2C3-40E1-945B-76B8C2CA6036}" type="presOf" srcId="{4477D623-CEFB-48E1-A98D-8B5A4D9E3741}" destId="{3E42FA8C-1CF6-4A23-A746-0F5AC5FE47F5}" srcOrd="0" destOrd="0" presId="urn:microsoft.com/office/officeart/2005/8/layout/pyramid4"/>
    <dgm:cxn modelId="{E33EA631-FCA7-4D5E-8D18-EA2370E04E67}" type="presOf" srcId="{B3415DDF-AC86-46FD-910F-50618271EDDE}" destId="{B90CAF0D-1F33-46C9-B04D-1C3ECF90D65B}" srcOrd="0" destOrd="0" presId="urn:microsoft.com/office/officeart/2005/8/layout/pyramid4"/>
    <dgm:cxn modelId="{01C7E622-5288-4EE3-B478-91246B43255D}" type="presOf" srcId="{2BA7A5BB-0D74-430C-9E00-474E212B8412}" destId="{7F9CABE9-94E0-4018-84B3-8AB61901122F}" srcOrd="0" destOrd="0" presId="urn:microsoft.com/office/officeart/2005/8/layout/pyramid4"/>
    <dgm:cxn modelId="{D241BAD7-DABC-4831-8A37-112EC757D708}" srcId="{2BA7A5BB-0D74-430C-9E00-474E212B8412}" destId="{79F3E525-E21D-4F32-B7BC-2A83FBB1E7EE}" srcOrd="0" destOrd="0" parTransId="{EE0DD5ED-018B-4DAA-9DC0-B7A6D8569826}" sibTransId="{15B3A6B9-4B1D-4B13-9EA5-02FF6C6CDAFF}"/>
    <dgm:cxn modelId="{93B6A7BA-C0B1-486E-85E9-E7072A1469DA}" srcId="{2BA7A5BB-0D74-430C-9E00-474E212B8412}" destId="{B3415DDF-AC86-46FD-910F-50618271EDDE}" srcOrd="3" destOrd="0" parTransId="{B3F31D3E-6E93-4075-A628-0B2DAAEC309C}" sibTransId="{68D77F36-77AF-496B-B980-56B5FC82A29E}"/>
    <dgm:cxn modelId="{3056FBD1-A98D-478F-AA3D-CAB83195DCED}" srcId="{2BA7A5BB-0D74-430C-9E00-474E212B8412}" destId="{FFADE60A-0808-475C-B454-9A6E5F45EAC9}" srcOrd="1" destOrd="0" parTransId="{0602341D-085B-4801-A8E8-929DA4023768}" sibTransId="{C452B25E-2CC1-4A7B-A47F-6A8640DD1397}"/>
    <dgm:cxn modelId="{21D0B251-C6F0-4845-B557-D2E9C7362C7F}" srcId="{2BA7A5BB-0D74-430C-9E00-474E212B8412}" destId="{4477D623-CEFB-48E1-A98D-8B5A4D9E3741}" srcOrd="2" destOrd="0" parTransId="{8A5A3C43-DD75-4B0C-B697-FF5735E351F5}" sibTransId="{690BDAB5-CA87-4682-BC6E-1EBF0C288548}"/>
    <dgm:cxn modelId="{878FD0ED-B7C1-4B2B-ABEE-6B5460CD2CE9}" type="presOf" srcId="{79F3E525-E21D-4F32-B7BC-2A83FBB1E7EE}" destId="{C59BF753-A2CA-4909-BC0F-D516A0477BC1}" srcOrd="0" destOrd="0" presId="urn:microsoft.com/office/officeart/2005/8/layout/pyramid4"/>
    <dgm:cxn modelId="{B23202E3-6258-45D5-91B4-4D5AA301C3D7}" type="presParOf" srcId="{7F9CABE9-94E0-4018-84B3-8AB61901122F}" destId="{C59BF753-A2CA-4909-BC0F-D516A0477BC1}" srcOrd="0" destOrd="0" presId="urn:microsoft.com/office/officeart/2005/8/layout/pyramid4"/>
    <dgm:cxn modelId="{E8013098-1074-4C07-B215-AB730279F27A}" type="presParOf" srcId="{7F9CABE9-94E0-4018-84B3-8AB61901122F}" destId="{6C82E8CF-31B5-41B8-B7D7-5804443A9F76}" srcOrd="1" destOrd="0" presId="urn:microsoft.com/office/officeart/2005/8/layout/pyramid4"/>
    <dgm:cxn modelId="{D0BF491B-2288-4774-A620-3D8CAE838120}" type="presParOf" srcId="{7F9CABE9-94E0-4018-84B3-8AB61901122F}" destId="{3E42FA8C-1CF6-4A23-A746-0F5AC5FE47F5}" srcOrd="2" destOrd="0" presId="urn:microsoft.com/office/officeart/2005/8/layout/pyramid4"/>
    <dgm:cxn modelId="{CA274334-A2CD-4FC5-B22C-DD77008193E5}" type="presParOf" srcId="{7F9CABE9-94E0-4018-84B3-8AB61901122F}" destId="{B90CAF0D-1F33-46C9-B04D-1C3ECF90D65B}" srcOrd="3" destOrd="0" presId="urn:microsoft.com/office/officeart/2005/8/layout/pyramid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3DB1B0-AE1B-4B54-A1C5-C96AAC138373}" type="doc">
      <dgm:prSet loTypeId="urn:microsoft.com/office/officeart/2005/8/layout/hierarchy1" loCatId="hierarchy" qsTypeId="urn:microsoft.com/office/officeart/2005/8/quickstyle/3d1" qsCatId="3D" csTypeId="urn:microsoft.com/office/officeart/2005/8/colors/accent1_2" csCatId="accent1" phldr="1"/>
      <dgm:spPr/>
      <dgm:t>
        <a:bodyPr/>
        <a:lstStyle/>
        <a:p>
          <a:pPr rtl="1"/>
          <a:endParaRPr lang="fa-IR"/>
        </a:p>
      </dgm:t>
    </dgm:pt>
    <dgm:pt modelId="{79003D52-613F-4A75-85BD-2A5CC2D2583E}">
      <dgm:prSet phldrT="[Text]"/>
      <dgm:spPr/>
      <dgm:t>
        <a:bodyPr/>
        <a:lstStyle/>
        <a:p>
          <a:pPr rtl="1"/>
          <a:r>
            <a:rPr lang="fa-IR" dirty="0" smtClean="0"/>
            <a:t>استراتژی‌ شركت </a:t>
          </a:r>
          <a:endParaRPr lang="fa-IR" dirty="0"/>
        </a:p>
      </dgm:t>
    </dgm:pt>
    <dgm:pt modelId="{D3460130-F837-437F-A120-E134A5BDF1EB}" type="parTrans" cxnId="{C748BBFD-B13F-4D48-AD46-95A86000DD6F}">
      <dgm:prSet/>
      <dgm:spPr/>
      <dgm:t>
        <a:bodyPr/>
        <a:lstStyle/>
        <a:p>
          <a:pPr rtl="1"/>
          <a:endParaRPr lang="fa-IR"/>
        </a:p>
      </dgm:t>
    </dgm:pt>
    <dgm:pt modelId="{C07561E0-41AF-4A71-B6D5-F1EC3DB9F8EF}" type="sibTrans" cxnId="{C748BBFD-B13F-4D48-AD46-95A86000DD6F}">
      <dgm:prSet/>
      <dgm:spPr/>
      <dgm:t>
        <a:bodyPr/>
        <a:lstStyle/>
        <a:p>
          <a:pPr rtl="1"/>
          <a:endParaRPr lang="fa-IR"/>
        </a:p>
      </dgm:t>
    </dgm:pt>
    <dgm:pt modelId="{3E29EFD1-76BD-45F1-AA6B-C38924E835CF}">
      <dgm:prSet phldrT="[Text]"/>
      <dgm:spPr/>
      <dgm:t>
        <a:bodyPr/>
        <a:lstStyle/>
        <a:p>
          <a:pPr rtl="1"/>
          <a:r>
            <a:rPr lang="fa-IR" dirty="0" smtClean="0"/>
            <a:t>استراتژی‌ كسب وكار </a:t>
          </a:r>
          <a:endParaRPr lang="fa-IR" dirty="0"/>
        </a:p>
      </dgm:t>
    </dgm:pt>
    <dgm:pt modelId="{0E72000F-7C0A-455F-A65E-405449F70952}" type="parTrans" cxnId="{75246A70-0CE9-4C14-959F-D64DA83AF944}">
      <dgm:prSet/>
      <dgm:spPr/>
      <dgm:t>
        <a:bodyPr/>
        <a:lstStyle/>
        <a:p>
          <a:pPr rtl="1"/>
          <a:endParaRPr lang="fa-IR"/>
        </a:p>
      </dgm:t>
    </dgm:pt>
    <dgm:pt modelId="{0F052D4A-AA1C-4BFF-9D20-5E689EBDEF98}" type="sibTrans" cxnId="{75246A70-0CE9-4C14-959F-D64DA83AF944}">
      <dgm:prSet/>
      <dgm:spPr/>
      <dgm:t>
        <a:bodyPr/>
        <a:lstStyle/>
        <a:p>
          <a:pPr rtl="1"/>
          <a:endParaRPr lang="fa-IR"/>
        </a:p>
      </dgm:t>
    </dgm:pt>
    <dgm:pt modelId="{D198E12E-649A-49B1-B967-3BEF91D07537}">
      <dgm:prSet phldrT="[Text]"/>
      <dgm:spPr/>
      <dgm:t>
        <a:bodyPr/>
        <a:lstStyle/>
        <a:p>
          <a:pPr rtl="1"/>
          <a:r>
            <a:rPr lang="fa-IR" dirty="0" smtClean="0"/>
            <a:t>كالا و خدمات برای خلق ارزش در بازار محصول</a:t>
          </a:r>
          <a:r>
            <a:rPr lang="en-US" dirty="0" smtClean="0"/>
            <a:t>A</a:t>
          </a:r>
          <a:endParaRPr lang="fa-IR" dirty="0"/>
        </a:p>
      </dgm:t>
    </dgm:pt>
    <dgm:pt modelId="{027E15AE-32B2-477A-BFA7-2551FF978A88}" type="parTrans" cxnId="{326388F9-1968-4174-B5E2-1FED9F548345}">
      <dgm:prSet/>
      <dgm:spPr/>
      <dgm:t>
        <a:bodyPr/>
        <a:lstStyle/>
        <a:p>
          <a:pPr rtl="1"/>
          <a:endParaRPr lang="fa-IR"/>
        </a:p>
      </dgm:t>
    </dgm:pt>
    <dgm:pt modelId="{7DA75171-0BE3-4F33-9E3F-58E5E5E8ADC9}" type="sibTrans" cxnId="{326388F9-1968-4174-B5E2-1FED9F548345}">
      <dgm:prSet/>
      <dgm:spPr/>
      <dgm:t>
        <a:bodyPr/>
        <a:lstStyle/>
        <a:p>
          <a:pPr rtl="1"/>
          <a:endParaRPr lang="fa-IR"/>
        </a:p>
      </dgm:t>
    </dgm:pt>
    <dgm:pt modelId="{0153BD3E-E44E-4DDB-8D73-4487E9C3186F}">
      <dgm:prSet phldrT="[Text]"/>
      <dgm:spPr/>
      <dgm:t>
        <a:bodyPr/>
        <a:lstStyle/>
        <a:p>
          <a:pPr rtl="1"/>
          <a:r>
            <a:rPr lang="fa-IR" dirty="0" smtClean="0"/>
            <a:t>كالا و خدمات برای خلق ارزش در بازار محصول </a:t>
          </a:r>
          <a:r>
            <a:rPr lang="en-US" dirty="0" smtClean="0"/>
            <a:t>B</a:t>
          </a:r>
          <a:endParaRPr lang="fa-IR" dirty="0"/>
        </a:p>
      </dgm:t>
    </dgm:pt>
    <dgm:pt modelId="{E333075D-88A8-4E3A-9824-79777DDFA234}" type="parTrans" cxnId="{359EE0BD-A960-4763-BE94-278DE2AF1A59}">
      <dgm:prSet/>
      <dgm:spPr/>
      <dgm:t>
        <a:bodyPr/>
        <a:lstStyle/>
        <a:p>
          <a:pPr rtl="1"/>
          <a:endParaRPr lang="fa-IR"/>
        </a:p>
      </dgm:t>
    </dgm:pt>
    <dgm:pt modelId="{75E301A6-5AA7-4330-9C57-559672560408}" type="sibTrans" cxnId="{359EE0BD-A960-4763-BE94-278DE2AF1A59}">
      <dgm:prSet/>
      <dgm:spPr/>
      <dgm:t>
        <a:bodyPr/>
        <a:lstStyle/>
        <a:p>
          <a:pPr rtl="1"/>
          <a:endParaRPr lang="fa-IR"/>
        </a:p>
      </dgm:t>
    </dgm:pt>
    <dgm:pt modelId="{A093B497-6466-47FB-84F1-6F085F1D44DC}">
      <dgm:prSet phldrT="[Text]"/>
      <dgm:spPr/>
      <dgm:t>
        <a:bodyPr/>
        <a:lstStyle/>
        <a:p>
          <a:pPr rtl="1"/>
          <a:r>
            <a:rPr lang="fa-IR" dirty="0" smtClean="0"/>
            <a:t>استراتژی‌ كسب وكار</a:t>
          </a:r>
          <a:endParaRPr lang="fa-IR" dirty="0"/>
        </a:p>
      </dgm:t>
    </dgm:pt>
    <dgm:pt modelId="{492C8EFD-DA4F-44D5-8C7C-4CD3664B9A12}" type="parTrans" cxnId="{B57243C3-7165-42F2-A2A4-E4C28964D351}">
      <dgm:prSet/>
      <dgm:spPr/>
      <dgm:t>
        <a:bodyPr/>
        <a:lstStyle/>
        <a:p>
          <a:pPr rtl="1"/>
          <a:endParaRPr lang="fa-IR"/>
        </a:p>
      </dgm:t>
    </dgm:pt>
    <dgm:pt modelId="{E155E033-1D2C-4E54-8192-720BC947FCD9}" type="sibTrans" cxnId="{B57243C3-7165-42F2-A2A4-E4C28964D351}">
      <dgm:prSet/>
      <dgm:spPr/>
      <dgm:t>
        <a:bodyPr/>
        <a:lstStyle/>
        <a:p>
          <a:pPr rtl="1"/>
          <a:endParaRPr lang="fa-IR"/>
        </a:p>
      </dgm:t>
    </dgm:pt>
    <dgm:pt modelId="{ED0F08EF-73B8-4DBA-BC0D-2C001AC47492}">
      <dgm:prSet phldrT="[Text]"/>
      <dgm:spPr/>
      <dgm:t>
        <a:bodyPr/>
        <a:lstStyle/>
        <a:p>
          <a:pPr rtl="1"/>
          <a:r>
            <a:rPr lang="fa-IR" dirty="0" smtClean="0"/>
            <a:t>كالا و خدمات برای خلق ارزش در بازار محصول </a:t>
          </a:r>
          <a:r>
            <a:rPr lang="en-US" dirty="0" smtClean="0"/>
            <a:t>C</a:t>
          </a:r>
          <a:endParaRPr lang="fa-IR" dirty="0"/>
        </a:p>
      </dgm:t>
    </dgm:pt>
    <dgm:pt modelId="{DAF9004A-E0C1-4D00-895A-D37510E15258}" type="parTrans" cxnId="{5EBABF4F-E9B1-4C8C-93AB-869B18C243A7}">
      <dgm:prSet/>
      <dgm:spPr/>
      <dgm:t>
        <a:bodyPr/>
        <a:lstStyle/>
        <a:p>
          <a:pPr rtl="1"/>
          <a:endParaRPr lang="fa-IR"/>
        </a:p>
      </dgm:t>
    </dgm:pt>
    <dgm:pt modelId="{FA30ED60-B37B-4243-970F-995597D4AFF1}" type="sibTrans" cxnId="{5EBABF4F-E9B1-4C8C-93AB-869B18C243A7}">
      <dgm:prSet/>
      <dgm:spPr/>
      <dgm:t>
        <a:bodyPr/>
        <a:lstStyle/>
        <a:p>
          <a:pPr rtl="1"/>
          <a:endParaRPr lang="fa-IR"/>
        </a:p>
      </dgm:t>
    </dgm:pt>
    <dgm:pt modelId="{A073D9CD-DD72-4A40-8B2E-077DB59A137F}">
      <dgm:prSet phldrT="[Text]"/>
      <dgm:spPr/>
      <dgm:t>
        <a:bodyPr/>
        <a:lstStyle/>
        <a:p>
          <a:pPr rtl="1"/>
          <a:r>
            <a:rPr lang="fa-IR" dirty="0" smtClean="0"/>
            <a:t>استراتژی‌ كسب و كار</a:t>
          </a:r>
          <a:endParaRPr lang="fa-IR" dirty="0"/>
        </a:p>
      </dgm:t>
    </dgm:pt>
    <dgm:pt modelId="{9EA27807-3DF3-4B74-9516-3D48620867A9}" type="parTrans" cxnId="{5D63497E-9F8A-4861-84F3-2F6D97F90835}">
      <dgm:prSet/>
      <dgm:spPr/>
      <dgm:t>
        <a:bodyPr/>
        <a:lstStyle/>
        <a:p>
          <a:pPr rtl="1"/>
          <a:endParaRPr lang="fa-IR"/>
        </a:p>
      </dgm:t>
    </dgm:pt>
    <dgm:pt modelId="{3C49C176-926A-4589-B8F0-7563B5A530B3}" type="sibTrans" cxnId="{5D63497E-9F8A-4861-84F3-2F6D97F90835}">
      <dgm:prSet/>
      <dgm:spPr/>
      <dgm:t>
        <a:bodyPr/>
        <a:lstStyle/>
        <a:p>
          <a:pPr rtl="1"/>
          <a:endParaRPr lang="fa-IR"/>
        </a:p>
      </dgm:t>
    </dgm:pt>
    <dgm:pt modelId="{0BF8B920-E651-41C3-A954-924C4960D515}" type="pres">
      <dgm:prSet presAssocID="{3A3DB1B0-AE1B-4B54-A1C5-C96AAC138373}" presName="hierChild1" presStyleCnt="0">
        <dgm:presLayoutVars>
          <dgm:chPref val="1"/>
          <dgm:dir/>
          <dgm:animOne val="branch"/>
          <dgm:animLvl val="lvl"/>
          <dgm:resizeHandles/>
        </dgm:presLayoutVars>
      </dgm:prSet>
      <dgm:spPr/>
      <dgm:t>
        <a:bodyPr/>
        <a:lstStyle/>
        <a:p>
          <a:pPr rtl="1"/>
          <a:endParaRPr lang="fa-IR"/>
        </a:p>
      </dgm:t>
    </dgm:pt>
    <dgm:pt modelId="{FDBD5F2D-A255-42A5-9FF0-496667104B37}" type="pres">
      <dgm:prSet presAssocID="{79003D52-613F-4A75-85BD-2A5CC2D2583E}" presName="hierRoot1" presStyleCnt="0"/>
      <dgm:spPr/>
    </dgm:pt>
    <dgm:pt modelId="{1C3B427B-B1F8-479F-96B0-5DC69AA134D3}" type="pres">
      <dgm:prSet presAssocID="{79003D52-613F-4A75-85BD-2A5CC2D2583E}" presName="composite" presStyleCnt="0"/>
      <dgm:spPr/>
    </dgm:pt>
    <dgm:pt modelId="{3119DC4B-B1B2-4510-8426-FF150AA8FC81}" type="pres">
      <dgm:prSet presAssocID="{79003D52-613F-4A75-85BD-2A5CC2D2583E}" presName="background" presStyleLbl="node0" presStyleIdx="0" presStyleCnt="1"/>
      <dgm:spPr/>
    </dgm:pt>
    <dgm:pt modelId="{56ED4E1E-68A4-4D7C-8B33-22C6AEBC020F}" type="pres">
      <dgm:prSet presAssocID="{79003D52-613F-4A75-85BD-2A5CC2D2583E}" presName="text" presStyleLbl="fgAcc0" presStyleIdx="0" presStyleCnt="1" custScaleX="177573">
        <dgm:presLayoutVars>
          <dgm:chPref val="3"/>
        </dgm:presLayoutVars>
      </dgm:prSet>
      <dgm:spPr/>
      <dgm:t>
        <a:bodyPr/>
        <a:lstStyle/>
        <a:p>
          <a:pPr rtl="1"/>
          <a:endParaRPr lang="fa-IR"/>
        </a:p>
      </dgm:t>
    </dgm:pt>
    <dgm:pt modelId="{6A6EF501-69A1-4BFD-A103-E955872A8509}" type="pres">
      <dgm:prSet presAssocID="{79003D52-613F-4A75-85BD-2A5CC2D2583E}" presName="hierChild2" presStyleCnt="0"/>
      <dgm:spPr/>
    </dgm:pt>
    <dgm:pt modelId="{A27E67C3-6178-49D0-BF1D-15AF0299DF29}" type="pres">
      <dgm:prSet presAssocID="{0E72000F-7C0A-455F-A65E-405449F70952}" presName="Name10" presStyleLbl="parChTrans1D2" presStyleIdx="0" presStyleCnt="3"/>
      <dgm:spPr/>
      <dgm:t>
        <a:bodyPr/>
        <a:lstStyle/>
        <a:p>
          <a:pPr rtl="1"/>
          <a:endParaRPr lang="fa-IR"/>
        </a:p>
      </dgm:t>
    </dgm:pt>
    <dgm:pt modelId="{31866EC9-7069-4AFD-AD10-86D60F69C08A}" type="pres">
      <dgm:prSet presAssocID="{3E29EFD1-76BD-45F1-AA6B-C38924E835CF}" presName="hierRoot2" presStyleCnt="0"/>
      <dgm:spPr/>
    </dgm:pt>
    <dgm:pt modelId="{BBA6CBFC-F9CE-4C28-8A94-1D39200F75DE}" type="pres">
      <dgm:prSet presAssocID="{3E29EFD1-76BD-45F1-AA6B-C38924E835CF}" presName="composite2" presStyleCnt="0"/>
      <dgm:spPr/>
    </dgm:pt>
    <dgm:pt modelId="{C88480F9-DF93-43BD-B42D-623C17492CE2}" type="pres">
      <dgm:prSet presAssocID="{3E29EFD1-76BD-45F1-AA6B-C38924E835CF}" presName="background2" presStyleLbl="node2" presStyleIdx="0" presStyleCnt="3"/>
      <dgm:spPr/>
    </dgm:pt>
    <dgm:pt modelId="{891FEAD6-A21E-4D64-A445-FC49DF452C3A}" type="pres">
      <dgm:prSet presAssocID="{3E29EFD1-76BD-45F1-AA6B-C38924E835CF}" presName="text2" presStyleLbl="fgAcc2" presStyleIdx="0" presStyleCnt="3">
        <dgm:presLayoutVars>
          <dgm:chPref val="3"/>
        </dgm:presLayoutVars>
      </dgm:prSet>
      <dgm:spPr/>
      <dgm:t>
        <a:bodyPr/>
        <a:lstStyle/>
        <a:p>
          <a:pPr rtl="1"/>
          <a:endParaRPr lang="fa-IR"/>
        </a:p>
      </dgm:t>
    </dgm:pt>
    <dgm:pt modelId="{C41BD71D-C613-4CC3-9D1E-3FB29E521D47}" type="pres">
      <dgm:prSet presAssocID="{3E29EFD1-76BD-45F1-AA6B-C38924E835CF}" presName="hierChild3" presStyleCnt="0"/>
      <dgm:spPr/>
    </dgm:pt>
    <dgm:pt modelId="{B536866B-893D-469D-A8A2-150078C34257}" type="pres">
      <dgm:prSet presAssocID="{027E15AE-32B2-477A-BFA7-2551FF978A88}" presName="Name17" presStyleLbl="parChTrans1D3" presStyleIdx="0" presStyleCnt="3"/>
      <dgm:spPr/>
      <dgm:t>
        <a:bodyPr/>
        <a:lstStyle/>
        <a:p>
          <a:pPr rtl="1"/>
          <a:endParaRPr lang="fa-IR"/>
        </a:p>
      </dgm:t>
    </dgm:pt>
    <dgm:pt modelId="{70339AEB-6B88-4DCF-ACD1-226FC3800BEE}" type="pres">
      <dgm:prSet presAssocID="{D198E12E-649A-49B1-B967-3BEF91D07537}" presName="hierRoot3" presStyleCnt="0"/>
      <dgm:spPr/>
    </dgm:pt>
    <dgm:pt modelId="{7DFF2A91-2B20-43F1-854F-41B47D95DA89}" type="pres">
      <dgm:prSet presAssocID="{D198E12E-649A-49B1-B967-3BEF91D07537}" presName="composite3" presStyleCnt="0"/>
      <dgm:spPr/>
    </dgm:pt>
    <dgm:pt modelId="{C1EC2107-3B1B-4F96-B022-763E849E06BD}" type="pres">
      <dgm:prSet presAssocID="{D198E12E-649A-49B1-B967-3BEF91D07537}" presName="background3" presStyleLbl="node3" presStyleIdx="0" presStyleCnt="3"/>
      <dgm:spPr/>
    </dgm:pt>
    <dgm:pt modelId="{038145E8-8E7D-4F76-A0D7-CC393A611E5C}" type="pres">
      <dgm:prSet presAssocID="{D198E12E-649A-49B1-B967-3BEF91D07537}" presName="text3" presStyleLbl="fgAcc3" presStyleIdx="0" presStyleCnt="3">
        <dgm:presLayoutVars>
          <dgm:chPref val="3"/>
        </dgm:presLayoutVars>
      </dgm:prSet>
      <dgm:spPr/>
      <dgm:t>
        <a:bodyPr/>
        <a:lstStyle/>
        <a:p>
          <a:pPr rtl="1"/>
          <a:endParaRPr lang="fa-IR"/>
        </a:p>
      </dgm:t>
    </dgm:pt>
    <dgm:pt modelId="{0278EDA7-2BB1-4372-9A0C-8BBF32B439D6}" type="pres">
      <dgm:prSet presAssocID="{D198E12E-649A-49B1-B967-3BEF91D07537}" presName="hierChild4" presStyleCnt="0"/>
      <dgm:spPr/>
    </dgm:pt>
    <dgm:pt modelId="{928C3F79-B1E6-4199-B522-8F00B8500216}" type="pres">
      <dgm:prSet presAssocID="{E333075D-88A8-4E3A-9824-79777DDFA234}" presName="Name17" presStyleLbl="parChTrans1D3" presStyleIdx="1" presStyleCnt="3"/>
      <dgm:spPr/>
      <dgm:t>
        <a:bodyPr/>
        <a:lstStyle/>
        <a:p>
          <a:pPr rtl="1"/>
          <a:endParaRPr lang="fa-IR"/>
        </a:p>
      </dgm:t>
    </dgm:pt>
    <dgm:pt modelId="{4357660C-956A-4F5D-A95E-37C5D288846D}" type="pres">
      <dgm:prSet presAssocID="{0153BD3E-E44E-4DDB-8D73-4487E9C3186F}" presName="hierRoot3" presStyleCnt="0"/>
      <dgm:spPr/>
    </dgm:pt>
    <dgm:pt modelId="{6D8284EF-2605-4E12-B80F-A96F3267D23E}" type="pres">
      <dgm:prSet presAssocID="{0153BD3E-E44E-4DDB-8D73-4487E9C3186F}" presName="composite3" presStyleCnt="0"/>
      <dgm:spPr/>
    </dgm:pt>
    <dgm:pt modelId="{8919BA38-A52D-4D5D-8DB1-4EC445BD1BD3}" type="pres">
      <dgm:prSet presAssocID="{0153BD3E-E44E-4DDB-8D73-4487E9C3186F}" presName="background3" presStyleLbl="node3" presStyleIdx="1" presStyleCnt="3"/>
      <dgm:spPr/>
    </dgm:pt>
    <dgm:pt modelId="{87D75027-7366-497C-A084-B622BE4F144E}" type="pres">
      <dgm:prSet presAssocID="{0153BD3E-E44E-4DDB-8D73-4487E9C3186F}" presName="text3" presStyleLbl="fgAcc3" presStyleIdx="1" presStyleCnt="3">
        <dgm:presLayoutVars>
          <dgm:chPref val="3"/>
        </dgm:presLayoutVars>
      </dgm:prSet>
      <dgm:spPr/>
      <dgm:t>
        <a:bodyPr/>
        <a:lstStyle/>
        <a:p>
          <a:pPr rtl="1"/>
          <a:endParaRPr lang="fa-IR"/>
        </a:p>
      </dgm:t>
    </dgm:pt>
    <dgm:pt modelId="{4E841947-7782-455B-A995-E50D3A9F4D4A}" type="pres">
      <dgm:prSet presAssocID="{0153BD3E-E44E-4DDB-8D73-4487E9C3186F}" presName="hierChild4" presStyleCnt="0"/>
      <dgm:spPr/>
    </dgm:pt>
    <dgm:pt modelId="{0611738E-44A1-4743-AEB3-19DCF7ACD945}" type="pres">
      <dgm:prSet presAssocID="{492C8EFD-DA4F-44D5-8C7C-4CD3664B9A12}" presName="Name10" presStyleLbl="parChTrans1D2" presStyleIdx="1" presStyleCnt="3"/>
      <dgm:spPr/>
      <dgm:t>
        <a:bodyPr/>
        <a:lstStyle/>
        <a:p>
          <a:pPr rtl="1"/>
          <a:endParaRPr lang="fa-IR"/>
        </a:p>
      </dgm:t>
    </dgm:pt>
    <dgm:pt modelId="{FAD99837-7853-401D-AA2E-DEE29EAD85F5}" type="pres">
      <dgm:prSet presAssocID="{A093B497-6466-47FB-84F1-6F085F1D44DC}" presName="hierRoot2" presStyleCnt="0"/>
      <dgm:spPr/>
    </dgm:pt>
    <dgm:pt modelId="{EA4412DD-1392-4672-9634-1818DC7759B2}" type="pres">
      <dgm:prSet presAssocID="{A093B497-6466-47FB-84F1-6F085F1D44DC}" presName="composite2" presStyleCnt="0"/>
      <dgm:spPr/>
    </dgm:pt>
    <dgm:pt modelId="{8DED7DBD-D4A6-45C4-A3D6-541693474CF8}" type="pres">
      <dgm:prSet presAssocID="{A093B497-6466-47FB-84F1-6F085F1D44DC}" presName="background2" presStyleLbl="node2" presStyleIdx="1" presStyleCnt="3"/>
      <dgm:spPr/>
    </dgm:pt>
    <dgm:pt modelId="{1894FD80-BCBE-4848-BC92-CEEF57CAE823}" type="pres">
      <dgm:prSet presAssocID="{A093B497-6466-47FB-84F1-6F085F1D44DC}" presName="text2" presStyleLbl="fgAcc2" presStyleIdx="1" presStyleCnt="3">
        <dgm:presLayoutVars>
          <dgm:chPref val="3"/>
        </dgm:presLayoutVars>
      </dgm:prSet>
      <dgm:spPr/>
      <dgm:t>
        <a:bodyPr/>
        <a:lstStyle/>
        <a:p>
          <a:pPr rtl="1"/>
          <a:endParaRPr lang="fa-IR"/>
        </a:p>
      </dgm:t>
    </dgm:pt>
    <dgm:pt modelId="{654C745D-0A70-4B4D-85F6-7CEA469A6E21}" type="pres">
      <dgm:prSet presAssocID="{A093B497-6466-47FB-84F1-6F085F1D44DC}" presName="hierChild3" presStyleCnt="0"/>
      <dgm:spPr/>
    </dgm:pt>
    <dgm:pt modelId="{FEFB02C7-8886-4C47-AC3A-B9941EB14A21}" type="pres">
      <dgm:prSet presAssocID="{DAF9004A-E0C1-4D00-895A-D37510E15258}" presName="Name17" presStyleLbl="parChTrans1D3" presStyleIdx="2" presStyleCnt="3"/>
      <dgm:spPr/>
      <dgm:t>
        <a:bodyPr/>
        <a:lstStyle/>
        <a:p>
          <a:pPr rtl="1"/>
          <a:endParaRPr lang="fa-IR"/>
        </a:p>
      </dgm:t>
    </dgm:pt>
    <dgm:pt modelId="{056F22EE-5512-477F-AFF7-8D2DC48EE6EB}" type="pres">
      <dgm:prSet presAssocID="{ED0F08EF-73B8-4DBA-BC0D-2C001AC47492}" presName="hierRoot3" presStyleCnt="0"/>
      <dgm:spPr/>
    </dgm:pt>
    <dgm:pt modelId="{B55870B6-2DA4-44D2-887F-A497DFCCA95F}" type="pres">
      <dgm:prSet presAssocID="{ED0F08EF-73B8-4DBA-BC0D-2C001AC47492}" presName="composite3" presStyleCnt="0"/>
      <dgm:spPr/>
    </dgm:pt>
    <dgm:pt modelId="{0FC95832-CCAA-4509-A042-0EC1EEF77EF4}" type="pres">
      <dgm:prSet presAssocID="{ED0F08EF-73B8-4DBA-BC0D-2C001AC47492}" presName="background3" presStyleLbl="node3" presStyleIdx="2" presStyleCnt="3"/>
      <dgm:spPr/>
    </dgm:pt>
    <dgm:pt modelId="{60834AA6-4EE7-4BA7-9CC1-ECB6AC0A66F1}" type="pres">
      <dgm:prSet presAssocID="{ED0F08EF-73B8-4DBA-BC0D-2C001AC47492}" presName="text3" presStyleLbl="fgAcc3" presStyleIdx="2" presStyleCnt="3">
        <dgm:presLayoutVars>
          <dgm:chPref val="3"/>
        </dgm:presLayoutVars>
      </dgm:prSet>
      <dgm:spPr/>
      <dgm:t>
        <a:bodyPr/>
        <a:lstStyle/>
        <a:p>
          <a:pPr rtl="1"/>
          <a:endParaRPr lang="fa-IR"/>
        </a:p>
      </dgm:t>
    </dgm:pt>
    <dgm:pt modelId="{F8FE231D-B5F2-401A-969C-9561734ECBBA}" type="pres">
      <dgm:prSet presAssocID="{ED0F08EF-73B8-4DBA-BC0D-2C001AC47492}" presName="hierChild4" presStyleCnt="0"/>
      <dgm:spPr/>
    </dgm:pt>
    <dgm:pt modelId="{98BC6D83-0556-4038-9482-FE0BCDFEE6AD}" type="pres">
      <dgm:prSet presAssocID="{9EA27807-3DF3-4B74-9516-3D48620867A9}" presName="Name10" presStyleLbl="parChTrans1D2" presStyleIdx="2" presStyleCnt="3"/>
      <dgm:spPr/>
      <dgm:t>
        <a:bodyPr/>
        <a:lstStyle/>
        <a:p>
          <a:pPr rtl="1"/>
          <a:endParaRPr lang="fa-IR"/>
        </a:p>
      </dgm:t>
    </dgm:pt>
    <dgm:pt modelId="{B30DFAF2-B9BE-408D-A58A-AC11EB19FA95}" type="pres">
      <dgm:prSet presAssocID="{A073D9CD-DD72-4A40-8B2E-077DB59A137F}" presName="hierRoot2" presStyleCnt="0"/>
      <dgm:spPr/>
    </dgm:pt>
    <dgm:pt modelId="{6E07A25C-AA41-4766-89BF-F47525327E29}" type="pres">
      <dgm:prSet presAssocID="{A073D9CD-DD72-4A40-8B2E-077DB59A137F}" presName="composite2" presStyleCnt="0"/>
      <dgm:spPr/>
    </dgm:pt>
    <dgm:pt modelId="{B049DC51-3DEA-40B1-A71B-05A1DD485802}" type="pres">
      <dgm:prSet presAssocID="{A073D9CD-DD72-4A40-8B2E-077DB59A137F}" presName="background2" presStyleLbl="node2" presStyleIdx="2" presStyleCnt="3"/>
      <dgm:spPr/>
    </dgm:pt>
    <dgm:pt modelId="{130A6330-94BA-4727-B135-AE418D2789AE}" type="pres">
      <dgm:prSet presAssocID="{A073D9CD-DD72-4A40-8B2E-077DB59A137F}" presName="text2" presStyleLbl="fgAcc2" presStyleIdx="2" presStyleCnt="3">
        <dgm:presLayoutVars>
          <dgm:chPref val="3"/>
        </dgm:presLayoutVars>
      </dgm:prSet>
      <dgm:spPr/>
      <dgm:t>
        <a:bodyPr/>
        <a:lstStyle/>
        <a:p>
          <a:pPr rtl="1"/>
          <a:endParaRPr lang="fa-IR"/>
        </a:p>
      </dgm:t>
    </dgm:pt>
    <dgm:pt modelId="{EF5DC5AA-7179-4EFC-843C-5FF4F3845B7C}" type="pres">
      <dgm:prSet presAssocID="{A073D9CD-DD72-4A40-8B2E-077DB59A137F}" presName="hierChild3" presStyleCnt="0"/>
      <dgm:spPr/>
    </dgm:pt>
  </dgm:ptLst>
  <dgm:cxnLst>
    <dgm:cxn modelId="{61932B4E-617A-4B9B-84D3-26974C362C8B}" type="presOf" srcId="{DAF9004A-E0C1-4D00-895A-D37510E15258}" destId="{FEFB02C7-8886-4C47-AC3A-B9941EB14A21}" srcOrd="0" destOrd="0" presId="urn:microsoft.com/office/officeart/2005/8/layout/hierarchy1"/>
    <dgm:cxn modelId="{1BF58C9C-491B-4004-9B87-5408009BBDC5}" type="presOf" srcId="{9EA27807-3DF3-4B74-9516-3D48620867A9}" destId="{98BC6D83-0556-4038-9482-FE0BCDFEE6AD}" srcOrd="0" destOrd="0" presId="urn:microsoft.com/office/officeart/2005/8/layout/hierarchy1"/>
    <dgm:cxn modelId="{326388F9-1968-4174-B5E2-1FED9F548345}" srcId="{3E29EFD1-76BD-45F1-AA6B-C38924E835CF}" destId="{D198E12E-649A-49B1-B967-3BEF91D07537}" srcOrd="0" destOrd="0" parTransId="{027E15AE-32B2-477A-BFA7-2551FF978A88}" sibTransId="{7DA75171-0BE3-4F33-9E3F-58E5E5E8ADC9}"/>
    <dgm:cxn modelId="{F2175B6F-C2B4-48AC-B5D1-D02DBCB38ACC}" type="presOf" srcId="{79003D52-613F-4A75-85BD-2A5CC2D2583E}" destId="{56ED4E1E-68A4-4D7C-8B33-22C6AEBC020F}" srcOrd="0" destOrd="0" presId="urn:microsoft.com/office/officeart/2005/8/layout/hierarchy1"/>
    <dgm:cxn modelId="{5D63497E-9F8A-4861-84F3-2F6D97F90835}" srcId="{79003D52-613F-4A75-85BD-2A5CC2D2583E}" destId="{A073D9CD-DD72-4A40-8B2E-077DB59A137F}" srcOrd="2" destOrd="0" parTransId="{9EA27807-3DF3-4B74-9516-3D48620867A9}" sibTransId="{3C49C176-926A-4589-B8F0-7563B5A530B3}"/>
    <dgm:cxn modelId="{10678D9D-5323-468C-AFAB-EF1378DED626}" type="presOf" srcId="{A073D9CD-DD72-4A40-8B2E-077DB59A137F}" destId="{130A6330-94BA-4727-B135-AE418D2789AE}" srcOrd="0" destOrd="0" presId="urn:microsoft.com/office/officeart/2005/8/layout/hierarchy1"/>
    <dgm:cxn modelId="{B57243C3-7165-42F2-A2A4-E4C28964D351}" srcId="{79003D52-613F-4A75-85BD-2A5CC2D2583E}" destId="{A093B497-6466-47FB-84F1-6F085F1D44DC}" srcOrd="1" destOrd="0" parTransId="{492C8EFD-DA4F-44D5-8C7C-4CD3664B9A12}" sibTransId="{E155E033-1D2C-4E54-8192-720BC947FCD9}"/>
    <dgm:cxn modelId="{75246A70-0CE9-4C14-959F-D64DA83AF944}" srcId="{79003D52-613F-4A75-85BD-2A5CC2D2583E}" destId="{3E29EFD1-76BD-45F1-AA6B-C38924E835CF}" srcOrd="0" destOrd="0" parTransId="{0E72000F-7C0A-455F-A65E-405449F70952}" sibTransId="{0F052D4A-AA1C-4BFF-9D20-5E689EBDEF98}"/>
    <dgm:cxn modelId="{DEF7707D-C798-4472-8415-6B4C3860BB85}" type="presOf" srcId="{3E29EFD1-76BD-45F1-AA6B-C38924E835CF}" destId="{891FEAD6-A21E-4D64-A445-FC49DF452C3A}" srcOrd="0" destOrd="0" presId="urn:microsoft.com/office/officeart/2005/8/layout/hierarchy1"/>
    <dgm:cxn modelId="{B6141952-07C3-40A0-B689-BEE81B1D9E5C}" type="presOf" srcId="{D198E12E-649A-49B1-B967-3BEF91D07537}" destId="{038145E8-8E7D-4F76-A0D7-CC393A611E5C}" srcOrd="0" destOrd="0" presId="urn:microsoft.com/office/officeart/2005/8/layout/hierarchy1"/>
    <dgm:cxn modelId="{B9303675-E538-45E0-80B0-84E988FB3548}" type="presOf" srcId="{027E15AE-32B2-477A-BFA7-2551FF978A88}" destId="{B536866B-893D-469D-A8A2-150078C34257}" srcOrd="0" destOrd="0" presId="urn:microsoft.com/office/officeart/2005/8/layout/hierarchy1"/>
    <dgm:cxn modelId="{91F9270A-9DC5-4A98-BD59-D71CEA2A5B0E}" type="presOf" srcId="{0E72000F-7C0A-455F-A65E-405449F70952}" destId="{A27E67C3-6178-49D0-BF1D-15AF0299DF29}" srcOrd="0" destOrd="0" presId="urn:microsoft.com/office/officeart/2005/8/layout/hierarchy1"/>
    <dgm:cxn modelId="{A7BF8382-7E86-4149-8DE3-96FFD7BD1188}" type="presOf" srcId="{492C8EFD-DA4F-44D5-8C7C-4CD3664B9A12}" destId="{0611738E-44A1-4743-AEB3-19DCF7ACD945}" srcOrd="0" destOrd="0" presId="urn:microsoft.com/office/officeart/2005/8/layout/hierarchy1"/>
    <dgm:cxn modelId="{57A9AFEA-F194-445B-AD59-7158058AD915}" type="presOf" srcId="{0153BD3E-E44E-4DDB-8D73-4487E9C3186F}" destId="{87D75027-7366-497C-A084-B622BE4F144E}" srcOrd="0" destOrd="0" presId="urn:microsoft.com/office/officeart/2005/8/layout/hierarchy1"/>
    <dgm:cxn modelId="{359EE0BD-A960-4763-BE94-278DE2AF1A59}" srcId="{3E29EFD1-76BD-45F1-AA6B-C38924E835CF}" destId="{0153BD3E-E44E-4DDB-8D73-4487E9C3186F}" srcOrd="1" destOrd="0" parTransId="{E333075D-88A8-4E3A-9824-79777DDFA234}" sibTransId="{75E301A6-5AA7-4330-9C57-559672560408}"/>
    <dgm:cxn modelId="{0A5AB9EC-0023-4785-AF4A-728452AAE14B}" type="presOf" srcId="{ED0F08EF-73B8-4DBA-BC0D-2C001AC47492}" destId="{60834AA6-4EE7-4BA7-9CC1-ECB6AC0A66F1}" srcOrd="0" destOrd="0" presId="urn:microsoft.com/office/officeart/2005/8/layout/hierarchy1"/>
    <dgm:cxn modelId="{C748BBFD-B13F-4D48-AD46-95A86000DD6F}" srcId="{3A3DB1B0-AE1B-4B54-A1C5-C96AAC138373}" destId="{79003D52-613F-4A75-85BD-2A5CC2D2583E}" srcOrd="0" destOrd="0" parTransId="{D3460130-F837-437F-A120-E134A5BDF1EB}" sibTransId="{C07561E0-41AF-4A71-B6D5-F1EC3DB9F8EF}"/>
    <dgm:cxn modelId="{5EBABF4F-E9B1-4C8C-93AB-869B18C243A7}" srcId="{A093B497-6466-47FB-84F1-6F085F1D44DC}" destId="{ED0F08EF-73B8-4DBA-BC0D-2C001AC47492}" srcOrd="0" destOrd="0" parTransId="{DAF9004A-E0C1-4D00-895A-D37510E15258}" sibTransId="{FA30ED60-B37B-4243-970F-995597D4AFF1}"/>
    <dgm:cxn modelId="{BE020870-E311-4202-82EE-DF5D3853466F}" type="presOf" srcId="{3A3DB1B0-AE1B-4B54-A1C5-C96AAC138373}" destId="{0BF8B920-E651-41C3-A954-924C4960D515}" srcOrd="0" destOrd="0" presId="urn:microsoft.com/office/officeart/2005/8/layout/hierarchy1"/>
    <dgm:cxn modelId="{E73F46EE-A6BB-4EBE-9575-3D801D2BA518}" type="presOf" srcId="{E333075D-88A8-4E3A-9824-79777DDFA234}" destId="{928C3F79-B1E6-4199-B522-8F00B8500216}" srcOrd="0" destOrd="0" presId="urn:microsoft.com/office/officeart/2005/8/layout/hierarchy1"/>
    <dgm:cxn modelId="{10D2C44C-3656-4DF5-BA49-B216BBFC8B35}" type="presOf" srcId="{A093B497-6466-47FB-84F1-6F085F1D44DC}" destId="{1894FD80-BCBE-4848-BC92-CEEF57CAE823}" srcOrd="0" destOrd="0" presId="urn:microsoft.com/office/officeart/2005/8/layout/hierarchy1"/>
    <dgm:cxn modelId="{520F7263-EDBC-40AC-8636-9D8F9D165AA7}" type="presParOf" srcId="{0BF8B920-E651-41C3-A954-924C4960D515}" destId="{FDBD5F2D-A255-42A5-9FF0-496667104B37}" srcOrd="0" destOrd="0" presId="urn:microsoft.com/office/officeart/2005/8/layout/hierarchy1"/>
    <dgm:cxn modelId="{C8CBA6AB-9E86-464B-8648-941BEC36ADFD}" type="presParOf" srcId="{FDBD5F2D-A255-42A5-9FF0-496667104B37}" destId="{1C3B427B-B1F8-479F-96B0-5DC69AA134D3}" srcOrd="0" destOrd="0" presId="urn:microsoft.com/office/officeart/2005/8/layout/hierarchy1"/>
    <dgm:cxn modelId="{CC359520-F4D6-4334-9158-438EFBB7ACAF}" type="presParOf" srcId="{1C3B427B-B1F8-479F-96B0-5DC69AA134D3}" destId="{3119DC4B-B1B2-4510-8426-FF150AA8FC81}" srcOrd="0" destOrd="0" presId="urn:microsoft.com/office/officeart/2005/8/layout/hierarchy1"/>
    <dgm:cxn modelId="{011987F3-B8B2-4FAE-A660-A1738E9D368D}" type="presParOf" srcId="{1C3B427B-B1F8-479F-96B0-5DC69AA134D3}" destId="{56ED4E1E-68A4-4D7C-8B33-22C6AEBC020F}" srcOrd="1" destOrd="0" presId="urn:microsoft.com/office/officeart/2005/8/layout/hierarchy1"/>
    <dgm:cxn modelId="{637279EF-6AC3-420C-9C48-5B6E47AE14B7}" type="presParOf" srcId="{FDBD5F2D-A255-42A5-9FF0-496667104B37}" destId="{6A6EF501-69A1-4BFD-A103-E955872A8509}" srcOrd="1" destOrd="0" presId="urn:microsoft.com/office/officeart/2005/8/layout/hierarchy1"/>
    <dgm:cxn modelId="{C1EA676B-8095-4D04-9089-17B9610A1F31}" type="presParOf" srcId="{6A6EF501-69A1-4BFD-A103-E955872A8509}" destId="{A27E67C3-6178-49D0-BF1D-15AF0299DF29}" srcOrd="0" destOrd="0" presId="urn:microsoft.com/office/officeart/2005/8/layout/hierarchy1"/>
    <dgm:cxn modelId="{37F95028-1054-472D-90D1-2D0B16E615B7}" type="presParOf" srcId="{6A6EF501-69A1-4BFD-A103-E955872A8509}" destId="{31866EC9-7069-4AFD-AD10-86D60F69C08A}" srcOrd="1" destOrd="0" presId="urn:microsoft.com/office/officeart/2005/8/layout/hierarchy1"/>
    <dgm:cxn modelId="{0F4DC4B9-FD1B-44E9-B156-06C82F573B4F}" type="presParOf" srcId="{31866EC9-7069-4AFD-AD10-86D60F69C08A}" destId="{BBA6CBFC-F9CE-4C28-8A94-1D39200F75DE}" srcOrd="0" destOrd="0" presId="urn:microsoft.com/office/officeart/2005/8/layout/hierarchy1"/>
    <dgm:cxn modelId="{D343AFDD-0464-430F-82A4-1F8C7758EC6B}" type="presParOf" srcId="{BBA6CBFC-F9CE-4C28-8A94-1D39200F75DE}" destId="{C88480F9-DF93-43BD-B42D-623C17492CE2}" srcOrd="0" destOrd="0" presId="urn:microsoft.com/office/officeart/2005/8/layout/hierarchy1"/>
    <dgm:cxn modelId="{93B0D670-9436-4EFA-8E17-232255A59613}" type="presParOf" srcId="{BBA6CBFC-F9CE-4C28-8A94-1D39200F75DE}" destId="{891FEAD6-A21E-4D64-A445-FC49DF452C3A}" srcOrd="1" destOrd="0" presId="urn:microsoft.com/office/officeart/2005/8/layout/hierarchy1"/>
    <dgm:cxn modelId="{6BB63E79-D0AF-43DB-8261-0E564B531B24}" type="presParOf" srcId="{31866EC9-7069-4AFD-AD10-86D60F69C08A}" destId="{C41BD71D-C613-4CC3-9D1E-3FB29E521D47}" srcOrd="1" destOrd="0" presId="urn:microsoft.com/office/officeart/2005/8/layout/hierarchy1"/>
    <dgm:cxn modelId="{630914DD-BE38-420C-BE71-1683C577E327}" type="presParOf" srcId="{C41BD71D-C613-4CC3-9D1E-3FB29E521D47}" destId="{B536866B-893D-469D-A8A2-150078C34257}" srcOrd="0" destOrd="0" presId="urn:microsoft.com/office/officeart/2005/8/layout/hierarchy1"/>
    <dgm:cxn modelId="{24BB8AD4-EF8A-42A7-B2D9-31F983B889ED}" type="presParOf" srcId="{C41BD71D-C613-4CC3-9D1E-3FB29E521D47}" destId="{70339AEB-6B88-4DCF-ACD1-226FC3800BEE}" srcOrd="1" destOrd="0" presId="urn:microsoft.com/office/officeart/2005/8/layout/hierarchy1"/>
    <dgm:cxn modelId="{21DCF93F-B3B1-426C-BED4-06FA88818314}" type="presParOf" srcId="{70339AEB-6B88-4DCF-ACD1-226FC3800BEE}" destId="{7DFF2A91-2B20-43F1-854F-41B47D95DA89}" srcOrd="0" destOrd="0" presId="urn:microsoft.com/office/officeart/2005/8/layout/hierarchy1"/>
    <dgm:cxn modelId="{957E272C-EB58-433D-9F4B-91347C44FB10}" type="presParOf" srcId="{7DFF2A91-2B20-43F1-854F-41B47D95DA89}" destId="{C1EC2107-3B1B-4F96-B022-763E849E06BD}" srcOrd="0" destOrd="0" presId="urn:microsoft.com/office/officeart/2005/8/layout/hierarchy1"/>
    <dgm:cxn modelId="{569A5E02-5E00-4AC0-93E9-7E2C386495FA}" type="presParOf" srcId="{7DFF2A91-2B20-43F1-854F-41B47D95DA89}" destId="{038145E8-8E7D-4F76-A0D7-CC393A611E5C}" srcOrd="1" destOrd="0" presId="urn:microsoft.com/office/officeart/2005/8/layout/hierarchy1"/>
    <dgm:cxn modelId="{2F569598-F6DC-4539-A295-F3F02DA65A25}" type="presParOf" srcId="{70339AEB-6B88-4DCF-ACD1-226FC3800BEE}" destId="{0278EDA7-2BB1-4372-9A0C-8BBF32B439D6}" srcOrd="1" destOrd="0" presId="urn:microsoft.com/office/officeart/2005/8/layout/hierarchy1"/>
    <dgm:cxn modelId="{C4BA175D-FAFC-4197-85BB-65F08ED20D24}" type="presParOf" srcId="{C41BD71D-C613-4CC3-9D1E-3FB29E521D47}" destId="{928C3F79-B1E6-4199-B522-8F00B8500216}" srcOrd="2" destOrd="0" presId="urn:microsoft.com/office/officeart/2005/8/layout/hierarchy1"/>
    <dgm:cxn modelId="{64F8FDAB-7D75-44F8-8BC2-90BA5CE976CB}" type="presParOf" srcId="{C41BD71D-C613-4CC3-9D1E-3FB29E521D47}" destId="{4357660C-956A-4F5D-A95E-37C5D288846D}" srcOrd="3" destOrd="0" presId="urn:microsoft.com/office/officeart/2005/8/layout/hierarchy1"/>
    <dgm:cxn modelId="{6012C213-BD03-4C31-83B3-75453A1C8002}" type="presParOf" srcId="{4357660C-956A-4F5D-A95E-37C5D288846D}" destId="{6D8284EF-2605-4E12-B80F-A96F3267D23E}" srcOrd="0" destOrd="0" presId="urn:microsoft.com/office/officeart/2005/8/layout/hierarchy1"/>
    <dgm:cxn modelId="{5BB0DD78-FE67-48F8-9F83-31628430F5CA}" type="presParOf" srcId="{6D8284EF-2605-4E12-B80F-A96F3267D23E}" destId="{8919BA38-A52D-4D5D-8DB1-4EC445BD1BD3}" srcOrd="0" destOrd="0" presId="urn:microsoft.com/office/officeart/2005/8/layout/hierarchy1"/>
    <dgm:cxn modelId="{758C3D34-3ACF-4CC4-97CC-0FCBA6613F24}" type="presParOf" srcId="{6D8284EF-2605-4E12-B80F-A96F3267D23E}" destId="{87D75027-7366-497C-A084-B622BE4F144E}" srcOrd="1" destOrd="0" presId="urn:microsoft.com/office/officeart/2005/8/layout/hierarchy1"/>
    <dgm:cxn modelId="{6C7FB982-1F20-4C4E-8D95-2D30A67B721E}" type="presParOf" srcId="{4357660C-956A-4F5D-A95E-37C5D288846D}" destId="{4E841947-7782-455B-A995-E50D3A9F4D4A}" srcOrd="1" destOrd="0" presId="urn:microsoft.com/office/officeart/2005/8/layout/hierarchy1"/>
    <dgm:cxn modelId="{5F923EA2-810D-4A41-83FB-B0D832ACB828}" type="presParOf" srcId="{6A6EF501-69A1-4BFD-A103-E955872A8509}" destId="{0611738E-44A1-4743-AEB3-19DCF7ACD945}" srcOrd="2" destOrd="0" presId="urn:microsoft.com/office/officeart/2005/8/layout/hierarchy1"/>
    <dgm:cxn modelId="{A3859EF6-D25F-4F75-8545-4BB50BFD44BE}" type="presParOf" srcId="{6A6EF501-69A1-4BFD-A103-E955872A8509}" destId="{FAD99837-7853-401D-AA2E-DEE29EAD85F5}" srcOrd="3" destOrd="0" presId="urn:microsoft.com/office/officeart/2005/8/layout/hierarchy1"/>
    <dgm:cxn modelId="{D4230C6C-C1E9-43D4-B4F5-DCEBBF979EE8}" type="presParOf" srcId="{FAD99837-7853-401D-AA2E-DEE29EAD85F5}" destId="{EA4412DD-1392-4672-9634-1818DC7759B2}" srcOrd="0" destOrd="0" presId="urn:microsoft.com/office/officeart/2005/8/layout/hierarchy1"/>
    <dgm:cxn modelId="{9B595B3C-367A-4B99-8D03-05D3FC2D91B7}" type="presParOf" srcId="{EA4412DD-1392-4672-9634-1818DC7759B2}" destId="{8DED7DBD-D4A6-45C4-A3D6-541693474CF8}" srcOrd="0" destOrd="0" presId="urn:microsoft.com/office/officeart/2005/8/layout/hierarchy1"/>
    <dgm:cxn modelId="{9B882641-F09D-400A-AF0F-136FECB45FB9}" type="presParOf" srcId="{EA4412DD-1392-4672-9634-1818DC7759B2}" destId="{1894FD80-BCBE-4848-BC92-CEEF57CAE823}" srcOrd="1" destOrd="0" presId="urn:microsoft.com/office/officeart/2005/8/layout/hierarchy1"/>
    <dgm:cxn modelId="{733BB8E8-211E-42D1-8D81-7D3354B2B107}" type="presParOf" srcId="{FAD99837-7853-401D-AA2E-DEE29EAD85F5}" destId="{654C745D-0A70-4B4D-85F6-7CEA469A6E21}" srcOrd="1" destOrd="0" presId="urn:microsoft.com/office/officeart/2005/8/layout/hierarchy1"/>
    <dgm:cxn modelId="{A25E301E-1819-49C1-8B28-C8AE533EF28D}" type="presParOf" srcId="{654C745D-0A70-4B4D-85F6-7CEA469A6E21}" destId="{FEFB02C7-8886-4C47-AC3A-B9941EB14A21}" srcOrd="0" destOrd="0" presId="urn:microsoft.com/office/officeart/2005/8/layout/hierarchy1"/>
    <dgm:cxn modelId="{F378189C-81A0-4596-85F5-B8F347E34273}" type="presParOf" srcId="{654C745D-0A70-4B4D-85F6-7CEA469A6E21}" destId="{056F22EE-5512-477F-AFF7-8D2DC48EE6EB}" srcOrd="1" destOrd="0" presId="urn:microsoft.com/office/officeart/2005/8/layout/hierarchy1"/>
    <dgm:cxn modelId="{88E9DD3D-68A2-4FB7-A4F0-273491B01A1B}" type="presParOf" srcId="{056F22EE-5512-477F-AFF7-8D2DC48EE6EB}" destId="{B55870B6-2DA4-44D2-887F-A497DFCCA95F}" srcOrd="0" destOrd="0" presId="urn:microsoft.com/office/officeart/2005/8/layout/hierarchy1"/>
    <dgm:cxn modelId="{BB7EEDB8-CD2E-4974-80D8-FF5CDA4BE1EA}" type="presParOf" srcId="{B55870B6-2DA4-44D2-887F-A497DFCCA95F}" destId="{0FC95832-CCAA-4509-A042-0EC1EEF77EF4}" srcOrd="0" destOrd="0" presId="urn:microsoft.com/office/officeart/2005/8/layout/hierarchy1"/>
    <dgm:cxn modelId="{BD798E39-7F6E-479B-9236-734F28A05D16}" type="presParOf" srcId="{B55870B6-2DA4-44D2-887F-A497DFCCA95F}" destId="{60834AA6-4EE7-4BA7-9CC1-ECB6AC0A66F1}" srcOrd="1" destOrd="0" presId="urn:microsoft.com/office/officeart/2005/8/layout/hierarchy1"/>
    <dgm:cxn modelId="{67BDA1F6-3331-4227-A1A6-7C0DB70200BD}" type="presParOf" srcId="{056F22EE-5512-477F-AFF7-8D2DC48EE6EB}" destId="{F8FE231D-B5F2-401A-969C-9561734ECBBA}" srcOrd="1" destOrd="0" presId="urn:microsoft.com/office/officeart/2005/8/layout/hierarchy1"/>
    <dgm:cxn modelId="{76C7EDFD-E914-450F-AF43-099D545BDD07}" type="presParOf" srcId="{6A6EF501-69A1-4BFD-A103-E955872A8509}" destId="{98BC6D83-0556-4038-9482-FE0BCDFEE6AD}" srcOrd="4" destOrd="0" presId="urn:microsoft.com/office/officeart/2005/8/layout/hierarchy1"/>
    <dgm:cxn modelId="{E254C6E9-B37B-4294-AA9E-EF420E4F8E1C}" type="presParOf" srcId="{6A6EF501-69A1-4BFD-A103-E955872A8509}" destId="{B30DFAF2-B9BE-408D-A58A-AC11EB19FA95}" srcOrd="5" destOrd="0" presId="urn:microsoft.com/office/officeart/2005/8/layout/hierarchy1"/>
    <dgm:cxn modelId="{72125791-1BB2-475F-A410-D91D01F20DA1}" type="presParOf" srcId="{B30DFAF2-B9BE-408D-A58A-AC11EB19FA95}" destId="{6E07A25C-AA41-4766-89BF-F47525327E29}" srcOrd="0" destOrd="0" presId="urn:microsoft.com/office/officeart/2005/8/layout/hierarchy1"/>
    <dgm:cxn modelId="{B5B0107F-2F94-40ED-BEF7-6A8B3A8633A5}" type="presParOf" srcId="{6E07A25C-AA41-4766-89BF-F47525327E29}" destId="{B049DC51-3DEA-40B1-A71B-05A1DD485802}" srcOrd="0" destOrd="0" presId="urn:microsoft.com/office/officeart/2005/8/layout/hierarchy1"/>
    <dgm:cxn modelId="{585D5F74-A2FB-4200-85F7-4D2B63C46B30}" type="presParOf" srcId="{6E07A25C-AA41-4766-89BF-F47525327E29}" destId="{130A6330-94BA-4727-B135-AE418D2789AE}" srcOrd="1" destOrd="0" presId="urn:microsoft.com/office/officeart/2005/8/layout/hierarchy1"/>
    <dgm:cxn modelId="{CE667F7C-1417-4617-9594-6618C557596B}" type="presParOf" srcId="{B30DFAF2-B9BE-408D-A58A-AC11EB19FA95}" destId="{EF5DC5AA-7179-4EFC-843C-5FF4F3845B7C}"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6B2F4-5427-4A73-B781-24FF6FCCE2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221B5404-47AB-441D-8CB4-643E9E3C4B53}">
      <dgm:prSet phldrT="[Text]"/>
      <dgm:spPr/>
      <dgm:t>
        <a:bodyPr/>
        <a:lstStyle/>
        <a:p>
          <a:pPr rtl="1"/>
          <a:r>
            <a:rPr lang="fa-IR" dirty="0" smtClean="0"/>
            <a:t>كالا و خدمات برای خلق ارزش در بازارمحصول </a:t>
          </a:r>
          <a:endParaRPr lang="fa-IR" dirty="0"/>
        </a:p>
      </dgm:t>
    </dgm:pt>
    <dgm:pt modelId="{CF6A274D-DDDE-4FC1-8612-EF2BCD64BB2C}" type="parTrans" cxnId="{C4012560-9160-4669-957E-14D12C4400BD}">
      <dgm:prSet/>
      <dgm:spPr/>
      <dgm:t>
        <a:bodyPr/>
        <a:lstStyle/>
        <a:p>
          <a:pPr rtl="1"/>
          <a:endParaRPr lang="fa-IR"/>
        </a:p>
      </dgm:t>
    </dgm:pt>
    <dgm:pt modelId="{057C00F7-2DD3-428F-8304-B543D9A5DCA9}" type="sibTrans" cxnId="{C4012560-9160-4669-957E-14D12C4400BD}">
      <dgm:prSet/>
      <dgm:spPr/>
      <dgm:t>
        <a:bodyPr/>
        <a:lstStyle/>
        <a:p>
          <a:pPr rtl="1"/>
          <a:endParaRPr lang="fa-IR"/>
        </a:p>
      </dgm:t>
    </dgm:pt>
    <dgm:pt modelId="{7433785F-A3FC-47B2-BD14-814F0725163C}" type="pres">
      <dgm:prSet presAssocID="{CF16B2F4-5427-4A73-B781-24FF6FCCE2B9}" presName="hierChild1" presStyleCnt="0">
        <dgm:presLayoutVars>
          <dgm:chPref val="1"/>
          <dgm:dir/>
          <dgm:animOne val="branch"/>
          <dgm:animLvl val="lvl"/>
          <dgm:resizeHandles/>
        </dgm:presLayoutVars>
      </dgm:prSet>
      <dgm:spPr/>
      <dgm:t>
        <a:bodyPr/>
        <a:lstStyle/>
        <a:p>
          <a:pPr rtl="1"/>
          <a:endParaRPr lang="fa-IR"/>
        </a:p>
      </dgm:t>
    </dgm:pt>
    <dgm:pt modelId="{C6DB0DFF-DC94-4C2F-905D-10E4C2073992}" type="pres">
      <dgm:prSet presAssocID="{221B5404-47AB-441D-8CB4-643E9E3C4B53}" presName="hierRoot1" presStyleCnt="0"/>
      <dgm:spPr/>
    </dgm:pt>
    <dgm:pt modelId="{A480BB50-C7D6-4B25-8B53-BCAA5C7F8B48}" type="pres">
      <dgm:prSet presAssocID="{221B5404-47AB-441D-8CB4-643E9E3C4B53}" presName="composite" presStyleCnt="0"/>
      <dgm:spPr/>
    </dgm:pt>
    <dgm:pt modelId="{983C4F41-6B38-4E15-9657-94130C198B7B}" type="pres">
      <dgm:prSet presAssocID="{221B5404-47AB-441D-8CB4-643E9E3C4B53}" presName="background" presStyleLbl="node0" presStyleIdx="0" presStyleCnt="1"/>
      <dgm:spPr/>
    </dgm:pt>
    <dgm:pt modelId="{5C49AF61-E2B5-4F7C-B2BE-75C0C51212FC}" type="pres">
      <dgm:prSet presAssocID="{221B5404-47AB-441D-8CB4-643E9E3C4B53}" presName="text" presStyleLbl="fgAcc0" presStyleIdx="0" presStyleCnt="1" custLinFactY="12323" custLinFactNeighborX="24943" custLinFactNeighborY="100000">
        <dgm:presLayoutVars>
          <dgm:chPref val="3"/>
        </dgm:presLayoutVars>
      </dgm:prSet>
      <dgm:spPr/>
      <dgm:t>
        <a:bodyPr/>
        <a:lstStyle/>
        <a:p>
          <a:pPr rtl="1"/>
          <a:endParaRPr lang="fa-IR"/>
        </a:p>
      </dgm:t>
    </dgm:pt>
    <dgm:pt modelId="{7846756E-449B-40B2-9AF7-ED3B0D283E29}" type="pres">
      <dgm:prSet presAssocID="{221B5404-47AB-441D-8CB4-643E9E3C4B53}" presName="hierChild2" presStyleCnt="0"/>
      <dgm:spPr/>
    </dgm:pt>
  </dgm:ptLst>
  <dgm:cxnLst>
    <dgm:cxn modelId="{C52A5E32-6FFD-44E3-AA84-64CE180D4C6B}" type="presOf" srcId="{CF16B2F4-5427-4A73-B781-24FF6FCCE2B9}" destId="{7433785F-A3FC-47B2-BD14-814F0725163C}" srcOrd="0" destOrd="0" presId="urn:microsoft.com/office/officeart/2005/8/layout/hierarchy1"/>
    <dgm:cxn modelId="{C4012560-9160-4669-957E-14D12C4400BD}" srcId="{CF16B2F4-5427-4A73-B781-24FF6FCCE2B9}" destId="{221B5404-47AB-441D-8CB4-643E9E3C4B53}" srcOrd="0" destOrd="0" parTransId="{CF6A274D-DDDE-4FC1-8612-EF2BCD64BB2C}" sibTransId="{057C00F7-2DD3-428F-8304-B543D9A5DCA9}"/>
    <dgm:cxn modelId="{0926B6C3-9FAB-474B-BA19-A10B663F9E95}" type="presOf" srcId="{221B5404-47AB-441D-8CB4-643E9E3C4B53}" destId="{5C49AF61-E2B5-4F7C-B2BE-75C0C51212FC}" srcOrd="0" destOrd="0" presId="urn:microsoft.com/office/officeart/2005/8/layout/hierarchy1"/>
    <dgm:cxn modelId="{90E1F933-4439-4685-8838-8FF90498BEB1}" type="presParOf" srcId="{7433785F-A3FC-47B2-BD14-814F0725163C}" destId="{C6DB0DFF-DC94-4C2F-905D-10E4C2073992}" srcOrd="0" destOrd="0" presId="urn:microsoft.com/office/officeart/2005/8/layout/hierarchy1"/>
    <dgm:cxn modelId="{EE0E4671-99C1-4631-A78D-A2A5388251C6}" type="presParOf" srcId="{C6DB0DFF-DC94-4C2F-905D-10E4C2073992}" destId="{A480BB50-C7D6-4B25-8B53-BCAA5C7F8B48}" srcOrd="0" destOrd="0" presId="urn:microsoft.com/office/officeart/2005/8/layout/hierarchy1"/>
    <dgm:cxn modelId="{5FBB1A68-1D8B-409D-965C-CE738030E654}" type="presParOf" srcId="{A480BB50-C7D6-4B25-8B53-BCAA5C7F8B48}" destId="{983C4F41-6B38-4E15-9657-94130C198B7B}" srcOrd="0" destOrd="0" presId="urn:microsoft.com/office/officeart/2005/8/layout/hierarchy1"/>
    <dgm:cxn modelId="{FB941DBD-CAF8-4725-8BD9-88AEC37B5815}" type="presParOf" srcId="{A480BB50-C7D6-4B25-8B53-BCAA5C7F8B48}" destId="{5C49AF61-E2B5-4F7C-B2BE-75C0C51212FC}" srcOrd="1" destOrd="0" presId="urn:microsoft.com/office/officeart/2005/8/layout/hierarchy1"/>
    <dgm:cxn modelId="{1350B86C-E0A7-4E46-A1FB-EA956F13EA86}" type="presParOf" srcId="{C6DB0DFF-DC94-4C2F-905D-10E4C2073992}" destId="{7846756E-449B-40B2-9AF7-ED3B0D283E29}" srcOrd="1" destOrd="0" presId="urn:microsoft.com/office/officeart/2005/8/layout/hierarchy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16B2F4-5427-4A73-B781-24FF6FCCE2B9}" type="doc">
      <dgm:prSet loTypeId="urn:microsoft.com/office/officeart/2005/8/layout/hierarchy1" loCatId="hierarchy" qsTypeId="urn:microsoft.com/office/officeart/2005/8/quickstyle/3d3" qsCatId="3D" csTypeId="urn:microsoft.com/office/officeart/2005/8/colors/accent1_2" csCatId="accent1" phldr="1"/>
      <dgm:spPr/>
      <dgm:t>
        <a:bodyPr/>
        <a:lstStyle/>
        <a:p>
          <a:pPr rtl="1"/>
          <a:endParaRPr lang="fa-IR"/>
        </a:p>
      </dgm:t>
    </dgm:pt>
    <dgm:pt modelId="{7433785F-A3FC-47B2-BD14-814F0725163C}" type="pres">
      <dgm:prSet presAssocID="{CF16B2F4-5427-4A73-B781-24FF6FCCE2B9}" presName="hierChild1" presStyleCnt="0">
        <dgm:presLayoutVars>
          <dgm:chPref val="1"/>
          <dgm:dir/>
          <dgm:animOne val="branch"/>
          <dgm:animLvl val="lvl"/>
          <dgm:resizeHandles/>
        </dgm:presLayoutVars>
      </dgm:prSet>
      <dgm:spPr/>
      <dgm:t>
        <a:bodyPr/>
        <a:lstStyle/>
        <a:p>
          <a:pPr rtl="1"/>
          <a:endParaRPr lang="fa-IR"/>
        </a:p>
      </dgm:t>
    </dgm:pt>
  </dgm:ptLst>
  <dgm:cxnLst>
    <dgm:cxn modelId="{FE60848F-217F-4A6E-97B5-256C34C203D6}" type="presOf" srcId="{CF16B2F4-5427-4A73-B781-24FF6FCCE2B9}" destId="{7433785F-A3FC-47B2-BD14-814F0725163C}" srcOrd="0" destOrd="0" presId="urn:microsoft.com/office/officeart/2005/8/layout/hierarchy1"/>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16B2F4-5427-4A73-B781-24FF6FCCE2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7433785F-A3FC-47B2-BD14-814F0725163C}" type="pres">
      <dgm:prSet presAssocID="{CF16B2F4-5427-4A73-B781-24FF6FCCE2B9}" presName="hierChild1" presStyleCnt="0">
        <dgm:presLayoutVars>
          <dgm:chPref val="1"/>
          <dgm:dir/>
          <dgm:animOne val="branch"/>
          <dgm:animLvl val="lvl"/>
          <dgm:resizeHandles/>
        </dgm:presLayoutVars>
      </dgm:prSet>
      <dgm:spPr/>
      <dgm:t>
        <a:bodyPr/>
        <a:lstStyle/>
        <a:p>
          <a:pPr rtl="1"/>
          <a:endParaRPr lang="fa-IR"/>
        </a:p>
      </dgm:t>
    </dgm:pt>
  </dgm:ptLst>
  <dgm:cxnLst>
    <dgm:cxn modelId="{A6BD7805-F5C5-458B-AF60-F94ECE4A14FF}" type="presOf" srcId="{CF16B2F4-5427-4A73-B781-24FF6FCCE2B9}" destId="{7433785F-A3FC-47B2-BD14-814F0725163C}" srcOrd="0" destOrd="0" presId="urn:microsoft.com/office/officeart/2005/8/layout/hierarchy1"/>
  </dgm:cxnLst>
  <dgm:bg/>
  <dgm:whole/>
  <dgm:extLst>
    <a:ext uri="http://schemas.microsoft.com/office/drawing/2008/diagram">
      <dsp:dataModelExt xmlns=""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CD254E-17A9-498E-97A5-CDD60642F9E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EE09FCA7-91C9-43CD-9B87-885082D647AE}">
      <dgm:prSet phldrT="[Text]"/>
      <dgm:spPr/>
      <dgm:t>
        <a:bodyPr/>
        <a:lstStyle/>
        <a:p>
          <a:pPr rtl="1"/>
          <a:r>
            <a:rPr lang="fa-IR" dirty="0" smtClean="0"/>
            <a:t>چرخه نقدينگی</a:t>
          </a:r>
          <a:endParaRPr lang="fa-IR" dirty="0"/>
        </a:p>
      </dgm:t>
    </dgm:pt>
    <dgm:pt modelId="{E2E300B2-AA70-4663-A0B7-F62239B8F123}" type="parTrans" cxnId="{47F287B6-BD29-437D-811C-4A56A75D9A0B}">
      <dgm:prSet/>
      <dgm:spPr/>
      <dgm:t>
        <a:bodyPr/>
        <a:lstStyle/>
        <a:p>
          <a:pPr rtl="1"/>
          <a:endParaRPr lang="fa-IR"/>
        </a:p>
      </dgm:t>
    </dgm:pt>
    <dgm:pt modelId="{3E0B7CEE-AA25-4DE8-A784-808EF71AA203}" type="sibTrans" cxnId="{47F287B6-BD29-437D-811C-4A56A75D9A0B}">
      <dgm:prSet/>
      <dgm:spPr/>
      <dgm:t>
        <a:bodyPr/>
        <a:lstStyle/>
        <a:p>
          <a:pPr rtl="1"/>
          <a:endParaRPr lang="fa-IR"/>
        </a:p>
      </dgm:t>
    </dgm:pt>
    <dgm:pt modelId="{D9F59277-2858-4E5B-8674-252056FBE3DA}">
      <dgm:prSet phldrT="[Text]" custT="1"/>
      <dgm:spPr/>
      <dgm:t>
        <a:bodyPr/>
        <a:lstStyle/>
        <a:p>
          <a:pPr rtl="1"/>
          <a:r>
            <a:rPr lang="fa-IR" sz="900" dirty="0" smtClean="0"/>
            <a:t>نقدی عملياتی</a:t>
          </a:r>
          <a:endParaRPr lang="fa-IR" sz="900" dirty="0"/>
        </a:p>
      </dgm:t>
    </dgm:pt>
    <dgm:pt modelId="{1190E643-EADA-4C0C-B910-92357475A7CC}" type="parTrans" cxnId="{0D3DAE46-6E30-4BD3-9F17-840B4FAA78DE}">
      <dgm:prSet/>
      <dgm:spPr/>
      <dgm:t>
        <a:bodyPr/>
        <a:lstStyle/>
        <a:p>
          <a:pPr rtl="1"/>
          <a:endParaRPr lang="fa-IR"/>
        </a:p>
      </dgm:t>
    </dgm:pt>
    <dgm:pt modelId="{E92C165C-7A0E-4BC6-B146-8E99F70A8BB1}" type="sibTrans" cxnId="{0D3DAE46-6E30-4BD3-9F17-840B4FAA78DE}">
      <dgm:prSet/>
      <dgm:spPr/>
      <dgm:t>
        <a:bodyPr/>
        <a:lstStyle/>
        <a:p>
          <a:pPr rtl="1"/>
          <a:endParaRPr lang="fa-IR"/>
        </a:p>
      </dgm:t>
    </dgm:pt>
    <dgm:pt modelId="{6D188360-0D8E-4134-840A-733658DF81DA}">
      <dgm:prSet phldrT="[Text]" custT="1"/>
      <dgm:spPr/>
      <dgm:t>
        <a:bodyPr/>
        <a:lstStyle/>
        <a:p>
          <a:pPr rtl="1"/>
          <a:r>
            <a:rPr lang="fa-IR" sz="900" dirty="0" smtClean="0"/>
            <a:t>موجودی</a:t>
          </a:r>
          <a:endParaRPr lang="fa-IR" sz="800" dirty="0"/>
        </a:p>
      </dgm:t>
    </dgm:pt>
    <dgm:pt modelId="{CC4346AB-E3F4-454C-9D91-FA4E10C94D9C}" type="parTrans" cxnId="{7DD01B74-ADCA-4EC6-AECF-BC329514A29F}">
      <dgm:prSet/>
      <dgm:spPr/>
      <dgm:t>
        <a:bodyPr/>
        <a:lstStyle/>
        <a:p>
          <a:pPr rtl="1"/>
          <a:endParaRPr lang="fa-IR"/>
        </a:p>
      </dgm:t>
    </dgm:pt>
    <dgm:pt modelId="{8664C1C1-9201-479A-A2E5-00BDD88E5BF9}" type="sibTrans" cxnId="{7DD01B74-ADCA-4EC6-AECF-BC329514A29F}">
      <dgm:prSet/>
      <dgm:spPr/>
      <dgm:t>
        <a:bodyPr/>
        <a:lstStyle/>
        <a:p>
          <a:pPr rtl="1"/>
          <a:endParaRPr lang="fa-IR"/>
        </a:p>
      </dgm:t>
    </dgm:pt>
    <dgm:pt modelId="{BA919B79-B7CA-4CD1-8268-2D04D5C5DA63}">
      <dgm:prSet phldrT="[Text]"/>
      <dgm:spPr/>
      <dgm:t>
        <a:bodyPr/>
        <a:lstStyle/>
        <a:p>
          <a:pPr rtl="1"/>
          <a:r>
            <a:rPr lang="fa-IR" dirty="0" smtClean="0"/>
            <a:t>فروش</a:t>
          </a:r>
          <a:endParaRPr lang="fa-IR" dirty="0"/>
        </a:p>
      </dgm:t>
    </dgm:pt>
    <dgm:pt modelId="{9BE684B6-B2CE-4247-B99E-8179CAC55BC5}" type="parTrans" cxnId="{23FA3341-838B-4F04-8FC8-AA6A350212D4}">
      <dgm:prSet/>
      <dgm:spPr/>
      <dgm:t>
        <a:bodyPr/>
        <a:lstStyle/>
        <a:p>
          <a:pPr rtl="1"/>
          <a:endParaRPr lang="fa-IR"/>
        </a:p>
      </dgm:t>
    </dgm:pt>
    <dgm:pt modelId="{0C6F6BF1-EB5E-49DE-AFB5-AA56252E582F}" type="sibTrans" cxnId="{23FA3341-838B-4F04-8FC8-AA6A350212D4}">
      <dgm:prSet/>
      <dgm:spPr/>
      <dgm:t>
        <a:bodyPr/>
        <a:lstStyle/>
        <a:p>
          <a:pPr rtl="1"/>
          <a:endParaRPr lang="fa-IR"/>
        </a:p>
      </dgm:t>
    </dgm:pt>
    <dgm:pt modelId="{57C6B4CC-A6BC-4B7D-BE31-4A230C8DA374}">
      <dgm:prSet phldrT="[Text]" custT="1"/>
      <dgm:spPr/>
      <dgm:t>
        <a:bodyPr/>
        <a:lstStyle/>
        <a:p>
          <a:pPr rtl="1"/>
          <a:r>
            <a:rPr lang="fa-IR" sz="800" dirty="0" smtClean="0"/>
            <a:t>حسابهای </a:t>
          </a:r>
          <a:r>
            <a:rPr lang="fa-IR" sz="900" dirty="0" smtClean="0"/>
            <a:t>دريافتنی</a:t>
          </a:r>
          <a:endParaRPr lang="fa-IR" sz="900" dirty="0"/>
        </a:p>
      </dgm:t>
    </dgm:pt>
    <dgm:pt modelId="{E0883F4E-4F84-405F-80CD-097333CE8004}" type="parTrans" cxnId="{28DFB1BC-4722-4D3D-A3E8-FF856EA919DA}">
      <dgm:prSet/>
      <dgm:spPr/>
      <dgm:t>
        <a:bodyPr/>
        <a:lstStyle/>
        <a:p>
          <a:pPr rtl="1"/>
          <a:endParaRPr lang="fa-IR"/>
        </a:p>
      </dgm:t>
    </dgm:pt>
    <dgm:pt modelId="{C379C426-3FBA-4401-90EB-0283F02FA6C2}" type="sibTrans" cxnId="{28DFB1BC-4722-4D3D-A3E8-FF856EA919DA}">
      <dgm:prSet/>
      <dgm:spPr/>
      <dgm:t>
        <a:bodyPr/>
        <a:lstStyle/>
        <a:p>
          <a:pPr rtl="1"/>
          <a:endParaRPr lang="fa-IR"/>
        </a:p>
      </dgm:t>
    </dgm:pt>
    <dgm:pt modelId="{7BF0F885-E42D-49D9-B468-2D962D90E828}" type="pres">
      <dgm:prSet presAssocID="{6DCD254E-17A9-498E-97A5-CDD60642F9ED}" presName="Name0" presStyleCnt="0">
        <dgm:presLayoutVars>
          <dgm:chMax val="1"/>
          <dgm:dir/>
          <dgm:animLvl val="ctr"/>
          <dgm:resizeHandles val="exact"/>
        </dgm:presLayoutVars>
      </dgm:prSet>
      <dgm:spPr/>
      <dgm:t>
        <a:bodyPr/>
        <a:lstStyle/>
        <a:p>
          <a:pPr rtl="1"/>
          <a:endParaRPr lang="fa-IR"/>
        </a:p>
      </dgm:t>
    </dgm:pt>
    <dgm:pt modelId="{E838F21F-88D3-4E2D-9213-104C32A4070B}" type="pres">
      <dgm:prSet presAssocID="{EE09FCA7-91C9-43CD-9B87-885082D647AE}" presName="centerShape" presStyleLbl="node0" presStyleIdx="0" presStyleCnt="1"/>
      <dgm:spPr/>
      <dgm:t>
        <a:bodyPr/>
        <a:lstStyle/>
        <a:p>
          <a:pPr rtl="1"/>
          <a:endParaRPr lang="fa-IR"/>
        </a:p>
      </dgm:t>
    </dgm:pt>
    <dgm:pt modelId="{8B20480F-7CB3-4AEE-9EFA-17A82CBB907A}" type="pres">
      <dgm:prSet presAssocID="{D9F59277-2858-4E5B-8674-252056FBE3DA}" presName="node" presStyleLbl="node1" presStyleIdx="0" presStyleCnt="4" custRadScaleRad="100182" custRadScaleInc="4884">
        <dgm:presLayoutVars>
          <dgm:bulletEnabled val="1"/>
        </dgm:presLayoutVars>
      </dgm:prSet>
      <dgm:spPr/>
      <dgm:t>
        <a:bodyPr/>
        <a:lstStyle/>
        <a:p>
          <a:pPr rtl="1"/>
          <a:endParaRPr lang="fa-IR"/>
        </a:p>
      </dgm:t>
    </dgm:pt>
    <dgm:pt modelId="{6DAB6D63-5AA1-4FDF-BC11-FFB7C6C89C4D}" type="pres">
      <dgm:prSet presAssocID="{D9F59277-2858-4E5B-8674-252056FBE3DA}" presName="dummy" presStyleCnt="0"/>
      <dgm:spPr/>
    </dgm:pt>
    <dgm:pt modelId="{7F1D3EEB-D8F9-4508-A0F8-ABC2BA996F0D}" type="pres">
      <dgm:prSet presAssocID="{E92C165C-7A0E-4BC6-B146-8E99F70A8BB1}" presName="sibTrans" presStyleLbl="sibTrans2D1" presStyleIdx="0" presStyleCnt="4"/>
      <dgm:spPr/>
      <dgm:t>
        <a:bodyPr/>
        <a:lstStyle/>
        <a:p>
          <a:pPr rtl="1"/>
          <a:endParaRPr lang="fa-IR"/>
        </a:p>
      </dgm:t>
    </dgm:pt>
    <dgm:pt modelId="{F7752B37-EDB1-4EBB-A641-488B6C371155}" type="pres">
      <dgm:prSet presAssocID="{6D188360-0D8E-4134-840A-733658DF81DA}" presName="node" presStyleLbl="node1" presStyleIdx="1" presStyleCnt="4">
        <dgm:presLayoutVars>
          <dgm:bulletEnabled val="1"/>
        </dgm:presLayoutVars>
      </dgm:prSet>
      <dgm:spPr/>
      <dgm:t>
        <a:bodyPr/>
        <a:lstStyle/>
        <a:p>
          <a:pPr rtl="1"/>
          <a:endParaRPr lang="fa-IR"/>
        </a:p>
      </dgm:t>
    </dgm:pt>
    <dgm:pt modelId="{CD0BA970-0A32-4AEF-B81D-1B4EECD92BF1}" type="pres">
      <dgm:prSet presAssocID="{6D188360-0D8E-4134-840A-733658DF81DA}" presName="dummy" presStyleCnt="0"/>
      <dgm:spPr/>
    </dgm:pt>
    <dgm:pt modelId="{DAA7E280-93AC-47B8-899B-55EFF3B0F8C6}" type="pres">
      <dgm:prSet presAssocID="{8664C1C1-9201-479A-A2E5-00BDD88E5BF9}" presName="sibTrans" presStyleLbl="sibTrans2D1" presStyleIdx="1" presStyleCnt="4"/>
      <dgm:spPr/>
      <dgm:t>
        <a:bodyPr/>
        <a:lstStyle/>
        <a:p>
          <a:pPr rtl="1"/>
          <a:endParaRPr lang="fa-IR"/>
        </a:p>
      </dgm:t>
    </dgm:pt>
    <dgm:pt modelId="{B7037B99-BF6E-430D-8226-3BF26C796461}" type="pres">
      <dgm:prSet presAssocID="{BA919B79-B7CA-4CD1-8268-2D04D5C5DA63}" presName="node" presStyleLbl="node1" presStyleIdx="2" presStyleCnt="4">
        <dgm:presLayoutVars>
          <dgm:bulletEnabled val="1"/>
        </dgm:presLayoutVars>
      </dgm:prSet>
      <dgm:spPr/>
      <dgm:t>
        <a:bodyPr/>
        <a:lstStyle/>
        <a:p>
          <a:pPr rtl="1"/>
          <a:endParaRPr lang="fa-IR"/>
        </a:p>
      </dgm:t>
    </dgm:pt>
    <dgm:pt modelId="{7A381ED2-D15B-485E-A3BA-70BDC4487BA0}" type="pres">
      <dgm:prSet presAssocID="{BA919B79-B7CA-4CD1-8268-2D04D5C5DA63}" presName="dummy" presStyleCnt="0"/>
      <dgm:spPr/>
    </dgm:pt>
    <dgm:pt modelId="{CC9F9125-2F2B-4573-983C-5BCB759BC7E0}" type="pres">
      <dgm:prSet presAssocID="{0C6F6BF1-EB5E-49DE-AFB5-AA56252E582F}" presName="sibTrans" presStyleLbl="sibTrans2D1" presStyleIdx="2" presStyleCnt="4"/>
      <dgm:spPr/>
      <dgm:t>
        <a:bodyPr/>
        <a:lstStyle/>
        <a:p>
          <a:pPr rtl="1"/>
          <a:endParaRPr lang="fa-IR"/>
        </a:p>
      </dgm:t>
    </dgm:pt>
    <dgm:pt modelId="{11159933-9747-4FBD-A8DD-0552774E64E0}" type="pres">
      <dgm:prSet presAssocID="{57C6B4CC-A6BC-4B7D-BE31-4A230C8DA374}" presName="node" presStyleLbl="node1" presStyleIdx="3" presStyleCnt="4">
        <dgm:presLayoutVars>
          <dgm:bulletEnabled val="1"/>
        </dgm:presLayoutVars>
      </dgm:prSet>
      <dgm:spPr/>
      <dgm:t>
        <a:bodyPr/>
        <a:lstStyle/>
        <a:p>
          <a:pPr rtl="1"/>
          <a:endParaRPr lang="fa-IR"/>
        </a:p>
      </dgm:t>
    </dgm:pt>
    <dgm:pt modelId="{84404FB8-EECA-42E8-870D-B2A1E3FDE134}" type="pres">
      <dgm:prSet presAssocID="{57C6B4CC-A6BC-4B7D-BE31-4A230C8DA374}" presName="dummy" presStyleCnt="0"/>
      <dgm:spPr/>
    </dgm:pt>
    <dgm:pt modelId="{6D7FA36B-D46C-4F61-929D-34B9FAE4E505}" type="pres">
      <dgm:prSet presAssocID="{C379C426-3FBA-4401-90EB-0283F02FA6C2}" presName="sibTrans" presStyleLbl="sibTrans2D1" presStyleIdx="3" presStyleCnt="4"/>
      <dgm:spPr/>
      <dgm:t>
        <a:bodyPr/>
        <a:lstStyle/>
        <a:p>
          <a:pPr rtl="1"/>
          <a:endParaRPr lang="fa-IR"/>
        </a:p>
      </dgm:t>
    </dgm:pt>
  </dgm:ptLst>
  <dgm:cxnLst>
    <dgm:cxn modelId="{0D3DAE46-6E30-4BD3-9F17-840B4FAA78DE}" srcId="{EE09FCA7-91C9-43CD-9B87-885082D647AE}" destId="{D9F59277-2858-4E5B-8674-252056FBE3DA}" srcOrd="0" destOrd="0" parTransId="{1190E643-EADA-4C0C-B910-92357475A7CC}" sibTransId="{E92C165C-7A0E-4BC6-B146-8E99F70A8BB1}"/>
    <dgm:cxn modelId="{D099E07F-E5B5-4791-8498-065981AC8BF5}" type="presOf" srcId="{0C6F6BF1-EB5E-49DE-AFB5-AA56252E582F}" destId="{CC9F9125-2F2B-4573-983C-5BCB759BC7E0}" srcOrd="0" destOrd="0" presId="urn:microsoft.com/office/officeart/2005/8/layout/radial6"/>
    <dgm:cxn modelId="{A190C954-5158-4A2B-9FA5-75818515EC50}" type="presOf" srcId="{BA919B79-B7CA-4CD1-8268-2D04D5C5DA63}" destId="{B7037B99-BF6E-430D-8226-3BF26C796461}" srcOrd="0" destOrd="0" presId="urn:microsoft.com/office/officeart/2005/8/layout/radial6"/>
    <dgm:cxn modelId="{7C659A4C-6FDB-4DC0-AD60-36268E4C1DDD}" type="presOf" srcId="{D9F59277-2858-4E5B-8674-252056FBE3DA}" destId="{8B20480F-7CB3-4AEE-9EFA-17A82CBB907A}" srcOrd="0" destOrd="0" presId="urn:microsoft.com/office/officeart/2005/8/layout/radial6"/>
    <dgm:cxn modelId="{28DFB1BC-4722-4D3D-A3E8-FF856EA919DA}" srcId="{EE09FCA7-91C9-43CD-9B87-885082D647AE}" destId="{57C6B4CC-A6BC-4B7D-BE31-4A230C8DA374}" srcOrd="3" destOrd="0" parTransId="{E0883F4E-4F84-405F-80CD-097333CE8004}" sibTransId="{C379C426-3FBA-4401-90EB-0283F02FA6C2}"/>
    <dgm:cxn modelId="{47F287B6-BD29-437D-811C-4A56A75D9A0B}" srcId="{6DCD254E-17A9-498E-97A5-CDD60642F9ED}" destId="{EE09FCA7-91C9-43CD-9B87-885082D647AE}" srcOrd="0" destOrd="0" parTransId="{E2E300B2-AA70-4663-A0B7-F62239B8F123}" sibTransId="{3E0B7CEE-AA25-4DE8-A784-808EF71AA203}"/>
    <dgm:cxn modelId="{B00BF29D-6675-490D-94AB-6EE73080ACFD}" type="presOf" srcId="{8664C1C1-9201-479A-A2E5-00BDD88E5BF9}" destId="{DAA7E280-93AC-47B8-899B-55EFF3B0F8C6}" srcOrd="0" destOrd="0" presId="urn:microsoft.com/office/officeart/2005/8/layout/radial6"/>
    <dgm:cxn modelId="{96C8E3EA-1055-4D40-8D1D-8A8397519AFB}" type="presOf" srcId="{E92C165C-7A0E-4BC6-B146-8E99F70A8BB1}" destId="{7F1D3EEB-D8F9-4508-A0F8-ABC2BA996F0D}" srcOrd="0" destOrd="0" presId="urn:microsoft.com/office/officeart/2005/8/layout/radial6"/>
    <dgm:cxn modelId="{E5B13206-0A5F-46BE-AD10-4F0B989C2841}" type="presOf" srcId="{EE09FCA7-91C9-43CD-9B87-885082D647AE}" destId="{E838F21F-88D3-4E2D-9213-104C32A4070B}" srcOrd="0" destOrd="0" presId="urn:microsoft.com/office/officeart/2005/8/layout/radial6"/>
    <dgm:cxn modelId="{23FA3341-838B-4F04-8FC8-AA6A350212D4}" srcId="{EE09FCA7-91C9-43CD-9B87-885082D647AE}" destId="{BA919B79-B7CA-4CD1-8268-2D04D5C5DA63}" srcOrd="2" destOrd="0" parTransId="{9BE684B6-B2CE-4247-B99E-8179CAC55BC5}" sibTransId="{0C6F6BF1-EB5E-49DE-AFB5-AA56252E582F}"/>
    <dgm:cxn modelId="{6CEE7B4D-3DF3-4AE9-B6DA-638D8645A388}" type="presOf" srcId="{C379C426-3FBA-4401-90EB-0283F02FA6C2}" destId="{6D7FA36B-D46C-4F61-929D-34B9FAE4E505}" srcOrd="0" destOrd="0" presId="urn:microsoft.com/office/officeart/2005/8/layout/radial6"/>
    <dgm:cxn modelId="{7DD01B74-ADCA-4EC6-AECF-BC329514A29F}" srcId="{EE09FCA7-91C9-43CD-9B87-885082D647AE}" destId="{6D188360-0D8E-4134-840A-733658DF81DA}" srcOrd="1" destOrd="0" parTransId="{CC4346AB-E3F4-454C-9D91-FA4E10C94D9C}" sibTransId="{8664C1C1-9201-479A-A2E5-00BDD88E5BF9}"/>
    <dgm:cxn modelId="{465C5346-F0F3-4106-834B-5E0E9F6289C2}" type="presOf" srcId="{6D188360-0D8E-4134-840A-733658DF81DA}" destId="{F7752B37-EDB1-4EBB-A641-488B6C371155}" srcOrd="0" destOrd="0" presId="urn:microsoft.com/office/officeart/2005/8/layout/radial6"/>
    <dgm:cxn modelId="{71FA1DCC-55F0-4E66-8434-B715C79E66A7}" type="presOf" srcId="{57C6B4CC-A6BC-4B7D-BE31-4A230C8DA374}" destId="{11159933-9747-4FBD-A8DD-0552774E64E0}" srcOrd="0" destOrd="0" presId="urn:microsoft.com/office/officeart/2005/8/layout/radial6"/>
    <dgm:cxn modelId="{4936AAB0-6352-4A8B-ABD1-2937419E22F7}" type="presOf" srcId="{6DCD254E-17A9-498E-97A5-CDD60642F9ED}" destId="{7BF0F885-E42D-49D9-B468-2D962D90E828}" srcOrd="0" destOrd="0" presId="urn:microsoft.com/office/officeart/2005/8/layout/radial6"/>
    <dgm:cxn modelId="{FD545053-851E-481C-88AC-B1C5D8E54C19}" type="presParOf" srcId="{7BF0F885-E42D-49D9-B468-2D962D90E828}" destId="{E838F21F-88D3-4E2D-9213-104C32A4070B}" srcOrd="0" destOrd="0" presId="urn:microsoft.com/office/officeart/2005/8/layout/radial6"/>
    <dgm:cxn modelId="{900B1841-0BFA-4BC1-A767-25D2A98ECE8B}" type="presParOf" srcId="{7BF0F885-E42D-49D9-B468-2D962D90E828}" destId="{8B20480F-7CB3-4AEE-9EFA-17A82CBB907A}" srcOrd="1" destOrd="0" presId="urn:microsoft.com/office/officeart/2005/8/layout/radial6"/>
    <dgm:cxn modelId="{9B4BCEA2-FECC-4B8A-8304-12E05A208498}" type="presParOf" srcId="{7BF0F885-E42D-49D9-B468-2D962D90E828}" destId="{6DAB6D63-5AA1-4FDF-BC11-FFB7C6C89C4D}" srcOrd="2" destOrd="0" presId="urn:microsoft.com/office/officeart/2005/8/layout/radial6"/>
    <dgm:cxn modelId="{B457A171-D2D3-4E24-A147-5374044A50CE}" type="presParOf" srcId="{7BF0F885-E42D-49D9-B468-2D962D90E828}" destId="{7F1D3EEB-D8F9-4508-A0F8-ABC2BA996F0D}" srcOrd="3" destOrd="0" presId="urn:microsoft.com/office/officeart/2005/8/layout/radial6"/>
    <dgm:cxn modelId="{EF32D100-8EC9-4EEF-94DB-29E2C57102F6}" type="presParOf" srcId="{7BF0F885-E42D-49D9-B468-2D962D90E828}" destId="{F7752B37-EDB1-4EBB-A641-488B6C371155}" srcOrd="4" destOrd="0" presId="urn:microsoft.com/office/officeart/2005/8/layout/radial6"/>
    <dgm:cxn modelId="{55411DB1-363D-468C-8B2C-09D583D60CA7}" type="presParOf" srcId="{7BF0F885-E42D-49D9-B468-2D962D90E828}" destId="{CD0BA970-0A32-4AEF-B81D-1B4EECD92BF1}" srcOrd="5" destOrd="0" presId="urn:microsoft.com/office/officeart/2005/8/layout/radial6"/>
    <dgm:cxn modelId="{08862C43-DE9A-4328-95EB-4F0319F94ACC}" type="presParOf" srcId="{7BF0F885-E42D-49D9-B468-2D962D90E828}" destId="{DAA7E280-93AC-47B8-899B-55EFF3B0F8C6}" srcOrd="6" destOrd="0" presId="urn:microsoft.com/office/officeart/2005/8/layout/radial6"/>
    <dgm:cxn modelId="{80C57300-D25B-4F6C-9CD9-377E0451BC2E}" type="presParOf" srcId="{7BF0F885-E42D-49D9-B468-2D962D90E828}" destId="{B7037B99-BF6E-430D-8226-3BF26C796461}" srcOrd="7" destOrd="0" presId="urn:microsoft.com/office/officeart/2005/8/layout/radial6"/>
    <dgm:cxn modelId="{78FB49D5-3400-418A-A0D3-56D2233AFDD3}" type="presParOf" srcId="{7BF0F885-E42D-49D9-B468-2D962D90E828}" destId="{7A381ED2-D15B-485E-A3BA-70BDC4487BA0}" srcOrd="8" destOrd="0" presId="urn:microsoft.com/office/officeart/2005/8/layout/radial6"/>
    <dgm:cxn modelId="{65A3348B-49EA-46D7-AF94-9F724CEB818A}" type="presParOf" srcId="{7BF0F885-E42D-49D9-B468-2D962D90E828}" destId="{CC9F9125-2F2B-4573-983C-5BCB759BC7E0}" srcOrd="9" destOrd="0" presId="urn:microsoft.com/office/officeart/2005/8/layout/radial6"/>
    <dgm:cxn modelId="{FCA737DA-54EB-4F79-9674-77865628562F}" type="presParOf" srcId="{7BF0F885-E42D-49D9-B468-2D962D90E828}" destId="{11159933-9747-4FBD-A8DD-0552774E64E0}" srcOrd="10" destOrd="0" presId="urn:microsoft.com/office/officeart/2005/8/layout/radial6"/>
    <dgm:cxn modelId="{FA6921A7-13DD-43AC-9D7C-9736DDFBBCF6}" type="presParOf" srcId="{7BF0F885-E42D-49D9-B468-2D962D90E828}" destId="{84404FB8-EECA-42E8-870D-B2A1E3FDE134}" srcOrd="11" destOrd="0" presId="urn:microsoft.com/office/officeart/2005/8/layout/radial6"/>
    <dgm:cxn modelId="{8141FCA8-E92C-427A-8BA6-25E8DB352018}" type="presParOf" srcId="{7BF0F885-E42D-49D9-B468-2D962D90E828}" destId="{6D7FA36B-D46C-4F61-929D-34B9FAE4E505}"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D05682-23C9-4413-93F7-DA661A6D7FC9}">
      <dsp:nvSpPr>
        <dsp:cNvPr id="0" name=""/>
        <dsp:cNvSpPr/>
      </dsp:nvSpPr>
      <dsp:spPr>
        <a:xfrm>
          <a:off x="465482" y="1853509"/>
          <a:ext cx="1772374" cy="88618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dirty="0" smtClean="0"/>
            <a:t>برنامه سود </a:t>
          </a:r>
          <a:endParaRPr lang="fa-IR" sz="2500" kern="1200" dirty="0"/>
        </a:p>
      </dsp:txBody>
      <dsp:txXfrm>
        <a:off x="465482" y="1853509"/>
        <a:ext cx="1772374" cy="886187"/>
      </dsp:txXfrm>
    </dsp:sp>
    <dsp:sp modelId="{6DADFBD8-EFAE-4CAF-9D50-7C246D002C86}">
      <dsp:nvSpPr>
        <dsp:cNvPr id="0" name=""/>
        <dsp:cNvSpPr/>
      </dsp:nvSpPr>
      <dsp:spPr>
        <a:xfrm rot="16877566">
          <a:off x="1729769" y="1659403"/>
          <a:ext cx="1263619" cy="35244"/>
        </a:xfrm>
        <a:custGeom>
          <a:avLst/>
          <a:gdLst/>
          <a:ahLst/>
          <a:cxnLst/>
          <a:rect l="0" t="0" r="0" b="0"/>
          <a:pathLst>
            <a:path>
              <a:moveTo>
                <a:pt x="0" y="17622"/>
              </a:moveTo>
              <a:lnTo>
                <a:pt x="1263619" y="17622"/>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6877566">
        <a:off x="2329988" y="1645435"/>
        <a:ext cx="63180" cy="63180"/>
      </dsp:txXfrm>
    </dsp:sp>
    <dsp:sp modelId="{A10023C4-C596-40D9-B718-BEFCEE1D4961}">
      <dsp:nvSpPr>
        <dsp:cNvPr id="0" name=""/>
        <dsp:cNvSpPr/>
      </dsp:nvSpPr>
      <dsp:spPr>
        <a:xfrm>
          <a:off x="2485301" y="614354"/>
          <a:ext cx="1772374" cy="88618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dirty="0" smtClean="0"/>
            <a:t>نظامهای حسابداری</a:t>
          </a:r>
          <a:endParaRPr lang="fa-IR" sz="2500" kern="1200" dirty="0"/>
        </a:p>
      </dsp:txBody>
      <dsp:txXfrm>
        <a:off x="2485301" y="614354"/>
        <a:ext cx="1772374" cy="886187"/>
      </dsp:txXfrm>
    </dsp:sp>
    <dsp:sp modelId="{CC8D59A9-6CE9-4C4D-BACF-9844AC0EE179}">
      <dsp:nvSpPr>
        <dsp:cNvPr id="0" name=""/>
        <dsp:cNvSpPr/>
      </dsp:nvSpPr>
      <dsp:spPr>
        <a:xfrm rot="4768853">
          <a:off x="1683883" y="2945287"/>
          <a:ext cx="1355391" cy="35244"/>
        </a:xfrm>
        <a:custGeom>
          <a:avLst/>
          <a:gdLst/>
          <a:ahLst/>
          <a:cxnLst/>
          <a:rect l="0" t="0" r="0" b="0"/>
          <a:pathLst>
            <a:path>
              <a:moveTo>
                <a:pt x="0" y="17622"/>
              </a:moveTo>
              <a:lnTo>
                <a:pt x="1355391" y="17622"/>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4768853">
        <a:off x="2327694" y="2929025"/>
        <a:ext cx="67769" cy="67769"/>
      </dsp:txXfrm>
    </dsp:sp>
    <dsp:sp modelId="{C4FE889E-E724-4483-BACC-375674451F3B}">
      <dsp:nvSpPr>
        <dsp:cNvPr id="0" name=""/>
        <dsp:cNvSpPr/>
      </dsp:nvSpPr>
      <dsp:spPr>
        <a:xfrm>
          <a:off x="2485301" y="3186122"/>
          <a:ext cx="1772374" cy="88618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r>
            <a:rPr lang="fa-IR" sz="2500" kern="1200" dirty="0" smtClean="0"/>
            <a:t>نظامهای كنترل داخلی</a:t>
          </a:r>
          <a:endParaRPr lang="fa-IR" sz="2500" kern="1200" dirty="0"/>
        </a:p>
      </dsp:txBody>
      <dsp:txXfrm>
        <a:off x="2485301" y="3186122"/>
        <a:ext cx="1772374" cy="88618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752905-BD37-4C8F-9C36-D8455B71CACD}">
      <dsp:nvSpPr>
        <dsp:cNvPr id="0" name=""/>
        <dsp:cNvSpPr/>
      </dsp:nvSpPr>
      <dsp:spPr>
        <a:xfrm>
          <a:off x="2058672" y="296556"/>
          <a:ext cx="1978654" cy="1978654"/>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2570B-B22D-4831-B935-F57D3B5ABAE9}">
      <dsp:nvSpPr>
        <dsp:cNvPr id="0" name=""/>
        <dsp:cNvSpPr/>
      </dsp:nvSpPr>
      <dsp:spPr>
        <a:xfrm>
          <a:off x="2058672" y="296556"/>
          <a:ext cx="1978654" cy="1978654"/>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D6CE3-A615-453E-9ECE-5B7A3AF8D1BE}">
      <dsp:nvSpPr>
        <dsp:cNvPr id="0" name=""/>
        <dsp:cNvSpPr/>
      </dsp:nvSpPr>
      <dsp:spPr>
        <a:xfrm>
          <a:off x="2058672" y="296556"/>
          <a:ext cx="1978654" cy="197865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1AA69B-E326-48F8-B456-2B0F40E01C8B}">
      <dsp:nvSpPr>
        <dsp:cNvPr id="0" name=""/>
        <dsp:cNvSpPr/>
      </dsp:nvSpPr>
      <dsp:spPr>
        <a:xfrm>
          <a:off x="2058672" y="296556"/>
          <a:ext cx="1978654" cy="197865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37ADF7-EE83-4ED9-A524-14098FFB20B3}">
      <dsp:nvSpPr>
        <dsp:cNvPr id="0" name=""/>
        <dsp:cNvSpPr/>
      </dsp:nvSpPr>
      <dsp:spPr>
        <a:xfrm>
          <a:off x="2592585" y="830469"/>
          <a:ext cx="910828" cy="91082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t>چرخه سود</a:t>
          </a:r>
          <a:endParaRPr lang="fa-IR" sz="2000" kern="1200" dirty="0"/>
        </a:p>
      </dsp:txBody>
      <dsp:txXfrm>
        <a:off x="2592585" y="830469"/>
        <a:ext cx="910828" cy="910828"/>
      </dsp:txXfrm>
    </dsp:sp>
    <dsp:sp modelId="{8D7EEAD8-B09B-488F-AD6C-382F95E7D1D6}">
      <dsp:nvSpPr>
        <dsp:cNvPr id="0" name=""/>
        <dsp:cNvSpPr/>
      </dsp:nvSpPr>
      <dsp:spPr>
        <a:xfrm>
          <a:off x="2729210" y="719"/>
          <a:ext cx="637579" cy="63757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فروش</a:t>
          </a:r>
          <a:endParaRPr lang="fa-IR" sz="900" kern="1200" dirty="0"/>
        </a:p>
      </dsp:txBody>
      <dsp:txXfrm>
        <a:off x="2729210" y="719"/>
        <a:ext cx="637579" cy="637579"/>
      </dsp:txXfrm>
    </dsp:sp>
    <dsp:sp modelId="{E4948886-608B-4CF0-9AC0-EF7E453AB370}">
      <dsp:nvSpPr>
        <dsp:cNvPr id="0" name=""/>
        <dsp:cNvSpPr/>
      </dsp:nvSpPr>
      <dsp:spPr>
        <a:xfrm>
          <a:off x="3695584" y="967094"/>
          <a:ext cx="637579" cy="63757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سرمايه گذاری در دارايی</a:t>
          </a:r>
          <a:endParaRPr lang="fa-IR" sz="900" kern="1200" dirty="0"/>
        </a:p>
      </dsp:txBody>
      <dsp:txXfrm>
        <a:off x="3695584" y="967094"/>
        <a:ext cx="637579" cy="637579"/>
      </dsp:txXfrm>
    </dsp:sp>
    <dsp:sp modelId="{179399ED-3D51-45F3-AE27-8CEADD85EC32}">
      <dsp:nvSpPr>
        <dsp:cNvPr id="0" name=""/>
        <dsp:cNvSpPr/>
      </dsp:nvSpPr>
      <dsp:spPr>
        <a:xfrm>
          <a:off x="2729210" y="1933468"/>
          <a:ext cx="637579" cy="63757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سود</a:t>
          </a:r>
          <a:endParaRPr lang="fa-IR" sz="900" kern="1200" dirty="0"/>
        </a:p>
      </dsp:txBody>
      <dsp:txXfrm>
        <a:off x="2729210" y="1933468"/>
        <a:ext cx="637579" cy="637579"/>
      </dsp:txXfrm>
    </dsp:sp>
    <dsp:sp modelId="{0EEECFB6-5AD3-4AA3-9009-6FC370B7FC39}">
      <dsp:nvSpPr>
        <dsp:cNvPr id="0" name=""/>
        <dsp:cNvSpPr/>
      </dsp:nvSpPr>
      <dsp:spPr>
        <a:xfrm>
          <a:off x="1762835" y="967094"/>
          <a:ext cx="637579" cy="63757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هزينه های عملياتی</a:t>
          </a:r>
          <a:endParaRPr lang="fa-IR" sz="900" kern="1200" dirty="0"/>
        </a:p>
      </dsp:txBody>
      <dsp:txXfrm>
        <a:off x="1762835" y="967094"/>
        <a:ext cx="637579" cy="63757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E3F982-B3F6-4062-B6B0-CFAE1DEE9FCA}">
      <dsp:nvSpPr>
        <dsp:cNvPr id="0" name=""/>
        <dsp:cNvSpPr/>
      </dsp:nvSpPr>
      <dsp:spPr>
        <a:xfrm>
          <a:off x="1991208" y="316410"/>
          <a:ext cx="2113582" cy="2113582"/>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3E35D6-C571-46E9-BA67-64EFA40AB570}">
      <dsp:nvSpPr>
        <dsp:cNvPr id="0" name=""/>
        <dsp:cNvSpPr/>
      </dsp:nvSpPr>
      <dsp:spPr>
        <a:xfrm>
          <a:off x="1991208" y="316410"/>
          <a:ext cx="2113582" cy="2113582"/>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082CA0-4D55-4129-8BAA-2F7813A2E5C4}">
      <dsp:nvSpPr>
        <dsp:cNvPr id="0" name=""/>
        <dsp:cNvSpPr/>
      </dsp:nvSpPr>
      <dsp:spPr>
        <a:xfrm>
          <a:off x="1991208" y="316410"/>
          <a:ext cx="2113582" cy="2113582"/>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FBB809-9D81-4DC9-96D8-48A1DF1F45A3}">
      <dsp:nvSpPr>
        <dsp:cNvPr id="0" name=""/>
        <dsp:cNvSpPr/>
      </dsp:nvSpPr>
      <dsp:spPr>
        <a:xfrm>
          <a:off x="1991208" y="316410"/>
          <a:ext cx="2113582" cy="2113582"/>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93942-43D1-49F7-B1FA-F5477C33A6FF}">
      <dsp:nvSpPr>
        <dsp:cNvPr id="0" name=""/>
        <dsp:cNvSpPr/>
      </dsp:nvSpPr>
      <dsp:spPr>
        <a:xfrm>
          <a:off x="2561332" y="886534"/>
          <a:ext cx="973335" cy="9733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en-US" sz="2100" kern="1200" dirty="0" smtClean="0"/>
            <a:t>ROE </a:t>
          </a:r>
          <a:r>
            <a:rPr lang="fa-IR" sz="2100" kern="1200" dirty="0" smtClean="0"/>
            <a:t>چرخه</a:t>
          </a:r>
          <a:endParaRPr lang="fa-IR" sz="2100" kern="1200" dirty="0"/>
        </a:p>
      </dsp:txBody>
      <dsp:txXfrm>
        <a:off x="2561332" y="886534"/>
        <a:ext cx="973335" cy="973335"/>
      </dsp:txXfrm>
    </dsp:sp>
    <dsp:sp modelId="{26DF897B-7E10-40B5-9E39-A7018EBC4937}">
      <dsp:nvSpPr>
        <dsp:cNvPr id="0" name=""/>
        <dsp:cNvSpPr/>
      </dsp:nvSpPr>
      <dsp:spPr>
        <a:xfrm>
          <a:off x="2707332" y="271"/>
          <a:ext cx="681335" cy="6813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سود</a:t>
          </a:r>
          <a:endParaRPr lang="fa-IR" sz="800" kern="1200" dirty="0"/>
        </a:p>
      </dsp:txBody>
      <dsp:txXfrm>
        <a:off x="2707332" y="271"/>
        <a:ext cx="681335" cy="681335"/>
      </dsp:txXfrm>
    </dsp:sp>
    <dsp:sp modelId="{EE31060A-AEF8-4145-BADA-11FA2A2A7FDA}">
      <dsp:nvSpPr>
        <dsp:cNvPr id="0" name=""/>
        <dsp:cNvSpPr/>
      </dsp:nvSpPr>
      <dsp:spPr>
        <a:xfrm>
          <a:off x="3739595" y="1032534"/>
          <a:ext cx="681335" cy="6813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1">
            <a:lnSpc>
              <a:spcPct val="90000"/>
            </a:lnSpc>
            <a:spcBef>
              <a:spcPct val="0"/>
            </a:spcBef>
            <a:spcAft>
              <a:spcPct val="35000"/>
            </a:spcAft>
          </a:pPr>
          <a:r>
            <a:rPr lang="fa-IR" sz="800" kern="1200" dirty="0" smtClean="0"/>
            <a:t>سود سهامداران</a:t>
          </a:r>
          <a:endParaRPr lang="fa-IR" sz="800" kern="1200" dirty="0"/>
        </a:p>
      </dsp:txBody>
      <dsp:txXfrm>
        <a:off x="3739595" y="1032534"/>
        <a:ext cx="681335" cy="681335"/>
      </dsp:txXfrm>
    </dsp:sp>
    <dsp:sp modelId="{01B798D8-76E3-4AFC-A3E1-86E3709BED29}">
      <dsp:nvSpPr>
        <dsp:cNvPr id="0" name=""/>
        <dsp:cNvSpPr/>
      </dsp:nvSpPr>
      <dsp:spPr>
        <a:xfrm>
          <a:off x="2707332" y="2064797"/>
          <a:ext cx="681335" cy="6813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بازگشت دارايی</a:t>
          </a:r>
          <a:endParaRPr lang="fa-IR" sz="900" kern="1200" dirty="0"/>
        </a:p>
      </dsp:txBody>
      <dsp:txXfrm>
        <a:off x="2707332" y="2064797"/>
        <a:ext cx="681335" cy="681335"/>
      </dsp:txXfrm>
    </dsp:sp>
    <dsp:sp modelId="{378E142B-EF48-4845-9132-A3FDEA93286A}">
      <dsp:nvSpPr>
        <dsp:cNvPr id="0" name=""/>
        <dsp:cNvSpPr/>
      </dsp:nvSpPr>
      <dsp:spPr>
        <a:xfrm>
          <a:off x="1675069" y="1032534"/>
          <a:ext cx="681335" cy="6813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ادغام دارايی</a:t>
          </a:r>
          <a:endParaRPr lang="fa-IR" sz="800" kern="1200" dirty="0"/>
        </a:p>
      </dsp:txBody>
      <dsp:txXfrm>
        <a:off x="1675069" y="1032534"/>
        <a:ext cx="681335" cy="6813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3F5561-A9F3-4982-883E-F0F0188D8618}">
      <dsp:nvSpPr>
        <dsp:cNvPr id="0" name=""/>
        <dsp:cNvSpPr/>
      </dsp:nvSpPr>
      <dsp:spPr>
        <a:xfrm>
          <a:off x="2944414" y="1185176"/>
          <a:ext cx="2101411" cy="10507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برنامه سود </a:t>
          </a:r>
          <a:endParaRPr lang="fa-IR" sz="2300" kern="1200" dirty="0"/>
        </a:p>
      </dsp:txBody>
      <dsp:txXfrm>
        <a:off x="2944414" y="1185176"/>
        <a:ext cx="2101411" cy="1050705"/>
      </dsp:txXfrm>
    </dsp:sp>
    <dsp:sp modelId="{E9A66DCA-D493-4570-8CD8-88BC769D0B13}">
      <dsp:nvSpPr>
        <dsp:cNvPr id="0" name=""/>
        <dsp:cNvSpPr/>
      </dsp:nvSpPr>
      <dsp:spPr>
        <a:xfrm rot="13972646">
          <a:off x="1824510" y="1126018"/>
          <a:ext cx="1396805" cy="55283"/>
        </a:xfrm>
        <a:custGeom>
          <a:avLst/>
          <a:gdLst/>
          <a:ahLst/>
          <a:cxnLst/>
          <a:rect l="0" t="0" r="0" b="0"/>
          <a:pathLst>
            <a:path>
              <a:moveTo>
                <a:pt x="0" y="27641"/>
              </a:moveTo>
              <a:lnTo>
                <a:pt x="1396805" y="27641"/>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972646">
        <a:off x="2487992" y="1118740"/>
        <a:ext cx="69840" cy="69840"/>
      </dsp:txXfrm>
    </dsp:sp>
    <dsp:sp modelId="{CA075A08-6537-47A8-98C2-3C1614A9C016}">
      <dsp:nvSpPr>
        <dsp:cNvPr id="0" name=""/>
        <dsp:cNvSpPr/>
      </dsp:nvSpPr>
      <dsp:spPr>
        <a:xfrm>
          <a:off x="0" y="71438"/>
          <a:ext cx="2101411" cy="10507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تشخيص كميت و نوع منابع مورد نياز كسب و كار </a:t>
          </a:r>
          <a:endParaRPr lang="fa-IR" sz="2300" kern="1200" dirty="0"/>
        </a:p>
      </dsp:txBody>
      <dsp:txXfrm>
        <a:off x="0" y="71438"/>
        <a:ext cx="2101411" cy="1050705"/>
      </dsp:txXfrm>
    </dsp:sp>
    <dsp:sp modelId="{A7818610-1266-4CE3-B061-972EDBF0B8D2}">
      <dsp:nvSpPr>
        <dsp:cNvPr id="0" name=""/>
        <dsp:cNvSpPr/>
      </dsp:nvSpPr>
      <dsp:spPr>
        <a:xfrm rot="7543222">
          <a:off x="1800953" y="2269028"/>
          <a:ext cx="1443918" cy="55283"/>
        </a:xfrm>
        <a:custGeom>
          <a:avLst/>
          <a:gdLst/>
          <a:ahLst/>
          <a:cxnLst/>
          <a:rect l="0" t="0" r="0" b="0"/>
          <a:pathLst>
            <a:path>
              <a:moveTo>
                <a:pt x="0" y="27641"/>
              </a:moveTo>
              <a:lnTo>
                <a:pt x="1443918" y="27641"/>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543222">
        <a:off x="2486814" y="2260572"/>
        <a:ext cx="72195" cy="72195"/>
      </dsp:txXfrm>
    </dsp:sp>
    <dsp:sp modelId="{D8003C80-EF02-4436-A2CF-FA77DD5146F5}">
      <dsp:nvSpPr>
        <dsp:cNvPr id="0" name=""/>
        <dsp:cNvSpPr/>
      </dsp:nvSpPr>
      <dsp:spPr>
        <a:xfrm>
          <a:off x="0" y="2357459"/>
          <a:ext cx="2101411" cy="105070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fa-IR" sz="2300" kern="1200" dirty="0" smtClean="0"/>
            <a:t>برآورد منابعی كه كسب و كار توليد می كند</a:t>
          </a:r>
          <a:endParaRPr lang="fa-IR" sz="2300" kern="1200" dirty="0"/>
        </a:p>
      </dsp:txBody>
      <dsp:txXfrm>
        <a:off x="0" y="2357459"/>
        <a:ext cx="2101411" cy="10507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FE5F74-A36D-4323-A2A9-1280DDC4C91C}">
      <dsp:nvSpPr>
        <dsp:cNvPr id="0" name=""/>
        <dsp:cNvSpPr/>
      </dsp:nvSpPr>
      <dsp:spPr>
        <a:xfrm>
          <a:off x="4841" y="1359114"/>
          <a:ext cx="3615465" cy="180773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rtl="1">
            <a:lnSpc>
              <a:spcPct val="90000"/>
            </a:lnSpc>
            <a:spcBef>
              <a:spcPct val="0"/>
            </a:spcBef>
            <a:spcAft>
              <a:spcPct val="35000"/>
            </a:spcAft>
          </a:pPr>
          <a:r>
            <a:rPr lang="fa-IR" sz="4100" kern="1200" dirty="0" smtClean="0"/>
            <a:t>نظامهای سنجش عملكرد</a:t>
          </a:r>
          <a:endParaRPr lang="fa-IR" sz="4100" kern="1200" dirty="0"/>
        </a:p>
      </dsp:txBody>
      <dsp:txXfrm>
        <a:off x="4841" y="1359114"/>
        <a:ext cx="3615465" cy="1807732"/>
      </dsp:txXfrm>
    </dsp:sp>
    <dsp:sp modelId="{C41BBDD6-4DAB-4D79-9DD3-CC639D1916A1}">
      <dsp:nvSpPr>
        <dsp:cNvPr id="0" name=""/>
        <dsp:cNvSpPr/>
      </dsp:nvSpPr>
      <dsp:spPr>
        <a:xfrm rot="19457599">
          <a:off x="3452908" y="1707310"/>
          <a:ext cx="1780983" cy="71894"/>
        </a:xfrm>
        <a:custGeom>
          <a:avLst/>
          <a:gdLst/>
          <a:ahLst/>
          <a:cxnLst/>
          <a:rect l="0" t="0" r="0" b="0"/>
          <a:pathLst>
            <a:path>
              <a:moveTo>
                <a:pt x="0" y="35947"/>
              </a:moveTo>
              <a:lnTo>
                <a:pt x="1780983" y="35947"/>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9457599">
        <a:off x="4298875" y="1698733"/>
        <a:ext cx="89049" cy="89049"/>
      </dsp:txXfrm>
    </dsp:sp>
    <dsp:sp modelId="{324D4304-BE16-4BFD-B131-9D3B5877C2B1}">
      <dsp:nvSpPr>
        <dsp:cNvPr id="0" name=""/>
        <dsp:cNvSpPr/>
      </dsp:nvSpPr>
      <dsp:spPr>
        <a:xfrm>
          <a:off x="5066493" y="319668"/>
          <a:ext cx="3615465" cy="180773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rtl="1">
            <a:lnSpc>
              <a:spcPct val="90000"/>
            </a:lnSpc>
            <a:spcBef>
              <a:spcPct val="0"/>
            </a:spcBef>
            <a:spcAft>
              <a:spcPct val="35000"/>
            </a:spcAft>
          </a:pPr>
          <a:r>
            <a:rPr lang="fa-IR" sz="4100" kern="1200" dirty="0" smtClean="0"/>
            <a:t>استراتژی كسب وكار</a:t>
          </a:r>
          <a:endParaRPr lang="fa-IR" sz="4100" kern="1200" dirty="0"/>
        </a:p>
      </dsp:txBody>
      <dsp:txXfrm>
        <a:off x="5066493" y="319668"/>
        <a:ext cx="3615465" cy="1807732"/>
      </dsp:txXfrm>
    </dsp:sp>
    <dsp:sp modelId="{CDEDD4C3-292D-4AEF-8A51-EAC19B6A29D1}">
      <dsp:nvSpPr>
        <dsp:cNvPr id="0" name=""/>
        <dsp:cNvSpPr/>
      </dsp:nvSpPr>
      <dsp:spPr>
        <a:xfrm rot="2142401">
          <a:off x="3452908" y="2746756"/>
          <a:ext cx="1780983" cy="71894"/>
        </a:xfrm>
        <a:custGeom>
          <a:avLst/>
          <a:gdLst/>
          <a:ahLst/>
          <a:cxnLst/>
          <a:rect l="0" t="0" r="0" b="0"/>
          <a:pathLst>
            <a:path>
              <a:moveTo>
                <a:pt x="0" y="35947"/>
              </a:moveTo>
              <a:lnTo>
                <a:pt x="1780983" y="35947"/>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2142401">
        <a:off x="4298875" y="2738179"/>
        <a:ext cx="89049" cy="89049"/>
      </dsp:txXfrm>
    </dsp:sp>
    <dsp:sp modelId="{92B757F4-8FE9-466E-98AF-DB7F589F7AA2}">
      <dsp:nvSpPr>
        <dsp:cNvPr id="0" name=""/>
        <dsp:cNvSpPr/>
      </dsp:nvSpPr>
      <dsp:spPr>
        <a:xfrm>
          <a:off x="5066493" y="2398560"/>
          <a:ext cx="3615465" cy="180773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rtl="1">
            <a:lnSpc>
              <a:spcPct val="90000"/>
            </a:lnSpc>
            <a:spcBef>
              <a:spcPct val="0"/>
            </a:spcBef>
            <a:spcAft>
              <a:spcPct val="35000"/>
            </a:spcAft>
          </a:pPr>
          <a:r>
            <a:rPr lang="fa-IR" sz="4100" kern="1200" dirty="0" smtClean="0"/>
            <a:t>اهداف كسب وكار</a:t>
          </a:r>
          <a:endParaRPr lang="fa-IR" sz="4100" kern="1200" dirty="0"/>
        </a:p>
      </dsp:txBody>
      <dsp:txXfrm>
        <a:off x="5066493" y="2398560"/>
        <a:ext cx="3615465" cy="18077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9BF753-A2CA-4909-BC0F-D516A0477BC1}">
      <dsp:nvSpPr>
        <dsp:cNvPr id="0" name=""/>
        <dsp:cNvSpPr/>
      </dsp:nvSpPr>
      <dsp:spPr>
        <a:xfrm>
          <a:off x="3211909" y="0"/>
          <a:ext cx="2262981" cy="2262981"/>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رشد</a:t>
          </a:r>
          <a:endParaRPr lang="fa-IR" sz="2000" kern="1200" dirty="0"/>
        </a:p>
      </dsp:txBody>
      <dsp:txXfrm>
        <a:off x="3211909" y="0"/>
        <a:ext cx="2262981" cy="2262981"/>
      </dsp:txXfrm>
    </dsp:sp>
    <dsp:sp modelId="{6C82E8CF-31B5-41B8-B7D7-5804443A9F76}">
      <dsp:nvSpPr>
        <dsp:cNvPr id="0" name=""/>
        <dsp:cNvSpPr/>
      </dsp:nvSpPr>
      <dsp:spPr>
        <a:xfrm>
          <a:off x="2080419" y="2262981"/>
          <a:ext cx="2262981" cy="2262981"/>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سود</a:t>
          </a:r>
          <a:endParaRPr lang="fa-IR" sz="2000" kern="1200" dirty="0"/>
        </a:p>
      </dsp:txBody>
      <dsp:txXfrm>
        <a:off x="2080419" y="2262981"/>
        <a:ext cx="2262981" cy="2262981"/>
      </dsp:txXfrm>
    </dsp:sp>
    <dsp:sp modelId="{3E42FA8C-1CF6-4A23-A746-0F5AC5FE47F5}">
      <dsp:nvSpPr>
        <dsp:cNvPr id="0" name=""/>
        <dsp:cNvSpPr/>
      </dsp:nvSpPr>
      <dsp:spPr>
        <a:xfrm rot="10800000">
          <a:off x="3211909" y="2262981"/>
          <a:ext cx="2262981" cy="2262981"/>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استراتژی كسب و كار</a:t>
          </a:r>
          <a:endParaRPr lang="fa-IR" sz="2000" kern="1200" dirty="0"/>
        </a:p>
      </dsp:txBody>
      <dsp:txXfrm rot="10800000">
        <a:off x="3211909" y="2262981"/>
        <a:ext cx="2262981" cy="2262981"/>
      </dsp:txXfrm>
    </dsp:sp>
    <dsp:sp modelId="{B90CAF0D-1F33-46C9-B04D-1C3ECF90D65B}">
      <dsp:nvSpPr>
        <dsp:cNvPr id="0" name=""/>
        <dsp:cNvSpPr/>
      </dsp:nvSpPr>
      <dsp:spPr>
        <a:xfrm>
          <a:off x="4343400" y="2262981"/>
          <a:ext cx="2262981" cy="2262981"/>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t>كنترل</a:t>
          </a:r>
          <a:endParaRPr lang="fa-IR" sz="2000" kern="1200" dirty="0"/>
        </a:p>
      </dsp:txBody>
      <dsp:txXfrm>
        <a:off x="4343400" y="2262981"/>
        <a:ext cx="2262981" cy="22629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BC6D83-0556-4038-9482-FE0BCDFEE6AD}">
      <dsp:nvSpPr>
        <dsp:cNvPr id="0" name=""/>
        <dsp:cNvSpPr/>
      </dsp:nvSpPr>
      <dsp:spPr>
        <a:xfrm>
          <a:off x="4779542" y="1109625"/>
          <a:ext cx="2665316" cy="507379"/>
        </a:xfrm>
        <a:custGeom>
          <a:avLst/>
          <a:gdLst/>
          <a:ahLst/>
          <a:cxnLst/>
          <a:rect l="0" t="0" r="0" b="0"/>
          <a:pathLst>
            <a:path>
              <a:moveTo>
                <a:pt x="0" y="0"/>
              </a:moveTo>
              <a:lnTo>
                <a:pt x="0" y="345764"/>
              </a:lnTo>
              <a:lnTo>
                <a:pt x="2665316" y="345764"/>
              </a:lnTo>
              <a:lnTo>
                <a:pt x="2665316" y="507379"/>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FB02C7-8886-4C47-AC3A-B9941EB14A21}">
      <dsp:nvSpPr>
        <dsp:cNvPr id="0" name=""/>
        <dsp:cNvSpPr/>
      </dsp:nvSpPr>
      <dsp:spPr>
        <a:xfrm>
          <a:off x="5266885" y="2724807"/>
          <a:ext cx="91440" cy="507379"/>
        </a:xfrm>
        <a:custGeom>
          <a:avLst/>
          <a:gdLst/>
          <a:ahLst/>
          <a:cxnLst/>
          <a:rect l="0" t="0" r="0" b="0"/>
          <a:pathLst>
            <a:path>
              <a:moveTo>
                <a:pt x="45720" y="0"/>
              </a:moveTo>
              <a:lnTo>
                <a:pt x="45720" y="507379"/>
              </a:lnTo>
            </a:path>
          </a:pathLst>
        </a:custGeom>
        <a:noFill/>
        <a:ln w="381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11738E-44A1-4743-AEB3-19DCF7ACD945}">
      <dsp:nvSpPr>
        <dsp:cNvPr id="0" name=""/>
        <dsp:cNvSpPr/>
      </dsp:nvSpPr>
      <dsp:spPr>
        <a:xfrm>
          <a:off x="4779542" y="1109625"/>
          <a:ext cx="533063" cy="507379"/>
        </a:xfrm>
        <a:custGeom>
          <a:avLst/>
          <a:gdLst/>
          <a:ahLst/>
          <a:cxnLst/>
          <a:rect l="0" t="0" r="0" b="0"/>
          <a:pathLst>
            <a:path>
              <a:moveTo>
                <a:pt x="0" y="0"/>
              </a:moveTo>
              <a:lnTo>
                <a:pt x="0" y="345764"/>
              </a:lnTo>
              <a:lnTo>
                <a:pt x="533063" y="345764"/>
              </a:lnTo>
              <a:lnTo>
                <a:pt x="533063" y="507379"/>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8C3F79-B1E6-4199-B522-8F00B8500216}">
      <dsp:nvSpPr>
        <dsp:cNvPr id="0" name=""/>
        <dsp:cNvSpPr/>
      </dsp:nvSpPr>
      <dsp:spPr>
        <a:xfrm>
          <a:off x="2114226" y="2724807"/>
          <a:ext cx="1066126" cy="507379"/>
        </a:xfrm>
        <a:custGeom>
          <a:avLst/>
          <a:gdLst/>
          <a:ahLst/>
          <a:cxnLst/>
          <a:rect l="0" t="0" r="0" b="0"/>
          <a:pathLst>
            <a:path>
              <a:moveTo>
                <a:pt x="0" y="0"/>
              </a:moveTo>
              <a:lnTo>
                <a:pt x="0" y="345764"/>
              </a:lnTo>
              <a:lnTo>
                <a:pt x="1066126" y="345764"/>
              </a:lnTo>
              <a:lnTo>
                <a:pt x="1066126" y="507379"/>
              </a:lnTo>
            </a:path>
          </a:pathLst>
        </a:custGeom>
        <a:noFill/>
        <a:ln w="381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36866B-893D-469D-A8A2-150078C34257}">
      <dsp:nvSpPr>
        <dsp:cNvPr id="0" name=""/>
        <dsp:cNvSpPr/>
      </dsp:nvSpPr>
      <dsp:spPr>
        <a:xfrm>
          <a:off x="1048099" y="2724807"/>
          <a:ext cx="1066126" cy="507379"/>
        </a:xfrm>
        <a:custGeom>
          <a:avLst/>
          <a:gdLst/>
          <a:ahLst/>
          <a:cxnLst/>
          <a:rect l="0" t="0" r="0" b="0"/>
          <a:pathLst>
            <a:path>
              <a:moveTo>
                <a:pt x="1066126" y="0"/>
              </a:moveTo>
              <a:lnTo>
                <a:pt x="1066126" y="345764"/>
              </a:lnTo>
              <a:lnTo>
                <a:pt x="0" y="345764"/>
              </a:lnTo>
              <a:lnTo>
                <a:pt x="0" y="507379"/>
              </a:lnTo>
            </a:path>
          </a:pathLst>
        </a:custGeom>
        <a:noFill/>
        <a:ln w="381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27E67C3-6178-49D0-BF1D-15AF0299DF29}">
      <dsp:nvSpPr>
        <dsp:cNvPr id="0" name=""/>
        <dsp:cNvSpPr/>
      </dsp:nvSpPr>
      <dsp:spPr>
        <a:xfrm>
          <a:off x="2114226" y="1109625"/>
          <a:ext cx="2665316" cy="507379"/>
        </a:xfrm>
        <a:custGeom>
          <a:avLst/>
          <a:gdLst/>
          <a:ahLst/>
          <a:cxnLst/>
          <a:rect l="0" t="0" r="0" b="0"/>
          <a:pathLst>
            <a:path>
              <a:moveTo>
                <a:pt x="2665316" y="0"/>
              </a:moveTo>
              <a:lnTo>
                <a:pt x="2665316" y="345764"/>
              </a:lnTo>
              <a:lnTo>
                <a:pt x="0" y="345764"/>
              </a:lnTo>
              <a:lnTo>
                <a:pt x="0" y="507379"/>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19DC4B-B1B2-4510-8426-FF150AA8FC81}">
      <dsp:nvSpPr>
        <dsp:cNvPr id="0" name=""/>
        <dsp:cNvSpPr/>
      </dsp:nvSpPr>
      <dsp:spPr>
        <a:xfrm>
          <a:off x="3230599" y="1823"/>
          <a:ext cx="3097886"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ED4E1E-68A4-4D7C-8B33-22C6AEBC020F}">
      <dsp:nvSpPr>
        <dsp:cNvPr id="0" name=""/>
        <dsp:cNvSpPr/>
      </dsp:nvSpPr>
      <dsp:spPr>
        <a:xfrm>
          <a:off x="3424440" y="185972"/>
          <a:ext cx="3097886"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استراتژی‌ شركت </a:t>
          </a:r>
          <a:endParaRPr lang="fa-IR" sz="1700" kern="1200" dirty="0"/>
        </a:p>
      </dsp:txBody>
      <dsp:txXfrm>
        <a:off x="3424440" y="185972"/>
        <a:ext cx="3097886" cy="1107802"/>
      </dsp:txXfrm>
    </dsp:sp>
    <dsp:sp modelId="{C88480F9-DF93-43BD-B42D-623C17492CE2}">
      <dsp:nvSpPr>
        <dsp:cNvPr id="0" name=""/>
        <dsp:cNvSpPr/>
      </dsp:nvSpPr>
      <dsp:spPr>
        <a:xfrm>
          <a:off x="1241940" y="1617005"/>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91FEAD6-A21E-4D64-A445-FC49DF452C3A}">
      <dsp:nvSpPr>
        <dsp:cNvPr id="0" name=""/>
        <dsp:cNvSpPr/>
      </dsp:nvSpPr>
      <dsp:spPr>
        <a:xfrm>
          <a:off x="1435782" y="1801154"/>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استراتژی‌ كسب وكار </a:t>
          </a:r>
          <a:endParaRPr lang="fa-IR" sz="1700" kern="1200" dirty="0"/>
        </a:p>
      </dsp:txBody>
      <dsp:txXfrm>
        <a:off x="1435782" y="1801154"/>
        <a:ext cx="1744570" cy="1107802"/>
      </dsp:txXfrm>
    </dsp:sp>
    <dsp:sp modelId="{C1EC2107-3B1B-4F96-B022-763E849E06BD}">
      <dsp:nvSpPr>
        <dsp:cNvPr id="0" name=""/>
        <dsp:cNvSpPr/>
      </dsp:nvSpPr>
      <dsp:spPr>
        <a:xfrm>
          <a:off x="175814" y="3232186"/>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38145E8-8E7D-4F76-A0D7-CC393A611E5C}">
      <dsp:nvSpPr>
        <dsp:cNvPr id="0" name=""/>
        <dsp:cNvSpPr/>
      </dsp:nvSpPr>
      <dsp:spPr>
        <a:xfrm>
          <a:off x="369655" y="3416336"/>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كالا و خدمات برای خلق ارزش در بازار محصول</a:t>
          </a:r>
          <a:r>
            <a:rPr lang="en-US" sz="1700" kern="1200" dirty="0" smtClean="0"/>
            <a:t>A</a:t>
          </a:r>
          <a:endParaRPr lang="fa-IR" sz="1700" kern="1200" dirty="0"/>
        </a:p>
      </dsp:txBody>
      <dsp:txXfrm>
        <a:off x="369655" y="3416336"/>
        <a:ext cx="1744570" cy="1107802"/>
      </dsp:txXfrm>
    </dsp:sp>
    <dsp:sp modelId="{8919BA38-A52D-4D5D-8DB1-4EC445BD1BD3}">
      <dsp:nvSpPr>
        <dsp:cNvPr id="0" name=""/>
        <dsp:cNvSpPr/>
      </dsp:nvSpPr>
      <dsp:spPr>
        <a:xfrm>
          <a:off x="2308067" y="3232186"/>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7D75027-7366-497C-A084-B622BE4F144E}">
      <dsp:nvSpPr>
        <dsp:cNvPr id="0" name=""/>
        <dsp:cNvSpPr/>
      </dsp:nvSpPr>
      <dsp:spPr>
        <a:xfrm>
          <a:off x="2501908" y="3416336"/>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كالا و خدمات برای خلق ارزش در بازار محصول </a:t>
          </a:r>
          <a:r>
            <a:rPr lang="en-US" sz="1700" kern="1200" dirty="0" smtClean="0"/>
            <a:t>B</a:t>
          </a:r>
          <a:endParaRPr lang="fa-IR" sz="1700" kern="1200" dirty="0"/>
        </a:p>
      </dsp:txBody>
      <dsp:txXfrm>
        <a:off x="2501908" y="3416336"/>
        <a:ext cx="1744570" cy="1107802"/>
      </dsp:txXfrm>
    </dsp:sp>
    <dsp:sp modelId="{8DED7DBD-D4A6-45C4-A3D6-541693474CF8}">
      <dsp:nvSpPr>
        <dsp:cNvPr id="0" name=""/>
        <dsp:cNvSpPr/>
      </dsp:nvSpPr>
      <dsp:spPr>
        <a:xfrm>
          <a:off x="4440320" y="1617005"/>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894FD80-BCBE-4848-BC92-CEEF57CAE823}">
      <dsp:nvSpPr>
        <dsp:cNvPr id="0" name=""/>
        <dsp:cNvSpPr/>
      </dsp:nvSpPr>
      <dsp:spPr>
        <a:xfrm>
          <a:off x="4634161" y="1801154"/>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استراتژی‌ كسب وكار</a:t>
          </a:r>
          <a:endParaRPr lang="fa-IR" sz="1700" kern="1200" dirty="0"/>
        </a:p>
      </dsp:txBody>
      <dsp:txXfrm>
        <a:off x="4634161" y="1801154"/>
        <a:ext cx="1744570" cy="1107802"/>
      </dsp:txXfrm>
    </dsp:sp>
    <dsp:sp modelId="{0FC95832-CCAA-4509-A042-0EC1EEF77EF4}">
      <dsp:nvSpPr>
        <dsp:cNvPr id="0" name=""/>
        <dsp:cNvSpPr/>
      </dsp:nvSpPr>
      <dsp:spPr>
        <a:xfrm>
          <a:off x="4440320" y="3232186"/>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0834AA6-4EE7-4BA7-9CC1-ECB6AC0A66F1}">
      <dsp:nvSpPr>
        <dsp:cNvPr id="0" name=""/>
        <dsp:cNvSpPr/>
      </dsp:nvSpPr>
      <dsp:spPr>
        <a:xfrm>
          <a:off x="4634161" y="3416336"/>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كالا و خدمات برای خلق ارزش در بازار محصول </a:t>
          </a:r>
          <a:r>
            <a:rPr lang="en-US" sz="1700" kern="1200" dirty="0" smtClean="0"/>
            <a:t>C</a:t>
          </a:r>
          <a:endParaRPr lang="fa-IR" sz="1700" kern="1200" dirty="0"/>
        </a:p>
      </dsp:txBody>
      <dsp:txXfrm>
        <a:off x="4634161" y="3416336"/>
        <a:ext cx="1744570" cy="1107802"/>
      </dsp:txXfrm>
    </dsp:sp>
    <dsp:sp modelId="{B049DC51-3DEA-40B1-A71B-05A1DD485802}">
      <dsp:nvSpPr>
        <dsp:cNvPr id="0" name=""/>
        <dsp:cNvSpPr/>
      </dsp:nvSpPr>
      <dsp:spPr>
        <a:xfrm>
          <a:off x="6572573" y="1617005"/>
          <a:ext cx="1744570" cy="110780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30A6330-94BA-4727-B135-AE418D2789AE}">
      <dsp:nvSpPr>
        <dsp:cNvPr id="0" name=""/>
        <dsp:cNvSpPr/>
      </dsp:nvSpPr>
      <dsp:spPr>
        <a:xfrm>
          <a:off x="6766414" y="1801154"/>
          <a:ext cx="1744570" cy="1107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استراتژی‌ كسب و كار</a:t>
          </a:r>
          <a:endParaRPr lang="fa-IR" sz="1700" kern="1200" dirty="0"/>
        </a:p>
      </dsp:txBody>
      <dsp:txXfrm>
        <a:off x="6766414" y="1801154"/>
        <a:ext cx="1744570" cy="11078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3C4F41-6B38-4E15-9657-94130C198B7B}">
      <dsp:nvSpPr>
        <dsp:cNvPr id="0" name=""/>
        <dsp:cNvSpPr/>
      </dsp:nvSpPr>
      <dsp:spPr>
        <a:xfrm>
          <a:off x="1868182" y="897"/>
          <a:ext cx="1831631" cy="11630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9AF61-E2B5-4F7C-B2BE-75C0C51212FC}">
      <dsp:nvSpPr>
        <dsp:cNvPr id="0" name=""/>
        <dsp:cNvSpPr/>
      </dsp:nvSpPr>
      <dsp:spPr>
        <a:xfrm>
          <a:off x="2071697" y="194236"/>
          <a:ext cx="1831631" cy="1163085"/>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كالا و خدمات برای خلق ارزش در بازارمحصول </a:t>
          </a:r>
          <a:endParaRPr lang="fa-IR" sz="1900" kern="1200" dirty="0"/>
        </a:p>
      </dsp:txBody>
      <dsp:txXfrm>
        <a:off x="2071697" y="194236"/>
        <a:ext cx="1831631" cy="11630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7FA36B-D46C-4F61-929D-34B9FAE4E505}">
      <dsp:nvSpPr>
        <dsp:cNvPr id="0" name=""/>
        <dsp:cNvSpPr/>
      </dsp:nvSpPr>
      <dsp:spPr>
        <a:xfrm>
          <a:off x="3753650" y="287202"/>
          <a:ext cx="1922479" cy="1922479"/>
        </a:xfrm>
        <a:prstGeom prst="blockArc">
          <a:avLst>
            <a:gd name="adj1" fmla="val 10793752"/>
            <a:gd name="adj2" fmla="val 1628807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F9125-2F2B-4573-983C-5BCB759BC7E0}">
      <dsp:nvSpPr>
        <dsp:cNvPr id="0" name=""/>
        <dsp:cNvSpPr/>
      </dsp:nvSpPr>
      <dsp:spPr>
        <a:xfrm>
          <a:off x="3753652" y="288909"/>
          <a:ext cx="1922479" cy="1922479"/>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A7E280-93AC-47B8-899B-55EFF3B0F8C6}">
      <dsp:nvSpPr>
        <dsp:cNvPr id="0" name=""/>
        <dsp:cNvSpPr/>
      </dsp:nvSpPr>
      <dsp:spPr>
        <a:xfrm>
          <a:off x="3753652" y="288909"/>
          <a:ext cx="1922479" cy="1922479"/>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1D3EEB-D8F9-4508-A0F8-ABC2BA996F0D}">
      <dsp:nvSpPr>
        <dsp:cNvPr id="0" name=""/>
        <dsp:cNvSpPr/>
      </dsp:nvSpPr>
      <dsp:spPr>
        <a:xfrm>
          <a:off x="3753653" y="287202"/>
          <a:ext cx="1922479" cy="1922479"/>
        </a:xfrm>
        <a:prstGeom prst="blockArc">
          <a:avLst>
            <a:gd name="adj1" fmla="val 16288066"/>
            <a:gd name="adj2" fmla="val 624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38F21F-88D3-4E2D-9213-104C32A4070B}">
      <dsp:nvSpPr>
        <dsp:cNvPr id="0" name=""/>
        <dsp:cNvSpPr/>
      </dsp:nvSpPr>
      <dsp:spPr>
        <a:xfrm>
          <a:off x="4272295" y="807552"/>
          <a:ext cx="885193" cy="88519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t>چرخه نقدينگی</a:t>
          </a:r>
          <a:endParaRPr lang="fa-IR" sz="1300" kern="1200" dirty="0"/>
        </a:p>
      </dsp:txBody>
      <dsp:txXfrm>
        <a:off x="4272295" y="807552"/>
        <a:ext cx="885193" cy="885193"/>
      </dsp:txXfrm>
    </dsp:sp>
    <dsp:sp modelId="{8B20480F-7CB3-4AEE-9EFA-17A82CBB907A}">
      <dsp:nvSpPr>
        <dsp:cNvPr id="0" name=""/>
        <dsp:cNvSpPr/>
      </dsp:nvSpPr>
      <dsp:spPr>
        <a:xfrm>
          <a:off x="4429126" y="0"/>
          <a:ext cx="619635" cy="6196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نقدی عملياتی</a:t>
          </a:r>
          <a:endParaRPr lang="fa-IR" sz="900" kern="1200" dirty="0"/>
        </a:p>
      </dsp:txBody>
      <dsp:txXfrm>
        <a:off x="4429126" y="0"/>
        <a:ext cx="619635" cy="619635"/>
      </dsp:txXfrm>
    </dsp:sp>
    <dsp:sp modelId="{F7752B37-EDB1-4EBB-A641-488B6C371155}">
      <dsp:nvSpPr>
        <dsp:cNvPr id="0" name=""/>
        <dsp:cNvSpPr/>
      </dsp:nvSpPr>
      <dsp:spPr>
        <a:xfrm>
          <a:off x="5344007" y="940331"/>
          <a:ext cx="619635" cy="6196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r>
            <a:rPr lang="fa-IR" sz="900" kern="1200" dirty="0" smtClean="0"/>
            <a:t>موجودی</a:t>
          </a:r>
          <a:endParaRPr lang="fa-IR" sz="800" kern="1200" dirty="0"/>
        </a:p>
      </dsp:txBody>
      <dsp:txXfrm>
        <a:off x="5344007" y="940331"/>
        <a:ext cx="619635" cy="619635"/>
      </dsp:txXfrm>
    </dsp:sp>
    <dsp:sp modelId="{B7037B99-BF6E-430D-8226-3BF26C796461}">
      <dsp:nvSpPr>
        <dsp:cNvPr id="0" name=""/>
        <dsp:cNvSpPr/>
      </dsp:nvSpPr>
      <dsp:spPr>
        <a:xfrm>
          <a:off x="4405074" y="1879264"/>
          <a:ext cx="619635" cy="6196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kern="1200" dirty="0" smtClean="0"/>
            <a:t>فروش</a:t>
          </a:r>
          <a:endParaRPr lang="fa-IR" sz="1300" kern="1200" dirty="0"/>
        </a:p>
      </dsp:txBody>
      <dsp:txXfrm>
        <a:off x="4405074" y="1879264"/>
        <a:ext cx="619635" cy="619635"/>
      </dsp:txXfrm>
    </dsp:sp>
    <dsp:sp modelId="{11159933-9747-4FBD-A8DD-0552774E64E0}">
      <dsp:nvSpPr>
        <dsp:cNvPr id="0" name=""/>
        <dsp:cNvSpPr/>
      </dsp:nvSpPr>
      <dsp:spPr>
        <a:xfrm>
          <a:off x="3466141" y="940331"/>
          <a:ext cx="619635" cy="61963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1">
            <a:lnSpc>
              <a:spcPct val="90000"/>
            </a:lnSpc>
            <a:spcBef>
              <a:spcPct val="0"/>
            </a:spcBef>
            <a:spcAft>
              <a:spcPct val="35000"/>
            </a:spcAft>
          </a:pPr>
          <a:r>
            <a:rPr lang="fa-IR" sz="800" kern="1200" dirty="0" smtClean="0"/>
            <a:t>حسابهای </a:t>
          </a:r>
          <a:r>
            <a:rPr lang="fa-IR" sz="900" kern="1200" dirty="0" smtClean="0"/>
            <a:t>دريافتنی</a:t>
          </a:r>
          <a:endParaRPr lang="fa-IR" sz="900" kern="1200" dirty="0"/>
        </a:p>
      </dsp:txBody>
      <dsp:txXfrm>
        <a:off x="3466141" y="940331"/>
        <a:ext cx="619635" cy="6196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510F9-1346-4378-83B3-8AB1AA3F3C7C}" type="datetimeFigureOut">
              <a:rPr lang="en-US" smtClean="0"/>
              <a:t>3/17/2016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501E15-083B-45B6-8946-15CD2F6AC9DC}"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a-I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FD127-18C8-45F8-96EF-A5D701F92832}" type="datetimeFigureOut">
              <a:rPr lang="en-US" smtClean="0"/>
              <a:pPr/>
              <a:t>3/17/2016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fa-I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DAD6C-8F55-4C9B-94BA-E61A511F1F10}" type="slidenum">
              <a:rPr lang="fa-IR" smtClean="0"/>
              <a:pPr/>
              <a:t>‹#›</a:t>
            </a:fld>
            <a:endParaRPr lang="fa-I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DDAD6C-8F55-4C9B-94BA-E61A511F1F10}" type="slidenum">
              <a:rPr lang="fa-IR" smtClean="0"/>
              <a:pPr/>
              <a:t>1</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تنشهای سود و رشد در آمريكن آن لاين (1992-1997)</a:t>
            </a:r>
            <a:endParaRPr lang="fa-IR" dirty="0"/>
          </a:p>
        </p:txBody>
      </p:sp>
      <p:sp>
        <p:nvSpPr>
          <p:cNvPr id="4" name="Slide Number Placeholder 3"/>
          <p:cNvSpPr>
            <a:spLocks noGrp="1"/>
          </p:cNvSpPr>
          <p:nvPr>
            <p:ph type="sldNum" sz="quarter" idx="10"/>
          </p:nvPr>
        </p:nvSpPr>
        <p:spPr/>
        <p:txBody>
          <a:bodyPr/>
          <a:lstStyle/>
          <a:p>
            <a:fld id="{24DDAD6C-8F55-4C9B-94BA-E61A511F1F10}" type="slidenum">
              <a:rPr lang="fa-IR" smtClean="0"/>
              <a:pPr/>
              <a:t>11</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DDAD6C-8F55-4C9B-94BA-E61A511F1F10}" type="slidenum">
              <a:rPr lang="fa-IR" smtClean="0"/>
              <a:pPr/>
              <a:t>142</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2695D24-A884-44BF-BD8D-FF30A9FAE674}" type="datetime1">
              <a:rPr lang="en-US" smtClean="0"/>
              <a:t>3/17/2016</a:t>
            </a:fld>
            <a:endParaRPr lang="fa-IR"/>
          </a:p>
        </p:txBody>
      </p:sp>
      <p:sp>
        <p:nvSpPr>
          <p:cNvPr id="2" name="Footer Placeholder 1"/>
          <p:cNvSpPr>
            <a:spLocks noGrp="1"/>
          </p:cNvSpPr>
          <p:nvPr>
            <p:ph type="ftr" sz="quarter" idx="11"/>
          </p:nvPr>
        </p:nvSpPr>
        <p:spPr/>
        <p:txBody>
          <a:bodyPr/>
          <a:lstStyle/>
          <a:p>
            <a:r>
              <a:rPr lang="en-US" smtClean="0"/>
              <a:t>© irmgn.ir</a:t>
            </a:r>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7D05E4CD-E9EE-4E6C-B660-8BFAB4F21033}"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62DB66-69BE-48AF-ADF1-71F9A9A6431E}" type="datetime1">
              <a:rPr lang="en-US" smtClean="0"/>
              <a:t>3/17/2016</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67CD49-8ED4-4C35-AEF0-4394B95875C5}" type="datetime1">
              <a:rPr lang="en-US" smtClean="0"/>
              <a:t>3/17/2016</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EB29A-AF3C-4A2E-8F62-7046DE7994B1}" type="datetime1">
              <a:rPr lang="en-US" smtClean="0"/>
              <a:t>3/17/2016</a:t>
            </a:fld>
            <a:endParaRPr lang="fa-I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Slide Number Placeholder 4"/>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4E7A6D6-47FA-4AEE-AD9D-3D95E46F1EEB}" type="datetime1">
              <a:rPr lang="en-US" smtClean="0"/>
              <a:t>3/17/2016</a:t>
            </a:fld>
            <a:endParaRPr lang="fa-IR"/>
          </a:p>
        </p:txBody>
      </p:sp>
      <p:sp>
        <p:nvSpPr>
          <p:cNvPr id="19" name="Footer Placeholder 18"/>
          <p:cNvSpPr>
            <a:spLocks noGrp="1"/>
          </p:cNvSpPr>
          <p:nvPr>
            <p:ph type="ftr" sz="quarter" idx="11"/>
          </p:nvPr>
        </p:nvSpPr>
        <p:spPr>
          <a:xfrm>
            <a:off x="3581400" y="76200"/>
            <a:ext cx="2895600" cy="288925"/>
          </a:xfrm>
        </p:spPr>
        <p:txBody>
          <a:bodyPr/>
          <a:lstStyle/>
          <a:p>
            <a:r>
              <a:rPr lang="en-US" smtClean="0"/>
              <a:t>© irmgn.ir</a:t>
            </a:r>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7D05E4CD-E9EE-4E6C-B660-8BFAB4F21033}"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3461EE9-2B16-46AF-BE70-3989CE535617}" type="datetime1">
              <a:rPr lang="en-US" smtClean="0"/>
              <a:t>3/17/2016</a:t>
            </a:fld>
            <a:endParaRPr lang="fa-IR"/>
          </a:p>
        </p:txBody>
      </p:sp>
      <p:sp>
        <p:nvSpPr>
          <p:cNvPr id="11" name="Footer Placeholder 10"/>
          <p:cNvSpPr>
            <a:spLocks noGrp="1"/>
          </p:cNvSpPr>
          <p:nvPr>
            <p:ph type="ftr" sz="quarter" idx="11"/>
          </p:nvPr>
        </p:nvSpPr>
        <p:spPr/>
        <p:txBody>
          <a:bodyPr/>
          <a:lstStyle/>
          <a:p>
            <a:r>
              <a:rPr lang="en-US" smtClean="0"/>
              <a:t>© irmgn.ir</a:t>
            </a:r>
            <a:endParaRPr lang="fa-IR"/>
          </a:p>
        </p:txBody>
      </p:sp>
      <p:sp>
        <p:nvSpPr>
          <p:cNvPr id="16" name="Slide Number Placeholder 15"/>
          <p:cNvSpPr>
            <a:spLocks noGrp="1"/>
          </p:cNvSpPr>
          <p:nvPr>
            <p:ph type="sldNum" sz="quarter" idx="12"/>
          </p:nvPr>
        </p:nvSpPr>
        <p:spPr/>
        <p:txBody>
          <a:bodyPr/>
          <a:lstStyle/>
          <a:p>
            <a:fld id="{7D05E4CD-E9EE-4E6C-B660-8BFAB4F21033}"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BE03F78-D3C0-4CA2-9C26-1B5F4E33EAFF}" type="datetime1">
              <a:rPr lang="en-US" smtClean="0"/>
              <a:t>3/17/2016</a:t>
            </a:fld>
            <a:endParaRPr lang="fa-IR"/>
          </a:p>
        </p:txBody>
      </p:sp>
      <p:sp>
        <p:nvSpPr>
          <p:cNvPr id="10" name="Footer Placeholder 9"/>
          <p:cNvSpPr>
            <a:spLocks noGrp="1"/>
          </p:cNvSpPr>
          <p:nvPr>
            <p:ph type="ftr" sz="quarter" idx="11"/>
          </p:nvPr>
        </p:nvSpPr>
        <p:spPr/>
        <p:txBody>
          <a:bodyPr/>
          <a:lstStyle/>
          <a:p>
            <a:r>
              <a:rPr lang="en-US" smtClean="0"/>
              <a:t>© irmgn.ir</a:t>
            </a:r>
            <a:endParaRPr lang="fa-IR"/>
          </a:p>
        </p:txBody>
      </p:sp>
      <p:sp>
        <p:nvSpPr>
          <p:cNvPr id="31" name="Slide Number Placeholder 30"/>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1C50E84-69C1-4D5E-AB33-7D5ED8E15138}" type="datetime1">
              <a:rPr lang="en-US" smtClean="0"/>
              <a:t>3/17/2016</a:t>
            </a:fld>
            <a:endParaRPr lang="fa-IR"/>
          </a:p>
        </p:txBody>
      </p:sp>
      <p:sp>
        <p:nvSpPr>
          <p:cNvPr id="6" name="Footer Placeholder 5"/>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7D05E4CD-E9EE-4E6C-B660-8BFAB4F21033}"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5AD2408-6803-4D22-AB57-913FCD4945BB}" type="datetime1">
              <a:rPr lang="en-US" smtClean="0"/>
              <a:t>3/17/2016</a:t>
            </a:fld>
            <a:endParaRPr lang="fa-IR"/>
          </a:p>
        </p:txBody>
      </p:sp>
      <p:sp>
        <p:nvSpPr>
          <p:cNvPr id="21" name="Footer Placeholder 20"/>
          <p:cNvSpPr>
            <a:spLocks noGrp="1"/>
          </p:cNvSpPr>
          <p:nvPr>
            <p:ph type="ftr" sz="quarter" idx="11"/>
          </p:nvPr>
        </p:nvSpPr>
        <p:spPr/>
        <p:txBody>
          <a:bodyPr/>
          <a:lstStyle/>
          <a:p>
            <a:r>
              <a:rPr lang="en-US" smtClean="0"/>
              <a:t>© irmgn.ir</a:t>
            </a:r>
            <a:endParaRPr lang="fa-IR"/>
          </a:p>
        </p:txBody>
      </p:sp>
      <p:sp>
        <p:nvSpPr>
          <p:cNvPr id="6" name="Slide Number Placeholder 5"/>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25761E-492A-42D1-ADD7-A39B739754EA}" type="datetime1">
              <a:rPr lang="en-US" smtClean="0"/>
              <a:t>3/17/2016</a:t>
            </a:fld>
            <a:endParaRPr lang="fa-IR"/>
          </a:p>
        </p:txBody>
      </p:sp>
      <p:sp>
        <p:nvSpPr>
          <p:cNvPr id="24" name="Footer Placeholder 23"/>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1DD1CCE-FEA5-412E-BADB-552E6A603321}" type="datetime1">
              <a:rPr lang="en-US" smtClean="0"/>
              <a:t>3/17/2016</a:t>
            </a:fld>
            <a:endParaRPr lang="fa-IR"/>
          </a:p>
        </p:txBody>
      </p:sp>
      <p:sp>
        <p:nvSpPr>
          <p:cNvPr id="29" name="Footer Placeholder 28"/>
          <p:cNvSpPr>
            <a:spLocks noGrp="1"/>
          </p:cNvSpPr>
          <p:nvPr>
            <p:ph type="ftr" sz="quarter" idx="11"/>
          </p:nvPr>
        </p:nvSpPr>
        <p:spPr/>
        <p:txBody>
          <a:bodyPr/>
          <a:lstStyle/>
          <a:p>
            <a:r>
              <a:rPr lang="en-US" smtClean="0"/>
              <a:t>© irmgn.ir</a:t>
            </a:r>
            <a:endParaRPr lang="fa-IR"/>
          </a:p>
        </p:txBody>
      </p:sp>
      <p:sp>
        <p:nvSpPr>
          <p:cNvPr id="7" name="Slide Number Placeholder 6"/>
          <p:cNvSpPr>
            <a:spLocks noGrp="1"/>
          </p:cNvSpPr>
          <p:nvPr>
            <p:ph type="sldNum" sz="quarter" idx="12"/>
          </p:nvPr>
        </p:nvSpPr>
        <p:spPr/>
        <p:txBody>
          <a:bodyPr/>
          <a:lstStyle/>
          <a:p>
            <a:fld id="{7D05E4CD-E9EE-4E6C-B660-8BFAB4F2103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53D017D-1151-423B-AC35-818CDF35A958}" type="datetime1">
              <a:rPr lang="en-US" smtClean="0"/>
              <a:t>3/17/2016</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
        <p:nvSpPr>
          <p:cNvPr id="31" name="Slide Number Placeholder 30"/>
          <p:cNvSpPr>
            <a:spLocks noGrp="1"/>
          </p:cNvSpPr>
          <p:nvPr>
            <p:ph type="sldNum" sz="quarter" idx="12"/>
          </p:nvPr>
        </p:nvSpPr>
        <p:spPr/>
        <p:txBody>
          <a:bodyPr/>
          <a:lstStyle/>
          <a:p>
            <a:fld id="{7D05E4CD-E9EE-4E6C-B660-8BFAB4F21033}"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13000"/>
            <a:lum bright="7000" contrast="67000"/>
          </a:blip>
          <a:srcRect/>
          <a:stretch>
            <a:fillRect t="-7000" b="-16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0EFCFE5-E8E0-43C7-A657-BD59F399E070}" type="datetime1">
              <a:rPr lang="en-US" smtClean="0"/>
              <a:t>3/17/2016</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 irmgn.ir</a:t>
            </a:r>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05E4CD-E9EE-4E6C-B660-8BFAB4F21033}"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pitchFamily="2" charset="2"/>
        <a:buChar char="ü"/>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Courier New" pitchFamily="49" charset="0"/>
        <a:buChar char="o"/>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Arial" pitchFamily="34" charset="0"/>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Colors" Target="../diagrams/colors7.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Layout" Target="../diagrams/layout6.xml"/><Relationship Id="rId12" Type="http://schemas.openxmlformats.org/officeDocument/2006/relationships/diagramQuickStyle" Target="../diagrams/quickStyle7.xml"/><Relationship Id="rId17" Type="http://schemas.openxmlformats.org/officeDocument/2006/relationships/diagramColors" Target="../diagrams/colors8.xml"/><Relationship Id="rId2" Type="http://schemas.openxmlformats.org/officeDocument/2006/relationships/diagramData" Target="../diagrams/data5.xml"/><Relationship Id="rId16"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diagramLayout" Target="../diagrams/layout7.xml"/><Relationship Id="rId24"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Layout" Target="../diagrams/layout8.xml"/><Relationship Id="rId23" Type="http://schemas.microsoft.com/office/2007/relationships/diagramDrawing" Target="../diagrams/drawing5.xml"/><Relationship Id="rId10" Type="http://schemas.openxmlformats.org/officeDocument/2006/relationships/diagramData" Target="../diagrams/data7.xml"/><Relationship Id="rId4" Type="http://schemas.openxmlformats.org/officeDocument/2006/relationships/diagramQuickStyle" Target="../diagrams/quickStyle5.xml"/><Relationship Id="rId9" Type="http://schemas.openxmlformats.org/officeDocument/2006/relationships/diagramColors" Target="../diagrams/colors6.xml"/><Relationship Id="rId14" Type="http://schemas.openxmlformats.org/officeDocument/2006/relationships/diagramData" Target="../diagrams/data8.xml"/><Relationship Id="rId22" Type="http://schemas.microsoft.com/office/2007/relationships/diagramDrawing" Target="../diagrams/drawing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Colors" Target="../diagrams/colors11.xml"/><Relationship Id="rId18" Type="http://schemas.microsoft.com/office/2007/relationships/diagramDrawing" Target="../diagrams/drawing10.xml"/><Relationship Id="rId3" Type="http://schemas.openxmlformats.org/officeDocument/2006/relationships/diagramLayout" Target="../diagrams/layout9.xml"/><Relationship Id="rId7" Type="http://schemas.openxmlformats.org/officeDocument/2006/relationships/diagramLayout" Target="../diagrams/layout10.xml"/><Relationship Id="rId12" Type="http://schemas.openxmlformats.org/officeDocument/2006/relationships/diagramQuickStyle" Target="../diagrams/quickStyle11.xml"/><Relationship Id="rId17" Type="http://schemas.microsoft.com/office/2007/relationships/diagramDrawing" Target="../diagrams/drawing9.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openxmlformats.org/officeDocument/2006/relationships/diagramLayout" Target="../diagrams/layout11.xml"/><Relationship Id="rId5" Type="http://schemas.openxmlformats.org/officeDocument/2006/relationships/diagramColors" Target="../diagrams/colors9.xml"/><Relationship Id="rId10" Type="http://schemas.openxmlformats.org/officeDocument/2006/relationships/diagramData" Target="../diagrams/data11.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cs typeface="B Zar" pitchFamily="2" charset="-78"/>
              </a:rPr>
              <a:t>نظامهاى كنترل و سنجش عملكرد</a:t>
            </a:r>
            <a:br>
              <a:rPr lang="fa-IR" dirty="0" smtClean="0">
                <a:cs typeface="B Zar" pitchFamily="2" charset="-78"/>
              </a:rPr>
            </a:br>
            <a:r>
              <a:rPr lang="fa-IR" sz="4000" dirty="0" smtClean="0">
                <a:cs typeface="B Zar" pitchFamily="2" charset="-78"/>
              </a:rPr>
              <a:t>براى اجراى استراتژى</a:t>
            </a:r>
            <a:endParaRPr lang="fa-IR" dirty="0">
              <a:cs typeface="B Zar" pitchFamily="2" charset="-78"/>
            </a:endParaRPr>
          </a:p>
        </p:txBody>
      </p:sp>
      <p:sp>
        <p:nvSpPr>
          <p:cNvPr id="3" name="Subtitle 2"/>
          <p:cNvSpPr>
            <a:spLocks noGrp="1"/>
          </p:cNvSpPr>
          <p:nvPr>
            <p:ph type="subTitle" idx="1"/>
          </p:nvPr>
        </p:nvSpPr>
        <p:spPr/>
        <p:txBody>
          <a:bodyPr>
            <a:normAutofit/>
          </a:bodyPr>
          <a:lstStyle/>
          <a:p>
            <a:r>
              <a:rPr lang="fa-IR" sz="2800" dirty="0" smtClean="0">
                <a:cs typeface="B Zar" pitchFamily="2" charset="-78"/>
              </a:rPr>
              <a:t>نوشته رابرت سايمونز</a:t>
            </a:r>
          </a:p>
          <a:p>
            <a:endParaRPr lang="fa-IR" sz="28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
        <p:nvSpPr>
          <p:cNvPr id="5" name="Rectangle 4"/>
          <p:cNvSpPr/>
          <p:nvPr/>
        </p:nvSpPr>
        <p:spPr>
          <a:xfrm>
            <a:off x="357158" y="1714488"/>
            <a:ext cx="314327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irmgn.ir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توازن درتنش ها  </a:t>
            </a:r>
            <a:endParaRPr lang="fa-IR" dirty="0">
              <a:cs typeface="B Zar" pitchFamily="2" charset="-78"/>
            </a:endParaRPr>
          </a:p>
        </p:txBody>
      </p:sp>
      <p:sp>
        <p:nvSpPr>
          <p:cNvPr id="3" name="Content Placeholder 2"/>
          <p:cNvSpPr>
            <a:spLocks noGrp="1"/>
          </p:cNvSpPr>
          <p:nvPr>
            <p:ph idx="1"/>
          </p:nvPr>
        </p:nvSpPr>
        <p:spPr/>
        <p:txBody>
          <a:bodyPr/>
          <a:lstStyle/>
          <a:p>
            <a:pPr algn="r" rtl="1">
              <a:buFont typeface="Wingdings" pitchFamily="2" charset="2"/>
              <a:buChar char="Ø"/>
            </a:pPr>
            <a:r>
              <a:rPr lang="fa-IR" dirty="0" smtClean="0">
                <a:cs typeface="B Zar" pitchFamily="2" charset="-78"/>
              </a:rPr>
              <a:t> توازن سود ،رشد و كنترل</a:t>
            </a:r>
          </a:p>
          <a:p>
            <a:pPr algn="r" rtl="1">
              <a:buFont typeface="Wingdings" pitchFamily="2" charset="2"/>
              <a:buChar char="Ø"/>
            </a:pPr>
            <a:r>
              <a:rPr lang="fa-IR" dirty="0" smtClean="0">
                <a:cs typeface="B Zar" pitchFamily="2" charset="-78"/>
              </a:rPr>
              <a:t> توازن نتايج كوتاه مدت در مقابل قابليتها و فرصتهای رشد بلند مدت</a:t>
            </a:r>
          </a:p>
          <a:p>
            <a:pPr algn="r" rtl="1">
              <a:buFont typeface="Wingdings" pitchFamily="2" charset="2"/>
              <a:buChar char="Ø"/>
            </a:pPr>
            <a:r>
              <a:rPr lang="fa-IR" dirty="0" smtClean="0">
                <a:cs typeface="B Zar" pitchFamily="2" charset="-78"/>
              </a:rPr>
              <a:t> توازن ميان انتظارات ذی نفعان مختلف</a:t>
            </a:r>
          </a:p>
          <a:p>
            <a:pPr algn="r" rtl="1">
              <a:buFont typeface="Wingdings" pitchFamily="2" charset="2"/>
              <a:buChar char="Ø"/>
            </a:pPr>
            <a:r>
              <a:rPr lang="fa-IR" dirty="0" smtClean="0">
                <a:cs typeface="B Zar" pitchFamily="2" charset="-78"/>
              </a:rPr>
              <a:t> توازن ميان توجه وفرصت ها</a:t>
            </a:r>
          </a:p>
          <a:p>
            <a:pPr algn="r" rtl="1">
              <a:buFont typeface="Wingdings" pitchFamily="2" charset="2"/>
              <a:buChar char="Ø"/>
            </a:pPr>
            <a:r>
              <a:rPr lang="fa-IR" dirty="0" smtClean="0">
                <a:cs typeface="B Zar" pitchFamily="2" charset="-78"/>
              </a:rPr>
              <a:t> توازن انگيزه های رفتار انسانی</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اهداف و مقاصد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buNone/>
            </a:pPr>
            <a:r>
              <a:rPr lang="fa-IR" sz="2400" dirty="0" smtClean="0">
                <a:cs typeface="B Zar" pitchFamily="2" charset="-78"/>
              </a:rPr>
              <a:t>  - </a:t>
            </a:r>
            <a:r>
              <a:rPr lang="fa-IR" sz="2400" b="1" dirty="0" smtClean="0">
                <a:cs typeface="B Zar" pitchFamily="2" charset="-78"/>
              </a:rPr>
              <a:t>اهداف</a:t>
            </a:r>
            <a:r>
              <a:rPr lang="fa-IR" sz="2400" dirty="0" smtClean="0">
                <a:cs typeface="B Zar" pitchFamily="2" charset="-78"/>
              </a:rPr>
              <a:t> به خواسته های کلی از قبیل موارد زیر مرتبط است:</a:t>
            </a:r>
          </a:p>
          <a:p>
            <a:pPr algn="justLow">
              <a:buNone/>
            </a:pPr>
            <a:r>
              <a:rPr lang="fa-IR" sz="2400" dirty="0" smtClean="0">
                <a:cs typeface="B Zar" pitchFamily="2" charset="-78"/>
              </a:rPr>
              <a:t>- معرفی یک خط تولید جدید</a:t>
            </a:r>
          </a:p>
          <a:p>
            <a:pPr algn="justLow">
              <a:buNone/>
            </a:pPr>
            <a:r>
              <a:rPr lang="fa-IR" sz="2400" dirty="0" smtClean="0">
                <a:cs typeface="B Zar" pitchFamily="2" charset="-78"/>
              </a:rPr>
              <a:t>- بهبود بهره وری تولید</a:t>
            </a:r>
          </a:p>
          <a:p>
            <a:pPr algn="justLow">
              <a:buNone/>
            </a:pPr>
            <a:r>
              <a:rPr lang="fa-IR" sz="2400" dirty="0" smtClean="0">
                <a:cs typeface="B Zar" pitchFamily="2" charset="-78"/>
              </a:rPr>
              <a:t>- سودده شدن</a:t>
            </a:r>
          </a:p>
          <a:p>
            <a:pPr algn="justLow">
              <a:buNone/>
            </a:pPr>
            <a:endParaRPr lang="fa-IR" sz="2400" dirty="0">
              <a:cs typeface="B Zar" pitchFamily="2" charset="-78"/>
            </a:endParaRPr>
          </a:p>
          <a:p>
            <a:pPr algn="justLow">
              <a:buFontTx/>
              <a:buChar char="-"/>
            </a:pPr>
            <a:r>
              <a:rPr lang="fa-IR" sz="2400" b="1" dirty="0" smtClean="0">
                <a:cs typeface="B Zar" pitchFamily="2" charset="-78"/>
              </a:rPr>
              <a:t>مقاصد</a:t>
            </a:r>
            <a:r>
              <a:rPr lang="fa-IR" sz="2400" dirty="0" smtClean="0">
                <a:cs typeface="B Zar" pitchFamily="2" charset="-78"/>
              </a:rPr>
              <a:t> خاص تر بوده و شامل استانداردهای سنجش و چارچوب های زمانی برای ارزیابی می باشند: مثال</a:t>
            </a:r>
          </a:p>
          <a:p>
            <a:pPr algn="justLow">
              <a:buFontTx/>
              <a:buChar char="-"/>
            </a:pPr>
            <a:r>
              <a:rPr lang="fa-IR" sz="2400" dirty="0" smtClean="0">
                <a:cs typeface="B Zar" pitchFamily="2" charset="-78"/>
              </a:rPr>
              <a:t>داشتن 6 سفارش مهم در 9 ماه آینده</a:t>
            </a:r>
          </a:p>
          <a:p>
            <a:pPr algn="justLow">
              <a:buFontTx/>
              <a:buChar char="-"/>
            </a:pPr>
            <a:r>
              <a:rPr lang="fa-IR" sz="2400" dirty="0" smtClean="0">
                <a:cs typeface="B Zar" pitchFamily="2" charset="-78"/>
              </a:rPr>
              <a:t>کاهش هزینه اتلاف و ضایعات تا 10% در هر فصل در سال آینده</a:t>
            </a:r>
          </a:p>
          <a:p>
            <a:pPr algn="justLow">
              <a:buNone/>
            </a:pPr>
            <a:r>
              <a:rPr lang="fa-IR" sz="2400" dirty="0" smtClean="0">
                <a:cs typeface="B Zar" pitchFamily="2" charset="-78"/>
              </a:rPr>
              <a:t>-  کسب 15% بازده فروش در سال آینده</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اهداف و مقاصد</a:t>
            </a:r>
            <a:endParaRPr lang="fa-IR" dirty="0">
              <a:cs typeface="B Zar" pitchFamily="2" charset="-78"/>
            </a:endParaRPr>
          </a:p>
        </p:txBody>
      </p:sp>
      <p:sp>
        <p:nvSpPr>
          <p:cNvPr id="3" name="Content Placeholder 2"/>
          <p:cNvSpPr>
            <a:spLocks noGrp="1"/>
          </p:cNvSpPr>
          <p:nvPr>
            <p:ph idx="1"/>
          </p:nvPr>
        </p:nvSpPr>
        <p:spPr/>
        <p:txBody>
          <a:bodyPr/>
          <a:lstStyle/>
          <a:p>
            <a:pPr algn="justLow">
              <a:buNone/>
            </a:pPr>
            <a:r>
              <a:rPr lang="fa-IR" dirty="0" smtClean="0">
                <a:cs typeface="B Zar" pitchFamily="2" charset="-78"/>
              </a:rPr>
              <a:t> </a:t>
            </a:r>
            <a:r>
              <a:rPr lang="fa-IR" sz="2400" dirty="0" smtClean="0">
                <a:cs typeface="B Zar" pitchFamily="2" charset="-78"/>
              </a:rPr>
              <a:t>سازگاری کمی در چگونگی استفاده شرکتها از واژه های اهداف و مقاصد وجود دارد.</a:t>
            </a:r>
          </a:p>
          <a:p>
            <a:pPr algn="justLow">
              <a:buNone/>
            </a:pPr>
            <a:endParaRPr lang="fa-IR" sz="2400" dirty="0" smtClean="0">
              <a:cs typeface="B Zar" pitchFamily="2" charset="-78"/>
            </a:endParaRPr>
          </a:p>
          <a:p>
            <a:pPr algn="justLow">
              <a:buNone/>
            </a:pPr>
            <a:r>
              <a:rPr lang="fa-IR" sz="2400" dirty="0" smtClean="0">
                <a:cs typeface="B Zar" pitchFamily="2" charset="-78"/>
              </a:rPr>
              <a:t>اهداف و مقاصد زمانی عملی است که اندازه گیری به خواسته پیوند خورده باشد.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منظور از اهداف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dirty="0" smtClean="0">
                <a:cs typeface="B Zar" pitchFamily="2" charset="-78"/>
              </a:rPr>
              <a:t>انتقال شفاف خواست مدیران</a:t>
            </a:r>
          </a:p>
          <a:p>
            <a:pPr algn="justLow"/>
            <a:r>
              <a:rPr lang="fa-IR" sz="2400" dirty="0" smtClean="0">
                <a:cs typeface="B Zar" pitchFamily="2" charset="-78"/>
              </a:rPr>
              <a:t>نقش مهمی در افزایش بازده مدیریت ایفا می نمایند.</a:t>
            </a:r>
          </a:p>
          <a:p>
            <a:pPr algn="justLow"/>
            <a:r>
              <a:rPr lang="fa-IR" sz="2400" dirty="0" smtClean="0">
                <a:cs typeface="B Zar" pitchFamily="2" charset="-78"/>
              </a:rPr>
              <a:t>اولویت های مدیران مافوق را که مهم بوده و افراد نیز باید زمان خود را به آن اختصاص دهند، روشن می سازد.</a:t>
            </a:r>
            <a:endParaRPr lang="fa-IR" sz="2400" dirty="0">
              <a:cs typeface="B Zar" pitchFamily="2" charset="-78"/>
            </a:endParaRPr>
          </a:p>
          <a:p>
            <a:pPr algn="justLow"/>
            <a:r>
              <a:rPr lang="fa-IR" sz="2400" dirty="0" smtClean="0">
                <a:cs typeface="B Zar" pitchFamily="2" charset="-78"/>
              </a:rPr>
              <a:t>روش منظم مدیریت را که ضرورت آموزش مدیریت محسوب می شود ارایه می نماید.</a:t>
            </a:r>
          </a:p>
          <a:p>
            <a:pPr algn="justLow"/>
            <a:r>
              <a:rPr lang="fa-IR" sz="2400" dirty="0" smtClean="0">
                <a:cs typeface="B Zar" pitchFamily="2" charset="-78"/>
              </a:rPr>
              <a:t>روش دستیابی به کسب و کار موفق و رسیدن هدف با همکاری دیگران.</a:t>
            </a:r>
          </a:p>
          <a:p>
            <a:pPr algn="justLow"/>
            <a:r>
              <a:rPr lang="fa-IR" sz="2400" dirty="0" smtClean="0">
                <a:cs typeface="B Zar" pitchFamily="2" charset="-78"/>
              </a:rPr>
              <a:t>اعلام چشم انداز کسب و کار به سهام داران و تحلیل گران </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اهداف استفاده مدیران از اطلاعات</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buNone/>
            </a:pPr>
            <a:r>
              <a:rPr lang="fa-IR" sz="2400" dirty="0" smtClean="0">
                <a:cs typeface="B Zar" pitchFamily="2" charset="-78"/>
              </a:rPr>
              <a:t>    - بهبود تصمیم گیری</a:t>
            </a:r>
          </a:p>
          <a:p>
            <a:pPr algn="justLow"/>
            <a:r>
              <a:rPr lang="fa-IR" sz="2400" dirty="0" smtClean="0">
                <a:cs typeface="B Zar" pitchFamily="2" charset="-78"/>
              </a:rPr>
              <a:t>- ایجاد انگیزه و ارزیابی تلاش های زیردستان</a:t>
            </a:r>
          </a:p>
          <a:p>
            <a:pPr algn="justLow"/>
            <a:r>
              <a:rPr lang="fa-IR" sz="2400" dirty="0" smtClean="0">
                <a:cs typeface="B Zar" pitchFamily="2" charset="-78"/>
              </a:rPr>
              <a:t>- ایجاد علایمی برای جلب توجه به موارد ارجح فعالیت ها و فرصت ها</a:t>
            </a:r>
          </a:p>
          <a:p>
            <a:pPr algn="justLow"/>
            <a:r>
              <a:rPr lang="fa-IR" sz="2400" dirty="0" smtClean="0">
                <a:cs typeface="B Zar" pitchFamily="2" charset="-78"/>
              </a:rPr>
              <a:t>- ارتقای آموزش و یادگیری</a:t>
            </a:r>
          </a:p>
          <a:p>
            <a:pPr algn="justLow"/>
            <a:r>
              <a:rPr lang="fa-IR" sz="2400" dirty="0" smtClean="0">
                <a:cs typeface="B Zar" pitchFamily="2" charset="-78"/>
              </a:rPr>
              <a:t>- برقراری ارتباط با ذی نفعان بیرونی</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متغیر های حیاتی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dirty="0" smtClean="0">
                <a:cs typeface="B Zar" pitchFamily="2" charset="-78"/>
              </a:rPr>
              <a:t>مدیران چگونه اهداف عملکرد را بر می گزینند؟</a:t>
            </a:r>
          </a:p>
          <a:p>
            <a:pPr algn="justLow"/>
            <a:r>
              <a:rPr lang="fa-IR" sz="2400" dirty="0" smtClean="0">
                <a:cs typeface="B Zar" pitchFamily="2" charset="-78"/>
              </a:rPr>
              <a:t>مدیران باید متغیر های حیاتی عملکرد کسب و کار خود را شناسایی نمایند.</a:t>
            </a:r>
          </a:p>
          <a:p>
            <a:pPr algn="justLow"/>
            <a:endParaRPr lang="fa-IR" sz="2400" dirty="0">
              <a:cs typeface="B Zar" pitchFamily="2" charset="-78"/>
            </a:endParaRPr>
          </a:p>
          <a:p>
            <a:pPr algn="justLow"/>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2</a:t>
            </a:r>
            <a:r>
              <a:rPr lang="fa-IR" sz="4000" dirty="0" smtClean="0">
                <a:cs typeface="B Zar" pitchFamily="2" charset="-78"/>
              </a:rPr>
              <a:t>مرحله تعیین متغیر های حیاتی عملکرد کسب و کار</a:t>
            </a:r>
            <a:endParaRPr lang="fa-IR" sz="4000"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dirty="0" smtClean="0">
                <a:cs typeface="B Zar" pitchFamily="2" charset="-78"/>
              </a:rPr>
              <a:t>1) عوامل موثر بر عملکرد شناسایی می شوند.</a:t>
            </a:r>
          </a:p>
          <a:p>
            <a:pPr algn="justLow">
              <a:buNone/>
            </a:pPr>
            <a:endParaRPr lang="fa-IR" sz="2400" dirty="0" smtClean="0">
              <a:cs typeface="B Zar" pitchFamily="2" charset="-78"/>
            </a:endParaRPr>
          </a:p>
          <a:p>
            <a:pPr algn="justLow"/>
            <a:endParaRPr lang="fa-IR" sz="2400" dirty="0">
              <a:cs typeface="B Zar" pitchFamily="2" charset="-78"/>
            </a:endParaRPr>
          </a:p>
          <a:p>
            <a:pPr algn="justLow"/>
            <a:r>
              <a:rPr lang="fa-IR" sz="2400" dirty="0">
                <a:cs typeface="B Zar" pitchFamily="2" charset="-78"/>
              </a:rPr>
              <a:t>2</a:t>
            </a:r>
            <a:r>
              <a:rPr lang="fa-IR" sz="2400" dirty="0" smtClean="0">
                <a:cs typeface="B Zar" pitchFamily="2" charset="-78"/>
              </a:rPr>
              <a:t>) متغیر های حیاتی عملکرد از میان فهرست عوامل موثر بر عملکرد انتخاب می شوند.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انتخاب معیارهای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000" dirty="0" smtClean="0">
                <a:cs typeface="B Zar" pitchFamily="2" charset="-78"/>
              </a:rPr>
              <a:t>برای تعیین مناسب بودن یک معیار برای اهداف عملکردی 3 آزمون باید صورت گیرد:</a:t>
            </a:r>
          </a:p>
          <a:p>
            <a:pPr algn="justLow"/>
            <a:endParaRPr lang="fa-IR" sz="2000" dirty="0">
              <a:cs typeface="B Zar" pitchFamily="2" charset="-78"/>
            </a:endParaRPr>
          </a:p>
          <a:p>
            <a:pPr algn="justLow"/>
            <a:endParaRPr lang="fa-IR" sz="2000" dirty="0" smtClean="0">
              <a:cs typeface="B Zar" pitchFamily="2" charset="-78"/>
            </a:endParaRPr>
          </a:p>
          <a:p>
            <a:pPr algn="justLow"/>
            <a:r>
              <a:rPr lang="fa-IR" sz="2000" dirty="0" smtClean="0">
                <a:cs typeface="B Zar" pitchFamily="2" charset="-78"/>
              </a:rPr>
              <a:t>1) آیا با استراتژی همسو است؟</a:t>
            </a:r>
          </a:p>
          <a:p>
            <a:pPr algn="justLow"/>
            <a:endParaRPr lang="fa-IR" sz="2000" dirty="0">
              <a:cs typeface="B Zar" pitchFamily="2" charset="-78"/>
            </a:endParaRPr>
          </a:p>
          <a:p>
            <a:pPr algn="justLow"/>
            <a:r>
              <a:rPr lang="fa-IR" sz="2000" dirty="0" smtClean="0">
                <a:cs typeface="B Zar" pitchFamily="2" charset="-78"/>
              </a:rPr>
              <a:t>2) آیا می توان آن را سنجید؟</a:t>
            </a:r>
          </a:p>
          <a:p>
            <a:pPr algn="justLow"/>
            <a:endParaRPr lang="fa-IR" sz="2000" dirty="0">
              <a:cs typeface="B Zar" pitchFamily="2" charset="-78"/>
            </a:endParaRPr>
          </a:p>
          <a:p>
            <a:pPr algn="justLow"/>
            <a:r>
              <a:rPr lang="fa-IR" sz="2000" dirty="0" smtClean="0">
                <a:cs typeface="B Zar" pitchFamily="2" charset="-78"/>
              </a:rPr>
              <a:t>3)آیا معیار مورد نظر به ارزش پیوند دارد؟</a:t>
            </a:r>
          </a:p>
          <a:p>
            <a:pPr algn="justLow"/>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هر کارمند چند معیار داشته باشد؟</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2000" dirty="0" smtClean="0">
                <a:cs typeface="B Zar" pitchFamily="2" charset="-78"/>
              </a:rPr>
              <a:t>پروفسور جورج میلر در دهه اول 1950 پاسخ این پرسش را در مقاله مشهور خود چنین بیان کرد: </a:t>
            </a:r>
          </a:p>
          <a:p>
            <a:r>
              <a:rPr lang="fa-IR" sz="2000" dirty="0" smtClean="0">
                <a:cs typeface="B Zar" pitchFamily="2" charset="-78"/>
              </a:rPr>
              <a:t>تعداد مناسب عدد 7 به اضافه یا منهای 2 است. عدد 7 در تمام زندگی ما دیده می شود:</a:t>
            </a:r>
          </a:p>
          <a:p>
            <a:r>
              <a:rPr lang="fa-IR" sz="2000" dirty="0" smtClean="0">
                <a:cs typeface="B Zar" pitchFamily="2" charset="-78"/>
              </a:rPr>
              <a:t>-تعداد ارقام شماره تلفن</a:t>
            </a:r>
          </a:p>
          <a:p>
            <a:r>
              <a:rPr lang="fa-IR" sz="2000" dirty="0" smtClean="0">
                <a:cs typeface="B Zar" pitchFamily="2" charset="-78"/>
              </a:rPr>
              <a:t>-روزهای هفته</a:t>
            </a:r>
          </a:p>
          <a:p>
            <a:r>
              <a:rPr lang="fa-IR" sz="2000" dirty="0" smtClean="0">
                <a:cs typeface="B Zar" pitchFamily="2" charset="-78"/>
              </a:rPr>
              <a:t>-نت های موسیقی</a:t>
            </a:r>
          </a:p>
          <a:p>
            <a:r>
              <a:rPr lang="fa-IR" sz="2000" dirty="0" smtClean="0">
                <a:cs typeface="B Zar" pitchFamily="2" charset="-78"/>
              </a:rPr>
              <a:t>-رنگهای رنگین کمان</a:t>
            </a:r>
          </a:p>
          <a:p>
            <a:r>
              <a:rPr lang="fa-IR" sz="2000" dirty="0" smtClean="0">
                <a:cs typeface="B Zar" pitchFamily="2" charset="-78"/>
              </a:rPr>
              <a:t>-عجایب جهان</a:t>
            </a:r>
          </a:p>
          <a:p>
            <a:r>
              <a:rPr lang="fa-IR" sz="2000" dirty="0">
                <a:cs typeface="B Zar" pitchFamily="2" charset="-78"/>
              </a:rPr>
              <a:t> </a:t>
            </a:r>
            <a:r>
              <a:rPr lang="fa-IR" sz="2000" dirty="0" smtClean="0">
                <a:cs typeface="B Zar" pitchFamily="2" charset="-78"/>
              </a:rPr>
              <a:t>در کسب و کار نیز همین امر دیده میشود:</a:t>
            </a:r>
          </a:p>
          <a:p>
            <a:r>
              <a:rPr lang="fa-IR" sz="2000" dirty="0" smtClean="0">
                <a:cs typeface="B Zar" pitchFamily="2" charset="-78"/>
              </a:rPr>
              <a:t>-هفت گام کیفیت</a:t>
            </a:r>
          </a:p>
          <a:p>
            <a:r>
              <a:rPr lang="fa-IR" sz="2000" dirty="0" smtClean="0">
                <a:cs typeface="B Zar" pitchFamily="2" charset="-78"/>
              </a:rPr>
              <a:t>-تحلیل 7 </a:t>
            </a:r>
            <a:r>
              <a:rPr lang="en-US" sz="2000" dirty="0" smtClean="0">
                <a:cs typeface="B Zar" pitchFamily="2" charset="-78"/>
              </a:rPr>
              <a:t>S</a:t>
            </a:r>
            <a:endParaRPr lang="fa-IR" sz="2000" dirty="0" smtClean="0">
              <a:cs typeface="B Zar" pitchFamily="2" charset="-78"/>
            </a:endParaRPr>
          </a:p>
          <a:p>
            <a:r>
              <a:rPr lang="fa-IR" sz="2000" dirty="0" smtClean="0">
                <a:cs typeface="B Zar" pitchFamily="2" charset="-78"/>
              </a:rPr>
              <a:t>-هفت عادت مردمان موثر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تعین خط عملکرد</a:t>
            </a:r>
            <a:endParaRPr lang="fa-IR" dirty="0">
              <a:cs typeface="B Zar" pitchFamily="2" charset="-78"/>
            </a:endParaRPr>
          </a:p>
        </p:txBody>
      </p:sp>
      <p:sp>
        <p:nvSpPr>
          <p:cNvPr id="3" name="Content Placeholder 2"/>
          <p:cNvSpPr>
            <a:spLocks noGrp="1"/>
          </p:cNvSpPr>
          <p:nvPr>
            <p:ph idx="1"/>
          </p:nvPr>
        </p:nvSpPr>
        <p:spPr/>
        <p:txBody>
          <a:bodyPr/>
          <a:lstStyle/>
          <a:p>
            <a:endParaRPr lang="fa-IR" dirty="0">
              <a:cs typeface="B Zar" pitchFamily="2" charset="-78"/>
            </a:endParaRPr>
          </a:p>
          <a:p>
            <a:endParaRPr lang="fa-IR" dirty="0" smtClean="0">
              <a:cs typeface="B Zar" pitchFamily="2" charset="-78"/>
            </a:endParaRPr>
          </a:p>
          <a:p>
            <a:pPr algn="ctr"/>
            <a:r>
              <a:rPr lang="fa-IR" dirty="0" smtClean="0">
                <a:cs typeface="B Zar" pitchFamily="2" charset="-78"/>
              </a:rPr>
              <a:t>به عنوان بخشی از فرایند تعیین اهداف، مدیران باید مقصد یا سطح مطلوب را انتخاب نمایند.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مقایسه با دیگران</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endParaRPr lang="fa-IR" sz="2400" dirty="0">
              <a:cs typeface="B Zar" pitchFamily="2" charset="-78"/>
            </a:endParaRPr>
          </a:p>
          <a:p>
            <a:pPr algn="ctr"/>
            <a:r>
              <a:rPr lang="fa-IR" sz="2400" dirty="0" smtClean="0">
                <a:cs typeface="B Zar" pitchFamily="2" charset="-78"/>
              </a:rPr>
              <a:t>مدیران برای تعیین موثر اهداف عملکرد باید بدانند کدام شرکت از منابع بهتر استفاده کرده است. سپس تلاش خود را معطوف به تحقق این معیار بنماید.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توازن سود،رشد وكنترل</a:t>
            </a:r>
            <a:endParaRPr lang="fa-IR" dirty="0">
              <a:cs typeface="B Zar" pitchFamily="2" charset="-78"/>
            </a:endParaRPr>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تلاش برای ایجاد انگیزه</a:t>
            </a:r>
            <a:endParaRPr lang="fa-IR" dirty="0">
              <a:cs typeface="B Zar" pitchFamily="2" charset="-78"/>
            </a:endParaRPr>
          </a:p>
        </p:txBody>
      </p:sp>
      <p:sp>
        <p:nvSpPr>
          <p:cNvPr id="3" name="Content Placeholder 2"/>
          <p:cNvSpPr>
            <a:spLocks noGrp="1"/>
          </p:cNvSpPr>
          <p:nvPr>
            <p:ph idx="1"/>
          </p:nvPr>
        </p:nvSpPr>
        <p:spPr/>
        <p:txBody>
          <a:bodyPr>
            <a:normAutofit/>
          </a:bodyPr>
          <a:lstStyle/>
          <a:p>
            <a:endParaRPr lang="fa-IR" sz="2400" dirty="0" smtClean="0">
              <a:cs typeface="B Zar" pitchFamily="2" charset="-78"/>
            </a:endParaRPr>
          </a:p>
          <a:p>
            <a:r>
              <a:rPr lang="fa-IR" sz="2400" dirty="0" smtClean="0">
                <a:cs typeface="B Zar" pitchFamily="2" charset="-78"/>
              </a:rPr>
              <a:t>- اهداف چگونه بر عادات کاری افراد تاثیر می گذارند؟</a:t>
            </a:r>
          </a:p>
          <a:p>
            <a:endParaRPr lang="fa-IR" sz="2400" dirty="0">
              <a:cs typeface="B Zar" pitchFamily="2" charset="-78"/>
            </a:endParaRPr>
          </a:p>
          <a:p>
            <a:r>
              <a:rPr lang="fa-IR" sz="2400" dirty="0" smtClean="0">
                <a:cs typeface="B Zar" pitchFamily="2" charset="-78"/>
              </a:rPr>
              <a:t>- چه کسانی در تعیین خط عملکرد باید مشارکت داشته باشد؟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سطح دشواری</a:t>
            </a:r>
            <a:endParaRPr lang="fa-IR" dirty="0">
              <a:cs typeface="B Zar" pitchFamily="2" charset="-78"/>
            </a:endParaRPr>
          </a:p>
        </p:txBody>
      </p:sp>
      <p:sp>
        <p:nvSpPr>
          <p:cNvPr id="3" name="Content Placeholder 2"/>
          <p:cNvSpPr>
            <a:spLocks noGrp="1"/>
          </p:cNvSpPr>
          <p:nvPr>
            <p:ph idx="1"/>
          </p:nvPr>
        </p:nvSpPr>
        <p:spPr/>
        <p:txBody>
          <a:bodyPr>
            <a:normAutofit/>
          </a:bodyPr>
          <a:lstStyle/>
          <a:p>
            <a:endParaRPr lang="fa-IR" sz="2400" dirty="0" smtClean="0">
              <a:cs typeface="B Zar" pitchFamily="2" charset="-78"/>
            </a:endParaRPr>
          </a:p>
          <a:p>
            <a:r>
              <a:rPr lang="fa-IR" sz="2400" dirty="0" smtClean="0">
                <a:cs typeface="B Zar" pitchFamily="2" charset="-78"/>
              </a:rPr>
              <a:t>تحقیقات رفتاری نشان می دهد که خلاقیت و پیشگامی افراد زمانی که تحت فشار معقولی برای انجام امور قرار دارند،حداکثر می شود.</a:t>
            </a:r>
          </a:p>
          <a:p>
            <a:r>
              <a:rPr lang="fa-IR" sz="2400" dirty="0" smtClean="0">
                <a:cs typeface="B Zar" pitchFamily="2" charset="-78"/>
              </a:rPr>
              <a:t>با حذف فشار مذکور، عملکرد و خلاقیت،مسیر آرام تری را طی خواهد نمود. </a:t>
            </a:r>
          </a:p>
          <a:p>
            <a:r>
              <a:rPr lang="fa-IR" sz="2400" dirty="0" smtClean="0">
                <a:cs typeface="B Zar" pitchFamily="2" charset="-78"/>
              </a:rPr>
              <a:t>اهداف عملکرد باید به چالش کشیده شوند اما بسیار ساده یا دشوار تلقی نشوند.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چه کسانی در تعیین اهداف مشارکت کنند؟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dirty="0" smtClean="0">
                <a:cs typeface="B Zar" pitchFamily="2" charset="-78"/>
              </a:rPr>
              <a:t>تصمیم گیری در مورد افراد مشارکت کننده در تعیین اهداف عملکرد، بستگی به اعتقاد مدیران در مورد محل اطلاعات در سازمان دارد. اگر مدیران معتقد باشند که اطلاعات لازم برای تعیین اهداف باید در سراسر سازمان پراکنده است، سبک مشارکتی مناسب خواهد بود و در صورتی که اطلاعات فقط در اختیار مدیریت ارشد باشد مشاوره با زیر دستان کفایت خواهد کرد.</a:t>
            </a:r>
          </a:p>
          <a:p>
            <a:pPr algn="justLow"/>
            <a:r>
              <a:rPr lang="fa-IR" sz="2400" dirty="0" smtClean="0">
                <a:cs typeface="B Zar" pitchFamily="2" charset="-78"/>
              </a:rPr>
              <a:t>انتخاب افرادی که باید در تعیین اهداف عملکرد مشارکت نمایند تا حد زیادی به فرضیات مدیران در زمینه رفتار انسانی در سازمان بستگی دارد.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مقاصد چند گانه اهداف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2400" dirty="0" smtClean="0">
                <a:cs typeface="B Zar" pitchFamily="2" charset="-78"/>
              </a:rPr>
              <a:t>اهداف عملکرد برای برنامه ریزی و هماهنگی جهت کسب اطمینان از:</a:t>
            </a:r>
          </a:p>
          <a:p>
            <a:endParaRPr lang="fa-IR" sz="2400" dirty="0">
              <a:cs typeface="B Zar" pitchFamily="2" charset="-78"/>
            </a:endParaRPr>
          </a:p>
          <a:p>
            <a:r>
              <a:rPr lang="fa-IR" sz="2400" dirty="0" smtClean="0">
                <a:cs typeface="B Zar" pitchFamily="2" charset="-78"/>
              </a:rPr>
              <a:t>-کفایت منابع</a:t>
            </a:r>
          </a:p>
          <a:p>
            <a:r>
              <a:rPr lang="fa-IR" sz="2400" dirty="0" smtClean="0">
                <a:cs typeface="B Zar" pitchFamily="2" charset="-78"/>
              </a:rPr>
              <a:t>-هماهنگی گردش کاری در میان واحد های وابسته </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همسو کردن انگیزه ها</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dirty="0" smtClean="0">
                <a:cs typeface="B Zar" pitchFamily="2" charset="-78"/>
              </a:rPr>
              <a:t>2 روش:</a:t>
            </a:r>
          </a:p>
          <a:p>
            <a:pPr algn="justLow">
              <a:buNone/>
            </a:pPr>
            <a:endParaRPr lang="fa-IR" sz="2400" dirty="0" smtClean="0">
              <a:cs typeface="B Zar" pitchFamily="2" charset="-78"/>
            </a:endParaRPr>
          </a:p>
          <a:p>
            <a:pPr algn="justLow">
              <a:buNone/>
            </a:pPr>
            <a:endParaRPr lang="fa-IR" sz="2400" dirty="0">
              <a:cs typeface="B Zar" pitchFamily="2" charset="-78"/>
            </a:endParaRPr>
          </a:p>
          <a:p>
            <a:pPr algn="justLow">
              <a:buNone/>
            </a:pPr>
            <a:r>
              <a:rPr lang="fa-IR" sz="2400" dirty="0" smtClean="0">
                <a:cs typeface="B Zar" pitchFamily="2" charset="-78"/>
              </a:rPr>
              <a:t> 1) وقتی که افراد معتقد به منطقی بودن اهداف مذکور بوده و با رضایت خاطر برای دستیابی به آن تلاش می نمایند.</a:t>
            </a:r>
          </a:p>
          <a:p>
            <a:pPr algn="justLow">
              <a:buNone/>
            </a:pPr>
            <a:endParaRPr lang="fa-IR" sz="2400" dirty="0">
              <a:cs typeface="B Zar" pitchFamily="2" charset="-78"/>
            </a:endParaRPr>
          </a:p>
          <a:p>
            <a:pPr algn="justLow">
              <a:buNone/>
            </a:pPr>
            <a:r>
              <a:rPr lang="fa-IR" sz="2400" dirty="0" smtClean="0">
                <a:cs typeface="B Zar" pitchFamily="2" charset="-78"/>
              </a:rPr>
              <a:t>2) وقتی که مدیران کسب و کار می توانند با آن توجه به تحقق اهداف را برانگیزند، از طریق انگیزه های رسمی.</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میزان پاداش</a:t>
            </a:r>
            <a:endParaRPr lang="fa-IR" dirty="0">
              <a:cs typeface="B Zar" pitchFamily="2" charset="-78"/>
            </a:endParaRPr>
          </a:p>
        </p:txBody>
      </p:sp>
      <p:sp>
        <p:nvSpPr>
          <p:cNvPr id="3" name="Content Placeholder 2"/>
          <p:cNvSpPr>
            <a:spLocks noGrp="1"/>
          </p:cNvSpPr>
          <p:nvPr>
            <p:ph idx="1"/>
          </p:nvPr>
        </p:nvSpPr>
        <p:spPr/>
        <p:txBody>
          <a:bodyPr/>
          <a:lstStyle/>
          <a:p>
            <a:endParaRPr lang="fa-IR" dirty="0" smtClean="0">
              <a:cs typeface="B Zar" pitchFamily="2" charset="-78"/>
            </a:endParaRPr>
          </a:p>
          <a:p>
            <a:r>
              <a:rPr lang="fa-IR" dirty="0" smtClean="0">
                <a:cs typeface="B Zar" pitchFamily="2" charset="-78"/>
              </a:rPr>
              <a:t>میزان پاداش معمولا با توجه به عملکرد کسب و کار یا شرکت تعیین می شود.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شیوه تخصیص پاداش</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2400" dirty="0" smtClean="0">
                <a:cs typeface="B Zar" pitchFamily="2" charset="-78"/>
              </a:rPr>
              <a:t>به 3 نوع عملکرد پاداش تعلق می گیرد:</a:t>
            </a:r>
          </a:p>
          <a:p>
            <a:endParaRPr lang="fa-IR" sz="2400" dirty="0">
              <a:cs typeface="B Zar" pitchFamily="2" charset="-78"/>
            </a:endParaRPr>
          </a:p>
          <a:p>
            <a:r>
              <a:rPr lang="fa-IR" sz="2400" dirty="0" smtClean="0">
                <a:cs typeface="B Zar" pitchFamily="2" charset="-78"/>
              </a:rPr>
              <a:t>- عملکرد فردی</a:t>
            </a:r>
          </a:p>
          <a:p>
            <a:r>
              <a:rPr lang="fa-IR" sz="2400" dirty="0" smtClean="0">
                <a:cs typeface="B Zar" pitchFamily="2" charset="-78"/>
              </a:rPr>
              <a:t>- عملکرد کسب و کار</a:t>
            </a:r>
          </a:p>
          <a:p>
            <a:r>
              <a:rPr lang="fa-IR" sz="2400" dirty="0" smtClean="0">
                <a:cs typeface="B Zar" pitchFamily="2" charset="-78"/>
              </a:rPr>
              <a:t>- عملکرد شرکت</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انواع و ترکیب انگیزه ها</a:t>
            </a:r>
            <a:endParaRPr lang="fa-IR" dirty="0">
              <a:cs typeface="B Zar" pitchFamily="2" charset="-78"/>
            </a:endParaRPr>
          </a:p>
        </p:txBody>
      </p:sp>
      <p:sp>
        <p:nvSpPr>
          <p:cNvPr id="3" name="Content Placeholder 2"/>
          <p:cNvSpPr>
            <a:spLocks noGrp="1"/>
          </p:cNvSpPr>
          <p:nvPr>
            <p:ph idx="1"/>
          </p:nvPr>
        </p:nvSpPr>
        <p:spPr/>
        <p:txBody>
          <a:bodyPr>
            <a:normAutofit/>
          </a:bodyPr>
          <a:lstStyle/>
          <a:p>
            <a:endParaRPr lang="fa-IR" sz="2400" dirty="0" smtClean="0">
              <a:cs typeface="B Zar" pitchFamily="2" charset="-78"/>
            </a:endParaRPr>
          </a:p>
          <a:p>
            <a:r>
              <a:rPr lang="fa-IR" sz="2400" dirty="0" smtClean="0">
                <a:cs typeface="B Zar" pitchFamily="2" charset="-78"/>
              </a:rPr>
              <a:t>- هدایا و جوایز</a:t>
            </a:r>
          </a:p>
          <a:p>
            <a:r>
              <a:rPr lang="fa-IR" sz="2400" dirty="0" smtClean="0">
                <a:cs typeface="B Zar" pitchFamily="2" charset="-78"/>
              </a:rPr>
              <a:t>- پرداخت های نقدی انتقالی</a:t>
            </a:r>
          </a:p>
          <a:p>
            <a:r>
              <a:rPr lang="fa-IR" sz="2400" dirty="0" smtClean="0">
                <a:cs typeface="B Zar" pitchFamily="2" charset="-78"/>
              </a:rPr>
              <a:t>- پاداش به صورت سهام</a:t>
            </a:r>
          </a:p>
          <a:p>
            <a:r>
              <a:rPr lang="fa-IR" sz="2400" dirty="0" smtClean="0">
                <a:cs typeface="B Zar" pitchFamily="2" charset="-78"/>
              </a:rPr>
              <a:t>- اعطای امتیاز خرید سهام به قیمت معین</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شناسایی ریسک استراتژیک</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b="1" dirty="0" smtClean="0">
                <a:cs typeface="B Zar" pitchFamily="2" charset="-78"/>
              </a:rPr>
              <a:t>ریسک استراتژیک به گونه های مختلف بروز می کند. مدیران باید ماهیت این گونه ریسک های احتمالی را که کسب و کار آنان بر اساس شیوه هایی که برای رقابت در بازار انتخاب نموده اند با آن مواجه می شوند، ارزیابی نمایند.</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منابع ریسک استراتژیک</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b="1" dirty="0" smtClean="0">
                <a:solidFill>
                  <a:schemeClr val="accent2">
                    <a:lumMod val="75000"/>
                  </a:schemeClr>
                </a:solidFill>
                <a:cs typeface="B Zar" pitchFamily="2" charset="-78"/>
              </a:rPr>
              <a:t>- ریسک عملیات</a:t>
            </a:r>
          </a:p>
          <a:p>
            <a:pPr algn="justLow"/>
            <a:endParaRPr lang="fa-IR" sz="2400" b="1" dirty="0">
              <a:solidFill>
                <a:schemeClr val="accent2">
                  <a:lumMod val="75000"/>
                </a:schemeClr>
              </a:solidFill>
              <a:cs typeface="B Zar" pitchFamily="2" charset="-78"/>
            </a:endParaRPr>
          </a:p>
          <a:p>
            <a:pPr algn="justLow"/>
            <a:r>
              <a:rPr lang="fa-IR" sz="2400" b="1" dirty="0" smtClean="0">
                <a:solidFill>
                  <a:schemeClr val="accent2">
                    <a:lumMod val="75000"/>
                  </a:schemeClr>
                </a:solidFill>
                <a:cs typeface="B Zar" pitchFamily="2" charset="-78"/>
              </a:rPr>
              <a:t>- ریسک نقصان دارایی</a:t>
            </a:r>
          </a:p>
          <a:p>
            <a:pPr algn="justLow"/>
            <a:endParaRPr lang="fa-IR" sz="2400" b="1" dirty="0">
              <a:solidFill>
                <a:schemeClr val="accent2">
                  <a:lumMod val="75000"/>
                </a:schemeClr>
              </a:solidFill>
              <a:cs typeface="B Zar" pitchFamily="2" charset="-78"/>
            </a:endParaRPr>
          </a:p>
          <a:p>
            <a:pPr algn="justLow"/>
            <a:r>
              <a:rPr lang="fa-IR" sz="2400" b="1" dirty="0" smtClean="0">
                <a:solidFill>
                  <a:schemeClr val="accent2">
                    <a:lumMod val="75000"/>
                  </a:schemeClr>
                </a:solidFill>
                <a:cs typeface="B Zar" pitchFamily="2" charset="-78"/>
              </a:rPr>
              <a:t>- ریسک رقابت</a:t>
            </a:r>
          </a:p>
          <a:p>
            <a:pPr algn="justLow"/>
            <a:endParaRPr lang="fa-IR" sz="2400" b="1" dirty="0">
              <a:solidFill>
                <a:schemeClr val="accent2">
                  <a:lumMod val="75000"/>
                </a:schemeClr>
              </a:solidFill>
              <a:cs typeface="B Zar" pitchFamily="2" charset="-78"/>
            </a:endParaRPr>
          </a:p>
          <a:p>
            <a:pPr algn="justLow"/>
            <a:r>
              <a:rPr lang="fa-IR" sz="2400" b="1" dirty="0" smtClean="0">
                <a:solidFill>
                  <a:schemeClr val="accent2">
                    <a:lumMod val="75000"/>
                  </a:schemeClr>
                </a:solidFill>
                <a:cs typeface="B Zar" pitchFamily="2" charset="-78"/>
              </a:rPr>
              <a:t>- ریسک امتیاز</a:t>
            </a:r>
            <a:endParaRPr lang="fa-IR" sz="2400" b="1" dirty="0">
              <a:solidFill>
                <a:schemeClr val="accent2">
                  <a:lumMod val="75000"/>
                </a:schemeClr>
              </a:solidFill>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توازن نتايج كوتاه مدت در مقابل قابليتها و فرصتهای رشد</a:t>
            </a:r>
            <a:endParaRPr lang="fa-IR" dirty="0">
              <a:cs typeface="B Zar" pitchFamily="2" charset="-78"/>
            </a:endParaRPr>
          </a:p>
        </p:txBody>
      </p:sp>
      <p:sp>
        <p:nvSpPr>
          <p:cNvPr id="5" name="Content Placeholder 4"/>
          <p:cNvSpPr>
            <a:spLocks noGrp="1"/>
          </p:cNvSpPr>
          <p:nvPr>
            <p:ph idx="1"/>
          </p:nvPr>
        </p:nvSpPr>
        <p:spPr/>
        <p:txBody>
          <a:bodyPr>
            <a:normAutofit fontScale="92500" lnSpcReduction="10000"/>
          </a:bodyPr>
          <a:lstStyle/>
          <a:p>
            <a:pPr algn="r" rtl="1"/>
            <a:r>
              <a:rPr lang="fa-IR" dirty="0" smtClean="0">
                <a:cs typeface="B Zar" pitchFamily="2" charset="-78"/>
              </a:rPr>
              <a:t> برقراری ارتباط بين اهداف راهبردی كسب وكار وتعيين كننده های عملكردی در راستای اهداف مذكور</a:t>
            </a:r>
          </a:p>
          <a:p>
            <a:pPr algn="r" rtl="1"/>
            <a:r>
              <a:rPr lang="fa-IR" dirty="0" smtClean="0">
                <a:cs typeface="B Zar" pitchFamily="2" charset="-78"/>
              </a:rPr>
              <a:t>ارايه چارچوب برای كسب اطمينان از دسترسی به منافع كافی در جهت اهداف واستراتژی بلند مدت</a:t>
            </a:r>
          </a:p>
          <a:p>
            <a:pPr algn="r" rtl="1"/>
            <a:r>
              <a:rPr lang="fa-IR" dirty="0" smtClean="0">
                <a:cs typeface="B Zar" pitchFamily="2" charset="-78"/>
              </a:rPr>
              <a:t>تشخيص روابط علت ومعلولی بين اهداف كسب وكار و سود</a:t>
            </a:r>
          </a:p>
          <a:p>
            <a:pPr algn="r" rtl="1"/>
            <a:r>
              <a:rPr lang="fa-IR" dirty="0" smtClean="0">
                <a:cs typeface="B Zar" pitchFamily="2" charset="-78"/>
              </a:rPr>
              <a:t>ارايه ملاكی برای سنجش رشد نظام مند شاخصهای مهم عملكرد </a:t>
            </a:r>
          </a:p>
          <a:p>
            <a:pPr algn="r" rtl="1"/>
            <a:r>
              <a:rPr lang="fa-IR" dirty="0" smtClean="0">
                <a:cs typeface="B Zar" pitchFamily="2" charset="-78"/>
              </a:rPr>
              <a:t>تعيين و كنترل دقيق اهداف سود كوتاه مدت</a:t>
            </a:r>
          </a:p>
          <a:p>
            <a:pPr algn="r" rtl="1"/>
            <a:r>
              <a:rPr lang="fa-IR" dirty="0" smtClean="0">
                <a:cs typeface="B Zar" pitchFamily="2" charset="-78"/>
              </a:rPr>
              <a:t>پايه گذاری برای‌چارچوبی برای تخصيص منابع در راستای توسعه قابليتهای بلند مدت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ریسک عملیات</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b="1" dirty="0" smtClean="0">
                <a:cs typeface="B Zar" pitchFamily="2" charset="-78"/>
              </a:rPr>
              <a:t>پیامد اختلال در شایستگی های عملیات اصلی، تولید یا فرایند است.</a:t>
            </a:r>
          </a:p>
          <a:p>
            <a:pPr algn="justLow"/>
            <a:endParaRPr lang="fa-IR" sz="2400" b="1" dirty="0">
              <a:cs typeface="B Zar" pitchFamily="2" charset="-78"/>
            </a:endParaRPr>
          </a:p>
          <a:p>
            <a:pPr algn="justLow"/>
            <a:r>
              <a:rPr lang="fa-IR" sz="2400" b="1" dirty="0" smtClean="0">
                <a:cs typeface="B Zar" pitchFamily="2" charset="-78"/>
              </a:rPr>
              <a:t>- ارسال محصولات معیوب، عدم رعایت اصول نگهداری و بروز اختلال، گم شدن بسته های مشتری، ثبت اشتباه حساب ها</a:t>
            </a:r>
          </a:p>
          <a:p>
            <a:pPr algn="justLow"/>
            <a:r>
              <a:rPr lang="fa-IR" sz="2400" b="1" dirty="0" smtClean="0">
                <a:cs typeface="B Zar" pitchFamily="2" charset="-78"/>
              </a:rPr>
              <a:t>- هر گونه خطای عملیاتی که سبب وقفه در ارایه محصولات و خدمات با کیفیت شود، باعث زیان و نا کارآمدی بنگاه می شود.</a:t>
            </a:r>
          </a:p>
          <a:p>
            <a:pPr algn="justLow"/>
            <a:endParaRPr lang="fa-IR" sz="2400" b="1" dirty="0">
              <a:cs typeface="B Zar" pitchFamily="2" charset="-78"/>
            </a:endParaRPr>
          </a:p>
          <a:p>
            <a:pPr algn="justLow"/>
            <a:r>
              <a:rPr lang="fa-IR" sz="2400" b="1" dirty="0" smtClean="0">
                <a:solidFill>
                  <a:schemeClr val="accent2"/>
                </a:solidFill>
                <a:cs typeface="B Zar" pitchFamily="2" charset="-78"/>
              </a:rPr>
              <a:t>* </a:t>
            </a:r>
            <a:r>
              <a:rPr lang="fa-IR" sz="2400" b="1" dirty="0" smtClean="0">
                <a:cs typeface="B Zar" pitchFamily="2" charset="-78"/>
              </a:rPr>
              <a:t>ریسک عملیات، کسب و کار را در معرض مسئولیت های جنایی، دعاوی حقوقی و خدشه دار شدن اعتماد مصرف کنندگان قرار داده و در نهایت بقای شرکت را به مخاطره می افکند.</a:t>
            </a:r>
            <a:endParaRPr lang="fa-IR" sz="2400" b="1" dirty="0" smtClean="0">
              <a:solidFill>
                <a:schemeClr val="accent2"/>
              </a:solidFill>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ریسک نقصان دارایی ها</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200" b="1" dirty="0" smtClean="0">
                <a:cs typeface="B Zar" pitchFamily="2" charset="-78"/>
              </a:rPr>
              <a:t>دارایی منبعی است که تحت مالکیت شرکت است و جریان های نقدی آتی را تولید می نماید. دارایی زمانی دچار نقصان می شود که بخش قابل توجهی از ارزش موجود خود را به علت کاهش دریافت جریان های نقدی آتی از دست بدهد. ریسک نقصان دارایی مانند سایر ریسک ها، تابعی از شیوه رقابت مدیران است.</a:t>
            </a:r>
          </a:p>
          <a:p>
            <a:pPr algn="justLow"/>
            <a:r>
              <a:rPr lang="fa-IR" sz="2200" b="1" dirty="0" smtClean="0">
                <a:cs typeface="B Zar" pitchFamily="2" charset="-78"/>
              </a:rPr>
              <a:t>نقصان دارایی در صورت کاهش ارزش مالی، حقوق مالکیت معنوی یا شرایط فیزیکی دارایی که برای اجرای استراتژی مهم است، ریسک استراتژیک خواهد بود.</a:t>
            </a:r>
          </a:p>
          <a:p>
            <a:pPr algn="justLow"/>
            <a:endParaRPr lang="fa-IR" sz="2200" b="1" dirty="0">
              <a:cs typeface="B Zar" pitchFamily="2" charset="-78"/>
            </a:endParaRPr>
          </a:p>
          <a:p>
            <a:pPr algn="justLow"/>
            <a:r>
              <a:rPr lang="fa-IR" sz="2200" b="1" dirty="0" smtClean="0">
                <a:solidFill>
                  <a:schemeClr val="accent2">
                    <a:lumMod val="75000"/>
                  </a:schemeClr>
                </a:solidFill>
                <a:cs typeface="B Zar" pitchFamily="2" charset="-78"/>
              </a:rPr>
              <a:t>- نقصان مالی</a:t>
            </a:r>
          </a:p>
          <a:p>
            <a:pPr algn="justLow"/>
            <a:r>
              <a:rPr lang="fa-IR" sz="2200" b="1" dirty="0" smtClean="0">
                <a:solidFill>
                  <a:schemeClr val="accent2">
                    <a:lumMod val="75000"/>
                  </a:schemeClr>
                </a:solidFill>
                <a:cs typeface="B Zar" pitchFamily="2" charset="-78"/>
              </a:rPr>
              <a:t>- نقصان حقوق مالکیت معنوی</a:t>
            </a:r>
          </a:p>
          <a:p>
            <a:pPr algn="justLow"/>
            <a:r>
              <a:rPr lang="fa-IR" sz="2200" b="1" dirty="0" smtClean="0">
                <a:solidFill>
                  <a:schemeClr val="accent2">
                    <a:lumMod val="75000"/>
                  </a:schemeClr>
                </a:solidFill>
                <a:cs typeface="B Zar" pitchFamily="2" charset="-78"/>
              </a:rPr>
              <a:t>- نقصان فیزیکی</a:t>
            </a:r>
          </a:p>
          <a:p>
            <a:pPr algn="justLow"/>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ریسک رقابت</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b="1" dirty="0" smtClean="0">
                <a:cs typeface="B Zar" pitchFamily="2" charset="-78"/>
              </a:rPr>
              <a:t>حاصل تغیرات محیط رقابتی است که به توانایی کسب و کار در خلق موفق ارزش و تمایز محصولات و خدمات آسیب می رساند.</a:t>
            </a:r>
          </a:p>
          <a:p>
            <a:pPr algn="justLow">
              <a:buNone/>
            </a:pPr>
            <a:endParaRPr lang="fa-IR" sz="2400" b="1" dirty="0">
              <a:cs typeface="B Zar" pitchFamily="2" charset="-78"/>
            </a:endParaRPr>
          </a:p>
          <a:p>
            <a:pPr algn="justLow"/>
            <a:r>
              <a:rPr lang="fa-IR" sz="2400" b="1" dirty="0" smtClean="0">
                <a:cs typeface="B Zar" pitchFamily="2" charset="-78"/>
              </a:rPr>
              <a:t>- </a:t>
            </a:r>
            <a:r>
              <a:rPr lang="fa-IR" sz="2400" b="1" dirty="0" smtClean="0">
                <a:solidFill>
                  <a:schemeClr val="accent2">
                    <a:lumMod val="75000"/>
                  </a:schemeClr>
                </a:solidFill>
                <a:cs typeface="B Zar" pitchFamily="2" charset="-78"/>
              </a:rPr>
              <a:t>اقدام رقبا به عرضه خدمات و محصولات بهتر</a:t>
            </a:r>
            <a:r>
              <a:rPr lang="fa-IR" sz="2400" b="1" dirty="0" smtClean="0">
                <a:cs typeface="B Zar" pitchFamily="2" charset="-78"/>
              </a:rPr>
              <a:t>: مثل لوح فشرده به جای نوار ویدیویی</a:t>
            </a:r>
          </a:p>
          <a:p>
            <a:pPr algn="justLow"/>
            <a:r>
              <a:rPr lang="fa-IR" sz="2400" b="1" dirty="0" smtClean="0">
                <a:cs typeface="B Zar" pitchFamily="2" charset="-78"/>
              </a:rPr>
              <a:t>- </a:t>
            </a:r>
            <a:r>
              <a:rPr lang="fa-IR" sz="2400" b="1" dirty="0" smtClean="0">
                <a:solidFill>
                  <a:schemeClr val="accent2">
                    <a:lumMod val="75000"/>
                  </a:schemeClr>
                </a:solidFill>
                <a:cs typeface="B Zar" pitchFamily="2" charset="-78"/>
              </a:rPr>
              <a:t>تغییر قواعد و خط مشی های عمومی</a:t>
            </a:r>
            <a:r>
              <a:rPr lang="fa-IR" sz="2400" b="1" dirty="0" smtClean="0">
                <a:cs typeface="B Zar" pitchFamily="2" charset="-78"/>
              </a:rPr>
              <a:t>: مثلا از شرکت های برق می خواهند که امکانات تولید خود را بفروشند</a:t>
            </a:r>
          </a:p>
          <a:p>
            <a:pPr algn="justLow"/>
            <a:r>
              <a:rPr lang="fa-IR" sz="2400" b="1" dirty="0" smtClean="0">
                <a:cs typeface="B Zar" pitchFamily="2" charset="-78"/>
              </a:rPr>
              <a:t>- </a:t>
            </a:r>
            <a:r>
              <a:rPr lang="fa-IR" sz="2400" b="1" dirty="0" smtClean="0">
                <a:solidFill>
                  <a:schemeClr val="accent2">
                    <a:lumMod val="75000"/>
                  </a:schemeClr>
                </a:solidFill>
                <a:cs typeface="B Zar" pitchFamily="2" charset="-78"/>
              </a:rPr>
              <a:t>تغییر سلیقه و تمایل مشتری</a:t>
            </a:r>
            <a:r>
              <a:rPr lang="fa-IR" sz="2400" b="1" dirty="0" smtClean="0">
                <a:cs typeface="B Zar" pitchFamily="2" charset="-78"/>
              </a:rPr>
              <a:t>: مانند مد روز</a:t>
            </a:r>
          </a:p>
          <a:p>
            <a:pPr algn="justLow"/>
            <a:r>
              <a:rPr lang="fa-IR" sz="2400" b="1" dirty="0" smtClean="0">
                <a:cs typeface="B Zar" pitchFamily="2" charset="-78"/>
              </a:rPr>
              <a:t>- </a:t>
            </a:r>
            <a:r>
              <a:rPr lang="fa-IR" sz="2400" b="1" dirty="0" smtClean="0">
                <a:solidFill>
                  <a:schemeClr val="accent2">
                    <a:lumMod val="75000"/>
                  </a:schemeClr>
                </a:solidFill>
                <a:cs typeface="B Zar" pitchFamily="2" charset="-78"/>
              </a:rPr>
              <a:t>تغییر خط مشی ها و قیمت گذاری تامین کنندگان</a:t>
            </a:r>
            <a:r>
              <a:rPr lang="fa-IR" sz="2400" b="1" dirty="0" smtClean="0">
                <a:cs typeface="B Zar" pitchFamily="2" charset="-78"/>
              </a:rPr>
              <a:t>: مثلا قیمت گذاری ترجیحی برای برخی فروشندگان</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cs typeface="B Zar" pitchFamily="2" charset="-78"/>
              </a:rPr>
              <a:t>پرسش هایی برای آشکار نمودن رفتارهایی که استراتژی مورد نظر را به خطر می اندازد</a:t>
            </a:r>
            <a:endParaRPr lang="fa-IR" sz="3600" dirty="0">
              <a:cs typeface="B Zar" pitchFamily="2" charset="-78"/>
            </a:endParaRPr>
          </a:p>
        </p:txBody>
      </p:sp>
      <p:sp>
        <p:nvSpPr>
          <p:cNvPr id="3" name="Content Placeholder 2"/>
          <p:cNvSpPr>
            <a:spLocks noGrp="1"/>
          </p:cNvSpPr>
          <p:nvPr>
            <p:ph idx="1"/>
          </p:nvPr>
        </p:nvSpPr>
        <p:spPr/>
        <p:txBody>
          <a:bodyPr>
            <a:normAutofit/>
          </a:bodyPr>
          <a:lstStyle/>
          <a:p>
            <a:endParaRPr lang="fa-IR" sz="2000" b="1" dirty="0" smtClean="0">
              <a:cs typeface="B Zar" pitchFamily="2" charset="-78"/>
            </a:endParaRPr>
          </a:p>
          <a:p>
            <a:endParaRPr lang="fa-IR" sz="2000" b="1" dirty="0">
              <a:cs typeface="B Zar" pitchFamily="2" charset="-78"/>
            </a:endParaRPr>
          </a:p>
          <a:p>
            <a:r>
              <a:rPr lang="fa-IR" sz="2000" b="1" dirty="0" smtClean="0">
                <a:solidFill>
                  <a:schemeClr val="accent2">
                    <a:lumMod val="75000"/>
                  </a:schemeClr>
                </a:solidFill>
                <a:cs typeface="B Zar" pitchFamily="2" charset="-78"/>
              </a:rPr>
              <a:t>مشتریان: </a:t>
            </a:r>
            <a:r>
              <a:rPr lang="fa-IR" sz="2000" b="1" dirty="0" smtClean="0">
                <a:cs typeface="B Zar" pitchFamily="2" charset="-78"/>
              </a:rPr>
              <a:t>کدام اقدام کارکنان باعث راندن مشتری می شود؟</a:t>
            </a:r>
          </a:p>
          <a:p>
            <a:endParaRPr lang="fa-IR" sz="2000" b="1" dirty="0">
              <a:cs typeface="B Zar" pitchFamily="2" charset="-78"/>
            </a:endParaRPr>
          </a:p>
          <a:p>
            <a:r>
              <a:rPr lang="fa-IR" sz="2000" b="1" dirty="0" smtClean="0">
                <a:solidFill>
                  <a:schemeClr val="accent2">
                    <a:lumMod val="75000"/>
                  </a:schemeClr>
                </a:solidFill>
                <a:cs typeface="B Zar" pitchFamily="2" charset="-78"/>
              </a:rPr>
              <a:t>تامین کنندگان: </a:t>
            </a:r>
            <a:r>
              <a:rPr lang="fa-IR" sz="2000" b="1" dirty="0" smtClean="0">
                <a:cs typeface="B Zar" pitchFamily="2" charset="-78"/>
              </a:rPr>
              <a:t>کدام اقدام کارکنان سبب توقف عرضه تامین کنندگان مهم به شرکت می گردد؟</a:t>
            </a:r>
          </a:p>
          <a:p>
            <a:endParaRPr lang="fa-IR" sz="2000" b="1" dirty="0">
              <a:cs typeface="B Zar" pitchFamily="2" charset="-78"/>
            </a:endParaRPr>
          </a:p>
          <a:p>
            <a:r>
              <a:rPr lang="fa-IR" sz="2000" b="1" dirty="0" smtClean="0">
                <a:solidFill>
                  <a:schemeClr val="accent2">
                    <a:lumMod val="75000"/>
                  </a:schemeClr>
                </a:solidFill>
                <a:cs typeface="B Zar" pitchFamily="2" charset="-78"/>
              </a:rPr>
              <a:t>محصولات جانشین: </a:t>
            </a:r>
            <a:r>
              <a:rPr lang="fa-IR" sz="2000" b="1" dirty="0" smtClean="0">
                <a:cs typeface="B Zar" pitchFamily="2" charset="-78"/>
              </a:rPr>
              <a:t>کدام اقدام کارکنان سبب رجوع مشتریان به محصولات و خدمات رقیب می گردد؟</a:t>
            </a:r>
          </a:p>
          <a:p>
            <a:endParaRPr lang="fa-IR" sz="2000" b="1" dirty="0">
              <a:cs typeface="B Zar" pitchFamily="2" charset="-78"/>
            </a:endParaRPr>
          </a:p>
          <a:p>
            <a:r>
              <a:rPr lang="fa-IR" sz="2000" b="1" dirty="0" smtClean="0">
                <a:solidFill>
                  <a:schemeClr val="accent2">
                    <a:lumMod val="75000"/>
                  </a:schemeClr>
                </a:solidFill>
                <a:cs typeface="B Zar" pitchFamily="2" charset="-78"/>
              </a:rPr>
              <a:t>رقبای جدید: </a:t>
            </a:r>
            <a:r>
              <a:rPr lang="fa-IR" sz="2000" b="1" dirty="0" smtClean="0">
                <a:cs typeface="B Zar" pitchFamily="2" charset="-78"/>
              </a:rPr>
              <a:t>کدام اقدام کارکنان سبب ورود رقبای جدید به صنعت مورد نظر می شود؟</a:t>
            </a:r>
            <a:endParaRPr lang="fa-IR" sz="20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ریسک امتیاز</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endParaRPr lang="fa-IR" sz="2400" dirty="0" smtClean="0">
              <a:cs typeface="B Zar" pitchFamily="2" charset="-78"/>
            </a:endParaRPr>
          </a:p>
          <a:p>
            <a:pPr algn="justLow"/>
            <a:r>
              <a:rPr lang="fa-IR" sz="2400" b="1" dirty="0" smtClean="0">
                <a:cs typeface="B Zar" pitchFamily="2" charset="-78"/>
              </a:rPr>
              <a:t>ریسک امتیاز به تنهایی یک منبع خطر نبوده و در حقیقت پیامد ریسک مفرط در هر یک از سه ابعاد ریسک اصلی محسوب می شود.</a:t>
            </a:r>
          </a:p>
          <a:p>
            <a:pPr algn="justLow"/>
            <a:endParaRPr lang="fa-IR" sz="2400" b="1" dirty="0" smtClean="0">
              <a:cs typeface="B Zar" pitchFamily="2" charset="-78"/>
            </a:endParaRPr>
          </a:p>
          <a:p>
            <a:pPr algn="justLow"/>
            <a:r>
              <a:rPr lang="fa-IR" sz="2400" b="1" dirty="0" smtClean="0">
                <a:cs typeface="B Zar" pitchFamily="2" charset="-78"/>
              </a:rPr>
              <a:t>ریسک امتیاز هنگامی رخ می دهد که ارزش کل کسب و کار، به دلیل کاهش اعتماد در حوزه های اصلی کاهش یابد. و همچنین هنگامی که یک مشکل یا مجموعه ای از مشکلات، امکان موفقیت کل موسسه را تهدید کند. </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شاخص های رایج ریسک</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dirty="0" smtClean="0">
                <a:cs typeface="B Zar" pitchFamily="2" charset="-78"/>
              </a:rPr>
              <a:t>1</a:t>
            </a:r>
            <a:r>
              <a:rPr lang="fa-IR" sz="2400" b="1" dirty="0" smtClean="0">
                <a:cs typeface="B Zar" pitchFamily="2" charset="-78"/>
              </a:rPr>
              <a:t>) </a:t>
            </a:r>
            <a:r>
              <a:rPr lang="fa-IR" sz="2400" b="1" dirty="0" smtClean="0">
                <a:solidFill>
                  <a:schemeClr val="accent2">
                    <a:lumMod val="75000"/>
                  </a:schemeClr>
                </a:solidFill>
                <a:cs typeface="B Zar" pitchFamily="2" charset="-78"/>
              </a:rPr>
              <a:t>ریسک عملیات:</a:t>
            </a:r>
          </a:p>
          <a:p>
            <a:pPr algn="justLow"/>
            <a:endParaRPr lang="fa-IR" sz="2400" b="1" dirty="0" smtClean="0">
              <a:cs typeface="B Zar" pitchFamily="2" charset="-78"/>
            </a:endParaRPr>
          </a:p>
          <a:p>
            <a:pPr algn="justLow"/>
            <a:r>
              <a:rPr lang="fa-IR" sz="2400" b="1" dirty="0" smtClean="0">
                <a:cs typeface="B Zar" pitchFamily="2" charset="-78"/>
              </a:rPr>
              <a:t>زمان توقف نظام</a:t>
            </a:r>
          </a:p>
          <a:p>
            <a:pPr algn="justLow"/>
            <a:r>
              <a:rPr lang="fa-IR" sz="2400" b="1" dirty="0" smtClean="0">
                <a:cs typeface="B Zar" pitchFamily="2" charset="-78"/>
              </a:rPr>
              <a:t>تعداد خطاها</a:t>
            </a:r>
          </a:p>
          <a:p>
            <a:pPr algn="justLow"/>
            <a:r>
              <a:rPr lang="fa-IR" sz="2400" b="1" dirty="0" smtClean="0">
                <a:cs typeface="B Zar" pitchFamily="2" charset="-78"/>
              </a:rPr>
              <a:t>مغایرت های تشریح نشده</a:t>
            </a:r>
          </a:p>
          <a:p>
            <a:pPr algn="justLow"/>
            <a:r>
              <a:rPr lang="fa-IR" sz="2400" b="1" dirty="0" smtClean="0">
                <a:cs typeface="B Zar" pitchFamily="2" charset="-78"/>
              </a:rPr>
              <a:t>حساب های تطبیق نیافته</a:t>
            </a:r>
          </a:p>
          <a:p>
            <a:pPr algn="justLow"/>
            <a:r>
              <a:rPr lang="fa-IR" sz="2400" b="1" dirty="0" smtClean="0">
                <a:cs typeface="B Zar" pitchFamily="2" charset="-78"/>
              </a:rPr>
              <a:t>نرخ خرابی / استانداردهای کیفیت</a:t>
            </a:r>
          </a:p>
          <a:p>
            <a:pPr algn="justLow"/>
            <a:r>
              <a:rPr lang="fa-IR" sz="2400" b="1" dirty="0" smtClean="0">
                <a:cs typeface="B Zar" pitchFamily="2" charset="-78"/>
              </a:rPr>
              <a:t>شکایات مشتری</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شاخص های رایج ریسک</a:t>
            </a:r>
            <a:endParaRPr lang="fa-IR" dirty="0">
              <a:cs typeface="B Zar" pitchFamily="2" charset="-78"/>
            </a:endParaRPr>
          </a:p>
        </p:txBody>
      </p:sp>
      <p:sp>
        <p:nvSpPr>
          <p:cNvPr id="3" name="Content Placeholder 2"/>
          <p:cNvSpPr>
            <a:spLocks noGrp="1"/>
          </p:cNvSpPr>
          <p:nvPr>
            <p:ph idx="1"/>
          </p:nvPr>
        </p:nvSpPr>
        <p:spPr/>
        <p:txBody>
          <a:bodyPr/>
          <a:lstStyle/>
          <a:p>
            <a:endParaRPr lang="fa-IR" dirty="0" smtClean="0">
              <a:cs typeface="B Zar" pitchFamily="2" charset="-78"/>
            </a:endParaRPr>
          </a:p>
          <a:p>
            <a:r>
              <a:rPr lang="fa-IR" dirty="0" smtClean="0">
                <a:cs typeface="B Zar" pitchFamily="2" charset="-78"/>
              </a:rPr>
              <a:t>2</a:t>
            </a:r>
            <a:r>
              <a:rPr lang="fa-IR" sz="2400" b="1" dirty="0" smtClean="0">
                <a:cs typeface="B Zar" pitchFamily="2" charset="-78"/>
              </a:rPr>
              <a:t>) </a:t>
            </a:r>
            <a:r>
              <a:rPr lang="fa-IR" sz="2400" b="1" dirty="0" smtClean="0">
                <a:solidFill>
                  <a:schemeClr val="accent2">
                    <a:lumMod val="75000"/>
                  </a:schemeClr>
                </a:solidFill>
                <a:cs typeface="B Zar" pitchFamily="2" charset="-78"/>
              </a:rPr>
              <a:t>ریسک نقصان دارایی:</a:t>
            </a:r>
          </a:p>
          <a:p>
            <a:endParaRPr lang="fa-IR" sz="2400" b="1" dirty="0">
              <a:solidFill>
                <a:schemeClr val="accent2">
                  <a:lumMod val="75000"/>
                </a:schemeClr>
              </a:solidFill>
              <a:cs typeface="B Zar" pitchFamily="2" charset="-78"/>
            </a:endParaRPr>
          </a:p>
          <a:p>
            <a:r>
              <a:rPr lang="fa-IR" sz="2400" b="1" dirty="0" smtClean="0">
                <a:cs typeface="B Zar" pitchFamily="2" charset="-78"/>
              </a:rPr>
              <a:t>موارد نا مشخص در ترازنامه</a:t>
            </a:r>
          </a:p>
          <a:p>
            <a:r>
              <a:rPr lang="fa-IR" sz="2400" b="1" dirty="0" smtClean="0">
                <a:cs typeface="B Zar" pitchFamily="2" charset="-78"/>
              </a:rPr>
              <a:t>افزایش / کاهش درآمد های محقق نشده </a:t>
            </a:r>
          </a:p>
          <a:p>
            <a:r>
              <a:rPr lang="fa-IR" sz="2400" b="1" dirty="0" smtClean="0">
                <a:cs typeface="B Zar" pitchFamily="2" charset="-78"/>
              </a:rPr>
              <a:t>ریسک ناشی از تمرکز اعتبار یا طرف قرارداد</a:t>
            </a:r>
          </a:p>
          <a:p>
            <a:r>
              <a:rPr lang="fa-IR" sz="2400" b="1" dirty="0" smtClean="0">
                <a:cs typeface="B Zar" pitchFamily="2" charset="-78"/>
              </a:rPr>
              <a:t>افت فروش محصول</a:t>
            </a:r>
          </a:p>
          <a:p>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شاخص های رایج ریسک</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a:cs typeface="B Zar" pitchFamily="2" charset="-78"/>
            </a:endParaRPr>
          </a:p>
          <a:p>
            <a:pPr algn="justLow"/>
            <a:r>
              <a:rPr lang="fa-IR" sz="2400" b="1" dirty="0" smtClean="0">
                <a:solidFill>
                  <a:schemeClr val="accent2">
                    <a:lumMod val="75000"/>
                  </a:schemeClr>
                </a:solidFill>
                <a:cs typeface="B Zar" pitchFamily="2" charset="-78"/>
              </a:rPr>
              <a:t>ریسک رقابت:</a:t>
            </a:r>
          </a:p>
          <a:p>
            <a:pPr algn="justLow"/>
            <a:endParaRPr lang="fa-IR" sz="2400" b="1" dirty="0">
              <a:cs typeface="B Zar" pitchFamily="2" charset="-78"/>
            </a:endParaRPr>
          </a:p>
          <a:p>
            <a:pPr algn="justLow"/>
            <a:r>
              <a:rPr lang="fa-IR" sz="2400" b="1" dirty="0" smtClean="0">
                <a:cs typeface="B Zar" pitchFamily="2" charset="-78"/>
              </a:rPr>
              <a:t>عرضه محصول توسط رقبا</a:t>
            </a:r>
          </a:p>
          <a:p>
            <a:pPr algn="justLow"/>
            <a:r>
              <a:rPr lang="fa-IR" sz="2400" b="1" dirty="0" smtClean="0">
                <a:cs typeface="B Zar" pitchFamily="2" charset="-78"/>
              </a:rPr>
              <a:t>تغییر قواعد</a:t>
            </a:r>
          </a:p>
          <a:p>
            <a:pPr algn="justLow"/>
            <a:r>
              <a:rPr lang="fa-IR" sz="2400" b="1" dirty="0" smtClean="0">
                <a:cs typeface="B Zar" pitchFamily="2" charset="-78"/>
              </a:rPr>
              <a:t>تغییر عادات خرید مشتری که در نشریات تجاری گزارش شده است</a:t>
            </a:r>
          </a:p>
          <a:p>
            <a:pPr algn="justLow"/>
            <a:r>
              <a:rPr lang="fa-IR" sz="2400" b="1" dirty="0" smtClean="0">
                <a:cs typeface="B Zar" pitchFamily="2" charset="-78"/>
              </a:rPr>
              <a:t>تغییر در نظام های توزیع</a:t>
            </a:r>
          </a:p>
          <a:p>
            <a:pPr algn="justLow"/>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شاخص های رایج ریسک</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b="1" dirty="0" smtClean="0">
                <a:solidFill>
                  <a:schemeClr val="accent2">
                    <a:lumMod val="75000"/>
                  </a:schemeClr>
                </a:solidFill>
                <a:cs typeface="B Zar" pitchFamily="2" charset="-78"/>
              </a:rPr>
              <a:t>ریسک امتیاز:</a:t>
            </a:r>
          </a:p>
          <a:p>
            <a:pPr algn="justLow"/>
            <a:endParaRPr lang="fa-IR" sz="2400" b="1" dirty="0">
              <a:solidFill>
                <a:schemeClr val="accent2">
                  <a:lumMod val="75000"/>
                </a:schemeClr>
              </a:solidFill>
              <a:cs typeface="B Zar" pitchFamily="2" charset="-78"/>
            </a:endParaRPr>
          </a:p>
          <a:p>
            <a:pPr algn="justLow"/>
            <a:r>
              <a:rPr lang="fa-IR" sz="2400" b="1" dirty="0" smtClean="0">
                <a:cs typeface="B Zar" pitchFamily="2" charset="-78"/>
              </a:rPr>
              <a:t>جذب مشتریان توسط رقبا</a:t>
            </a:r>
          </a:p>
          <a:p>
            <a:pPr algn="justLow"/>
            <a:r>
              <a:rPr lang="fa-IR" sz="2400" b="1" dirty="0" smtClean="0">
                <a:cs typeface="B Zar" pitchFamily="2" charset="-78"/>
              </a:rPr>
              <a:t>پوشش خبری نامطلوب</a:t>
            </a:r>
          </a:p>
          <a:p>
            <a:pPr algn="justLow"/>
            <a:r>
              <a:rPr lang="fa-IR" sz="2400" b="1" dirty="0" smtClean="0">
                <a:cs typeface="B Zar" pitchFamily="2" charset="-78"/>
              </a:rPr>
              <a:t>دعاوی / اقدامات قانونی قریب الوقوع</a:t>
            </a:r>
          </a:p>
          <a:p>
            <a:pPr algn="justLow"/>
            <a:r>
              <a:rPr lang="fa-IR" sz="2400" b="1" dirty="0" smtClean="0">
                <a:cs typeface="B Zar" pitchFamily="2" charset="-78"/>
              </a:rPr>
              <a:t>زمان توقف نظام </a:t>
            </a:r>
          </a:p>
          <a:p>
            <a:pPr algn="justLow"/>
            <a:r>
              <a:rPr lang="fa-IR" sz="2400" b="1" dirty="0" smtClean="0">
                <a:cs typeface="B Zar" pitchFamily="2" charset="-78"/>
              </a:rPr>
              <a:t>عدم موفقیت کاری رقیب</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ارزیابی فشارهای ریسک داخلی</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pPr algn="justLow"/>
            <a:r>
              <a:rPr lang="fa-IR" sz="2400" dirty="0" smtClean="0">
                <a:solidFill>
                  <a:schemeClr val="accent2">
                    <a:lumMod val="75000"/>
                  </a:schemeClr>
                </a:solidFill>
                <a:cs typeface="B Zar" pitchFamily="2" charset="-78"/>
              </a:rPr>
              <a:t>1</a:t>
            </a:r>
            <a:r>
              <a:rPr lang="fa-IR" sz="2400" b="1" dirty="0" smtClean="0">
                <a:solidFill>
                  <a:schemeClr val="accent2">
                    <a:lumMod val="75000"/>
                  </a:schemeClr>
                </a:solidFill>
                <a:cs typeface="B Zar" pitchFamily="2" charset="-78"/>
              </a:rPr>
              <a:t>) فشارهای ریسک های ناشی از رشد:</a:t>
            </a:r>
          </a:p>
          <a:p>
            <a:pPr algn="justLow"/>
            <a:r>
              <a:rPr lang="fa-IR" sz="2000" b="1" dirty="0" smtClean="0">
                <a:cs typeface="B Zar" pitchFamily="2" charset="-78"/>
              </a:rPr>
              <a:t>- فشار بی وقفه در زمینه عملکرد</a:t>
            </a:r>
          </a:p>
          <a:p>
            <a:pPr algn="justLow"/>
            <a:r>
              <a:rPr lang="fa-IR" sz="2000" b="1" dirty="0" smtClean="0">
                <a:cs typeface="B Zar" pitchFamily="2" charset="-78"/>
              </a:rPr>
              <a:t>- گسترش عملیات</a:t>
            </a:r>
          </a:p>
          <a:p>
            <a:pPr algn="justLow"/>
            <a:r>
              <a:rPr lang="fa-IR" sz="2000" b="1" dirty="0" smtClean="0">
                <a:cs typeface="B Zar" pitchFamily="2" charset="-78"/>
              </a:rPr>
              <a:t>- کاهش تجربه و ارزش های مشترک</a:t>
            </a:r>
          </a:p>
          <a:p>
            <a:pPr algn="justLow"/>
            <a:r>
              <a:rPr lang="fa-IR" sz="2400" b="1" dirty="0" smtClean="0">
                <a:solidFill>
                  <a:schemeClr val="accent2">
                    <a:lumMod val="75000"/>
                  </a:schemeClr>
                </a:solidFill>
                <a:cs typeface="B Zar" pitchFamily="2" charset="-78"/>
              </a:rPr>
              <a:t>2) فشارهای ریسک ناشی از فرهنگ:</a:t>
            </a:r>
          </a:p>
          <a:p>
            <a:pPr algn="justLow"/>
            <a:r>
              <a:rPr lang="fa-IR" sz="2000" b="1" dirty="0" smtClean="0">
                <a:cs typeface="B Zar" pitchFamily="2" charset="-78"/>
              </a:rPr>
              <a:t>- ریسک کارآفرینانه</a:t>
            </a:r>
          </a:p>
          <a:p>
            <a:pPr algn="justLow"/>
            <a:r>
              <a:rPr lang="fa-IR" sz="2000" b="1" dirty="0" smtClean="0">
                <a:cs typeface="B Zar" pitchFamily="2" charset="-78"/>
              </a:rPr>
              <a:t>- هراس از بیان خبرهای بد</a:t>
            </a:r>
          </a:p>
          <a:p>
            <a:pPr algn="justLow"/>
            <a:r>
              <a:rPr lang="fa-IR" sz="2000" b="1" dirty="0" smtClean="0">
                <a:cs typeface="B Zar" pitchFamily="2" charset="-78"/>
              </a:rPr>
              <a:t>- رقابت داخلی</a:t>
            </a:r>
          </a:p>
          <a:p>
            <a:pPr algn="justLow"/>
            <a:r>
              <a:rPr lang="fa-IR" sz="2400" b="1" dirty="0" smtClean="0">
                <a:solidFill>
                  <a:schemeClr val="accent2">
                    <a:lumMod val="75000"/>
                  </a:schemeClr>
                </a:solidFill>
                <a:cs typeface="B Zar" pitchFamily="2" charset="-78"/>
              </a:rPr>
              <a:t>3) فشار های ریسک های ناشی از مدیریت اطلاعات:</a:t>
            </a:r>
          </a:p>
          <a:p>
            <a:pPr algn="justLow"/>
            <a:r>
              <a:rPr lang="fa-IR" sz="2000" b="1" dirty="0" smtClean="0">
                <a:cs typeface="B Zar" pitchFamily="2" charset="-78"/>
              </a:rPr>
              <a:t>- سرعت عملیات </a:t>
            </a:r>
          </a:p>
          <a:p>
            <a:pPr algn="justLow"/>
            <a:r>
              <a:rPr lang="fa-IR" sz="2000" b="1" dirty="0" smtClean="0">
                <a:cs typeface="B Zar" pitchFamily="2" charset="-78"/>
              </a:rPr>
              <a:t>- پیچیدگی عملیات</a:t>
            </a:r>
          </a:p>
          <a:p>
            <a:pPr algn="justLow"/>
            <a:r>
              <a:rPr lang="fa-IR" sz="2000" b="1" dirty="0" smtClean="0">
                <a:cs typeface="B Zar" pitchFamily="2" charset="-78"/>
              </a:rPr>
              <a:t>- شکاف در معیارهای عملکرد</a:t>
            </a:r>
          </a:p>
          <a:p>
            <a:pPr algn="justLow"/>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توازن ميان انتظارات ذی نفعان</a:t>
            </a:r>
            <a:endParaRPr lang="fa-IR" dirty="0">
              <a:cs typeface="B Za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Zar" pitchFamily="2" charset="-78"/>
              </a:rPr>
              <a:t> </a:t>
            </a:r>
            <a:r>
              <a:rPr lang="fa-IR" sz="2000" dirty="0" smtClean="0">
                <a:cs typeface="B Zar" pitchFamily="2" charset="-78"/>
              </a:rPr>
              <a:t>مالكان ،شامل سهامداران خرد وكلان	   رشد عوايد وثبات ميزان سود</a:t>
            </a:r>
          </a:p>
          <a:p>
            <a:pPr algn="r" rtl="1"/>
            <a:r>
              <a:rPr lang="fa-IR" sz="2000" dirty="0" smtClean="0">
                <a:cs typeface="B Zar" pitchFamily="2" charset="-78"/>
              </a:rPr>
              <a:t> مديران          	 توسعه كسب وكاربه منظور ايجاد فرصت ارتقا</a:t>
            </a:r>
          </a:p>
          <a:p>
            <a:pPr algn="r" rtl="1"/>
            <a:r>
              <a:rPr lang="fa-IR" sz="2000" dirty="0" smtClean="0">
                <a:cs typeface="B Zar" pitchFamily="2" charset="-78"/>
              </a:rPr>
              <a:t> كاركنان                                شرايط بهتر استخدام و درآمد و مشاركت </a:t>
            </a:r>
          </a:p>
          <a:p>
            <a:pPr algn="r" rtl="1"/>
            <a:r>
              <a:rPr lang="fa-IR" sz="2000" dirty="0" smtClean="0">
                <a:cs typeface="B Zar" pitchFamily="2" charset="-78"/>
              </a:rPr>
              <a:t> مشتريان               		   كيفيت محصول ،خدمات وقيمت مناسب</a:t>
            </a:r>
          </a:p>
          <a:p>
            <a:pPr algn="r" rtl="1"/>
            <a:r>
              <a:rPr lang="fa-IR" sz="2000" dirty="0" smtClean="0">
                <a:cs typeface="B Zar" pitchFamily="2" charset="-78"/>
              </a:rPr>
              <a:t> تامين كنندگان   سهولت انجام كار،دقت در  سفارشات ومراحل پرداخت</a:t>
            </a:r>
          </a:p>
          <a:p>
            <a:r>
              <a:rPr lang="fa-IR" sz="2000" dirty="0" smtClean="0">
                <a:cs typeface="B Zar" pitchFamily="2" charset="-78"/>
              </a:rPr>
              <a:t> اعتباردهندگان(بانكهاو000)   	شاخصهای استحكام مالی ونقدينگی در پرداخت بدهيها</a:t>
            </a:r>
          </a:p>
          <a:p>
            <a:r>
              <a:rPr lang="fa-IR" sz="2000" dirty="0" smtClean="0">
                <a:cs typeface="B Zar" pitchFamily="2" charset="-78"/>
              </a:rPr>
              <a:t>نهادهای دولتی وقانونگذاری              پيروی از قوانين وآيين نامه ها</a:t>
            </a:r>
          </a:p>
          <a:p>
            <a:pPr algn="r" rtl="1">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تظاهر و فریب</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b="1" dirty="0" smtClean="0">
                <a:cs typeface="B Zar" pitchFamily="2" charset="-78"/>
              </a:rPr>
              <a:t>گاهی کارکنان با شرکت در اقدامات نادرست، جلوه دادن امور به صورت دیگر یا تقلب، باعث ایجاد ریسک می شوند. </a:t>
            </a:r>
          </a:p>
          <a:p>
            <a:pPr algn="justLow"/>
            <a:r>
              <a:rPr lang="fa-IR" sz="2400" b="1" dirty="0" smtClean="0">
                <a:solidFill>
                  <a:schemeClr val="accent2">
                    <a:lumMod val="75000"/>
                  </a:schemeClr>
                </a:solidFill>
                <a:cs typeface="B Zar" pitchFamily="2" charset="-78"/>
              </a:rPr>
              <a:t>سه عامل زیر باعث احتمال بروز این امر می شود:</a:t>
            </a:r>
          </a:p>
          <a:p>
            <a:pPr algn="justLow"/>
            <a:r>
              <a:rPr lang="fa-IR" sz="2400" b="1" dirty="0" smtClean="0">
                <a:solidFill>
                  <a:schemeClr val="accent2">
                    <a:lumMod val="75000"/>
                  </a:schemeClr>
                </a:solidFill>
                <a:cs typeface="B Zar" pitchFamily="2" charset="-78"/>
              </a:rPr>
              <a:t> </a:t>
            </a:r>
          </a:p>
          <a:p>
            <a:pPr algn="justLow"/>
            <a:r>
              <a:rPr lang="fa-IR" sz="2400" b="1" dirty="0" smtClean="0">
                <a:solidFill>
                  <a:schemeClr val="accent2">
                    <a:lumMod val="75000"/>
                  </a:schemeClr>
                </a:solidFill>
                <a:cs typeface="B Zar" pitchFamily="2" charset="-78"/>
              </a:rPr>
              <a:t>1) فشار</a:t>
            </a:r>
            <a:r>
              <a:rPr lang="fa-IR" sz="2400" b="1" dirty="0" smtClean="0">
                <a:cs typeface="B Zar" pitchFamily="2" charset="-78"/>
              </a:rPr>
              <a:t>: برای تخطی از قوانین</a:t>
            </a:r>
          </a:p>
          <a:p>
            <a:pPr algn="justLow"/>
            <a:r>
              <a:rPr lang="fa-IR" sz="2400" b="1" dirty="0" smtClean="0">
                <a:solidFill>
                  <a:schemeClr val="accent2">
                    <a:lumMod val="75000"/>
                  </a:schemeClr>
                </a:solidFill>
                <a:cs typeface="B Zar" pitchFamily="2" charset="-78"/>
              </a:rPr>
              <a:t>2) فرصت</a:t>
            </a:r>
            <a:r>
              <a:rPr lang="fa-IR" sz="2400" b="1" dirty="0" smtClean="0">
                <a:cs typeface="B Zar" pitchFamily="2" charset="-78"/>
              </a:rPr>
              <a:t>: برای دستیابی به دارایی های ارزشمند یا دست بردن در ثبت حسابداری</a:t>
            </a:r>
          </a:p>
          <a:p>
            <a:pPr algn="justLow"/>
            <a:r>
              <a:rPr lang="fa-IR" sz="2400" b="1" dirty="0" smtClean="0">
                <a:solidFill>
                  <a:schemeClr val="accent2">
                    <a:lumMod val="75000"/>
                  </a:schemeClr>
                </a:solidFill>
                <a:cs typeface="B Zar" pitchFamily="2" charset="-78"/>
              </a:rPr>
              <a:t>3) توجیه</a:t>
            </a:r>
            <a:r>
              <a:rPr lang="fa-IR" sz="2400" b="1" dirty="0" smtClean="0">
                <a:cs typeface="B Zar" pitchFamily="2" charset="-78"/>
              </a:rPr>
              <a:t>: برای اینکه بگویند کارهای مذکور چندان هم نادرست نیستند</a:t>
            </a:r>
            <a:endParaRPr lang="fa-IR" sz="2400" b="1" dirty="0">
              <a:solidFill>
                <a:schemeClr val="accent2">
                  <a:lumMod val="75000"/>
                </a:schemeClr>
              </a:solidFill>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یادگیری درباره ریسک ها برای اجتناب از آن</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endParaRPr lang="fa-IR" sz="2400" dirty="0" smtClean="0">
              <a:cs typeface="B Zar" pitchFamily="2" charset="-78"/>
            </a:endParaRPr>
          </a:p>
          <a:p>
            <a:pPr algn="justLow"/>
            <a:r>
              <a:rPr lang="fa-IR" sz="2400" dirty="0" smtClean="0">
                <a:cs typeface="B Zar" pitchFamily="2" charset="-78"/>
              </a:rPr>
              <a:t>1</a:t>
            </a:r>
            <a:r>
              <a:rPr lang="fa-IR" sz="2400" b="1" dirty="0" smtClean="0">
                <a:cs typeface="B Zar" pitchFamily="2" charset="-78"/>
              </a:rPr>
              <a:t>) مدیران مرتکب این خطا، توبیخ شوند و احتمالا با مقامات مافوق خود اخراج شوند.</a:t>
            </a:r>
          </a:p>
          <a:p>
            <a:pPr algn="justLow"/>
            <a:endParaRPr lang="fa-IR" sz="2400" b="1" dirty="0">
              <a:cs typeface="B Zar" pitchFamily="2" charset="-78"/>
            </a:endParaRPr>
          </a:p>
          <a:p>
            <a:pPr algn="justLow"/>
            <a:r>
              <a:rPr lang="fa-IR" sz="2400" b="1" dirty="0" smtClean="0">
                <a:cs typeface="B Zar" pitchFamily="2" charset="-78"/>
              </a:rPr>
              <a:t>2) مدیران مافوق باید برای اطمینان از عدم تکرار این گونه رفتارهای آسیب رسان، از شیوه های کنترل جدیدی استفاده نمایند که پیامدهای گریبان گیر افرادی را که پا را از محدوده مجاز فراتر نهاده اند، نشان دهد.</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یک اتومبیل مسابقه را در نظر بگیرید :</a:t>
            </a:r>
          </a:p>
          <a:p>
            <a:pPr>
              <a:buNone/>
            </a:pPr>
            <a:endParaRPr lang="fa-IR" dirty="0">
              <a:cs typeface="B Zar" pitchFamily="2" charset="-78"/>
            </a:endParaRPr>
          </a:p>
        </p:txBody>
      </p:sp>
      <p:pic>
        <p:nvPicPr>
          <p:cNvPr id="4" name="Picture 3" descr="F1.jpg"/>
          <p:cNvPicPr>
            <a:picLocks noChangeAspect="1"/>
          </p:cNvPicPr>
          <p:nvPr/>
        </p:nvPicPr>
        <p:blipFill>
          <a:blip r:embed="rId2" cstate="print"/>
          <a:stretch>
            <a:fillRect/>
          </a:stretch>
        </p:blipFill>
        <p:spPr>
          <a:xfrm>
            <a:off x="1835696" y="2492896"/>
            <a:ext cx="5307193" cy="3098453"/>
          </a:xfrm>
          <a:prstGeom prst="rect">
            <a:avLst/>
          </a:prstGeom>
        </p:spPr>
      </p:pic>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pPr algn="just"/>
            <a:r>
              <a:rPr lang="fa-IR" dirty="0" smtClean="0">
                <a:cs typeface="B Zar" pitchFamily="2" charset="-78"/>
              </a:rPr>
              <a:t>راننده تنها زمانی سرعت را افزایش می دهد که از سالم بودن ترمز ها مطمئن باشد و بتواند به موقع با کمک آن اتومبیل را به راحتی متوقف نماید.</a:t>
            </a:r>
          </a:p>
          <a:p>
            <a:pPr algn="just"/>
            <a:r>
              <a:rPr lang="fa-IR" dirty="0" smtClean="0">
                <a:cs typeface="B Zar" pitchFamily="2" charset="-78"/>
              </a:rPr>
              <a:t>مدیران کسب و کارهای با عملکرد مطلوب نیز مانند اتومبیل برای کنترل خطرات استراتژیکی که پیامد اجتناب ناپذیر سرعت بالای کسب و کار آنان محسوب می شود ، به بهترین ترمز ها نیاز دارند.</a:t>
            </a:r>
          </a:p>
          <a:p>
            <a:pPr>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pic>
        <p:nvPicPr>
          <p:cNvPr id="4" name="Content Placeholder 3" descr="F1 crash.jpg"/>
          <p:cNvPicPr>
            <a:picLocks noGrp="1" noChangeAspect="1"/>
          </p:cNvPicPr>
          <p:nvPr>
            <p:ph idx="1"/>
          </p:nvPr>
        </p:nvPicPr>
        <p:blipFill>
          <a:blip r:embed="rId2" cstate="print"/>
          <a:stretch>
            <a:fillRect/>
          </a:stretch>
        </p:blipFill>
        <p:spPr>
          <a:xfrm>
            <a:off x="4716016" y="1484784"/>
            <a:ext cx="3195439" cy="1800200"/>
          </a:xfrm>
        </p:spPr>
      </p:pic>
      <p:pic>
        <p:nvPicPr>
          <p:cNvPr id="5" name="Picture 4" descr="F1 crash 2.jpg"/>
          <p:cNvPicPr>
            <a:picLocks noChangeAspect="1"/>
          </p:cNvPicPr>
          <p:nvPr/>
        </p:nvPicPr>
        <p:blipFill>
          <a:blip r:embed="rId3" cstate="print"/>
          <a:stretch>
            <a:fillRect/>
          </a:stretch>
        </p:blipFill>
        <p:spPr>
          <a:xfrm>
            <a:off x="1043608" y="1484784"/>
            <a:ext cx="3168352" cy="1800200"/>
          </a:xfrm>
          <a:prstGeom prst="rect">
            <a:avLst/>
          </a:prstGeom>
        </p:spPr>
      </p:pic>
      <p:pic>
        <p:nvPicPr>
          <p:cNvPr id="6" name="Picture 5" descr="crash fire.jpg"/>
          <p:cNvPicPr>
            <a:picLocks noChangeAspect="1"/>
          </p:cNvPicPr>
          <p:nvPr/>
        </p:nvPicPr>
        <p:blipFill>
          <a:blip r:embed="rId4" cstate="print"/>
          <a:stretch>
            <a:fillRect/>
          </a:stretch>
        </p:blipFill>
        <p:spPr>
          <a:xfrm>
            <a:off x="2411760" y="3645024"/>
            <a:ext cx="4392488" cy="2448272"/>
          </a:xfrm>
          <a:prstGeom prst="rect">
            <a:avLst/>
          </a:prstGeom>
        </p:spPr>
      </p:pic>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	</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endParaRPr lang="fa-IR" dirty="0" smtClean="0">
              <a:cs typeface="B Zar" pitchFamily="2" charset="-78"/>
            </a:endParaRPr>
          </a:p>
          <a:p>
            <a:endParaRPr lang="fa-IR" dirty="0" smtClean="0">
              <a:cs typeface="B Zar" pitchFamily="2" charset="-78"/>
            </a:endParaRPr>
          </a:p>
          <a:p>
            <a:endParaRPr lang="fa-IR" dirty="0" smtClean="0">
              <a:cs typeface="B Zar" pitchFamily="2" charset="-78"/>
            </a:endParaRPr>
          </a:p>
          <a:p>
            <a:r>
              <a:rPr lang="fa-IR" sz="3600" dirty="0" smtClean="0">
                <a:cs typeface="B Zar" pitchFamily="2" charset="-78"/>
              </a:rPr>
              <a:t>سئوال :</a:t>
            </a:r>
          </a:p>
          <a:p>
            <a:pPr algn="just">
              <a:buNone/>
            </a:pPr>
            <a:r>
              <a:rPr lang="fa-IR" b="1" dirty="0" smtClean="0">
                <a:cs typeface="B Zar" pitchFamily="2" charset="-78"/>
              </a:rPr>
              <a:t>مدیران چگونه می توانند از اقدامات خاص کارکنان که می تواند کسب و کار را در معرض ریسک قرار دهد ، جلوگیری نمایند ؟</a:t>
            </a:r>
            <a:endParaRPr lang="fa-IR" b="1" dirty="0">
              <a:cs typeface="B Zar" pitchFamily="2" charset="-78"/>
            </a:endParaRPr>
          </a:p>
        </p:txBody>
      </p:sp>
      <p:pic>
        <p:nvPicPr>
          <p:cNvPr id="4" name="Picture 3" descr="question mark.jpg"/>
          <p:cNvPicPr>
            <a:picLocks noChangeAspect="1"/>
          </p:cNvPicPr>
          <p:nvPr/>
        </p:nvPicPr>
        <p:blipFill>
          <a:blip r:embed="rId2" cstate="print"/>
          <a:stretch>
            <a:fillRect/>
          </a:stretch>
        </p:blipFill>
        <p:spPr>
          <a:xfrm>
            <a:off x="539552" y="1556792"/>
            <a:ext cx="2143125" cy="2143125"/>
          </a:xfrm>
          <a:prstGeom prst="rect">
            <a:avLst/>
          </a:prstGeom>
        </p:spPr>
      </p:pic>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ارزش های بنیادین </a:t>
            </a:r>
            <a:r>
              <a:rPr lang="en-US" b="1" dirty="0" smtClean="0">
                <a:cs typeface="B Zar" pitchFamily="2" charset="-78"/>
              </a:rPr>
              <a:t>Core Values</a:t>
            </a:r>
            <a:r>
              <a:rPr lang="fa-IR" b="1" dirty="0" smtClean="0">
                <a:cs typeface="B Zar" pitchFamily="2" charset="-78"/>
              </a:rPr>
              <a:t> </a:t>
            </a:r>
            <a:r>
              <a:rPr lang="fa-IR" dirty="0" smtClean="0">
                <a:cs typeface="B Zar" pitchFamily="2" charset="-78"/>
              </a:rPr>
              <a:t>:</a:t>
            </a:r>
          </a:p>
          <a:p>
            <a:pPr algn="ctr">
              <a:buNone/>
            </a:pPr>
            <a:r>
              <a:rPr lang="fa-IR" dirty="0" smtClean="0">
                <a:cs typeface="B Zar" pitchFamily="2" charset="-78"/>
              </a:rPr>
              <a:t>عقایدی است که اصول پایه ، مقصد و جهت را تعریف می نماید .</a:t>
            </a:r>
          </a:p>
          <a:p>
            <a:r>
              <a:rPr lang="fa-IR" b="1" dirty="0" smtClean="0">
                <a:cs typeface="B Zar" pitchFamily="2" charset="-78"/>
              </a:rPr>
              <a:t>نظام های اعتقادی :</a:t>
            </a:r>
          </a:p>
          <a:p>
            <a:pPr algn="ctr">
              <a:buNone/>
            </a:pPr>
            <a:r>
              <a:rPr lang="fa-IR" dirty="0" smtClean="0">
                <a:cs typeface="B Zar" pitchFamily="2" charset="-78"/>
              </a:rPr>
              <a:t>مجموعه روشنی از تعاریف سازمان است که مدیران ارشد به صورت رسمی منتقل نموده و برای معرفی ارزش های بنیادین و هدف و جهت در تمام سازمان مورد استفاده قرار می گیرند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5" name="Content Placeholder 4"/>
          <p:cNvSpPr>
            <a:spLocks noGrp="1"/>
          </p:cNvSpPr>
          <p:nvPr>
            <p:ph idx="1"/>
          </p:nvPr>
        </p:nvSpPr>
        <p:spPr/>
        <p:txBody>
          <a:bodyPr/>
          <a:lstStyle/>
          <a:p>
            <a:r>
              <a:rPr lang="fa-IR" b="1" dirty="0" smtClean="0">
                <a:cs typeface="B Zar" pitchFamily="2" charset="-78"/>
              </a:rPr>
              <a:t>ده فرمان </a:t>
            </a:r>
          </a:p>
          <a:p>
            <a:pPr>
              <a:buNone/>
            </a:pPr>
            <a:endParaRPr lang="en-US" dirty="0">
              <a:cs typeface="B Zar" pitchFamily="2" charset="-78"/>
            </a:endParaRPr>
          </a:p>
        </p:txBody>
      </p:sp>
      <p:pic>
        <p:nvPicPr>
          <p:cNvPr id="6" name="Picture 5" descr="Moses.jpg"/>
          <p:cNvPicPr>
            <a:picLocks noChangeAspect="1"/>
          </p:cNvPicPr>
          <p:nvPr/>
        </p:nvPicPr>
        <p:blipFill>
          <a:blip r:embed="rId2" cstate="print"/>
          <a:stretch>
            <a:fillRect/>
          </a:stretch>
        </p:blipFill>
        <p:spPr>
          <a:xfrm>
            <a:off x="3203848" y="2204864"/>
            <a:ext cx="2592288" cy="2952328"/>
          </a:xfrm>
          <a:prstGeom prst="rect">
            <a:avLst/>
          </a:prstGeom>
        </p:spPr>
      </p:pic>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2000" b="1" dirty="0" smtClean="0">
                <a:cs typeface="B Zar" pitchFamily="2" charset="-78"/>
              </a:rPr>
              <a:t>مرزهای انجام کسب و کار </a:t>
            </a:r>
            <a:r>
              <a:rPr lang="en-US" sz="2800" b="1" dirty="0" smtClean="0">
                <a:cs typeface="B Zar" pitchFamily="2" charset="-78"/>
              </a:rPr>
              <a:t>Business Conduct Boundaries</a:t>
            </a:r>
            <a:r>
              <a:rPr lang="en-US" b="1" dirty="0" smtClean="0">
                <a:cs typeface="B Zar" pitchFamily="2" charset="-78"/>
              </a:rPr>
              <a:t> </a:t>
            </a:r>
            <a:r>
              <a:rPr lang="fa-IR" b="1" dirty="0" smtClean="0">
                <a:cs typeface="B Zar" pitchFamily="2" charset="-78"/>
              </a:rPr>
              <a:t> :</a:t>
            </a:r>
          </a:p>
          <a:p>
            <a:pPr>
              <a:buNone/>
            </a:pPr>
            <a:r>
              <a:rPr lang="fa-IR" sz="2000" dirty="0" smtClean="0">
                <a:cs typeface="B Zar" pitchFamily="2" charset="-78"/>
              </a:rPr>
              <a:t>این قواعد مانند ده فرمان منفی بیان شده و اقدامات ممنوعه را روشن می سازد .</a:t>
            </a:r>
          </a:p>
          <a:p>
            <a:r>
              <a:rPr lang="fa-IR" sz="2800" dirty="0" smtClean="0">
                <a:cs typeface="B Zar" pitchFamily="2" charset="-78"/>
              </a:rPr>
              <a:t>تعارص منافع </a:t>
            </a:r>
          </a:p>
          <a:p>
            <a:r>
              <a:rPr lang="fa-IR" sz="2800" dirty="0" smtClean="0">
                <a:cs typeface="B Zar" pitchFamily="2" charset="-78"/>
              </a:rPr>
              <a:t>فعالیت های مغایر با قوانین ضد انحصار</a:t>
            </a:r>
          </a:p>
          <a:p>
            <a:r>
              <a:rPr lang="fa-IR" sz="2800" dirty="0" smtClean="0">
                <a:cs typeface="B Zar" pitchFamily="2" charset="-78"/>
              </a:rPr>
              <a:t>افشای اطلاعات محرمانه شرکت </a:t>
            </a:r>
          </a:p>
          <a:p>
            <a:r>
              <a:rPr lang="fa-IR" sz="2800" dirty="0" smtClean="0">
                <a:cs typeface="B Zar" pitchFamily="2" charset="-78"/>
              </a:rPr>
              <a:t>معامله اوراق قرضه شرکت بر اساس اطلاعات غیر عمومی</a:t>
            </a:r>
          </a:p>
          <a:p>
            <a:r>
              <a:rPr lang="fa-IR" sz="2800" dirty="0" smtClean="0">
                <a:cs typeface="B Zar" pitchFamily="2" charset="-78"/>
              </a:rPr>
              <a:t>پرداخت های غیر قانونی به کارکنان دولت </a:t>
            </a:r>
          </a:p>
          <a:p>
            <a:r>
              <a:rPr lang="fa-IR" sz="2400" b="1" dirty="0" smtClean="0">
                <a:cs typeface="B Zar" pitchFamily="2" charset="-78"/>
              </a:rPr>
              <a:t>بیش از 75% شرکت های متوسط و بزرگ قواعدرسمی انجام کسب و کار دارند .</a:t>
            </a:r>
            <a:endParaRPr lang="fa-IR" sz="2400" b="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مثال :</a:t>
            </a:r>
          </a:p>
          <a:p>
            <a:pPr algn="ctr">
              <a:buNone/>
            </a:pPr>
            <a:r>
              <a:rPr lang="fa-IR" dirty="0" smtClean="0">
                <a:cs typeface="B Zar" pitchFamily="2" charset="-78"/>
              </a:rPr>
              <a:t>یک بررسی انجام گرفته در سال 1997 در زمینه منابع و پیامدهای فشار کاری ، نشان داد که بیش از نیمی از 1300مدیر و کارمند مورد مطالعه ( به عبارتی 56% آنان)، فشار بسیاری را برای انجام اقدامات غیر اخلاقی احساس می کنند. 60% شرکت کنندگان در بررسی مذکور ، معتقد بودند که فشار مورد نظر در 5 سال گذشته به میزان قابل توجهی افزایش یافته است .</a:t>
            </a:r>
          </a:p>
          <a:p>
            <a:pPr>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برقراری توازن ميان توجه و فرصتها</a:t>
            </a:r>
            <a:endParaRPr lang="fa-IR" dirty="0">
              <a:cs typeface="B Zar" pitchFamily="2" charset="-78"/>
            </a:endParaRPr>
          </a:p>
        </p:txBody>
      </p:sp>
      <p:sp>
        <p:nvSpPr>
          <p:cNvPr id="3" name="Content Placeholder 2"/>
          <p:cNvSpPr>
            <a:spLocks noGrp="1"/>
          </p:cNvSpPr>
          <p:nvPr>
            <p:ph idx="1"/>
          </p:nvPr>
        </p:nvSpPr>
        <p:spPr/>
        <p:txBody>
          <a:bodyPr>
            <a:normAutofit fontScale="62500" lnSpcReduction="20000"/>
          </a:bodyPr>
          <a:lstStyle/>
          <a:p>
            <a:pPr algn="r" rtl="1"/>
            <a:r>
              <a:rPr lang="fa-IR" dirty="0" smtClean="0">
                <a:cs typeface="B Zar" pitchFamily="2" charset="-78"/>
              </a:rPr>
              <a:t>مسائل مهم برای مديريت كه تا حد افراط به آن توجه ميكنند</a:t>
            </a:r>
          </a:p>
          <a:p>
            <a:pPr marL="514350" indent="-514350" algn="r" rtl="1">
              <a:buFont typeface="+mj-lt"/>
              <a:buAutoNum type="arabicParenR"/>
            </a:pPr>
            <a:r>
              <a:rPr lang="fa-IR" dirty="0" smtClean="0">
                <a:cs typeface="B Zar" pitchFamily="2" charset="-78"/>
              </a:rPr>
              <a:t>محصولات جديد</a:t>
            </a:r>
          </a:p>
          <a:p>
            <a:pPr marL="514350" indent="-514350" algn="r" rtl="1">
              <a:buFont typeface="+mj-lt"/>
              <a:buAutoNum type="arabicParenR"/>
            </a:pPr>
            <a:r>
              <a:rPr lang="fa-IR" dirty="0" smtClean="0">
                <a:cs typeface="B Zar" pitchFamily="2" charset="-78"/>
              </a:rPr>
              <a:t>خدمات نو</a:t>
            </a:r>
          </a:p>
          <a:p>
            <a:pPr marL="514350" indent="-514350" algn="r" rtl="1">
              <a:buFont typeface="+mj-lt"/>
              <a:buAutoNum type="arabicParenR"/>
            </a:pPr>
            <a:r>
              <a:rPr lang="fa-IR" dirty="0" smtClean="0">
                <a:cs typeface="B Zar" pitchFamily="2" charset="-78"/>
              </a:rPr>
              <a:t>ورود به ديگر سرشاخه های صنعت</a:t>
            </a:r>
          </a:p>
          <a:p>
            <a:pPr marL="514350" indent="-514350" algn="r" rtl="1">
              <a:buFont typeface="+mj-lt"/>
              <a:buAutoNum type="arabicParenR"/>
            </a:pPr>
            <a:r>
              <a:rPr lang="fa-IR" dirty="0" smtClean="0">
                <a:cs typeface="B Zar" pitchFamily="2" charset="-78"/>
              </a:rPr>
              <a:t>ادغام و نفوذ به بازارهای جهانی</a:t>
            </a:r>
          </a:p>
          <a:p>
            <a:pPr marL="514350" indent="-514350" algn="r" rtl="1">
              <a:buNone/>
            </a:pPr>
            <a:r>
              <a:rPr lang="fa-IR" dirty="0" smtClean="0">
                <a:cs typeface="B Zar" pitchFamily="2" charset="-78"/>
              </a:rPr>
              <a:t>    مهمترين مشكل مديران  </a:t>
            </a:r>
          </a:p>
          <a:p>
            <a:pPr marL="514350" indent="-514350" algn="r" rtl="1">
              <a:lnSpc>
                <a:spcPct val="110000"/>
              </a:lnSpc>
              <a:buNone/>
            </a:pPr>
            <a:r>
              <a:rPr lang="fa-IR" dirty="0" smtClean="0">
                <a:cs typeface="B Zar" pitchFamily="2" charset="-78"/>
              </a:rPr>
              <a:t>                        </a:t>
            </a:r>
            <a:r>
              <a:rPr lang="fa-IR" sz="4400" dirty="0" smtClean="0">
                <a:cs typeface="B Zar" pitchFamily="2" charset="-78"/>
              </a:rPr>
              <a:t>وقت</a:t>
            </a:r>
          </a:p>
          <a:p>
            <a:pPr marL="514350" indent="-514350" algn="r" rtl="1">
              <a:lnSpc>
                <a:spcPct val="110000"/>
              </a:lnSpc>
              <a:buNone/>
            </a:pPr>
            <a:r>
              <a:rPr lang="fa-IR" sz="4400" dirty="0" smtClean="0">
                <a:cs typeface="B Zar" pitchFamily="2" charset="-78"/>
              </a:rPr>
              <a:t>                                 ميزان انرژی  سازمانی مولد</a:t>
            </a:r>
          </a:p>
          <a:p>
            <a:pPr marL="514350" indent="-514350" algn="r" rtl="1">
              <a:lnSpc>
                <a:spcPct val="110000"/>
              </a:lnSpc>
              <a:buNone/>
            </a:pPr>
            <a:r>
              <a:rPr lang="fa-IR" sz="4400" dirty="0" smtClean="0">
                <a:cs typeface="B Zar" pitchFamily="2" charset="-78"/>
              </a:rPr>
              <a:t>             بازده مديريت=ـــــــــــــــــــــــــــــــــــــــــــــــــ</a:t>
            </a:r>
          </a:p>
          <a:p>
            <a:pPr marL="514350" indent="-514350" algn="r" rtl="1">
              <a:lnSpc>
                <a:spcPct val="110000"/>
              </a:lnSpc>
              <a:buNone/>
            </a:pPr>
            <a:r>
              <a:rPr lang="fa-IR" sz="4400" dirty="0" smtClean="0">
                <a:cs typeface="B Zar" pitchFamily="2" charset="-78"/>
              </a:rPr>
              <a:t>                        ميزان توجه وزمان صرف شده مديريت</a:t>
            </a: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mp;J.jpg"/>
          <p:cNvPicPr>
            <a:picLocks noChangeAspect="1"/>
          </p:cNvPicPr>
          <p:nvPr/>
        </p:nvPicPr>
        <p:blipFill>
          <a:blip r:embed="rId2" cstate="print"/>
          <a:stretch>
            <a:fillRect/>
          </a:stretch>
        </p:blipFill>
        <p:spPr>
          <a:xfrm>
            <a:off x="323528" y="3068960"/>
            <a:ext cx="1800199" cy="1326267"/>
          </a:xfrm>
          <a:prstGeom prst="rect">
            <a:avLst/>
          </a:prstGeom>
        </p:spPr>
      </p:pic>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pic>
        <p:nvPicPr>
          <p:cNvPr id="5" name="Picture 4" descr="GM.jpg"/>
          <p:cNvPicPr>
            <a:picLocks noChangeAspect="1"/>
          </p:cNvPicPr>
          <p:nvPr/>
        </p:nvPicPr>
        <p:blipFill>
          <a:blip r:embed="rId3" cstate="print"/>
          <a:stretch>
            <a:fillRect/>
          </a:stretch>
        </p:blipFill>
        <p:spPr>
          <a:xfrm>
            <a:off x="755576" y="3933056"/>
            <a:ext cx="1656184" cy="960025"/>
          </a:xfrm>
          <a:prstGeom prst="rect">
            <a:avLst/>
          </a:prstGeom>
        </p:spPr>
      </p:pic>
      <p:pic>
        <p:nvPicPr>
          <p:cNvPr id="6" name="Picture 5" descr="merck.jpg"/>
          <p:cNvPicPr>
            <a:picLocks noChangeAspect="1"/>
          </p:cNvPicPr>
          <p:nvPr/>
        </p:nvPicPr>
        <p:blipFill>
          <a:blip r:embed="rId4" cstate="print"/>
          <a:stretch>
            <a:fillRect/>
          </a:stretch>
        </p:blipFill>
        <p:spPr>
          <a:xfrm>
            <a:off x="1619672" y="4725144"/>
            <a:ext cx="2304256" cy="738992"/>
          </a:xfrm>
          <a:prstGeom prst="rect">
            <a:avLst/>
          </a:prstGeom>
        </p:spPr>
      </p:pic>
      <p:pic>
        <p:nvPicPr>
          <p:cNvPr id="7" name="Picture 6" descr="ford.bmp"/>
          <p:cNvPicPr>
            <a:picLocks noChangeAspect="1"/>
          </p:cNvPicPr>
          <p:nvPr/>
        </p:nvPicPr>
        <p:blipFill>
          <a:blip r:embed="rId5" cstate="print"/>
          <a:stretch>
            <a:fillRect/>
          </a:stretch>
        </p:blipFill>
        <p:spPr>
          <a:xfrm>
            <a:off x="3563888" y="5301208"/>
            <a:ext cx="1512168" cy="862804"/>
          </a:xfrm>
          <a:prstGeom prst="rect">
            <a:avLst/>
          </a:prstGeom>
        </p:spPr>
      </p:pic>
      <p:sp>
        <p:nvSpPr>
          <p:cNvPr id="3" name="Content Placeholder 2"/>
          <p:cNvSpPr>
            <a:spLocks noGrp="1"/>
          </p:cNvSpPr>
          <p:nvPr>
            <p:ph idx="1"/>
          </p:nvPr>
        </p:nvSpPr>
        <p:spPr/>
        <p:txBody>
          <a:bodyPr/>
          <a:lstStyle/>
          <a:p>
            <a:r>
              <a:rPr lang="fa-IR" dirty="0" smtClean="0">
                <a:cs typeface="B Zar" pitchFamily="2" charset="-78"/>
              </a:rPr>
              <a:t>نیاز به قوانین انجام کسب و کار وقتی مهم تر می شود که استراتژی کسب و کار بر اساس اعتماد و شهرت در زمینه کیفیت بنا شده باشد :</a:t>
            </a:r>
          </a:p>
          <a:p>
            <a:r>
              <a:rPr lang="fa-IR" dirty="0" smtClean="0">
                <a:cs typeface="B Zar" pitchFamily="2" charset="-78"/>
              </a:rPr>
              <a:t>کالاهای بهداشتی</a:t>
            </a:r>
          </a:p>
          <a:p>
            <a:r>
              <a:rPr lang="fa-IR" dirty="0" smtClean="0">
                <a:cs typeface="B Zar" pitchFamily="2" charset="-78"/>
              </a:rPr>
              <a:t>تولید کنندگان مواد غذایی</a:t>
            </a:r>
          </a:p>
          <a:p>
            <a:r>
              <a:rPr lang="fa-IR" dirty="0" smtClean="0">
                <a:cs typeface="B Zar" pitchFamily="2" charset="-78"/>
              </a:rPr>
              <a:t>شرکت های داروئی</a:t>
            </a:r>
          </a:p>
          <a:p>
            <a:r>
              <a:rPr lang="fa-IR" dirty="0" smtClean="0">
                <a:cs typeface="B Zar" pitchFamily="2" charset="-78"/>
              </a:rPr>
              <a:t>سازندگان خودرو</a:t>
            </a:r>
            <a:endParaRPr lang="fa-IR" dirty="0">
              <a:cs typeface="B Zar" pitchFamily="2" charset="-78"/>
            </a:endParaRPr>
          </a:p>
        </p:txBody>
      </p:sp>
      <p:sp>
        <p:nvSpPr>
          <p:cNvPr id="8" name="Footer Placeholder 7"/>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مدیریت ریسک استراتژیک</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محدوده استراتژیک</a:t>
            </a:r>
          </a:p>
          <a:p>
            <a:pPr>
              <a:buNone/>
            </a:pPr>
            <a:endParaRPr lang="fa-IR" dirty="0" smtClean="0">
              <a:cs typeface="B Zar" pitchFamily="2" charset="-78"/>
            </a:endParaRPr>
          </a:p>
          <a:p>
            <a:r>
              <a:rPr lang="fa-IR" sz="2800" dirty="0" smtClean="0">
                <a:cs typeface="B Zar" pitchFamily="2" charset="-78"/>
              </a:rPr>
              <a:t>مایکروسافت :</a:t>
            </a:r>
          </a:p>
          <a:p>
            <a:pPr algn="ctr">
              <a:buNone/>
            </a:pPr>
            <a:r>
              <a:rPr lang="fa-IR" sz="2800" dirty="0" smtClean="0">
                <a:cs typeface="B Zar" pitchFamily="2" charset="-78"/>
              </a:rPr>
              <a:t>روشن است که ما خواهان مالکیت تمام شبکه های ارتباطات دور ، شرکت های تلفن ، شرکت های کابلی و مواردی از این قبیل نیستیم . ما خواهان ساخت سخت افزار نیستیم. سازندگان رایانه و شرکت های الکترونیک به این امر خواهند پرداخت . ما در صدد یکپارچگی نظام یا مشاور نظام های اطلاعات شرکتی نیستیم... تصور نمی کنم شرکتهای مشاوره ای مثل اندرسون یا </a:t>
            </a:r>
            <a:r>
              <a:rPr lang="en-US" sz="2800" dirty="0" smtClean="0">
                <a:cs typeface="B Zar" pitchFamily="2" charset="-78"/>
              </a:rPr>
              <a:t>EDS</a:t>
            </a:r>
            <a:r>
              <a:rPr lang="fa-IR" sz="2800" dirty="0" smtClean="0">
                <a:cs typeface="B Zar" pitchFamily="2" charset="-78"/>
              </a:rPr>
              <a:t> ما را رقیب خود بدانند.</a:t>
            </a:r>
            <a:endParaRPr lang="fa-IR" sz="2800" dirty="0">
              <a:cs typeface="B Zar" pitchFamily="2" charset="-78"/>
            </a:endParaRPr>
          </a:p>
        </p:txBody>
      </p:sp>
      <p:pic>
        <p:nvPicPr>
          <p:cNvPr id="5" name="Picture 4" descr="bill.jpg"/>
          <p:cNvPicPr>
            <a:picLocks noChangeAspect="1"/>
          </p:cNvPicPr>
          <p:nvPr/>
        </p:nvPicPr>
        <p:blipFill>
          <a:blip r:embed="rId2" cstate="print"/>
          <a:stretch>
            <a:fillRect/>
          </a:stretch>
        </p:blipFill>
        <p:spPr>
          <a:xfrm>
            <a:off x="3347864" y="1556792"/>
            <a:ext cx="2038350" cy="1657350"/>
          </a:xfrm>
          <a:prstGeom prst="rect">
            <a:avLst/>
          </a:prstGeom>
        </p:spPr>
      </p:pic>
      <p:sp>
        <p:nvSpPr>
          <p:cNvPr id="6" name="Footer Placeholder 5"/>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اهرم های کنترل برای اجرای استراتژی</a:t>
            </a:r>
            <a:br>
              <a:rPr lang="fa-IR" dirty="0" smtClean="0">
                <a:cs typeface="B Zar" pitchFamily="2" charset="-78"/>
              </a:rPr>
            </a:br>
            <a:endParaRPr lang="fa-IR" dirty="0">
              <a:cs typeface="B Zar" pitchFamily="2" charset="-78"/>
            </a:endParaRPr>
          </a:p>
        </p:txBody>
      </p:sp>
      <p:pic>
        <p:nvPicPr>
          <p:cNvPr id="5" name="Picture 4" descr="businesswoman.jpg"/>
          <p:cNvPicPr>
            <a:picLocks noChangeAspect="1"/>
          </p:cNvPicPr>
          <p:nvPr/>
        </p:nvPicPr>
        <p:blipFill>
          <a:blip r:embed="rId3" cstate="print"/>
          <a:stretch>
            <a:fillRect/>
          </a:stretch>
        </p:blipFill>
        <p:spPr>
          <a:xfrm>
            <a:off x="3923928" y="2348880"/>
            <a:ext cx="1614245" cy="1440160"/>
          </a:xfrm>
          <a:prstGeom prst="rect">
            <a:avLst/>
          </a:prstGeom>
        </p:spPr>
      </p:pic>
      <p:sp>
        <p:nvSpPr>
          <p:cNvPr id="6" name="Content Placeholder 5"/>
          <p:cNvSpPr>
            <a:spLocks noGrp="1"/>
          </p:cNvSpPr>
          <p:nvPr>
            <p:ph idx="1"/>
          </p:nvPr>
        </p:nvSpPr>
        <p:spPr/>
        <p:txBody>
          <a:bodyPr>
            <a:normAutofit lnSpcReduction="10000"/>
          </a:bodyPr>
          <a:lstStyle/>
          <a:p>
            <a:endParaRPr lang="fa-IR" sz="2400" b="1" dirty="0" smtClean="0">
              <a:cs typeface="B Zar" pitchFamily="2" charset="-78"/>
            </a:endParaRPr>
          </a:p>
          <a:p>
            <a:r>
              <a:rPr lang="fa-IR" sz="2400" b="1" dirty="0" smtClean="0">
                <a:cs typeface="B Zar" pitchFamily="2" charset="-78"/>
              </a:rPr>
              <a:t>از یک مدیر نیز مانند یک پزشک انتظار می رود :</a:t>
            </a:r>
          </a:p>
          <a:p>
            <a:endParaRPr lang="fa-IR" sz="2400" dirty="0" smtClean="0">
              <a:cs typeface="B Zar" pitchFamily="2" charset="-78"/>
            </a:endParaRPr>
          </a:p>
          <a:p>
            <a:endParaRPr lang="fa-IR" sz="2400" dirty="0" smtClean="0">
              <a:cs typeface="B Zar" pitchFamily="2" charset="-78"/>
            </a:endParaRPr>
          </a:p>
          <a:p>
            <a:endParaRPr lang="fa-IR" sz="2400" dirty="0" smtClean="0">
              <a:cs typeface="B Zar" pitchFamily="2" charset="-78"/>
            </a:endParaRPr>
          </a:p>
          <a:p>
            <a:endParaRPr lang="fa-IR" sz="2400" dirty="0" smtClean="0">
              <a:cs typeface="B Zar" pitchFamily="2" charset="-78"/>
            </a:endParaRPr>
          </a:p>
          <a:p>
            <a:endParaRPr lang="fa-IR" sz="2400" dirty="0" smtClean="0">
              <a:cs typeface="B Zar" pitchFamily="2" charset="-78"/>
            </a:endParaRPr>
          </a:p>
          <a:p>
            <a:endParaRPr lang="fa-IR" sz="2400" dirty="0" smtClean="0">
              <a:cs typeface="B Zar" pitchFamily="2" charset="-78"/>
            </a:endParaRPr>
          </a:p>
          <a:p>
            <a:r>
              <a:rPr lang="fa-IR" sz="2400" b="1" dirty="0" smtClean="0">
                <a:cs typeface="B Zar" pitchFamily="2" charset="-78"/>
              </a:rPr>
              <a:t>بداند چگونه بیماری کسب و کار را تشخیص دهد.</a:t>
            </a:r>
          </a:p>
          <a:p>
            <a:r>
              <a:rPr lang="fa-IR" sz="2400" b="1" dirty="0" smtClean="0">
                <a:cs typeface="B Zar" pitchFamily="2" charset="-78"/>
              </a:rPr>
              <a:t>ابزارهای کنترل و سنجش عملکرد را برای تحقق اهداف مورد نظر بشناسد</a:t>
            </a:r>
          </a:p>
          <a:p>
            <a:r>
              <a:rPr lang="fa-IR" sz="2400" b="1" dirty="0" smtClean="0">
                <a:cs typeface="B Zar" pitchFamily="2" charset="-78"/>
              </a:rPr>
              <a:t>از مهارت کافی برای کاربرد این راه حل ها در شرایط مختلف برخوردار باشد.</a:t>
            </a:r>
            <a:endParaRPr lang="en-US" sz="2400" b="1" dirty="0" smtClean="0">
              <a:cs typeface="B Zar" pitchFamily="2" charset="-78"/>
            </a:endParaRPr>
          </a:p>
          <a:p>
            <a:endParaRPr lang="en-US" dirty="0">
              <a:cs typeface="B Zar" pitchFamily="2" charset="-78"/>
            </a:endParaRPr>
          </a:p>
        </p:txBody>
      </p:sp>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anim calcmode="lin" valueType="num">
                                      <p:cBhvr additive="base">
                                        <p:cTn id="1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anim calcmode="lin" valueType="num">
                                      <p:cBhvr additive="base">
                                        <p:cTn id="1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 calcmode="lin" valueType="num">
                                      <p:cBhvr additive="base">
                                        <p:cTn id="1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اهرم های کنترل برای اجرای استراتژی</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r>
              <a:rPr lang="fa-IR" sz="2800" dirty="0" smtClean="0">
                <a:cs typeface="B Zar" pitchFamily="2" charset="-78"/>
              </a:rPr>
              <a:t>کنترل استراتژی کسب و کار با انسجام چهار اهرم ذیل محقق می گردد: </a:t>
            </a:r>
          </a:p>
          <a:p>
            <a:pPr>
              <a:buNone/>
            </a:pPr>
            <a:endParaRPr lang="fa-IR" sz="2800" dirty="0" smtClean="0">
              <a:cs typeface="B Zar" pitchFamily="2" charset="-78"/>
            </a:endParaRPr>
          </a:p>
          <a:p>
            <a:r>
              <a:rPr lang="fa-IR" sz="2800" dirty="0" smtClean="0">
                <a:cs typeface="B Zar" pitchFamily="2" charset="-78"/>
              </a:rPr>
              <a:t>نظام های اعتقادی </a:t>
            </a:r>
            <a:r>
              <a:rPr lang="en-US" sz="2800" dirty="0" smtClean="0">
                <a:cs typeface="B Zar" pitchFamily="2" charset="-78"/>
              </a:rPr>
              <a:t>Beliefs Systems</a:t>
            </a:r>
          </a:p>
          <a:p>
            <a:r>
              <a:rPr lang="fa-IR" sz="2800" dirty="0" smtClean="0">
                <a:cs typeface="B Zar" pitchFamily="2" charset="-78"/>
              </a:rPr>
              <a:t>نظام های تعیین محدوده </a:t>
            </a:r>
            <a:r>
              <a:rPr lang="en-US" sz="2800" dirty="0" smtClean="0">
                <a:cs typeface="B Zar" pitchFamily="2" charset="-78"/>
              </a:rPr>
              <a:t>Boundaries Systems</a:t>
            </a:r>
            <a:endParaRPr lang="fa-IR" sz="2800" dirty="0" smtClean="0">
              <a:cs typeface="B Zar" pitchFamily="2" charset="-78"/>
            </a:endParaRPr>
          </a:p>
          <a:p>
            <a:r>
              <a:rPr lang="fa-IR" sz="2800" dirty="0" smtClean="0">
                <a:cs typeface="B Zar" pitchFamily="2" charset="-78"/>
              </a:rPr>
              <a:t>نظام های کنترل تشخیصی </a:t>
            </a:r>
            <a:r>
              <a:rPr lang="en-US" sz="2800" dirty="0" smtClean="0">
                <a:cs typeface="B Zar" pitchFamily="2" charset="-78"/>
              </a:rPr>
              <a:t>Diagnostic Control Systems</a:t>
            </a:r>
          </a:p>
          <a:p>
            <a:r>
              <a:rPr lang="fa-IR" sz="2800" dirty="0" smtClean="0">
                <a:cs typeface="B Zar" pitchFamily="2" charset="-78"/>
              </a:rPr>
              <a:t>نظام های کنترل تعاملی </a:t>
            </a:r>
            <a:r>
              <a:rPr lang="en-US" sz="2800" dirty="0" smtClean="0">
                <a:cs typeface="B Zar" pitchFamily="2" charset="-78"/>
              </a:rPr>
              <a:t>Interactive Control Systems</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اهرم های کنترل برای اجرای استراتژی</a:t>
            </a:r>
            <a:endParaRPr lang="en-US" dirty="0">
              <a:cs typeface="B Zar" pitchFamily="2" charset="-78"/>
            </a:endParaRPr>
          </a:p>
        </p:txBody>
      </p:sp>
      <p:pic>
        <p:nvPicPr>
          <p:cNvPr id="4" name="Content Placeholder 3" descr="scan0001.jpg"/>
          <p:cNvPicPr>
            <a:picLocks noGrp="1" noChangeAspect="1"/>
          </p:cNvPicPr>
          <p:nvPr>
            <p:ph idx="1"/>
          </p:nvPr>
        </p:nvPicPr>
        <p:blipFill>
          <a:blip r:embed="rId2" cstate="print"/>
          <a:stretch>
            <a:fillRect/>
          </a:stretch>
        </p:blipFill>
        <p:spPr>
          <a:xfrm>
            <a:off x="0" y="1340768"/>
            <a:ext cx="9144000" cy="4896544"/>
          </a:xfrm>
        </p:spPr>
      </p:pic>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اهرم های کنترل برای اجرای استراتژی</a:t>
            </a:r>
            <a:endParaRPr lang="fa-IR" dirty="0">
              <a:cs typeface="B Zar" pitchFamily="2" charset="-78"/>
            </a:endParaRPr>
          </a:p>
        </p:txBody>
      </p:sp>
      <p:graphicFrame>
        <p:nvGraphicFramePr>
          <p:cNvPr id="4" name="Content Placeholder 3"/>
          <p:cNvGraphicFramePr>
            <a:graphicFrameLocks noGrp="1"/>
          </p:cNvGraphicFramePr>
          <p:nvPr>
            <p:ph idx="1"/>
          </p:nvPr>
        </p:nvGraphicFramePr>
        <p:xfrm>
          <a:off x="304800" y="1554163"/>
          <a:ext cx="8686800" cy="3571240"/>
        </p:xfrm>
        <a:graphic>
          <a:graphicData uri="http://schemas.openxmlformats.org/drawingml/2006/table">
            <a:tbl>
              <a:tblPr firstRow="1" bandRow="1">
                <a:tableStyleId>{5C22544A-7EE6-4342-B048-85BDC9FD1C3A}</a:tableStyleId>
              </a:tblPr>
              <a:tblGrid>
                <a:gridCol w="2250976"/>
                <a:gridCol w="1800200"/>
                <a:gridCol w="2592288"/>
                <a:gridCol w="2043336"/>
              </a:tblGrid>
              <a:tr h="370840">
                <a:tc>
                  <a:txBody>
                    <a:bodyPr/>
                    <a:lstStyle/>
                    <a:p>
                      <a:pPr algn="ctr"/>
                      <a:r>
                        <a:rPr lang="fa-IR" dirty="0" smtClean="0"/>
                        <a:t>کنترل استراتژی به عنوان</a:t>
                      </a:r>
                      <a:endParaRPr lang="en-US" dirty="0"/>
                    </a:p>
                  </a:txBody>
                  <a:tcPr/>
                </a:tc>
                <a:tc>
                  <a:txBody>
                    <a:bodyPr/>
                    <a:lstStyle/>
                    <a:p>
                      <a:pPr algn="ctr"/>
                      <a:r>
                        <a:rPr lang="fa-IR" dirty="0" smtClean="0"/>
                        <a:t>انتقال</a:t>
                      </a:r>
                      <a:endParaRPr lang="en-US" dirty="0"/>
                    </a:p>
                  </a:txBody>
                  <a:tcPr/>
                </a:tc>
                <a:tc>
                  <a:txBody>
                    <a:bodyPr/>
                    <a:lstStyle/>
                    <a:p>
                      <a:pPr algn="ctr"/>
                      <a:r>
                        <a:rPr lang="fa-IR" dirty="0" smtClean="0"/>
                        <a:t>هدف</a:t>
                      </a:r>
                      <a:endParaRPr lang="en-US" dirty="0"/>
                    </a:p>
                  </a:txBody>
                  <a:tcPr/>
                </a:tc>
                <a:tc>
                  <a:txBody>
                    <a:bodyPr/>
                    <a:lstStyle/>
                    <a:p>
                      <a:pPr algn="ctr"/>
                      <a:r>
                        <a:rPr lang="fa-IR" dirty="0" smtClean="0"/>
                        <a:t>نظام کنترل</a:t>
                      </a:r>
                      <a:endParaRPr lang="en-US" dirty="0"/>
                    </a:p>
                  </a:txBody>
                  <a:tcPr/>
                </a:tc>
              </a:tr>
              <a:tr h="370840">
                <a:tc>
                  <a:txBody>
                    <a:bodyPr/>
                    <a:lstStyle/>
                    <a:p>
                      <a:pPr algn="ctr"/>
                      <a:r>
                        <a:rPr lang="fa-IR" dirty="0" smtClean="0"/>
                        <a:t>نگرش</a:t>
                      </a:r>
                      <a:endParaRPr lang="en-US" dirty="0"/>
                    </a:p>
                  </a:txBody>
                  <a:tcPr/>
                </a:tc>
                <a:tc>
                  <a:txBody>
                    <a:bodyPr/>
                    <a:lstStyle/>
                    <a:p>
                      <a:pPr algn="ctr"/>
                      <a:r>
                        <a:rPr lang="fa-IR" dirty="0" smtClean="0"/>
                        <a:t>چشم انداز</a:t>
                      </a:r>
                      <a:endParaRPr lang="en-US" dirty="0"/>
                    </a:p>
                  </a:txBody>
                  <a:tcPr/>
                </a:tc>
                <a:tc>
                  <a:txBody>
                    <a:bodyPr/>
                    <a:lstStyle/>
                    <a:p>
                      <a:pPr algn="ctr"/>
                      <a:r>
                        <a:rPr lang="fa-IR" dirty="0" smtClean="0"/>
                        <a:t>تقویت و توسعه فعالیت جستجو</a:t>
                      </a:r>
                      <a:endParaRPr lang="en-US" dirty="0"/>
                    </a:p>
                  </a:txBody>
                  <a:tcPr/>
                </a:tc>
                <a:tc>
                  <a:txBody>
                    <a:bodyPr/>
                    <a:lstStyle/>
                    <a:p>
                      <a:pPr algn="ctr"/>
                      <a:r>
                        <a:rPr lang="fa-IR" dirty="0" smtClean="0"/>
                        <a:t>نظام</a:t>
                      </a:r>
                      <a:r>
                        <a:rPr lang="fa-IR" baseline="0" dirty="0" smtClean="0"/>
                        <a:t> های عقاید</a:t>
                      </a:r>
                      <a:endParaRPr lang="en-US" dirty="0"/>
                    </a:p>
                  </a:txBody>
                  <a:tcPr/>
                </a:tc>
              </a:tr>
              <a:tr h="370840">
                <a:tc>
                  <a:txBody>
                    <a:bodyPr/>
                    <a:lstStyle/>
                    <a:p>
                      <a:pPr algn="ctr"/>
                      <a:r>
                        <a:rPr lang="fa-IR" dirty="0" smtClean="0"/>
                        <a:t>موقعیت رقابتی</a:t>
                      </a:r>
                      <a:endParaRPr lang="en-US" dirty="0"/>
                    </a:p>
                  </a:txBody>
                  <a:tcPr/>
                </a:tc>
                <a:tc>
                  <a:txBody>
                    <a:bodyPr/>
                    <a:lstStyle/>
                    <a:p>
                      <a:pPr algn="ctr"/>
                      <a:r>
                        <a:rPr lang="fa-IR" dirty="0" smtClean="0"/>
                        <a:t>حوزه استراتژیک</a:t>
                      </a:r>
                      <a:endParaRPr lang="en-US" dirty="0"/>
                    </a:p>
                  </a:txBody>
                  <a:tcPr/>
                </a:tc>
                <a:tc>
                  <a:txBody>
                    <a:bodyPr/>
                    <a:lstStyle/>
                    <a:p>
                      <a:pPr algn="ctr"/>
                      <a:r>
                        <a:rPr lang="fa-IR" dirty="0" smtClean="0"/>
                        <a:t>حدود مثبت آزادی</a:t>
                      </a:r>
                      <a:r>
                        <a:rPr lang="fa-IR" baseline="0" dirty="0" smtClean="0"/>
                        <a:t> عمل</a:t>
                      </a:r>
                      <a:endParaRPr lang="en-US" dirty="0"/>
                    </a:p>
                  </a:txBody>
                  <a:tcPr/>
                </a:tc>
                <a:tc>
                  <a:txBody>
                    <a:bodyPr/>
                    <a:lstStyle/>
                    <a:p>
                      <a:pPr algn="ctr"/>
                      <a:r>
                        <a:rPr lang="fa-IR" dirty="0" smtClean="0"/>
                        <a:t>نظام های تعیین محدوده</a:t>
                      </a:r>
                      <a:endParaRPr lang="en-US" dirty="0"/>
                    </a:p>
                  </a:txBody>
                  <a:tcPr/>
                </a:tc>
              </a:tr>
              <a:tr h="370840">
                <a:tc>
                  <a:txBody>
                    <a:bodyPr/>
                    <a:lstStyle/>
                    <a:p>
                      <a:pPr algn="ctr"/>
                      <a:r>
                        <a:rPr lang="fa-IR" dirty="0" smtClean="0"/>
                        <a:t>طرح</a:t>
                      </a:r>
                      <a:endParaRPr lang="en-US" dirty="0"/>
                    </a:p>
                  </a:txBody>
                  <a:tcPr/>
                </a:tc>
                <a:tc>
                  <a:txBody>
                    <a:bodyPr/>
                    <a:lstStyle/>
                    <a:p>
                      <a:pPr algn="ctr"/>
                      <a:r>
                        <a:rPr lang="fa-IR" dirty="0" smtClean="0"/>
                        <a:t>طرح ها و اهداف</a:t>
                      </a:r>
                      <a:endParaRPr lang="en-US" dirty="0"/>
                    </a:p>
                  </a:txBody>
                  <a:tcPr/>
                </a:tc>
                <a:tc>
                  <a:txBody>
                    <a:bodyPr/>
                    <a:lstStyle/>
                    <a:p>
                      <a:pPr algn="ctr"/>
                      <a:r>
                        <a:rPr lang="fa-IR" dirty="0" smtClean="0"/>
                        <a:t>هماهنگی</a:t>
                      </a:r>
                      <a:r>
                        <a:rPr lang="fa-IR" baseline="0" dirty="0" smtClean="0"/>
                        <a:t> و نظارت بر اجرای استراتژی مورد نظر</a:t>
                      </a:r>
                      <a:endParaRPr lang="en-US" dirty="0"/>
                    </a:p>
                  </a:txBody>
                  <a:tcPr/>
                </a:tc>
                <a:tc>
                  <a:txBody>
                    <a:bodyPr/>
                    <a:lstStyle/>
                    <a:p>
                      <a:pPr algn="ctr"/>
                      <a:r>
                        <a:rPr lang="fa-IR" dirty="0" smtClean="0"/>
                        <a:t>نظام های کنترل تشخیصی</a:t>
                      </a:r>
                      <a:endParaRPr lang="en-US" dirty="0"/>
                    </a:p>
                  </a:txBody>
                  <a:tcPr/>
                </a:tc>
              </a:tr>
              <a:tr h="370840">
                <a:tc>
                  <a:txBody>
                    <a:bodyPr/>
                    <a:lstStyle/>
                    <a:p>
                      <a:pPr algn="ctr"/>
                      <a:r>
                        <a:rPr lang="fa-IR" dirty="0" smtClean="0"/>
                        <a:t>الگوی فعالیت</a:t>
                      </a:r>
                      <a:endParaRPr lang="en-US" dirty="0"/>
                    </a:p>
                  </a:txBody>
                  <a:tcPr/>
                </a:tc>
                <a:tc>
                  <a:txBody>
                    <a:bodyPr/>
                    <a:lstStyle/>
                    <a:p>
                      <a:pPr algn="ctr"/>
                      <a:r>
                        <a:rPr lang="fa-IR" dirty="0" smtClean="0"/>
                        <a:t>عدم قطعیت های استراتژیک</a:t>
                      </a:r>
                      <a:endParaRPr lang="en-US" dirty="0"/>
                    </a:p>
                  </a:txBody>
                  <a:tcPr/>
                </a:tc>
                <a:tc>
                  <a:txBody>
                    <a:bodyPr/>
                    <a:lstStyle/>
                    <a:p>
                      <a:pPr algn="ctr"/>
                      <a:r>
                        <a:rPr lang="fa-IR" dirty="0" smtClean="0"/>
                        <a:t>انگیزش و راهنمائی</a:t>
                      </a:r>
                      <a:r>
                        <a:rPr lang="fa-IR" baseline="0" dirty="0" smtClean="0"/>
                        <a:t> برای استراتژی نوظهور</a:t>
                      </a:r>
                      <a:endParaRPr lang="en-US" dirty="0"/>
                    </a:p>
                  </a:txBody>
                  <a:tcPr/>
                </a:tc>
                <a:tc>
                  <a:txBody>
                    <a:bodyPr/>
                    <a:lstStyle/>
                    <a:p>
                      <a:pPr algn="ctr"/>
                      <a:r>
                        <a:rPr lang="fa-IR" dirty="0" smtClean="0"/>
                        <a:t>نظام های کنترل</a:t>
                      </a:r>
                      <a:r>
                        <a:rPr lang="fa-IR" baseline="0" dirty="0" smtClean="0"/>
                        <a:t> تعاملی</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اهرم های کنترل برای اجرای استراتژی	</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a:xfrm>
            <a:off x="304800" y="1196752"/>
            <a:ext cx="8686800" cy="5256584"/>
          </a:xfrm>
        </p:spPr>
        <p:txBody>
          <a:bodyPr/>
          <a:lstStyle/>
          <a:p>
            <a:r>
              <a:rPr lang="fa-IR" sz="2800" dirty="0" smtClean="0">
                <a:cs typeface="B Zar" pitchFamily="2" charset="-78"/>
              </a:rPr>
              <a:t>اهرم های کنترل و چرخه عمر سازمان</a:t>
            </a:r>
          </a:p>
          <a:p>
            <a:r>
              <a:rPr lang="fa-IR" sz="2800" dirty="0" smtClean="0">
                <a:cs typeface="B Zar" pitchFamily="2" charset="-78"/>
              </a:rPr>
              <a:t>از نظام های کنترل و سنجش عملکرد همیشه به یک صورت استفاده نمی شود و کاربرد آنها در هر زمانی به چرخه عمر و کسب و کار و کاربرد ابزارهای مناسب کنترل بستگی دارد.</a:t>
            </a:r>
          </a:p>
          <a:p>
            <a:endParaRPr lang="fa-IR" dirty="0" smtClean="0">
              <a:cs typeface="B Zar" pitchFamily="2" charset="-78"/>
            </a:endParaRPr>
          </a:p>
          <a:p>
            <a:pPr>
              <a:buNone/>
            </a:pPr>
            <a:endParaRPr lang="fa-IR" dirty="0">
              <a:cs typeface="B Zar" pitchFamily="2" charset="-78"/>
            </a:endParaRPr>
          </a:p>
        </p:txBody>
      </p:sp>
      <p:pic>
        <p:nvPicPr>
          <p:cNvPr id="5" name="Picture 4" descr="images.jpg"/>
          <p:cNvPicPr>
            <a:picLocks noChangeAspect="1"/>
          </p:cNvPicPr>
          <p:nvPr/>
        </p:nvPicPr>
        <p:blipFill>
          <a:blip r:embed="rId2" cstate="print"/>
          <a:stretch>
            <a:fillRect/>
          </a:stretch>
        </p:blipFill>
        <p:spPr>
          <a:xfrm>
            <a:off x="467544" y="2996952"/>
            <a:ext cx="5998266" cy="2448272"/>
          </a:xfrm>
          <a:prstGeom prst="rect">
            <a:avLst/>
          </a:prstGeom>
        </p:spPr>
      </p:pic>
      <p:pic>
        <p:nvPicPr>
          <p:cNvPr id="6" name="Picture 5" descr="boston.jpg"/>
          <p:cNvPicPr>
            <a:picLocks noChangeAspect="1"/>
          </p:cNvPicPr>
          <p:nvPr/>
        </p:nvPicPr>
        <p:blipFill>
          <a:blip r:embed="rId3" cstate="print"/>
          <a:stretch>
            <a:fillRect/>
          </a:stretch>
        </p:blipFill>
        <p:spPr>
          <a:xfrm>
            <a:off x="6372200" y="4077072"/>
            <a:ext cx="2143125" cy="2143125"/>
          </a:xfrm>
          <a:prstGeom prst="rect">
            <a:avLst/>
          </a:prstGeom>
        </p:spPr>
      </p:pic>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Zar" pitchFamily="2" charset="-78"/>
              </a:rPr>
              <a:t>اهرم های کنترل برای اجرای استراتژی</a:t>
            </a:r>
            <a:br>
              <a:rPr lang="fa-IR" dirty="0" smtClean="0">
                <a:cs typeface="B Zar" pitchFamily="2" charset="-78"/>
              </a:rPr>
            </a:br>
            <a:endParaRPr lang="fa-IR" dirty="0">
              <a:cs typeface="B Zar" pitchFamily="2" charset="-78"/>
            </a:endParaRPr>
          </a:p>
        </p:txBody>
      </p:sp>
      <p:sp>
        <p:nvSpPr>
          <p:cNvPr id="3" name="Content Placeholder 2"/>
          <p:cNvSpPr>
            <a:spLocks noGrp="1"/>
          </p:cNvSpPr>
          <p:nvPr>
            <p:ph idx="1"/>
          </p:nvPr>
        </p:nvSpPr>
        <p:spPr/>
        <p:txBody>
          <a:bodyPr/>
          <a:lstStyle/>
          <a:p>
            <a:endParaRPr lang="fa-IR" sz="2400" b="1" dirty="0" smtClean="0">
              <a:cs typeface="B Zar" pitchFamily="2" charset="-78"/>
            </a:endParaRPr>
          </a:p>
          <a:p>
            <a:r>
              <a:rPr lang="fa-IR" sz="2400" b="1" dirty="0" smtClean="0">
                <a:cs typeface="B Zar" pitchFamily="2" charset="-78"/>
              </a:rPr>
              <a:t>مدیران جدید چگونه می توانند از اهرم های کنترل استفاده کنند ؟</a:t>
            </a:r>
          </a:p>
          <a:p>
            <a:pPr>
              <a:buNone/>
            </a:pPr>
            <a:endParaRPr lang="fa-IR" sz="2400" b="1" dirty="0">
              <a:cs typeface="B Zar" pitchFamily="2" charset="-78"/>
            </a:endParaRPr>
          </a:p>
          <a:p>
            <a:r>
              <a:rPr lang="fa-IR" dirty="0" smtClean="0">
                <a:cs typeface="B Zar" pitchFamily="2" charset="-78"/>
              </a:rPr>
              <a:t>تغییر استراتژیک </a:t>
            </a:r>
            <a:r>
              <a:rPr lang="en-US" dirty="0" smtClean="0">
                <a:cs typeface="B Zar" pitchFamily="2" charset="-78"/>
              </a:rPr>
              <a:t>Strategic Change</a:t>
            </a:r>
            <a:endParaRPr lang="fa-IR" dirty="0" smtClean="0">
              <a:cs typeface="B Zar" pitchFamily="2" charset="-78"/>
            </a:endParaRPr>
          </a:p>
          <a:p>
            <a:r>
              <a:rPr lang="fa-IR" dirty="0" smtClean="0">
                <a:cs typeface="B Zar" pitchFamily="2" charset="-78"/>
              </a:rPr>
              <a:t>احیای استراتژیک</a:t>
            </a:r>
            <a:r>
              <a:rPr lang="en-US" dirty="0" smtClean="0">
                <a:cs typeface="B Zar" pitchFamily="2" charset="-78"/>
              </a:rPr>
              <a:t>  </a:t>
            </a:r>
            <a:r>
              <a:rPr lang="fa-IR" dirty="0" smtClean="0">
                <a:cs typeface="B Zar" pitchFamily="2" charset="-78"/>
              </a:rPr>
              <a:t> </a:t>
            </a:r>
            <a:r>
              <a:rPr lang="en-US" dirty="0" smtClean="0">
                <a:cs typeface="B Zar" pitchFamily="2" charset="-78"/>
              </a:rPr>
              <a:t>Strategic Renewal</a:t>
            </a: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Zar" pitchFamily="2" charset="-78"/>
            </a:endParaRPr>
          </a:p>
        </p:txBody>
      </p:sp>
      <p:sp>
        <p:nvSpPr>
          <p:cNvPr id="3" name="Content Placeholder 2"/>
          <p:cNvSpPr>
            <a:spLocks noGrp="1"/>
          </p:cNvSpPr>
          <p:nvPr>
            <p:ph idx="1"/>
          </p:nvPr>
        </p:nvSpPr>
        <p:spPr/>
        <p:txBody>
          <a:bodyPr>
            <a:normAutofit/>
          </a:bodyPr>
          <a:lstStyle/>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lgn="l">
              <a:buNone/>
            </a:pPr>
            <a:endParaRPr lang="en-US" dirty="0" smtClean="0">
              <a:cs typeface="B Zar" pitchFamily="2" charset="-78"/>
            </a:endParaRPr>
          </a:p>
          <a:p>
            <a:pPr algn="ctr">
              <a:buNone/>
            </a:pPr>
            <a:r>
              <a:rPr lang="fa-IR" dirty="0" smtClean="0">
                <a:cs typeface="B Zar" pitchFamily="2" charset="-78"/>
              </a:rPr>
              <a:t>پایان</a:t>
            </a:r>
            <a:endParaRPr lang="en-US" dirty="0" smtClean="0">
              <a:cs typeface="B Zar" pitchFamily="2" charset="-78"/>
            </a:endParaRPr>
          </a:p>
          <a:p>
            <a:pPr algn="l">
              <a:buNone/>
            </a:pPr>
            <a:endParaRPr lang="en-US" dirty="0" smtClean="0">
              <a:cs typeface="B Zar" pitchFamily="2" charset="-78"/>
            </a:endParaRPr>
          </a:p>
          <a:p>
            <a:pPr algn="l">
              <a:buNone/>
            </a:pPr>
            <a:endParaRPr lang="en-US" dirty="0" smtClean="0">
              <a:cs typeface="B Zar" pitchFamily="2" charset="-78"/>
            </a:endParaRPr>
          </a:p>
          <a:p>
            <a:pPr algn="l">
              <a:buNone/>
            </a:pPr>
            <a:endParaRPr lang="en-US" dirty="0" smtClean="0">
              <a:cs typeface="B Zar" pitchFamily="2" charset="-78"/>
            </a:endParaRPr>
          </a:p>
          <a:p>
            <a:pPr algn="l">
              <a:buNone/>
            </a:pPr>
            <a:endParaRPr lang="fa-IR" dirty="0">
              <a:cs typeface="B Zar" pitchFamily="2" charset="-78"/>
            </a:endParaRPr>
          </a:p>
        </p:txBody>
      </p:sp>
      <p:pic>
        <p:nvPicPr>
          <p:cNvPr id="4" name="Picture 3" descr="finish.jpg"/>
          <p:cNvPicPr>
            <a:picLocks noChangeAspect="1"/>
          </p:cNvPicPr>
          <p:nvPr/>
        </p:nvPicPr>
        <p:blipFill>
          <a:blip r:embed="rId2" cstate="print"/>
          <a:stretch>
            <a:fillRect/>
          </a:stretch>
        </p:blipFill>
        <p:spPr>
          <a:xfrm>
            <a:off x="3419872" y="2060848"/>
            <a:ext cx="2448271" cy="2601639"/>
          </a:xfrm>
          <a:prstGeom prst="rect">
            <a:avLst/>
          </a:prstGeom>
        </p:spPr>
      </p:pic>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ديدگاه ها نسبت به كارمندان </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eriod"/>
            </a:pPr>
            <a:r>
              <a:rPr lang="fa-IR" dirty="0" smtClean="0">
                <a:cs typeface="B Zar" pitchFamily="2" charset="-78"/>
              </a:rPr>
              <a:t>نگرش مديران نسبت به كارمندان </a:t>
            </a:r>
          </a:p>
          <a:p>
            <a:pPr marL="578358" indent="-514350">
              <a:buFont typeface="+mj-lt"/>
              <a:buAutoNum type="arabicPeriod"/>
            </a:pPr>
            <a:r>
              <a:rPr lang="fa-IR" dirty="0" smtClean="0">
                <a:cs typeface="B Zar" pitchFamily="2" charset="-78"/>
              </a:rPr>
              <a:t>نگرشهای آرمانی‌ نسبت به كارمندان</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فرض های مديران در مورد كاركنان</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Zar" pitchFamily="2" charset="-78"/>
              </a:rPr>
              <a:t>افراد اصولا ً بدنبال منافع شخصی خود هستند و آن را بر منافع سازمان ترجيح ميدهند.</a:t>
            </a:r>
          </a:p>
          <a:p>
            <a:pPr algn="r" rtl="1"/>
            <a:r>
              <a:rPr lang="fa-IR" dirty="0" smtClean="0">
                <a:cs typeface="B Zar" pitchFamily="2" charset="-78"/>
              </a:rPr>
              <a:t>افراد به محاسب امورى می پردازند كه باعث افزايش منافع شخصيشان باشد.</a:t>
            </a:r>
          </a:p>
          <a:p>
            <a:pPr algn="r" rtl="1"/>
            <a:r>
              <a:rPr lang="fa-IR" dirty="0" smtClean="0">
                <a:cs typeface="B Zar" pitchFamily="2" charset="-78"/>
              </a:rPr>
              <a:t>افراد برای‌ منافع سازمان تلاش كمتری‌از خود نشان می دهند.</a:t>
            </a:r>
          </a:p>
          <a:p>
            <a:pPr algn="r" rtl="1"/>
            <a:r>
              <a:rPr lang="fa-IR" dirty="0" smtClean="0">
                <a:cs typeface="B Zar" pitchFamily="2" charset="-78"/>
              </a:rPr>
              <a:t>افراد منطقی، خودخواه و محاسبه گر هستند .</a:t>
            </a:r>
          </a:p>
          <a:p>
            <a:pPr algn="r" rtl="1"/>
            <a:r>
              <a:rPr lang="fa-IR" dirty="0" smtClean="0">
                <a:cs typeface="B Zar" pitchFamily="2" charset="-78"/>
              </a:rPr>
              <a:t>از كار نفرت دارند و برای انجام كارهايی كه به عهدۀ آنها گذاشته می شود كمترين تلاش را ميكنند.</a:t>
            </a:r>
          </a:p>
          <a:p>
            <a:pPr algn="r" rtl="1"/>
            <a:r>
              <a:rPr lang="fa-IR" dirty="0" smtClean="0">
                <a:cs typeface="B Zar" pitchFamily="2" charset="-78"/>
              </a:rPr>
              <a:t>افراد فرصت طلبانه با استفاده از منابع مالی سازمان در پی افزودن منافع خود هستند.</a:t>
            </a:r>
          </a:p>
          <a:p>
            <a:pPr algn="r" rtl="1"/>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 فرضيه هايی در مورد كاركنان</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pPr marL="578358" indent="-514350">
              <a:buFont typeface="+mj-lt"/>
              <a:buAutoNum type="arabicParenR"/>
            </a:pPr>
            <a:r>
              <a:rPr lang="fa-IR" dirty="0" smtClean="0">
                <a:cs typeface="B Zar" pitchFamily="2" charset="-78"/>
              </a:rPr>
              <a:t>كاركنان بدنبال فرصتهايی برای مشاركتند تا خود را در موفقيتهای سازمان موثر بدانند.</a:t>
            </a:r>
          </a:p>
          <a:p>
            <a:pPr marL="578358" indent="-514350">
              <a:buFont typeface="+mj-lt"/>
              <a:buAutoNum type="arabicParenR"/>
            </a:pPr>
            <a:r>
              <a:rPr lang="fa-IR" dirty="0" smtClean="0">
                <a:cs typeface="B Zar" pitchFamily="2" charset="-78"/>
              </a:rPr>
              <a:t>افراد تابع وجدان خود هستند و در هنگام استخدام  تفاوت درست و غلط را می دانند.</a:t>
            </a:r>
          </a:p>
          <a:p>
            <a:pPr marL="578358" indent="-514350">
              <a:buFont typeface="+mj-lt"/>
              <a:buAutoNum type="arabicParenR"/>
            </a:pPr>
            <a:r>
              <a:rPr lang="fa-IR" dirty="0" smtClean="0">
                <a:cs typeface="B Zar" pitchFamily="2" charset="-78"/>
              </a:rPr>
              <a:t>پاداشهای عينی مانند پول ،ارتقا و پاداش برای انسان محرك هستند ولی انگيزه های ذاتی باعث ارضاء شخصی می شود.</a:t>
            </a:r>
          </a:p>
          <a:p>
            <a:pPr marL="578358" indent="-514350">
              <a:buFont typeface="+mj-lt"/>
              <a:buAutoNum type="arabicParenR"/>
            </a:pPr>
            <a:r>
              <a:rPr lang="fa-IR" dirty="0" smtClean="0">
                <a:cs typeface="B Zar" pitchFamily="2" charset="-78"/>
              </a:rPr>
              <a:t>علاقه به نوآوری و داشتن تجربه های جديد و ”پروژه های ممنوعه ”</a:t>
            </a:r>
          </a:p>
          <a:p>
            <a:pPr marL="578358" indent="-514350">
              <a:buFont typeface="+mj-lt"/>
              <a:buAutoNum type="arabicParenR"/>
            </a:pPr>
            <a:r>
              <a:rPr lang="fa-IR" dirty="0" smtClean="0">
                <a:cs typeface="B Zar" pitchFamily="2" charset="-78"/>
              </a:rPr>
              <a:t>كار تؤام با رقابت باعث ايجاد حس برتری در صورت رسيدن به موفقيت می شود.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موانع سازمانی(1)</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eriod"/>
            </a:pPr>
            <a:r>
              <a:rPr lang="fa-IR" dirty="0" smtClean="0">
                <a:cs typeface="B Zar" pitchFamily="2" charset="-78"/>
              </a:rPr>
              <a:t>سازمانها راه مشاركت افراد و نقش هر فرد را در رسيدن سازمان به موفقيت روشن نمی كنند.</a:t>
            </a:r>
          </a:p>
          <a:p>
            <a:pPr marL="578358" indent="-514350">
              <a:buFont typeface="+mj-lt"/>
              <a:buAutoNum type="arabicPeriod"/>
            </a:pPr>
            <a:r>
              <a:rPr lang="fa-IR" dirty="0" smtClean="0">
                <a:cs typeface="B Zar" pitchFamily="2" charset="-78"/>
              </a:rPr>
              <a:t> ايجاد فشار روی عملكرد كارمندان كه باعث تغيير  آزادانه قوانين و يا پنهان كردن اطلاعات مي شود با آگاهی از اشتباه بودن اين مورد، از طرفی وسوسه استفاده از دارايی های شركت مانند پاداش عملكرد ، كاركنان را بين درست و غلط نگه ميدارد.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موانع سازمانی (2)</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eriod" startAt="3"/>
            </a:pPr>
            <a:r>
              <a:rPr lang="fa-IR" dirty="0" smtClean="0">
                <a:cs typeface="B Zar" pitchFamily="2" charset="-78"/>
              </a:rPr>
              <a:t> انجام وظيفه می‌تواند دشوار شود:</a:t>
            </a:r>
          </a:p>
          <a:p>
            <a:pPr marL="578358" indent="-514350">
              <a:buNone/>
            </a:pPr>
            <a:r>
              <a:rPr lang="fa-IR" dirty="0" smtClean="0">
                <a:cs typeface="B Zar" pitchFamily="2" charset="-78"/>
              </a:rPr>
              <a:t> الف) فقدان منابع در دسترس كاركنان برای انجام كار.</a:t>
            </a:r>
          </a:p>
          <a:p>
            <a:pPr marL="578358" indent="-514350">
              <a:buNone/>
            </a:pPr>
            <a:r>
              <a:rPr lang="fa-IR" dirty="0" smtClean="0">
                <a:cs typeface="B Zar" pitchFamily="2" charset="-78"/>
              </a:rPr>
              <a:t>ب) وجود تقاضاهای رقابت جويانه كه باعث اتلاف انرژی مولد شده و كاركنان را از رسيدن به اهداف راهبردی دور می كند .</a:t>
            </a:r>
          </a:p>
          <a:p>
            <a:pPr marL="578358" indent="-514350">
              <a:buFont typeface="+mj-lt"/>
              <a:buAutoNum type="arabicPeriod" startAt="4"/>
            </a:pPr>
            <a:r>
              <a:rPr lang="fa-IR" dirty="0" smtClean="0">
                <a:cs typeface="B Zar" pitchFamily="2" charset="-78"/>
              </a:rPr>
              <a:t> كاركنان بدليل فقدان منابع يا ترس از چالش در وضعيت موجود نتوانند نوآوری كنند.</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Zar" pitchFamily="2" charset="-78"/>
              </a:rPr>
              <a:t>گروه اجرا:</a:t>
            </a:r>
            <a:endParaRPr lang="fa-IR" sz="3200" dirty="0">
              <a:cs typeface="B Zar" pitchFamily="2" charset="-78"/>
            </a:endParaRPr>
          </a:p>
        </p:txBody>
      </p:sp>
      <p:sp>
        <p:nvSpPr>
          <p:cNvPr id="3" name="Content Placeholder 2"/>
          <p:cNvSpPr>
            <a:spLocks noGrp="1"/>
          </p:cNvSpPr>
          <p:nvPr>
            <p:ph idx="1"/>
          </p:nvPr>
        </p:nvSpPr>
        <p:spPr/>
        <p:txBody>
          <a:bodyPr anchor="t">
            <a:normAutofit fontScale="85000" lnSpcReduction="20000"/>
          </a:bodyPr>
          <a:lstStyle/>
          <a:p>
            <a:pPr algn="r" rtl="1">
              <a:buNone/>
            </a:pPr>
            <a:r>
              <a:rPr lang="fa-IR" dirty="0" smtClean="0">
                <a:cs typeface="B Zar" pitchFamily="2" charset="-78"/>
              </a:rPr>
              <a:t>   خانمها :</a:t>
            </a:r>
          </a:p>
          <a:p>
            <a:pPr algn="r" rtl="1">
              <a:buFont typeface="Wingdings" pitchFamily="2" charset="2"/>
              <a:buChar char="v"/>
            </a:pPr>
            <a:r>
              <a:rPr lang="fa-IR" dirty="0">
                <a:cs typeface="B Zar" pitchFamily="2" charset="-78"/>
              </a:rPr>
              <a:t> </a:t>
            </a:r>
            <a:r>
              <a:rPr lang="fa-IR" dirty="0" smtClean="0">
                <a:cs typeface="B Zar" pitchFamily="2" charset="-78"/>
              </a:rPr>
              <a:t> غزال قارونی                                            </a:t>
            </a:r>
          </a:p>
          <a:p>
            <a:pPr algn="r" rtl="1">
              <a:buFont typeface="Wingdings" pitchFamily="2" charset="2"/>
              <a:buChar char="v"/>
            </a:pPr>
            <a:r>
              <a:rPr lang="fa-IR" dirty="0">
                <a:cs typeface="B Zar" pitchFamily="2" charset="-78"/>
              </a:rPr>
              <a:t> </a:t>
            </a:r>
            <a:r>
              <a:rPr lang="fa-IR" dirty="0" smtClean="0">
                <a:cs typeface="B Zar" pitchFamily="2" charset="-78"/>
              </a:rPr>
              <a:t>هدی عبدلرزاق</a:t>
            </a:r>
            <a:endParaRPr lang="en-US" dirty="0" smtClean="0">
              <a:cs typeface="B Zar" pitchFamily="2" charset="-78"/>
            </a:endParaRPr>
          </a:p>
          <a:p>
            <a:pPr algn="r" rtl="1">
              <a:buFont typeface="Wingdings" pitchFamily="2" charset="2"/>
              <a:buChar char="v"/>
            </a:pPr>
            <a:r>
              <a:rPr lang="fa-IR" dirty="0" smtClean="0">
                <a:cs typeface="B Zar" pitchFamily="2" charset="-78"/>
              </a:rPr>
              <a:t>عطیه دیبائی                                 </a:t>
            </a:r>
          </a:p>
          <a:p>
            <a:pPr algn="r" rtl="1">
              <a:buFont typeface="Wingdings" pitchFamily="2" charset="2"/>
              <a:buChar char="v"/>
            </a:pPr>
            <a:r>
              <a:rPr lang="fa-IR" dirty="0">
                <a:cs typeface="B Zar" pitchFamily="2" charset="-78"/>
              </a:rPr>
              <a:t> </a:t>
            </a:r>
            <a:r>
              <a:rPr lang="fa-IR" dirty="0" smtClean="0">
                <a:cs typeface="B Zar" pitchFamily="2" charset="-78"/>
              </a:rPr>
              <a:t>                                          </a:t>
            </a:r>
          </a:p>
          <a:p>
            <a:pPr algn="r" rtl="1">
              <a:buNone/>
            </a:pPr>
            <a:r>
              <a:rPr lang="fa-IR" dirty="0">
                <a:cs typeface="B Zar" pitchFamily="2" charset="-78"/>
              </a:rPr>
              <a:t> </a:t>
            </a:r>
            <a:r>
              <a:rPr lang="fa-IR" dirty="0" smtClean="0">
                <a:cs typeface="B Zar" pitchFamily="2" charset="-78"/>
              </a:rPr>
              <a:t>   آقايان :</a:t>
            </a:r>
          </a:p>
          <a:p>
            <a:pPr>
              <a:buFont typeface="Courier New" pitchFamily="49" charset="0"/>
              <a:buChar char="o"/>
            </a:pPr>
            <a:r>
              <a:rPr lang="fa-IR" dirty="0" smtClean="0">
                <a:cs typeface="B Zar" pitchFamily="2" charset="-78"/>
              </a:rPr>
              <a:t>گارو پطرسيان</a:t>
            </a:r>
          </a:p>
          <a:p>
            <a:pPr algn="r" rtl="1">
              <a:buFont typeface="Courier New" pitchFamily="49" charset="0"/>
              <a:buChar char="o"/>
            </a:pPr>
            <a:r>
              <a:rPr lang="fa-IR" dirty="0" smtClean="0">
                <a:cs typeface="B Zar" pitchFamily="2" charset="-78"/>
              </a:rPr>
              <a:t>افشين سنگری                              </a:t>
            </a:r>
          </a:p>
          <a:p>
            <a:pPr algn="r" rtl="1">
              <a:buFont typeface="Courier New" pitchFamily="49" charset="0"/>
              <a:buChar char="o"/>
            </a:pPr>
            <a:r>
              <a:rPr lang="fa-IR" dirty="0" smtClean="0">
                <a:cs typeface="B Zar" pitchFamily="2" charset="-78"/>
              </a:rPr>
              <a:t>آندره ميكائیلی</a:t>
            </a:r>
          </a:p>
          <a:p>
            <a:pPr algn="r" rtl="1">
              <a:buFont typeface="Courier New" pitchFamily="49" charset="0"/>
              <a:buChar char="o"/>
            </a:pPr>
            <a:r>
              <a:rPr lang="fa-IR" dirty="0" smtClean="0">
                <a:cs typeface="B Zar" pitchFamily="2" charset="-78"/>
              </a:rPr>
              <a:t>علیرضا کریمیان</a:t>
            </a:r>
          </a:p>
          <a:p>
            <a:pPr algn="r" rtl="1">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رابطه استراتژی كسب وكار با نظام كنترل وسنجش</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نظامهای كنترل رويكردی تحليلی دارند و كانالهای ارتباطی لازم برای تدوين استراتژی كسب وكار را فراهم می كنند .</a:t>
            </a:r>
          </a:p>
          <a:p>
            <a:r>
              <a:rPr lang="fa-IR" dirty="0" smtClean="0">
                <a:cs typeface="B Zar" pitchFamily="2" charset="-78"/>
              </a:rPr>
              <a:t>اين نظامها اصلی ترين ابزار نظارت بر انجام استراتژی كسب و كار هستند.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استراتژی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استراتژی شركت</a:t>
            </a:r>
          </a:p>
          <a:p>
            <a:r>
              <a:rPr lang="fa-IR" dirty="0" smtClean="0">
                <a:cs typeface="B Zar" pitchFamily="2" charset="-78"/>
              </a:rPr>
              <a:t>استراتژی كسب وكار</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انواع استراتژی </a:t>
            </a:r>
            <a:endParaRPr lang="fa-IR" dirty="0">
              <a:cs typeface="B Zar" pitchFamily="2" charset="-78"/>
            </a:endParaRPr>
          </a:p>
        </p:txBody>
      </p:sp>
      <p:sp>
        <p:nvSpPr>
          <p:cNvPr id="3" name="Content Placeholder 2"/>
          <p:cNvSpPr>
            <a:spLocks noGrp="1"/>
          </p:cNvSpPr>
          <p:nvPr>
            <p:ph idx="1"/>
          </p:nvPr>
        </p:nvSpPr>
        <p:spPr/>
        <p:txBody>
          <a:bodyPr/>
          <a:lstStyle/>
          <a:p>
            <a:pPr>
              <a:buFont typeface="Wingdings" pitchFamily="2" charset="2"/>
              <a:buChar char="Ø"/>
            </a:pPr>
            <a:r>
              <a:rPr lang="fa-IR" dirty="0" smtClean="0">
                <a:cs typeface="B Zar" pitchFamily="2" charset="-78"/>
              </a:rPr>
              <a:t> استراتژی‌ شركت ،راهی است كه يك بنگاه برای به حد اكثر رساندن ارزش منابعی كه در اختيار دارد پی ميگيرد.</a:t>
            </a:r>
          </a:p>
          <a:p>
            <a:pPr>
              <a:buFont typeface="Wingdings" pitchFamily="2" charset="2"/>
              <a:buChar char="Ø"/>
            </a:pPr>
            <a:r>
              <a:rPr lang="fa-IR" dirty="0" smtClean="0">
                <a:cs typeface="B Zar" pitchFamily="2" charset="-78"/>
              </a:rPr>
              <a:t> استراتژی كسب وكار ،به چگونگی رقابت در بازار محصولی خاص می پردازد.</a:t>
            </a:r>
          </a:p>
          <a:p>
            <a:pPr>
              <a:buNone/>
            </a:pPr>
            <a:r>
              <a:rPr lang="fa-IR" dirty="0" smtClean="0">
                <a:cs typeface="B Zar" pitchFamily="2" charset="-78"/>
              </a:rPr>
              <a:t>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استراتژی‌شركت واستراتژی كسب وكار</a:t>
            </a:r>
            <a:endParaRPr lang="fa-IR" dirty="0">
              <a:cs typeface="B Zar" pitchFamily="2" charset="-78"/>
            </a:endParaRPr>
          </a:p>
        </p:txBody>
      </p:sp>
      <p:graphicFrame>
        <p:nvGraphicFramePr>
          <p:cNvPr id="8" name="Content Placeholder 7"/>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072066" y="5143512"/>
          <a:ext cx="4857784" cy="1357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p:cNvGraphicFramePr/>
          <p:nvPr/>
        </p:nvGraphicFramePr>
        <p:xfrm>
          <a:off x="5224466" y="5295912"/>
          <a:ext cx="4857784" cy="13573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 15"/>
          <p:cNvGraphicFramePr/>
          <p:nvPr/>
        </p:nvGraphicFramePr>
        <p:xfrm>
          <a:off x="6138866" y="6210312"/>
          <a:ext cx="4857784" cy="13573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سلسله مراتب كسب وكار</a:t>
            </a:r>
            <a:endParaRPr lang="fa-IR" dirty="0">
              <a:cs typeface="B Zar" pitchFamily="2" charset="-78"/>
            </a:endParaRPr>
          </a:p>
        </p:txBody>
      </p:sp>
      <p:sp>
        <p:nvSpPr>
          <p:cNvPr id="3" name="Content Placeholder 2"/>
          <p:cNvSpPr>
            <a:spLocks noGrp="1"/>
          </p:cNvSpPr>
          <p:nvPr>
            <p:ph idx="1"/>
          </p:nvPr>
        </p:nvSpPr>
        <p:spPr/>
        <p:txBody>
          <a:bodyPr>
            <a:normAutofit/>
          </a:bodyPr>
          <a:lstStyle/>
          <a:p>
            <a:pPr>
              <a:buNone/>
            </a:pPr>
            <a:r>
              <a:rPr lang="fa-IR" sz="1400" dirty="0" smtClean="0">
                <a:cs typeface="B Zar" pitchFamily="2" charset="-78"/>
              </a:rPr>
              <a:t/>
            </a:r>
            <a:br>
              <a:rPr lang="fa-IR" sz="1400" dirty="0" smtClean="0">
                <a:cs typeface="B Zar" pitchFamily="2" charset="-78"/>
              </a:rPr>
            </a:br>
            <a:r>
              <a:rPr lang="en-US" sz="1400" dirty="0" smtClean="0">
                <a:cs typeface="B Zar" pitchFamily="2" charset="-78"/>
              </a:rPr>
              <a:t>       </a:t>
            </a:r>
            <a:r>
              <a:rPr lang="en-US" sz="2800" dirty="0" smtClean="0">
                <a:cs typeface="B Zar" pitchFamily="2" charset="-78"/>
              </a:rPr>
              <a:t>        SWOT                            </a:t>
            </a:r>
            <a:r>
              <a:rPr lang="fa-IR" sz="2800" dirty="0" smtClean="0">
                <a:cs typeface="B Zar" pitchFamily="2" charset="-78"/>
              </a:rPr>
              <a:t>                     </a:t>
            </a:r>
          </a:p>
          <a:p>
            <a:pPr>
              <a:buNone/>
            </a:pPr>
            <a:r>
              <a:rPr lang="fa-IR" sz="2800" dirty="0" smtClean="0">
                <a:cs typeface="B Zar" pitchFamily="2" charset="-78"/>
              </a:rPr>
              <a:t>                                                         ديدگاه        </a:t>
            </a:r>
          </a:p>
          <a:p>
            <a:pPr>
              <a:buNone/>
            </a:pPr>
            <a:r>
              <a:rPr lang="fa-IR" sz="2800" dirty="0" smtClean="0">
                <a:cs typeface="B Zar" pitchFamily="2" charset="-78"/>
              </a:rPr>
              <a:t>                                                                                               </a:t>
            </a:r>
          </a:p>
          <a:p>
            <a:pPr>
              <a:buNone/>
            </a:pPr>
            <a:r>
              <a:rPr lang="fa-IR" sz="2800" dirty="0" smtClean="0">
                <a:cs typeface="B Zar" pitchFamily="2" charset="-78"/>
              </a:rPr>
              <a:t>                                                          جايگاه                                   </a:t>
            </a:r>
          </a:p>
          <a:p>
            <a:pPr>
              <a:buNone/>
            </a:pPr>
            <a:r>
              <a:rPr lang="fa-IR" sz="2800" dirty="0" smtClean="0">
                <a:cs typeface="B Zar" pitchFamily="2" charset="-78"/>
              </a:rPr>
              <a:t>                                                                     </a:t>
            </a:r>
          </a:p>
          <a:p>
            <a:pPr>
              <a:buNone/>
            </a:pPr>
            <a:r>
              <a:rPr lang="fa-IR" sz="2800" dirty="0" smtClean="0">
                <a:cs typeface="B Zar" pitchFamily="2" charset="-78"/>
              </a:rPr>
              <a:t>                                                         طرح                   </a:t>
            </a:r>
          </a:p>
          <a:p>
            <a:pPr>
              <a:buNone/>
            </a:pPr>
            <a:r>
              <a:rPr lang="fa-IR" sz="2800" dirty="0" smtClean="0">
                <a:cs typeface="B Zar" pitchFamily="2" charset="-78"/>
              </a:rPr>
              <a:t>                                       </a:t>
            </a:r>
          </a:p>
          <a:p>
            <a:pPr>
              <a:buNone/>
            </a:pPr>
            <a:r>
              <a:rPr lang="fa-IR" sz="2800" dirty="0" smtClean="0">
                <a:cs typeface="B Zar" pitchFamily="2" charset="-78"/>
              </a:rPr>
              <a:t>                                                          الگو</a:t>
            </a:r>
          </a:p>
        </p:txBody>
      </p:sp>
      <p:sp>
        <p:nvSpPr>
          <p:cNvPr id="4" name="Oval 3"/>
          <p:cNvSpPr/>
          <p:nvPr/>
        </p:nvSpPr>
        <p:spPr>
          <a:xfrm>
            <a:off x="1928794" y="1357298"/>
            <a:ext cx="1557342" cy="1557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پويايی بازار رقابتی</a:t>
            </a:r>
            <a:endParaRPr lang="fa-IR" dirty="0"/>
          </a:p>
        </p:txBody>
      </p:sp>
      <p:sp>
        <p:nvSpPr>
          <p:cNvPr id="5" name="Oval 4"/>
          <p:cNvSpPr/>
          <p:nvPr/>
        </p:nvSpPr>
        <p:spPr>
          <a:xfrm>
            <a:off x="5643570" y="1357298"/>
            <a:ext cx="1643074" cy="1557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منابع و قابليتهای خاص شركت</a:t>
            </a:r>
          </a:p>
          <a:p>
            <a:pPr algn="ctr"/>
            <a:endParaRPr lang="fa-IR" dirty="0"/>
          </a:p>
        </p:txBody>
      </p:sp>
      <p:cxnSp>
        <p:nvCxnSpPr>
          <p:cNvPr id="11" name="Straight Arrow Connector 10"/>
          <p:cNvCxnSpPr>
            <a:stCxn id="4" idx="6"/>
          </p:cNvCxnSpPr>
          <p:nvPr/>
        </p:nvCxnSpPr>
        <p:spPr>
          <a:xfrm>
            <a:off x="3486136" y="2135969"/>
            <a:ext cx="2085996" cy="7147"/>
          </a:xfrm>
          <a:prstGeom prst="straightConnector1">
            <a:avLst/>
          </a:prstGeom>
          <a:ln w="381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3500430" y="2500306"/>
            <a:ext cx="2143140"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ماموريت</a:t>
            </a:r>
            <a:endParaRPr lang="fa-IR" dirty="0"/>
          </a:p>
        </p:txBody>
      </p:sp>
      <p:sp>
        <p:nvSpPr>
          <p:cNvPr id="13" name="Flowchart: Process 12"/>
          <p:cNvSpPr/>
          <p:nvPr/>
        </p:nvSpPr>
        <p:spPr>
          <a:xfrm>
            <a:off x="3500430" y="3714752"/>
            <a:ext cx="2143140"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t>استراتژی كسب وكار</a:t>
            </a:r>
            <a:endParaRPr lang="fa-IR" dirty="0"/>
          </a:p>
        </p:txBody>
      </p:sp>
      <p:sp>
        <p:nvSpPr>
          <p:cNvPr id="14" name="Flowchart: Process 13"/>
          <p:cNvSpPr/>
          <p:nvPr/>
        </p:nvSpPr>
        <p:spPr>
          <a:xfrm>
            <a:off x="3500430" y="4857760"/>
            <a:ext cx="2143140"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معيارها و اهداف عملكرد</a:t>
            </a:r>
            <a:endParaRPr lang="fa-IR" dirty="0"/>
          </a:p>
        </p:txBody>
      </p:sp>
      <p:sp>
        <p:nvSpPr>
          <p:cNvPr id="15" name="Flowchart: Process 14"/>
          <p:cNvSpPr/>
          <p:nvPr/>
        </p:nvSpPr>
        <p:spPr>
          <a:xfrm>
            <a:off x="3500430" y="5929306"/>
            <a:ext cx="2143140" cy="9286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فعاليتها</a:t>
            </a:r>
            <a:endParaRPr lang="fa-IR" dirty="0"/>
          </a:p>
        </p:txBody>
      </p:sp>
      <p:cxnSp>
        <p:nvCxnSpPr>
          <p:cNvPr id="20" name="Straight Arrow Connector 19"/>
          <p:cNvCxnSpPr>
            <a:stCxn id="4" idx="4"/>
            <a:endCxn id="13" idx="1"/>
          </p:cNvCxnSpPr>
          <p:nvPr/>
        </p:nvCxnSpPr>
        <p:spPr>
          <a:xfrm rot="16200000" flipH="1">
            <a:off x="2489577" y="3132527"/>
            <a:ext cx="1228740" cy="792965"/>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4"/>
            <a:endCxn id="13" idx="3"/>
          </p:cNvCxnSpPr>
          <p:nvPr/>
        </p:nvCxnSpPr>
        <p:spPr>
          <a:xfrm rot="5400000">
            <a:off x="5439969" y="3118242"/>
            <a:ext cx="1228740" cy="821537"/>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3"/>
            <a:endCxn id="13" idx="3"/>
          </p:cNvCxnSpPr>
          <p:nvPr/>
        </p:nvCxnSpPr>
        <p:spPr>
          <a:xfrm flipV="1">
            <a:off x="5643570" y="4143380"/>
            <a:ext cx="1588" cy="2250273"/>
          </a:xfrm>
          <a:prstGeom prst="bentConnector3">
            <a:avLst>
              <a:gd name="adj1" fmla="val 14395466"/>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p:cNvCxnSpPr>
          <p:nvPr/>
        </p:nvCxnSpPr>
        <p:spPr>
          <a:xfrm>
            <a:off x="5643570" y="5286388"/>
            <a:ext cx="714380" cy="158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p:cNvCxnSpPr>
          <p:nvPr/>
        </p:nvCxnSpPr>
        <p:spPr>
          <a:xfrm rot="5400000">
            <a:off x="4536281" y="3393281"/>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2"/>
            <a:endCxn id="13" idx="0"/>
          </p:cNvCxnSpPr>
          <p:nvPr/>
        </p:nvCxnSpPr>
        <p:spPr>
          <a:xfrm rot="5400000">
            <a:off x="4393405" y="3536157"/>
            <a:ext cx="357190" cy="158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2"/>
            <a:endCxn id="14" idx="0"/>
          </p:cNvCxnSpPr>
          <p:nvPr/>
        </p:nvCxnSpPr>
        <p:spPr>
          <a:xfrm rot="5400000">
            <a:off x="4429124" y="4714884"/>
            <a:ext cx="285752" cy="1588"/>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4" idx="2"/>
            <a:endCxn id="15" idx="0"/>
          </p:cNvCxnSpPr>
          <p:nvPr/>
        </p:nvCxnSpPr>
        <p:spPr>
          <a:xfrm rot="5400000">
            <a:off x="4464855" y="5822161"/>
            <a:ext cx="214290" cy="158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منابع و قابليتهای كسب وكار</a:t>
            </a:r>
            <a:endParaRPr lang="fa-IR" dirty="0">
              <a:cs typeface="B Zar" pitchFamily="2" charset="-78"/>
            </a:endParaRPr>
          </a:p>
        </p:txBody>
      </p:sp>
      <p:sp>
        <p:nvSpPr>
          <p:cNvPr id="3" name="Content Placeholder 2"/>
          <p:cNvSpPr>
            <a:spLocks noGrp="1"/>
          </p:cNvSpPr>
          <p:nvPr>
            <p:ph idx="1"/>
          </p:nvPr>
        </p:nvSpPr>
        <p:spPr/>
        <p:txBody>
          <a:bodyPr>
            <a:normAutofit fontScale="85000" lnSpcReduction="20000"/>
          </a:bodyPr>
          <a:lstStyle/>
          <a:p>
            <a:pPr marL="578358" indent="-514350">
              <a:buFont typeface="+mj-lt"/>
              <a:buAutoNum type="arabicPeriod"/>
            </a:pPr>
            <a:r>
              <a:rPr lang="fa-IR" dirty="0" smtClean="0">
                <a:cs typeface="B Zar" pitchFamily="2" charset="-78"/>
              </a:rPr>
              <a:t> دارايی های جاری</a:t>
            </a:r>
          </a:p>
          <a:p>
            <a:pPr marL="578358" indent="-514350">
              <a:buFont typeface="Arial" pitchFamily="34" charset="0"/>
              <a:buChar char="•"/>
            </a:pPr>
            <a:r>
              <a:rPr lang="fa-IR" dirty="0" smtClean="0">
                <a:cs typeface="B Zar" pitchFamily="2" charset="-78"/>
              </a:rPr>
              <a:t>پول نقد </a:t>
            </a:r>
          </a:p>
          <a:p>
            <a:pPr marL="578358" indent="-514350">
              <a:buFont typeface="Arial" pitchFamily="34" charset="0"/>
              <a:buChar char="•"/>
            </a:pPr>
            <a:r>
              <a:rPr lang="fa-IR" dirty="0" smtClean="0">
                <a:cs typeface="B Zar" pitchFamily="2" charset="-78"/>
              </a:rPr>
              <a:t>حسابهای دريافتنی</a:t>
            </a:r>
          </a:p>
          <a:p>
            <a:pPr marL="578358" indent="-514350">
              <a:buFont typeface="Arial" pitchFamily="34" charset="0"/>
              <a:buChar char="•"/>
            </a:pPr>
            <a:r>
              <a:rPr lang="fa-IR" dirty="0" smtClean="0">
                <a:cs typeface="B Zar" pitchFamily="2" charset="-78"/>
              </a:rPr>
              <a:t>اوراق بهادار</a:t>
            </a:r>
          </a:p>
          <a:p>
            <a:pPr marL="578358" indent="-514350">
              <a:buFont typeface="Arial" pitchFamily="34" charset="0"/>
              <a:buChar char="•"/>
            </a:pPr>
            <a:r>
              <a:rPr lang="fa-IR" dirty="0" smtClean="0">
                <a:cs typeface="B Zar" pitchFamily="2" charset="-78"/>
              </a:rPr>
              <a:t>اقلام موجود</a:t>
            </a:r>
          </a:p>
          <a:p>
            <a:pPr marL="578358" indent="-514350">
              <a:buFont typeface="Arial" pitchFamily="34" charset="0"/>
              <a:buChar char="•"/>
            </a:pPr>
            <a:r>
              <a:rPr lang="fa-IR" dirty="0" smtClean="0">
                <a:cs typeface="B Zar" pitchFamily="2" charset="-78"/>
              </a:rPr>
              <a:t>پيش پرداختها</a:t>
            </a:r>
          </a:p>
          <a:p>
            <a:pPr marL="578358" indent="-514350">
              <a:buFont typeface="+mj-lt"/>
              <a:buAutoNum type="arabicPeriod" startAt="2"/>
            </a:pPr>
            <a:r>
              <a:rPr lang="fa-IR" dirty="0" smtClean="0">
                <a:cs typeface="B Zar" pitchFamily="2" charset="-78"/>
              </a:rPr>
              <a:t> دارايی های مولد</a:t>
            </a:r>
          </a:p>
          <a:p>
            <a:pPr marL="578358" indent="-514350">
              <a:buFont typeface="Arial" pitchFamily="34" charset="0"/>
              <a:buChar char="•"/>
            </a:pPr>
            <a:r>
              <a:rPr lang="fa-IR" dirty="0" smtClean="0">
                <a:cs typeface="B Zar" pitchFamily="2" charset="-78"/>
              </a:rPr>
              <a:t>رايانه و تجهيزات فن آوری اطلاعات</a:t>
            </a:r>
          </a:p>
          <a:p>
            <a:pPr marL="578358" indent="-514350">
              <a:buFont typeface="Arial" pitchFamily="34" charset="0"/>
              <a:buChar char="•"/>
            </a:pPr>
            <a:r>
              <a:rPr lang="fa-IR" dirty="0" smtClean="0">
                <a:cs typeface="B Zar" pitchFamily="2" charset="-78"/>
              </a:rPr>
              <a:t>ساختمان</a:t>
            </a:r>
          </a:p>
          <a:p>
            <a:pPr marL="578358" indent="-514350">
              <a:buFont typeface="Arial" pitchFamily="34" charset="0"/>
              <a:buChar char="•"/>
            </a:pPr>
            <a:r>
              <a:rPr lang="fa-IR" dirty="0" smtClean="0">
                <a:cs typeface="B Zar" pitchFamily="2" charset="-78"/>
              </a:rPr>
              <a:t>تجهيزات توليد</a:t>
            </a:r>
          </a:p>
          <a:p>
            <a:pPr marL="578358" indent="-514350">
              <a:buFont typeface="+mj-lt"/>
              <a:buAutoNum type="arabicPeriod" startAt="2"/>
            </a:pPr>
            <a:endParaRPr lang="fa-IR" dirty="0" smtClean="0">
              <a:cs typeface="B Zar" pitchFamily="2" charset="-78"/>
            </a:endParaRPr>
          </a:p>
          <a:p>
            <a:pPr marL="578358" indent="-514350">
              <a:buNone/>
            </a:pP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منابع و قابليتهای كسب وكار</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pPr marL="578358" indent="-514350">
              <a:buFont typeface="+mj-lt"/>
              <a:buAutoNum type="arabicPeriod" startAt="3"/>
            </a:pPr>
            <a:r>
              <a:rPr lang="fa-IR" dirty="0" smtClean="0">
                <a:cs typeface="B Zar" pitchFamily="2" charset="-78"/>
              </a:rPr>
              <a:t>دارايی های نامشهود</a:t>
            </a:r>
          </a:p>
          <a:p>
            <a:pPr marL="578358" indent="-514350">
              <a:buFont typeface="Arial" pitchFamily="34" charset="0"/>
              <a:buChar char="•"/>
            </a:pPr>
            <a:r>
              <a:rPr lang="fa-IR" dirty="0" smtClean="0">
                <a:cs typeface="B Zar" pitchFamily="2" charset="-78"/>
              </a:rPr>
              <a:t>حق انتشار، امتياز اختراعات و نامهای تجاری</a:t>
            </a:r>
          </a:p>
          <a:p>
            <a:pPr marL="578358" indent="-514350">
              <a:buFont typeface="Arial" pitchFamily="34" charset="0"/>
              <a:buChar char="•"/>
            </a:pPr>
            <a:r>
              <a:rPr lang="fa-IR" dirty="0" smtClean="0">
                <a:cs typeface="B Zar" pitchFamily="2" charset="-78"/>
              </a:rPr>
              <a:t>سرقفلی</a:t>
            </a:r>
          </a:p>
          <a:p>
            <a:pPr marL="578358" indent="-514350">
              <a:buFont typeface="Arial" pitchFamily="34" charset="0"/>
              <a:buChar char="•"/>
            </a:pPr>
            <a:r>
              <a:rPr lang="fa-IR" dirty="0" smtClean="0">
                <a:cs typeface="B Zar" pitchFamily="2" charset="-78"/>
              </a:rPr>
              <a:t>امتيازهای با ارزش ( حق پخش برنامه از رسانه ها) </a:t>
            </a:r>
          </a:p>
          <a:p>
            <a:pPr marL="578358" indent="-514350">
              <a:buFont typeface="Arial" pitchFamily="34" charset="0"/>
              <a:buChar char="•"/>
            </a:pPr>
            <a:r>
              <a:rPr lang="fa-IR" dirty="0" smtClean="0">
                <a:cs typeface="B Zar" pitchFamily="2" charset="-78"/>
              </a:rPr>
              <a:t>اجارها </a:t>
            </a:r>
          </a:p>
          <a:p>
            <a:pPr marL="578358" indent="-514350">
              <a:buFont typeface="+mj-lt"/>
              <a:buAutoNum type="arabicPeriod" startAt="4"/>
            </a:pPr>
            <a:r>
              <a:rPr lang="fa-IR" dirty="0" smtClean="0">
                <a:cs typeface="B Zar" pitchFamily="2" charset="-78"/>
              </a:rPr>
              <a:t>منابع نامشهود</a:t>
            </a:r>
          </a:p>
          <a:p>
            <a:pPr marL="578358" indent="-514350">
              <a:buFont typeface="Arial" pitchFamily="34" charset="0"/>
              <a:buChar char="•"/>
            </a:pPr>
            <a:r>
              <a:rPr lang="fa-IR" dirty="0" smtClean="0">
                <a:cs typeface="B Zar" pitchFamily="2" charset="-78"/>
              </a:rPr>
              <a:t>قابليتهای داخلی انحصاری</a:t>
            </a:r>
          </a:p>
          <a:p>
            <a:pPr marL="578358" indent="-514350">
              <a:buFont typeface="Arial" pitchFamily="34" charset="0"/>
              <a:buChar char="•"/>
            </a:pPr>
            <a:r>
              <a:rPr lang="fa-IR" dirty="0" smtClean="0">
                <a:cs typeface="B Zar" pitchFamily="2" charset="-78"/>
              </a:rPr>
              <a:t>حق امتياز بازار</a:t>
            </a:r>
          </a:p>
          <a:p>
            <a:pPr marL="578358" indent="-514350">
              <a:buFont typeface="Arial" pitchFamily="34" charset="0"/>
              <a:buChar char="•"/>
            </a:pPr>
            <a:r>
              <a:rPr lang="fa-IR" dirty="0" smtClean="0">
                <a:cs typeface="B Zar" pitchFamily="2" charset="-78"/>
              </a:rPr>
              <a:t>شبكه های ارتباطی با مشتريان وتأميين كنندگان</a:t>
            </a:r>
          </a:p>
          <a:p>
            <a:pPr marL="578358" indent="-514350">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قابليتهای داخلی‌انحصاری</a:t>
            </a:r>
            <a:endParaRPr lang="fa-IR" dirty="0">
              <a:cs typeface="B Zar" pitchFamily="2" charset="-78"/>
            </a:endParaRPr>
          </a:p>
        </p:txBody>
      </p:sp>
      <p:sp>
        <p:nvSpPr>
          <p:cNvPr id="3" name="Content Placeholder 2"/>
          <p:cNvSpPr>
            <a:spLocks noGrp="1"/>
          </p:cNvSpPr>
          <p:nvPr>
            <p:ph idx="1"/>
          </p:nvPr>
        </p:nvSpPr>
        <p:spPr>
          <a:xfrm>
            <a:off x="357158" y="1928802"/>
            <a:ext cx="8229600" cy="4572000"/>
          </a:xfrm>
        </p:spPr>
        <p:txBody>
          <a:bodyPr>
            <a:noAutofit/>
          </a:bodyPr>
          <a:lstStyle/>
          <a:p>
            <a:pPr marL="578358" indent="-514350">
              <a:buNone/>
            </a:pPr>
            <a:r>
              <a:rPr lang="fa-IR" sz="2400" dirty="0" smtClean="0">
                <a:cs typeface="B Zar" pitchFamily="2" charset="-78"/>
              </a:rPr>
              <a:t> قابليتهای انحصاری (شايستگيهای انحصاری)منابع  ويژه ودانش فنی شركت است كه ايجاد كننده مزيت رقابتی در بازار است </a:t>
            </a:r>
          </a:p>
          <a:p>
            <a:pPr marL="578358" indent="-514350">
              <a:buFont typeface="+mj-lt"/>
              <a:buAutoNum type="arabicParenR"/>
            </a:pPr>
            <a:r>
              <a:rPr lang="fa-IR" sz="2400" dirty="0" smtClean="0">
                <a:cs typeface="B Zar" pitchFamily="2" charset="-78"/>
              </a:rPr>
              <a:t> مهارتهای مديريت بازار: توانايی كسب وكار در پاسخگويی سريع وموثر به نياز بازار شامل </a:t>
            </a:r>
            <a:r>
              <a:rPr lang="en-US" sz="2400" dirty="0" smtClean="0">
                <a:cs typeface="B Zar" pitchFamily="2" charset="-78"/>
              </a:rPr>
              <a:t>a</a:t>
            </a:r>
            <a:r>
              <a:rPr lang="fa-IR" sz="2400" dirty="0" smtClean="0">
                <a:cs typeface="B Zar" pitchFamily="2" charset="-78"/>
              </a:rPr>
              <a:t> ) شناسايی ويژگيهای كالا </a:t>
            </a:r>
            <a:r>
              <a:rPr lang="en-US" sz="2400" dirty="0" smtClean="0">
                <a:cs typeface="B Zar" pitchFamily="2" charset="-78"/>
              </a:rPr>
              <a:t>b</a:t>
            </a:r>
            <a:r>
              <a:rPr lang="fa-IR" sz="2400" dirty="0" smtClean="0">
                <a:cs typeface="B Zar" pitchFamily="2" charset="-78"/>
              </a:rPr>
              <a:t> )ارزيابی توانايی شركت در ارايه آن ويژگی </a:t>
            </a:r>
          </a:p>
          <a:p>
            <a:pPr marL="578358" indent="-514350">
              <a:buFont typeface="+mj-lt"/>
              <a:buAutoNum type="arabicParenR"/>
            </a:pPr>
            <a:r>
              <a:rPr lang="fa-IR" sz="2400" dirty="0" smtClean="0">
                <a:cs typeface="B Zar" pitchFamily="2" charset="-78"/>
              </a:rPr>
              <a:t> مهارتهای كاربردی : به نقاط قوت وضعف موجود در حوضه وظايف اصلی كسب وكار دلالت دارد مانند تحقيق و توسعه( </a:t>
            </a:r>
            <a:r>
              <a:rPr lang="en-US" sz="2400" dirty="0" smtClean="0">
                <a:cs typeface="B Zar" pitchFamily="2" charset="-78"/>
              </a:rPr>
              <a:t>3M</a:t>
            </a:r>
            <a:r>
              <a:rPr lang="fa-IR" sz="2400" dirty="0" smtClean="0">
                <a:cs typeface="B Zar" pitchFamily="2" charset="-78"/>
              </a:rPr>
              <a:t> )،كيفيت ساخت وتوليد(خودرو سازان ژاپنی)،فن آوری اطلاعات ،بازاريابی و فروش</a:t>
            </a:r>
          </a:p>
          <a:p>
            <a:pPr marL="578358" indent="-514350">
              <a:buFont typeface="+mj-lt"/>
              <a:buAutoNum type="arabicParenR"/>
            </a:pPr>
            <a:r>
              <a:rPr lang="fa-IR" sz="2400" dirty="0" smtClean="0">
                <a:cs typeface="B Zar" pitchFamily="2" charset="-78"/>
              </a:rPr>
              <a:t> منابع درونی : منابع مشهودی كه كسب يا جايگزينی آنها دشوار است مانند كارخانه ، كانالهای توزيع ، فن آوری اطلاعات</a:t>
            </a:r>
          </a:p>
          <a:p>
            <a:pPr>
              <a:buNone/>
            </a:pP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ديدگاههای استراتژی</a:t>
            </a:r>
            <a:endParaRPr lang="fa-IR" dirty="0">
              <a:cs typeface="B Zar" pitchFamily="2" charset="-78"/>
            </a:endParaRPr>
          </a:p>
        </p:txBody>
      </p:sp>
      <p:sp>
        <p:nvSpPr>
          <p:cNvPr id="3" name="Content Placeholder 2"/>
          <p:cNvSpPr>
            <a:spLocks noGrp="1"/>
          </p:cNvSpPr>
          <p:nvPr>
            <p:ph idx="1"/>
          </p:nvPr>
        </p:nvSpPr>
        <p:spPr/>
        <p:txBody>
          <a:bodyPr>
            <a:normAutofit/>
          </a:bodyPr>
          <a:lstStyle/>
          <a:p>
            <a:pPr>
              <a:buFont typeface="Wingdings" pitchFamily="2" charset="2"/>
              <a:buChar char="§"/>
            </a:pPr>
            <a:r>
              <a:rPr lang="fa-IR" dirty="0" smtClean="0">
                <a:cs typeface="B Zar" pitchFamily="2" charset="-78"/>
              </a:rPr>
              <a:t>استراتژی به عنوان ديدگاه :تعيين ماموريت شركت سونی</a:t>
            </a:r>
          </a:p>
          <a:p>
            <a:pPr>
              <a:buFont typeface="Wingdings" pitchFamily="2" charset="2"/>
              <a:buChar char="§"/>
            </a:pPr>
            <a:r>
              <a:rPr lang="fa-IR" dirty="0" smtClean="0">
                <a:cs typeface="B Zar" pitchFamily="2" charset="-78"/>
              </a:rPr>
              <a:t> استراتژی به عنوان جايگاه: انتخاب شيوه رقابت</a:t>
            </a:r>
          </a:p>
          <a:p>
            <a:pPr>
              <a:buNone/>
            </a:pPr>
            <a:r>
              <a:rPr lang="fa-IR" dirty="0" smtClean="0">
                <a:cs typeface="B Zar" pitchFamily="2" charset="-78"/>
              </a:rPr>
              <a:t>   </a:t>
            </a:r>
            <a:r>
              <a:rPr lang="en-US" dirty="0" smtClean="0">
                <a:cs typeface="B Zar" pitchFamily="2" charset="-78"/>
              </a:rPr>
              <a:t>a</a:t>
            </a:r>
            <a:r>
              <a:rPr lang="fa-IR" dirty="0" smtClean="0">
                <a:cs typeface="B Zar" pitchFamily="2" charset="-78"/>
              </a:rPr>
              <a:t>)ارزش افزايی برای مشتريان</a:t>
            </a:r>
          </a:p>
          <a:p>
            <a:pPr>
              <a:buNone/>
            </a:pPr>
            <a:r>
              <a:rPr lang="fa-IR" dirty="0" smtClean="0">
                <a:cs typeface="B Zar" pitchFamily="2" charset="-78"/>
              </a:rPr>
              <a:t>   </a:t>
            </a:r>
            <a:r>
              <a:rPr lang="en-US" dirty="0" smtClean="0">
                <a:cs typeface="B Zar" pitchFamily="2" charset="-78"/>
              </a:rPr>
              <a:t>b</a:t>
            </a:r>
            <a:r>
              <a:rPr lang="fa-IR" dirty="0" smtClean="0">
                <a:cs typeface="B Zar" pitchFamily="2" charset="-78"/>
              </a:rPr>
              <a:t>)ايجاد تمايز در كالا يا خدمات نسبت به رقبا</a:t>
            </a:r>
          </a:p>
          <a:p>
            <a:pPr>
              <a:buFont typeface="Wingdings" pitchFamily="2" charset="2"/>
              <a:buChar char="§"/>
            </a:pPr>
            <a:r>
              <a:rPr lang="fa-IR" dirty="0" smtClean="0">
                <a:cs typeface="B Zar" pitchFamily="2" charset="-78"/>
              </a:rPr>
              <a:t> استراتژی به عنوان طرح :تعيين اهداف عملكرد</a:t>
            </a:r>
          </a:p>
          <a:p>
            <a:pPr>
              <a:buNone/>
            </a:pPr>
            <a:r>
              <a:rPr lang="fa-IR" dirty="0" smtClean="0">
                <a:cs typeface="B Zar" pitchFamily="2" charset="-78"/>
              </a:rPr>
              <a:t>  </a:t>
            </a:r>
            <a:r>
              <a:rPr lang="en-US" dirty="0" smtClean="0">
                <a:cs typeface="B Zar" pitchFamily="2" charset="-78"/>
              </a:rPr>
              <a:t>a</a:t>
            </a:r>
            <a:r>
              <a:rPr lang="fa-IR" dirty="0" smtClean="0">
                <a:cs typeface="B Zar" pitchFamily="2" charset="-78"/>
              </a:rPr>
              <a:t>)ايجاد ارتباط بين استراتژی كسب وكار و سازمان</a:t>
            </a:r>
          </a:p>
          <a:p>
            <a:pPr>
              <a:buNone/>
            </a:pPr>
            <a:r>
              <a:rPr lang="fa-IR" dirty="0" smtClean="0">
                <a:cs typeface="B Zar" pitchFamily="2" charset="-78"/>
              </a:rPr>
              <a:t>  </a:t>
            </a:r>
            <a:r>
              <a:rPr lang="en-US" dirty="0" smtClean="0">
                <a:cs typeface="B Zar" pitchFamily="2" charset="-78"/>
              </a:rPr>
              <a:t>b</a:t>
            </a:r>
            <a:r>
              <a:rPr lang="fa-IR" dirty="0" smtClean="0">
                <a:cs typeface="B Zar" pitchFamily="2" charset="-78"/>
              </a:rPr>
              <a:t>)بكار گيری منابع درونی جهت رسيدن به استراتژی‌</a:t>
            </a:r>
            <a:r>
              <a:rPr lang="en-US" dirty="0" smtClean="0">
                <a:cs typeface="B Zar" pitchFamily="2" charset="-78"/>
              </a:rPr>
              <a:t>   </a:t>
            </a: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heckerboard(across)">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سازمان دهی برای عملكرد</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پس از تعيين استراتژی كسب وكار  مديران بايد در مورد چگونگی سازمان دهی افراد و منابع برای دستيابی به استراتژی مذكور تصميم بگيرند.</a:t>
            </a:r>
          </a:p>
          <a:p>
            <a:r>
              <a:rPr lang="fa-IR" dirty="0" smtClean="0">
                <a:cs typeface="B Zar" pitchFamily="2" charset="-78"/>
              </a:rPr>
              <a:t>سازمان متشكل از افرادی است كه در گروه هايی با هم كار مي كنند . اين گروه ها گزشته از تعداد افرادشان هر يك در خدمت استراتژی سازمان هستند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فهرست</a:t>
            </a:r>
            <a:endParaRPr lang="fa-IR" dirty="0">
              <a:cs typeface="B Zar" pitchFamily="2" charset="-78"/>
            </a:endParaRPr>
          </a:p>
        </p:txBody>
      </p:sp>
      <p:sp>
        <p:nvSpPr>
          <p:cNvPr id="3" name="Content Placeholder 2"/>
          <p:cNvSpPr>
            <a:spLocks noGrp="1"/>
          </p:cNvSpPr>
          <p:nvPr>
            <p:ph idx="1"/>
          </p:nvPr>
        </p:nvSpPr>
        <p:spPr/>
        <p:txBody>
          <a:bodyPr/>
          <a:lstStyle/>
          <a:p>
            <a:pPr>
              <a:buBlip>
                <a:blip r:embed="rId2"/>
              </a:buBlip>
            </a:pPr>
            <a:r>
              <a:rPr lang="fa-IR" dirty="0" smtClean="0">
                <a:cs typeface="B Zar" pitchFamily="2" charset="-78"/>
              </a:rPr>
              <a:t>اصول اجرايی استراتژی</a:t>
            </a:r>
          </a:p>
          <a:p>
            <a:pPr>
              <a:buBlip>
                <a:blip r:embed="rId2"/>
              </a:buBlip>
            </a:pPr>
            <a:r>
              <a:rPr lang="fa-IR" dirty="0" smtClean="0">
                <a:cs typeface="B Zar" pitchFamily="2" charset="-78"/>
              </a:rPr>
              <a:t> ايجاد نظامهای سنجش عملكرد</a:t>
            </a:r>
          </a:p>
          <a:p>
            <a:pPr>
              <a:buBlip>
                <a:blip r:embed="rId2"/>
              </a:buBlip>
            </a:pPr>
            <a:r>
              <a:rPr lang="fa-IR" dirty="0" smtClean="0">
                <a:cs typeface="B Zar" pitchFamily="2" charset="-78"/>
              </a:rPr>
              <a:t> تحقق اهداف واستراتژِی های سود</a:t>
            </a:r>
          </a:p>
          <a:p>
            <a:pPr>
              <a:buNone/>
            </a:pPr>
            <a:endParaRPr lang="fa-IR" dirty="0" smtClean="0">
              <a:cs typeface="B Zar" pitchFamily="2" charset="-78"/>
            </a:endParaRPr>
          </a:p>
          <a:p>
            <a:pPr>
              <a:buBlip>
                <a:blip r:embed="rId2"/>
              </a:buBlip>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اهداف ساختار</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mj-lt"/>
              <a:buAutoNum type="arabicPeriod"/>
            </a:pPr>
            <a:r>
              <a:rPr lang="fa-IR" dirty="0" smtClean="0">
                <a:cs typeface="B Zar" pitchFamily="2" charset="-78"/>
              </a:rPr>
              <a:t> تسهيل در گردش كار كه با گردش فيزيكی مرتبط است .</a:t>
            </a:r>
          </a:p>
          <a:p>
            <a:pPr marL="578358" indent="-514350">
              <a:buFont typeface="+mj-lt"/>
              <a:buAutoNum type="arabicPeriod"/>
            </a:pPr>
            <a:r>
              <a:rPr lang="fa-IR" dirty="0" smtClean="0">
                <a:cs typeface="B Zar" pitchFamily="2" charset="-78"/>
              </a:rPr>
              <a:t> تمركز توجه كه به مركز توجه و وقت افراد مربوط است.</a:t>
            </a:r>
          </a:p>
          <a:p>
            <a:pPr marL="578358" indent="-514350">
              <a:buNone/>
            </a:pPr>
            <a:r>
              <a:rPr lang="fa-IR" dirty="0" smtClean="0">
                <a:cs typeface="B Zar" pitchFamily="2" charset="-78"/>
              </a:rPr>
              <a:t>    سامان بخشی توجه با استفاده از سه اهرم امكان پذير است. </a:t>
            </a:r>
          </a:p>
          <a:p>
            <a:pPr marL="578358" indent="-514350">
              <a:buFont typeface="+mj-lt"/>
              <a:buAutoNum type="alphaLcParenR"/>
            </a:pPr>
            <a:r>
              <a:rPr lang="fa-IR" dirty="0" smtClean="0">
                <a:cs typeface="B Zar" pitchFamily="2" charset="-78"/>
              </a:rPr>
              <a:t> طراحی واحدهای كار </a:t>
            </a:r>
          </a:p>
          <a:p>
            <a:pPr marL="578358" indent="-514350">
              <a:buFont typeface="+mj-lt"/>
              <a:buAutoNum type="alphaLcParenR"/>
            </a:pPr>
            <a:r>
              <a:rPr lang="fa-IR" dirty="0" smtClean="0">
                <a:cs typeface="B Zar" pitchFamily="2" charset="-78"/>
              </a:rPr>
              <a:t> حيطه كنترل</a:t>
            </a:r>
          </a:p>
          <a:p>
            <a:pPr marL="578358" indent="-514350">
              <a:buFont typeface="+mj-lt"/>
              <a:buAutoNum type="alphaLcParenR"/>
            </a:pPr>
            <a:r>
              <a:rPr lang="fa-IR" dirty="0" smtClean="0">
                <a:cs typeface="B Zar" pitchFamily="2" charset="-78"/>
              </a:rPr>
              <a:t> حيطه پاسخگويی</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طراحی واحد كار</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اساس طراحی سازمان با دسته بندی فعاليت های كاری مرتبط در يك واحد كاری است .اين واحد كاری از منابع شركت استفاده كرده و نسبت به عملكرد خود پاسخگو هستند .</a:t>
            </a:r>
          </a:p>
          <a:p>
            <a:r>
              <a:rPr lang="fa-IR" dirty="0" smtClean="0">
                <a:cs typeface="B Zar" pitchFamily="2" charset="-78"/>
              </a:rPr>
              <a:t> پاسخگويی خروجی های مورد انتظار از يك واحد كاری و استانداردهای عملكرد را كه مديران و كاركنان از واحد انتظار دارند را مشخص می كند .</a:t>
            </a:r>
          </a:p>
          <a:p>
            <a:pPr>
              <a:buNone/>
            </a:pP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انواع واحدهای كاری </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eriod"/>
            </a:pPr>
            <a:r>
              <a:rPr lang="fa-IR" dirty="0" smtClean="0">
                <a:cs typeface="B Zar" pitchFamily="2" charset="-78"/>
              </a:rPr>
              <a:t> گروههايی از افراد و منابع كه در فرايند كاری مشابهی فعاليت دارند كه واحد تخصصی خوانده می شود</a:t>
            </a:r>
          </a:p>
          <a:p>
            <a:pPr marL="578358" indent="-514350">
              <a:buFont typeface="+mj-lt"/>
              <a:buAutoNum type="arabicPeriod"/>
            </a:pPr>
            <a:r>
              <a:rPr lang="fa-IR" dirty="0" smtClean="0">
                <a:cs typeface="B Zar" pitchFamily="2" charset="-78"/>
              </a:rPr>
              <a:t> گروهی از افراد و منابع كه در بازار خاص متمركز هستند و واحد كسب و كار خوانده می شوند.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righ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right)">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27582" indent="-742950"/>
            <a:r>
              <a:rPr lang="fa-IR" dirty="0" smtClean="0">
                <a:cs typeface="B Zar" pitchFamily="2" charset="-78"/>
              </a:rPr>
              <a:t>گروه بندی واحدها</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pPr marL="578358" indent="-514350">
              <a:buFont typeface="+mj-lt"/>
              <a:buAutoNum type="arabicPeriod"/>
            </a:pPr>
            <a:r>
              <a:rPr lang="fa-IR" dirty="0" smtClean="0">
                <a:cs typeface="B Zar" pitchFamily="2" charset="-78"/>
              </a:rPr>
              <a:t> بر اساس فرايند : هر بخش بر اساس كار محوله تقسيم می شود </a:t>
            </a:r>
          </a:p>
          <a:p>
            <a:pPr marL="578358" indent="-514350">
              <a:buFont typeface="+mj-lt"/>
              <a:buAutoNum type="arabicPeriod"/>
            </a:pPr>
            <a:r>
              <a:rPr lang="fa-IR" dirty="0" smtClean="0">
                <a:cs typeface="B Zar" pitchFamily="2" charset="-78"/>
              </a:rPr>
              <a:t> بر اساس بازار  :واحدهای كار متمركز بر بازار كه به يكی از صورتهای  اصلی زير هستند .</a:t>
            </a:r>
          </a:p>
          <a:p>
            <a:pPr marL="578358" indent="-514350">
              <a:buFont typeface="+mj-lt"/>
              <a:buAutoNum type="alphaLcParenR"/>
            </a:pPr>
            <a:r>
              <a:rPr lang="fa-IR" dirty="0" smtClean="0">
                <a:cs typeface="B Zar" pitchFamily="2" charset="-78"/>
              </a:rPr>
              <a:t> بر اساس محصول كه در آن هر واحد بصورت تخصصی برای يك محصول فعاليت می كند.</a:t>
            </a:r>
          </a:p>
          <a:p>
            <a:pPr marL="578358" indent="-514350">
              <a:buFont typeface="+mj-lt"/>
              <a:buAutoNum type="alphaLcParenR"/>
            </a:pPr>
            <a:r>
              <a:rPr lang="fa-IR" dirty="0" smtClean="0">
                <a:cs typeface="B Zar" pitchFamily="2" charset="-78"/>
              </a:rPr>
              <a:t> بر اساس مشتری كه در آن بدليل كمی تعداد مشتريان و بزرگ و مهم بودن آنها و دارا بودن خصوصيات و نيازهای ويژه ای طبقه بندی شده اند</a:t>
            </a:r>
          </a:p>
          <a:p>
            <a:pPr marL="578358" indent="-514350">
              <a:buFont typeface="+mj-lt"/>
              <a:buAutoNum type="alphaLcParenR"/>
            </a:pPr>
            <a:r>
              <a:rPr lang="fa-IR" dirty="0" smtClean="0">
                <a:cs typeface="B Zar" pitchFamily="2" charset="-78"/>
              </a:rPr>
              <a:t> بر اساس منطقه جغرافيايی  در صورتی كه سازماندهی آن شركت نيز بدين صورت اتخاذ شده باشد.</a:t>
            </a:r>
          </a:p>
          <a:p>
            <a:pPr marL="578358" indent="-514350">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تخصصی شدن و حساسيت نسبت به بازار</a:t>
            </a:r>
            <a:endParaRPr lang="fa-IR" dirty="0">
              <a:cs typeface="B Zar" pitchFamily="2" charset="-78"/>
            </a:endParaRPr>
          </a:p>
        </p:txBody>
      </p:sp>
      <p:sp>
        <p:nvSpPr>
          <p:cNvPr id="3" name="Content Placeholder 2"/>
          <p:cNvSpPr>
            <a:spLocks noGrp="1"/>
          </p:cNvSpPr>
          <p:nvPr>
            <p:ph idx="1"/>
          </p:nvPr>
        </p:nvSpPr>
        <p:spPr/>
        <p:txBody>
          <a:bodyPr/>
          <a:lstStyle/>
          <a:p>
            <a:pPr>
              <a:buNone/>
            </a:pPr>
            <a:r>
              <a:rPr lang="fa-IR" dirty="0" smtClean="0">
                <a:cs typeface="B Zar" pitchFamily="2" charset="-78"/>
              </a:rPr>
              <a:t>دو قاعده كلی در  باره طراحی واحدهای كاری در مورد مثالهای ذكر شده  صادق است.</a:t>
            </a:r>
          </a:p>
          <a:p>
            <a:pPr marL="578358" indent="-514350">
              <a:buFont typeface="+mj-lt"/>
              <a:buAutoNum type="arabicPeriod"/>
            </a:pPr>
            <a:r>
              <a:rPr lang="fa-IR" dirty="0" smtClean="0">
                <a:cs typeface="B Zar" pitchFamily="2" charset="-78"/>
              </a:rPr>
              <a:t>هر شركت با هر نوع ساختار زمانی كه بعنوان كل در نظر گرفته شود موجوديتی متمركز بر بازار است .</a:t>
            </a:r>
          </a:p>
          <a:p>
            <a:pPr marL="578358" indent="-514350">
              <a:buFont typeface="+mj-lt"/>
              <a:buAutoNum type="arabicPeriod"/>
            </a:pPr>
            <a:r>
              <a:rPr lang="fa-IR" dirty="0" smtClean="0">
                <a:cs typeface="B Zar" pitchFamily="2" charset="-78"/>
              </a:rPr>
              <a:t> در پايين ترين سطح سازمانی ، فعاليت ها بر حسب وظيفه گروه بندی می شوند تا امكان تخصصی كردن آن ها وجود داشته باشد.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پاسخگويی و حيطه كنترل</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آرايش سازمانی در نمودار آن مشخص است و روابط بين آنها در نمودارها بصورت خطوط نشان داده می شوند . از اين نمودارها ميتوان بعنوان روابط گزارش دهی استفاده كرد .</a:t>
            </a:r>
          </a:p>
          <a:p>
            <a:r>
              <a:rPr lang="fa-IR" dirty="0" smtClean="0">
                <a:cs typeface="B Zar" pitchFamily="2" charset="-78"/>
              </a:rPr>
              <a:t>در هر نمو دار سازمانی سه حيطه مختلف نهفته است كه برای درك نظامهای كنترل و سنجش عملكرد مهم هستند.</a:t>
            </a:r>
          </a:p>
          <a:p>
            <a:pPr marL="578358" indent="-514350">
              <a:buFont typeface="+mj-lt"/>
              <a:buAutoNum type="arabicParenR"/>
            </a:pPr>
            <a:r>
              <a:rPr lang="fa-IR" dirty="0" smtClean="0">
                <a:cs typeface="B Zar" pitchFamily="2" charset="-78"/>
              </a:rPr>
              <a:t> حيطه كنترل </a:t>
            </a:r>
          </a:p>
          <a:p>
            <a:pPr marL="578358" indent="-514350">
              <a:buFont typeface="+mj-lt"/>
              <a:buAutoNum type="arabicParenR"/>
            </a:pPr>
            <a:r>
              <a:rPr lang="fa-IR" dirty="0" smtClean="0">
                <a:cs typeface="B Zar" pitchFamily="2" charset="-78"/>
              </a:rPr>
              <a:t> حيطه پاسخگويی </a:t>
            </a:r>
          </a:p>
          <a:p>
            <a:pPr marL="578358" indent="-514350">
              <a:buFont typeface="+mj-lt"/>
              <a:buAutoNum type="arabicParenR"/>
            </a:pPr>
            <a:r>
              <a:rPr lang="fa-IR" dirty="0" smtClean="0">
                <a:cs typeface="B Zar" pitchFamily="2" charset="-78"/>
              </a:rPr>
              <a:t>حيطه توجه</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حيطه كنترل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حيطه كنترل نشان می دهد چه تعداد و چه كسانی به كدام مدير  سازمان گزارش می دهند و نشانگر منابع ، افراد و واحدهای تحت كنترل مستقيم يك مدير  است .</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حيطه پاسخگويی</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حيطه پاسخگويی معيارهای عملكردی را توصيف می كند كه برای ارزيابی موفقيت مدير استفاده می شود و همچنين موارد مالی را كه مدير بايد انجام دهد مشخص می كند . پاسخگويی می تواند در رابطه با مراكز هزينه يا مراكز سود باشد.</a:t>
            </a:r>
          </a:p>
          <a:p>
            <a:r>
              <a:rPr lang="fa-IR" dirty="0" smtClean="0">
                <a:cs typeface="B Zar" pitchFamily="2" charset="-78"/>
              </a:rPr>
              <a:t>مدير مركز هزينه  بايد كنترل دقيق از هزينه های معين در صورت وضعيت سود و زيان داشته باشد.</a:t>
            </a:r>
          </a:p>
          <a:p>
            <a:r>
              <a:rPr lang="fa-IR" dirty="0" smtClean="0">
                <a:cs typeface="B Zar" pitchFamily="2" charset="-78"/>
              </a:rPr>
              <a:t>مدير مركز سود علاوه بر پاسخگويی نسبت به هزينه های واحد خود ، پاسخگوی درآمد و دارايی ها نيز می باشد.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حيطه توجه</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حيطه توجه دامنه فعاليت هايی است كه مورد توجه يك مدير است و مواردی را مشخص ميكند كه مدير تلاش می كند اطلاعاتی در مورد آن بدست آورده و تأثير گذار برآن باشد.</a:t>
            </a:r>
            <a:endParaRPr lang="en-US" dirty="0" smtClean="0">
              <a:cs typeface="B Zar" pitchFamily="2" charset="-78"/>
            </a:endParaRPr>
          </a:p>
          <a:p>
            <a:r>
              <a:rPr lang="en-US" dirty="0" smtClean="0">
                <a:cs typeface="B Zar" pitchFamily="2" charset="-78"/>
              </a:rPr>
              <a:t> </a:t>
            </a:r>
            <a:r>
              <a:rPr lang="fa-IR" dirty="0" smtClean="0">
                <a:cs typeface="B Zar" pitchFamily="2" charset="-78"/>
              </a:rPr>
              <a:t>حيطه توجه مشخص می كند چه كسی در چه موقعيتی نگران چه موضوعی بايد باشد .</a:t>
            </a:r>
          </a:p>
          <a:p>
            <a:r>
              <a:rPr lang="fa-IR" dirty="0" smtClean="0">
                <a:cs typeface="B Zar" pitchFamily="2" charset="-78"/>
              </a:rPr>
              <a:t> اين حيطه در سازمانهای متمركز محدود و در سازمانهايی با ساختار غير متمركز گسترده است.</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به كارگيری اطلاعات در كنترل و سنجش عملكرد</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مقصد اصلی كنترل و عملكرد ، برقراری مديريتی واقعيت محور است كه بجز حس درونی بر اساس داده ها و اطلاعات واقعی به تجزيه و تحليل بپردازد .</a:t>
            </a:r>
          </a:p>
          <a:p>
            <a:r>
              <a:rPr lang="fa-IR" dirty="0" smtClean="0">
                <a:cs typeface="B Zar" pitchFamily="2" charset="-78"/>
              </a:rPr>
              <a:t> اطلاعات مرتبط با استراتژی شامل :</a:t>
            </a:r>
          </a:p>
          <a:p>
            <a:pPr marL="578358" indent="-514350">
              <a:buFont typeface="+mj-lt"/>
              <a:buAutoNum type="arabicParenR"/>
            </a:pPr>
            <a:r>
              <a:rPr lang="fa-IR" dirty="0" smtClean="0">
                <a:cs typeface="B Zar" pitchFamily="2" charset="-78"/>
              </a:rPr>
              <a:t> اطلاعات در رابطه با پيشرفت در جهت تحقق اهداف سازمان.</a:t>
            </a:r>
          </a:p>
          <a:p>
            <a:pPr marL="578358" indent="-514350">
              <a:buFont typeface="+mj-lt"/>
              <a:buAutoNum type="arabicParenR"/>
            </a:pPr>
            <a:r>
              <a:rPr lang="fa-IR" dirty="0" smtClean="0">
                <a:cs typeface="B Zar" pitchFamily="2" charset="-78"/>
              </a:rPr>
              <a:t> اطلاعات مربوط به بروز تهديدها و فرصتها .</a:t>
            </a:r>
          </a:p>
          <a:p>
            <a:pPr marL="578358" indent="-514350">
              <a:buNone/>
            </a:pPr>
            <a:r>
              <a:rPr lang="fa-IR" dirty="0" smtClean="0">
                <a:cs typeface="B Zar" pitchFamily="2" charset="-78"/>
              </a:rPr>
              <a:t>    اين دو دسته اطلاعات بازخوری در رابطه با اتفاقات واقعی قابل مقايسه با پيش بينی ها و استانداردها فراهم می كنند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اصول اجرايِِِی استراتژى</a:t>
            </a:r>
            <a:endParaRPr lang="fa-IR" dirty="0">
              <a:cs typeface="B Zar" pitchFamily="2" charset="-78"/>
            </a:endParaRPr>
          </a:p>
        </p:txBody>
      </p:sp>
      <p:sp>
        <p:nvSpPr>
          <p:cNvPr id="3" name="Content Placeholder 2"/>
          <p:cNvSpPr>
            <a:spLocks noGrp="1"/>
          </p:cNvSpPr>
          <p:nvPr>
            <p:ph idx="1"/>
          </p:nvPr>
        </p:nvSpPr>
        <p:spPr/>
        <p:txBody>
          <a:bodyPr/>
          <a:lstStyle/>
          <a:p>
            <a:pPr marL="514350" indent="-514350" algn="r" rtl="1">
              <a:buFont typeface="+mj-lt"/>
              <a:buAutoNum type="arabicParenR"/>
            </a:pPr>
            <a:r>
              <a:rPr lang="fa-IR" dirty="0" smtClean="0">
                <a:cs typeface="B Zar" pitchFamily="2" charset="-78"/>
              </a:rPr>
              <a:t> مديريت تنش هاى سازمانِ</a:t>
            </a:r>
          </a:p>
          <a:p>
            <a:pPr marL="514350" indent="-514350" algn="r" rtl="1">
              <a:buFont typeface="+mj-lt"/>
              <a:buAutoNum type="arabicParenR"/>
            </a:pPr>
            <a:r>
              <a:rPr lang="fa-IR" dirty="0">
                <a:cs typeface="B Zar" pitchFamily="2" charset="-78"/>
              </a:rPr>
              <a:t> </a:t>
            </a:r>
            <a:r>
              <a:rPr lang="fa-IR" dirty="0" smtClean="0">
                <a:cs typeface="B Zar" pitchFamily="2" charset="-78"/>
              </a:rPr>
              <a:t>اصول استراتژى  موفق</a:t>
            </a:r>
          </a:p>
          <a:p>
            <a:pPr marL="514350" indent="-514350" algn="r" rtl="1">
              <a:buFont typeface="+mj-lt"/>
              <a:buAutoNum type="arabicParenR"/>
            </a:pPr>
            <a:r>
              <a:rPr lang="fa-IR" dirty="0" smtClean="0">
                <a:cs typeface="B Zar" pitchFamily="2" charset="-78"/>
              </a:rPr>
              <a:t>سازمان دهی براى عملكرد</a:t>
            </a:r>
          </a:p>
          <a:p>
            <a:pPr marL="514350" indent="-514350" algn="r" rtl="1">
              <a:buFont typeface="+mj-lt"/>
              <a:buAutoNum type="arabicParenR"/>
            </a:pPr>
            <a:r>
              <a:rPr lang="fa-IR" dirty="0" smtClean="0">
                <a:cs typeface="B Zar" pitchFamily="2" charset="-78"/>
              </a:rPr>
              <a:t>به كارگيرى اطلاعات در كنترل و سنجش عملكرد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بازخورد اطلاعات</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B Zar" pitchFamily="2" charset="-78"/>
              </a:rPr>
              <a:t>پس از اينكه اطلاعات جمع آوری و تجزيه وتحليل شدند نتايج بدست آمده بايد توسط مديران به كاركنان منتقل شوند تا آنها در جهت اهداف سازمان حركت كنند .</a:t>
            </a:r>
          </a:p>
          <a:p>
            <a:pPr marL="578358" indent="-514350">
              <a:buFont typeface="+mj-lt"/>
              <a:buAutoNum type="arabicParenR"/>
            </a:pPr>
            <a:r>
              <a:rPr lang="fa-IR" dirty="0" smtClean="0">
                <a:cs typeface="B Zar" pitchFamily="2" charset="-78"/>
              </a:rPr>
              <a:t> مطلع كردن اعضای سازمان از بخش ها و انواع فعاليتهايی كه بايد منابع صرف آنها شوند .</a:t>
            </a:r>
          </a:p>
          <a:p>
            <a:pPr marL="578358" indent="-514350">
              <a:buFont typeface="+mj-lt"/>
              <a:buAutoNum type="arabicParenR"/>
            </a:pPr>
            <a:r>
              <a:rPr lang="fa-IR" dirty="0" smtClean="0">
                <a:cs typeface="B Zar" pitchFamily="2" charset="-78"/>
              </a:rPr>
              <a:t>بيان روشن استراتژی مد نظر سازمان.</a:t>
            </a:r>
          </a:p>
          <a:p>
            <a:pPr marL="578358" indent="-514350">
              <a:buFont typeface="+mj-lt"/>
              <a:buAutoNum type="arabicParenR"/>
            </a:pPr>
            <a:r>
              <a:rPr lang="fa-IR" dirty="0" smtClean="0">
                <a:cs typeface="B Zar" pitchFamily="2" charset="-78"/>
              </a:rPr>
              <a:t> توضيح اهداف ، برنامه ها و مراحل مهم </a:t>
            </a:r>
          </a:p>
          <a:p>
            <a:pPr marL="578358" indent="-514350">
              <a:buFont typeface="+mj-lt"/>
              <a:buAutoNum type="arabicParenR"/>
            </a:pPr>
            <a:r>
              <a:rPr lang="fa-IR" dirty="0" smtClean="0">
                <a:cs typeface="B Zar" pitchFamily="2" charset="-78"/>
              </a:rPr>
              <a:t> ارايه استراتژی ها و اهداف عملكرد به مقامات ارشد و ذی نفعان بيرونی جهت كسب حمايت.</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انتخاب موضوع كنترل</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وجود اطلاعات مربوط به ورودی ها ضروری است ولی برای كنترل كافی نيست. برای اينكار چهار معيار بايد در نظر گرفته شود .</a:t>
            </a:r>
          </a:p>
          <a:p>
            <a:pPr marL="578358" indent="-514350">
              <a:buFont typeface="+mj-lt"/>
              <a:buAutoNum type="arabicParenR"/>
            </a:pPr>
            <a:r>
              <a:rPr lang="fa-IR" dirty="0" smtClean="0">
                <a:cs typeface="B Zar" pitchFamily="2" charset="-78"/>
              </a:rPr>
              <a:t> سهولت فنی اندازه گيری : اين معيار زمانی به كار گرفته می شود كه خروجی مورد نظر قابل بازبينی وسنجش باشد .</a:t>
            </a:r>
          </a:p>
          <a:p>
            <a:pPr marL="578358" indent="-514350">
              <a:buFont typeface="+mj-lt"/>
              <a:buAutoNum type="arabicParenR"/>
            </a:pPr>
            <a:r>
              <a:rPr lang="fa-IR" dirty="0" smtClean="0">
                <a:cs typeface="B Zar" pitchFamily="2" charset="-78"/>
              </a:rPr>
              <a:t> درك رابطه علت معلولی : اگر ارتباط علِّی داده ها باخروجی مطلوب درك نشده باشد ، جمع آوری داده ها به منظور نظارت بر  فرايند تلاشی بيهوده است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انتخاب موضوع كنترل</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mj-lt"/>
              <a:buAutoNum type="arabicParenR" startAt="3"/>
            </a:pPr>
            <a:r>
              <a:rPr lang="fa-IR" dirty="0" smtClean="0">
                <a:cs typeface="B Zar" pitchFamily="2" charset="-78"/>
              </a:rPr>
              <a:t> هزينه : در شرايطی كه مديران امكان انتخاب نوع نظارت بر فرايند يا خروجی را دارند هزينه نسبی توليد اطلاعات در باره دو مورد فوق مد نظر قرار می گيرد . اين هزينه ها شامل دو بخش هستند .</a:t>
            </a:r>
            <a:r>
              <a:rPr lang="en-US" dirty="0" smtClean="0">
                <a:cs typeface="B Zar" pitchFamily="2" charset="-78"/>
              </a:rPr>
              <a:t>a</a:t>
            </a:r>
            <a:r>
              <a:rPr lang="fa-IR" dirty="0" smtClean="0">
                <a:cs typeface="B Zar" pitchFamily="2" charset="-78"/>
              </a:rPr>
              <a:t>)توليد و پردازش اطلاعات </a:t>
            </a:r>
            <a:r>
              <a:rPr lang="en-US" dirty="0" smtClean="0">
                <a:cs typeface="B Zar" pitchFamily="2" charset="-78"/>
              </a:rPr>
              <a:t>b</a:t>
            </a:r>
            <a:r>
              <a:rPr lang="fa-IR" dirty="0" smtClean="0">
                <a:cs typeface="B Zar" pitchFamily="2" charset="-78"/>
              </a:rPr>
              <a:t>) هزينه فرصتهای از دست رفته يا آسيب های ناشی از عدم توليد اطلاعات .</a:t>
            </a:r>
          </a:p>
          <a:p>
            <a:pPr marL="578358" indent="-514350">
              <a:buFont typeface="+mj-lt"/>
              <a:buAutoNum type="arabicParenR" startAt="3"/>
            </a:pPr>
            <a:r>
              <a:rPr lang="fa-IR" dirty="0" smtClean="0">
                <a:cs typeface="B Zar" pitchFamily="2" charset="-78"/>
              </a:rPr>
              <a:t> سطح مطلوب نو آوری: نظارت بر خروجی بجای فرايند موجب يافته شدن راه حل ها و فرصتهايی برای همه می شود.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بكارگيری اطلاعات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اطلاعات گرداوری شده در موارد زير استفاده می شوند :</a:t>
            </a:r>
          </a:p>
          <a:p>
            <a:pPr marL="578358" indent="-514350">
              <a:buFont typeface="+mj-lt"/>
              <a:buAutoNum type="arabicParenR"/>
            </a:pPr>
            <a:r>
              <a:rPr lang="fa-IR" dirty="0" smtClean="0">
                <a:cs typeface="B Zar" pitchFamily="2" charset="-78"/>
              </a:rPr>
              <a:t> تصميم گيری كه در دو گروه استفاده می شوند </a:t>
            </a:r>
            <a:r>
              <a:rPr lang="en-US" dirty="0" smtClean="0">
                <a:cs typeface="B Zar" pitchFamily="2" charset="-78"/>
              </a:rPr>
              <a:t>a</a:t>
            </a:r>
            <a:r>
              <a:rPr lang="fa-IR" dirty="0" smtClean="0">
                <a:cs typeface="B Zar" pitchFamily="2" charset="-78"/>
              </a:rPr>
              <a:t>)برای برنامه ريزی </a:t>
            </a:r>
            <a:r>
              <a:rPr lang="en-US" dirty="0" smtClean="0">
                <a:cs typeface="B Zar" pitchFamily="2" charset="-78"/>
              </a:rPr>
              <a:t>b</a:t>
            </a:r>
            <a:r>
              <a:rPr lang="fa-IR" dirty="0" smtClean="0">
                <a:cs typeface="B Zar" pitchFamily="2" charset="-78"/>
              </a:rPr>
              <a:t>)برای هماهنگی </a:t>
            </a:r>
          </a:p>
          <a:p>
            <a:pPr marL="578358" indent="-514350">
              <a:buFont typeface="+mj-lt"/>
              <a:buAutoNum type="arabicParenR"/>
            </a:pPr>
            <a:r>
              <a:rPr lang="fa-IR" dirty="0" smtClean="0">
                <a:cs typeface="B Zar" pitchFamily="2" charset="-78"/>
              </a:rPr>
              <a:t> كنترل  جهت حصول اطمينان از هماهنگی ورودی ، فرايند و خروجی برای تحقق اهداف سازمان </a:t>
            </a:r>
          </a:p>
          <a:p>
            <a:pPr marL="578358" indent="-514350">
              <a:buFont typeface="+mj-lt"/>
              <a:buAutoNum type="arabicParenR"/>
            </a:pPr>
            <a:r>
              <a:rPr lang="fa-IR" dirty="0" smtClean="0">
                <a:cs typeface="B Zar" pitchFamily="2" charset="-78"/>
              </a:rPr>
              <a:t> برای نشانه سازی:مديران اطلاعاتی در مورد انتظارات ، ارزش ها و نوع فرصت های مورد انتظار از كاركنان را در سازمان پخش می كنند.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بكارگيری اطلاعات </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mj-lt"/>
              <a:buAutoNum type="arabicParenR" startAt="4"/>
            </a:pPr>
            <a:r>
              <a:rPr lang="fa-IR" dirty="0" smtClean="0">
                <a:cs typeface="B Zar" pitchFamily="2" charset="-78"/>
              </a:rPr>
              <a:t> در آموزش و يادگيری :از اطلاعات جهت آموزش تمام افراد سازمان و قادر ساختن آنها به درك تغييرات درونی و بيرونی و مؤثر بر سازمان استفاده می شود. </a:t>
            </a:r>
          </a:p>
          <a:p>
            <a:pPr marL="578358" indent="-514350">
              <a:buFont typeface="+mj-lt"/>
              <a:buAutoNum type="arabicParenR" startAt="4"/>
            </a:pPr>
            <a:r>
              <a:rPr lang="fa-IR" dirty="0" smtClean="0">
                <a:cs typeface="B Zar" pitchFamily="2" charset="-78"/>
              </a:rPr>
              <a:t>  در ارتباط بيرونی : اين ارتباط می تواند با سه گروه عمده از ذی نفعان باشد ، تأمين كنندگان فعلی و تأمين كنندگان بالقوه سرمايه( وام دهندگان ، سهام داران) تأمين كنندگان بالقوه كالا و خدما ت (شركای كسب وكار) و مشتريان بالقوه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تعارض در بكارگيری اطلاعات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بياد داشته باشيم  همواره ميان استفاده از اطلاعات برای كنترل وسنجش عملكرد افراد ويا واحدهای كسب وكار تفاوت كلی قايل شويم ، زيرا افراد ممكن است برای جلوگيری از بالا رفتن اهداف عملكرد در اطلاعات فوق تحريف ايجاد كنند.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pPr>
              <a:buNone/>
            </a:pPr>
            <a:r>
              <a:rPr lang="fa-IR" dirty="0" smtClean="0">
                <a:cs typeface="B Zar" pitchFamily="2" charset="-78"/>
              </a:rPr>
              <a:t>                                                      </a:t>
            </a: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r>
              <a:rPr lang="fa-IR" dirty="0" smtClean="0">
                <a:cs typeface="B Zar" pitchFamily="2" charset="-78"/>
              </a:rPr>
              <a:t>                         باتشكر از حوصله شما</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ايجاد نظامهای سنجش عملكرد</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ايجاد طرح سود</a:t>
            </a:r>
          </a:p>
          <a:p>
            <a:r>
              <a:rPr lang="fa-IR" dirty="0" smtClean="0">
                <a:cs typeface="B Zar" pitchFamily="2" charset="-78"/>
              </a:rPr>
              <a:t> ارزيابی عملكرد سود استراتژی</a:t>
            </a:r>
          </a:p>
          <a:p>
            <a:r>
              <a:rPr lang="fa-IR" dirty="0" smtClean="0">
                <a:cs typeface="B Zar" pitchFamily="2" charset="-78"/>
              </a:rPr>
              <a:t> طراحی نظامهای تخصيص دارايی</a:t>
            </a:r>
          </a:p>
          <a:p>
            <a:r>
              <a:rPr lang="fa-IR" dirty="0" smtClean="0">
                <a:cs typeface="B Zar" pitchFamily="2" charset="-78"/>
              </a:rPr>
              <a:t> اتصال عملكرد به بازار</a:t>
            </a:r>
          </a:p>
          <a:p>
            <a:r>
              <a:rPr lang="fa-IR" dirty="0" smtClean="0">
                <a:cs typeface="B Zar" pitchFamily="2" charset="-78"/>
              </a:rPr>
              <a:t> كارت امتيازی متوازن</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ايجاد نظامهای سنجش عملكرد</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ايجاد طرح سود</a:t>
            </a:r>
          </a:p>
          <a:p>
            <a:r>
              <a:rPr lang="fa-IR" dirty="0" smtClean="0">
                <a:cs typeface="B Zar" pitchFamily="2" charset="-78"/>
              </a:rPr>
              <a:t> ارزيابی عملكرد سود استراتژی</a:t>
            </a:r>
          </a:p>
          <a:p>
            <a:r>
              <a:rPr lang="fa-IR" dirty="0" smtClean="0">
                <a:cs typeface="B Zar" pitchFamily="2" charset="-78"/>
              </a:rPr>
              <a:t> طراحی نظامهای تخصيص دارايی</a:t>
            </a:r>
          </a:p>
          <a:p>
            <a:r>
              <a:rPr lang="fa-IR" dirty="0" smtClean="0">
                <a:cs typeface="B Zar" pitchFamily="2" charset="-78"/>
              </a:rPr>
              <a:t> اتصال عملكرد به بازار</a:t>
            </a:r>
          </a:p>
          <a:p>
            <a:r>
              <a:rPr lang="fa-IR" dirty="0" smtClean="0">
                <a:cs typeface="B Zar" pitchFamily="2" charset="-78"/>
              </a:rPr>
              <a:t> كارت امتيازی متوازن</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طرح سود </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Wingdings" pitchFamily="2" charset="2"/>
              <a:buChar char="Ø"/>
            </a:pPr>
            <a:r>
              <a:rPr lang="fa-IR" dirty="0" smtClean="0">
                <a:cs typeface="B Zar" pitchFamily="2" charset="-78"/>
              </a:rPr>
              <a:t>طرح سود استراتژی سازمان را به زبان ارقام اقتصادی بيان می كند. از طرح سود می توان برای مقايسه استراتژيهای مختلف و برآورد منابع مورد نياز و در دسترس بودن آنها استفاده كرد .</a:t>
            </a:r>
          </a:p>
          <a:p>
            <a:pPr marL="578358" indent="-514350">
              <a:buFont typeface="+mj-lt"/>
              <a:buAutoNum type="arabicPeriod"/>
            </a:pP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دلايل تنش هاى سازمانی </a:t>
            </a:r>
            <a:endParaRPr lang="fa-IR" dirty="0">
              <a:cs typeface="B Zar" pitchFamily="2" charset="-78"/>
            </a:endParaRPr>
          </a:p>
        </p:txBody>
      </p:sp>
      <p:sp>
        <p:nvSpPr>
          <p:cNvPr id="3" name="Content Placeholder 2"/>
          <p:cNvSpPr>
            <a:spLocks noGrp="1"/>
          </p:cNvSpPr>
          <p:nvPr>
            <p:ph idx="1"/>
          </p:nvPr>
        </p:nvSpPr>
        <p:spPr/>
        <p:txBody>
          <a:bodyPr/>
          <a:lstStyle/>
          <a:p>
            <a:pPr marL="514350" indent="-514350" algn="r" rtl="1">
              <a:lnSpc>
                <a:spcPct val="150000"/>
              </a:lnSpc>
              <a:buFont typeface="+mj-lt"/>
              <a:buAutoNum type="arabicPeriod"/>
            </a:pPr>
            <a:r>
              <a:rPr lang="fa-IR" dirty="0" smtClean="0">
                <a:cs typeface="B Zar" pitchFamily="2" charset="-78"/>
              </a:rPr>
              <a:t>نو آورى و كنترل </a:t>
            </a:r>
          </a:p>
          <a:p>
            <a:pPr marL="514350" indent="-514350" algn="r" rtl="1">
              <a:lnSpc>
                <a:spcPct val="150000"/>
              </a:lnSpc>
              <a:buFont typeface="+mj-lt"/>
              <a:buAutoNum type="arabicPeriod"/>
            </a:pPr>
            <a:r>
              <a:rPr lang="fa-IR" dirty="0" smtClean="0">
                <a:cs typeface="B Zar" pitchFamily="2" charset="-78"/>
              </a:rPr>
              <a:t>سود و رشد</a:t>
            </a:r>
          </a:p>
          <a:p>
            <a:pPr marL="514350" indent="-514350" algn="r" rtl="1">
              <a:lnSpc>
                <a:spcPct val="150000"/>
              </a:lnSpc>
              <a:buFont typeface="+mj-lt"/>
              <a:buAutoNum type="arabicPeriod"/>
            </a:pPr>
            <a:r>
              <a:rPr lang="fa-IR" dirty="0" smtClean="0">
                <a:cs typeface="B Zar" pitchFamily="2" charset="-78"/>
              </a:rPr>
              <a:t>اهداف سازمان و اهداف كاركنان</a:t>
            </a:r>
          </a:p>
          <a:p>
            <a:pPr marL="514350" indent="-514350" algn="r" rtl="1">
              <a:lnSpc>
                <a:spcPct val="150000"/>
              </a:lnSpc>
              <a:buFont typeface="+mj-lt"/>
              <a:buAutoNum type="arabicPeriod"/>
            </a:pPr>
            <a:r>
              <a:rPr lang="fa-IR" dirty="0" smtClean="0">
                <a:cs typeface="B Zar" pitchFamily="2" charset="-78"/>
              </a:rPr>
              <a:t>فرصتهاى بوجود آمده در بازار</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 اهداف توسعه طرح سود</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mj-lt"/>
              <a:buAutoNum type="arabicPeriod"/>
            </a:pPr>
            <a:r>
              <a:rPr lang="fa-IR" dirty="0" smtClean="0">
                <a:cs typeface="B Zar" pitchFamily="2" charset="-78"/>
              </a:rPr>
              <a:t> ترجمه استراتژی کسب و کار به یک زبان تفصیلی برای خلق ارزش</a:t>
            </a:r>
          </a:p>
          <a:p>
            <a:pPr marL="578358" indent="-514350">
              <a:buFont typeface="+mj-lt"/>
              <a:buAutoNum type="arabicPeriod"/>
            </a:pPr>
            <a:r>
              <a:rPr lang="fa-IR" dirty="0" smtClean="0">
                <a:cs typeface="B Zar" pitchFamily="2" charset="-78"/>
              </a:rPr>
              <a:t>ارزیابی کفایت منابع موجود برای اجرای استراتژی</a:t>
            </a:r>
          </a:p>
          <a:p>
            <a:pPr marL="578358" indent="-514350">
              <a:buFont typeface="+mj-lt"/>
              <a:buAutoNum type="arabicPeriod"/>
            </a:pPr>
            <a:r>
              <a:rPr lang="fa-IR" dirty="0" smtClean="0">
                <a:cs typeface="B Zar" pitchFamily="2" charset="-78"/>
              </a:rPr>
              <a:t>ایجاد بنیانی جهت اتصال اهداف اقتصادی به شاخص های پیشروی اجرای استراتژی</a:t>
            </a:r>
          </a:p>
          <a:p>
            <a:pPr marL="578358" indent="-514350">
              <a:buFont typeface="+mj-lt"/>
              <a:buAutoNum type="arabicPeriod"/>
            </a:pPr>
            <a:endParaRPr lang="fa-IR" dirty="0" smtClean="0">
              <a:cs typeface="B Zar" pitchFamily="2" charset="-78"/>
            </a:endParaRPr>
          </a:p>
          <a:p>
            <a:pPr marL="578358" indent="-514350">
              <a:buNone/>
            </a:pPr>
            <a:r>
              <a:rPr lang="fa-IR" i="1" dirty="0" smtClean="0">
                <a:cs typeface="B Zar" pitchFamily="2" charset="-78"/>
              </a:rPr>
              <a:t>برای ايجاد انگيزه در كاركنان و مديران برای رسيدن به استراتژی . </a:t>
            </a:r>
            <a:endParaRPr lang="fa-IR" i="1"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چرخه ها </a:t>
            </a:r>
            <a:endParaRPr lang="fa-IR" dirty="0">
              <a:cs typeface="B Zar" pitchFamily="2" charset="-78"/>
            </a:endParaRPr>
          </a:p>
        </p:txBody>
      </p:sp>
      <p:graphicFrame>
        <p:nvGraphicFramePr>
          <p:cNvPr id="6" name="Content Placeholder 5"/>
          <p:cNvGraphicFramePr>
            <a:graphicFrameLocks noGrp="1"/>
          </p:cNvGraphicFramePr>
          <p:nvPr>
            <p:ph idx="1"/>
          </p:nvPr>
        </p:nvGraphicFramePr>
        <p:xfrm>
          <a:off x="1622936" y="188640"/>
          <a:ext cx="9429784" cy="250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265978" y="2046028"/>
          <a:ext cx="6096000" cy="25717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nvGraphicFramePr>
        <p:xfrm>
          <a:off x="3265978" y="3943070"/>
          <a:ext cx="6096000" cy="27464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Rectangle 9"/>
          <p:cNvSpPr/>
          <p:nvPr/>
        </p:nvSpPr>
        <p:spPr>
          <a:xfrm>
            <a:off x="35496" y="4005064"/>
            <a:ext cx="4572000" cy="1384995"/>
          </a:xfrm>
          <a:prstGeom prst="rect">
            <a:avLst/>
          </a:prstGeom>
        </p:spPr>
        <p:txBody>
          <a:bodyPr>
            <a:spAutoFit/>
          </a:bodyPr>
          <a:lstStyle/>
          <a:p>
            <a:pPr marL="578358" indent="-514350" algn="r" rtl="1">
              <a:buFont typeface="+mj-lt"/>
              <a:buAutoNum type="arabicPeriod"/>
            </a:pPr>
            <a:r>
              <a:rPr lang="fa-IR" sz="2800" dirty="0" smtClean="0"/>
              <a:t>چرخه های سود</a:t>
            </a:r>
          </a:p>
          <a:p>
            <a:pPr marL="578358" indent="-514350" algn="r" rtl="1">
              <a:buFont typeface="+mj-lt"/>
              <a:buAutoNum type="arabicPeriod"/>
            </a:pPr>
            <a:r>
              <a:rPr lang="fa-IR" sz="2800" dirty="0" smtClean="0"/>
              <a:t> جريان نقدينگی</a:t>
            </a:r>
          </a:p>
          <a:p>
            <a:pPr marL="578358" indent="-514350" algn="r" rtl="1">
              <a:buFont typeface="+mj-lt"/>
              <a:buAutoNum type="arabicPeriod"/>
            </a:pPr>
            <a:r>
              <a:rPr lang="fa-IR" sz="2800" dirty="0" smtClean="0"/>
              <a:t> بازده اقتصادی (</a:t>
            </a:r>
            <a:r>
              <a:rPr lang="en-US" sz="2800" dirty="0" smtClean="0"/>
              <a:t>ROE</a:t>
            </a:r>
            <a:r>
              <a:rPr lang="fa-IR" sz="2800" dirty="0" smtClean="0"/>
              <a:t>)</a:t>
            </a:r>
          </a:p>
        </p:txBody>
      </p:sp>
      <p:sp>
        <p:nvSpPr>
          <p:cNvPr id="9" name="Footer Placeholder 8"/>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
                                            <p:graphicEl>
                                              <a:dgm id="{E838F21F-88D3-4E2D-9213-104C32A4070B}"/>
                                            </p:graphicEl>
                                          </p:spTgt>
                                        </p:tgtEl>
                                        <p:attrNameLst>
                                          <p:attrName>style.visibility</p:attrName>
                                        </p:attrNameLst>
                                      </p:cBhvr>
                                      <p:to>
                                        <p:strVal val="visible"/>
                                      </p:to>
                                    </p:set>
                                    <p:animEffect transition="in" filter="wipe(down)">
                                      <p:cBhvr>
                                        <p:cTn id="11" dur="500"/>
                                        <p:tgtEl>
                                          <p:spTgt spid="6">
                                            <p:graphicEl>
                                              <a:dgm id="{E838F21F-88D3-4E2D-9213-104C32A4070B}"/>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graphicEl>
                                              <a:dgm id="{8B20480F-7CB3-4AEE-9EFA-17A82CBB907A}"/>
                                            </p:graphicEl>
                                          </p:spTgt>
                                        </p:tgtEl>
                                        <p:attrNameLst>
                                          <p:attrName>style.visibility</p:attrName>
                                        </p:attrNameLst>
                                      </p:cBhvr>
                                      <p:to>
                                        <p:strVal val="visible"/>
                                      </p:to>
                                    </p:set>
                                    <p:animEffect transition="in" filter="wipe(down)">
                                      <p:cBhvr>
                                        <p:cTn id="14" dur="500"/>
                                        <p:tgtEl>
                                          <p:spTgt spid="6">
                                            <p:graphicEl>
                                              <a:dgm id="{8B20480F-7CB3-4AEE-9EFA-17A82CBB907A}"/>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graphicEl>
                                              <a:dgm id="{7F1D3EEB-D8F9-4508-A0F8-ABC2BA996F0D}"/>
                                            </p:graphicEl>
                                          </p:spTgt>
                                        </p:tgtEl>
                                        <p:attrNameLst>
                                          <p:attrName>style.visibility</p:attrName>
                                        </p:attrNameLst>
                                      </p:cBhvr>
                                      <p:to>
                                        <p:strVal val="visible"/>
                                      </p:to>
                                    </p:set>
                                    <p:animEffect transition="in" filter="wipe(down)">
                                      <p:cBhvr>
                                        <p:cTn id="17" dur="500"/>
                                        <p:tgtEl>
                                          <p:spTgt spid="6">
                                            <p:graphicEl>
                                              <a:dgm id="{7F1D3EEB-D8F9-4508-A0F8-ABC2BA996F0D}"/>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graphicEl>
                                              <a:dgm id="{F7752B37-EDB1-4EBB-A641-488B6C371155}"/>
                                            </p:graphicEl>
                                          </p:spTgt>
                                        </p:tgtEl>
                                        <p:attrNameLst>
                                          <p:attrName>style.visibility</p:attrName>
                                        </p:attrNameLst>
                                      </p:cBhvr>
                                      <p:to>
                                        <p:strVal val="visible"/>
                                      </p:to>
                                    </p:set>
                                    <p:animEffect transition="in" filter="wipe(down)">
                                      <p:cBhvr>
                                        <p:cTn id="20" dur="500"/>
                                        <p:tgtEl>
                                          <p:spTgt spid="6">
                                            <p:graphicEl>
                                              <a:dgm id="{F7752B37-EDB1-4EBB-A641-488B6C371155}"/>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DAA7E280-93AC-47B8-899B-55EFF3B0F8C6}"/>
                                            </p:graphicEl>
                                          </p:spTgt>
                                        </p:tgtEl>
                                        <p:attrNameLst>
                                          <p:attrName>style.visibility</p:attrName>
                                        </p:attrNameLst>
                                      </p:cBhvr>
                                      <p:to>
                                        <p:strVal val="visible"/>
                                      </p:to>
                                    </p:set>
                                    <p:animEffect transition="in" filter="wipe(down)">
                                      <p:cBhvr>
                                        <p:cTn id="23" dur="500"/>
                                        <p:tgtEl>
                                          <p:spTgt spid="6">
                                            <p:graphicEl>
                                              <a:dgm id="{DAA7E280-93AC-47B8-899B-55EFF3B0F8C6}"/>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graphicEl>
                                              <a:dgm id="{B7037B99-BF6E-430D-8226-3BF26C796461}"/>
                                            </p:graphicEl>
                                          </p:spTgt>
                                        </p:tgtEl>
                                        <p:attrNameLst>
                                          <p:attrName>style.visibility</p:attrName>
                                        </p:attrNameLst>
                                      </p:cBhvr>
                                      <p:to>
                                        <p:strVal val="visible"/>
                                      </p:to>
                                    </p:set>
                                    <p:animEffect transition="in" filter="wipe(down)">
                                      <p:cBhvr>
                                        <p:cTn id="26" dur="500"/>
                                        <p:tgtEl>
                                          <p:spTgt spid="6">
                                            <p:graphicEl>
                                              <a:dgm id="{B7037B99-BF6E-430D-8226-3BF26C796461}"/>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graphicEl>
                                              <a:dgm id="{CC9F9125-2F2B-4573-983C-5BCB759BC7E0}"/>
                                            </p:graphicEl>
                                          </p:spTgt>
                                        </p:tgtEl>
                                        <p:attrNameLst>
                                          <p:attrName>style.visibility</p:attrName>
                                        </p:attrNameLst>
                                      </p:cBhvr>
                                      <p:to>
                                        <p:strVal val="visible"/>
                                      </p:to>
                                    </p:set>
                                    <p:animEffect transition="in" filter="wipe(down)">
                                      <p:cBhvr>
                                        <p:cTn id="29" dur="500"/>
                                        <p:tgtEl>
                                          <p:spTgt spid="6">
                                            <p:graphicEl>
                                              <a:dgm id="{CC9F9125-2F2B-4573-983C-5BCB759BC7E0}"/>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graphicEl>
                                              <a:dgm id="{11159933-9747-4FBD-A8DD-0552774E64E0}"/>
                                            </p:graphicEl>
                                          </p:spTgt>
                                        </p:tgtEl>
                                        <p:attrNameLst>
                                          <p:attrName>style.visibility</p:attrName>
                                        </p:attrNameLst>
                                      </p:cBhvr>
                                      <p:to>
                                        <p:strVal val="visible"/>
                                      </p:to>
                                    </p:set>
                                    <p:animEffect transition="in" filter="wipe(down)">
                                      <p:cBhvr>
                                        <p:cTn id="32" dur="500"/>
                                        <p:tgtEl>
                                          <p:spTgt spid="6">
                                            <p:graphicEl>
                                              <a:dgm id="{11159933-9747-4FBD-A8DD-0552774E64E0}"/>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graphicEl>
                                              <a:dgm id="{6D7FA36B-D46C-4F61-929D-34B9FAE4E505}"/>
                                            </p:graphicEl>
                                          </p:spTgt>
                                        </p:tgtEl>
                                        <p:attrNameLst>
                                          <p:attrName>style.visibility</p:attrName>
                                        </p:attrNameLst>
                                      </p:cBhvr>
                                      <p:to>
                                        <p:strVal val="visible"/>
                                      </p:to>
                                    </p:set>
                                    <p:animEffect transition="in" filter="wipe(down)">
                                      <p:cBhvr>
                                        <p:cTn id="35" dur="500"/>
                                        <p:tgtEl>
                                          <p:spTgt spid="6">
                                            <p:graphicEl>
                                              <a:dgm id="{6D7FA36B-D46C-4F61-929D-34B9FAE4E505}"/>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graphicEl>
                                              <a:dgm id="{E937ADF7-EE83-4ED9-A524-14098FFB20B3}"/>
                                            </p:graphicEl>
                                          </p:spTgt>
                                        </p:tgtEl>
                                        <p:attrNameLst>
                                          <p:attrName>style.visibility</p:attrName>
                                        </p:attrNameLst>
                                      </p:cBhvr>
                                      <p:to>
                                        <p:strVal val="visible"/>
                                      </p:to>
                                    </p:set>
                                    <p:animEffect transition="in" filter="wipe(down)">
                                      <p:cBhvr>
                                        <p:cTn id="38" dur="500"/>
                                        <p:tgtEl>
                                          <p:spTgt spid="7">
                                            <p:graphicEl>
                                              <a:dgm id="{E937ADF7-EE83-4ED9-A524-14098FFB20B3}"/>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graphicEl>
                                              <a:dgm id="{8D7EEAD8-B09B-488F-AD6C-382F95E7D1D6}"/>
                                            </p:graphicEl>
                                          </p:spTgt>
                                        </p:tgtEl>
                                        <p:attrNameLst>
                                          <p:attrName>style.visibility</p:attrName>
                                        </p:attrNameLst>
                                      </p:cBhvr>
                                      <p:to>
                                        <p:strVal val="visible"/>
                                      </p:to>
                                    </p:set>
                                    <p:animEffect transition="in" filter="wipe(down)">
                                      <p:cBhvr>
                                        <p:cTn id="41" dur="500"/>
                                        <p:tgtEl>
                                          <p:spTgt spid="7">
                                            <p:graphicEl>
                                              <a:dgm id="{8D7EEAD8-B09B-488F-AD6C-382F95E7D1D6}"/>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graphicEl>
                                              <a:dgm id="{AA1AA69B-E326-48F8-B456-2B0F40E01C8B}"/>
                                            </p:graphicEl>
                                          </p:spTgt>
                                        </p:tgtEl>
                                        <p:attrNameLst>
                                          <p:attrName>style.visibility</p:attrName>
                                        </p:attrNameLst>
                                      </p:cBhvr>
                                      <p:to>
                                        <p:strVal val="visible"/>
                                      </p:to>
                                    </p:set>
                                    <p:animEffect transition="in" filter="wipe(down)">
                                      <p:cBhvr>
                                        <p:cTn id="44" dur="500"/>
                                        <p:tgtEl>
                                          <p:spTgt spid="7">
                                            <p:graphicEl>
                                              <a:dgm id="{AA1AA69B-E326-48F8-B456-2B0F40E01C8B}"/>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graphicEl>
                                              <a:dgm id="{E4948886-608B-4CF0-9AC0-EF7E453AB370}"/>
                                            </p:graphicEl>
                                          </p:spTgt>
                                        </p:tgtEl>
                                        <p:attrNameLst>
                                          <p:attrName>style.visibility</p:attrName>
                                        </p:attrNameLst>
                                      </p:cBhvr>
                                      <p:to>
                                        <p:strVal val="visible"/>
                                      </p:to>
                                    </p:set>
                                    <p:animEffect transition="in" filter="wipe(down)">
                                      <p:cBhvr>
                                        <p:cTn id="47" dur="500"/>
                                        <p:tgtEl>
                                          <p:spTgt spid="7">
                                            <p:graphicEl>
                                              <a:dgm id="{E4948886-608B-4CF0-9AC0-EF7E453AB370}"/>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graphicEl>
                                              <a:dgm id="{420D6CE3-A615-453E-9ECE-5B7A3AF8D1BE}"/>
                                            </p:graphicEl>
                                          </p:spTgt>
                                        </p:tgtEl>
                                        <p:attrNameLst>
                                          <p:attrName>style.visibility</p:attrName>
                                        </p:attrNameLst>
                                      </p:cBhvr>
                                      <p:to>
                                        <p:strVal val="visible"/>
                                      </p:to>
                                    </p:set>
                                    <p:animEffect transition="in" filter="wipe(down)">
                                      <p:cBhvr>
                                        <p:cTn id="50" dur="500"/>
                                        <p:tgtEl>
                                          <p:spTgt spid="7">
                                            <p:graphicEl>
                                              <a:dgm id="{420D6CE3-A615-453E-9ECE-5B7A3AF8D1BE}"/>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
                                            <p:graphicEl>
                                              <a:dgm id="{179399ED-3D51-45F3-AE27-8CEADD85EC32}"/>
                                            </p:graphicEl>
                                          </p:spTgt>
                                        </p:tgtEl>
                                        <p:attrNameLst>
                                          <p:attrName>style.visibility</p:attrName>
                                        </p:attrNameLst>
                                      </p:cBhvr>
                                      <p:to>
                                        <p:strVal val="visible"/>
                                      </p:to>
                                    </p:set>
                                    <p:animEffect transition="in" filter="wipe(down)">
                                      <p:cBhvr>
                                        <p:cTn id="53" dur="500"/>
                                        <p:tgtEl>
                                          <p:spTgt spid="7">
                                            <p:graphicEl>
                                              <a:dgm id="{179399ED-3D51-45F3-AE27-8CEADD85EC32}"/>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
                                            <p:graphicEl>
                                              <a:dgm id="{C9F2570B-B22D-4831-B935-F57D3B5ABAE9}"/>
                                            </p:graphicEl>
                                          </p:spTgt>
                                        </p:tgtEl>
                                        <p:attrNameLst>
                                          <p:attrName>style.visibility</p:attrName>
                                        </p:attrNameLst>
                                      </p:cBhvr>
                                      <p:to>
                                        <p:strVal val="visible"/>
                                      </p:to>
                                    </p:set>
                                    <p:animEffect transition="in" filter="wipe(down)">
                                      <p:cBhvr>
                                        <p:cTn id="56" dur="500"/>
                                        <p:tgtEl>
                                          <p:spTgt spid="7">
                                            <p:graphicEl>
                                              <a:dgm id="{C9F2570B-B22D-4831-B935-F57D3B5ABAE9}"/>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
                                            <p:graphicEl>
                                              <a:dgm id="{0EEECFB6-5AD3-4AA3-9009-6FC370B7FC39}"/>
                                            </p:graphicEl>
                                          </p:spTgt>
                                        </p:tgtEl>
                                        <p:attrNameLst>
                                          <p:attrName>style.visibility</p:attrName>
                                        </p:attrNameLst>
                                      </p:cBhvr>
                                      <p:to>
                                        <p:strVal val="visible"/>
                                      </p:to>
                                    </p:set>
                                    <p:animEffect transition="in" filter="wipe(down)">
                                      <p:cBhvr>
                                        <p:cTn id="59" dur="500"/>
                                        <p:tgtEl>
                                          <p:spTgt spid="7">
                                            <p:graphicEl>
                                              <a:dgm id="{0EEECFB6-5AD3-4AA3-9009-6FC370B7FC39}"/>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
                                            <p:graphicEl>
                                              <a:dgm id="{9E752905-BD37-4C8F-9C36-D8455B71CACD}"/>
                                            </p:graphicEl>
                                          </p:spTgt>
                                        </p:tgtEl>
                                        <p:attrNameLst>
                                          <p:attrName>style.visibility</p:attrName>
                                        </p:attrNameLst>
                                      </p:cBhvr>
                                      <p:to>
                                        <p:strVal val="visible"/>
                                      </p:to>
                                    </p:set>
                                    <p:animEffect transition="in" filter="wipe(down)">
                                      <p:cBhvr>
                                        <p:cTn id="62" dur="500"/>
                                        <p:tgtEl>
                                          <p:spTgt spid="7">
                                            <p:graphicEl>
                                              <a:dgm id="{9E752905-BD37-4C8F-9C36-D8455B71CACD}"/>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
                                            <p:graphicEl>
                                              <a:dgm id="{45E93942-43D1-49F7-B1FA-F5477C33A6FF}"/>
                                            </p:graphicEl>
                                          </p:spTgt>
                                        </p:tgtEl>
                                        <p:attrNameLst>
                                          <p:attrName>style.visibility</p:attrName>
                                        </p:attrNameLst>
                                      </p:cBhvr>
                                      <p:to>
                                        <p:strVal val="visible"/>
                                      </p:to>
                                    </p:set>
                                    <p:animEffect transition="in" filter="wipe(down)">
                                      <p:cBhvr>
                                        <p:cTn id="65" dur="500"/>
                                        <p:tgtEl>
                                          <p:spTgt spid="8">
                                            <p:graphicEl>
                                              <a:dgm id="{45E93942-43D1-49F7-B1FA-F5477C33A6FF}"/>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
                                            <p:graphicEl>
                                              <a:dgm id="{26DF897B-7E10-40B5-9E39-A7018EBC4937}"/>
                                            </p:graphicEl>
                                          </p:spTgt>
                                        </p:tgtEl>
                                        <p:attrNameLst>
                                          <p:attrName>style.visibility</p:attrName>
                                        </p:attrNameLst>
                                      </p:cBhvr>
                                      <p:to>
                                        <p:strVal val="visible"/>
                                      </p:to>
                                    </p:set>
                                    <p:animEffect transition="in" filter="wipe(down)">
                                      <p:cBhvr>
                                        <p:cTn id="68" dur="500"/>
                                        <p:tgtEl>
                                          <p:spTgt spid="8">
                                            <p:graphicEl>
                                              <a:dgm id="{26DF897B-7E10-40B5-9E39-A7018EBC4937}"/>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
                                            <p:graphicEl>
                                              <a:dgm id="{F6FBB809-9D81-4DC9-96D8-48A1DF1F45A3}"/>
                                            </p:graphicEl>
                                          </p:spTgt>
                                        </p:tgtEl>
                                        <p:attrNameLst>
                                          <p:attrName>style.visibility</p:attrName>
                                        </p:attrNameLst>
                                      </p:cBhvr>
                                      <p:to>
                                        <p:strVal val="visible"/>
                                      </p:to>
                                    </p:set>
                                    <p:animEffect transition="in" filter="wipe(down)">
                                      <p:cBhvr>
                                        <p:cTn id="71" dur="500"/>
                                        <p:tgtEl>
                                          <p:spTgt spid="8">
                                            <p:graphicEl>
                                              <a:dgm id="{F6FBB809-9D81-4DC9-96D8-48A1DF1F45A3}"/>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8">
                                            <p:graphicEl>
                                              <a:dgm id="{EE31060A-AEF8-4145-BADA-11FA2A2A7FDA}"/>
                                            </p:graphicEl>
                                          </p:spTgt>
                                        </p:tgtEl>
                                        <p:attrNameLst>
                                          <p:attrName>style.visibility</p:attrName>
                                        </p:attrNameLst>
                                      </p:cBhvr>
                                      <p:to>
                                        <p:strVal val="visible"/>
                                      </p:to>
                                    </p:set>
                                    <p:animEffect transition="in" filter="wipe(down)">
                                      <p:cBhvr>
                                        <p:cTn id="74" dur="500"/>
                                        <p:tgtEl>
                                          <p:spTgt spid="8">
                                            <p:graphicEl>
                                              <a:dgm id="{EE31060A-AEF8-4145-BADA-11FA2A2A7FDA}"/>
                                            </p:graphicEl>
                                          </p:spTgt>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
                                            <p:graphicEl>
                                              <a:dgm id="{31082CA0-4D55-4129-8BAA-2F7813A2E5C4}"/>
                                            </p:graphicEl>
                                          </p:spTgt>
                                        </p:tgtEl>
                                        <p:attrNameLst>
                                          <p:attrName>style.visibility</p:attrName>
                                        </p:attrNameLst>
                                      </p:cBhvr>
                                      <p:to>
                                        <p:strVal val="visible"/>
                                      </p:to>
                                    </p:set>
                                    <p:animEffect transition="in" filter="wipe(down)">
                                      <p:cBhvr>
                                        <p:cTn id="77" dur="500"/>
                                        <p:tgtEl>
                                          <p:spTgt spid="8">
                                            <p:graphicEl>
                                              <a:dgm id="{31082CA0-4D55-4129-8BAA-2F7813A2E5C4}"/>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
                                            <p:graphicEl>
                                              <a:dgm id="{01B798D8-76E3-4AFC-A3E1-86E3709BED29}"/>
                                            </p:graphicEl>
                                          </p:spTgt>
                                        </p:tgtEl>
                                        <p:attrNameLst>
                                          <p:attrName>style.visibility</p:attrName>
                                        </p:attrNameLst>
                                      </p:cBhvr>
                                      <p:to>
                                        <p:strVal val="visible"/>
                                      </p:to>
                                    </p:set>
                                    <p:animEffect transition="in" filter="wipe(down)">
                                      <p:cBhvr>
                                        <p:cTn id="80" dur="500"/>
                                        <p:tgtEl>
                                          <p:spTgt spid="8">
                                            <p:graphicEl>
                                              <a:dgm id="{01B798D8-76E3-4AFC-A3E1-86E3709BED29}"/>
                                            </p:graphicEl>
                                          </p:spTgt>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
                                            <p:graphicEl>
                                              <a:dgm id="{BB3E35D6-C571-46E9-BA67-64EFA40AB570}"/>
                                            </p:graphicEl>
                                          </p:spTgt>
                                        </p:tgtEl>
                                        <p:attrNameLst>
                                          <p:attrName>style.visibility</p:attrName>
                                        </p:attrNameLst>
                                      </p:cBhvr>
                                      <p:to>
                                        <p:strVal val="visible"/>
                                      </p:to>
                                    </p:set>
                                    <p:animEffect transition="in" filter="wipe(down)">
                                      <p:cBhvr>
                                        <p:cTn id="83" dur="500"/>
                                        <p:tgtEl>
                                          <p:spTgt spid="8">
                                            <p:graphicEl>
                                              <a:dgm id="{BB3E35D6-C571-46E9-BA67-64EFA40AB570}"/>
                                            </p:graphic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
                                            <p:graphicEl>
                                              <a:dgm id="{378E142B-EF48-4845-9132-A3FDEA93286A}"/>
                                            </p:graphicEl>
                                          </p:spTgt>
                                        </p:tgtEl>
                                        <p:attrNameLst>
                                          <p:attrName>style.visibility</p:attrName>
                                        </p:attrNameLst>
                                      </p:cBhvr>
                                      <p:to>
                                        <p:strVal val="visible"/>
                                      </p:to>
                                    </p:set>
                                    <p:animEffect transition="in" filter="wipe(down)">
                                      <p:cBhvr>
                                        <p:cTn id="86" dur="500"/>
                                        <p:tgtEl>
                                          <p:spTgt spid="8">
                                            <p:graphicEl>
                                              <a:dgm id="{378E142B-EF48-4845-9132-A3FDEA93286A}"/>
                                            </p:graphic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8">
                                            <p:graphicEl>
                                              <a:dgm id="{36E3F982-B3F6-4062-B6B0-CFAE1DEE9FCA}"/>
                                            </p:graphicEl>
                                          </p:spTgt>
                                        </p:tgtEl>
                                        <p:attrNameLst>
                                          <p:attrName>style.visibility</p:attrName>
                                        </p:attrNameLst>
                                      </p:cBhvr>
                                      <p:to>
                                        <p:strVal val="visible"/>
                                      </p:to>
                                    </p:set>
                                    <p:animEffect transition="in" filter="wipe(down)">
                                      <p:cBhvr>
                                        <p:cTn id="89" dur="500"/>
                                        <p:tgtEl>
                                          <p:spTgt spid="8">
                                            <p:graphicEl>
                                              <a:dgm id="{36E3F982-B3F6-4062-B6B0-CFAE1DEE9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lvlOne"/>
        </p:bldSub>
      </p:bldGraphic>
      <p:bldGraphic spid="7" grpId="0">
        <p:bldSub>
          <a:bldDgm bld="lvlOne"/>
        </p:bldSub>
      </p:bldGraphic>
      <p:bldGraphic spid="8"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چرخه های برنامه ريزی سود</a:t>
            </a:r>
            <a:endParaRPr lang="fa-IR" dirty="0">
              <a:cs typeface="B Zar" pitchFamily="2" charset="-78"/>
            </a:endParaRPr>
          </a:p>
        </p:txBody>
      </p:sp>
      <p:sp>
        <p:nvSpPr>
          <p:cNvPr id="3" name="Content Placeholder 2"/>
          <p:cNvSpPr>
            <a:spLocks noGrp="1"/>
          </p:cNvSpPr>
          <p:nvPr>
            <p:ph idx="1"/>
          </p:nvPr>
        </p:nvSpPr>
        <p:spPr/>
        <p:txBody>
          <a:bodyPr>
            <a:normAutofit fontScale="77500" lnSpcReduction="20000"/>
          </a:bodyPr>
          <a:lstStyle/>
          <a:p>
            <a:pPr marL="578358" indent="-514350">
              <a:buNone/>
            </a:pPr>
            <a:r>
              <a:rPr lang="fa-IR" dirty="0" smtClean="0">
                <a:cs typeface="B Zar" pitchFamily="2" charset="-78"/>
              </a:rPr>
              <a:t> چرخه های سود : هدف مطالعه خلاصه و مختصر درآمد مورد انتظار و هزينه های جاری برای يك دوره مشخص حسابداری در آينده است.</a:t>
            </a:r>
          </a:p>
          <a:p>
            <a:pPr marL="578358" indent="-514350">
              <a:buNone/>
            </a:pPr>
            <a:r>
              <a:rPr lang="fa-IR" dirty="0" smtClean="0">
                <a:cs typeface="B Zar" pitchFamily="2" charset="-78"/>
              </a:rPr>
              <a:t> مراحل نگارش طرح سود:</a:t>
            </a:r>
          </a:p>
          <a:p>
            <a:pPr marL="578358" indent="-514350">
              <a:buFont typeface="+mj-lt"/>
              <a:buAutoNum type="arabicPeriod"/>
            </a:pPr>
            <a:r>
              <a:rPr lang="fa-IR" dirty="0" smtClean="0">
                <a:cs typeface="B Zar" pitchFamily="2" charset="-78"/>
              </a:rPr>
              <a:t> پيش بينی حجم فروش كه بر عوامل داخلی و خارجی مبتنی است. </a:t>
            </a:r>
          </a:p>
          <a:p>
            <a:pPr marL="953262" lvl="1" indent="-514350"/>
            <a:r>
              <a:rPr lang="fa-IR" dirty="0" smtClean="0">
                <a:cs typeface="B Zar" pitchFamily="2" charset="-78"/>
              </a:rPr>
              <a:t>عوامل خارجی قابل پیش بینی است ، اما غیر قابل کنترل است و بر چهار عامل مبتنی است </a:t>
            </a:r>
            <a:r>
              <a:rPr lang="en-US" dirty="0" smtClean="0">
                <a:cs typeface="B Zar" pitchFamily="2" charset="-78"/>
              </a:rPr>
              <a:t>a</a:t>
            </a:r>
            <a:r>
              <a:rPr lang="fa-IR" dirty="0" smtClean="0">
                <a:cs typeface="B Zar" pitchFamily="2" charset="-78"/>
              </a:rPr>
              <a:t>) عوامل اقتصاد كلان </a:t>
            </a:r>
            <a:r>
              <a:rPr lang="en-US" dirty="0" smtClean="0">
                <a:cs typeface="B Zar" pitchFamily="2" charset="-78"/>
              </a:rPr>
              <a:t>b</a:t>
            </a:r>
            <a:r>
              <a:rPr lang="fa-IR" dirty="0" smtClean="0">
                <a:cs typeface="B Zar" pitchFamily="2" charset="-78"/>
              </a:rPr>
              <a:t>) قوانين دولتی </a:t>
            </a:r>
            <a:r>
              <a:rPr lang="en-US" dirty="0" smtClean="0">
                <a:cs typeface="B Zar" pitchFamily="2" charset="-78"/>
              </a:rPr>
              <a:t>c</a:t>
            </a:r>
            <a:r>
              <a:rPr lang="fa-IR" dirty="0" smtClean="0">
                <a:cs typeface="B Zar" pitchFamily="2" charset="-78"/>
              </a:rPr>
              <a:t>)اقدامات رقبا </a:t>
            </a:r>
            <a:r>
              <a:rPr lang="en-US" dirty="0" smtClean="0">
                <a:cs typeface="B Zar" pitchFamily="2" charset="-78"/>
              </a:rPr>
              <a:t>d</a:t>
            </a:r>
            <a:r>
              <a:rPr lang="fa-IR" dirty="0" smtClean="0">
                <a:cs typeface="B Zar" pitchFamily="2" charset="-78"/>
              </a:rPr>
              <a:t>) انتظارات مشتريان</a:t>
            </a:r>
          </a:p>
          <a:p>
            <a:pPr marL="578358" indent="-514350">
              <a:buFont typeface="+mj-lt"/>
              <a:buAutoNum type="arabicPeriod"/>
            </a:pPr>
            <a:r>
              <a:rPr lang="fa-IR" dirty="0" smtClean="0">
                <a:cs typeface="B Zar" pitchFamily="2" charset="-78"/>
              </a:rPr>
              <a:t> پيش بينی هزينه های عملیاتی شامل هزينه های متغير و نامتغير. </a:t>
            </a:r>
          </a:p>
          <a:p>
            <a:pPr marL="953262" lvl="1" indent="-514350"/>
            <a:r>
              <a:rPr lang="fa-IR" dirty="0" smtClean="0">
                <a:cs typeface="B Zar" pitchFamily="2" charset="-78"/>
              </a:rPr>
              <a:t>هزينه های نامتغير شامل: متعهد / هزینه مهندسی شده ؛ هزینه اختیاری ؛</a:t>
            </a:r>
            <a:br>
              <a:rPr lang="fa-IR" dirty="0" smtClean="0">
                <a:cs typeface="B Zar" pitchFamily="2" charset="-78"/>
              </a:rPr>
            </a:br>
            <a:r>
              <a:rPr lang="fa-IR" dirty="0" smtClean="0">
                <a:cs typeface="B Zar" pitchFamily="2" charset="-78"/>
              </a:rPr>
              <a:t>هزینه های مبتنی بر فعالیت.</a:t>
            </a:r>
          </a:p>
          <a:p>
            <a:pPr marL="578358" indent="-514350">
              <a:buFont typeface="+mj-lt"/>
              <a:buAutoNum type="arabicPeriod"/>
            </a:pPr>
            <a:r>
              <a:rPr lang="fa-IR" dirty="0" smtClean="0">
                <a:cs typeface="B Zar" pitchFamily="2" charset="-78"/>
              </a:rPr>
              <a:t> محاسبه سود</a:t>
            </a:r>
          </a:p>
          <a:p>
            <a:pPr marL="578358" indent="-514350">
              <a:buFont typeface="+mj-lt"/>
              <a:buAutoNum type="arabicPeriod"/>
            </a:pPr>
            <a:r>
              <a:rPr lang="fa-IR" dirty="0" smtClean="0">
                <a:cs typeface="B Zar" pitchFamily="2" charset="-78"/>
              </a:rPr>
              <a:t> تعیین ارزش سرمايه گذاری در دارايی های جديد</a:t>
            </a:r>
          </a:p>
          <a:p>
            <a:pPr marL="578358" indent="-514350">
              <a:buFont typeface="+mj-lt"/>
              <a:buAutoNum type="arabicPeriod"/>
            </a:pPr>
            <a:r>
              <a:rPr lang="fa-IR" dirty="0" smtClean="0">
                <a:cs typeface="B Zar" pitchFamily="2" charset="-78"/>
              </a:rPr>
              <a:t> آزمايش فرضيات كليدی ( تجزيه و تحليل حساسيتها)</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up)">
                                      <p:cBhvr>
                                        <p:cTn id="31" dur="500"/>
                                        <p:tgtEl>
                                          <p:spTgt spid="3">
                                            <p:txEl>
                                              <p:pRg st="4" end="4"/>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up)">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up)">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up)">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up)">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چرخه نقدينگی</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هدف از اين چرخه اين است كه در يابيم  آيا شركت برای اداره به اندازه كافی پول نقد خواهد داشت.</a:t>
            </a:r>
          </a:p>
          <a:p>
            <a:r>
              <a:rPr lang="fa-IR" dirty="0" smtClean="0">
                <a:cs typeface="B Zar" pitchFamily="2" charset="-78"/>
              </a:rPr>
              <a:t>روش برآورد: </a:t>
            </a:r>
          </a:p>
          <a:p>
            <a:pPr marL="578358" indent="-514350">
              <a:buFont typeface="+mj-lt"/>
              <a:buAutoNum type="arabicPeriod"/>
            </a:pPr>
            <a:r>
              <a:rPr lang="fa-IR" dirty="0" smtClean="0">
                <a:cs typeface="B Zar" pitchFamily="2" charset="-78"/>
              </a:rPr>
              <a:t> برآورد جريان نقدی خالص حاصل از عمليات با استفاده از روش </a:t>
            </a:r>
            <a:r>
              <a:rPr lang="en-US" dirty="0" smtClean="0">
                <a:cs typeface="B Zar" pitchFamily="2" charset="-78"/>
              </a:rPr>
              <a:t>EBITDA</a:t>
            </a:r>
            <a:endParaRPr lang="fa-IR" dirty="0" smtClean="0">
              <a:cs typeface="B Zar" pitchFamily="2" charset="-78"/>
            </a:endParaRPr>
          </a:p>
          <a:p>
            <a:pPr marL="578358" indent="-514350">
              <a:buFont typeface="+mj-lt"/>
              <a:buAutoNum type="arabicPeriod"/>
            </a:pPr>
            <a:r>
              <a:rPr lang="fa-IR" dirty="0" smtClean="0">
                <a:cs typeface="B Zar" pitchFamily="2" charset="-78"/>
              </a:rPr>
              <a:t>برآورد نقدی بودجه مورد نياز  برای رشد دارایی های عملیاتی</a:t>
            </a:r>
          </a:p>
          <a:p>
            <a:pPr marL="578358" indent="-514350">
              <a:buFont typeface="+mj-lt"/>
              <a:buAutoNum type="arabicPeriod"/>
            </a:pPr>
            <a:r>
              <a:rPr lang="fa-IR" dirty="0" smtClean="0">
                <a:cs typeface="B Zar" pitchFamily="2" charset="-78"/>
              </a:rPr>
              <a:t>بهای اقلام و نقد کردن دارايی های بلند مدت</a:t>
            </a:r>
          </a:p>
          <a:p>
            <a:pPr marL="578358" indent="-514350">
              <a:buFont typeface="+mj-lt"/>
              <a:buAutoNum type="arabicPeriod"/>
            </a:pPr>
            <a:r>
              <a:rPr lang="fa-IR" dirty="0" smtClean="0">
                <a:cs typeface="B Zar" pitchFamily="2" charset="-78"/>
              </a:rPr>
              <a:t> برآورد نيازهای تأمين مالی و پرداخت بهره</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چرخه</a:t>
            </a:r>
            <a:r>
              <a:rPr lang="en-US" dirty="0" smtClean="0">
                <a:cs typeface="B Zar" pitchFamily="2" charset="-78"/>
              </a:rPr>
              <a:t>ROE</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جهت مقايسه بين سود و سرمايه</a:t>
            </a:r>
          </a:p>
          <a:p>
            <a:pPr marL="578358" indent="-514350">
              <a:buFont typeface="+mj-lt"/>
              <a:buAutoNum type="arabicPeriod"/>
            </a:pPr>
            <a:r>
              <a:rPr lang="fa-IR" dirty="0" smtClean="0">
                <a:cs typeface="B Zar" pitchFamily="2" charset="-78"/>
              </a:rPr>
              <a:t>  محاسبه برآورد بازده كلی در حقوق صاحبان سهام  با استفاده از نسبت درآمد خالص به حقوق سهامداران  محاسبه می شود كه از تجزيه اين كسر  </a:t>
            </a:r>
            <a:r>
              <a:rPr lang="en-US" dirty="0" smtClean="0">
                <a:cs typeface="B Zar" pitchFamily="2" charset="-78"/>
              </a:rPr>
              <a:t>ROE</a:t>
            </a:r>
            <a:r>
              <a:rPr lang="fa-IR" dirty="0" smtClean="0">
                <a:cs typeface="B Zar" pitchFamily="2" charset="-78"/>
              </a:rPr>
              <a:t> را می توان از ضرب سه نسبت اهرم مالی ،گردش دارايی وسود دهی بدست آورد.</a:t>
            </a:r>
          </a:p>
          <a:p>
            <a:pPr marL="578358" indent="-514350">
              <a:buFont typeface="+mj-lt"/>
              <a:buAutoNum type="arabicPeriod"/>
            </a:pPr>
            <a:r>
              <a:rPr lang="fa-IR" dirty="0" smtClean="0">
                <a:cs typeface="B Zar" pitchFamily="2" charset="-78"/>
              </a:rPr>
              <a:t> برآورد بهره برداری از دارايی كه با استفاده از شاخص </a:t>
            </a:r>
            <a:r>
              <a:rPr lang="en-US" dirty="0" smtClean="0">
                <a:cs typeface="B Zar" pitchFamily="2" charset="-78"/>
              </a:rPr>
              <a:t>ROCE</a:t>
            </a:r>
            <a:endParaRPr lang="fa-IR" dirty="0" smtClean="0">
              <a:cs typeface="B Zar" pitchFamily="2" charset="-78"/>
            </a:endParaRPr>
          </a:p>
          <a:p>
            <a:pPr marL="578358" indent="-514350">
              <a:buFont typeface="+mj-lt"/>
              <a:buAutoNum type="arabicPeriod"/>
            </a:pPr>
            <a:r>
              <a:rPr lang="fa-IR" dirty="0" smtClean="0">
                <a:cs typeface="B Zar" pitchFamily="2" charset="-78"/>
              </a:rPr>
              <a:t> مقايسه </a:t>
            </a:r>
            <a:r>
              <a:rPr lang="en-US" dirty="0" smtClean="0">
                <a:cs typeface="B Zar" pitchFamily="2" charset="-78"/>
              </a:rPr>
              <a:t>ROE</a:t>
            </a:r>
            <a:r>
              <a:rPr lang="fa-IR" dirty="0" smtClean="0">
                <a:cs typeface="B Zar" pitchFamily="2" charset="-78"/>
              </a:rPr>
              <a:t> مورد نظر با معيارهای صنعتی و انتظارات سرمايه گذار</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ارزيابی عملكرد سود استراتژيك</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تدوين طرح سود اولين قدم تبديل استراتژی به عمل است . در اين فرايند مديران ناگزير از ساخت فرضيات و بيان روابط علی ومعلولی و بيان استراتژی هستند . گام بعدی آزمون اين فرضيات و روابط است تا صحت استراتژی اتخاذ شده را ثابت كند .</a:t>
            </a:r>
          </a:p>
          <a:p>
            <a:r>
              <a:rPr lang="fa-IR" dirty="0" smtClean="0">
                <a:cs typeface="B Zar" pitchFamily="2" charset="-78"/>
              </a:rPr>
              <a:t>تحليل سود دهی استراتژیك به سه منظور مفيد خواهد بود:</a:t>
            </a:r>
          </a:p>
          <a:p>
            <a:pPr marL="978408" lvl="1" indent="-514350">
              <a:buFont typeface="+mj-lt"/>
              <a:buAutoNum type="arabicPeriod"/>
            </a:pPr>
            <a:r>
              <a:rPr lang="fa-IR" dirty="0" smtClean="0">
                <a:cs typeface="B Zar" pitchFamily="2" charset="-78"/>
              </a:rPr>
              <a:t>يادگيری استراتژيك وارزيابی فرضيات مستتر در آن</a:t>
            </a:r>
          </a:p>
          <a:p>
            <a:pPr marL="978408" lvl="1" indent="-514350">
              <a:buFont typeface="+mj-lt"/>
              <a:buAutoNum type="arabicPeriod"/>
            </a:pPr>
            <a:r>
              <a:rPr lang="fa-IR" dirty="0" smtClean="0">
                <a:cs typeface="B Zar" pitchFamily="2" charset="-78"/>
              </a:rPr>
              <a:t>اخطار به موقع واصلاح استراتژی</a:t>
            </a:r>
          </a:p>
          <a:p>
            <a:pPr marL="978408" lvl="1" indent="-514350">
              <a:buFont typeface="+mj-lt"/>
              <a:buAutoNum type="arabicPeriod"/>
            </a:pPr>
            <a:r>
              <a:rPr lang="fa-IR" dirty="0" smtClean="0">
                <a:cs typeface="B Zar" pitchFamily="2" charset="-78"/>
              </a:rPr>
              <a:t>ارزيابی عملكرد سازمان و موفقيت استراتژی اتخاذ شده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ارزيابی عملكرد سود استراتژيك</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بهره وری نسبت ورودی به خروجی است .</a:t>
            </a:r>
          </a:p>
          <a:p>
            <a:r>
              <a:rPr lang="fa-IR" dirty="0" smtClean="0">
                <a:cs typeface="B Zar" pitchFamily="2" charset="-78"/>
              </a:rPr>
              <a:t>اثر بخشی ميزان دستيابی به استراتژِی است.</a:t>
            </a:r>
          </a:p>
          <a:p>
            <a:pPr>
              <a:buNone/>
            </a:pPr>
            <a:endParaRPr lang="fa-IR" dirty="0" smtClean="0">
              <a:cs typeface="B Zar" pitchFamily="2" charset="-78"/>
            </a:endParaRPr>
          </a:p>
          <a:p>
            <a:pPr>
              <a:buNone/>
            </a:pPr>
            <a:endParaRPr lang="fa-IR" dirty="0" smtClean="0">
              <a:cs typeface="B Zar" pitchFamily="2" charset="-78"/>
            </a:endParaRPr>
          </a:p>
          <a:p>
            <a:pPr>
              <a:buNone/>
            </a:pPr>
            <a:r>
              <a:rPr lang="fa-IR" dirty="0" smtClean="0">
                <a:cs typeface="B Zar" pitchFamily="2" charset="-78"/>
              </a:rPr>
              <a:t>تجزيه وتحليل عملکرد سود:</a:t>
            </a:r>
          </a:p>
          <a:p>
            <a:pPr marL="578358" indent="-514350">
              <a:buFont typeface="+mj-lt"/>
              <a:buAutoNum type="arabicPeriod"/>
            </a:pPr>
            <a:r>
              <a:rPr lang="fa-IR" sz="2600" dirty="0" smtClean="0">
                <a:cs typeface="B Zar" pitchFamily="2" charset="-78"/>
              </a:rPr>
              <a:t>توانايی اندازه گيری خروجی و همچنين ورودي ها و فرآيندها</a:t>
            </a:r>
          </a:p>
          <a:p>
            <a:pPr marL="578358" indent="-514350">
              <a:buFont typeface="+mj-lt"/>
              <a:buAutoNum type="arabicPeriod"/>
            </a:pPr>
            <a:r>
              <a:rPr lang="fa-IR" sz="2600" dirty="0" smtClean="0">
                <a:cs typeface="B Zar" pitchFamily="2" charset="-78"/>
              </a:rPr>
              <a:t>وجود يك استاندارد از پيش تعيين شده از عملكرد</a:t>
            </a:r>
          </a:p>
          <a:p>
            <a:pPr marL="578358" indent="-514350">
              <a:buFont typeface="+mj-lt"/>
              <a:buAutoNum type="arabicPeriod"/>
            </a:pPr>
            <a:r>
              <a:rPr lang="fa-IR" sz="2600" dirty="0" smtClean="0">
                <a:cs typeface="B Zar" pitchFamily="2" charset="-78"/>
              </a:rPr>
              <a:t>توانایی بکارگیری اطلاعات به عنوان بازخورد و تغيير ورودی ها و فرایند</a:t>
            </a:r>
            <a:endParaRPr lang="fa-IR" sz="26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انواع مغایرت ها</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مغایرت طرح سود یا سود تحقق یافته</a:t>
            </a:r>
          </a:p>
          <a:p>
            <a:r>
              <a:rPr lang="fa-IR" dirty="0" smtClean="0">
                <a:cs typeface="B Zar" pitchFamily="2" charset="-78"/>
              </a:rPr>
              <a:t>مغایرت سهم بازار </a:t>
            </a:r>
          </a:p>
          <a:p>
            <a:r>
              <a:rPr lang="fa-IR" dirty="0" smtClean="0">
                <a:cs typeface="B Zar" pitchFamily="2" charset="-78"/>
              </a:rPr>
              <a:t> مغایرت درآمد</a:t>
            </a:r>
          </a:p>
          <a:p>
            <a:r>
              <a:rPr lang="fa-IR" dirty="0" smtClean="0">
                <a:cs typeface="B Zar" pitchFamily="2" charset="-78"/>
              </a:rPr>
              <a:t>مغایرت بهره وری توليد و هزينه</a:t>
            </a:r>
          </a:p>
          <a:p>
            <a:r>
              <a:rPr lang="fa-IR" dirty="0" smtClean="0">
                <a:cs typeface="B Zar" pitchFamily="2" charset="-78"/>
              </a:rPr>
              <a:t>مغایرت برای هزينه های نا متغير</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تجزيه وتحليل سود دهی استراژيك</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eriod"/>
            </a:pPr>
            <a:r>
              <a:rPr lang="fa-IR" dirty="0" smtClean="0">
                <a:cs typeface="B Zar" pitchFamily="2" charset="-78"/>
              </a:rPr>
              <a:t> مؤلفه اثر بخشی رقابتی (برای شركت هايی با استراتژی تمايز)</a:t>
            </a:r>
          </a:p>
          <a:p>
            <a:pPr marL="578358" indent="-514350">
              <a:buFont typeface="+mj-lt"/>
              <a:buAutoNum type="arabicPeriod"/>
            </a:pPr>
            <a:r>
              <a:rPr lang="fa-IR" dirty="0" smtClean="0">
                <a:cs typeface="B Zar" pitchFamily="2" charset="-78"/>
              </a:rPr>
              <a:t> مؤلفه بهره وری عملیاتی برای هزینه های متغیر و نامتغیر ( برای شركت هايی با استراتژی هزينه كم/ حجم بالا </a:t>
            </a:r>
            <a:r>
              <a:rPr lang="en-US" dirty="0" smtClean="0">
                <a:cs typeface="B Zar" pitchFamily="2" charset="-78"/>
              </a:rPr>
              <a:t>low cost /high volume</a:t>
            </a:r>
            <a:r>
              <a:rPr lang="fa-IR" dirty="0" smtClean="0">
                <a:cs typeface="B Zar" pitchFamily="2" charset="-78"/>
              </a:rPr>
              <a:t>)</a:t>
            </a:r>
          </a:p>
          <a:p>
            <a:pPr marL="578358" indent="-514350">
              <a:buNone/>
            </a:pPr>
            <a:r>
              <a:rPr lang="fa-IR" dirty="0" smtClean="0">
                <a:cs typeface="B Zar" pitchFamily="2" charset="-78"/>
              </a:rPr>
              <a:t>    مغایرت سهم بازار و  اندازه بازار عوامل كليدی برای هر استراتژی هستند.</a:t>
            </a:r>
            <a:endParaRPr lang="en-US"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طراحی نظام های تخصيص دارايی</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Zar" pitchFamily="2" charset="-78"/>
              </a:rPr>
              <a:t>مجموعه ای از رويه های رسمی طراحی شده برای پردازش و ارزيابی تقاضای تحصيل دارايی های جديداست كه برخی اوقات با عنوان بودجه سرمايه ای يا برنامه سرمايه ای شناخته می شود . اين گونه نظام ها بر اساس يك چرخه زمان بندی صورت می گيرند .</a:t>
            </a:r>
          </a:p>
          <a:p>
            <a:r>
              <a:rPr lang="fa-IR" dirty="0" smtClean="0">
                <a:cs typeface="B Zar" pitchFamily="2" charset="-78"/>
              </a:rPr>
              <a:t>فوايد نظام های تخصيص دارايی:</a:t>
            </a:r>
          </a:p>
          <a:p>
            <a:pPr marL="978408" lvl="1" indent="-514350">
              <a:buFont typeface="+mj-lt"/>
              <a:buAutoNum type="arabicPeriod"/>
            </a:pPr>
            <a:r>
              <a:rPr lang="fa-IR" dirty="0" smtClean="0">
                <a:cs typeface="B Zar" pitchFamily="2" charset="-78"/>
              </a:rPr>
              <a:t>چارچوب و گروه بندی خاصی ارايه می كنند </a:t>
            </a:r>
          </a:p>
          <a:p>
            <a:pPr marL="978408" lvl="1" indent="-514350">
              <a:buFont typeface="+mj-lt"/>
              <a:buAutoNum type="arabicPeriod"/>
            </a:pPr>
            <a:r>
              <a:rPr lang="fa-IR" dirty="0" smtClean="0">
                <a:cs typeface="B Zar" pitchFamily="2" charset="-78"/>
              </a:rPr>
              <a:t>ابزارهای تحليلی هستند كه امكان تطابق با انواع دارايی ها را دارند .</a:t>
            </a:r>
            <a:endParaRPr lang="en-US" dirty="0" smtClean="0">
              <a:cs typeface="B Zar" pitchFamily="2" charset="-78"/>
            </a:endParaRPr>
          </a:p>
          <a:p>
            <a:pPr marL="978408" lvl="1" indent="-514350">
              <a:buFont typeface="+mj-lt"/>
              <a:buAutoNum type="arabicPeriod"/>
            </a:pPr>
            <a:r>
              <a:rPr lang="fa-IR" dirty="0" smtClean="0">
                <a:cs typeface="B Zar" pitchFamily="2" charset="-78"/>
              </a:rPr>
              <a:t>به مدیران کمک میکند ارتباط پیشنهاد ها با استراتژی سازمان را درک کنند.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راهكارهاى مديران</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pPr marL="514350" indent="-514350" algn="r" rtl="1">
              <a:buFont typeface="+mj-lt"/>
              <a:buAutoNum type="arabicParenR"/>
            </a:pPr>
            <a:r>
              <a:rPr lang="fa-IR" dirty="0" smtClean="0">
                <a:cs typeface="B Zar" pitchFamily="2" charset="-78"/>
              </a:rPr>
              <a:t>استفاده از ظرفيتهاى موجود و كنترل در مقابل  خطاهاى فاحش كاركنان.</a:t>
            </a:r>
          </a:p>
          <a:p>
            <a:pPr marL="514350" indent="-514350" algn="r" rtl="1">
              <a:buFont typeface="+mj-lt"/>
              <a:buAutoNum type="arabicParenR"/>
            </a:pPr>
            <a:r>
              <a:rPr lang="fa-IR" dirty="0" smtClean="0">
                <a:cs typeface="B Zar" pitchFamily="2" charset="-78"/>
              </a:rPr>
              <a:t>تأثير بر افزايش سوددهی بجاى كاهش در اثر روند رشد.</a:t>
            </a:r>
          </a:p>
          <a:p>
            <a:pPr marL="514350" indent="-514350" algn="r" rtl="1">
              <a:buFont typeface="+mj-lt"/>
              <a:buAutoNum type="arabicParenR"/>
            </a:pPr>
            <a:r>
              <a:rPr lang="fa-IR" dirty="0" smtClean="0">
                <a:cs typeface="B Zar" pitchFamily="2" charset="-78"/>
              </a:rPr>
              <a:t>همخوان كردن اهداف عملكرد سازمانی با اهداف كاركنان.</a:t>
            </a:r>
          </a:p>
          <a:p>
            <a:pPr marL="514350" indent="-514350" algn="r" rtl="1">
              <a:buFont typeface="+mj-lt"/>
              <a:buAutoNum type="arabicParenR"/>
            </a:pPr>
            <a:r>
              <a:rPr lang="fa-IR" dirty="0" smtClean="0">
                <a:cs typeface="B Zar" pitchFamily="2" charset="-78"/>
              </a:rPr>
              <a:t>يافتن و ساماندهی منابع مختلف برای حمايت از اجراى استراتژى .</a:t>
            </a:r>
          </a:p>
          <a:p>
            <a:pPr marL="514350" indent="-514350" algn="r" rtl="1">
              <a:buFont typeface="+mj-lt"/>
              <a:buAutoNum type="arabicParenR"/>
            </a:pPr>
            <a:r>
              <a:rPr lang="fa-IR" dirty="0" smtClean="0">
                <a:cs typeface="B Zar" pitchFamily="2" charset="-78"/>
              </a:rPr>
              <a:t>ارزيابى عملكرد شركت و قرار دادن آن در مسير اهداف مهم </a:t>
            </a:r>
          </a:p>
          <a:p>
            <a:pPr marL="514350" indent="-514350" algn="r" rtl="1">
              <a:buFont typeface="+mj-lt"/>
              <a:buAutoNum type="arabicParenR"/>
            </a:pPr>
            <a:r>
              <a:rPr lang="fa-IR" dirty="0" smtClean="0">
                <a:cs typeface="B Zar" pitchFamily="2" charset="-78"/>
              </a:rPr>
              <a:t>پرهيز از خطرات غير قابل پيش بينی در كسب وكار پرهيز كرد.</a:t>
            </a:r>
          </a:p>
          <a:p>
            <a:pPr marL="514350" indent="-514350" algn="r" rtl="1">
              <a:buFont typeface="+mj-lt"/>
              <a:buAutoNum type="arabicParenR"/>
            </a:pPr>
            <a:r>
              <a:rPr lang="fa-IR" dirty="0" smtClean="0">
                <a:cs typeface="B Zar" pitchFamily="2" charset="-78"/>
              </a:rPr>
              <a:t> استفاده از اطلاعات كاركنانی كه در تماس مستقيم با مشتريان هستند در سلسله مراتب شركت بعنوان مسؤل تدوين و پشتيبانی استراتژی.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خط مشی و رويه ها</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شيوه های تخصيص دارايی تعيين كننده فرايندی است كه در آن پيشنهادهای‌ خريد ارزيابی و تصويب می شود و موارد زير را شامل می شود:</a:t>
            </a:r>
          </a:p>
          <a:p>
            <a:pPr marL="978408" lvl="1" indent="-514350">
              <a:buFont typeface="+mj-lt"/>
              <a:buAutoNum type="arabicParenR"/>
            </a:pPr>
            <a:r>
              <a:rPr lang="fa-IR" dirty="0" smtClean="0">
                <a:cs typeface="B Zar" pitchFamily="2" charset="-78"/>
              </a:rPr>
              <a:t> تحليل های مورد نياز برای مستند نمودن تقاضا </a:t>
            </a:r>
          </a:p>
          <a:p>
            <a:pPr marL="978408" lvl="1" indent="-514350">
              <a:buFont typeface="+mj-lt"/>
              <a:buAutoNum type="arabicParenR"/>
            </a:pPr>
            <a:r>
              <a:rPr lang="fa-IR" dirty="0" smtClean="0">
                <a:cs typeface="B Zar" pitchFamily="2" charset="-78"/>
              </a:rPr>
              <a:t> فرايند دريافت و بررسی طرح های پيشنهادی توسط مديران ارشد .</a:t>
            </a:r>
          </a:p>
          <a:p>
            <a:pPr marL="978408" lvl="1" indent="-514350">
              <a:buFont typeface="+mj-lt"/>
              <a:buAutoNum type="arabicParenR"/>
            </a:pPr>
            <a:r>
              <a:rPr lang="fa-IR" dirty="0" smtClean="0">
                <a:cs typeface="B Zar" pitchFamily="2" charset="-78"/>
              </a:rPr>
              <a:t>چار چوب زمانی متناسب با زمان تصويب طرح سود  جهت  اطمينان از كفايت منابع موجود جهت پشتيبانی نوآوری های استراتژيك</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2000"/>
                                        <p:tgtEl>
                                          <p:spTgt spid="3">
                                            <p:txEl>
                                              <p:pRg st="1" end="1"/>
                                            </p:tx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4)">
                                      <p:cBhvr>
                                        <p:cTn id="18" dur="2000"/>
                                        <p:tgtEl>
                                          <p:spTgt spid="3">
                                            <p:txEl>
                                              <p:pRg st="2" end="2"/>
                                            </p:txEl>
                                          </p:spTgt>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4)">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گروه بندی دارايی ها </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arenR"/>
            </a:pPr>
            <a:r>
              <a:rPr lang="fa-IR" dirty="0" smtClean="0">
                <a:cs typeface="B Zar" pitchFamily="2" charset="-78"/>
              </a:rPr>
              <a:t> دارايی برای براورده كردن نيازهای ايمنی / بهداشتی/ قانونی .</a:t>
            </a:r>
          </a:p>
          <a:p>
            <a:pPr marL="578358" indent="-514350">
              <a:buFont typeface="+mj-lt"/>
              <a:buAutoNum type="arabicParenR"/>
            </a:pPr>
            <a:r>
              <a:rPr lang="fa-IR" dirty="0" smtClean="0">
                <a:cs typeface="B Zar" pitchFamily="2" charset="-78"/>
              </a:rPr>
              <a:t> دارايی برای افزايش بهره وری عملياتی/ يا افزايش درآمد برای رقابت موفق مستمر .</a:t>
            </a:r>
          </a:p>
          <a:p>
            <a:pPr marL="578358" indent="-514350">
              <a:buFont typeface="+mj-lt"/>
              <a:buAutoNum type="arabicParenR"/>
            </a:pPr>
            <a:r>
              <a:rPr lang="fa-IR" dirty="0" smtClean="0">
                <a:cs typeface="B Zar" pitchFamily="2" charset="-78"/>
              </a:rPr>
              <a:t> دارايی برای افزايش اثر بخشی رقابتی برای تحقق استراتژی كسب و كار .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عوامل مؤثر در قضاوت های تخصيص دارايی </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arenR"/>
            </a:pPr>
            <a:r>
              <a:rPr lang="fa-IR" dirty="0" smtClean="0">
                <a:cs typeface="B Zar" pitchFamily="2" charset="-78"/>
              </a:rPr>
              <a:t> همسويی پيشنهاد با استراتژی موجود و يا توانايی های متمايز  .</a:t>
            </a:r>
          </a:p>
          <a:p>
            <a:pPr marL="578358" indent="-514350">
              <a:buFont typeface="+mj-lt"/>
              <a:buAutoNum type="arabicParenR"/>
            </a:pPr>
            <a:r>
              <a:rPr lang="fa-IR" dirty="0" smtClean="0">
                <a:cs typeface="B Zar" pitchFamily="2" charset="-78"/>
              </a:rPr>
              <a:t> ريسك تحصيل دارايی </a:t>
            </a:r>
          </a:p>
          <a:p>
            <a:pPr marL="578358" indent="-514350">
              <a:buFont typeface="+mj-lt"/>
              <a:buAutoNum type="arabicParenR"/>
            </a:pPr>
            <a:r>
              <a:rPr lang="fa-IR" dirty="0" smtClean="0">
                <a:cs typeface="B Zar" pitchFamily="2" charset="-78"/>
              </a:rPr>
              <a:t> ريسك ناشی از عدم تحصيل دارايی </a:t>
            </a:r>
          </a:p>
          <a:p>
            <a:pPr marL="578358" indent="-514350">
              <a:buFont typeface="+mj-lt"/>
              <a:buAutoNum type="arabicParenR"/>
            </a:pPr>
            <a:r>
              <a:rPr lang="fa-IR" dirty="0" smtClean="0">
                <a:cs typeface="B Zar" pitchFamily="2" charset="-78"/>
              </a:rPr>
              <a:t> كيفيت اطلاعات پشتيبان طرح پيشنهادی </a:t>
            </a:r>
          </a:p>
          <a:p>
            <a:pPr marL="578358" indent="-514350">
              <a:buFont typeface="+mj-lt"/>
              <a:buAutoNum type="arabicParenR"/>
            </a:pPr>
            <a:r>
              <a:rPr lang="fa-IR" dirty="0" smtClean="0">
                <a:cs typeface="B Zar" pitchFamily="2" charset="-78"/>
              </a:rPr>
              <a:t> سابقه وتوانايی مدافع </a:t>
            </a:r>
          </a:p>
          <a:p>
            <a:pPr marL="578358" indent="-514350">
              <a:buFont typeface="+mj-lt"/>
              <a:buAutoNum type="arabicParenR"/>
            </a:pPr>
            <a:r>
              <a:rPr lang="fa-IR" dirty="0" smtClean="0">
                <a:cs typeface="B Zar" pitchFamily="2" charset="-78"/>
              </a:rPr>
              <a:t> امكان پذيری و هزينه بازگشت از تصميم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3">
                                            <p:txEl>
                                              <p:pRg st="0" end="0"/>
                                            </p:txEl>
                                          </p:spTgt>
                                        </p:tgtEl>
                                        <p:attrNameLst>
                                          <p:attrName>ppt_x</p:attrName>
                                        </p:attrNameLst>
                                      </p:cBhvr>
                                    </p:anim>
                                    <p:anim from="0" to="-1.0" calcmode="lin" valueType="num">
                                      <p:cBhvr>
                                        <p:cTn id="13" dur="200" decel="50000" autoRev="1" fill="hold">
                                          <p:stCondLst>
                                            <p:cond delay="600"/>
                                          </p:stCondLst>
                                        </p:cTn>
                                        <p:tgtEl>
                                          <p:spTgt spid="3">
                                            <p:txEl>
                                              <p:pRg st="0" end="0"/>
                                            </p:txEl>
                                          </p:spTgt>
                                        </p:tgtEl>
                                        <p:attrNameLst>
                                          <p:attrName>xshear</p:attrName>
                                        </p:attrNameLst>
                                      </p:cBhvr>
                                    </p:anim>
                                    <p:animScale>
                                      <p:cBhvr>
                                        <p:cTn id="14" dur="200" decel="100000" autoRev="1" fill="hold">
                                          <p:stCondLst>
                                            <p:cond delay="600"/>
                                          </p:stCondLst>
                                        </p:cTn>
                                        <p:tgtEl>
                                          <p:spTgt spid="3">
                                            <p:txEl>
                                              <p:pRg st="0" end="0"/>
                                            </p:txEl>
                                          </p:spTgt>
                                        </p:tgtEl>
                                      </p:cBhvr>
                                      <p:from x="100000" y="100000"/>
                                      <p:to x="80000" y="100000"/>
                                    </p:animScale>
                                    <p:anim by="(#ppt_h/3+#ppt_w*0.1)" calcmode="lin" valueType="num">
                                      <p:cBhvr additive="sum">
                                        <p:cTn id="15"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3">
                                            <p:txEl>
                                              <p:pRg st="1" end="1"/>
                                            </p:txEl>
                                          </p:spTgt>
                                        </p:tgtEl>
                                        <p:attrNameLst>
                                          <p:attrName>ppt_x</p:attrName>
                                        </p:attrNameLst>
                                      </p:cBhvr>
                                    </p:anim>
                                    <p:anim from="0" to="-1.0" calcmode="lin" valueType="num">
                                      <p:cBhvr>
                                        <p:cTn id="21" dur="200" decel="50000" autoRev="1" fill="hold">
                                          <p:stCondLst>
                                            <p:cond delay="600"/>
                                          </p:stCondLst>
                                        </p:cTn>
                                        <p:tgtEl>
                                          <p:spTgt spid="3">
                                            <p:txEl>
                                              <p:pRg st="1" end="1"/>
                                            </p:txEl>
                                          </p:spTgt>
                                        </p:tgtEl>
                                        <p:attrNameLst>
                                          <p:attrName>xshear</p:attrName>
                                        </p:attrNameLst>
                                      </p:cBhvr>
                                    </p:anim>
                                    <p:animScale>
                                      <p:cBhvr>
                                        <p:cTn id="22" dur="200" decel="100000" autoRev="1" fill="hold">
                                          <p:stCondLst>
                                            <p:cond delay="600"/>
                                          </p:stCondLst>
                                        </p:cTn>
                                        <p:tgtEl>
                                          <p:spTgt spid="3">
                                            <p:txEl>
                                              <p:pRg st="1" end="1"/>
                                            </p:txEl>
                                          </p:spTgt>
                                        </p:tgtEl>
                                      </p:cBhvr>
                                      <p:from x="100000" y="100000"/>
                                      <p:to x="80000" y="100000"/>
                                    </p:animScale>
                                    <p:anim by="(#ppt_h/3+#ppt_w*0.1)" calcmode="lin" valueType="num">
                                      <p:cBhvr additive="sum">
                                        <p:cTn id="23"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3">
                                            <p:txEl>
                                              <p:pRg st="2" end="2"/>
                                            </p:txEl>
                                          </p:spTgt>
                                        </p:tgtEl>
                                        <p:attrNameLst>
                                          <p:attrName>ppt_x</p:attrName>
                                        </p:attrNameLst>
                                      </p:cBhvr>
                                    </p:anim>
                                    <p:anim from="0" to="-1.0" calcmode="lin" valueType="num">
                                      <p:cBhvr>
                                        <p:cTn id="29" dur="200" decel="50000" autoRev="1" fill="hold">
                                          <p:stCondLst>
                                            <p:cond delay="600"/>
                                          </p:stCondLst>
                                        </p:cTn>
                                        <p:tgtEl>
                                          <p:spTgt spid="3">
                                            <p:txEl>
                                              <p:pRg st="2" end="2"/>
                                            </p:txEl>
                                          </p:spTgt>
                                        </p:tgtEl>
                                        <p:attrNameLst>
                                          <p:attrName>xshear</p:attrName>
                                        </p:attrNameLst>
                                      </p:cBhvr>
                                    </p:anim>
                                    <p:animScale>
                                      <p:cBhvr>
                                        <p:cTn id="30" dur="200" decel="100000" autoRev="1" fill="hold">
                                          <p:stCondLst>
                                            <p:cond delay="600"/>
                                          </p:stCondLst>
                                        </p:cTn>
                                        <p:tgtEl>
                                          <p:spTgt spid="3">
                                            <p:txEl>
                                              <p:pRg st="2" end="2"/>
                                            </p:txEl>
                                          </p:spTgt>
                                        </p:tgtEl>
                                      </p:cBhvr>
                                      <p:from x="100000" y="100000"/>
                                      <p:to x="80000" y="100000"/>
                                    </p:animScale>
                                    <p:anim by="(#ppt_h/3+#ppt_w*0.1)" calcmode="lin" valueType="num">
                                      <p:cBhvr additive="sum">
                                        <p:cTn id="31"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3">
                                            <p:txEl>
                                              <p:pRg st="3" end="3"/>
                                            </p:txEl>
                                          </p:spTgt>
                                        </p:tgtEl>
                                        <p:attrNameLst>
                                          <p:attrName>ppt_x</p:attrName>
                                        </p:attrNameLst>
                                      </p:cBhvr>
                                    </p:anim>
                                    <p:anim from="0" to="-1.0" calcmode="lin" valueType="num">
                                      <p:cBhvr>
                                        <p:cTn id="37" dur="200" decel="50000" autoRev="1" fill="hold">
                                          <p:stCondLst>
                                            <p:cond delay="600"/>
                                          </p:stCondLst>
                                        </p:cTn>
                                        <p:tgtEl>
                                          <p:spTgt spid="3">
                                            <p:txEl>
                                              <p:pRg st="3" end="3"/>
                                            </p:txEl>
                                          </p:spTgt>
                                        </p:tgtEl>
                                        <p:attrNameLst>
                                          <p:attrName>xshear</p:attrName>
                                        </p:attrNameLst>
                                      </p:cBhvr>
                                    </p:anim>
                                    <p:animScale>
                                      <p:cBhvr>
                                        <p:cTn id="38" dur="200" decel="100000" autoRev="1" fill="hold">
                                          <p:stCondLst>
                                            <p:cond delay="600"/>
                                          </p:stCondLst>
                                        </p:cTn>
                                        <p:tgtEl>
                                          <p:spTgt spid="3">
                                            <p:txEl>
                                              <p:pRg st="3" end="3"/>
                                            </p:txEl>
                                          </p:spTgt>
                                        </p:tgtEl>
                                      </p:cBhvr>
                                      <p:from x="100000" y="100000"/>
                                      <p:to x="80000" y="100000"/>
                                    </p:animScale>
                                    <p:anim by="(#ppt_h/3+#ppt_w*0.1)" calcmode="lin" valueType="num">
                                      <p:cBhvr additive="sum">
                                        <p:cTn id="39"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from="(-#ppt_w/2)" to="(#ppt_x)" calcmode="lin" valueType="num">
                                      <p:cBhvr>
                                        <p:cTn id="44" dur="600" fill="hold">
                                          <p:stCondLst>
                                            <p:cond delay="0"/>
                                          </p:stCondLst>
                                        </p:cTn>
                                        <p:tgtEl>
                                          <p:spTgt spid="3">
                                            <p:txEl>
                                              <p:pRg st="4" end="4"/>
                                            </p:txEl>
                                          </p:spTgt>
                                        </p:tgtEl>
                                        <p:attrNameLst>
                                          <p:attrName>ppt_x</p:attrName>
                                        </p:attrNameLst>
                                      </p:cBhvr>
                                    </p:anim>
                                    <p:anim from="0" to="-1.0" calcmode="lin" valueType="num">
                                      <p:cBhvr>
                                        <p:cTn id="45" dur="200" decel="50000" autoRev="1" fill="hold">
                                          <p:stCondLst>
                                            <p:cond delay="600"/>
                                          </p:stCondLst>
                                        </p:cTn>
                                        <p:tgtEl>
                                          <p:spTgt spid="3">
                                            <p:txEl>
                                              <p:pRg st="4" end="4"/>
                                            </p:txEl>
                                          </p:spTgt>
                                        </p:tgtEl>
                                        <p:attrNameLst>
                                          <p:attrName>xshear</p:attrName>
                                        </p:attrNameLst>
                                      </p:cBhvr>
                                    </p:anim>
                                    <p:animScale>
                                      <p:cBhvr>
                                        <p:cTn id="46" dur="200" decel="100000" autoRev="1" fill="hold">
                                          <p:stCondLst>
                                            <p:cond delay="600"/>
                                          </p:stCondLst>
                                        </p:cTn>
                                        <p:tgtEl>
                                          <p:spTgt spid="3">
                                            <p:txEl>
                                              <p:pRg st="4" end="4"/>
                                            </p:txEl>
                                          </p:spTgt>
                                        </p:tgtEl>
                                      </p:cBhvr>
                                      <p:from x="100000" y="100000"/>
                                      <p:to x="80000" y="100000"/>
                                    </p:animScale>
                                    <p:anim by="(#ppt_h/3+#ppt_w*0.1)" calcmode="lin" valueType="num">
                                      <p:cBhvr additive="sum">
                                        <p:cTn id="47"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from="(-#ppt_w/2)" to="(#ppt_x)" calcmode="lin" valueType="num">
                                      <p:cBhvr>
                                        <p:cTn id="52" dur="600" fill="hold">
                                          <p:stCondLst>
                                            <p:cond delay="0"/>
                                          </p:stCondLst>
                                        </p:cTn>
                                        <p:tgtEl>
                                          <p:spTgt spid="3">
                                            <p:txEl>
                                              <p:pRg st="5" end="5"/>
                                            </p:txEl>
                                          </p:spTgt>
                                        </p:tgtEl>
                                        <p:attrNameLst>
                                          <p:attrName>ppt_x</p:attrName>
                                        </p:attrNameLst>
                                      </p:cBhvr>
                                    </p:anim>
                                    <p:anim from="0" to="-1.0" calcmode="lin" valueType="num">
                                      <p:cBhvr>
                                        <p:cTn id="53" dur="200" decel="50000" autoRev="1" fill="hold">
                                          <p:stCondLst>
                                            <p:cond delay="600"/>
                                          </p:stCondLst>
                                        </p:cTn>
                                        <p:tgtEl>
                                          <p:spTgt spid="3">
                                            <p:txEl>
                                              <p:pRg st="5" end="5"/>
                                            </p:txEl>
                                          </p:spTgt>
                                        </p:tgtEl>
                                        <p:attrNameLst>
                                          <p:attrName>xshear</p:attrName>
                                        </p:attrNameLst>
                                      </p:cBhvr>
                                    </p:anim>
                                    <p:animScale>
                                      <p:cBhvr>
                                        <p:cTn id="54" dur="200" decel="100000" autoRev="1" fill="hold">
                                          <p:stCondLst>
                                            <p:cond delay="600"/>
                                          </p:stCondLst>
                                        </p:cTn>
                                        <p:tgtEl>
                                          <p:spTgt spid="3">
                                            <p:txEl>
                                              <p:pRg st="5" end="5"/>
                                            </p:txEl>
                                          </p:spTgt>
                                        </p:tgtEl>
                                      </p:cBhvr>
                                      <p:from x="100000" y="100000"/>
                                      <p:to x="80000" y="100000"/>
                                    </p:animScale>
                                    <p:anim by="(#ppt_h/3+#ppt_w*0.1)" calcmode="lin" valueType="num">
                                      <p:cBhvr additive="sum">
                                        <p:cTn id="55"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اتصال عملكرد به بازار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انواع بازار مؤثر بر نظام های كنترل و سنجش: </a:t>
            </a:r>
          </a:p>
          <a:p>
            <a:pPr marL="978408" lvl="1" indent="-514350">
              <a:buFont typeface="+mj-lt"/>
              <a:buAutoNum type="alphaLcParenR"/>
            </a:pPr>
            <a:r>
              <a:rPr lang="fa-IR" dirty="0" smtClean="0">
                <a:cs typeface="B Zar" pitchFamily="2" charset="-78"/>
              </a:rPr>
              <a:t> </a:t>
            </a:r>
            <a:r>
              <a:rPr lang="fa-IR" sz="3200" dirty="0" smtClean="0">
                <a:cs typeface="B Zar" pitchFamily="2" charset="-78"/>
              </a:rPr>
              <a:t>بازار درونی  </a:t>
            </a:r>
            <a:r>
              <a:rPr lang="fa-IR" dirty="0" smtClean="0">
                <a:cs typeface="B Zar" pitchFamily="2" charset="-78"/>
              </a:rPr>
              <a:t>زمانی بوجود می آيند كه واحدهای درون سازمان خدمات خود را تبادل كنند . در اين تبادلات ( انتقال) مديران بايد نظام قيمت انتقالی را گسترش دهند .</a:t>
            </a:r>
          </a:p>
          <a:p>
            <a:pPr marL="978408" lvl="1" indent="-514350">
              <a:buFont typeface="+mj-lt"/>
              <a:buAutoNum type="alphaLcParenR"/>
            </a:pPr>
            <a:r>
              <a:rPr lang="fa-IR" dirty="0" smtClean="0">
                <a:cs typeface="B Zar" pitchFamily="2" charset="-78"/>
              </a:rPr>
              <a:t> </a:t>
            </a:r>
            <a:r>
              <a:rPr lang="fa-IR" sz="3200" dirty="0" smtClean="0">
                <a:cs typeface="B Zar" pitchFamily="2" charset="-78"/>
              </a:rPr>
              <a:t>بازار بيرونی  </a:t>
            </a:r>
            <a:r>
              <a:rPr lang="fa-IR" dirty="0" smtClean="0">
                <a:cs typeface="B Zar" pitchFamily="2" charset="-78"/>
              </a:rPr>
              <a:t>شامل مشتری ، بازارهای مالی و تأمين كننده ها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قيمت انتقالی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قيمت انتقالی ، قيمت معاملات درونی برای محاسبه انتقال كالا يا خدمات بين بخش های همان شركت است و برای ارزش گذاری و هماهنگی گردش كار بين واحدهای سازمانی مستقل به كار می رود .</a:t>
            </a:r>
          </a:p>
          <a:p>
            <a:r>
              <a:rPr lang="fa-IR" dirty="0" smtClean="0">
                <a:cs typeface="B Zar" pitchFamily="2" charset="-78"/>
              </a:rPr>
              <a:t> روش های قيمت گذاری انتقالی به دو شيوه انجام می گيرد:</a:t>
            </a:r>
          </a:p>
          <a:p>
            <a:pPr marL="978408" lvl="1" indent="-514350">
              <a:buFont typeface="+mj-lt"/>
              <a:buAutoNum type="arabicPeriod"/>
            </a:pPr>
            <a:r>
              <a:rPr lang="fa-IR" dirty="0" smtClean="0">
                <a:cs typeface="B Zar" pitchFamily="2" charset="-78"/>
              </a:rPr>
              <a:t> با استفاده از داده های بازار </a:t>
            </a:r>
          </a:p>
          <a:p>
            <a:pPr marL="978408" lvl="1" indent="-514350">
              <a:buFont typeface="+mj-lt"/>
              <a:buAutoNum type="arabicPeriod"/>
            </a:pPr>
            <a:r>
              <a:rPr lang="fa-IR" dirty="0" smtClean="0">
                <a:cs typeface="B Zar" pitchFamily="2" charset="-78"/>
              </a:rPr>
              <a:t> با استفاده از داده های مالی</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قيمت گذاری بر اساس بازار </a:t>
            </a:r>
            <a:endParaRPr lang="fa-IR" dirty="0">
              <a:cs typeface="B Zar" pitchFamily="2" charset="-78"/>
            </a:endParaRPr>
          </a:p>
        </p:txBody>
      </p:sp>
      <p:sp>
        <p:nvSpPr>
          <p:cNvPr id="3" name="Content Placeholder 2"/>
          <p:cNvSpPr>
            <a:spLocks noGrp="1"/>
          </p:cNvSpPr>
          <p:nvPr>
            <p:ph idx="1"/>
          </p:nvPr>
        </p:nvSpPr>
        <p:spPr/>
        <p:txBody>
          <a:bodyPr>
            <a:normAutofit fontScale="70000" lnSpcReduction="20000"/>
          </a:bodyPr>
          <a:lstStyle/>
          <a:p>
            <a:r>
              <a:rPr lang="fa-IR" dirty="0" smtClean="0">
                <a:cs typeface="B Zar" pitchFamily="2" charset="-78"/>
              </a:rPr>
              <a:t> </a:t>
            </a:r>
            <a:r>
              <a:rPr lang="fa-IR" sz="3400" dirty="0" smtClean="0">
                <a:cs typeface="B Zar" pitchFamily="2" charset="-78"/>
              </a:rPr>
              <a:t>در اين روش بخش </a:t>
            </a:r>
            <a:r>
              <a:rPr lang="fa-IR" sz="3400" dirty="0" smtClean="0">
                <a:solidFill>
                  <a:schemeClr val="tx1"/>
                </a:solidFill>
                <a:cs typeface="B Zar" pitchFamily="2" charset="-78"/>
              </a:rPr>
              <a:t>فروش</a:t>
            </a:r>
            <a:r>
              <a:rPr lang="fa-IR" sz="3400" dirty="0" smtClean="0">
                <a:cs typeface="B Zar" pitchFamily="2" charset="-78"/>
              </a:rPr>
              <a:t> انتقال را به عنوان فروش ثبت می كند . بخش توليد نيز بر اساس قيمت بازار انتقال را به عنوان درآمد ثبت می كند اين قيمت مشابه قيمتی است كه به يك تأمين كننده مستقل در صورت خريد بايد بپردازد .</a:t>
            </a:r>
          </a:p>
          <a:p>
            <a:endParaRPr lang="fa-IR" sz="3400" dirty="0" smtClean="0">
              <a:cs typeface="B Zar" pitchFamily="2" charset="-78"/>
            </a:endParaRPr>
          </a:p>
          <a:p>
            <a:r>
              <a:rPr lang="fa-IR" sz="3400" dirty="0" smtClean="0">
                <a:cs typeface="B Zar" pitchFamily="2" charset="-78"/>
              </a:rPr>
              <a:t> محاسن اين روش: </a:t>
            </a:r>
          </a:p>
          <a:p>
            <a:pPr marL="978408" lvl="1" indent="-514350">
              <a:buFont typeface="+mj-lt"/>
              <a:buAutoNum type="arabicParenR"/>
            </a:pPr>
            <a:r>
              <a:rPr lang="fa-IR" sz="3400" dirty="0" smtClean="0">
                <a:cs typeface="B Zar" pitchFamily="2" charset="-78"/>
              </a:rPr>
              <a:t> ساده است </a:t>
            </a:r>
          </a:p>
          <a:p>
            <a:pPr marL="978408" lvl="1" indent="-514350">
              <a:buFont typeface="+mj-lt"/>
              <a:buAutoNum type="arabicParenR"/>
            </a:pPr>
            <a:r>
              <a:rPr lang="fa-IR" sz="3400" dirty="0" smtClean="0">
                <a:cs typeface="B Zar" pitchFamily="2" charset="-78"/>
              </a:rPr>
              <a:t> عينی است و از نظر همه مديران معتبر است .</a:t>
            </a:r>
          </a:p>
          <a:p>
            <a:pPr marL="978408" lvl="1" indent="-514350">
              <a:buFont typeface="+mj-lt"/>
              <a:buAutoNum type="arabicParenR"/>
            </a:pPr>
            <a:r>
              <a:rPr lang="fa-IR" sz="3400" dirty="0" smtClean="0">
                <a:cs typeface="B Zar" pitchFamily="2" charset="-78"/>
              </a:rPr>
              <a:t> به مديران احساس اداره كسب وكار خود را می دهد</a:t>
            </a:r>
          </a:p>
          <a:p>
            <a:pPr marL="978408" lvl="1" indent="-514350">
              <a:buFont typeface="+mj-lt"/>
              <a:buAutoNum type="arabicParenR"/>
            </a:pPr>
            <a:r>
              <a:rPr lang="fa-IR" sz="3400" dirty="0" smtClean="0">
                <a:cs typeface="B Zar" pitchFamily="2" charset="-78"/>
              </a:rPr>
              <a:t> امكان ارزيابی صحيح عملكرد را فراهم كرده از تخصيص نادرست جلوگيری می كند.</a:t>
            </a:r>
          </a:p>
          <a:p>
            <a:pPr marL="578358" indent="-514350">
              <a:buFont typeface="+mj-lt"/>
              <a:buAutoNum type="arabicParenR"/>
            </a:pPr>
            <a:endParaRPr lang="fa-IR" sz="3400" dirty="0" smtClean="0">
              <a:cs typeface="B Zar" pitchFamily="2" charset="-78"/>
            </a:endParaRPr>
          </a:p>
          <a:p>
            <a:pPr marL="578358" indent="-514350"/>
            <a:r>
              <a:rPr lang="fa-IR" sz="3400" dirty="0" smtClean="0">
                <a:cs typeface="B Zar" pitchFamily="2" charset="-78"/>
              </a:rPr>
              <a:t>معايب اين روش: </a:t>
            </a:r>
          </a:p>
          <a:p>
            <a:pPr marL="978408" lvl="1" indent="-514350">
              <a:buNone/>
            </a:pPr>
            <a:r>
              <a:rPr lang="fa-IR" sz="3400" dirty="0" smtClean="0">
                <a:cs typeface="B Zar" pitchFamily="2" charset="-78"/>
              </a:rPr>
              <a:t>    نبود ملاكی برای بيشتر كالاها و خدمات واسطه ای بين بخش ها </a:t>
            </a:r>
            <a:endParaRPr lang="fa-IR" sz="3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5" end="5"/>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6" end="6"/>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8" end="8"/>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قيمت گذاری بر اساس اطلاعات هزينه های داخلی</a:t>
            </a:r>
            <a:endParaRPr lang="fa-IR" dirty="0">
              <a:cs typeface="B Zar" pitchFamily="2" charset="-78"/>
            </a:endParaRPr>
          </a:p>
        </p:txBody>
      </p:sp>
      <p:sp>
        <p:nvSpPr>
          <p:cNvPr id="3" name="Content Placeholder 2"/>
          <p:cNvSpPr>
            <a:spLocks noGrp="1"/>
          </p:cNvSpPr>
          <p:nvPr>
            <p:ph idx="1"/>
          </p:nvPr>
        </p:nvSpPr>
        <p:spPr/>
        <p:txBody>
          <a:bodyPr>
            <a:normAutofit fontScale="85000" lnSpcReduction="20000"/>
          </a:bodyPr>
          <a:lstStyle/>
          <a:p>
            <a:r>
              <a:rPr lang="fa-IR" dirty="0" smtClean="0">
                <a:cs typeface="B Zar" pitchFamily="2" charset="-78"/>
              </a:rPr>
              <a:t>برای اين قيمت گذاری روشهای مختلف استفاده می شود .</a:t>
            </a:r>
          </a:p>
          <a:p>
            <a:endParaRPr lang="fa-IR" dirty="0" smtClean="0">
              <a:cs typeface="B Zar" pitchFamily="2" charset="-78"/>
            </a:endParaRPr>
          </a:p>
          <a:p>
            <a:pPr marL="578358" indent="-514350">
              <a:buFont typeface="+mj-lt"/>
              <a:buAutoNum type="arabicParenR"/>
            </a:pPr>
            <a:r>
              <a:rPr lang="fa-IR" dirty="0" smtClean="0">
                <a:cs typeface="B Zar" pitchFamily="2" charset="-78"/>
              </a:rPr>
              <a:t> </a:t>
            </a:r>
            <a:r>
              <a:rPr lang="fa-IR" sz="4100" dirty="0" smtClean="0">
                <a:cs typeface="B Zar" pitchFamily="2" charset="-78"/>
              </a:rPr>
              <a:t>هزينه متغير توليد </a:t>
            </a:r>
            <a:endParaRPr lang="fa-IR" dirty="0" smtClean="0">
              <a:cs typeface="B Zar" pitchFamily="2" charset="-78"/>
            </a:endParaRPr>
          </a:p>
          <a:p>
            <a:pPr marL="578358" indent="-514350">
              <a:buNone/>
            </a:pPr>
            <a:r>
              <a:rPr lang="fa-IR" dirty="0" smtClean="0">
                <a:cs typeface="B Zar" pitchFamily="2" charset="-78"/>
              </a:rPr>
              <a:t>     هزينه متغير توليد كه كمترين قيمت انتقالی مبتنی بر حسابداری است كه شامل مواد اوليه ، نيروی كار ، و ساير هزينه های مستقيم توليد است .</a:t>
            </a:r>
          </a:p>
          <a:p>
            <a:pPr marL="578358" indent="-514350">
              <a:buFont typeface="+mj-lt"/>
              <a:buAutoNum type="arabicParenR"/>
            </a:pPr>
            <a:endParaRPr lang="fa-IR" dirty="0" smtClean="0">
              <a:cs typeface="B Zar" pitchFamily="2" charset="-78"/>
            </a:endParaRPr>
          </a:p>
          <a:p>
            <a:pPr marL="578358" indent="-514350">
              <a:buNone/>
            </a:pPr>
            <a:r>
              <a:rPr lang="fa-IR" sz="3600" dirty="0" smtClean="0">
                <a:cs typeface="B Zar" pitchFamily="2" charset="-78"/>
              </a:rPr>
              <a:t>محاسن اين روش:</a:t>
            </a:r>
          </a:p>
          <a:p>
            <a:pPr marL="978408" lvl="1" indent="-514350">
              <a:buFont typeface="+mj-lt"/>
              <a:buAutoNum type="arabicPeriod"/>
            </a:pPr>
            <a:r>
              <a:rPr lang="fa-IR" dirty="0" smtClean="0">
                <a:cs typeface="B Zar" pitchFamily="2" charset="-78"/>
              </a:rPr>
              <a:t> ساده است</a:t>
            </a:r>
          </a:p>
          <a:p>
            <a:pPr marL="978408" lvl="1" indent="-514350">
              <a:buFont typeface="+mj-lt"/>
              <a:buAutoNum type="arabicPeriod"/>
            </a:pPr>
            <a:r>
              <a:rPr lang="fa-IR" dirty="0" smtClean="0">
                <a:cs typeface="B Zar" pitchFamily="2" charset="-78"/>
              </a:rPr>
              <a:t> امكان تحليل تصميم بهای تمام شده خالص را فراهم می سازد .</a:t>
            </a:r>
          </a:p>
          <a:p>
            <a:pPr marL="578358" indent="-514350">
              <a:buNone/>
            </a:pPr>
            <a:r>
              <a:rPr lang="fa-IR" dirty="0" smtClean="0">
                <a:cs typeface="B Zar" pitchFamily="2" charset="-78"/>
              </a:rPr>
              <a:t> </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معايب </a:t>
            </a:r>
            <a:endParaRPr lang="fa-IR" dirty="0">
              <a:cs typeface="B Zar" pitchFamily="2" charset="-78"/>
            </a:endParaRPr>
          </a:p>
        </p:txBody>
      </p:sp>
      <p:sp>
        <p:nvSpPr>
          <p:cNvPr id="3" name="Content Placeholder 2"/>
          <p:cNvSpPr>
            <a:spLocks noGrp="1"/>
          </p:cNvSpPr>
          <p:nvPr>
            <p:ph idx="1"/>
          </p:nvPr>
        </p:nvSpPr>
        <p:spPr/>
        <p:txBody>
          <a:bodyPr>
            <a:normAutofit fontScale="85000" lnSpcReduction="20000"/>
          </a:bodyPr>
          <a:lstStyle/>
          <a:p>
            <a:pPr marL="578358" indent="-514350">
              <a:buNone/>
            </a:pPr>
            <a:endParaRPr lang="fa-IR" dirty="0" smtClean="0">
              <a:cs typeface="B Zar" pitchFamily="2" charset="-78"/>
            </a:endParaRPr>
          </a:p>
          <a:p>
            <a:pPr marL="578358" indent="-514350">
              <a:buFont typeface="+mj-lt"/>
              <a:buAutoNum type="arabicPeriod"/>
            </a:pPr>
            <a:r>
              <a:rPr lang="fa-IR" dirty="0" smtClean="0">
                <a:cs typeface="B Zar" pitchFamily="2" charset="-78"/>
              </a:rPr>
              <a:t> انتقال سود از بخش فروش به بخشهای خريد</a:t>
            </a:r>
          </a:p>
          <a:p>
            <a:pPr marL="578358" indent="-514350">
              <a:buFont typeface="+mj-lt"/>
              <a:buAutoNum type="arabicPeriod"/>
            </a:pPr>
            <a:r>
              <a:rPr lang="fa-IR" dirty="0" smtClean="0">
                <a:cs typeface="B Zar" pitchFamily="2" charset="-78"/>
              </a:rPr>
              <a:t> عدم ايجاد انگيزه هايی در بخشهای بالا و پايين دستی </a:t>
            </a:r>
          </a:p>
          <a:p>
            <a:pPr marL="578358" indent="-514350">
              <a:buFont typeface="+mj-lt"/>
              <a:buAutoNum type="arabicPeriod"/>
            </a:pPr>
            <a:r>
              <a:rPr lang="fa-IR" dirty="0" smtClean="0">
                <a:cs typeface="B Zar" pitchFamily="2" charset="-78"/>
              </a:rPr>
              <a:t> تغييرات در هزينه نهايی به دليل صرفه جويی های ناشی از مقياس توليد ، بر اساس سطوح مختلف توليد .</a:t>
            </a:r>
          </a:p>
          <a:p>
            <a:pPr marL="578358" indent="-514350">
              <a:buFont typeface="+mj-lt"/>
              <a:buAutoNum type="arabicPeriod"/>
            </a:pPr>
            <a:r>
              <a:rPr lang="fa-IR" dirty="0" smtClean="0">
                <a:cs typeface="B Zar" pitchFamily="2" charset="-78"/>
              </a:rPr>
              <a:t> محدود شدن سود شركت در صورت فروش به بخش پايين دستی در زمانی كه بخش فروش به ظرفيت كامل رسيده است.</a:t>
            </a:r>
          </a:p>
          <a:p>
            <a:pPr marL="578358" indent="-514350">
              <a:buFont typeface="+mj-lt"/>
              <a:buAutoNum type="arabicPeriod"/>
            </a:pPr>
            <a:r>
              <a:rPr lang="fa-IR" dirty="0" smtClean="0">
                <a:cs typeface="B Zar" pitchFamily="2" charset="-78"/>
              </a:rPr>
              <a:t> امتناع از فروش به بخش پايين دستی از طرف بخش بالا دستی بدليل كم شدن حاشيه سود .</a:t>
            </a:r>
          </a:p>
          <a:p>
            <a:pPr marL="578358" indent="-514350">
              <a:buFont typeface="+mj-lt"/>
              <a:buAutoNum type="arabicPeriod"/>
            </a:pPr>
            <a:r>
              <a:rPr lang="fa-IR" dirty="0" smtClean="0">
                <a:cs typeface="B Zar" pitchFamily="2" charset="-78"/>
              </a:rPr>
              <a:t>عرضه محصولات زير قيمت از طرف بخش فروش به مشتريان نهايی .</a:t>
            </a:r>
          </a:p>
          <a:p>
            <a:pPr marL="578358" indent="-514350">
              <a:buNone/>
            </a:pPr>
            <a:r>
              <a:rPr lang="fa-IR" dirty="0" smtClean="0">
                <a:cs typeface="B Zar" pitchFamily="2" charset="-78"/>
              </a:rPr>
              <a:t>اين محدوديت ها باعث می شوند كه از اين روش به ندرت استفاده شود .</a:t>
            </a:r>
          </a:p>
          <a:p>
            <a:pPr>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قيمت گذاری بر حسب بهای تمام شده</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اين نوع قيمت گذاری شامل هزينه های مستقيم به علاوه هزينه های سربار بخش است كه تحت پوشش حاشيه سود ناخالص كالاهای فروخته شده به مشتريان بيرونی قرار می گيرد .برای حذف امكان نفوذ عدم كارايی توليد ، از هزينه های استاندارد به جای هزينه های واقعی استفاده می شود.</a:t>
            </a:r>
          </a:p>
          <a:p>
            <a:pPr marL="578358" indent="-514350">
              <a:buNone/>
            </a:pPr>
            <a:r>
              <a:rPr lang="fa-IR" dirty="0" smtClean="0">
                <a:cs typeface="B Zar" pitchFamily="2" charset="-78"/>
              </a:rPr>
              <a:t>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 روش بهای تمام شده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محاسن:</a:t>
            </a:r>
          </a:p>
          <a:p>
            <a:pPr marL="978408" lvl="1" indent="-514350">
              <a:buFont typeface="+mj-lt"/>
              <a:buAutoNum type="arabicPeriod"/>
            </a:pPr>
            <a:r>
              <a:rPr lang="fa-IR" dirty="0" smtClean="0">
                <a:cs typeface="B Zar" pitchFamily="2" charset="-78"/>
              </a:rPr>
              <a:t> ساده بودن و قابل محاسبه بودن با استفاده از روشهای معمول حسابداری . </a:t>
            </a:r>
          </a:p>
          <a:p>
            <a:pPr marL="978408" lvl="1" indent="-514350">
              <a:buFont typeface="+mj-lt"/>
              <a:buAutoNum type="arabicPeriod"/>
            </a:pPr>
            <a:r>
              <a:rPr lang="fa-IR" dirty="0" smtClean="0">
                <a:cs typeface="B Zar" pitchFamily="2" charset="-78"/>
              </a:rPr>
              <a:t>فراهم سازی پوشش تمام هزينه های بالادستی  </a:t>
            </a:r>
          </a:p>
          <a:p>
            <a:pPr marL="978408" lvl="1" indent="-514350">
              <a:buFont typeface="+mj-lt"/>
              <a:buAutoNum type="arabicPeriod"/>
            </a:pPr>
            <a:r>
              <a:rPr lang="fa-IR" dirty="0" smtClean="0">
                <a:cs typeface="B Zar" pitchFamily="2" charset="-78"/>
              </a:rPr>
              <a:t> وجود انگيزه برای مديران بخش پايين دستی برای نظارت بر امكان اعمال فشار برای افزايش كارايی بخش بالادست توسط مديران بخش پايين دستی در صورتی كه هزينه های سرباری كه توسط بخش ديگر به حسابشان گذاشته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ويژگيهای نظام كنترل عملكرد</a:t>
            </a:r>
            <a:endParaRPr lang="fa-IR" dirty="0">
              <a:cs typeface="B Zar" pitchFamily="2" charset="-78"/>
            </a:endParaRPr>
          </a:p>
        </p:txBody>
      </p:sp>
      <p:sp>
        <p:nvSpPr>
          <p:cNvPr id="3" name="Content Placeholder 2"/>
          <p:cNvSpPr>
            <a:spLocks noGrp="1"/>
          </p:cNvSpPr>
          <p:nvPr>
            <p:ph idx="1"/>
          </p:nvPr>
        </p:nvSpPr>
        <p:spPr/>
        <p:txBody>
          <a:bodyPr/>
          <a:lstStyle/>
          <a:p>
            <a:pPr algn="r" rtl="1"/>
            <a:r>
              <a:rPr lang="fa-IR" dirty="0" smtClean="0">
                <a:cs typeface="B Zar" pitchFamily="2" charset="-78"/>
              </a:rPr>
              <a:t>انتقال اطلاعات</a:t>
            </a:r>
          </a:p>
          <a:p>
            <a:pPr algn="r" rtl="1"/>
            <a:r>
              <a:rPr lang="fa-IR" dirty="0" smtClean="0">
                <a:cs typeface="B Zar" pitchFamily="2" charset="-78"/>
              </a:rPr>
              <a:t>رويه ها و امور رسمی</a:t>
            </a:r>
          </a:p>
          <a:p>
            <a:pPr algn="r" rtl="1"/>
            <a:r>
              <a:rPr lang="fa-IR" dirty="0" smtClean="0">
                <a:cs typeface="B Zar" pitchFamily="2" charset="-78"/>
              </a:rPr>
              <a:t>طبقه بندی اطلاعات</a:t>
            </a:r>
          </a:p>
          <a:p>
            <a:pPr algn="r" rtl="1"/>
            <a:r>
              <a:rPr lang="fa-IR" dirty="0" smtClean="0">
                <a:cs typeface="B Zar" pitchFamily="2" charset="-78"/>
              </a:rPr>
              <a:t>ايجاد الگوهای فعاليتهای سازمانی</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 روش بهای تمام شده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معايب : </a:t>
            </a:r>
          </a:p>
          <a:p>
            <a:pPr marL="978408" lvl="1" indent="-514350">
              <a:buFont typeface="+mj-lt"/>
              <a:buAutoNum type="arabicPeriod"/>
            </a:pPr>
            <a:r>
              <a:rPr lang="fa-IR" dirty="0" smtClean="0">
                <a:cs typeface="B Zar" pitchFamily="2" charset="-78"/>
              </a:rPr>
              <a:t> در معرض عدم صحت تخصيص های حسابداری بهای تمام شده داخلی قرار دارد .</a:t>
            </a:r>
          </a:p>
          <a:p>
            <a:pPr marL="978408" lvl="1" indent="-514350">
              <a:buFont typeface="+mj-lt"/>
              <a:buAutoNum type="arabicPeriod"/>
            </a:pPr>
            <a:r>
              <a:rPr lang="fa-IR" dirty="0" smtClean="0">
                <a:cs typeface="B Zar" pitchFamily="2" charset="-78"/>
              </a:rPr>
              <a:t> كاهش سود شركت در اثر اعمال نفوذ مديران بخش پايين دستی در هزينه های سرباری كه توسط بخش بالادستی ايجاد می شود .</a:t>
            </a:r>
          </a:p>
          <a:p>
            <a:pPr marL="978408" lvl="1" indent="-514350">
              <a:buFont typeface="+mj-lt"/>
              <a:buAutoNum type="arabicPeriod"/>
            </a:pPr>
            <a:r>
              <a:rPr lang="fa-IR" dirty="0" smtClean="0">
                <a:cs typeface="B Zar" pitchFamily="2" charset="-78"/>
              </a:rPr>
              <a:t>امتناع از فروش به بخش پايين دستی بدليل كاهش حاشيه سود از طرف بخش بالادستی.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قيمت گذاری با استفاده از بهای تمام شده بعلاوه سود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بالاترين قيمت انتقالی مبتنی بر اطلاعات حسابداری است كه سعی می كند به قيمت بازار نزديك شود و بخش ها علاوه بر هزينه های مستقيم و سربار مقداری از سود فروش را هم تحت پوشش قرار می دهند كه باعث محاسبه سهم هر بخش توليد و فروش از سود نهايی فروش كالا ها با نسبتی كه هر يك به ارزش مذكور می افزايند توسط سيستم حسابداری می شود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روش بهای تمام شده بعلاوه سود</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محاسن: </a:t>
            </a:r>
          </a:p>
          <a:p>
            <a:pPr marL="914400" lvl="1" indent="-514350">
              <a:buNone/>
            </a:pPr>
            <a:r>
              <a:rPr lang="fa-IR" dirty="0" smtClean="0">
                <a:cs typeface="B Zar" pitchFamily="2" charset="-78"/>
              </a:rPr>
              <a:t>    باعث می شود كه بخش بالادستی با استفاده از منعكس شدن قيمت های بازار ، بتواند قيمت كامل شامل درامدها و سودهای حاصل از فروش به بخشهای داخلی را دريافت كند .</a:t>
            </a:r>
          </a:p>
          <a:p>
            <a:pPr marL="514350" indent="-514350"/>
            <a:r>
              <a:rPr lang="fa-IR" dirty="0" smtClean="0">
                <a:cs typeface="B Zar" pitchFamily="2" charset="-78"/>
              </a:rPr>
              <a:t>معايب:</a:t>
            </a:r>
          </a:p>
          <a:p>
            <a:pPr marL="914400" lvl="1" indent="-514350">
              <a:buNone/>
            </a:pPr>
            <a:r>
              <a:rPr lang="fa-IR" dirty="0" smtClean="0">
                <a:cs typeface="B Zar" pitchFamily="2" charset="-78"/>
              </a:rPr>
              <a:t>    بالا رفتن هزينه های پرداختی توسط بخش پايین دستی در صورت نداشتن حق امتناع از انتقال داخلی و انتخاب تأمين كنندگان بيرونی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روش قيمت توافقی </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Zar" pitchFamily="2" charset="-78"/>
              </a:rPr>
              <a:t> با وجود تمام محاسن روشهای قبل مديران اين روش را ترجيح می دهند كه باعث اطمينان در  تعادل طرح های سود و نتايج هر يك از بخش های شركت می شود . اين روش بر اساس مجموعی از هزينه های مستقيم استاندارد و مقداری اندوخته برای سود يا </a:t>
            </a:r>
            <a:r>
              <a:rPr lang="en-US" dirty="0" smtClean="0">
                <a:cs typeface="B Zar" pitchFamily="2" charset="-78"/>
              </a:rPr>
              <a:t>ROCE</a:t>
            </a:r>
            <a:r>
              <a:rPr lang="fa-IR" dirty="0" smtClean="0">
                <a:cs typeface="B Zar" pitchFamily="2" charset="-78"/>
              </a:rPr>
              <a:t> خواهد بود .</a:t>
            </a:r>
          </a:p>
          <a:p>
            <a:endParaRPr lang="fa-IR" dirty="0" smtClean="0">
              <a:cs typeface="B Zar" pitchFamily="2" charset="-78"/>
            </a:endParaRPr>
          </a:p>
          <a:p>
            <a:r>
              <a:rPr lang="fa-IR" dirty="0" smtClean="0">
                <a:cs typeface="B Zar" pitchFamily="2" charset="-78"/>
              </a:rPr>
              <a:t> </a:t>
            </a:r>
            <a:r>
              <a:rPr lang="fa-IR" sz="3500" dirty="0" smtClean="0">
                <a:cs typeface="B Zar" pitchFamily="2" charset="-78"/>
              </a:rPr>
              <a:t>محاسن‌ :</a:t>
            </a:r>
          </a:p>
          <a:p>
            <a:pPr lvl="1">
              <a:buNone/>
            </a:pPr>
            <a:r>
              <a:rPr lang="fa-IR" sz="3100" dirty="0" smtClean="0">
                <a:cs typeface="B Zar" pitchFamily="2" charset="-78"/>
              </a:rPr>
              <a:t>   </a:t>
            </a:r>
            <a:r>
              <a:rPr lang="fa-IR" dirty="0" smtClean="0">
                <a:cs typeface="B Zar" pitchFamily="2" charset="-78"/>
              </a:rPr>
              <a:t>بدليل مذاكره احساس برقراری عدالت در ميان مديران بوجود می آيد .</a:t>
            </a:r>
          </a:p>
          <a:p>
            <a:r>
              <a:rPr lang="fa-IR" sz="3800" dirty="0" smtClean="0">
                <a:cs typeface="B Zar" pitchFamily="2" charset="-78"/>
              </a:rPr>
              <a:t>معايب :</a:t>
            </a:r>
          </a:p>
          <a:p>
            <a:pPr lvl="1">
              <a:buNone/>
            </a:pPr>
            <a:r>
              <a:rPr lang="fa-IR" sz="3500" dirty="0" smtClean="0">
                <a:cs typeface="B Zar" pitchFamily="2" charset="-78"/>
              </a:rPr>
              <a:t> </a:t>
            </a:r>
            <a:r>
              <a:rPr lang="fa-IR" dirty="0" smtClean="0">
                <a:cs typeface="B Zar" pitchFamily="2" charset="-78"/>
              </a:rPr>
              <a:t>زمان بر است و امكان به انحراف كشيده شدن مذاكره بدليل مهارت های بعضی از مديران وجود دارد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قيمت گذاری مبتنی بر فعاليت</a:t>
            </a:r>
            <a:endParaRPr lang="fa-IR" dirty="0">
              <a:cs typeface="B Zar" pitchFamily="2" charset="-78"/>
            </a:endParaRPr>
          </a:p>
        </p:txBody>
      </p:sp>
      <p:sp>
        <p:nvSpPr>
          <p:cNvPr id="3" name="Content Placeholder 2"/>
          <p:cNvSpPr>
            <a:spLocks noGrp="1"/>
          </p:cNvSpPr>
          <p:nvPr>
            <p:ph idx="1"/>
          </p:nvPr>
        </p:nvSpPr>
        <p:spPr/>
        <p:txBody>
          <a:bodyPr>
            <a:normAutofit fontScale="92500"/>
          </a:bodyPr>
          <a:lstStyle/>
          <a:p>
            <a:r>
              <a:rPr lang="fa-IR" dirty="0" smtClean="0">
                <a:cs typeface="B Zar" pitchFamily="2" charset="-78"/>
              </a:rPr>
              <a:t>در اين روش استاندارد های هزينه ای متفاوتی برای گروه های متفاوت هزينه تهيه می شود پس قيمتهای انتقالی بر حسب دو رويكرد حجم واحد برای هزينه های گروه و واحد و سطح مصرف برای هزينه های محصول و كارخانه .</a:t>
            </a:r>
          </a:p>
          <a:p>
            <a:endParaRPr lang="fa-IR" dirty="0" smtClean="0">
              <a:cs typeface="B Zar" pitchFamily="2" charset="-78"/>
            </a:endParaRPr>
          </a:p>
          <a:p>
            <a:r>
              <a:rPr lang="fa-IR" dirty="0" smtClean="0">
                <a:cs typeface="B Zar" pitchFamily="2" charset="-78"/>
              </a:rPr>
              <a:t> چهار گروه هزينه ای كه در اين روش ديده می شوند عبارتند ا‍ز :</a:t>
            </a:r>
          </a:p>
          <a:p>
            <a:pPr marL="978408" lvl="1" indent="-514350">
              <a:buFont typeface="+mj-lt"/>
              <a:buAutoNum type="arabicPeriod"/>
            </a:pPr>
            <a:r>
              <a:rPr lang="fa-IR" dirty="0" smtClean="0">
                <a:cs typeface="B Zar" pitchFamily="2" charset="-78"/>
              </a:rPr>
              <a:t>هزينه های‌واحد مانند مواد خام </a:t>
            </a:r>
          </a:p>
          <a:p>
            <a:pPr marL="978408" lvl="1" indent="-514350">
              <a:buFont typeface="+mj-lt"/>
              <a:buAutoNum type="arabicPeriod"/>
            </a:pPr>
            <a:r>
              <a:rPr lang="fa-IR" dirty="0" smtClean="0">
                <a:cs typeface="B Zar" pitchFamily="2" charset="-78"/>
              </a:rPr>
              <a:t> هزينه های گروه مانند راه اندازی </a:t>
            </a:r>
          </a:p>
          <a:p>
            <a:pPr marL="978408" lvl="1" indent="-514350">
              <a:buFont typeface="+mj-lt"/>
              <a:buAutoNum type="arabicPeriod"/>
            </a:pPr>
            <a:r>
              <a:rPr lang="fa-IR" dirty="0" smtClean="0">
                <a:cs typeface="B Zar" pitchFamily="2" charset="-78"/>
              </a:rPr>
              <a:t> هزينه های محصول مانند طراحی بسته بندی </a:t>
            </a:r>
          </a:p>
          <a:p>
            <a:pPr marL="978408" lvl="1" indent="-514350">
              <a:buFont typeface="+mj-lt"/>
              <a:buAutoNum type="arabicPeriod"/>
            </a:pPr>
            <a:r>
              <a:rPr lang="fa-IR" dirty="0" smtClean="0">
                <a:cs typeface="B Zar" pitchFamily="2" charset="-78"/>
              </a:rPr>
              <a:t> هزينه های سطحی كارخانه مانند استهلاك وبيمه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محاسن ومعايب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محاسن :</a:t>
            </a:r>
          </a:p>
          <a:p>
            <a:pPr marL="914400" lvl="1" indent="-514350">
              <a:buFont typeface="+mj-lt"/>
              <a:buAutoNum type="arabicPeriod"/>
            </a:pPr>
            <a:r>
              <a:rPr lang="fa-IR" dirty="0" smtClean="0">
                <a:cs typeface="B Zar" pitchFamily="2" charset="-78"/>
              </a:rPr>
              <a:t>ارايه معيار صحيح تر</a:t>
            </a:r>
          </a:p>
          <a:p>
            <a:pPr marL="914400" lvl="1" indent="-514350">
              <a:buFont typeface="+mj-lt"/>
              <a:buAutoNum type="arabicPeriod"/>
            </a:pPr>
            <a:r>
              <a:rPr lang="fa-IR" dirty="0" smtClean="0">
                <a:cs typeface="B Zar" pitchFamily="2" charset="-78"/>
              </a:rPr>
              <a:t>جدا سازی تصميمات كوتاه مدت برای هزينه های واحد و گروه از تصميمات بلند مدت برای هزينه های سطح محصول و كارخانه </a:t>
            </a:r>
          </a:p>
          <a:p>
            <a:pPr marL="914400" lvl="1" indent="-514350">
              <a:buFont typeface="+mj-lt"/>
              <a:buAutoNum type="arabicPeriod"/>
            </a:pPr>
            <a:r>
              <a:rPr lang="fa-IR" dirty="0" smtClean="0">
                <a:cs typeface="B Zar" pitchFamily="2" charset="-78"/>
              </a:rPr>
              <a:t> مشوق مديران بخش توليد برای كمك به مديران بخش فروش در جهت مديريت مؤثر ظرفيت وساير هزينه های سطحی </a:t>
            </a:r>
          </a:p>
          <a:p>
            <a:r>
              <a:rPr lang="fa-IR" dirty="0" smtClean="0">
                <a:cs typeface="B Zar" pitchFamily="2" charset="-78"/>
              </a:rPr>
              <a:t>معايب :</a:t>
            </a:r>
          </a:p>
          <a:p>
            <a:pPr lvl="1">
              <a:buNone/>
            </a:pPr>
            <a:r>
              <a:rPr lang="fa-IR" dirty="0" smtClean="0">
                <a:cs typeface="B Zar" pitchFamily="2" charset="-78"/>
              </a:rPr>
              <a:t>  نسبتاُ پيچيده است و به درستی فرضيات و داده ها بستگی دارد. </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نتايج قيمت گذاری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همه مديران در بخش های مختلف بسته به اهدافشان  تمايل به قيمت گذاری دارند .</a:t>
            </a:r>
          </a:p>
          <a:p>
            <a:pPr lvl="1"/>
            <a:r>
              <a:rPr lang="fa-IR" dirty="0" smtClean="0">
                <a:cs typeface="B Zar" pitchFamily="2" charset="-78"/>
              </a:rPr>
              <a:t> مديران شركت برای ترغيب مديران بخش ها برای زياد كردن سود بلند مدت و گرفتن اطلاعات لازم برای تصميم گيری های مناسب .</a:t>
            </a:r>
          </a:p>
          <a:p>
            <a:pPr lvl="1"/>
            <a:r>
              <a:rPr lang="fa-IR" dirty="0" smtClean="0">
                <a:cs typeface="B Zar" pitchFamily="2" charset="-78"/>
              </a:rPr>
              <a:t> مديران بخش ها  برای نشان دادن مناسب عملكرد مالی بخش خود و انعكاس تأثير گذاری تصميمات اتخاذ شده در بخششان  .</a:t>
            </a:r>
          </a:p>
          <a:p>
            <a:pPr lvl="1"/>
            <a:r>
              <a:rPr lang="fa-IR" dirty="0" smtClean="0">
                <a:cs typeface="B Zar" pitchFamily="2" charset="-78"/>
              </a:rPr>
              <a:t> حتی كاركنان مالی نيز به قيمت گذاری علاقمندند زيرا هم ساده وقابل اعتماد است و هم استفاده و تهيه آن ساده است.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عملكرد شركت از ديدگاه مشتری</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Zar" pitchFamily="2" charset="-78"/>
              </a:rPr>
              <a:t>مشتريان از دو معيار عمده در سنجش شركت ها استفاده می كنند . </a:t>
            </a:r>
          </a:p>
          <a:p>
            <a:pPr marL="578358" indent="-514350">
              <a:buFont typeface="+mj-lt"/>
              <a:buAutoNum type="alphaLcParenR"/>
            </a:pPr>
            <a:r>
              <a:rPr lang="fa-IR" dirty="0" smtClean="0">
                <a:cs typeface="B Zar" pitchFamily="2" charset="-78"/>
              </a:rPr>
              <a:t>معيار های مالی:</a:t>
            </a:r>
          </a:p>
          <a:p>
            <a:pPr marL="953262" lvl="1" indent="-514350">
              <a:buFont typeface="+mj-lt"/>
              <a:buAutoNum type="arabicPeriod"/>
            </a:pPr>
            <a:r>
              <a:rPr lang="fa-IR" dirty="0" smtClean="0">
                <a:cs typeface="B Zar" pitchFamily="2" charset="-78"/>
              </a:rPr>
              <a:t>در آمد يا رشد درآمد </a:t>
            </a:r>
          </a:p>
          <a:p>
            <a:pPr marL="953262" lvl="1" indent="-514350">
              <a:buFont typeface="+mj-lt"/>
              <a:buAutoNum type="arabicPeriod"/>
            </a:pPr>
            <a:r>
              <a:rPr lang="fa-IR" dirty="0" smtClean="0">
                <a:cs typeface="B Zar" pitchFamily="2" charset="-78"/>
              </a:rPr>
              <a:t> حاشيه سود ناخالص </a:t>
            </a:r>
          </a:p>
          <a:p>
            <a:pPr marL="953262" lvl="1" indent="-514350">
              <a:buFont typeface="+mj-lt"/>
              <a:buAutoNum type="arabicPeriod"/>
            </a:pPr>
            <a:r>
              <a:rPr lang="fa-IR" dirty="0" smtClean="0">
                <a:cs typeface="B Zar" pitchFamily="2" charset="-78"/>
              </a:rPr>
              <a:t>هزينه ضمانت و يا بازگشت محصول </a:t>
            </a:r>
          </a:p>
          <a:p>
            <a:pPr marL="578358" indent="-514350">
              <a:buFont typeface="+mj-lt"/>
              <a:buAutoNum type="arabicPeriod"/>
            </a:pPr>
            <a:endParaRPr lang="fa-IR" dirty="0" smtClean="0">
              <a:cs typeface="B Zar" pitchFamily="2" charset="-78"/>
            </a:endParaRPr>
          </a:p>
          <a:p>
            <a:pPr marL="578358" indent="-514350">
              <a:buFont typeface="+mj-lt"/>
              <a:buAutoNum type="alphaLcParenR" startAt="2"/>
            </a:pPr>
            <a:r>
              <a:rPr lang="fa-IR" dirty="0" smtClean="0">
                <a:cs typeface="B Zar" pitchFamily="2" charset="-78"/>
              </a:rPr>
              <a:t> معيار های غير مالی:</a:t>
            </a:r>
          </a:p>
          <a:p>
            <a:pPr marL="953262" lvl="1" indent="-514350">
              <a:buFont typeface="+mj-lt"/>
              <a:buAutoNum type="arabicPeriod"/>
            </a:pPr>
            <a:r>
              <a:rPr lang="fa-IR" dirty="0" smtClean="0">
                <a:cs typeface="B Zar" pitchFamily="2" charset="-78"/>
              </a:rPr>
              <a:t> سهم بازار يا رشد آن </a:t>
            </a:r>
          </a:p>
          <a:p>
            <a:pPr marL="953262" lvl="1" indent="-514350">
              <a:buFont typeface="+mj-lt"/>
              <a:buAutoNum type="arabicPeriod"/>
            </a:pPr>
            <a:r>
              <a:rPr lang="fa-IR" dirty="0" smtClean="0">
                <a:cs typeface="B Zar" pitchFamily="2" charset="-78"/>
              </a:rPr>
              <a:t> رضايت مشتری</a:t>
            </a:r>
          </a:p>
          <a:p>
            <a:pPr marL="953262" lvl="1" indent="-514350">
              <a:buFont typeface="+mj-lt"/>
              <a:buAutoNum type="arabicPeriod"/>
            </a:pPr>
            <a:r>
              <a:rPr lang="fa-IR" dirty="0" smtClean="0">
                <a:cs typeface="B Zar" pitchFamily="2" charset="-78"/>
              </a:rPr>
              <a:t> معرفی محصول به ديگران</a:t>
            </a:r>
          </a:p>
          <a:p>
            <a:pPr marL="578358" indent="-514350">
              <a:buFont typeface="+mj-lt"/>
              <a:buAutoNum type="arabicPeriod"/>
            </a:pPr>
            <a:endParaRPr lang="fa-IR" dirty="0" smtClean="0">
              <a:cs typeface="B Zar" pitchFamily="2" charset="-78"/>
            </a:endParaRPr>
          </a:p>
          <a:p>
            <a:pPr marL="578358" indent="-514350">
              <a:buFont typeface="+mj-lt"/>
              <a:buAutoNum type="arabicPeriod"/>
            </a:pPr>
            <a:endParaRPr lang="fa-IR" dirty="0" smtClean="0">
              <a:cs typeface="B Zar" pitchFamily="2" charset="-78"/>
            </a:endParaRPr>
          </a:p>
          <a:p>
            <a:pPr marL="578358" indent="-514350">
              <a:buFont typeface="+mj-lt"/>
              <a:buAutoNum type="alphaLcParenR"/>
            </a:pPr>
            <a:endParaRPr lang="fa-IR" dirty="0" smtClean="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عملكرد شركت از ديدگاه تأمين كنندگان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چون تأمين كنندگان نسبت به معامله هايی كه پيامد های بلند مدت دارند ، هيچ علاقه ای ندارند پس معيار اصلی برای آنها قابل اطمينان بودن و پرداخت های به موقع  در ازای مبلغ كالاها و خدمات دريافت شده  ، می باشد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عملكرد شركت از ديدگاه بازار های مالی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مديران بايد بتوانند سهامداران و مالكان و تأمين كنندگان مالی خود را مجاب كنند كه شركت در وضعيت سود دهی است . برای رسيدن به اين هدف مديران بر روی چهار معيار تمركز می كنند.  سود ، نرخ بازگشت سرمايه، سود اضافی و ارزش بازار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نظامهای برنامه ريزی سود</a:t>
            </a:r>
            <a:endParaRPr lang="fa-IR" dirty="0">
              <a:cs typeface="B Zar" pitchFamily="2" charset="-78"/>
            </a:endParaRPr>
          </a:p>
        </p:txBody>
      </p:sp>
      <p:graphicFrame>
        <p:nvGraphicFramePr>
          <p:cNvPr id="10" name="Content Placeholder 9"/>
          <p:cNvGraphicFramePr>
            <a:graphicFrameLocks noGrp="1"/>
          </p:cNvGraphicFramePr>
          <p:nvPr>
            <p:ph idx="1"/>
          </p:nvPr>
        </p:nvGraphicFramePr>
        <p:xfrm>
          <a:off x="4429124" y="1600200"/>
          <a:ext cx="42576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1643042" y="2285992"/>
          <a:ext cx="5048264" cy="34210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3"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تعديلات ارزش افزوده اقتصادی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سعی تعديلات ارزش افزوده اقتصادی بر اين است كه ارقام در آمد حسابداری  را به در آمد اقتصادی نزديك كند .</a:t>
            </a:r>
          </a:p>
          <a:p>
            <a:r>
              <a:rPr lang="fa-IR" dirty="0" smtClean="0">
                <a:cs typeface="B Zar" pitchFamily="2" charset="-78"/>
              </a:rPr>
              <a:t> تفاوت های تعديلات ارزش افزوده و سود اضافی</a:t>
            </a:r>
          </a:p>
          <a:p>
            <a:pPr marL="578358" indent="-514350">
              <a:buFont typeface="+mj-lt"/>
              <a:buAutoNum type="arabicPeriod"/>
            </a:pPr>
            <a:r>
              <a:rPr lang="fa-IR" dirty="0" smtClean="0">
                <a:cs typeface="B Zar" pitchFamily="2" charset="-78"/>
              </a:rPr>
              <a:t> حذف انحرافات احتمالی در حسابداری </a:t>
            </a:r>
          </a:p>
          <a:p>
            <a:pPr marL="578358" indent="-514350">
              <a:buFont typeface="+mj-lt"/>
              <a:buAutoNum type="arabicPeriod"/>
            </a:pPr>
            <a:r>
              <a:rPr lang="fa-IR" dirty="0" smtClean="0">
                <a:cs typeface="B Zar" pitchFamily="2" charset="-78"/>
              </a:rPr>
              <a:t> اضافه نمودن بدهی و منابع سرمايه ای در محاسبات هزينه سرمايه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كارت امتيازی متوازن</a:t>
            </a:r>
            <a:endParaRPr lang="fa-IR" dirty="0">
              <a:cs typeface="B Zar" pitchFamily="2" charset="-78"/>
            </a:endParaRPr>
          </a:p>
        </p:txBody>
      </p:sp>
      <p:sp>
        <p:nvSpPr>
          <p:cNvPr id="3" name="Content Placeholder 2"/>
          <p:cNvSpPr>
            <a:spLocks noGrp="1"/>
          </p:cNvSpPr>
          <p:nvPr>
            <p:ph idx="1"/>
          </p:nvPr>
        </p:nvSpPr>
        <p:spPr/>
        <p:txBody>
          <a:bodyPr numCol="1">
            <a:normAutofit lnSpcReduction="10000"/>
          </a:bodyPr>
          <a:lstStyle/>
          <a:p>
            <a:r>
              <a:rPr lang="fa-IR" dirty="0" smtClean="0">
                <a:cs typeface="B Zar" pitchFamily="2" charset="-78"/>
              </a:rPr>
              <a:t> كارت امتيازی متوازن ،اهداف مرتبط و چندگانه ای را كه شركت ها برای رقابت بر اساس نوآوری و قابليت های نامشهود خود به آن ها نياز دارند به يكديگر پيوند می زند . اين كارت مأموريت و استراتژی را به اهداف و معيارهايی تبديل می كند كه در چهار وجه مختلف سازمان دهی می گردند :</a:t>
            </a:r>
          </a:p>
          <a:p>
            <a:pPr marL="578358" indent="-514350">
              <a:buFont typeface="+mj-lt"/>
              <a:buAutoNum type="arabicParenR"/>
            </a:pPr>
            <a:r>
              <a:rPr lang="fa-IR" dirty="0" smtClean="0">
                <a:cs typeface="B Zar" pitchFamily="2" charset="-78"/>
              </a:rPr>
              <a:t> مالی</a:t>
            </a:r>
          </a:p>
          <a:p>
            <a:pPr marL="578358" indent="-514350">
              <a:buFont typeface="+mj-lt"/>
              <a:buAutoNum type="arabicParenR"/>
            </a:pPr>
            <a:r>
              <a:rPr lang="fa-IR" dirty="0" smtClean="0">
                <a:cs typeface="B Zar" pitchFamily="2" charset="-78"/>
              </a:rPr>
              <a:t>مشتری</a:t>
            </a:r>
          </a:p>
          <a:p>
            <a:pPr marL="578358" indent="-514350">
              <a:buFont typeface="+mj-lt"/>
              <a:buAutoNum type="arabicParenR"/>
            </a:pPr>
            <a:r>
              <a:rPr lang="fa-IR" dirty="0" smtClean="0">
                <a:cs typeface="B Zar" pitchFamily="2" charset="-78"/>
              </a:rPr>
              <a:t> فرآيندهای داخلی كسب و كار</a:t>
            </a:r>
          </a:p>
          <a:p>
            <a:pPr marL="578358" indent="-514350">
              <a:buFont typeface="+mj-lt"/>
              <a:buAutoNum type="arabicParenR"/>
            </a:pPr>
            <a:r>
              <a:rPr lang="fa-IR" dirty="0" smtClean="0">
                <a:cs typeface="B Zar" pitchFamily="2" charset="-78"/>
              </a:rPr>
              <a:t> يادگيری و رشد</a:t>
            </a:r>
          </a:p>
          <a:p>
            <a:pPr marL="578358" indent="-514350">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فرايند تهيه كارت امتياز متوازن</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pPr marL="578358" indent="-514350">
              <a:buFont typeface="+mj-lt"/>
              <a:buAutoNum type="arabicPeriod"/>
            </a:pPr>
            <a:r>
              <a:rPr lang="fa-IR" dirty="0" smtClean="0">
                <a:cs typeface="B Zar" pitchFamily="2" charset="-78"/>
              </a:rPr>
              <a:t> توسعه اهداف و معيارهای مرتبط با متغيرهای اصلی عملكرد مالی : اهداف مالی را می توان با استفاده از سود عملياتی </a:t>
            </a:r>
            <a:r>
              <a:rPr lang="en-US" dirty="0" smtClean="0">
                <a:cs typeface="B Zar" pitchFamily="2" charset="-78"/>
              </a:rPr>
              <a:t>EVA,ROC </a:t>
            </a:r>
            <a:r>
              <a:rPr lang="fa-IR" dirty="0" smtClean="0">
                <a:cs typeface="B Zar" pitchFamily="2" charset="-78"/>
              </a:rPr>
              <a:t> اندازه گيری كرد و ساير اهداف مالی به تغييرات در چرخه های سود، نقدی و يا چرخه </a:t>
            </a:r>
            <a:r>
              <a:rPr lang="en-US" dirty="0" smtClean="0">
                <a:cs typeface="B Zar" pitchFamily="2" charset="-78"/>
              </a:rPr>
              <a:t>ROCE</a:t>
            </a:r>
            <a:r>
              <a:rPr lang="fa-IR" dirty="0" smtClean="0">
                <a:cs typeface="B Zar" pitchFamily="2" charset="-78"/>
              </a:rPr>
              <a:t> مرتبط می شوند .</a:t>
            </a:r>
          </a:p>
          <a:p>
            <a:pPr marL="578358" indent="-514350">
              <a:buFont typeface="+mj-lt"/>
              <a:buAutoNum type="arabicPeriod"/>
            </a:pPr>
            <a:r>
              <a:rPr lang="fa-IR" dirty="0" smtClean="0">
                <a:cs typeface="B Zar" pitchFamily="2" charset="-78"/>
              </a:rPr>
              <a:t> توسعه اهداف و معيارهای مرتبط با متغيرهای اصلی مشتری : شناخت مشتريان و بخش های مطلوب بازار برای رقابت شامل مشتريان كنونی و بالقوه ای كه وفادارند، زياد خريد می كنند ، باعث كاهش هزينه ها و خدماتند ، مشتريان جديد معرفی می كنند . معيارهای اصلی وفاداری مشتری شامل رضايت ، حفظ ، جذب و سود آوری مشتری همچنين سهم بازار و سهم مالی در بخش های هدف می باشد</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a-IR" dirty="0" smtClean="0">
                <a:cs typeface="B Zar" pitchFamily="2" charset="-78"/>
              </a:rPr>
              <a:t>فرايند تهيه كارت امتياز متوازن</a:t>
            </a:r>
            <a:endParaRPr lang="fa-IR" dirty="0">
              <a:cs typeface="B Zar" pitchFamily="2" charset="-78"/>
            </a:endParaRPr>
          </a:p>
        </p:txBody>
      </p:sp>
      <p:sp>
        <p:nvSpPr>
          <p:cNvPr id="3" name="Content Placeholder 2"/>
          <p:cNvSpPr>
            <a:spLocks noGrp="1"/>
          </p:cNvSpPr>
          <p:nvPr>
            <p:ph idx="1"/>
          </p:nvPr>
        </p:nvSpPr>
        <p:spPr>
          <a:xfrm>
            <a:off x="457200" y="1882808"/>
            <a:ext cx="8229600" cy="4975192"/>
          </a:xfrm>
        </p:spPr>
        <p:txBody>
          <a:bodyPr>
            <a:normAutofit lnSpcReduction="10000"/>
          </a:bodyPr>
          <a:lstStyle/>
          <a:p>
            <a:pPr marL="578358" indent="-514350">
              <a:buFont typeface="+mj-lt"/>
              <a:buAutoNum type="arabicPeriod" startAt="3"/>
            </a:pPr>
            <a:r>
              <a:rPr lang="fa-IR" dirty="0" smtClean="0">
                <a:cs typeface="B Zar" pitchFamily="2" charset="-78"/>
              </a:rPr>
              <a:t> توسعه اهداف و معيارها مرتبط با متغيرهای اصلی عملكرد فرايند داخلی : اين فرايند واحد كسب و كار را قادر می سازد تا </a:t>
            </a:r>
          </a:p>
          <a:p>
            <a:pPr marL="578358" indent="-514350">
              <a:buFont typeface="Wingdings" pitchFamily="2" charset="2"/>
              <a:buChar char="Ø"/>
            </a:pPr>
            <a:r>
              <a:rPr lang="fa-IR" dirty="0" smtClean="0">
                <a:cs typeface="B Zar" pitchFamily="2" charset="-78"/>
              </a:rPr>
              <a:t> پيشنهاد ارزشی ارايه دهد كه مشتريان بخش های بازار هدف را جذب و حفظ نمايد .</a:t>
            </a:r>
          </a:p>
          <a:p>
            <a:pPr marL="578358" indent="-514350">
              <a:buFont typeface="Wingdings" pitchFamily="2" charset="2"/>
              <a:buChar char="Ø"/>
            </a:pPr>
            <a:r>
              <a:rPr lang="fa-IR" dirty="0" smtClean="0">
                <a:cs typeface="B Zar" pitchFamily="2" charset="-78"/>
              </a:rPr>
              <a:t>رضايت سهامداران را نسبت به بازده مالی تأمين نمايد .</a:t>
            </a:r>
          </a:p>
          <a:p>
            <a:pPr marL="578358" indent="-514350">
              <a:buNone/>
            </a:pPr>
            <a:r>
              <a:rPr lang="fa-IR" dirty="0" smtClean="0">
                <a:cs typeface="B Zar" pitchFamily="2" charset="-78"/>
              </a:rPr>
              <a:t>    مدل زنجيره ارزش درونی الگوی ساده ای است كه شركت ها می توانند برای دسته بندی اهداف خود در فرايندهای درونی و در كارت امتياز ی متوازن از آن استفاده كنند . مدل عمومی زنجيره ارزش همه فرايندهای كسب و كار را در بر می گيرد و شامل : فرايند نوآوری، فرآيند عملياتی و فرايند های خدمات پس از فروش . </a:t>
            </a:r>
            <a:endParaRPr lang="fa-IR" dirty="0">
              <a:cs typeface="B Zar"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xit" presetSubtype="0" fill="hold" grpId="1" nodeType="clickEffect">
                                  <p:stCondLst>
                                    <p:cond delay="0"/>
                                  </p:stCondLst>
                                  <p:childTnLst>
                                    <p:anim calcmode="lin" valueType="num">
                                      <p:cBhvr>
                                        <p:cTn id="26" dur="1000"/>
                                        <p:tgtEl>
                                          <p:spTgt spid="3">
                                            <p:txEl>
                                              <p:pRg st="0" end="0"/>
                                            </p:txEl>
                                          </p:spTgt>
                                        </p:tgtEl>
                                        <p:attrNameLst>
                                          <p:attrName>ppt_w</p:attrName>
                                        </p:attrNameLst>
                                      </p:cBhvr>
                                      <p:tavLst>
                                        <p:tav tm="0">
                                          <p:val>
                                            <p:strVal val="ppt_w"/>
                                          </p:val>
                                        </p:tav>
                                        <p:tav tm="100000">
                                          <p:val>
                                            <p:fltVal val="0"/>
                                          </p:val>
                                        </p:tav>
                                      </p:tavLst>
                                    </p:anim>
                                    <p:anim calcmode="lin" valueType="num">
                                      <p:cBhvr>
                                        <p:cTn id="27" dur="1000"/>
                                        <p:tgtEl>
                                          <p:spTgt spid="3">
                                            <p:txEl>
                                              <p:pRg st="0" end="0"/>
                                            </p:txEl>
                                          </p:spTgt>
                                        </p:tgtEl>
                                        <p:attrNameLst>
                                          <p:attrName>ppt_h</p:attrName>
                                        </p:attrNameLst>
                                      </p:cBhvr>
                                      <p:tavLst>
                                        <p:tav tm="0">
                                          <p:val>
                                            <p:strVal val="ppt_h"/>
                                          </p:val>
                                        </p:tav>
                                        <p:tav tm="100000">
                                          <p:val>
                                            <p:fltVal val="0"/>
                                          </p:val>
                                        </p:tav>
                                      </p:tavLst>
                                    </p:anim>
                                    <p:anim calcmode="lin" valueType="num">
                                      <p:cBhvr>
                                        <p:cTn id="28" dur="1000"/>
                                        <p:tgtEl>
                                          <p:spTgt spid="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5" presetClass="exit" presetSubtype="0" fill="hold" grpId="1" nodeType="clickEffect">
                                  <p:stCondLst>
                                    <p:cond delay="0"/>
                                  </p:stCondLst>
                                  <p:childTnLst>
                                    <p:anim calcmode="lin" valueType="num">
                                      <p:cBhvr>
                                        <p:cTn id="34" dur="1000"/>
                                        <p:tgtEl>
                                          <p:spTgt spid="3">
                                            <p:txEl>
                                              <p:pRg st="1" end="1"/>
                                            </p:txEl>
                                          </p:spTgt>
                                        </p:tgtEl>
                                        <p:attrNameLst>
                                          <p:attrName>ppt_w</p:attrName>
                                        </p:attrNameLst>
                                      </p:cBhvr>
                                      <p:tavLst>
                                        <p:tav tm="0">
                                          <p:val>
                                            <p:strVal val="ppt_w"/>
                                          </p:val>
                                        </p:tav>
                                        <p:tav tm="100000">
                                          <p:val>
                                            <p:fltVal val="0"/>
                                          </p:val>
                                        </p:tav>
                                      </p:tavLst>
                                    </p:anim>
                                    <p:anim calcmode="lin" valueType="num">
                                      <p:cBhvr>
                                        <p:cTn id="35" dur="1000"/>
                                        <p:tgtEl>
                                          <p:spTgt spid="3">
                                            <p:txEl>
                                              <p:pRg st="1" end="1"/>
                                            </p:txEl>
                                          </p:spTgt>
                                        </p:tgtEl>
                                        <p:attrNameLst>
                                          <p:attrName>ppt_h</p:attrName>
                                        </p:attrNameLst>
                                      </p:cBhvr>
                                      <p:tavLst>
                                        <p:tav tm="0">
                                          <p:val>
                                            <p:strVal val="ppt_h"/>
                                          </p:val>
                                        </p:tav>
                                        <p:tav tm="100000">
                                          <p:val>
                                            <p:fltVal val="0"/>
                                          </p:val>
                                        </p:tav>
                                      </p:tavLst>
                                    </p:anim>
                                    <p:anim calcmode="lin" valueType="num">
                                      <p:cBhvr>
                                        <p:cTn id="36"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5" presetClass="exit" presetSubtype="0" fill="hold" grpId="1" nodeType="clickEffect">
                                  <p:stCondLst>
                                    <p:cond delay="0"/>
                                  </p:stCondLst>
                                  <p:childTnLst>
                                    <p:anim calcmode="lin" valueType="num">
                                      <p:cBhvr>
                                        <p:cTn id="42" dur="1000"/>
                                        <p:tgtEl>
                                          <p:spTgt spid="3">
                                            <p:txEl>
                                              <p:pRg st="2" end="2"/>
                                            </p:txEl>
                                          </p:spTgt>
                                        </p:tgtEl>
                                        <p:attrNameLst>
                                          <p:attrName>ppt_w</p:attrName>
                                        </p:attrNameLst>
                                      </p:cBhvr>
                                      <p:tavLst>
                                        <p:tav tm="0">
                                          <p:val>
                                            <p:strVal val="ppt_w"/>
                                          </p:val>
                                        </p:tav>
                                        <p:tav tm="100000">
                                          <p:val>
                                            <p:fltVal val="0"/>
                                          </p:val>
                                        </p:tav>
                                      </p:tavLst>
                                    </p:anim>
                                    <p:anim calcmode="lin" valueType="num">
                                      <p:cBhvr>
                                        <p:cTn id="43" dur="1000"/>
                                        <p:tgtEl>
                                          <p:spTgt spid="3">
                                            <p:txEl>
                                              <p:pRg st="2" end="2"/>
                                            </p:txEl>
                                          </p:spTgt>
                                        </p:tgtEl>
                                        <p:attrNameLst>
                                          <p:attrName>ppt_h</p:attrName>
                                        </p:attrNameLst>
                                      </p:cBhvr>
                                      <p:tavLst>
                                        <p:tav tm="0">
                                          <p:val>
                                            <p:strVal val="ppt_h"/>
                                          </p:val>
                                        </p:tav>
                                        <p:tav tm="100000">
                                          <p:val>
                                            <p:fltVal val="0"/>
                                          </p:val>
                                        </p:tav>
                                      </p:tavLst>
                                    </p:anim>
                                    <p:anim calcmode="lin" valueType="num">
                                      <p:cBhvr>
                                        <p:cTn id="44" dur="1000"/>
                                        <p:tgtEl>
                                          <p:spTgt spid="3">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3">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5" presetClass="exit" presetSubtype="0" fill="hold" grpId="1" nodeType="clickEffect">
                                  <p:stCondLst>
                                    <p:cond delay="0"/>
                                  </p:stCondLst>
                                  <p:childTnLst>
                                    <p:anim calcmode="lin" valueType="num">
                                      <p:cBhvr>
                                        <p:cTn id="50" dur="1000"/>
                                        <p:tgtEl>
                                          <p:spTgt spid="3">
                                            <p:txEl>
                                              <p:pRg st="3" end="3"/>
                                            </p:txEl>
                                          </p:spTgt>
                                        </p:tgtEl>
                                        <p:attrNameLst>
                                          <p:attrName>ppt_w</p:attrName>
                                        </p:attrNameLst>
                                      </p:cBhvr>
                                      <p:tavLst>
                                        <p:tav tm="0">
                                          <p:val>
                                            <p:strVal val="ppt_w"/>
                                          </p:val>
                                        </p:tav>
                                        <p:tav tm="100000">
                                          <p:val>
                                            <p:fltVal val="0"/>
                                          </p:val>
                                        </p:tav>
                                      </p:tavLst>
                                    </p:anim>
                                    <p:anim calcmode="lin" valueType="num">
                                      <p:cBhvr>
                                        <p:cTn id="51" dur="1000"/>
                                        <p:tgtEl>
                                          <p:spTgt spid="3">
                                            <p:txEl>
                                              <p:pRg st="3" end="3"/>
                                            </p:txEl>
                                          </p:spTgt>
                                        </p:tgtEl>
                                        <p:attrNameLst>
                                          <p:attrName>ppt_h</p:attrName>
                                        </p:attrNameLst>
                                      </p:cBhvr>
                                      <p:tavLst>
                                        <p:tav tm="0">
                                          <p:val>
                                            <p:strVal val="ppt_h"/>
                                          </p:val>
                                        </p:tav>
                                        <p:tav tm="100000">
                                          <p:val>
                                            <p:fltVal val="0"/>
                                          </p:val>
                                        </p:tav>
                                      </p:tavLst>
                                    </p:anim>
                                    <p:anim calcmode="lin" valueType="num">
                                      <p:cBhvr>
                                        <p:cTn id="52" dur="1000"/>
                                        <p:tgtEl>
                                          <p:spTgt spid="3">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3" dur="1000"/>
                                        <p:tgtEl>
                                          <p:spTgt spid="3">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4"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a-IR" dirty="0" smtClean="0">
                <a:cs typeface="B Zar" pitchFamily="2" charset="-78"/>
              </a:rPr>
              <a:t>فرايند تهيه كارت امتياز متوازن</a:t>
            </a:r>
            <a:endParaRPr lang="fa-IR" dirty="0">
              <a:cs typeface="B Zar" pitchFamily="2" charset="-78"/>
            </a:endParaRPr>
          </a:p>
        </p:txBody>
      </p:sp>
      <p:sp>
        <p:nvSpPr>
          <p:cNvPr id="3" name="Content Placeholder 2"/>
          <p:cNvSpPr>
            <a:spLocks noGrp="1"/>
          </p:cNvSpPr>
          <p:nvPr>
            <p:ph idx="1"/>
          </p:nvPr>
        </p:nvSpPr>
        <p:spPr/>
        <p:txBody>
          <a:bodyPr>
            <a:normAutofit/>
          </a:bodyPr>
          <a:lstStyle/>
          <a:p>
            <a:pPr marL="578358" indent="-514350">
              <a:buFont typeface="+mj-lt"/>
              <a:buAutoNum type="arabicPeriod" startAt="4"/>
            </a:pPr>
            <a:r>
              <a:rPr lang="fa-IR" dirty="0" smtClean="0">
                <a:cs typeface="B Zar" pitchFamily="2" charset="-78"/>
              </a:rPr>
              <a:t> توسعه اهداف و معيار های مرتبط با متغيرهای‌ اصلی يادگيری و رشد :اين وجه زير ساخت های مورد نياز سازمان برای ايجاد رشد و بهبود بلند مدت را شناسايی می كند . وجه مشتری و فرايندهای درونی كسب و كار مهمترين عامل موثر بر موفقيت فعلی و آتی را شناسايی مينمايد.</a:t>
            </a:r>
          </a:p>
          <a:p>
            <a:pPr marL="578358" indent="-514350">
              <a:buFont typeface="+mj-lt"/>
              <a:buAutoNum type="arabicPeriod" startAt="4"/>
            </a:pPr>
            <a:r>
              <a:rPr lang="fa-IR" dirty="0" smtClean="0">
                <a:cs typeface="B Zar" pitchFamily="2" charset="-78"/>
              </a:rPr>
              <a:t>استفاده از كارت های امتياز متوازن برای اعلام استراتژی :معيارهای كارت امتيازی متوازن را بايد برای تدوين استراتژی كسب و كار ، انتقال اين استراتژی به كاركنان و كمك به همسويی برنامه های فردی ، سازمانی و بخشی برای تحقيق اهداف مشترك بكار برد .</a:t>
            </a:r>
            <a:endParaRPr lang="fa-IR" dirty="0">
              <a:cs typeface="B Zar"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5" presetClass="exit" presetSubtype="0" fill="hold" grpId="1" nodeType="clickEffect">
                                  <p:stCondLst>
                                    <p:cond delay="0"/>
                                  </p:stCondLst>
                                  <p:childTnLst>
                                    <p:anim calcmode="lin" valueType="num">
                                      <p:cBhvr>
                                        <p:cTn id="24" dur="1000"/>
                                        <p:tgtEl>
                                          <p:spTgt spid="3">
                                            <p:txEl>
                                              <p:pRg st="0" end="0"/>
                                            </p:txEl>
                                          </p:spTgt>
                                        </p:tgtEl>
                                        <p:attrNameLst>
                                          <p:attrName>ppt_w</p:attrName>
                                        </p:attrNameLst>
                                      </p:cBhvr>
                                      <p:tavLst>
                                        <p:tav tm="0">
                                          <p:val>
                                            <p:strVal val="ppt_w"/>
                                          </p:val>
                                        </p:tav>
                                        <p:tav tm="100000">
                                          <p:val>
                                            <p:fltVal val="0"/>
                                          </p:val>
                                        </p:tav>
                                      </p:tavLst>
                                    </p:anim>
                                    <p:anim calcmode="lin" valueType="num">
                                      <p:cBhvr>
                                        <p:cTn id="25" dur="1000"/>
                                        <p:tgtEl>
                                          <p:spTgt spid="3">
                                            <p:txEl>
                                              <p:pRg st="0" end="0"/>
                                            </p:txEl>
                                          </p:spTgt>
                                        </p:tgtEl>
                                        <p:attrNameLst>
                                          <p:attrName>ppt_h</p:attrName>
                                        </p:attrNameLst>
                                      </p:cBhvr>
                                      <p:tavLst>
                                        <p:tav tm="0">
                                          <p:val>
                                            <p:strVal val="ppt_h"/>
                                          </p:val>
                                        </p:tav>
                                        <p:tav tm="100000">
                                          <p:val>
                                            <p:fltVal val="0"/>
                                          </p:val>
                                        </p:tav>
                                      </p:tavLst>
                                    </p:anim>
                                    <p:anim calcmode="lin" valueType="num">
                                      <p:cBhvr>
                                        <p:cTn id="26" dur="1000"/>
                                        <p:tgtEl>
                                          <p:spTgt spid="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5" presetClass="exit" presetSubtype="0" fill="hold" grpId="1" nodeType="clickEffect">
                                  <p:stCondLst>
                                    <p:cond delay="0"/>
                                  </p:stCondLst>
                                  <p:childTnLst>
                                    <p:anim calcmode="lin" valueType="num">
                                      <p:cBhvr>
                                        <p:cTn id="32" dur="1000"/>
                                        <p:tgtEl>
                                          <p:spTgt spid="3">
                                            <p:txEl>
                                              <p:pRg st="1" end="1"/>
                                            </p:txEl>
                                          </p:spTgt>
                                        </p:tgtEl>
                                        <p:attrNameLst>
                                          <p:attrName>ppt_w</p:attrName>
                                        </p:attrNameLst>
                                      </p:cBhvr>
                                      <p:tavLst>
                                        <p:tav tm="0">
                                          <p:val>
                                            <p:strVal val="ppt_w"/>
                                          </p:val>
                                        </p:tav>
                                        <p:tav tm="100000">
                                          <p:val>
                                            <p:fltVal val="0"/>
                                          </p:val>
                                        </p:tav>
                                      </p:tavLst>
                                    </p:anim>
                                    <p:anim calcmode="lin" valueType="num">
                                      <p:cBhvr>
                                        <p:cTn id="33" dur="1000"/>
                                        <p:tgtEl>
                                          <p:spTgt spid="3">
                                            <p:txEl>
                                              <p:pRg st="1" end="1"/>
                                            </p:txEl>
                                          </p:spTgt>
                                        </p:tgtEl>
                                        <p:attrNameLst>
                                          <p:attrName>ppt_h</p:attrName>
                                        </p:attrNameLst>
                                      </p:cBhvr>
                                      <p:tavLst>
                                        <p:tav tm="0">
                                          <p:val>
                                            <p:strVal val="ppt_h"/>
                                          </p:val>
                                        </p:tav>
                                        <p:tav tm="100000">
                                          <p:val>
                                            <p:fltVal val="0"/>
                                          </p:val>
                                        </p:tav>
                                      </p:tavLst>
                                    </p:anim>
                                    <p:anim calcmode="lin" valueType="num">
                                      <p:cBhvr>
                                        <p:cTn id="34"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3" grpI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بررسی ارتباط معيارهای كارت امتيازی متوازن با استراتژی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كارت امتيازی بايد به عنوان ابزاری برای يك استراتژی واحد در نظر گرفته شود . نظام يكپارچه معيارهای كارت امتيازی ، بايد مجموعه روابط پيچيده علت و معلول ميان متغيرهای مهمی را كه بيانگر مسير برنامه رشد استراتژی است در نظر بگيرد .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399032"/>
          </a:xfrm>
        </p:spPr>
        <p:txBody>
          <a:bodyPr/>
          <a:lstStyle/>
          <a:p>
            <a:pPr rtl="0"/>
            <a:r>
              <a:rPr lang="fa-IR" dirty="0" smtClean="0">
                <a:cs typeface="B Zar" pitchFamily="2" charset="-78"/>
              </a:rPr>
              <a:t>بررسی ارتباط معيارهای كارت امتيازی متوازن با استراتژی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روابط علت و معلولی : نظام سنجش عملكرد خوب بايد روابط ميان اهداف و معيارها را روشن نمايد تا مديريت و تصديق آنها امكان پذير گردد . زنجيره علت و معلولی بايد هر چهار وجه كارت امتيازی متوازن را در بر بگيرد . </a:t>
            </a:r>
          </a:p>
          <a:p>
            <a:r>
              <a:rPr lang="fa-IR" dirty="0" smtClean="0">
                <a:cs typeface="B Zar" pitchFamily="2" charset="-78"/>
              </a:rPr>
              <a:t> انگيزه عملكرد : يك كارت امتيازی خوب تركيبی از معيارهای نتيجه ای و انگيزه های عملكرد است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آيا اين وجوه كافی هست؟</a:t>
            </a:r>
            <a:endParaRPr lang="fa-IR" dirty="0">
              <a:cs typeface="B Zar" pitchFamily="2" charset="-78"/>
            </a:endParaRPr>
          </a:p>
        </p:txBody>
      </p:sp>
      <p:sp>
        <p:nvSpPr>
          <p:cNvPr id="3" name="Content Placeholder 2"/>
          <p:cNvSpPr>
            <a:spLocks noGrp="1"/>
          </p:cNvSpPr>
          <p:nvPr>
            <p:ph idx="1"/>
          </p:nvPr>
        </p:nvSpPr>
        <p:spPr/>
        <p:txBody>
          <a:bodyPr/>
          <a:lstStyle/>
          <a:p>
            <a:pPr>
              <a:buNone/>
            </a:pPr>
            <a:r>
              <a:rPr lang="fa-IR" dirty="0" smtClean="0">
                <a:cs typeface="B Zar" pitchFamily="2" charset="-78"/>
              </a:rPr>
              <a:t>   چهار وجه كارت امتيازی متوازن را بايد </a:t>
            </a:r>
            <a:r>
              <a:rPr lang="fa-IR" smtClean="0">
                <a:cs typeface="B Zar" pitchFamily="2" charset="-78"/>
              </a:rPr>
              <a:t>به عنوان </a:t>
            </a:r>
            <a:r>
              <a:rPr lang="fa-IR" dirty="0" smtClean="0">
                <a:cs typeface="B Zar" pitchFamily="2" charset="-78"/>
              </a:rPr>
              <a:t>الگو و نه محدوديت مورد ملاحظه قرار دارد . </a:t>
            </a:r>
          </a:p>
          <a:p>
            <a:pPr>
              <a:buNone/>
            </a:pPr>
            <a:r>
              <a:rPr lang="fa-IR" dirty="0" smtClean="0">
                <a:cs typeface="B Zar" pitchFamily="2" charset="-78"/>
              </a:rPr>
              <a:t>   هيچ قضيه رياضی برای اثبات ضرورت و كفايت چهار وجه مذكور وجود ندارد .</a:t>
            </a:r>
          </a:p>
          <a:p>
            <a:pPr>
              <a:buNone/>
            </a:pPr>
            <a:r>
              <a:rPr lang="fa-IR" dirty="0" smtClean="0">
                <a:cs typeface="B Zar" pitchFamily="2" charset="-78"/>
              </a:rPr>
              <a:t>   به ندرت كارت امتيازی متوازن شركتها كمتر از چهار وجه دارند ، اما بسته به شرايط صنعت و استراتژی واحد كسب وكار ، يك يا چند وجه به آن اضافه می شود .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itchFamily="2" charset="-78"/>
            </a:endParaRPr>
          </a:p>
        </p:txBody>
      </p:sp>
      <p:sp>
        <p:nvSpPr>
          <p:cNvPr id="3" name="Content Placeholder 2"/>
          <p:cNvSpPr>
            <a:spLocks noGrp="1"/>
          </p:cNvSpPr>
          <p:nvPr>
            <p:ph idx="1"/>
          </p:nvPr>
        </p:nvSpPr>
        <p:spPr/>
        <p:txBody>
          <a:bodyPr>
            <a:normAutofit lnSpcReduction="10000"/>
          </a:bodyPr>
          <a:lstStyle/>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endParaRPr lang="fa-IR" dirty="0" smtClean="0">
              <a:cs typeface="B Zar" pitchFamily="2" charset="-78"/>
            </a:endParaRPr>
          </a:p>
          <a:p>
            <a:pPr>
              <a:buNone/>
            </a:pPr>
            <a:r>
              <a:rPr lang="fa-IR" dirty="0" smtClean="0">
                <a:cs typeface="B Zar" pitchFamily="2" charset="-78"/>
              </a:rPr>
              <a:t>                       </a:t>
            </a:r>
            <a:r>
              <a:rPr lang="en-US" dirty="0" smtClean="0">
                <a:cs typeface="B Zar" pitchFamily="2" charset="-78"/>
              </a:rPr>
              <a:t>   </a:t>
            </a:r>
            <a:r>
              <a:rPr lang="fa-IR" dirty="0" smtClean="0">
                <a:cs typeface="B Zar" pitchFamily="2" charset="-78"/>
              </a:rPr>
              <a:t>با تشکر از حوصله شما</a:t>
            </a:r>
          </a:p>
          <a:p>
            <a:pPr algn="l">
              <a:buNone/>
            </a:pP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7" end="7"/>
                                            </p:txEl>
                                          </p:spTgt>
                                        </p:tgtEl>
                                        <p:attrNameLst>
                                          <p:attrName>ppt_x</p:attrName>
                                          <p:attrName>ppt_y</p:attrName>
                                        </p:attrNameLst>
                                      </p:cBhvr>
                                    </p:animMotion>
                                    <p:animRot by="1500000">
                                      <p:cBhvr>
                                        <p:cTn id="7" dur="125" fill="hold">
                                          <p:stCondLst>
                                            <p:cond delay="0"/>
                                          </p:stCondLst>
                                        </p:cTn>
                                        <p:tgtEl>
                                          <p:spTgt spid="3">
                                            <p:txEl>
                                              <p:pRg st="7" end="7"/>
                                            </p:txEl>
                                          </p:spTgt>
                                        </p:tgtEl>
                                        <p:attrNameLst>
                                          <p:attrName>r</p:attrName>
                                        </p:attrNameLst>
                                      </p:cBhvr>
                                    </p:animRot>
                                    <p:animRot by="-1500000">
                                      <p:cBhvr>
                                        <p:cTn id="8" dur="125" fill="hold">
                                          <p:stCondLst>
                                            <p:cond delay="125"/>
                                          </p:stCondLst>
                                        </p:cTn>
                                        <p:tgtEl>
                                          <p:spTgt spid="3">
                                            <p:txEl>
                                              <p:pRg st="7" end="7"/>
                                            </p:txEl>
                                          </p:spTgt>
                                        </p:tgtEl>
                                        <p:attrNameLst>
                                          <p:attrName>r</p:attrName>
                                        </p:attrNameLst>
                                      </p:cBhvr>
                                    </p:animRot>
                                    <p:animRot by="-1500000">
                                      <p:cBhvr>
                                        <p:cTn id="9" dur="125" fill="hold">
                                          <p:stCondLst>
                                            <p:cond delay="250"/>
                                          </p:stCondLst>
                                        </p:cTn>
                                        <p:tgtEl>
                                          <p:spTgt spid="3">
                                            <p:txEl>
                                              <p:pRg st="7" end="7"/>
                                            </p:txEl>
                                          </p:spTgt>
                                        </p:tgtEl>
                                        <p:attrNameLst>
                                          <p:attrName>r</p:attrName>
                                        </p:attrNameLst>
                                      </p:cBhvr>
                                    </p:animRot>
                                    <p:animRot by="1500000">
                                      <p:cBhvr>
                                        <p:cTn id="10"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تحقق اهداف و استراتژی های سود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استفاده از نظامهای كنترل تشخيصی و تعاملی</a:t>
            </a:r>
          </a:p>
          <a:p>
            <a:r>
              <a:rPr lang="fa-IR" dirty="0" smtClean="0">
                <a:cs typeface="B Zar" pitchFamily="2" charset="-78"/>
              </a:rPr>
              <a:t> همسويی انگيزه ها واهداف عملكرد</a:t>
            </a:r>
          </a:p>
          <a:p>
            <a:r>
              <a:rPr lang="fa-IR" dirty="0" smtClean="0">
                <a:cs typeface="B Zar" pitchFamily="2" charset="-78"/>
              </a:rPr>
              <a:t> شناسايی ريسك استراتژيك</a:t>
            </a:r>
          </a:p>
          <a:p>
            <a:r>
              <a:rPr lang="fa-IR" dirty="0" smtClean="0">
                <a:cs typeface="B Zar" pitchFamily="2" charset="-78"/>
              </a:rPr>
              <a:t> مديريت ريسك استراتژيك</a:t>
            </a:r>
          </a:p>
          <a:p>
            <a:r>
              <a:rPr lang="fa-IR" dirty="0" smtClean="0">
                <a:cs typeface="B Zar" pitchFamily="2" charset="-78"/>
              </a:rPr>
              <a:t> اهرم های كنترل برای اجرای استراتژی</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Zar" pitchFamily="2" charset="-78"/>
            </a:endParaRPr>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9FE5F74-A36D-4323-A2A9-1280DDC4C91C}"/>
                                            </p:graphicEl>
                                          </p:spTgt>
                                        </p:tgtEl>
                                        <p:attrNameLst>
                                          <p:attrName>style.visibility</p:attrName>
                                        </p:attrNameLst>
                                      </p:cBhvr>
                                      <p:to>
                                        <p:strVal val="visible"/>
                                      </p:to>
                                    </p:set>
                                    <p:animEffect transition="in" filter="wipe(down)">
                                      <p:cBhvr>
                                        <p:cTn id="7" dur="500"/>
                                        <p:tgtEl>
                                          <p:spTgt spid="4">
                                            <p:graphicEl>
                                              <a:dgm id="{59FE5F74-A36D-4323-A2A9-1280DDC4C91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C41BBDD6-4DAB-4D79-9DD3-CC639D1916A1}"/>
                                            </p:graphicEl>
                                          </p:spTgt>
                                        </p:tgtEl>
                                        <p:attrNameLst>
                                          <p:attrName>style.visibility</p:attrName>
                                        </p:attrNameLst>
                                      </p:cBhvr>
                                      <p:to>
                                        <p:strVal val="visible"/>
                                      </p:to>
                                    </p:set>
                                    <p:animEffect transition="in" filter="wipe(down)">
                                      <p:cBhvr>
                                        <p:cTn id="10" dur="500"/>
                                        <p:tgtEl>
                                          <p:spTgt spid="4">
                                            <p:graphicEl>
                                              <a:dgm id="{C41BBDD6-4DAB-4D79-9DD3-CC639D1916A1}"/>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324D4304-BE16-4BFD-B131-9D3B5877C2B1}"/>
                                            </p:graphicEl>
                                          </p:spTgt>
                                        </p:tgtEl>
                                        <p:attrNameLst>
                                          <p:attrName>style.visibility</p:attrName>
                                        </p:attrNameLst>
                                      </p:cBhvr>
                                      <p:to>
                                        <p:strVal val="visible"/>
                                      </p:to>
                                    </p:set>
                                    <p:animEffect transition="in" filter="wipe(down)">
                                      <p:cBhvr>
                                        <p:cTn id="13" dur="500"/>
                                        <p:tgtEl>
                                          <p:spTgt spid="4">
                                            <p:graphicEl>
                                              <a:dgm id="{324D4304-BE16-4BFD-B131-9D3B5877C2B1}"/>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CDEDD4C3-292D-4AEF-8A51-EAC19B6A29D1}"/>
                                            </p:graphicEl>
                                          </p:spTgt>
                                        </p:tgtEl>
                                        <p:attrNameLst>
                                          <p:attrName>style.visibility</p:attrName>
                                        </p:attrNameLst>
                                      </p:cBhvr>
                                      <p:to>
                                        <p:strVal val="visible"/>
                                      </p:to>
                                    </p:set>
                                    <p:animEffect transition="in" filter="wipe(down)">
                                      <p:cBhvr>
                                        <p:cTn id="16" dur="500"/>
                                        <p:tgtEl>
                                          <p:spTgt spid="4">
                                            <p:graphicEl>
                                              <a:dgm id="{CDEDD4C3-292D-4AEF-8A51-EAC19B6A29D1}"/>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92B757F4-8FE9-466E-98AF-DB7F589F7AA2}"/>
                                            </p:graphicEl>
                                          </p:spTgt>
                                        </p:tgtEl>
                                        <p:attrNameLst>
                                          <p:attrName>style.visibility</p:attrName>
                                        </p:attrNameLst>
                                      </p:cBhvr>
                                      <p:to>
                                        <p:strVal val="visible"/>
                                      </p:to>
                                    </p:set>
                                    <p:animEffect transition="in" filter="wipe(down)">
                                      <p:cBhvr>
                                        <p:cTn id="19" dur="500"/>
                                        <p:tgtEl>
                                          <p:spTgt spid="4">
                                            <p:graphicEl>
                                              <a:dgm id="{92B757F4-8FE9-466E-98AF-DB7F589F7A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مقدمه</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Zar" pitchFamily="2" charset="-78"/>
              </a:rPr>
              <a:t>مديران به دلايل متعددی به هر دو نظام وابسته اند . نظام های كنترل تشخيصی نظام های رسمی اطلاعات مورد استفاده مديران هستند كه برای نظارت بر نتايج سازمانی و تصحيح مغايرت های عملكرد با استاندارد از پيش تعيين شده استفاده می شود و به عنوان اهرم انتقال متغيرهای كليدی عملكرد و نظارت بر اجرای استراتژی های مورد نظر بكار ميروند . نظام های كنترل تعاملی برای تمركز توجه سازمانی به عدم قطعيت استراتژیك و ارايه اهرمی برای تنظيم و تغيير استراتژی با تغيير بازار رقابتی ، مورد استفاده هستند .</a:t>
            </a:r>
          </a:p>
          <a:p>
            <a:pPr>
              <a:buNone/>
            </a:pPr>
            <a:r>
              <a:rPr lang="fa-IR" smtClean="0">
                <a:cs typeface="B Zar" pitchFamily="2" charset="-78"/>
              </a:rPr>
              <a:t>   تنها تمايز اين دو نظام در نحوه استفاده مديران از آنها است .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دلايل استفاده از نظام های كنترل به صورت تشخيصی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اجرای استراتژی </a:t>
            </a:r>
          </a:p>
          <a:p>
            <a:r>
              <a:rPr lang="fa-IR" dirty="0" smtClean="0">
                <a:cs typeface="B Zar" pitchFamily="2" charset="-78"/>
              </a:rPr>
              <a:t> حفظ توجه</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بكارگيری مؤثر نظام های كنترل تشخيصی</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پنج حوزه  مهم عبارتند از :</a:t>
            </a:r>
          </a:p>
          <a:p>
            <a:pPr marL="578358" indent="-514350">
              <a:buFont typeface="+mj-lt"/>
              <a:buAutoNum type="arabicPeriod"/>
            </a:pPr>
            <a:r>
              <a:rPr lang="fa-IR" dirty="0" smtClean="0">
                <a:cs typeface="B Zar" pitchFamily="2" charset="-78"/>
              </a:rPr>
              <a:t> تعيين اهداف و توافق دوباره آنها</a:t>
            </a:r>
          </a:p>
          <a:p>
            <a:pPr marL="578358" indent="-514350">
              <a:buFont typeface="+mj-lt"/>
              <a:buAutoNum type="arabicPeriod"/>
            </a:pPr>
            <a:r>
              <a:rPr lang="fa-IR" dirty="0" smtClean="0">
                <a:cs typeface="B Zar" pitchFamily="2" charset="-78"/>
              </a:rPr>
              <a:t> همسويی معيارهای عملكرد </a:t>
            </a:r>
          </a:p>
          <a:p>
            <a:pPr marL="578358" indent="-514350">
              <a:buFont typeface="+mj-lt"/>
              <a:buAutoNum type="arabicPeriod"/>
            </a:pPr>
            <a:r>
              <a:rPr lang="fa-IR" dirty="0" smtClean="0">
                <a:cs typeface="B Zar" pitchFamily="2" charset="-78"/>
              </a:rPr>
              <a:t> طراحی انگيزه ها </a:t>
            </a:r>
          </a:p>
          <a:p>
            <a:pPr marL="578358" indent="-514350">
              <a:buFont typeface="+mj-lt"/>
              <a:buAutoNum type="arabicPeriod"/>
            </a:pPr>
            <a:r>
              <a:rPr lang="fa-IR" dirty="0" smtClean="0">
                <a:cs typeface="B Zar" pitchFamily="2" charset="-78"/>
              </a:rPr>
              <a:t> بررسی گزارشات استثناء </a:t>
            </a:r>
          </a:p>
          <a:p>
            <a:pPr marL="578358" indent="-514350">
              <a:buFont typeface="+mj-lt"/>
              <a:buAutoNum type="arabicPeriod"/>
            </a:pPr>
            <a:r>
              <a:rPr lang="fa-IR" dirty="0" smtClean="0">
                <a:cs typeface="B Zar" pitchFamily="2" charset="-78"/>
              </a:rPr>
              <a:t> پيگيری استثنا های قابل توجه</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righ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نظام های كنترل تعاملی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امكان تمركز مديران بر رشد كسب وكار ، افزايش سودآوری و قرار دادن محصولات و خدمات در بازارهايی با رشد سريع را فراهم می كند . نظام های مذكور  نظام های رسمی اطلاعاتی هستند كه مديران برای دخيل نمودن خود در فعاليت های تصميم گيری زير دستان به كار می گيرند و برای ايجاد انگيزه و جستجوی اطلاعات در كل سازمان بكار می رود.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ويژگي های طراحی نظام های كنترل تعاملی</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dirty="0" smtClean="0">
                <a:cs typeface="B Zar" pitchFamily="2" charset="-78"/>
              </a:rPr>
              <a:t> اين نظام نوع منحصر به فردی از نظام های كنترل محسوب نمی شوند ، در واقع مديران می توانند از هر نظام كنترلی برای تأمين برخی از نياز ها بصورت تعاملی استفاده كنيم ، داشتن چهار معيار ضروری است : </a:t>
            </a:r>
          </a:p>
          <a:p>
            <a:pPr marL="578358" indent="-514350">
              <a:buFont typeface="+mj-lt"/>
              <a:buAutoNum type="arabicPeriod"/>
            </a:pPr>
            <a:r>
              <a:rPr lang="fa-IR" dirty="0" smtClean="0">
                <a:cs typeface="B Zar" pitchFamily="2" charset="-78"/>
              </a:rPr>
              <a:t> اطلاعات موجود در يك نظام كنترل متعامل بايد به سادگی قابل درك باشد و تمامی افراد بر اساس اطلاعات يكسان فعاليت نموده و به صحت آن اطمينان داشته باشند . بايد اطلاعاتی در زمينه عدم قطعيت های استراتژيك ، ارايه نمايند . اين شرط علت اصلی اهميت فوق العاده نظام های كنترل تعاملی محسوب می شود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ويژگي های طراحی نظام های كنترل تعاملی</a:t>
            </a:r>
            <a:endParaRPr lang="fa-IR" dirty="0">
              <a:cs typeface="B Zar" pitchFamily="2" charset="-78"/>
            </a:endParaRPr>
          </a:p>
        </p:txBody>
      </p:sp>
      <p:sp>
        <p:nvSpPr>
          <p:cNvPr id="3" name="Content Placeholder 2"/>
          <p:cNvSpPr>
            <a:spLocks noGrp="1"/>
          </p:cNvSpPr>
          <p:nvPr>
            <p:ph idx="1"/>
          </p:nvPr>
        </p:nvSpPr>
        <p:spPr/>
        <p:txBody>
          <a:bodyPr/>
          <a:lstStyle/>
          <a:p>
            <a:pPr marL="578358" indent="-514350">
              <a:buFont typeface="+mj-lt"/>
              <a:buAutoNum type="arabicParenR" startAt="2"/>
            </a:pPr>
            <a:r>
              <a:rPr lang="fa-IR" dirty="0" smtClean="0">
                <a:cs typeface="B Zar" pitchFamily="2" charset="-78"/>
              </a:rPr>
              <a:t> نظام های كنترل تعاملی بايد توسط مديران سطوح مختلف سازمان مورد استفاده قرار گيرند. </a:t>
            </a:r>
          </a:p>
          <a:p>
            <a:pPr marL="578358" indent="-514350">
              <a:buFont typeface="+mj-lt"/>
              <a:buAutoNum type="arabicParenR" startAt="2"/>
            </a:pPr>
            <a:r>
              <a:rPr lang="fa-IR" dirty="0" smtClean="0">
                <a:cs typeface="B Zar" pitchFamily="2" charset="-78"/>
              </a:rPr>
              <a:t> نظام های كنترل تعاملی بايد برنامه های عملی جديدی توليد نمايند و توجه را بر الگوهای تغيير متمركز سازد .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انتخاب نظام كنترلی تأملی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حداقل چهار عامل در انتخاب نظام های مورد توجه موثر هستند :</a:t>
            </a:r>
          </a:p>
          <a:p>
            <a:pPr marL="578358" indent="-514350">
              <a:buFont typeface="+mj-lt"/>
              <a:buAutoNum type="arabicParenR"/>
            </a:pPr>
            <a:r>
              <a:rPr lang="fa-IR" dirty="0" smtClean="0">
                <a:cs typeface="B Zar" pitchFamily="2" charset="-78"/>
              </a:rPr>
              <a:t> وابستگی تكنولوژی</a:t>
            </a:r>
          </a:p>
          <a:p>
            <a:pPr marL="578358" indent="-514350">
              <a:buFont typeface="+mj-lt"/>
              <a:buAutoNum type="arabicParenR"/>
            </a:pPr>
            <a:r>
              <a:rPr lang="fa-IR" dirty="0" smtClean="0">
                <a:cs typeface="B Zar" pitchFamily="2" charset="-78"/>
              </a:rPr>
              <a:t> مقررات</a:t>
            </a:r>
          </a:p>
          <a:p>
            <a:pPr marL="578358" indent="-514350">
              <a:buFont typeface="+mj-lt"/>
              <a:buAutoNum type="arabicParenR"/>
            </a:pPr>
            <a:r>
              <a:rPr lang="fa-IR" dirty="0" smtClean="0">
                <a:cs typeface="B Zar" pitchFamily="2" charset="-78"/>
              </a:rPr>
              <a:t> پيچيدگی خلق ارزش </a:t>
            </a:r>
          </a:p>
          <a:p>
            <a:pPr marL="578358" indent="-514350">
              <a:buFont typeface="+mj-lt"/>
              <a:buAutoNum type="arabicParenR"/>
            </a:pPr>
            <a:r>
              <a:rPr lang="fa-IR" dirty="0" smtClean="0">
                <a:cs typeface="B Zar" pitchFamily="2" charset="-78"/>
              </a:rPr>
              <a:t> سهولت پاسخ تاكتيكی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انتخاب  تعداد نظام های كنترل تعاملی </a:t>
            </a:r>
            <a:endParaRPr lang="fa-IR" dirty="0">
              <a:cs typeface="B Zar"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 استفاده از تنها يك نظام بصورت تعاملی سه علت دارد : </a:t>
            </a:r>
          </a:p>
          <a:p>
            <a:pPr marL="578358" indent="-514350">
              <a:buFont typeface="+mj-lt"/>
              <a:buAutoNum type="arabicPeriod"/>
            </a:pPr>
            <a:r>
              <a:rPr lang="fa-IR" dirty="0" smtClean="0">
                <a:cs typeface="B Zar" pitchFamily="2" charset="-78"/>
              </a:rPr>
              <a:t> اقتصادی </a:t>
            </a:r>
          </a:p>
          <a:p>
            <a:pPr marL="578358" indent="-514350">
              <a:buFont typeface="+mj-lt"/>
              <a:buAutoNum type="arabicPeriod"/>
            </a:pPr>
            <a:r>
              <a:rPr lang="fa-IR" dirty="0" smtClean="0">
                <a:cs typeface="B Zar" pitchFamily="2" charset="-78"/>
              </a:rPr>
              <a:t> شناختی </a:t>
            </a:r>
          </a:p>
          <a:p>
            <a:pPr marL="578358" indent="-514350">
              <a:buFont typeface="+mj-lt"/>
              <a:buAutoNum type="arabicPeriod"/>
            </a:pPr>
            <a:r>
              <a:rPr lang="fa-IR" dirty="0" smtClean="0">
                <a:cs typeface="B Zar" pitchFamily="2" charset="-78"/>
              </a:rPr>
              <a:t> استراتژيك </a:t>
            </a:r>
            <a:endParaRPr lang="fa-IR"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همسویی انگیزه ها و اهداف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2400" dirty="0" smtClean="0">
                <a:cs typeface="B Zar" pitchFamily="2" charset="-78"/>
              </a:rPr>
              <a:t>- چه کاری می خواهیم انجام دهیم؟</a:t>
            </a:r>
          </a:p>
          <a:p>
            <a:endParaRPr lang="fa-IR" sz="2400" dirty="0" smtClean="0">
              <a:cs typeface="B Zar" pitchFamily="2" charset="-78"/>
            </a:endParaRPr>
          </a:p>
          <a:p>
            <a:r>
              <a:rPr lang="fa-IR" sz="2400" dirty="0" smtClean="0">
                <a:cs typeface="B Zar" pitchFamily="2" charset="-78"/>
              </a:rPr>
              <a:t>- جنبه های مختلف مربوط به انتخابهای ما-از جمله هزینه ها- کدام است؟</a:t>
            </a:r>
          </a:p>
          <a:p>
            <a:endParaRPr lang="fa-IR" sz="2400" dirty="0">
              <a:cs typeface="B Zar" pitchFamily="2" charset="-78"/>
            </a:endParaRPr>
          </a:p>
          <a:p>
            <a:r>
              <a:rPr lang="fa-IR" sz="2400" dirty="0" smtClean="0">
                <a:cs typeface="B Zar" pitchFamily="2" charset="-78"/>
              </a:rPr>
              <a:t>-جنبه های اساسی طراحیمورد استفاده در هر شرایط، و ابعاد متاثر از استراژی ها و اهداف خاص کدام است؟</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ماهیت اهداف عملکرد</a:t>
            </a:r>
            <a:endParaRPr lang="fa-IR" dirty="0">
              <a:cs typeface="B Zar" pitchFamily="2" charset="-78"/>
            </a:endParaRPr>
          </a:p>
        </p:txBody>
      </p:sp>
      <p:sp>
        <p:nvSpPr>
          <p:cNvPr id="3" name="Content Placeholder 2"/>
          <p:cNvSpPr>
            <a:spLocks noGrp="1"/>
          </p:cNvSpPr>
          <p:nvPr>
            <p:ph idx="1"/>
          </p:nvPr>
        </p:nvSpPr>
        <p:spPr/>
        <p:txBody>
          <a:bodyPr>
            <a:normAutofit/>
          </a:bodyPr>
          <a:lstStyle/>
          <a:p>
            <a:pPr algn="justLow"/>
            <a:r>
              <a:rPr lang="fa-IR" sz="2400" dirty="0" smtClean="0">
                <a:cs typeface="B Zar" pitchFamily="2" charset="-78"/>
              </a:rPr>
              <a:t>اهداف عملکرد، راهنمایی لازم را فراهم می نماید.</a:t>
            </a:r>
          </a:p>
          <a:p>
            <a:pPr algn="justLow"/>
            <a:endParaRPr lang="fa-IR" sz="2400" dirty="0" smtClean="0">
              <a:cs typeface="B Zar" pitchFamily="2" charset="-78"/>
            </a:endParaRPr>
          </a:p>
          <a:p>
            <a:pPr algn="justLow"/>
            <a:r>
              <a:rPr lang="fa-IR" sz="2400" dirty="0" smtClean="0">
                <a:cs typeface="B Zar" pitchFamily="2" charset="-78"/>
              </a:rPr>
              <a:t>اهداف، نشان دهنده نهایت خواسته مدیران بوده و نیز ابزاری برای رسیدن به این خواسته می باشد. </a:t>
            </a:r>
          </a:p>
          <a:p>
            <a:pPr algn="justLow"/>
            <a:endParaRPr lang="fa-IR" sz="2400" dirty="0" smtClean="0">
              <a:cs typeface="B Zar" pitchFamily="2" charset="-78"/>
            </a:endParaRPr>
          </a:p>
          <a:p>
            <a:pPr algn="justLow"/>
            <a:r>
              <a:rPr lang="fa-IR" sz="2400" dirty="0" smtClean="0">
                <a:cs typeface="B Zar" pitchFamily="2" charset="-78"/>
              </a:rPr>
              <a:t>اهداف، انتظارات وظیفه ای مدیران از کارکنان را اعلام نموده و نحوه تخصیص وقت و توجه آنان را روی درخواست های مختلف تعین می کند.</a:t>
            </a: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27069</TotalTime>
  <Words>8483</Words>
  <Application>Microsoft Office PowerPoint</Application>
  <PresentationFormat>On-screen Show (4:3)</PresentationFormat>
  <Paragraphs>1029</Paragraphs>
  <Slides>148</Slides>
  <Notes>3</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Trek</vt:lpstr>
      <vt:lpstr>نظامهاى كنترل و سنجش عملكرد براى اجراى استراتژى</vt:lpstr>
      <vt:lpstr>گروه اجرا:</vt:lpstr>
      <vt:lpstr>فهرست</vt:lpstr>
      <vt:lpstr>اصول اجرايِِِی استراتژى</vt:lpstr>
      <vt:lpstr>دلايل تنش هاى سازمانی </vt:lpstr>
      <vt:lpstr>راهكارهاى مديران</vt:lpstr>
      <vt:lpstr>ويژگيهای نظام كنترل عملكرد</vt:lpstr>
      <vt:lpstr>نظامهای برنامه ريزی سود</vt:lpstr>
      <vt:lpstr>Slide 9</vt:lpstr>
      <vt:lpstr>توازن درتنش ها  </vt:lpstr>
      <vt:lpstr>توازن سود،رشد وكنترل</vt:lpstr>
      <vt:lpstr>توازن نتايج كوتاه مدت در مقابل قابليتها و فرصتهای رشد</vt:lpstr>
      <vt:lpstr>توازن ميان انتظارات ذی نفعان</vt:lpstr>
      <vt:lpstr>برقراری توازن ميان توجه و فرصتها</vt:lpstr>
      <vt:lpstr>ديدگاه ها نسبت به كارمندان </vt:lpstr>
      <vt:lpstr>فرض های مديران در مورد كاركنان</vt:lpstr>
      <vt:lpstr> فرضيه هايی در مورد كاركنان</vt:lpstr>
      <vt:lpstr>موانع سازمانی(1)</vt:lpstr>
      <vt:lpstr>موانع سازمانی (2)</vt:lpstr>
      <vt:lpstr>رابطه استراتژی كسب وكار با نظام كنترل وسنجش</vt:lpstr>
      <vt:lpstr>استراتژی</vt:lpstr>
      <vt:lpstr>انواع استراتژی </vt:lpstr>
      <vt:lpstr>استراتژی‌شركت واستراتژی كسب وكار</vt:lpstr>
      <vt:lpstr>سلسله مراتب كسب وكار</vt:lpstr>
      <vt:lpstr>منابع و قابليتهای كسب وكار</vt:lpstr>
      <vt:lpstr>منابع و قابليتهای كسب وكار</vt:lpstr>
      <vt:lpstr>قابليتهای داخلی‌انحصاری</vt:lpstr>
      <vt:lpstr>ديدگاههای استراتژی</vt:lpstr>
      <vt:lpstr>سازمان دهی برای عملكرد</vt:lpstr>
      <vt:lpstr>اهداف ساختار</vt:lpstr>
      <vt:lpstr>طراحی واحد كار</vt:lpstr>
      <vt:lpstr>انواع واحدهای كاری </vt:lpstr>
      <vt:lpstr>گروه بندی واحدها</vt:lpstr>
      <vt:lpstr>تخصصی شدن و حساسيت نسبت به بازار</vt:lpstr>
      <vt:lpstr>پاسخگويی و حيطه كنترل</vt:lpstr>
      <vt:lpstr>حيطه كنترل </vt:lpstr>
      <vt:lpstr>حيطه پاسخگويی</vt:lpstr>
      <vt:lpstr>حيطه توجه</vt:lpstr>
      <vt:lpstr>به كارگيری اطلاعات در كنترل و سنجش عملكرد</vt:lpstr>
      <vt:lpstr>بازخورد اطلاعات</vt:lpstr>
      <vt:lpstr>انتخاب موضوع كنترل</vt:lpstr>
      <vt:lpstr>انتخاب موضوع كنترل</vt:lpstr>
      <vt:lpstr>بكارگيری اطلاعات </vt:lpstr>
      <vt:lpstr>بكارگيری اطلاعات </vt:lpstr>
      <vt:lpstr>تعارض در بكارگيری اطلاعات </vt:lpstr>
      <vt:lpstr>Slide 46</vt:lpstr>
      <vt:lpstr>ايجاد نظامهای سنجش عملكرد</vt:lpstr>
      <vt:lpstr>ايجاد نظامهای سنجش عملكرد</vt:lpstr>
      <vt:lpstr>طرح سود </vt:lpstr>
      <vt:lpstr> اهداف توسعه طرح سود</vt:lpstr>
      <vt:lpstr>چرخه ها </vt:lpstr>
      <vt:lpstr>چرخه های برنامه ريزی سود</vt:lpstr>
      <vt:lpstr>چرخه نقدينگی</vt:lpstr>
      <vt:lpstr>چرخهROE </vt:lpstr>
      <vt:lpstr>ارزيابی عملكرد سود استراتژيك</vt:lpstr>
      <vt:lpstr>ارزيابی عملكرد سود استراتژيك</vt:lpstr>
      <vt:lpstr>انواع مغایرت ها</vt:lpstr>
      <vt:lpstr>تجزيه وتحليل سود دهی استراژيك</vt:lpstr>
      <vt:lpstr>طراحی نظام های تخصيص دارايی</vt:lpstr>
      <vt:lpstr>خط مشی و رويه ها</vt:lpstr>
      <vt:lpstr>گروه بندی دارايی ها </vt:lpstr>
      <vt:lpstr>عوامل مؤثر در قضاوت های تخصيص دارايی </vt:lpstr>
      <vt:lpstr>اتصال عملكرد به بازار </vt:lpstr>
      <vt:lpstr>قيمت انتقالی </vt:lpstr>
      <vt:lpstr>قيمت گذاری بر اساس بازار </vt:lpstr>
      <vt:lpstr>قيمت گذاری بر اساس اطلاعات هزينه های داخلی</vt:lpstr>
      <vt:lpstr>معايب </vt:lpstr>
      <vt:lpstr>قيمت گذاری بر حسب بهای تمام شده</vt:lpstr>
      <vt:lpstr> روش بهای تمام شده </vt:lpstr>
      <vt:lpstr> روش بهای تمام شده </vt:lpstr>
      <vt:lpstr>قيمت گذاری با استفاده از بهای تمام شده بعلاوه سود </vt:lpstr>
      <vt:lpstr>روش بهای تمام شده بعلاوه سود</vt:lpstr>
      <vt:lpstr>روش قيمت توافقی </vt:lpstr>
      <vt:lpstr>قيمت گذاری مبتنی بر فعاليت</vt:lpstr>
      <vt:lpstr>محاسن ومعايب </vt:lpstr>
      <vt:lpstr>نتايج قيمت گذاری </vt:lpstr>
      <vt:lpstr>عملكرد شركت از ديدگاه مشتری</vt:lpstr>
      <vt:lpstr>عملكرد شركت از ديدگاه تأمين كنندگان </vt:lpstr>
      <vt:lpstr>عملكرد شركت از ديدگاه بازار های مالی</vt:lpstr>
      <vt:lpstr>تعديلات ارزش افزوده اقتصادی</vt:lpstr>
      <vt:lpstr>كارت امتيازی متوازن</vt:lpstr>
      <vt:lpstr>فرايند تهيه كارت امتياز متوازن</vt:lpstr>
      <vt:lpstr>فرايند تهيه كارت امتياز متوازن</vt:lpstr>
      <vt:lpstr>فرايند تهيه كارت امتياز متوازن</vt:lpstr>
      <vt:lpstr>بررسی ارتباط معيارهای كارت امتيازی متوازن با استراتژی</vt:lpstr>
      <vt:lpstr>بررسی ارتباط معيارهای كارت امتيازی متوازن با استراتژی</vt:lpstr>
      <vt:lpstr>آيا اين وجوه كافی هست؟</vt:lpstr>
      <vt:lpstr>Slide 88</vt:lpstr>
      <vt:lpstr>تحقق اهداف و استراتژی های سود </vt:lpstr>
      <vt:lpstr>مقدمه</vt:lpstr>
      <vt:lpstr>دلايل استفاده از نظام های كنترل به صورت تشخيصی</vt:lpstr>
      <vt:lpstr>بكارگيری مؤثر نظام های كنترل تشخيصی</vt:lpstr>
      <vt:lpstr>نظام های كنترل تعاملی </vt:lpstr>
      <vt:lpstr>ويژگي های طراحی نظام های كنترل تعاملی</vt:lpstr>
      <vt:lpstr>ويژگي های طراحی نظام های كنترل تعاملی</vt:lpstr>
      <vt:lpstr>انتخاب نظام كنترلی تأملی </vt:lpstr>
      <vt:lpstr>انتخاب  تعداد نظام های كنترل تعاملی </vt:lpstr>
      <vt:lpstr>همسویی انگیزه ها و اهداف عملکرد</vt:lpstr>
      <vt:lpstr>ماهیت اهداف عملکرد</vt:lpstr>
      <vt:lpstr>اهداف و مقاصد</vt:lpstr>
      <vt:lpstr>اهداف و مقاصد</vt:lpstr>
      <vt:lpstr>منظور از اهداف عملکرد</vt:lpstr>
      <vt:lpstr>اهداف استفاده مدیران از اطلاعات</vt:lpstr>
      <vt:lpstr>متغیر های حیاتی عملکرد</vt:lpstr>
      <vt:lpstr>2مرحله تعیین متغیر های حیاتی عملکرد کسب و کار</vt:lpstr>
      <vt:lpstr>انتخاب معیارهای عملکرد</vt:lpstr>
      <vt:lpstr>هر کارمند چند معیار داشته باشد؟</vt:lpstr>
      <vt:lpstr>تعین خط عملکرد</vt:lpstr>
      <vt:lpstr>مقایسه با دیگران</vt:lpstr>
      <vt:lpstr>تلاش برای ایجاد انگیزه</vt:lpstr>
      <vt:lpstr>سطح دشواری</vt:lpstr>
      <vt:lpstr>چه کسانی در تعیین اهداف مشارکت کنند؟</vt:lpstr>
      <vt:lpstr>مقاصد چند گانه اهداف عملکرد</vt:lpstr>
      <vt:lpstr>همسو کردن انگیزه ها</vt:lpstr>
      <vt:lpstr>میزان پاداش</vt:lpstr>
      <vt:lpstr>شیوه تخصیص پاداش</vt:lpstr>
      <vt:lpstr>انواع و ترکیب انگیزه ها</vt:lpstr>
      <vt:lpstr>شناسایی ریسک استراتژیک</vt:lpstr>
      <vt:lpstr>منابع ریسک استراتژیک</vt:lpstr>
      <vt:lpstr>ریسک عملیات</vt:lpstr>
      <vt:lpstr>ریسک نقصان دارایی ها</vt:lpstr>
      <vt:lpstr>ریسک رقابت</vt:lpstr>
      <vt:lpstr>پرسش هایی برای آشکار نمودن رفتارهایی که استراتژی مورد نظر را به خطر می اندازد</vt:lpstr>
      <vt:lpstr>ریسک امتیاز</vt:lpstr>
      <vt:lpstr>شاخص های رایج ریسک</vt:lpstr>
      <vt:lpstr>شاخص های رایج ریسک</vt:lpstr>
      <vt:lpstr>شاخص های رایج ریسک</vt:lpstr>
      <vt:lpstr>شاخص های رایج ریسک</vt:lpstr>
      <vt:lpstr>ارزیابی فشارهای ریسک داخلی</vt:lpstr>
      <vt:lpstr>تظاهر و فریب</vt:lpstr>
      <vt:lpstr>یادگیری درباره ریسک ها برای اجتناب از آن</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مدیریت ریسک استراتژیک </vt:lpstr>
      <vt:lpstr>اهرم های کنترل برای اجرای استراتژی </vt:lpstr>
      <vt:lpstr>اهرم های کنترل برای اجرای استراتژی </vt:lpstr>
      <vt:lpstr>اهرم های کنترل برای اجرای استراتژی</vt:lpstr>
      <vt:lpstr>اهرم های کنترل برای اجرای استراتژی</vt:lpstr>
      <vt:lpstr>اهرم های کنترل برای اجرای استراتژی  </vt:lpstr>
      <vt:lpstr>اهرم های کنترل برای اجرای استراتژی </vt:lpstr>
      <vt:lpstr>Slide 148</vt:lpstr>
    </vt:vector>
  </TitlesOfParts>
  <Company>sazgar.com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نظامهاى كنترل و سنجش عملكرد براى اجراى استراتژى</dc:title>
  <dc:creator>g.petrosian</dc:creator>
  <cp:lastModifiedBy>Administrator</cp:lastModifiedBy>
  <cp:revision>798</cp:revision>
  <dcterms:created xsi:type="dcterms:W3CDTF">2010-10-02T20:26:24Z</dcterms:created>
  <dcterms:modified xsi:type="dcterms:W3CDTF">2016-03-16T22:13:06Z</dcterms:modified>
</cp:coreProperties>
</file>