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31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322"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17" r:id="rId34"/>
    <p:sldId id="287" r:id="rId35"/>
    <p:sldId id="288" r:id="rId36"/>
    <p:sldId id="289" r:id="rId37"/>
    <p:sldId id="290" r:id="rId38"/>
    <p:sldId id="291" r:id="rId39"/>
    <p:sldId id="319" r:id="rId40"/>
    <p:sldId id="292" r:id="rId41"/>
    <p:sldId id="293" r:id="rId42"/>
    <p:sldId id="294" r:id="rId43"/>
    <p:sldId id="295" r:id="rId44"/>
    <p:sldId id="296" r:id="rId45"/>
    <p:sldId id="297" r:id="rId46"/>
    <p:sldId id="298" r:id="rId47"/>
    <p:sldId id="320"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2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1421" y="-3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81"/>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D6C2-CE23-4719-96C7-1A4963B035F1}" type="datetimeFigureOut">
              <a:rPr lang="en-US" smtClean="0"/>
              <a:pPr/>
              <a:t>3/15/2016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41E25-6BAB-4542-8B53-6BE9DDD490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E93BF-D188-407B-BDC0-AADD6DE123A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541E25-6BAB-4542-8B53-6BE9DDD4902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8A6FB8A-D4DC-4EE4-BA89-0B8FE105EC94}" type="datetime1">
              <a:rPr lang="en-US" smtClean="0"/>
              <a:t>3/15/2016</a:t>
            </a:fld>
            <a:endParaRPr lang="en-US"/>
          </a:p>
        </p:txBody>
      </p:sp>
      <p:sp>
        <p:nvSpPr>
          <p:cNvPr id="2" name="Footer Placeholder 1"/>
          <p:cNvSpPr>
            <a:spLocks noGrp="1"/>
          </p:cNvSpPr>
          <p:nvPr>
            <p:ph type="ftr" sz="quarter" idx="11"/>
          </p:nvPr>
        </p:nvSpPr>
        <p:spPr/>
        <p:txBody>
          <a:bodyPr/>
          <a:lstStyle/>
          <a:p>
            <a:r>
              <a:rPr lang="en-US" smtClean="0"/>
              <a:t>© irmgn.ir</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652E4-038C-4486-877E-DECD84272D6F}" type="datetime1">
              <a:rPr lang="en-US" smtClean="0"/>
              <a:t>3/15/2016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1E5BC4-154D-45A2-BAA8-3EA7C3C5F074}" type="datetime1">
              <a:rPr lang="en-US" smtClean="0"/>
              <a:t>3/15/2016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2D6C490-A671-4150-9CD4-FB837E4E3371}" type="datetime1">
              <a:rPr lang="en-US" smtClean="0"/>
              <a:t>3/15/2016</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 irmgn.ir</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4AD7626-5B67-4A06-B083-750A23FABA9A}" type="datetime1">
              <a:rPr lang="en-US" smtClean="0"/>
              <a:t>3/15/2016</a:t>
            </a:fld>
            <a:endParaRPr lang="en-US"/>
          </a:p>
        </p:txBody>
      </p:sp>
      <p:sp>
        <p:nvSpPr>
          <p:cNvPr id="11" name="Footer Placeholder 10"/>
          <p:cNvSpPr>
            <a:spLocks noGrp="1"/>
          </p:cNvSpPr>
          <p:nvPr>
            <p:ph type="ftr" sz="quarter" idx="11"/>
          </p:nvPr>
        </p:nvSpPr>
        <p:spPr/>
        <p:txBody>
          <a:bodyPr/>
          <a:lstStyle/>
          <a:p>
            <a:r>
              <a:rPr lang="en-US" smtClean="0"/>
              <a:t>© irmgn.ir</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DAE0205-1EAB-47FA-ADDE-CDD175EE09E3}" type="datetime1">
              <a:rPr lang="en-US" smtClean="0"/>
              <a:t>3/15/2016</a:t>
            </a:fld>
            <a:endParaRPr lang="en-US"/>
          </a:p>
        </p:txBody>
      </p:sp>
      <p:sp>
        <p:nvSpPr>
          <p:cNvPr id="10" name="Footer Placeholder 9"/>
          <p:cNvSpPr>
            <a:spLocks noGrp="1"/>
          </p:cNvSpPr>
          <p:nvPr>
            <p:ph type="ftr" sz="quarter" idx="11"/>
          </p:nvPr>
        </p:nvSpPr>
        <p:spPr/>
        <p:txBody>
          <a:bodyPr/>
          <a:lstStyle/>
          <a:p>
            <a:r>
              <a:rPr lang="en-US" smtClean="0"/>
              <a:t>© irmgn.ir</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9C5D085-1089-4324-85E1-1A5B75FBDC92}" type="datetime1">
              <a:rPr lang="en-US" smtClean="0"/>
              <a:t>3/15/2016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B5E648D-8E13-47FA-812B-8C2203157C8A}" type="datetime1">
              <a:rPr lang="en-US" smtClean="0"/>
              <a:t>3/15/2016</a:t>
            </a:fld>
            <a:endParaRPr lang="en-US"/>
          </a:p>
        </p:txBody>
      </p:sp>
      <p:sp>
        <p:nvSpPr>
          <p:cNvPr id="21" name="Footer Placeholder 20"/>
          <p:cNvSpPr>
            <a:spLocks noGrp="1"/>
          </p:cNvSpPr>
          <p:nvPr>
            <p:ph type="ftr" sz="quarter" idx="11"/>
          </p:nvPr>
        </p:nvSpPr>
        <p:spPr/>
        <p:txBody>
          <a:bodyPr/>
          <a:lstStyle/>
          <a:p>
            <a:r>
              <a:rPr lang="en-US" smtClean="0"/>
              <a:t>© irmgn.ir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680A36-7AC4-47E3-BA28-73D19B2EFD51}" type="datetime1">
              <a:rPr lang="en-US" smtClean="0"/>
              <a:t>3/15/2016</a:t>
            </a:fld>
            <a:endParaRPr lang="en-US"/>
          </a:p>
        </p:txBody>
      </p:sp>
      <p:sp>
        <p:nvSpPr>
          <p:cNvPr id="24" name="Footer Placeholder 23"/>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B62707-3314-46DF-A6D6-3F0D2C7F9088}" type="datetime1">
              <a:rPr lang="en-US" smtClean="0"/>
              <a:t>3/15/2016</a:t>
            </a:fld>
            <a:endParaRPr lang="en-US"/>
          </a:p>
        </p:txBody>
      </p:sp>
      <p:sp>
        <p:nvSpPr>
          <p:cNvPr id="29" name="Footer Placeholder 28"/>
          <p:cNvSpPr>
            <a:spLocks noGrp="1"/>
          </p:cNvSpPr>
          <p:nvPr>
            <p:ph type="ftr" sz="quarter" idx="11"/>
          </p:nvPr>
        </p:nvSpPr>
        <p:spPr/>
        <p:txBody>
          <a:bodyPr/>
          <a:lstStyle/>
          <a:p>
            <a:r>
              <a:rPr lang="en-US" smtClean="0"/>
              <a:t>© irmgn.ir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C1A2BB7-A9D0-4F4D-8911-35717DA4FE8F}" type="datetime1">
              <a:rPr lang="en-US" smtClean="0"/>
              <a:t>3/15/2016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1B641B8-84C7-421A-8AE7-10451767FC57}" type="datetime1">
              <a:rPr lang="en-US" smtClean="0"/>
              <a:t>3/15/2016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 irmgn.ir</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descr="Besmellah copy.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2971800"/>
            <a:ext cx="7086600" cy="2308324"/>
          </a:xfrm>
          <a:prstGeom prst="rect">
            <a:avLst/>
          </a:prstGeom>
          <a:noFill/>
        </p:spPr>
        <p:txBody>
          <a:bodyPr wrap="square" rtlCol="0">
            <a:spAutoFit/>
          </a:bodyPr>
          <a:lstStyle/>
          <a:p>
            <a:pPr algn="r" rtl="1"/>
            <a:r>
              <a:rPr lang="fa-IR" sz="7200" b="1" dirty="0" smtClean="0">
                <a:solidFill>
                  <a:schemeClr val="bg1"/>
                </a:solidFill>
                <a:cs typeface="B Kaveh" pitchFamily="2" charset="-78"/>
              </a:rPr>
              <a:t>استراتژی اقيانوس آبي </a:t>
            </a:r>
          </a:p>
          <a:p>
            <a:endParaRPr lang="en-US" sz="7200" dirty="0">
              <a:solidFill>
                <a:schemeClr val="bg1"/>
              </a:solidFill>
              <a:cs typeface="B Kaveh"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lamosurprise.jpg"/>
          <p:cNvPicPr>
            <a:picLocks noChangeAspect="1"/>
          </p:cNvPicPr>
          <p:nvPr/>
        </p:nvPicPr>
        <p:blipFill>
          <a:blip r:embed="rId2" cstate="print"/>
          <a:stretch>
            <a:fillRect/>
          </a:stretch>
        </p:blipFill>
        <p:spPr>
          <a:xfrm>
            <a:off x="-18321" y="-304800"/>
            <a:ext cx="9162321" cy="6858000"/>
          </a:xfrm>
          <a:prstGeom prst="rect">
            <a:avLst/>
          </a:prstGeom>
        </p:spPr>
      </p:pic>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3581400"/>
            <a:ext cx="9144000" cy="3505200"/>
          </a:xfrm>
          <a:prstGeom prst="rect">
            <a:avLst/>
          </a:prstGeom>
          <a:noFill/>
          <a:ln>
            <a:noFill/>
          </a:ln>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nuncio_245x20.jpg"/>
          <p:cNvPicPr>
            <a:picLocks noChangeAspect="1"/>
          </p:cNvPicPr>
          <p:nvPr/>
        </p:nvPicPr>
        <p:blipFill>
          <a:blip r:embed="rId2" cstate="print">
            <a:lum bright="40000" contrast="-30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762000"/>
            <a:ext cx="8686800" cy="5638800"/>
          </a:xfrm>
        </p:spPr>
        <p:txBody>
          <a:bodyPr>
            <a:normAutofit/>
          </a:bodyPr>
          <a:lstStyle/>
          <a:p>
            <a:pPr algn="r" rtl="1"/>
            <a:r>
              <a:rPr lang="fa-IR" b="1" dirty="0" smtClean="0">
                <a:solidFill>
                  <a:schemeClr val="tx1"/>
                </a:solidFill>
                <a:cs typeface="B Mitra" pitchFamily="2" charset="-78"/>
              </a:rPr>
              <a:t>ابزارها و چارچوب‌هاي تحليلي ما در اقیانوس آبی چه می باشد ؟</a:t>
            </a:r>
            <a:endParaRPr lang="en-US" dirty="0" smtClean="0">
              <a:solidFill>
                <a:schemeClr val="tx1"/>
              </a:solidFill>
              <a:cs typeface="B Mitra" pitchFamily="2" charset="-78"/>
            </a:endParaRPr>
          </a:p>
          <a:p>
            <a:pPr algn="r" rtl="1"/>
            <a:r>
              <a:rPr lang="fa-IR" dirty="0" smtClean="0">
                <a:solidFill>
                  <a:schemeClr val="tx1"/>
                </a:solidFill>
                <a:cs typeface="B Mitra" pitchFamily="2" charset="-78"/>
              </a:rPr>
              <a:t>در الگوها و مدل‌هاي استراتژيك پيشين، تنوع گسترده‌اي از ابزارها – همانند استراتژي‌هاي عمومي مايكل پورتر و الگوي مبتني بر پنج نيروي پورتر - براي رقابت در اقيانوس‌هاي قرمز توسعه يافته‌اند </a:t>
            </a:r>
          </a:p>
          <a:p>
            <a:pPr algn="r" rtl="1"/>
            <a:endParaRPr lang="fa-IR" dirty="0" smtClean="0">
              <a:solidFill>
                <a:schemeClr val="tx1"/>
              </a:solidFill>
              <a:cs typeface="B Mitra" pitchFamily="2" charset="-78"/>
            </a:endParaRPr>
          </a:p>
          <a:p>
            <a:pPr algn="r" rtl="1"/>
            <a:r>
              <a:rPr lang="fa-IR" b="1" dirty="0" smtClean="0">
                <a:solidFill>
                  <a:schemeClr val="tx1"/>
                </a:solidFill>
                <a:cs typeface="B Mitra" pitchFamily="2" charset="-78"/>
              </a:rPr>
              <a:t>اما همگي اين مدل‌ها در ارائه ابزارهاي كاربردي براي تفوق جستن در اقيانوس‌هاي آبي سكوت كرده بودند</a:t>
            </a:r>
            <a:r>
              <a:rPr lang="fa-IR" dirty="0" smtClean="0">
                <a:solidFill>
                  <a:schemeClr val="tx1"/>
                </a:solidFill>
                <a:cs typeface="B Mitra" pitchFamily="2" charset="-78"/>
              </a:rPr>
              <a:t>. در عوض ابزار جدیدی برای تصميم‌گيري و تحليل  تحت عنوان </a:t>
            </a:r>
            <a:r>
              <a:rPr lang="fa-IR" b="1" dirty="0" smtClean="0">
                <a:solidFill>
                  <a:schemeClr val="tx1"/>
                </a:solidFill>
                <a:cs typeface="B Mitra" pitchFamily="2" charset="-78"/>
              </a:rPr>
              <a:t>نقشه وضعيت استراتژي</a:t>
            </a:r>
            <a:r>
              <a:rPr lang="fa-IR" dirty="0" smtClean="0">
                <a:solidFill>
                  <a:schemeClr val="tx1"/>
                </a:solidFill>
                <a:cs typeface="B Mitra" pitchFamily="2" charset="-78"/>
              </a:rPr>
              <a:t> معرفي شده است .</a:t>
            </a:r>
            <a:endParaRPr lang="en-US" dirty="0" smtClean="0">
              <a:solidFill>
                <a:schemeClr val="tx1"/>
              </a:solidFill>
              <a:cs typeface="B Mitra" pitchFamily="2" charset="-78"/>
            </a:endParaRPr>
          </a:p>
          <a:p>
            <a:pPr algn="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686800" cy="4525963"/>
          </a:xfrm>
        </p:spPr>
        <p:txBody>
          <a:bodyPr/>
          <a:lstStyle/>
          <a:p>
            <a:pPr algn="r" rtl="1"/>
            <a:r>
              <a:rPr lang="fa-IR" sz="2400" b="1" dirty="0" smtClean="0">
                <a:cs typeface="B Mitra" pitchFamily="2" charset="-78"/>
              </a:rPr>
              <a:t>●نقشه وضعيت استراتژي</a:t>
            </a:r>
            <a:endParaRPr lang="en-US" sz="2400" dirty="0" smtClean="0">
              <a:cs typeface="B Mitra" pitchFamily="2" charset="-78"/>
            </a:endParaRPr>
          </a:p>
          <a:p>
            <a:pPr algn="r" rtl="1"/>
            <a:r>
              <a:rPr lang="fa-IR" sz="2400" dirty="0" smtClean="0">
                <a:cs typeface="B Mitra" pitchFamily="2" charset="-78"/>
              </a:rPr>
              <a:t>بر روي محور افقي كليه </a:t>
            </a:r>
            <a:r>
              <a:rPr lang="fa-IR" sz="2400" b="1" dirty="0" smtClean="0">
                <a:cs typeface="B Mitra" pitchFamily="2" charset="-78"/>
              </a:rPr>
              <a:t>عواملي كه صنعت فعلي بر روي آنها سرمايه‌گذاري و رقابت</a:t>
            </a:r>
            <a:r>
              <a:rPr lang="fa-IR" sz="2400" dirty="0" smtClean="0">
                <a:cs typeface="B Mitra" pitchFamily="2" charset="-78"/>
              </a:rPr>
              <a:t> مي‌كند، به تصوير كشيده می شوند .</a:t>
            </a:r>
            <a:endParaRPr lang="en-US" sz="2400" dirty="0" smtClean="0">
              <a:cs typeface="B Mitra" pitchFamily="2" charset="-78"/>
            </a:endParaRPr>
          </a:p>
          <a:p>
            <a:pPr algn="r" rtl="1"/>
            <a:r>
              <a:rPr lang="fa-IR" sz="2400" dirty="0" smtClean="0">
                <a:cs typeface="B Mitra" pitchFamily="2" charset="-78"/>
              </a:rPr>
              <a:t>نمودار عمودي نشان مي‌دهد كه </a:t>
            </a:r>
            <a:r>
              <a:rPr lang="fa-IR" sz="2400" b="1" dirty="0" smtClean="0">
                <a:cs typeface="B Mitra" pitchFamily="2" charset="-78"/>
              </a:rPr>
              <a:t>مشتريان از هر يك از عوامل رقابتي به چه ميزاني بهره‌مند می گردند .</a:t>
            </a:r>
            <a:endParaRPr lang="en-US" sz="2400" dirty="0" smtClean="0">
              <a:cs typeface="B Mitra" pitchFamily="2" charset="-78"/>
            </a:endParaRPr>
          </a:p>
          <a:p>
            <a:pPr algn="r"/>
            <a:endParaRPr lang="en-US" dirty="0">
              <a:cs typeface="B Mitra" pitchFamily="2" charset="-78"/>
            </a:endParaRPr>
          </a:p>
        </p:txBody>
      </p:sp>
      <p:pic>
        <p:nvPicPr>
          <p:cNvPr id="5" name="Picture 4"/>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2133600"/>
            <a:ext cx="9144000" cy="4724400"/>
          </a:xfrm>
          <a:prstGeom prst="rect">
            <a:avLst/>
          </a:prstGeom>
          <a:noFill/>
          <a:ln>
            <a:noFill/>
          </a:ln>
        </p:spPr>
      </p:pic>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BA\Present\Print 2008\aaalifeline.jpg"/>
          <p:cNvPicPr>
            <a:picLocks noChangeAspect="1" noChangeArrowheads="1"/>
          </p:cNvPicPr>
          <p:nvPr/>
        </p:nvPicPr>
        <p:blipFill>
          <a:blip r:embed="rId3"/>
          <a:srcRect/>
          <a:stretch>
            <a:fillRect/>
          </a:stretch>
        </p:blipFill>
        <p:spPr bwMode="auto">
          <a:xfrm>
            <a:off x="0" y="25400"/>
            <a:ext cx="9372600" cy="8890000"/>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609600"/>
            <a:ext cx="8686800" cy="4525963"/>
          </a:xfrm>
        </p:spPr>
        <p:txBody>
          <a:bodyPr>
            <a:noAutofit/>
          </a:bodyPr>
          <a:lstStyle/>
          <a:p>
            <a:pPr algn="r" rtl="1">
              <a:buFont typeface="Wingdings" pitchFamily="2" charset="2"/>
              <a:buChar char="v"/>
            </a:pPr>
            <a:r>
              <a:rPr lang="fa-IR" sz="2800" b="1" dirty="0" smtClean="0">
                <a:solidFill>
                  <a:schemeClr val="tx1"/>
                </a:solidFill>
                <a:cs typeface="B Mitra" pitchFamily="2" charset="-78"/>
              </a:rPr>
              <a:t>الگوي تصميم‌گيري چهاراقدامي</a:t>
            </a:r>
            <a:endParaRPr lang="en-US" sz="2800" dirty="0" smtClean="0">
              <a:solidFill>
                <a:schemeClr val="tx1"/>
              </a:solidFill>
              <a:cs typeface="B Mitra" pitchFamily="2" charset="-78"/>
            </a:endParaRPr>
          </a:p>
          <a:p>
            <a:pPr algn="r" rtl="1">
              <a:buFont typeface="Wingdings" pitchFamily="2" charset="2"/>
              <a:buChar char="v"/>
            </a:pPr>
            <a:r>
              <a:rPr lang="fa-IR" sz="2800" dirty="0" smtClean="0">
                <a:solidFill>
                  <a:schemeClr val="tx1"/>
                </a:solidFill>
                <a:cs typeface="B Mitra" pitchFamily="2" charset="-78"/>
              </a:rPr>
              <a:t>براي آنكه بتوان نقشه وضعيت استراتژي يك صنعت را از پايه و اساس تغيير و حركت داد، بايد </a:t>
            </a:r>
            <a:r>
              <a:rPr lang="fa-IR" sz="2800" b="1" dirty="0" smtClean="0">
                <a:solidFill>
                  <a:schemeClr val="tx1"/>
                </a:solidFill>
                <a:cs typeface="B Mitra" pitchFamily="2" charset="-78"/>
              </a:rPr>
              <a:t>تمركز استراتژيك خود را از رقبا به جايگزين‌ها و از مشتريان به غيرمشتريان صنعت معطوف كرد . </a:t>
            </a:r>
            <a:r>
              <a:rPr lang="fa-IR" sz="2800" dirty="0" smtClean="0">
                <a:solidFill>
                  <a:schemeClr val="tx1"/>
                </a:solidFill>
                <a:cs typeface="B Mitra" pitchFamily="2" charset="-78"/>
              </a:rPr>
              <a:t>به منظور تجديد ساختار مولفه‌هاي ارزش آفرين براي مشتري در ايجاد يك منحني ارزش جديد، يك ابزار جديد تحت عنوان </a:t>
            </a:r>
            <a:r>
              <a:rPr lang="fa-IR" sz="2800" b="1" dirty="0" smtClean="0">
                <a:solidFill>
                  <a:schemeClr val="tx1"/>
                </a:solidFill>
                <a:cs typeface="B Mitra" pitchFamily="2" charset="-78"/>
              </a:rPr>
              <a:t>الگوي چهاراقدامي</a:t>
            </a:r>
            <a:r>
              <a:rPr lang="fa-IR" sz="2800" dirty="0" smtClean="0">
                <a:solidFill>
                  <a:schemeClr val="tx1"/>
                </a:solidFill>
                <a:cs typeface="B Mitra" pitchFamily="2" charset="-78"/>
              </a:rPr>
              <a:t> را توسعه داديم.</a:t>
            </a:r>
            <a:endParaRPr lang="en-US" sz="2800" dirty="0" smtClean="0">
              <a:solidFill>
                <a:schemeClr val="tx1"/>
              </a:solidFill>
              <a:cs typeface="B Mitra" pitchFamily="2" charset="-78"/>
            </a:endParaRPr>
          </a:p>
          <a:p>
            <a:pPr algn="r" rtl="1">
              <a:buFont typeface="Wingdings" pitchFamily="2" charset="2"/>
              <a:buChar char="v"/>
            </a:pPr>
            <a:endParaRPr lang="en-US" sz="2800" dirty="0" smtClean="0">
              <a:solidFill>
                <a:schemeClr val="tx1"/>
              </a:solidFill>
              <a:cs typeface="B Mitra" pitchFamily="2" charset="-78"/>
            </a:endParaRPr>
          </a:p>
          <a:p>
            <a:pPr algn="r" rtl="1">
              <a:buFont typeface="Wingdings" pitchFamily="2" charset="2"/>
              <a:buChar char="v"/>
            </a:pPr>
            <a:r>
              <a:rPr lang="fa-IR" sz="2800" dirty="0" smtClean="0">
                <a:solidFill>
                  <a:schemeClr val="tx1"/>
                </a:solidFill>
                <a:cs typeface="B Mitra" pitchFamily="2" charset="-78"/>
              </a:rPr>
              <a:t>با پيگيري دو پرسش ابتدايي كه </a:t>
            </a:r>
            <a:r>
              <a:rPr lang="fa-IR" sz="2800" b="1" dirty="0" smtClean="0">
                <a:solidFill>
                  <a:schemeClr val="tx1"/>
                </a:solidFill>
                <a:cs typeface="B Mitra" pitchFamily="2" charset="-78"/>
              </a:rPr>
              <a:t>حذف كردن</a:t>
            </a:r>
            <a:r>
              <a:rPr lang="fa-IR" sz="2800" dirty="0" smtClean="0">
                <a:solidFill>
                  <a:schemeClr val="tx1"/>
                </a:solidFill>
                <a:cs typeface="B Mitra" pitchFamily="2" charset="-78"/>
              </a:rPr>
              <a:t> و </a:t>
            </a:r>
            <a:r>
              <a:rPr lang="fa-IR" sz="2800" b="1" dirty="0" smtClean="0">
                <a:solidFill>
                  <a:schemeClr val="tx1"/>
                </a:solidFill>
                <a:cs typeface="B Mitra" pitchFamily="2" charset="-78"/>
              </a:rPr>
              <a:t>تقليل يافتن</a:t>
            </a:r>
            <a:r>
              <a:rPr lang="fa-IR" sz="2800" dirty="0" smtClean="0">
                <a:solidFill>
                  <a:schemeClr val="tx1"/>
                </a:solidFill>
                <a:cs typeface="B Mitra" pitchFamily="2" charset="-78"/>
              </a:rPr>
              <a:t> است، اين بينش بدست خواهد آمد كه چگونه </a:t>
            </a:r>
            <a:r>
              <a:rPr lang="fa-IR" sz="2800" b="1" dirty="0" smtClean="0">
                <a:solidFill>
                  <a:schemeClr val="tx1"/>
                </a:solidFill>
                <a:cs typeface="B Mitra" pitchFamily="2" charset="-78"/>
              </a:rPr>
              <a:t>ساختار هزينه </a:t>
            </a:r>
            <a:r>
              <a:rPr lang="fa-IR" sz="2800" dirty="0" smtClean="0">
                <a:solidFill>
                  <a:schemeClr val="tx1"/>
                </a:solidFill>
                <a:cs typeface="B Mitra" pitchFamily="2" charset="-78"/>
              </a:rPr>
              <a:t>نسبت به رقبا </a:t>
            </a:r>
            <a:r>
              <a:rPr lang="fa-IR" sz="2800" b="1" dirty="0" smtClean="0">
                <a:solidFill>
                  <a:schemeClr val="tx1"/>
                </a:solidFill>
                <a:cs typeface="B Mitra" pitchFamily="2" charset="-78"/>
              </a:rPr>
              <a:t>كاهش</a:t>
            </a:r>
            <a:r>
              <a:rPr lang="fa-IR" sz="2800" dirty="0" smtClean="0">
                <a:solidFill>
                  <a:schemeClr val="tx1"/>
                </a:solidFill>
                <a:cs typeface="B Mitra" pitchFamily="2" charset="-78"/>
              </a:rPr>
              <a:t> پيدا كند.</a:t>
            </a:r>
            <a:endParaRPr lang="en-US" sz="2800" dirty="0" smtClean="0">
              <a:solidFill>
                <a:schemeClr val="tx1"/>
              </a:solidFill>
              <a:cs typeface="B Mitra" pitchFamily="2" charset="-78"/>
            </a:endParaRPr>
          </a:p>
          <a:p>
            <a:pPr algn="r" rtl="1">
              <a:buFont typeface="Wingdings" pitchFamily="2" charset="2"/>
              <a:buChar char="v"/>
            </a:pPr>
            <a:r>
              <a:rPr lang="fa-IR" sz="2800" dirty="0" smtClean="0">
                <a:solidFill>
                  <a:schemeClr val="tx1"/>
                </a:solidFill>
                <a:cs typeface="B Mitra" pitchFamily="2" charset="-78"/>
              </a:rPr>
              <a:t>با پيگيري دو پرسش بعدي </a:t>
            </a:r>
            <a:r>
              <a:rPr lang="fa-IR" sz="2800" b="1" dirty="0" smtClean="0">
                <a:solidFill>
                  <a:schemeClr val="tx1"/>
                </a:solidFill>
                <a:cs typeface="B Mitra" pitchFamily="2" charset="-78"/>
              </a:rPr>
              <a:t>افزايش دادن</a:t>
            </a:r>
            <a:r>
              <a:rPr lang="fa-IR" sz="2800" dirty="0" smtClean="0">
                <a:solidFill>
                  <a:schemeClr val="tx1"/>
                </a:solidFill>
                <a:cs typeface="B Mitra" pitchFamily="2" charset="-78"/>
              </a:rPr>
              <a:t> و </a:t>
            </a:r>
            <a:r>
              <a:rPr lang="fa-IR" sz="2800" b="1" dirty="0" smtClean="0">
                <a:solidFill>
                  <a:schemeClr val="tx1"/>
                </a:solidFill>
                <a:cs typeface="B Mitra" pitchFamily="2" charset="-78"/>
              </a:rPr>
              <a:t>خلق</a:t>
            </a:r>
            <a:r>
              <a:rPr lang="fa-IR" sz="2800" dirty="0" smtClean="0">
                <a:solidFill>
                  <a:schemeClr val="tx1"/>
                </a:solidFill>
                <a:cs typeface="B Mitra" pitchFamily="2" charset="-78"/>
              </a:rPr>
              <a:t> </a:t>
            </a:r>
            <a:r>
              <a:rPr lang="fa-IR" sz="2800" b="1" dirty="0" smtClean="0">
                <a:solidFill>
                  <a:schemeClr val="tx1"/>
                </a:solidFill>
                <a:cs typeface="B Mitra" pitchFamily="2" charset="-78"/>
              </a:rPr>
              <a:t>كردن</a:t>
            </a:r>
            <a:r>
              <a:rPr lang="fa-IR" sz="2800" dirty="0" smtClean="0">
                <a:solidFill>
                  <a:schemeClr val="tx1"/>
                </a:solidFill>
                <a:cs typeface="B Mitra" pitchFamily="2" charset="-78"/>
              </a:rPr>
              <a:t> است كه اين بينش بدست خواهد آمد كه چگونه </a:t>
            </a:r>
            <a:r>
              <a:rPr lang="fa-IR" sz="2800" b="1" dirty="0" smtClean="0">
                <a:solidFill>
                  <a:schemeClr val="tx1"/>
                </a:solidFill>
                <a:cs typeface="B Mitra" pitchFamily="2" charset="-78"/>
              </a:rPr>
              <a:t>ارزش قابل ارائه به مشتريان</a:t>
            </a:r>
            <a:r>
              <a:rPr lang="fa-IR" sz="2800" dirty="0" smtClean="0">
                <a:solidFill>
                  <a:schemeClr val="tx1"/>
                </a:solidFill>
                <a:cs typeface="B Mitra" pitchFamily="2" charset="-78"/>
              </a:rPr>
              <a:t> را بالا برده و </a:t>
            </a:r>
            <a:r>
              <a:rPr lang="fa-IR" sz="2800" b="1" dirty="0" smtClean="0">
                <a:solidFill>
                  <a:schemeClr val="tx1"/>
                </a:solidFill>
                <a:cs typeface="B Mitra" pitchFamily="2" charset="-78"/>
              </a:rPr>
              <a:t>منابع جديد تقاضا</a:t>
            </a:r>
            <a:r>
              <a:rPr lang="fa-IR" sz="2800" dirty="0" smtClean="0">
                <a:solidFill>
                  <a:schemeClr val="tx1"/>
                </a:solidFill>
                <a:cs typeface="B Mitra" pitchFamily="2" charset="-78"/>
              </a:rPr>
              <a:t> خلق كرد.</a:t>
            </a:r>
            <a:endParaRPr lang="en-US" sz="2800" dirty="0" smtClean="0">
              <a:solidFill>
                <a:schemeClr val="tx1"/>
              </a:solidFill>
              <a:cs typeface="B Mitra" pitchFamily="2" charset="-78"/>
            </a:endParaRPr>
          </a:p>
          <a:p>
            <a:pPr algn="r" rtl="1">
              <a:buFont typeface="Wingdings" pitchFamily="2" charset="2"/>
              <a:buChar char="v"/>
            </a:pPr>
            <a:r>
              <a:rPr lang="en-US" sz="2800" dirty="0" smtClean="0">
                <a:solidFill>
                  <a:schemeClr val="tx1"/>
                </a:solidFill>
                <a:cs typeface="B Mitra" pitchFamily="2" charset="-78"/>
              </a:rPr>
              <a:t> </a:t>
            </a:r>
          </a:p>
          <a:p>
            <a:pPr algn="r">
              <a:buFont typeface="Wingdings" pitchFamily="2" charset="2"/>
              <a:buChar char="v"/>
            </a:pPr>
            <a:endParaRPr lang="en-US" sz="2800"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Mitra" pitchFamily="2" charset="-78"/>
              </a:rPr>
              <a:t>شکل 2-2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533400"/>
            <a:ext cx="8077200" cy="5349875"/>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5622925"/>
          </a:xfrm>
        </p:spPr>
        <p:txBody>
          <a:bodyPr/>
          <a:lstStyle/>
          <a:p>
            <a:pPr algn="r" rtl="1"/>
            <a:r>
              <a:rPr lang="fa-IR" dirty="0" smtClean="0">
                <a:cs typeface="B Mitra" pitchFamily="2" charset="-78"/>
              </a:rPr>
              <a:t>نقشه استراژی یلوتیل</a:t>
            </a:r>
            <a:endParaRPr lang="en-US" dirty="0" smtClean="0">
              <a:cs typeface="B Mitra" pitchFamily="2" charset="-78"/>
            </a:endParaRPr>
          </a:p>
          <a:p>
            <a:pPr algn="r" rtl="1">
              <a:buNone/>
            </a:pPr>
            <a:r>
              <a:rPr lang="fa-IR" dirty="0" smtClean="0">
                <a:cs typeface="B Mitra" pitchFamily="2" charset="-78"/>
              </a:rPr>
              <a:t> </a:t>
            </a:r>
            <a:endParaRPr lang="en-US" dirty="0" smtClean="0">
              <a:cs typeface="B Mitra" pitchFamily="2" charset="-78"/>
            </a:endParaRPr>
          </a:p>
          <a:p>
            <a:pPr algn="r" rtl="1">
              <a:buNone/>
            </a:pPr>
            <a:endParaRPr lang="en-US" dirty="0" smtClean="0">
              <a:cs typeface="B Mitra" pitchFamily="2" charset="-78"/>
            </a:endParaRPr>
          </a:p>
          <a:p>
            <a:pPr algn="r" rtl="1"/>
            <a:r>
              <a:rPr lang="fa-IR" dirty="0" smtClean="0">
                <a:cs typeface="B Mitra" pitchFamily="2" charset="-78"/>
              </a:rPr>
              <a:t> </a:t>
            </a:r>
            <a:endParaRPr lang="en-US" dirty="0" smtClean="0">
              <a:cs typeface="B Mitra" pitchFamily="2" charset="-78"/>
            </a:endParaRPr>
          </a:p>
          <a:p>
            <a:pPr algn="r"/>
            <a:endParaRPr lang="en-US" dirty="0">
              <a:cs typeface="B Mitra" pitchFamily="2" charset="-78"/>
            </a:endParaRPr>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1219200"/>
            <a:ext cx="9144000" cy="545211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spider\Desktop\project\oghianoos abi\casella_header.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95600" y="762000"/>
            <a:ext cx="4419600" cy="56388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ic\wallpaper\2009.2 1920x1200.jpg"/>
          <p:cNvPicPr>
            <a:picLocks noChangeAspect="1" noChangeArrowheads="1"/>
          </p:cNvPicPr>
          <p:nvPr/>
        </p:nvPicPr>
        <p:blipFill>
          <a:blip r:embed="rId2">
            <a:lum bright="40000"/>
          </a:blip>
          <a:srcRect/>
          <a:stretch>
            <a:fillRect/>
          </a:stretch>
        </p:blipFill>
        <p:spPr bwMode="auto">
          <a:xfrm>
            <a:off x="-533400" y="0"/>
            <a:ext cx="10972800" cy="6858000"/>
          </a:xfrm>
          <a:prstGeom prst="rect">
            <a:avLst/>
          </a:prstGeom>
          <a:noFill/>
        </p:spPr>
      </p:pic>
      <p:sp>
        <p:nvSpPr>
          <p:cNvPr id="2" name="Title 1"/>
          <p:cNvSpPr>
            <a:spLocks noGrp="1"/>
          </p:cNvSpPr>
          <p:nvPr>
            <p:ph type="title"/>
          </p:nvPr>
        </p:nvSpPr>
        <p:spPr/>
        <p:txBody>
          <a:bodyPr/>
          <a:lstStyle/>
          <a:p>
            <a:pPr algn="ctr"/>
            <a:endParaRPr lang="en-US"/>
          </a:p>
        </p:txBody>
      </p:sp>
      <p:sp>
        <p:nvSpPr>
          <p:cNvPr id="3" name="Content Placeholder 2"/>
          <p:cNvSpPr>
            <a:spLocks noGrp="1"/>
          </p:cNvSpPr>
          <p:nvPr>
            <p:ph idx="1"/>
          </p:nvPr>
        </p:nvSpPr>
        <p:spPr>
          <a:xfrm>
            <a:off x="0" y="457200"/>
            <a:ext cx="9144000" cy="5867400"/>
          </a:xfrm>
        </p:spPr>
        <p:txBody>
          <a:bodyPr>
            <a:normAutofit lnSpcReduction="10000"/>
          </a:bodyPr>
          <a:lstStyle/>
          <a:p>
            <a:pPr algn="ctr" rtl="1">
              <a:buFont typeface="Wingdings" pitchFamily="2" charset="2"/>
              <a:buChar char="v"/>
            </a:pPr>
            <a:r>
              <a:rPr lang="fa-IR" b="1" dirty="0" smtClean="0">
                <a:solidFill>
                  <a:schemeClr val="tx1"/>
                </a:solidFill>
                <a:cs typeface="B Mitra" pitchFamily="2" charset="-78"/>
              </a:rPr>
              <a:t>سه خصوصيت يك استراتژي </a:t>
            </a:r>
            <a:r>
              <a:rPr lang="fa-IR" dirty="0" smtClean="0">
                <a:solidFill>
                  <a:schemeClr val="tx1"/>
                </a:solidFill>
                <a:cs typeface="B Mitra" pitchFamily="2" charset="-78"/>
              </a:rPr>
              <a:t>اثربخش اقيانوس آبي</a:t>
            </a:r>
            <a:r>
              <a:rPr lang="fa-IR" b="1" dirty="0" smtClean="0">
                <a:solidFill>
                  <a:schemeClr val="tx1"/>
                </a:solidFill>
                <a:cs typeface="B Mitra" pitchFamily="2" charset="-78"/>
              </a:rPr>
              <a:t> :</a:t>
            </a:r>
            <a:endParaRPr lang="en-US" dirty="0" smtClean="0">
              <a:solidFill>
                <a:schemeClr val="tx1"/>
              </a:solidFill>
              <a:cs typeface="B Mitra" pitchFamily="2" charset="-78"/>
            </a:endParaRPr>
          </a:p>
          <a:p>
            <a:pPr algn="ctr" rtl="1">
              <a:buFont typeface="Wingdings" pitchFamily="2" charset="2"/>
              <a:buChar char="v"/>
            </a:pPr>
            <a:endParaRPr lang="fa-IR" b="1" dirty="0" smtClean="0">
              <a:solidFill>
                <a:schemeClr val="tx1"/>
              </a:solidFill>
              <a:cs typeface="B Mitra" pitchFamily="2" charset="-78"/>
            </a:endParaRPr>
          </a:p>
          <a:p>
            <a:pPr algn="ctr" rtl="1">
              <a:buFont typeface="Wingdings" pitchFamily="2" charset="2"/>
              <a:buChar char="v"/>
            </a:pPr>
            <a:r>
              <a:rPr lang="fa-IR" b="1" dirty="0" smtClean="0">
                <a:solidFill>
                  <a:schemeClr val="tx1"/>
                </a:solidFill>
                <a:cs typeface="B Mitra" pitchFamily="2" charset="-78"/>
              </a:rPr>
              <a:t>-تمركز :</a:t>
            </a:r>
            <a:r>
              <a:rPr lang="fa-IR" dirty="0" smtClean="0">
                <a:solidFill>
                  <a:schemeClr val="tx1"/>
                </a:solidFill>
                <a:cs typeface="B Mitra" pitchFamily="2" charset="-78"/>
              </a:rPr>
              <a:t> هر استراتژي قوي و منحصر به فردي، </a:t>
            </a:r>
            <a:r>
              <a:rPr lang="fa-IR" b="1" dirty="0" smtClean="0">
                <a:solidFill>
                  <a:schemeClr val="tx1"/>
                </a:solidFill>
                <a:cs typeface="B Mitra" pitchFamily="2" charset="-78"/>
              </a:rPr>
              <a:t>متمركز</a:t>
            </a:r>
            <a:r>
              <a:rPr lang="fa-IR" dirty="0" smtClean="0">
                <a:solidFill>
                  <a:schemeClr val="tx1"/>
                </a:solidFill>
                <a:cs typeface="B Mitra" pitchFamily="2" charset="-78"/>
              </a:rPr>
              <a:t> است</a:t>
            </a:r>
            <a:endParaRPr lang="en-US" dirty="0" smtClean="0">
              <a:solidFill>
                <a:schemeClr val="tx1"/>
              </a:solidFill>
              <a:cs typeface="B Mitra" pitchFamily="2" charset="-78"/>
            </a:endParaRPr>
          </a:p>
          <a:p>
            <a:pPr algn="ctr" rtl="1">
              <a:buFont typeface="Wingdings" pitchFamily="2" charset="2"/>
              <a:buChar char="v"/>
            </a:pPr>
            <a:endParaRPr lang="fa-IR" dirty="0" smtClean="0">
              <a:solidFill>
                <a:schemeClr val="tx1"/>
              </a:solidFill>
              <a:cs typeface="B Mitra" pitchFamily="2" charset="-78"/>
            </a:endParaRPr>
          </a:p>
          <a:p>
            <a:pPr algn="ctr" rtl="1">
              <a:buFont typeface="Wingdings" pitchFamily="2" charset="2"/>
              <a:buChar char="v"/>
            </a:pPr>
            <a:r>
              <a:rPr lang="fa-IR" dirty="0" smtClean="0">
                <a:solidFill>
                  <a:schemeClr val="tx1"/>
                </a:solidFill>
                <a:cs typeface="B Mitra" pitchFamily="2" charset="-78"/>
              </a:rPr>
              <a:t>-</a:t>
            </a:r>
            <a:r>
              <a:rPr lang="fa-IR" b="1" dirty="0" smtClean="0">
                <a:solidFill>
                  <a:schemeClr val="tx1"/>
                </a:solidFill>
                <a:cs typeface="B Mitra" pitchFamily="2" charset="-78"/>
              </a:rPr>
              <a:t> انشعاب (واگرايي) :</a:t>
            </a:r>
            <a:r>
              <a:rPr lang="fa-IR" dirty="0" smtClean="0">
                <a:solidFill>
                  <a:schemeClr val="tx1"/>
                </a:solidFill>
                <a:cs typeface="B Mitra" pitchFamily="2" charset="-78"/>
              </a:rPr>
              <a:t> منحني‌هاي ارزش استراتژيست‌هاي اقيانوس آبي همواره از سايرين </a:t>
            </a:r>
            <a:r>
              <a:rPr lang="fa-IR" b="1" dirty="0" smtClean="0">
                <a:solidFill>
                  <a:schemeClr val="tx1"/>
                </a:solidFill>
                <a:cs typeface="B Mitra" pitchFamily="2" charset="-78"/>
              </a:rPr>
              <a:t>مجزا و منشعب </a:t>
            </a:r>
            <a:r>
              <a:rPr lang="fa-IR" dirty="0" smtClean="0">
                <a:solidFill>
                  <a:schemeClr val="tx1"/>
                </a:solidFill>
                <a:cs typeface="B Mitra" pitchFamily="2" charset="-78"/>
              </a:rPr>
              <a:t>است . استراتژي كه با </a:t>
            </a:r>
            <a:r>
              <a:rPr lang="fa-IR" b="1" dirty="0" smtClean="0">
                <a:solidFill>
                  <a:schemeClr val="tx1"/>
                </a:solidFill>
                <a:cs typeface="B Mitra" pitchFamily="2" charset="-78"/>
              </a:rPr>
              <a:t>تجزيه و تحليل رقبا</a:t>
            </a:r>
            <a:r>
              <a:rPr lang="fa-IR" dirty="0" smtClean="0">
                <a:solidFill>
                  <a:schemeClr val="tx1"/>
                </a:solidFill>
                <a:cs typeface="B Mitra" pitchFamily="2" charset="-78"/>
              </a:rPr>
              <a:t>، نقاط </a:t>
            </a:r>
            <a:r>
              <a:rPr lang="fa-IR" b="1" dirty="0" smtClean="0">
                <a:solidFill>
                  <a:schemeClr val="tx1"/>
                </a:solidFill>
                <a:cs typeface="B Mitra" pitchFamily="2" charset="-78"/>
              </a:rPr>
              <a:t>ضعف و قوت آنها و عوامل رقابتي</a:t>
            </a:r>
            <a:r>
              <a:rPr lang="fa-IR" dirty="0" smtClean="0">
                <a:solidFill>
                  <a:schemeClr val="tx1"/>
                </a:solidFill>
                <a:cs typeface="B Mitra" pitchFamily="2" charset="-78"/>
              </a:rPr>
              <a:t> تدوين شده باشد، </a:t>
            </a:r>
            <a:r>
              <a:rPr lang="fa-IR" b="1" dirty="0" smtClean="0">
                <a:solidFill>
                  <a:schemeClr val="tx1"/>
                </a:solidFill>
                <a:cs typeface="B Mitra" pitchFamily="2" charset="-78"/>
              </a:rPr>
              <a:t>يكتايي و يگانگي خود را از دست مي‌دهد</a:t>
            </a:r>
            <a:r>
              <a:rPr lang="fa-IR" dirty="0" smtClean="0">
                <a:solidFill>
                  <a:schemeClr val="tx1"/>
                </a:solidFill>
                <a:cs typeface="B Mitra" pitchFamily="2" charset="-78"/>
              </a:rPr>
              <a:t>.</a:t>
            </a:r>
            <a:endParaRPr lang="en-US" dirty="0" smtClean="0">
              <a:solidFill>
                <a:schemeClr val="tx1"/>
              </a:solidFill>
              <a:cs typeface="B Mitra" pitchFamily="2" charset="-78"/>
            </a:endParaRPr>
          </a:p>
          <a:p>
            <a:pPr algn="ctr" rtl="1">
              <a:buFont typeface="Wingdings" pitchFamily="2" charset="2"/>
              <a:buChar char="v"/>
            </a:pPr>
            <a:endParaRPr lang="fa-IR" b="1" dirty="0" smtClean="0">
              <a:solidFill>
                <a:schemeClr val="tx1"/>
              </a:solidFill>
              <a:cs typeface="B Mitra" pitchFamily="2" charset="-78"/>
            </a:endParaRPr>
          </a:p>
          <a:p>
            <a:pPr algn="ctr" rtl="1">
              <a:buFont typeface="Wingdings" pitchFamily="2" charset="2"/>
              <a:buChar char="v"/>
            </a:pPr>
            <a:r>
              <a:rPr lang="fa-IR" b="1" dirty="0" smtClean="0">
                <a:solidFill>
                  <a:schemeClr val="tx1"/>
                </a:solidFill>
                <a:cs typeface="B Mitra" pitchFamily="2" charset="-78"/>
              </a:rPr>
              <a:t>- آرمان مجاب‌كننده :</a:t>
            </a:r>
            <a:r>
              <a:rPr lang="fa-IR" dirty="0" smtClean="0">
                <a:solidFill>
                  <a:schemeClr val="tx1"/>
                </a:solidFill>
                <a:cs typeface="B Mitra" pitchFamily="2" charset="-78"/>
              </a:rPr>
              <a:t> يك استراتژي خوب بايد يك </a:t>
            </a:r>
            <a:r>
              <a:rPr lang="fa-IR" b="1" dirty="0" smtClean="0">
                <a:solidFill>
                  <a:schemeClr val="tx1"/>
                </a:solidFill>
                <a:cs typeface="B Mitra" pitchFamily="2" charset="-78"/>
              </a:rPr>
              <a:t>آرمان صريح و مجاب‌كننده</a:t>
            </a:r>
            <a:r>
              <a:rPr lang="fa-IR" dirty="0" smtClean="0">
                <a:solidFill>
                  <a:schemeClr val="tx1"/>
                </a:solidFill>
                <a:cs typeface="B Mitra" pitchFamily="2" charset="-78"/>
              </a:rPr>
              <a:t> داشته باشد.</a:t>
            </a:r>
            <a:endParaRPr lang="en-US" dirty="0" smtClean="0">
              <a:solidFill>
                <a:schemeClr val="tx1"/>
              </a:solidFill>
              <a:cs typeface="B Mitra" pitchFamily="2" charset="-78"/>
            </a:endParaRPr>
          </a:p>
          <a:p>
            <a:pPr algn="ctr">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609600"/>
            <a:ext cx="8686800" cy="4525963"/>
          </a:xfrm>
        </p:spPr>
        <p:txBody>
          <a:bodyPr>
            <a:noAutofit/>
          </a:bodyPr>
          <a:lstStyle/>
          <a:p>
            <a:pPr algn="r" rtl="1"/>
            <a:r>
              <a:rPr lang="fa-IR" sz="2400" b="1" dirty="0" smtClean="0">
                <a:solidFill>
                  <a:schemeClr val="tx1"/>
                </a:solidFill>
                <a:cs typeface="B Mitra" pitchFamily="2" charset="-78"/>
              </a:rPr>
              <a:t>تجديد ساختار مرزهاي بازار :</a:t>
            </a:r>
            <a:endParaRPr lang="en-US" sz="2400" dirty="0" smtClean="0">
              <a:solidFill>
                <a:schemeClr val="tx1"/>
              </a:solidFill>
              <a:cs typeface="B Mitra" pitchFamily="2" charset="-78"/>
            </a:endParaRPr>
          </a:p>
          <a:p>
            <a:pPr algn="r" rtl="1"/>
            <a:r>
              <a:rPr lang="fa-IR" sz="2400" dirty="0" smtClean="0">
                <a:solidFill>
                  <a:schemeClr val="tx1"/>
                </a:solidFill>
                <a:cs typeface="B Mitra" pitchFamily="2" charset="-78"/>
              </a:rPr>
              <a:t>اولين اصل استراتژي اقيانوس آبي، </a:t>
            </a:r>
            <a:r>
              <a:rPr lang="fa-IR" sz="2400" b="1" dirty="0" smtClean="0">
                <a:solidFill>
                  <a:schemeClr val="tx1"/>
                </a:solidFill>
                <a:cs typeface="B Mitra" pitchFamily="2" charset="-78"/>
              </a:rPr>
              <a:t>از نو ساختن مرزهاي بازار به منظور جدا شدن از رقابت</a:t>
            </a:r>
            <a:r>
              <a:rPr lang="fa-IR" sz="2400" dirty="0" smtClean="0">
                <a:solidFill>
                  <a:schemeClr val="tx1"/>
                </a:solidFill>
                <a:cs typeface="B Mitra" pitchFamily="2" charset="-78"/>
              </a:rPr>
              <a:t> و آفرينش اقيانوس‌هاي آبي است .</a:t>
            </a:r>
            <a:endParaRPr lang="en-US" sz="2400" dirty="0" smtClean="0">
              <a:solidFill>
                <a:schemeClr val="tx1"/>
              </a:solidFill>
              <a:cs typeface="B Mitra" pitchFamily="2" charset="-78"/>
            </a:endParaRPr>
          </a:p>
          <a:p>
            <a:pPr algn="r" rtl="1"/>
            <a:r>
              <a:rPr lang="fa-IR" sz="2400" dirty="0" smtClean="0">
                <a:solidFill>
                  <a:schemeClr val="tx1"/>
                </a:solidFill>
                <a:cs typeface="B Mitra" pitchFamily="2" charset="-78"/>
              </a:rPr>
              <a:t>شش فرضیه که ما را از انجام این کار باز می دارد .</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-تعريف صنعت به شيوه‌اي مشابه سايرين و تمركز بر بهترين شدن در داخل مرزهاي آن.</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 نظر افكندن به صنايع خود و تلاش جهت برجسته شدن در گروه استراتژيكي كه در آن نقش بازي مي‌كنند.</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 تمركز بر گروه مشتريان يكسان</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 تعريف قلمرو محصولات و خدماتي مشابه با آنچه كه در صنعت‌شان ارائه مي‌گردد.</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 پذيرفتن جهت‌گيري‌هاي كاركردي (وظيفه‌اي) يا مهيج صنعت خود.</a:t>
            </a:r>
            <a:endParaRPr lang="en-US" sz="2400" dirty="0" smtClean="0">
              <a:solidFill>
                <a:schemeClr val="tx1"/>
              </a:solidFill>
              <a:cs typeface="B Mitra" pitchFamily="2" charset="-78"/>
            </a:endParaRPr>
          </a:p>
          <a:p>
            <a:pPr algn="r" rtl="1"/>
            <a:r>
              <a:rPr lang="fa-IR" sz="2400" b="1" dirty="0" smtClean="0">
                <a:solidFill>
                  <a:schemeClr val="tx1"/>
                </a:solidFill>
                <a:cs typeface="B Mitra" pitchFamily="2" charset="-78"/>
              </a:rPr>
              <a:t>- تمركز بر يك دوره زماني مشابه – و اغلب برروي تهديد‌هاي رقابتي فعلي – به منظور تدوين استراتژي‌هاي خود.</a:t>
            </a:r>
            <a:endParaRPr lang="en-US" sz="2400" dirty="0" smtClean="0">
              <a:solidFill>
                <a:schemeClr val="tx1"/>
              </a:solidFill>
              <a:cs typeface="B Mitra" pitchFamily="2" charset="-78"/>
            </a:endParaRPr>
          </a:p>
          <a:p>
            <a:pPr algn="r"/>
            <a:endParaRPr lang="en-US" sz="2400" dirty="0">
              <a:solidFill>
                <a:schemeClr val="tx1"/>
              </a:solidFill>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874837"/>
            <a:ext cx="8686800" cy="4525963"/>
          </a:xfrm>
        </p:spPr>
        <p:txBody>
          <a:bodyPr>
            <a:normAutofit fontScale="85000" lnSpcReduction="10000"/>
          </a:bodyPr>
          <a:lstStyle/>
          <a:p>
            <a:pPr algn="r" rtl="1"/>
            <a:r>
              <a:rPr lang="ar-SA" dirty="0" smtClean="0">
                <a:cs typeface="B Mitra" pitchFamily="2" charset="-78"/>
              </a:rPr>
              <a:t>شش مسیر اصلی برای بازسازی مرزهای بازار .</a:t>
            </a:r>
            <a:endParaRPr lang="en-US" dirty="0" smtClean="0">
              <a:cs typeface="B Mitra" pitchFamily="2" charset="-78"/>
            </a:endParaRPr>
          </a:p>
          <a:p>
            <a:pPr algn="r" rtl="1"/>
            <a:r>
              <a:rPr lang="fa-IR" b="1" dirty="0" smtClean="0">
                <a:cs typeface="B Mitra" pitchFamily="2" charset="-78"/>
              </a:rPr>
              <a:t>مسير 1: جستجو و بررسي </a:t>
            </a:r>
            <a:endParaRPr lang="en-US" b="1" dirty="0" smtClean="0">
              <a:cs typeface="B Mitra" pitchFamily="2" charset="-78"/>
            </a:endParaRPr>
          </a:p>
          <a:p>
            <a:pPr algn="r" rtl="1"/>
            <a:r>
              <a:rPr lang="fa-IR" b="1" dirty="0" smtClean="0">
                <a:cs typeface="B Mitra" pitchFamily="2" charset="-78"/>
              </a:rPr>
              <a:t>در ميان صنايع جايگزين :</a:t>
            </a:r>
            <a:endParaRPr lang="en-US" dirty="0" smtClean="0">
              <a:cs typeface="B Mitra" pitchFamily="2" charset="-78"/>
            </a:endParaRPr>
          </a:p>
          <a:p>
            <a:pPr algn="r" rtl="1"/>
            <a:r>
              <a:rPr lang="fa-IR" dirty="0" smtClean="0">
                <a:cs typeface="B Mitra" pitchFamily="2" charset="-78"/>
              </a:rPr>
              <a:t>در يك مفهوم گسترده، يك شركت نه تنها با ساير شركت‌ها و بنگاه‌هاي اقتصادي موجود در صنعت خود در حال رقابت است، بلكه با شركت‌هايي كه در صنايعي ديگر به توليد </a:t>
            </a:r>
            <a:r>
              <a:rPr lang="fa-IR" b="1" dirty="0" smtClean="0">
                <a:cs typeface="B Mitra" pitchFamily="2" charset="-78"/>
              </a:rPr>
              <a:t>محصولات و خدمات جايگزين</a:t>
            </a:r>
            <a:r>
              <a:rPr lang="fa-IR" dirty="0" smtClean="0">
                <a:cs typeface="B Mitra" pitchFamily="2" charset="-78"/>
              </a:rPr>
              <a:t> مشغول هستند نيز رقابت دارد. جايگزين‌ها (</a:t>
            </a:r>
            <a:r>
              <a:rPr lang="en-US" dirty="0" smtClean="0">
                <a:cs typeface="B Mitra" pitchFamily="2" charset="-78"/>
              </a:rPr>
              <a:t>Alternatives</a:t>
            </a:r>
            <a:r>
              <a:rPr lang="fa-IR" dirty="0" smtClean="0">
                <a:cs typeface="B Mitra" pitchFamily="2" charset="-78"/>
              </a:rPr>
              <a:t>) از جانشين‌ها (</a:t>
            </a:r>
            <a:r>
              <a:rPr lang="en-US" dirty="0" smtClean="0">
                <a:cs typeface="B Mitra" pitchFamily="2" charset="-78"/>
              </a:rPr>
              <a:t>Substitutes</a:t>
            </a:r>
            <a:r>
              <a:rPr lang="fa-IR" dirty="0" smtClean="0">
                <a:cs typeface="B Mitra" pitchFamily="2" charset="-78"/>
              </a:rPr>
              <a:t>) وسيع‌تر و گسترده‌تر هستند .مثال نت جتز با ارائه بهترين‌ها از سفرهاي تجاري و جت‌هاي اختصاصي و حذف كردن و تقليل‌دادن ساير عوامل، يك اقيانوس آبي چند ميليارد دلاري گشود كه در آن مشتريان از مزايايي يك جت اختصاصي همانند آسايش و سرعت آن، به علاوه هزينه‌هاي ثابت و متغيير پايين مسافرت با هواپيماي تجاري بهره‌مند مي‌گرديدند</a:t>
            </a:r>
            <a:endParaRPr lang="en-US" dirty="0" smtClean="0">
              <a:cs typeface="B Mitra" pitchFamily="2" charset="-78"/>
            </a:endParaRPr>
          </a:p>
          <a:p>
            <a:pPr algn="r"/>
            <a:endParaRPr lang="en-US" dirty="0">
              <a:cs typeface="B Mitra" pitchFamily="2" charset="-78"/>
            </a:endParaRPr>
          </a:p>
        </p:txBody>
      </p:sp>
      <p:pic>
        <p:nvPicPr>
          <p:cNvPr id="4" name="Picture 3"/>
          <p:cNvPicPr/>
          <p:nvPr/>
        </p:nvPicPr>
        <p:blipFill>
          <a:blip r:embed="rId2"/>
          <a:stretch>
            <a:fillRect/>
          </a:stretch>
        </p:blipFill>
        <p:spPr>
          <a:xfrm>
            <a:off x="914400" y="228600"/>
            <a:ext cx="2819400" cy="3048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spider\Desktop\project\oghianoos abi\thumbnail.aspx.jpg"/>
          <p:cNvPicPr/>
          <p:nvPr/>
        </p:nvPicPr>
        <p:blipFill>
          <a:blip r:embed="rId2">
            <a:lum bright="30000"/>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144000" cy="6858000"/>
          </a:xfrm>
          <a:prstGeom prst="rect">
            <a:avLst/>
          </a:prstGeom>
          <a:ln>
            <a:noFill/>
          </a:ln>
          <a:effectLst>
            <a:softEdge rad="112500"/>
          </a:effectLst>
        </p:spPr>
      </p:pic>
      <p:sp>
        <p:nvSpPr>
          <p:cNvPr id="6" name="TextBox 5"/>
          <p:cNvSpPr txBox="1"/>
          <p:nvPr/>
        </p:nvSpPr>
        <p:spPr>
          <a:xfrm>
            <a:off x="685800" y="838200"/>
            <a:ext cx="7315200" cy="5262979"/>
          </a:xfrm>
          <a:prstGeom prst="rect">
            <a:avLst/>
          </a:prstGeom>
          <a:noFill/>
        </p:spPr>
        <p:txBody>
          <a:bodyPr wrap="square" rtlCol="0">
            <a:spAutoFit/>
          </a:bodyPr>
          <a:lstStyle/>
          <a:p>
            <a:pPr algn="r" rtl="1"/>
            <a:r>
              <a:rPr lang="fa-IR" sz="2800" dirty="0" smtClean="0">
                <a:cs typeface="B Mitra" pitchFamily="2" charset="-78"/>
              </a:rPr>
              <a:t>فرض كنيد كه بازار جهاني از دو دسته اقيانوس تشكيل شده است: </a:t>
            </a:r>
            <a:endParaRPr lang="en-US" sz="2800" dirty="0" smtClean="0">
              <a:cs typeface="B Mitra" pitchFamily="2" charset="-78"/>
            </a:endParaRPr>
          </a:p>
          <a:p>
            <a:pPr algn="r" rtl="1"/>
            <a:endParaRPr lang="en-US" sz="2800" dirty="0" smtClean="0">
              <a:cs typeface="B Mitra" pitchFamily="2" charset="-78"/>
            </a:endParaRPr>
          </a:p>
          <a:p>
            <a:pPr algn="ctr" rtl="1"/>
            <a:r>
              <a:rPr lang="fa-IR" sz="2800" b="1" dirty="0" smtClean="0">
                <a:cs typeface="B Mitra" pitchFamily="2" charset="-78"/>
              </a:rPr>
              <a:t>اقيانوس‌هاي قرمز.</a:t>
            </a:r>
          </a:p>
          <a:p>
            <a:pPr algn="ctr" rtl="1"/>
            <a:endParaRPr lang="en-US" sz="2800" b="1" dirty="0" smtClean="0">
              <a:cs typeface="B Mitra" pitchFamily="2" charset="-78"/>
            </a:endParaRPr>
          </a:p>
          <a:p>
            <a:pPr algn="r" rtl="1"/>
            <a:r>
              <a:rPr lang="fa-IR" sz="2800" dirty="0" smtClean="0">
                <a:cs typeface="B Mitra" pitchFamily="2" charset="-78"/>
              </a:rPr>
              <a:t>اقيانوس‌هاي قرمز معرف كليه صنايعي هستند كه امروزه وجود دارند. اقيانوس‌هاي قرمز فضاهاي شناخته شده بازار هستند. </a:t>
            </a:r>
            <a:r>
              <a:rPr lang="fa-IR" sz="2800" b="1" dirty="0" smtClean="0">
                <a:cs typeface="B Mitra" pitchFamily="2" charset="-78"/>
              </a:rPr>
              <a:t>در اقيانوس‌هاي قرمز، محدوديت‌ها و حد و مرز‌هاي صنايع تعريف شده و مورد پذيرش واقع گرديده‌اند و همچنين قوانين بازي رقابت مشخص هستند .</a:t>
            </a:r>
            <a:r>
              <a:rPr lang="fa-IR" sz="2800" dirty="0" smtClean="0">
                <a:cs typeface="B Mitra" pitchFamily="2" charset="-78"/>
              </a:rPr>
              <a:t> . از آنجايي كه اقيانوس‌هاي قرمز پرجمعيت‌اند . احتمال سودآوري و رشد در آنها كم مي‌باشد . در اقيانوس‌هاي قرمز، رقابت‌كشنده ميان شركت‌ها آب اقيانوس را قرمز و خون‌آلود كرده است.</a:t>
            </a:r>
            <a:endParaRPr lang="en-US" sz="2800" dirty="0" smtClean="0">
              <a:cs typeface="B Mitra" pitchFamily="2" charset="-78"/>
            </a:endParaRPr>
          </a:p>
          <a:p>
            <a:pPr algn="r" rtl="1"/>
            <a:endParaRPr lang="en-US" sz="2800" dirty="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BA\Present\Print 2008\Ad-2_0.jpg"/>
          <p:cNvPicPr>
            <a:picLocks noChangeAspect="1" noChangeArrowheads="1"/>
          </p:cNvPicPr>
          <p:nvPr/>
        </p:nvPicPr>
        <p:blipFill>
          <a:blip r:embed="rId2"/>
          <a:srcRect/>
          <a:stretch>
            <a:fillRect/>
          </a:stretch>
        </p:blipFill>
        <p:spPr bwMode="auto">
          <a:xfrm>
            <a:off x="0" y="-462733"/>
            <a:ext cx="5486400" cy="7320733"/>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05200" y="0"/>
            <a:ext cx="5638800" cy="6858000"/>
          </a:xfrm>
        </p:spPr>
        <p:txBody>
          <a:bodyPr>
            <a:normAutofit fontScale="92500" lnSpcReduction="10000"/>
          </a:bodyPr>
          <a:lstStyle/>
          <a:p>
            <a:pPr algn="justLow" rtl="1"/>
            <a:r>
              <a:rPr lang="fa-IR" b="1" dirty="0" smtClean="0">
                <a:solidFill>
                  <a:schemeClr val="tx1"/>
                </a:solidFill>
                <a:cs typeface="B Mitra" pitchFamily="2" charset="-78"/>
              </a:rPr>
              <a:t>مسير2: جستجو و بررسي گروه‌هاي استراتژيك در صنايع</a:t>
            </a:r>
            <a:endParaRPr lang="en-US" dirty="0" smtClean="0">
              <a:solidFill>
                <a:schemeClr val="tx1"/>
              </a:solidFill>
              <a:cs typeface="B Mitra" pitchFamily="2" charset="-78"/>
            </a:endParaRPr>
          </a:p>
          <a:p>
            <a:pPr algn="justLow" rtl="1"/>
            <a:r>
              <a:rPr lang="fa-IR" b="1" dirty="0" smtClean="0">
                <a:solidFill>
                  <a:schemeClr val="tx1"/>
                </a:solidFill>
                <a:cs typeface="B Mitra" pitchFamily="2" charset="-78"/>
              </a:rPr>
              <a:t>اصطلاح گروه‌هاي استراتژيك مربوط به شركت‌هاي موجود در داخل يك صنعت است كه از يك استراتژي مشابه و همسان پيروي مي‌كنند.</a:t>
            </a:r>
            <a:r>
              <a:rPr lang="fa-IR" dirty="0" smtClean="0">
                <a:solidFill>
                  <a:schemeClr val="tx1"/>
                </a:solidFill>
                <a:cs typeface="B Mitra" pitchFamily="2" charset="-78"/>
              </a:rPr>
              <a:t> مثال، مرسدس و بي.ام.و در بخش ماشين‌هاي لوكس.</a:t>
            </a:r>
            <a:r>
              <a:rPr lang="fa-IR" b="1" dirty="0" smtClean="0">
                <a:solidFill>
                  <a:schemeClr val="tx1"/>
                </a:solidFill>
                <a:cs typeface="B Mitra" pitchFamily="2" charset="-78"/>
              </a:rPr>
              <a:t> هيچ يك از این گروه‌هاي استراتژيك توجه چنداني بر عملكرد ساير گروه‌هاي استراتژيك ندارند.</a:t>
            </a:r>
            <a:endParaRPr lang="en-US" dirty="0" smtClean="0">
              <a:solidFill>
                <a:schemeClr val="tx1"/>
              </a:solidFill>
              <a:cs typeface="B Mitra" pitchFamily="2" charset="-78"/>
            </a:endParaRPr>
          </a:p>
          <a:p>
            <a:pPr algn="justLow" rtl="1"/>
            <a:r>
              <a:rPr lang="fa-IR" dirty="0" smtClean="0">
                <a:solidFill>
                  <a:schemeClr val="tx1"/>
                </a:solidFill>
                <a:cs typeface="B Mitra" pitchFamily="2" charset="-78"/>
              </a:rPr>
              <a:t>آفرينش اقيانوس آبي در ميان گروه‌هاي استراتژيك موجود، مستلزم از ميان برداشتن اين</a:t>
            </a:r>
            <a:r>
              <a:rPr lang="fa-IR" b="1" dirty="0" smtClean="0">
                <a:solidFill>
                  <a:schemeClr val="tx1"/>
                </a:solidFill>
                <a:cs typeface="B Mitra" pitchFamily="2" charset="-78"/>
              </a:rPr>
              <a:t> ديدگاه و چشم‌انداز محدود </a:t>
            </a:r>
            <a:r>
              <a:rPr lang="fa-IR" dirty="0" smtClean="0">
                <a:solidFill>
                  <a:schemeClr val="tx1"/>
                </a:solidFill>
                <a:cs typeface="B Mitra" pitchFamily="2" charset="-78"/>
              </a:rPr>
              <a:t>است .</a:t>
            </a:r>
            <a:endParaRPr lang="en-US" dirty="0" smtClean="0">
              <a:solidFill>
                <a:schemeClr val="tx1"/>
              </a:solidFill>
              <a:cs typeface="B Mitra" pitchFamily="2" charset="-78"/>
            </a:endParaRPr>
          </a:p>
          <a:p>
            <a:pPr algn="justLow" rtl="1"/>
            <a:r>
              <a:rPr lang="ar-SA" dirty="0" smtClean="0">
                <a:solidFill>
                  <a:schemeClr val="tx1"/>
                </a:solidFill>
                <a:cs typeface="B Mitra" pitchFamily="2" charset="-78"/>
              </a:rPr>
              <a:t/>
            </a:r>
            <a:br>
              <a:rPr lang="ar-SA" dirty="0" smtClean="0">
                <a:solidFill>
                  <a:schemeClr val="tx1"/>
                </a:solidFill>
                <a:cs typeface="B Mitra" pitchFamily="2" charset="-78"/>
              </a:rPr>
            </a:br>
            <a:r>
              <a:rPr lang="ar-SA" dirty="0" smtClean="0">
                <a:solidFill>
                  <a:schemeClr val="tx1"/>
                </a:solidFill>
                <a:cs typeface="B Mitra" pitchFamily="2" charset="-78"/>
              </a:rPr>
              <a:t> </a:t>
            </a:r>
            <a:endParaRPr lang="en-US" dirty="0" smtClean="0">
              <a:solidFill>
                <a:schemeClr val="tx1"/>
              </a:solidFill>
              <a:cs typeface="B Mitra" pitchFamily="2" charset="-78"/>
            </a:endParaRPr>
          </a:p>
          <a:p>
            <a:pPr algn="justLow" rtl="1"/>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86200"/>
            <a:ext cx="9144000" cy="2971800"/>
          </a:xfrm>
        </p:spPr>
        <p:txBody>
          <a:bodyPr>
            <a:normAutofit fontScale="85000" lnSpcReduction="10000"/>
          </a:bodyPr>
          <a:lstStyle/>
          <a:p>
            <a:pPr algn="justLow" rtl="1">
              <a:buFont typeface="Wingdings" pitchFamily="2" charset="2"/>
              <a:buChar char="v"/>
            </a:pPr>
            <a:r>
              <a:rPr lang="fa-IR" b="1" dirty="0" smtClean="0">
                <a:cs typeface="B Mitra" pitchFamily="2" charset="-78"/>
              </a:rPr>
              <a:t>مسير3: جستجو و بررسي در ميان زنجيره‌ مشتريان</a:t>
            </a:r>
            <a:endParaRPr lang="en-US" dirty="0" smtClean="0">
              <a:cs typeface="B Mitra" pitchFamily="2" charset="-78"/>
            </a:endParaRPr>
          </a:p>
          <a:p>
            <a:pPr algn="justLow" rtl="1">
              <a:buFont typeface="Wingdings" pitchFamily="2" charset="2"/>
              <a:buChar char="v"/>
            </a:pPr>
            <a:r>
              <a:rPr lang="fa-IR" dirty="0" smtClean="0">
                <a:cs typeface="B Mitra" pitchFamily="2" charset="-78"/>
              </a:rPr>
              <a:t>در اغلب صنايع، رقبا به يك </a:t>
            </a:r>
            <a:r>
              <a:rPr lang="fa-IR" b="1" dirty="0" smtClean="0">
                <a:cs typeface="B Mitra" pitchFamily="2" charset="-78"/>
              </a:rPr>
              <a:t>همگرايي در تعريف مشخصي </a:t>
            </a:r>
            <a:r>
              <a:rPr lang="fa-IR" dirty="0" smtClean="0">
                <a:cs typeface="B Mitra" pitchFamily="2" charset="-78"/>
              </a:rPr>
              <a:t>از افرادي كه </a:t>
            </a:r>
            <a:r>
              <a:rPr lang="fa-IR" b="1" dirty="0" smtClean="0">
                <a:cs typeface="B Mitra" pitchFamily="2" charset="-78"/>
              </a:rPr>
              <a:t>مشتريان هدف</a:t>
            </a:r>
            <a:r>
              <a:rPr lang="fa-IR" dirty="0" smtClean="0">
                <a:cs typeface="B Mitra" pitchFamily="2" charset="-78"/>
              </a:rPr>
              <a:t> ناميده مي‌شوند، مي‌رسند. با اين حال،</a:t>
            </a:r>
            <a:r>
              <a:rPr lang="fa-IR" b="1" dirty="0" smtClean="0">
                <a:cs typeface="B Mitra" pitchFamily="2" charset="-78"/>
              </a:rPr>
              <a:t> حقيقتاً زنجيره‌اي از ˝مشتريان˝ وجود دارند كه به شكلي مستقيم و يا غيرمستقيم در تصميمات خريد درگير هستند.</a:t>
            </a:r>
            <a:r>
              <a:rPr lang="fa-IR" dirty="0" smtClean="0">
                <a:cs typeface="B Mitra" pitchFamily="2" charset="-78"/>
              </a:rPr>
              <a:t> به عنوان مثال صنعت داروسازي به شكل برجسته‌اي بر دسته </a:t>
            </a:r>
            <a:r>
              <a:rPr lang="fa-IR" b="1" dirty="0" smtClean="0">
                <a:cs typeface="B Mitra" pitchFamily="2" charset="-78"/>
              </a:rPr>
              <a:t>تاثيرگذاران</a:t>
            </a:r>
            <a:r>
              <a:rPr lang="fa-IR" dirty="0" smtClean="0">
                <a:cs typeface="B Mitra" pitchFamily="2" charset="-78"/>
              </a:rPr>
              <a:t> تمركز دارد يعني پزشكان . به چالش كشيدن خرد و بينش متعارف يك صنعت در رابطه با گروه مشتريان هدف، مي‌تواند منجر به كشف يك اقيانوس آبي گردد .</a:t>
            </a:r>
            <a:endParaRPr lang="en-US" dirty="0" smtClean="0">
              <a:cs typeface="B Mitra" pitchFamily="2" charset="-78"/>
            </a:endParaRPr>
          </a:p>
          <a:p>
            <a:pPr algn="justLow">
              <a:buFont typeface="Wingdings" pitchFamily="2" charset="2"/>
              <a:buChar char="v"/>
            </a:pPr>
            <a:endParaRPr lang="en-US" dirty="0">
              <a:cs typeface="B Mitra" pitchFamily="2" charset="-78"/>
            </a:endParaRPr>
          </a:p>
        </p:txBody>
      </p:sp>
      <p:pic>
        <p:nvPicPr>
          <p:cNvPr id="6147" name="Picture 3" descr="E:\MBA\Present\Print 2008\4x4Paperboard.jpg"/>
          <p:cNvPicPr>
            <a:picLocks noChangeAspect="1" noChangeArrowheads="1"/>
          </p:cNvPicPr>
          <p:nvPr/>
        </p:nvPicPr>
        <p:blipFill>
          <a:blip r:embed="rId2"/>
          <a:srcRect b="12287"/>
          <a:stretch>
            <a:fillRect/>
          </a:stretch>
        </p:blipFill>
        <p:spPr bwMode="auto">
          <a:xfrm>
            <a:off x="0" y="-304800"/>
            <a:ext cx="9144000" cy="41910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BA\Present\Print 2008\2wn0lnc.jpg"/>
          <p:cNvPicPr>
            <a:picLocks noChangeAspect="1" noChangeArrowheads="1"/>
          </p:cNvPicPr>
          <p:nvPr/>
        </p:nvPicPr>
        <p:blipFill>
          <a:blip r:embed="rId2"/>
          <a:srcRect/>
          <a:stretch>
            <a:fillRect/>
          </a:stretch>
        </p:blipFill>
        <p:spPr bwMode="auto">
          <a:xfrm>
            <a:off x="0" y="2507942"/>
            <a:ext cx="9144000" cy="4350058"/>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
            <a:ext cx="9144000" cy="3429000"/>
          </a:xfrm>
        </p:spPr>
        <p:txBody>
          <a:bodyPr>
            <a:normAutofit fontScale="85000" lnSpcReduction="10000"/>
          </a:bodyPr>
          <a:lstStyle/>
          <a:p>
            <a:pPr algn="justLow" rtl="1"/>
            <a:r>
              <a:rPr lang="fa-IR" b="1" dirty="0" smtClean="0">
                <a:solidFill>
                  <a:schemeClr val="tx1"/>
                </a:solidFill>
                <a:cs typeface="B Mitra" pitchFamily="2" charset="-78"/>
              </a:rPr>
              <a:t>مسير4: جستجو و بررسي در ميان محصولات و خدمات مكمل</a:t>
            </a:r>
            <a:endParaRPr lang="en-US" dirty="0" smtClean="0">
              <a:solidFill>
                <a:schemeClr val="tx1"/>
              </a:solidFill>
              <a:cs typeface="B Mitra" pitchFamily="2" charset="-78"/>
            </a:endParaRPr>
          </a:p>
          <a:p>
            <a:pPr algn="justLow" rtl="1"/>
            <a:r>
              <a:rPr lang="fa-IR" b="1" dirty="0" smtClean="0">
                <a:solidFill>
                  <a:schemeClr val="tx1"/>
                </a:solidFill>
                <a:cs typeface="B Mitra" pitchFamily="2" charset="-78"/>
              </a:rPr>
              <a:t>غالباً در پشت سر محصولات و خدمات مكمل، ارزش بهره‌برداري نشده‌اي پنهان است</a:t>
            </a:r>
            <a:r>
              <a:rPr lang="fa-IR" dirty="0" smtClean="0">
                <a:solidFill>
                  <a:schemeClr val="tx1"/>
                </a:solidFill>
                <a:cs typeface="B Mitra" pitchFamily="2" charset="-78"/>
              </a:rPr>
              <a:t>. </a:t>
            </a:r>
            <a:r>
              <a:rPr lang="fa-IR" b="1" dirty="0" smtClean="0">
                <a:solidFill>
                  <a:schemeClr val="tx1"/>
                </a:solidFill>
                <a:cs typeface="B Mitra" pitchFamily="2" charset="-78"/>
              </a:rPr>
              <a:t>مهم تعريف و تعيين راه حل كلي است كه خريداران در هنگام گزينش يك محصول يا خدمت از آن پيروي مي‌كنند.</a:t>
            </a:r>
            <a:endParaRPr lang="en-US" dirty="0" smtClean="0">
              <a:solidFill>
                <a:schemeClr val="tx1"/>
              </a:solidFill>
              <a:cs typeface="B Mitra" pitchFamily="2" charset="-78"/>
            </a:endParaRPr>
          </a:p>
          <a:p>
            <a:pPr algn="justLow" rtl="1"/>
            <a:r>
              <a:rPr lang="fa-IR" dirty="0" smtClean="0">
                <a:solidFill>
                  <a:schemeClr val="tx1"/>
                </a:solidFill>
                <a:cs typeface="B Mitra" pitchFamily="2" charset="-78"/>
              </a:rPr>
              <a:t>يك روش آسان براي تعيين اين راه حل كلي، تفكر در اين رابطه است كه </a:t>
            </a:r>
            <a:r>
              <a:rPr lang="fa-IR" b="1" dirty="0" smtClean="0">
                <a:solidFill>
                  <a:schemeClr val="tx1"/>
                </a:solidFill>
                <a:cs typeface="B Mitra" pitchFamily="2" charset="-78"/>
              </a:rPr>
              <a:t>پيش </a:t>
            </a:r>
            <a:r>
              <a:rPr lang="fa-IR" dirty="0" smtClean="0">
                <a:solidFill>
                  <a:schemeClr val="tx1"/>
                </a:solidFill>
                <a:cs typeface="B Mitra" pitchFamily="2" charset="-78"/>
              </a:rPr>
              <a:t>از مصرف محصول شما، </a:t>
            </a:r>
            <a:r>
              <a:rPr lang="fa-IR" b="1" dirty="0" smtClean="0">
                <a:solidFill>
                  <a:schemeClr val="tx1"/>
                </a:solidFill>
                <a:cs typeface="B Mitra" pitchFamily="2" charset="-78"/>
              </a:rPr>
              <a:t>همراه </a:t>
            </a:r>
            <a:r>
              <a:rPr lang="fa-IR" dirty="0" smtClean="0">
                <a:solidFill>
                  <a:schemeClr val="tx1"/>
                </a:solidFill>
                <a:cs typeface="B Mitra" pitchFamily="2" charset="-78"/>
              </a:rPr>
              <a:t>با مصرف محصول و </a:t>
            </a:r>
            <a:r>
              <a:rPr lang="fa-IR" b="1" dirty="0" smtClean="0">
                <a:solidFill>
                  <a:schemeClr val="tx1"/>
                </a:solidFill>
                <a:cs typeface="B Mitra" pitchFamily="2" charset="-78"/>
              </a:rPr>
              <a:t>پس از </a:t>
            </a:r>
            <a:r>
              <a:rPr lang="fa-IR" dirty="0" smtClean="0">
                <a:solidFill>
                  <a:schemeClr val="tx1"/>
                </a:solidFill>
                <a:cs typeface="B Mitra" pitchFamily="2" charset="-78"/>
              </a:rPr>
              <a:t>مصرف چه اتفاقاتي به وقوع مي‌پيوندد. به طور مثال  پيش از رفتن افراد به سالن سينما، نگهداري و مراقبت از كودكان و همچنين پارك اتومبيل مورد نياز است.</a:t>
            </a:r>
            <a:endParaRPr lang="en-US" dirty="0" smtClean="0">
              <a:solidFill>
                <a:schemeClr val="tx1"/>
              </a:solidFill>
              <a:cs typeface="B Mitra" pitchFamily="2" charset="-78"/>
            </a:endParaRPr>
          </a:p>
          <a:p>
            <a:pPr algn="justLow"/>
            <a:endParaRPr lang="en-US" b="1"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pider\Desktop\project\oghianoos abi\swatch-logo.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1676400"/>
            <a:ext cx="6781800" cy="4572000"/>
          </a:xfrm>
          <a:prstGeom prst="rect">
            <a:avLst/>
          </a:prstGeom>
          <a:noFill/>
          <a:ln>
            <a:noFill/>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686800" cy="4525963"/>
          </a:xfrm>
        </p:spPr>
        <p:txBody>
          <a:bodyPr>
            <a:normAutofit fontScale="92500" lnSpcReduction="10000"/>
          </a:bodyPr>
          <a:lstStyle/>
          <a:p>
            <a:pPr algn="justLow" rtl="1">
              <a:buFont typeface="Wingdings" pitchFamily="2" charset="2"/>
              <a:buChar char="v"/>
            </a:pPr>
            <a:r>
              <a:rPr lang="fa-IR" b="1" dirty="0" smtClean="0">
                <a:solidFill>
                  <a:schemeClr val="tx1"/>
                </a:solidFill>
                <a:cs typeface="B Mitra" pitchFamily="2" charset="-78"/>
              </a:rPr>
              <a:t>مسير5: جستجو و بررسی در میان خصیصه های کارکردی یا احساسی خریداران .</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شركت‌هايي كه در يك صنعت با يكديگر به رقابت مي‌پردازند، نه تنها به قلمرو ثابت و پذيرفته شده‌اي از محصولات و خدمات گرايش پيدا مي‌كنند، بلكه مقصد مشترك آنها بر پايه يكي از دو </a:t>
            </a:r>
            <a:r>
              <a:rPr lang="fa-IR" b="1" dirty="0" smtClean="0">
                <a:solidFill>
                  <a:schemeClr val="tx1"/>
                </a:solidFill>
                <a:cs typeface="B Mitra" pitchFamily="2" charset="-78"/>
              </a:rPr>
              <a:t>خصوصيت كاركردي</a:t>
            </a:r>
            <a:r>
              <a:rPr lang="fa-IR" dirty="0" smtClean="0">
                <a:solidFill>
                  <a:schemeClr val="tx1"/>
                </a:solidFill>
                <a:cs typeface="B Mitra" pitchFamily="2" charset="-78"/>
              </a:rPr>
              <a:t> يا </a:t>
            </a:r>
            <a:r>
              <a:rPr lang="fa-IR" b="1" dirty="0" smtClean="0">
                <a:solidFill>
                  <a:schemeClr val="tx1"/>
                </a:solidFill>
                <a:cs typeface="B Mitra" pitchFamily="2" charset="-78"/>
              </a:rPr>
              <a:t>احساسي</a:t>
            </a:r>
            <a:r>
              <a:rPr lang="fa-IR" dirty="0" smtClean="0">
                <a:solidFill>
                  <a:schemeClr val="tx1"/>
                </a:solidFill>
                <a:cs typeface="B Mitra" pitchFamily="2" charset="-78"/>
              </a:rPr>
              <a:t> محصولات و خدمات است.</a:t>
            </a:r>
            <a:endParaRPr lang="en-US" dirty="0" smtClean="0">
              <a:solidFill>
                <a:schemeClr val="tx1"/>
              </a:solidFill>
              <a:cs typeface="B Mitra" pitchFamily="2" charset="-78"/>
            </a:endParaRPr>
          </a:p>
          <a:p>
            <a:pPr algn="justLow" rtl="1">
              <a:buFont typeface="Wingdings" pitchFamily="2" charset="2"/>
              <a:buChar char="v"/>
            </a:pP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مثال معروف در اين زمينه، شركت </a:t>
            </a:r>
            <a:r>
              <a:rPr lang="en-US" dirty="0" smtClean="0">
                <a:solidFill>
                  <a:schemeClr val="tx1"/>
                </a:solidFill>
                <a:cs typeface="B Mitra" pitchFamily="2" charset="-78"/>
              </a:rPr>
              <a:t>Swatch</a:t>
            </a:r>
            <a:r>
              <a:rPr lang="fa-IR" b="1" dirty="0" smtClean="0">
                <a:solidFill>
                  <a:schemeClr val="tx1"/>
                </a:solidFill>
                <a:cs typeface="B Mitra" pitchFamily="2" charset="-78"/>
              </a:rPr>
              <a:t> می باشد . این شرکت</a:t>
            </a:r>
            <a:r>
              <a:rPr lang="fa-IR" dirty="0" smtClean="0">
                <a:solidFill>
                  <a:schemeClr val="tx1"/>
                </a:solidFill>
                <a:cs typeface="B Mitra" pitchFamily="2" charset="-78"/>
              </a:rPr>
              <a:t> صنعت كاركرد محور (مبتني بر عملكرد) ساعت را به يك صنعت مبتني بر خصيصه‌هاي احساسي تغيير داد.</a:t>
            </a:r>
            <a:endParaRPr lang="en-US" dirty="0" smtClean="0">
              <a:solidFill>
                <a:schemeClr val="tx1"/>
              </a:solidFill>
              <a:cs typeface="B Mitra" pitchFamily="2" charset="-78"/>
            </a:endParaRPr>
          </a:p>
          <a:p>
            <a:pPr algn="justLow">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Low" rtl="1"/>
            <a:r>
              <a:rPr lang="fa-IR" b="1" dirty="0" smtClean="0">
                <a:cs typeface="B Mitra" pitchFamily="2" charset="-78"/>
              </a:rPr>
              <a:t>مسير 6: جستجو و بررسي در سراسر زمان</a:t>
            </a:r>
            <a:endParaRPr lang="en-US" dirty="0" smtClean="0">
              <a:cs typeface="B Mitra" pitchFamily="2" charset="-78"/>
            </a:endParaRPr>
          </a:p>
          <a:p>
            <a:pPr algn="justLow" rtl="1"/>
            <a:r>
              <a:rPr lang="fa-IR" dirty="0" smtClean="0">
                <a:cs typeface="B Mitra" pitchFamily="2" charset="-78"/>
              </a:rPr>
              <a:t>كليه صنايع تابع روندها و رويدادهاي خارجي هستند كه در طي زمان اثرات زيادي بر كسب و كار آنان مي‌گذارد.</a:t>
            </a:r>
            <a:endParaRPr lang="en-US" dirty="0" smtClean="0">
              <a:cs typeface="B Mitra" pitchFamily="2" charset="-78"/>
            </a:endParaRPr>
          </a:p>
          <a:p>
            <a:pPr algn="justLow" rtl="1"/>
            <a:r>
              <a:rPr lang="fa-IR" b="1" dirty="0" smtClean="0">
                <a:cs typeface="B Mitra" pitchFamily="2" charset="-78"/>
              </a:rPr>
              <a:t>استراتژي‌هاي اقيانوس آبي، با حركت از بينش و چشم‌انداز كسب و كار به شيوه‌اي كه روندها ارزش قابل ارائه به مشتريان را تغيير داده و بر مدل كسب و كار شركت اثر مي‌گذارند، به وجود مي‌آيند .</a:t>
            </a:r>
            <a:endParaRPr lang="en-US" dirty="0" smtClean="0">
              <a:cs typeface="B Mitra" pitchFamily="2" charset="-78"/>
            </a:endParaRPr>
          </a:p>
          <a:p>
            <a:pPr algn="justLow" rtl="1"/>
            <a:r>
              <a:rPr lang="fa-IR" dirty="0" smtClean="0">
                <a:cs typeface="B Mitra" pitchFamily="2" charset="-78"/>
              </a:rPr>
              <a:t>براي شكل‌گيري بنيان يك استراتژي اقيانوس آبي، روندها بايد برابر كسب و كار شما </a:t>
            </a:r>
            <a:r>
              <a:rPr lang="fa-IR" b="1" dirty="0" smtClean="0">
                <a:cs typeface="B Mitra" pitchFamily="2" charset="-78"/>
              </a:rPr>
              <a:t>قطعي</a:t>
            </a:r>
            <a:r>
              <a:rPr lang="fa-IR" dirty="0" smtClean="0">
                <a:cs typeface="B Mitra" pitchFamily="2" charset="-78"/>
              </a:rPr>
              <a:t> باشند، آنها بايد </a:t>
            </a:r>
            <a:r>
              <a:rPr lang="fa-IR" b="1" dirty="0" smtClean="0">
                <a:cs typeface="B Mitra" pitchFamily="2" charset="-78"/>
              </a:rPr>
              <a:t>تغييرناپذير</a:t>
            </a:r>
            <a:r>
              <a:rPr lang="fa-IR" dirty="0" smtClean="0">
                <a:cs typeface="B Mitra" pitchFamily="2" charset="-78"/>
              </a:rPr>
              <a:t> (برگشت‌ناپذير) باشند و </a:t>
            </a:r>
            <a:r>
              <a:rPr lang="fa-IR" b="1" dirty="0" smtClean="0">
                <a:cs typeface="B Mitra" pitchFamily="2" charset="-78"/>
              </a:rPr>
              <a:t>يك</a:t>
            </a:r>
            <a:r>
              <a:rPr lang="fa-IR" dirty="0" smtClean="0">
                <a:cs typeface="B Mitra" pitchFamily="2" charset="-78"/>
              </a:rPr>
              <a:t> </a:t>
            </a:r>
            <a:r>
              <a:rPr lang="fa-IR" b="1" dirty="0" smtClean="0">
                <a:cs typeface="B Mitra" pitchFamily="2" charset="-78"/>
              </a:rPr>
              <a:t>خط سير واضح</a:t>
            </a:r>
            <a:r>
              <a:rPr lang="fa-IR" dirty="0" smtClean="0">
                <a:cs typeface="B Mitra" pitchFamily="2" charset="-78"/>
              </a:rPr>
              <a:t> داشته باشند . به طور مثال :سي ان. ان با مشاهده روند رو به رشد و قطعي كه به سمت جهاني شدن مشاهده كرد (تشخیص روند )، اولين شبكه بلادرنگ اخبار جهاني 24 ساعته را خلق(تغییر شیوه گزارش اخباربه تمام مدت شبانه روز ) كرد.</a:t>
            </a:r>
            <a:endParaRPr lang="en-US" dirty="0" smtClean="0">
              <a:cs typeface="B Mitra" pitchFamily="2" charset="-78"/>
            </a:endParaRPr>
          </a:p>
          <a:p>
            <a:pPr algn="justLow" rtl="1"/>
            <a:endParaRPr lang="en-US" dirty="0">
              <a:cs typeface="B Mitra" pitchFamily="2" charset="-78"/>
            </a:endParaRPr>
          </a:p>
        </p:txBody>
      </p:sp>
      <p:pic>
        <p:nvPicPr>
          <p:cNvPr id="5" name="Picture 4"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4800" y="152400"/>
            <a:ext cx="1522412" cy="971867"/>
          </a:xfrm>
          <a:prstGeom prst="rect">
            <a:avLst/>
          </a:prstGeom>
          <a:noFill/>
          <a:ln>
            <a:noFill/>
          </a:ln>
        </p:spPr>
      </p:pic>
      <p:pic>
        <p:nvPicPr>
          <p:cNvPr id="7" name="Picture 6"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0" y="457200"/>
            <a:ext cx="1522412" cy="971867"/>
          </a:xfrm>
          <a:prstGeom prst="rect">
            <a:avLst/>
          </a:prstGeom>
          <a:noFill/>
          <a:ln>
            <a:noFill/>
          </a:ln>
        </p:spPr>
      </p:pic>
      <p:pic>
        <p:nvPicPr>
          <p:cNvPr id="8" name="Picture 7"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62000" y="609600"/>
            <a:ext cx="1522412" cy="971867"/>
          </a:xfrm>
          <a:prstGeom prst="rect">
            <a:avLst/>
          </a:prstGeom>
          <a:noFill/>
          <a:ln>
            <a:noFill/>
          </a:ln>
        </p:spPr>
      </p:pic>
      <p:pic>
        <p:nvPicPr>
          <p:cNvPr id="9" name="Picture 8"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14400" y="762000"/>
            <a:ext cx="1522412" cy="971867"/>
          </a:xfrm>
          <a:prstGeom prst="rect">
            <a:avLst/>
          </a:prstGeom>
          <a:noFill/>
          <a:ln>
            <a:noFill/>
          </a:ln>
        </p:spPr>
      </p:pic>
      <p:pic>
        <p:nvPicPr>
          <p:cNvPr id="10" name="Picture 9"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6800" y="914400"/>
            <a:ext cx="1522412" cy="971867"/>
          </a:xfrm>
          <a:prstGeom prst="rect">
            <a:avLst/>
          </a:prstGeom>
          <a:noFill/>
          <a:ln>
            <a:noFill/>
          </a:ln>
        </p:spPr>
      </p:pic>
      <p:pic>
        <p:nvPicPr>
          <p:cNvPr id="11" name="Picture 10" descr="C:\Users\spider\Desktop\project\oghianoos abi\thumbnail.aspx (1).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9200" y="1066800"/>
            <a:ext cx="1522412" cy="971867"/>
          </a:xfrm>
          <a:prstGeom prst="rect">
            <a:avLst/>
          </a:prstGeom>
          <a:noFill/>
          <a:ln>
            <a:noFill/>
          </a:ln>
        </p:spPr>
      </p:pic>
      <p:sp>
        <p:nvSpPr>
          <p:cNvPr id="12" name="Slide Number Placeholder 11"/>
          <p:cNvSpPr>
            <a:spLocks noGrp="1"/>
          </p:cNvSpPr>
          <p:nvPr>
            <p:ph type="sldNum" sz="quarter" idx="12"/>
          </p:nvPr>
        </p:nvSpPr>
        <p:spPr/>
        <p:txBody>
          <a:bodyPr/>
          <a:lstStyle/>
          <a:p>
            <a:fld id="{B6F15528-21DE-4FAA-801E-634DDDAF4B2B}" type="slidenum">
              <a:rPr lang="en-US" smtClean="0"/>
              <a:pPr/>
              <a:t>24</a:t>
            </a:fld>
            <a:endParaRPr lang="en-US"/>
          </a:p>
        </p:txBody>
      </p:sp>
      <p:sp>
        <p:nvSpPr>
          <p:cNvPr id="13" name="Footer Placeholder 12"/>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686800" cy="4525963"/>
          </a:xfrm>
        </p:spPr>
        <p:txBody>
          <a:bodyPr/>
          <a:lstStyle/>
          <a:p>
            <a:pPr algn="r" rtl="1"/>
            <a:r>
              <a:rPr lang="fa-IR" sz="2800" dirty="0" smtClean="0">
                <a:cs typeface="B Mitra" pitchFamily="2" charset="-78"/>
              </a:rPr>
              <a:t>در شکل زیر شش مسير معرفي شده در اين بخش به اختصار نمايش داده شده‌اند.</a:t>
            </a:r>
            <a:endParaRPr lang="en-US" sz="2800" dirty="0" smtClean="0">
              <a:cs typeface="B Mitra" pitchFamily="2" charset="-78"/>
            </a:endParaRPr>
          </a:p>
          <a:p>
            <a:pPr algn="r">
              <a:buNone/>
            </a:pPr>
            <a:endParaRPr lang="en-US" dirty="0" smtClean="0">
              <a:cs typeface="B Mitra" pitchFamily="2" charset="-78"/>
            </a:endParaRPr>
          </a:p>
          <a:p>
            <a:pPr algn="r">
              <a:buNone/>
            </a:pPr>
            <a:endParaRPr lang="en-US" dirty="0">
              <a:cs typeface="B Mitra" pitchFamily="2" charset="-78"/>
            </a:endParaRPr>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0" y="609600"/>
            <a:ext cx="7924800" cy="60198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Pic\wallpaper\borabora.jpg"/>
          <p:cNvPicPr>
            <a:picLocks noChangeAspect="1" noChangeArrowheads="1"/>
          </p:cNvPicPr>
          <p:nvPr/>
        </p:nvPicPr>
        <p:blipFill>
          <a:blip r:embed="rId2"/>
          <a:srcRect/>
          <a:stretch>
            <a:fillRect/>
          </a:stretch>
        </p:blipFill>
        <p:spPr bwMode="auto">
          <a:xfrm>
            <a:off x="76200" y="76200"/>
            <a:ext cx="8991600" cy="6781800"/>
          </a:xfrm>
          <a:prstGeom prst="rect">
            <a:avLst/>
          </a:prstGeom>
          <a:noFill/>
        </p:spPr>
      </p:pic>
      <p:sp>
        <p:nvSpPr>
          <p:cNvPr id="2" name="Title 1"/>
          <p:cNvSpPr>
            <a:spLocks noGrp="1"/>
          </p:cNvSpPr>
          <p:nvPr>
            <p:ph type="title"/>
          </p:nvPr>
        </p:nvSpPr>
        <p:spPr/>
        <p:txBody>
          <a:bodyPr/>
          <a:lstStyle/>
          <a:p>
            <a:endParaRPr lang="en-US" sz="4000" b="1" dirty="0">
              <a:solidFill>
                <a:srgbClr val="FFFF00"/>
              </a:solidFill>
            </a:endParaRPr>
          </a:p>
        </p:txBody>
      </p:sp>
      <p:sp>
        <p:nvSpPr>
          <p:cNvPr id="3" name="Content Placeholder 2"/>
          <p:cNvSpPr>
            <a:spLocks noGrp="1"/>
          </p:cNvSpPr>
          <p:nvPr>
            <p:ph idx="1"/>
          </p:nvPr>
        </p:nvSpPr>
        <p:spPr>
          <a:xfrm>
            <a:off x="762000" y="0"/>
            <a:ext cx="8382000" cy="5867400"/>
          </a:xfrm>
        </p:spPr>
        <p:txBody>
          <a:bodyPr>
            <a:noAutofit/>
          </a:bodyPr>
          <a:lstStyle/>
          <a:p>
            <a:pPr algn="ctr" rtl="1">
              <a:buFont typeface="Wingdings" pitchFamily="2" charset="2"/>
              <a:buChar char="v"/>
            </a:pPr>
            <a:r>
              <a:rPr lang="ar-SA" b="1" dirty="0" smtClean="0">
                <a:solidFill>
                  <a:srgbClr val="C00000"/>
                </a:solidFill>
                <a:cs typeface="B Mitra" pitchFamily="2" charset="-78"/>
              </a:rPr>
              <a:t>تمركز بر تصويري بزرگ و نه بر اعداد و ارقام</a:t>
            </a:r>
            <a:endParaRPr lang="fa-IR" b="1" dirty="0" smtClean="0">
              <a:solidFill>
                <a:srgbClr val="C00000"/>
              </a:solidFill>
              <a:cs typeface="B Mitra" pitchFamily="2" charset="-78"/>
            </a:endParaRPr>
          </a:p>
          <a:p>
            <a:pPr algn="justLow" rtl="1">
              <a:buFont typeface="Wingdings" pitchFamily="2" charset="2"/>
              <a:buChar char="v"/>
            </a:pPr>
            <a:endParaRPr lang="en-US" b="1" dirty="0" smtClean="0">
              <a:solidFill>
                <a:srgbClr val="FFFF00"/>
              </a:solidFill>
              <a:cs typeface="B Mitra" pitchFamily="2" charset="-78"/>
            </a:endParaRPr>
          </a:p>
          <a:p>
            <a:pPr algn="justLow" rtl="1">
              <a:buFont typeface="Wingdings" pitchFamily="2" charset="2"/>
              <a:buChar char="v"/>
            </a:pPr>
            <a:r>
              <a:rPr lang="fa-IR" b="1" dirty="0" smtClean="0">
                <a:solidFill>
                  <a:srgbClr val="FFFF00"/>
                </a:solidFill>
                <a:cs typeface="B Mitra" pitchFamily="2" charset="-78"/>
              </a:rPr>
              <a:t>تحقيقات نشان مي‌دهد كه غالباً فرايند برنامه‌ريزي استراتژيك شركت‌ها آنها را به سمت اقيانوس‌هاي قرمز هدايت مي‌كند. در واقع، فرايند برنامه‌‌‌ريزي استراتژيك شركت‌ها آنها را به رقابت در مرزهاي بازار فعلي تحريك مي‌كند.</a:t>
            </a:r>
            <a:endParaRPr lang="en-US" b="1" dirty="0" smtClean="0">
              <a:solidFill>
                <a:srgbClr val="FFFF00"/>
              </a:solidFill>
              <a:cs typeface="B Mitra" pitchFamily="2" charset="-78"/>
            </a:endParaRPr>
          </a:p>
          <a:p>
            <a:pPr algn="justLow" rtl="1">
              <a:buFont typeface="Wingdings" pitchFamily="2" charset="2"/>
              <a:buChar char="v"/>
            </a:pPr>
            <a:endParaRPr lang="fa-IR" b="1" dirty="0" smtClean="0">
              <a:solidFill>
                <a:srgbClr val="FFFF00"/>
              </a:solidFill>
              <a:cs typeface="B Mitra" pitchFamily="2" charset="-78"/>
            </a:endParaRPr>
          </a:p>
          <a:p>
            <a:pPr algn="justLow" rtl="1">
              <a:buFont typeface="Wingdings" pitchFamily="2" charset="2"/>
              <a:buChar char="v"/>
            </a:pPr>
            <a:endParaRPr lang="fa-IR" b="1" dirty="0" smtClean="0">
              <a:solidFill>
                <a:srgbClr val="FFFF00"/>
              </a:solidFill>
              <a:cs typeface="B Mitra" pitchFamily="2" charset="-78"/>
            </a:endParaRPr>
          </a:p>
          <a:p>
            <a:pPr algn="justLow" rtl="1">
              <a:buFont typeface="Wingdings" pitchFamily="2" charset="2"/>
              <a:buChar char="v"/>
            </a:pPr>
            <a:r>
              <a:rPr lang="fa-IR" b="1" dirty="0" smtClean="0">
                <a:solidFill>
                  <a:srgbClr val="FFFF00"/>
                </a:solidFill>
                <a:cs typeface="B Mitra" pitchFamily="2" charset="-78"/>
              </a:rPr>
              <a:t>در اين قسمت يك رويكرد جايگزين به جاي فرايند برنامه‌ريزي استراتژيك متداول معرفي ميشود كه منجر به تهيه يك سند نشده، بلكه در عوض مبتني بر ترسيم يك نقشه وضعيت استراتژي است . </a:t>
            </a:r>
            <a:endParaRPr lang="en-US" b="1" dirty="0" smtClean="0">
              <a:solidFill>
                <a:srgbClr val="FFFF00"/>
              </a:solidFill>
              <a:cs typeface="B Mitra" pitchFamily="2" charset="-78"/>
            </a:endParaRPr>
          </a:p>
          <a:p>
            <a:pPr algn="justLow">
              <a:buFont typeface="Wingdings" pitchFamily="2" charset="2"/>
              <a:buChar char="v"/>
            </a:pPr>
            <a:endParaRPr lang="en-US" b="1" dirty="0">
              <a:solidFill>
                <a:srgbClr val="FFFF00"/>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pPr algn="ctr" rtl="1"/>
            <a:r>
              <a:rPr lang="fa-IR" sz="2800" b="1" dirty="0" smtClean="0">
                <a:solidFill>
                  <a:schemeClr val="tx1"/>
                </a:solidFill>
                <a:effectLst/>
                <a:cs typeface="B Mitra" pitchFamily="2" charset="-78"/>
              </a:rPr>
              <a:t>ترسيم نقشه وضعيت استراتژي:</a:t>
            </a:r>
            <a:r>
              <a:rPr lang="en-US" sz="2800" dirty="0" smtClean="0">
                <a:solidFill>
                  <a:schemeClr val="tx1"/>
                </a:solidFill>
                <a:effectLst/>
                <a:cs typeface="B Mitra" pitchFamily="2" charset="-78"/>
              </a:rPr>
              <a:t/>
            </a:r>
            <a:br>
              <a:rPr lang="en-US" sz="2800" dirty="0" smtClean="0">
                <a:solidFill>
                  <a:schemeClr val="tx1"/>
                </a:solidFill>
                <a:effectLst/>
                <a:cs typeface="B Mitra" pitchFamily="2" charset="-78"/>
              </a:rPr>
            </a:br>
            <a:r>
              <a:rPr lang="fa-IR" sz="2800" dirty="0" smtClean="0">
                <a:solidFill>
                  <a:schemeClr val="tx1"/>
                </a:solidFill>
                <a:effectLst/>
                <a:cs typeface="B Mitra" pitchFamily="2" charset="-78"/>
              </a:rPr>
              <a:t>اين فرايند براساس شش مسير آفرينش اقيانوس‌هاي آبي پايه‌ريزي شده و در برگيرنده چهار مرحله مختلف و در هر مرحله نيز شامل تعداد فراواني شبيه‌سازي‌هاي ديداري است</a:t>
            </a:r>
            <a:r>
              <a:rPr lang="en-US" sz="2800" dirty="0" smtClean="0">
                <a:solidFill>
                  <a:schemeClr val="tx1"/>
                </a:solidFill>
                <a:effectLst/>
                <a:cs typeface="B Mitra" pitchFamily="2" charset="-78"/>
              </a:rPr>
              <a:t/>
            </a:r>
            <a:br>
              <a:rPr lang="en-US" sz="2800" dirty="0" smtClean="0">
                <a:solidFill>
                  <a:schemeClr val="tx1"/>
                </a:solidFill>
                <a:effectLst/>
                <a:cs typeface="B Mitra" pitchFamily="2" charset="-78"/>
              </a:rPr>
            </a:br>
            <a:endParaRPr lang="en-US" sz="2800" dirty="0">
              <a:solidFill>
                <a:schemeClr val="tx1"/>
              </a:solidFill>
              <a:effectLst/>
            </a:endParaRPr>
          </a:p>
        </p:txBody>
      </p:sp>
      <p:sp>
        <p:nvSpPr>
          <p:cNvPr id="3" name="Content Placeholder 2"/>
          <p:cNvSpPr>
            <a:spLocks noGrp="1"/>
          </p:cNvSpPr>
          <p:nvPr>
            <p:ph idx="1"/>
          </p:nvPr>
        </p:nvSpPr>
        <p:spPr>
          <a:xfrm>
            <a:off x="381000" y="2667000"/>
            <a:ext cx="8229600" cy="4525963"/>
          </a:xfrm>
        </p:spPr>
        <p:txBody>
          <a:bodyPr/>
          <a:lstStyle/>
          <a:p>
            <a:pPr algn="justLow"/>
            <a:endParaRPr lang="en-US" dirty="0">
              <a:cs typeface="B Mitra" pitchFamily="2" charset="-78"/>
            </a:endParaRPr>
          </a:p>
        </p:txBody>
      </p:sp>
      <p:pic>
        <p:nvPicPr>
          <p:cNvPr id="8195" name="Picture 3" descr="E:\MBA\Present\Print 2008\adidasgroup.jpg"/>
          <p:cNvPicPr>
            <a:picLocks noChangeAspect="1" noChangeArrowheads="1"/>
          </p:cNvPicPr>
          <p:nvPr/>
        </p:nvPicPr>
        <p:blipFill>
          <a:blip r:embed="rId2"/>
          <a:srcRect t="14567"/>
          <a:stretch>
            <a:fillRect/>
          </a:stretch>
        </p:blipFill>
        <p:spPr bwMode="auto">
          <a:xfrm>
            <a:off x="76200" y="1828800"/>
            <a:ext cx="9042400" cy="5037909"/>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2755900" cy="18923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915400" cy="6400800"/>
          </a:xfrm>
        </p:spPr>
        <p:txBody>
          <a:bodyPr>
            <a:normAutofit fontScale="70000" lnSpcReduction="20000"/>
          </a:bodyPr>
          <a:lstStyle/>
          <a:p>
            <a:pPr algn="justLow" rtl="1">
              <a:buFont typeface="Wingdings" pitchFamily="2" charset="2"/>
              <a:buChar char="v"/>
            </a:pPr>
            <a:r>
              <a:rPr lang="fa-IR" b="1" dirty="0" smtClean="0">
                <a:solidFill>
                  <a:schemeClr val="tx1"/>
                </a:solidFill>
                <a:cs typeface="B Mitra" pitchFamily="2" charset="-78"/>
              </a:rPr>
              <a:t>مرحله اول: بيداري ديداري</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با ترسيم منحني ارزش استراتژي شركت توسط مديران ارشد، </a:t>
            </a:r>
          </a:p>
          <a:p>
            <a:pPr algn="justLow" rtl="1">
              <a:buFont typeface="Wingdings" pitchFamily="2" charset="2"/>
              <a:buChar char="v"/>
            </a:pPr>
            <a:r>
              <a:rPr lang="fa-IR" b="1" dirty="0" smtClean="0">
                <a:solidFill>
                  <a:schemeClr val="tx1"/>
                </a:solidFill>
                <a:cs typeface="B Mitra" pitchFamily="2" charset="-78"/>
              </a:rPr>
              <a:t>ضرورت تغيير آشكار مي‌شود.</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 ترسيم نقشه وضعيت استراتژي يك </a:t>
            </a:r>
            <a:r>
              <a:rPr lang="fa-IR" b="1" dirty="0" smtClean="0">
                <a:solidFill>
                  <a:schemeClr val="tx1"/>
                </a:solidFill>
                <a:cs typeface="B Mitra" pitchFamily="2" charset="-78"/>
              </a:rPr>
              <a:t>هوشياري عميق</a:t>
            </a:r>
            <a:r>
              <a:rPr lang="fa-IR" dirty="0" smtClean="0">
                <a:solidFill>
                  <a:schemeClr val="tx1"/>
                </a:solidFill>
                <a:cs typeface="B Mitra" pitchFamily="2" charset="-78"/>
              </a:rPr>
              <a:t> ايجاد كرده</a:t>
            </a:r>
          </a:p>
          <a:p>
            <a:pPr algn="justLow" rtl="1">
              <a:buFont typeface="Wingdings" pitchFamily="2" charset="2"/>
              <a:buChar char="v"/>
            </a:pPr>
            <a:r>
              <a:rPr lang="fa-IR" dirty="0" smtClean="0">
                <a:solidFill>
                  <a:schemeClr val="tx1"/>
                </a:solidFill>
                <a:cs typeface="B Mitra" pitchFamily="2" charset="-78"/>
              </a:rPr>
              <a:t> و شركت‌ها را به مبارزه طلبيدن استراتژي‌هاي فعلي دعوت مي‌كند . </a:t>
            </a:r>
          </a:p>
          <a:p>
            <a:pPr algn="justLow" rtl="1">
              <a:buFont typeface="Wingdings" pitchFamily="2" charset="2"/>
              <a:buChar char="v"/>
            </a:pPr>
            <a:r>
              <a:rPr lang="fa-IR" dirty="0" smtClean="0">
                <a:solidFill>
                  <a:schemeClr val="tx1"/>
                </a:solidFill>
                <a:cs typeface="B Mitra" pitchFamily="2" charset="-78"/>
              </a:rPr>
              <a:t>به طور مثال گروه خدمات مالي اروپا (</a:t>
            </a:r>
            <a:r>
              <a:rPr lang="en-US" dirty="0" smtClean="0">
                <a:solidFill>
                  <a:schemeClr val="tx1"/>
                </a:solidFill>
                <a:cs typeface="B Mitra" pitchFamily="2" charset="-78"/>
              </a:rPr>
              <a:t>EFS</a:t>
            </a:r>
            <a:r>
              <a:rPr lang="fa-IR" dirty="0" smtClean="0">
                <a:solidFill>
                  <a:schemeClr val="tx1"/>
                </a:solidFill>
                <a:cs typeface="B Mitra" pitchFamily="2" charset="-78"/>
              </a:rPr>
              <a:t>)</a:t>
            </a:r>
            <a:endParaRPr lang="en-US" dirty="0" smtClean="0">
              <a:solidFill>
                <a:schemeClr val="tx1"/>
              </a:solidFill>
              <a:cs typeface="B Mitra" pitchFamily="2" charset="-78"/>
            </a:endParaRPr>
          </a:p>
          <a:p>
            <a:pPr algn="justLow" rtl="1">
              <a:buFont typeface="Wingdings" pitchFamily="2" charset="2"/>
              <a:buChar char="v"/>
            </a:pPr>
            <a:endParaRPr lang="fa-IR" b="1" dirty="0" smtClean="0">
              <a:solidFill>
                <a:schemeClr val="tx1"/>
              </a:solidFill>
              <a:cs typeface="B Mitra" pitchFamily="2" charset="-78"/>
            </a:endParaRPr>
          </a:p>
          <a:p>
            <a:pPr algn="justLow" rtl="1">
              <a:buFont typeface="Wingdings" pitchFamily="2" charset="2"/>
              <a:buChar char="v"/>
            </a:pPr>
            <a:r>
              <a:rPr lang="fa-IR" b="1" dirty="0" smtClean="0">
                <a:solidFill>
                  <a:schemeClr val="tx1"/>
                </a:solidFill>
                <a:cs typeface="B Mitra" pitchFamily="2" charset="-78"/>
              </a:rPr>
              <a:t>●مرحله دوم: شناسايي ديداري</a:t>
            </a:r>
            <a:endParaRPr lang="en-US" dirty="0" smtClean="0">
              <a:solidFill>
                <a:schemeClr val="tx1"/>
              </a:solidFill>
              <a:cs typeface="B Mitra" pitchFamily="2" charset="-78"/>
            </a:endParaRPr>
          </a:p>
          <a:p>
            <a:pPr algn="justLow" rtl="1">
              <a:buFont typeface="Wingdings" pitchFamily="2" charset="2"/>
              <a:buChar char="v"/>
            </a:pPr>
            <a:r>
              <a:rPr lang="fa-IR" b="1" dirty="0" smtClean="0">
                <a:solidFill>
                  <a:schemeClr val="tx1"/>
                </a:solidFill>
                <a:cs typeface="B Mitra" pitchFamily="2" charset="-78"/>
              </a:rPr>
              <a:t>يك شركت هيچگاه نبايد ديد و بصيرت خود را از منابع بيروني تامين كند . تعيين دامنه محصولات و خدمات مكملي</a:t>
            </a:r>
            <a:r>
              <a:rPr lang="fa-IR" dirty="0" smtClean="0">
                <a:solidFill>
                  <a:schemeClr val="tx1"/>
                </a:solidFill>
                <a:cs typeface="B Mitra" pitchFamily="2" charset="-78"/>
              </a:rPr>
              <a:t> كه در كنار محصولات و خدمات شما مصرف مي‌شوند، ممكن است ديد شما را به سمت فرصت‌هاي بيشماري باز كند.</a:t>
            </a:r>
            <a:endParaRPr lang="en-US" dirty="0" smtClean="0">
              <a:solidFill>
                <a:schemeClr val="tx1"/>
              </a:solidFill>
              <a:cs typeface="B Mitra" pitchFamily="2" charset="-78"/>
            </a:endParaRPr>
          </a:p>
          <a:p>
            <a:pPr algn="justLow" rtl="1">
              <a:buFont typeface="Wingdings" pitchFamily="2" charset="2"/>
              <a:buChar char="v"/>
            </a:pPr>
            <a:endParaRPr lang="fa-IR" b="1" dirty="0" smtClean="0">
              <a:solidFill>
                <a:schemeClr val="tx1"/>
              </a:solidFill>
              <a:cs typeface="B Mitra" pitchFamily="2" charset="-78"/>
            </a:endParaRPr>
          </a:p>
          <a:p>
            <a:pPr algn="justLow" rtl="1">
              <a:buFont typeface="Wingdings" pitchFamily="2" charset="2"/>
              <a:buChar char="v"/>
            </a:pPr>
            <a:r>
              <a:rPr lang="fa-IR" b="1" dirty="0" smtClean="0">
                <a:solidFill>
                  <a:schemeClr val="tx1"/>
                </a:solidFill>
                <a:cs typeface="B Mitra" pitchFamily="2" charset="-78"/>
              </a:rPr>
              <a:t>●مرحله سوم: نمايشگاه ديداري استراتژي</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در این مرحله منحني ارزشی ترسيم می شود كه تصوير حقيقي از نمايه استراتژيك فعلي، نسبت به نقشه وضعيت استراتژي كه در گذشته رسم شده بود، ارائه مي شود.</a:t>
            </a:r>
            <a:endParaRPr lang="en-US" dirty="0" smtClean="0">
              <a:solidFill>
                <a:schemeClr val="tx1"/>
              </a:solidFill>
              <a:cs typeface="B Mitra" pitchFamily="2" charset="-78"/>
            </a:endParaRPr>
          </a:p>
          <a:p>
            <a:pPr algn="justLow" rtl="1">
              <a:buFont typeface="Wingdings" pitchFamily="2" charset="2"/>
              <a:buChar char="v"/>
            </a:pPr>
            <a:endParaRPr lang="fa-IR" b="1" dirty="0" smtClean="0">
              <a:solidFill>
                <a:schemeClr val="tx1"/>
              </a:solidFill>
              <a:cs typeface="B Mitra" pitchFamily="2" charset="-78"/>
            </a:endParaRPr>
          </a:p>
          <a:p>
            <a:pPr algn="justLow" rtl="1">
              <a:buFont typeface="Wingdings" pitchFamily="2" charset="2"/>
              <a:buChar char="v"/>
            </a:pPr>
            <a:r>
              <a:rPr lang="fa-IR" b="1" dirty="0" smtClean="0">
                <a:solidFill>
                  <a:schemeClr val="tx1"/>
                </a:solidFill>
                <a:cs typeface="B Mitra" pitchFamily="2" charset="-78"/>
              </a:rPr>
              <a:t>مرحله چهارم: ارتباطات ديداري</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پس از اينكه استراتژي آتي شركت تدوين و تنظيم شد، آخرين مرحله ابلاغ كردن آن به روشي است كه </a:t>
            </a:r>
            <a:r>
              <a:rPr lang="fa-IR" b="1" dirty="0" smtClean="0">
                <a:solidFill>
                  <a:schemeClr val="tx1"/>
                </a:solidFill>
                <a:cs typeface="B Mitra" pitchFamily="2" charset="-78"/>
              </a:rPr>
              <a:t>براي كليه كاركنان شركت قابل فهم باشد.</a:t>
            </a:r>
            <a:endParaRPr lang="en-US" dirty="0" smtClean="0">
              <a:solidFill>
                <a:schemeClr val="tx1"/>
              </a:solidFill>
              <a:cs typeface="B Mitra" pitchFamily="2" charset="-78"/>
            </a:endParaRPr>
          </a:p>
          <a:p>
            <a:pPr algn="justLow">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MBA\Present\Print 2008\adidasTyson.jpg"/>
          <p:cNvPicPr>
            <a:picLocks noChangeAspect="1" noChangeArrowheads="1"/>
          </p:cNvPicPr>
          <p:nvPr/>
        </p:nvPicPr>
        <p:blipFill>
          <a:blip r:embed="rId2">
            <a:lum/>
          </a:blip>
          <a:srcRect b="19784"/>
          <a:stretch>
            <a:fillRect/>
          </a:stretch>
        </p:blipFill>
        <p:spPr bwMode="auto">
          <a:xfrm flipH="1">
            <a:off x="-152400" y="-1371600"/>
            <a:ext cx="9372600" cy="6019800"/>
          </a:xfrm>
          <a:prstGeom prst="rect">
            <a:avLst/>
          </a:prstGeom>
          <a:ln>
            <a:noFill/>
          </a:ln>
          <a:effectLst>
            <a:softEdge rad="112500"/>
          </a:effectLst>
        </p:spPr>
      </p:pic>
      <p:sp>
        <p:nvSpPr>
          <p:cNvPr id="3" name="Content Placeholder 2"/>
          <p:cNvSpPr>
            <a:spLocks noGrp="1"/>
          </p:cNvSpPr>
          <p:nvPr>
            <p:ph idx="1"/>
          </p:nvPr>
        </p:nvSpPr>
        <p:spPr>
          <a:xfrm>
            <a:off x="-76200" y="-76200"/>
            <a:ext cx="9144000" cy="6858000"/>
          </a:xfrm>
        </p:spPr>
        <p:txBody>
          <a:bodyPr>
            <a:normAutofit/>
          </a:bodyPr>
          <a:lstStyle/>
          <a:p>
            <a:pPr algn="justLow" rtl="1">
              <a:buFont typeface="Wingdings" pitchFamily="2" charset="2"/>
              <a:buChar char="v"/>
            </a:pPr>
            <a:r>
              <a:rPr lang="fa-IR" b="1" dirty="0" smtClean="0">
                <a:solidFill>
                  <a:schemeClr val="bg1"/>
                </a:solidFill>
                <a:cs typeface="B Mitra" pitchFamily="2" charset="-78"/>
              </a:rPr>
              <a:t>استفاده از نقشه پيشرو- مهاجر- راكد ( </a:t>
            </a:r>
            <a:r>
              <a:rPr lang="en-US" b="1" dirty="0" smtClean="0">
                <a:solidFill>
                  <a:schemeClr val="bg1"/>
                </a:solidFill>
                <a:cs typeface="B Mitra" pitchFamily="2" charset="-78"/>
              </a:rPr>
              <a:t>PMS</a:t>
            </a:r>
            <a:r>
              <a:rPr lang="fa-IR" b="1" dirty="0" smtClean="0">
                <a:solidFill>
                  <a:schemeClr val="bg1"/>
                </a:solidFill>
                <a:cs typeface="B Mitra" pitchFamily="2" charset="-78"/>
              </a:rPr>
              <a:t>):</a:t>
            </a:r>
            <a:endParaRPr lang="en-US" dirty="0" smtClean="0">
              <a:solidFill>
                <a:schemeClr val="bg1"/>
              </a:solidFill>
              <a:cs typeface="B Mitra" pitchFamily="2" charset="-78"/>
            </a:endParaRPr>
          </a:p>
          <a:p>
            <a:pPr algn="justLow" rtl="1">
              <a:buFont typeface="Wingdings" pitchFamily="2" charset="2"/>
              <a:buChar char="v"/>
            </a:pPr>
            <a:r>
              <a:rPr lang="fa-IR" dirty="0" smtClean="0">
                <a:solidFill>
                  <a:schemeClr val="bg1"/>
                </a:solidFill>
                <a:cs typeface="B Mitra" pitchFamily="2" charset="-78"/>
              </a:rPr>
              <a:t>كليه شركت‌هايي كه اقيانوس آبي ايجاد كرده‌اند</a:t>
            </a:r>
            <a:r>
              <a:rPr lang="fa-IR" b="1" dirty="0" smtClean="0">
                <a:solidFill>
                  <a:schemeClr val="bg1"/>
                </a:solidFill>
                <a:cs typeface="B Mitra" pitchFamily="2" charset="-78"/>
              </a:rPr>
              <a:t>، پيشروهاي صنعت خود هستند، </a:t>
            </a:r>
            <a:r>
              <a:rPr lang="fa-IR" dirty="0" smtClean="0">
                <a:solidFill>
                  <a:schemeClr val="bg1"/>
                </a:solidFill>
                <a:cs typeface="B Mitra" pitchFamily="2" charset="-78"/>
              </a:rPr>
              <a:t>البته منظور از پيشرو بودن در صنعت، توسعه فناوري‌هاي جديد نيست بلكه منظور تغيير مسير ارزش قابل ارائه به مشتريان به حد و مرزي جديد است.</a:t>
            </a:r>
          </a:p>
          <a:p>
            <a:pPr algn="justLow" rtl="1">
              <a:buFont typeface="Wingdings" pitchFamily="2" charset="2"/>
              <a:buChar char="v"/>
            </a:pPr>
            <a:endParaRPr lang="fa-IR" b="1" dirty="0" smtClean="0">
              <a:solidFill>
                <a:schemeClr val="bg1"/>
              </a:solidFill>
              <a:cs typeface="B Mitra" pitchFamily="2" charset="-78"/>
            </a:endParaRPr>
          </a:p>
          <a:p>
            <a:pPr algn="justLow" rtl="1">
              <a:buFont typeface="Wingdings" pitchFamily="2" charset="2"/>
              <a:buChar char="v"/>
            </a:pPr>
            <a:endParaRPr lang="fa-IR" b="1" dirty="0" smtClean="0">
              <a:solidFill>
                <a:schemeClr val="bg1"/>
              </a:solidFill>
              <a:cs typeface="B Mitra" pitchFamily="2" charset="-78"/>
            </a:endParaRPr>
          </a:p>
          <a:p>
            <a:pPr algn="justLow" rtl="1">
              <a:buFont typeface="Wingdings" pitchFamily="2" charset="2"/>
              <a:buChar char="v"/>
            </a:pPr>
            <a:endParaRPr lang="fa-IR" b="1" dirty="0" smtClean="0">
              <a:solidFill>
                <a:schemeClr val="bg1"/>
              </a:solidFill>
              <a:cs typeface="B Mitra" pitchFamily="2" charset="-78"/>
            </a:endParaRPr>
          </a:p>
          <a:p>
            <a:pPr algn="justLow" rtl="1">
              <a:buFont typeface="Wingdings" pitchFamily="2" charset="2"/>
              <a:buChar char="v"/>
            </a:pPr>
            <a:endParaRPr lang="en-US" dirty="0" smtClean="0">
              <a:solidFill>
                <a:schemeClr val="bg1"/>
              </a:solidFill>
              <a:cs typeface="B Mitra" pitchFamily="2" charset="-78"/>
            </a:endParaRPr>
          </a:p>
          <a:p>
            <a:pPr algn="justLow">
              <a:buFont typeface="Wingdings" pitchFamily="2" charset="2"/>
              <a:buChar char="v"/>
            </a:pPr>
            <a:endParaRPr lang="en-US" dirty="0">
              <a:solidFill>
                <a:schemeClr val="bg1"/>
              </a:solidFill>
              <a:cs typeface="B Mitra" pitchFamily="2" charset="-78"/>
            </a:endParaRPr>
          </a:p>
        </p:txBody>
      </p:sp>
      <p:sp>
        <p:nvSpPr>
          <p:cNvPr id="5" name="TextBox 4"/>
          <p:cNvSpPr txBox="1"/>
          <p:nvPr/>
        </p:nvSpPr>
        <p:spPr>
          <a:xfrm>
            <a:off x="457200" y="4561344"/>
            <a:ext cx="8229600" cy="2677656"/>
          </a:xfrm>
          <a:prstGeom prst="rect">
            <a:avLst/>
          </a:prstGeom>
          <a:noFill/>
        </p:spPr>
        <p:txBody>
          <a:bodyPr wrap="square" rtlCol="0">
            <a:spAutoFit/>
          </a:bodyPr>
          <a:lstStyle/>
          <a:p>
            <a:pPr algn="justLow" rtl="1">
              <a:buFont typeface="Wingdings" pitchFamily="2" charset="2"/>
              <a:buChar char="v"/>
            </a:pPr>
            <a:r>
              <a:rPr lang="fa-IR" sz="2400" dirty="0" smtClean="0">
                <a:cs typeface="B Mitra" pitchFamily="2" charset="-78"/>
              </a:rPr>
              <a:t>اگر مجموعه كسب و كارهاي فعلي و برنامه‌ريزي شده شركت، </a:t>
            </a:r>
            <a:r>
              <a:rPr lang="fa-IR" sz="2400" b="1" dirty="0" smtClean="0">
                <a:cs typeface="B Mitra" pitchFamily="2" charset="-78"/>
              </a:rPr>
              <a:t>عمدتاً متشكل از كسب و كارهاي راكد باشد، شركت خط سير رشد پاييني را پيش‌رو داشته و در داخل اقيانوس‌هاي قرمز محبوس مانده است</a:t>
            </a:r>
            <a:r>
              <a:rPr lang="fa-IR" sz="2400" dirty="0" smtClean="0">
                <a:cs typeface="B Mitra" pitchFamily="2" charset="-78"/>
              </a:rPr>
              <a:t> .</a:t>
            </a:r>
            <a:endParaRPr lang="en-US" sz="2400" dirty="0" smtClean="0">
              <a:cs typeface="B Mitra" pitchFamily="2" charset="-78"/>
            </a:endParaRPr>
          </a:p>
          <a:p>
            <a:pPr algn="justLow" rtl="1">
              <a:buFont typeface="Wingdings" pitchFamily="2" charset="2"/>
              <a:buChar char="v"/>
            </a:pPr>
            <a:r>
              <a:rPr lang="fa-IR" sz="2400" dirty="0" smtClean="0">
                <a:cs typeface="B Mitra" pitchFamily="2" charset="-78"/>
              </a:rPr>
              <a:t>اگر مجموعه كسب و كارهاي فعلي و برنامه‌‌ريزي شده شركت، عمدتاً متشكل از كسب وكارهاي </a:t>
            </a:r>
            <a:r>
              <a:rPr lang="fa-IR" sz="2400" b="1" dirty="0" smtClean="0">
                <a:cs typeface="B Mitra" pitchFamily="2" charset="-78"/>
              </a:rPr>
              <a:t>مهاجر باشد، شركت مي‌تواند رشد منطقي و قابل قبولي را انتظار داشته باشد</a:t>
            </a:r>
            <a:r>
              <a:rPr lang="fa-IR" sz="2400" dirty="0" smtClean="0">
                <a:cs typeface="B Mitra" pitchFamily="2" charset="-78"/>
              </a:rPr>
              <a:t>. اما شركت از كل پتانسيل‌ بالقوه رشد خود بهره‌برداري نكرده .</a:t>
            </a:r>
            <a:endParaRPr lang="en-US" sz="2400" dirty="0" smtClean="0">
              <a:cs typeface="B Mitra" pitchFamily="2" charset="-78"/>
            </a:endParaRPr>
          </a:p>
          <a:p>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pider\Desktop\project\oghianoos abi\279_2topics_com.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144000" cy="6629400"/>
          </a:xfrm>
          <a:prstGeom prst="rect">
            <a:avLst/>
          </a:prstGeom>
          <a:ln>
            <a:noFill/>
          </a:ln>
          <a:effectLst>
            <a:softEdge rad="112500"/>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143000"/>
            <a:ext cx="8686800" cy="4525963"/>
          </a:xfrm>
        </p:spPr>
        <p:txBody>
          <a:bodyPr>
            <a:noAutofit/>
          </a:bodyPr>
          <a:lstStyle/>
          <a:p>
            <a:pPr algn="ctr" rtl="1">
              <a:buNone/>
            </a:pPr>
            <a:r>
              <a:rPr lang="fa-IR" sz="3600" b="1" dirty="0" smtClean="0">
                <a:solidFill>
                  <a:schemeClr val="tx1"/>
                </a:solidFill>
                <a:cs typeface="B Mitra" pitchFamily="2" charset="-78"/>
              </a:rPr>
              <a:t>اقيانوس‌هاي آبي </a:t>
            </a:r>
          </a:p>
          <a:p>
            <a:pPr algn="ctr" rtl="1">
              <a:buNone/>
            </a:pPr>
            <a:endParaRPr lang="en-US" sz="3600" b="1" dirty="0" smtClean="0">
              <a:solidFill>
                <a:schemeClr val="tx1"/>
              </a:solidFill>
              <a:cs typeface="B Mitra" pitchFamily="2" charset="-78"/>
            </a:endParaRPr>
          </a:p>
          <a:p>
            <a:pPr algn="r" rtl="1">
              <a:buNone/>
            </a:pPr>
            <a:r>
              <a:rPr lang="fa-IR" sz="3600" dirty="0" smtClean="0">
                <a:solidFill>
                  <a:schemeClr val="tx1"/>
                </a:solidFill>
                <a:cs typeface="B Mitra" pitchFamily="2" charset="-78"/>
              </a:rPr>
              <a:t>اقيانوس‌هاي آبي، كليه صنايعي هستند كه در حال حاضر وجود ندارند. اينها فضاهاي شناخته نشده در بازار مي‌باشند. هيچ رقيبي در آنها وجود ندارد، </a:t>
            </a:r>
          </a:p>
          <a:p>
            <a:pPr algn="r" rtl="1">
              <a:buNone/>
            </a:pPr>
            <a:r>
              <a:rPr lang="fa-IR" sz="3600" dirty="0" smtClean="0">
                <a:solidFill>
                  <a:schemeClr val="tx1"/>
                </a:solidFill>
                <a:cs typeface="B Mitra" pitchFamily="2" charset="-78"/>
              </a:rPr>
              <a:t>بنابراين در اقيانوس‌هاي آبي پتانسيل‌ بالايي براي رشد و سودآوري وجود داشته . . </a:t>
            </a:r>
            <a:r>
              <a:rPr lang="fa-IR" sz="3600" b="1" dirty="0" smtClean="0">
                <a:solidFill>
                  <a:schemeClr val="tx1"/>
                </a:solidFill>
                <a:cs typeface="B Mitra" pitchFamily="2" charset="-78"/>
              </a:rPr>
              <a:t>در اقيانوس‌هاي آبي رقابت بي‌معنا است</a:t>
            </a:r>
            <a:r>
              <a:rPr lang="fa-IR" sz="3600" dirty="0" smtClean="0">
                <a:solidFill>
                  <a:schemeClr val="tx1"/>
                </a:solidFill>
                <a:cs typeface="B Mitra" pitchFamily="2" charset="-78"/>
              </a:rPr>
              <a:t>، زيرا قوانين بازي هنوز تنظيم و تدوين نشده‌اند.</a:t>
            </a:r>
            <a:endParaRPr lang="en-US" sz="3600" dirty="0" smtClean="0">
              <a:solidFill>
                <a:schemeClr val="tx1"/>
              </a:solidFill>
              <a:cs typeface="B Mitra" pitchFamily="2" charset="-78"/>
            </a:endParaRPr>
          </a:p>
          <a:p>
            <a:pPr algn="r" rtl="1">
              <a:buNone/>
            </a:pPr>
            <a:endParaRPr lang="en-US" sz="3600" dirty="0">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MBA\Present\Print 2008\adidasJelena.jpg"/>
          <p:cNvPicPr>
            <a:picLocks noChangeAspect="1" noChangeArrowheads="1"/>
          </p:cNvPicPr>
          <p:nvPr/>
        </p:nvPicPr>
        <p:blipFill>
          <a:blip r:embed="rId2"/>
          <a:srcRect/>
          <a:stretch>
            <a:fillRect/>
          </a:stretch>
        </p:blipFill>
        <p:spPr bwMode="auto">
          <a:xfrm>
            <a:off x="-685800" y="-366141"/>
            <a:ext cx="10210800" cy="7224141"/>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71800" y="228600"/>
            <a:ext cx="6248400" cy="5943600"/>
          </a:xfrm>
        </p:spPr>
        <p:txBody>
          <a:bodyPr>
            <a:noAutofit/>
          </a:bodyPr>
          <a:lstStyle/>
          <a:p>
            <a:pPr algn="justLow" rtl="1">
              <a:buFont typeface="Wingdings" pitchFamily="2" charset="2"/>
              <a:buChar char="v"/>
            </a:pPr>
            <a:r>
              <a:rPr lang="ar-SA" sz="3600" dirty="0" smtClean="0">
                <a:solidFill>
                  <a:schemeClr val="bg1"/>
                </a:solidFill>
                <a:cs typeface="B Mitra" pitchFamily="2" charset="-78"/>
              </a:rPr>
              <a:t>دستيابي به تقاضايي فراسوي وضع موجود</a:t>
            </a:r>
            <a:endParaRPr lang="en-US" sz="3600" dirty="0" smtClean="0">
              <a:solidFill>
                <a:schemeClr val="bg1"/>
              </a:solidFill>
              <a:cs typeface="B Mitra" pitchFamily="2" charset="-78"/>
            </a:endParaRPr>
          </a:p>
          <a:p>
            <a:pPr algn="justLow" rtl="1">
              <a:buFont typeface="Wingdings" pitchFamily="2" charset="2"/>
              <a:buChar char="v"/>
            </a:pPr>
            <a:r>
              <a:rPr lang="fa-IR" sz="3600" dirty="0" smtClean="0">
                <a:solidFill>
                  <a:schemeClr val="bg1"/>
                </a:solidFill>
                <a:cs typeface="B Mitra" pitchFamily="2" charset="-78"/>
              </a:rPr>
              <a:t>. اين اصل يكي از عناصر كليدي رسيدن به سنگ بناي استراتژي اقيانوس آبي يعني نوآوري ارزش است .</a:t>
            </a:r>
            <a:endParaRPr lang="en-US" sz="3600" dirty="0" smtClean="0">
              <a:solidFill>
                <a:schemeClr val="bg1"/>
              </a:solidFill>
              <a:cs typeface="B Mitra" pitchFamily="2" charset="-78"/>
            </a:endParaRPr>
          </a:p>
          <a:p>
            <a:pPr algn="justLow" rtl="1">
              <a:buFont typeface="Wingdings" pitchFamily="2" charset="2"/>
              <a:buChar char="v"/>
            </a:pPr>
            <a:endParaRPr lang="fa-IR" sz="3600" dirty="0" smtClean="0">
              <a:solidFill>
                <a:schemeClr val="bg1"/>
              </a:solidFill>
              <a:cs typeface="B Mitra" pitchFamily="2" charset="-78"/>
            </a:endParaRPr>
          </a:p>
          <a:p>
            <a:pPr algn="justLow" rtl="1">
              <a:buFont typeface="Wingdings" pitchFamily="2" charset="2"/>
              <a:buChar char="v"/>
            </a:pPr>
            <a:endParaRPr lang="fa-IR" sz="3600" dirty="0" smtClean="0">
              <a:solidFill>
                <a:schemeClr val="bg1"/>
              </a:solidFill>
              <a:cs typeface="B Mitra" pitchFamily="2" charset="-78"/>
            </a:endParaRPr>
          </a:p>
          <a:p>
            <a:pPr algn="justLow" rtl="1">
              <a:buFont typeface="Wingdings" pitchFamily="2" charset="2"/>
              <a:buChar char="v"/>
            </a:pPr>
            <a:r>
              <a:rPr lang="fa-IR" sz="3600" dirty="0" smtClean="0">
                <a:solidFill>
                  <a:schemeClr val="bg1"/>
                </a:solidFill>
                <a:cs typeface="B Mitra" pitchFamily="2" charset="-78"/>
              </a:rPr>
              <a:t>با ادغام كردن منابع تقاضا و حداكثر ساختن تقاضا براي هر محصول يا خدمت جديد، ريسك مقياس مرتبط با خلق يك فضاي بازار جديد تقليل خواهد يافت.</a:t>
            </a:r>
            <a:endParaRPr lang="en-US" sz="3600" dirty="0" smtClean="0">
              <a:solidFill>
                <a:schemeClr val="bg1"/>
              </a:solidFill>
              <a:cs typeface="B Mitra" pitchFamily="2" charset="-78"/>
            </a:endParaRPr>
          </a:p>
          <a:p>
            <a:pPr algn="justLow">
              <a:buFont typeface="Wingdings" pitchFamily="2" charset="2"/>
              <a:buChar char="v"/>
            </a:pPr>
            <a:endParaRPr lang="en-US" sz="3600" dirty="0">
              <a:solidFill>
                <a:schemeClr val="bg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228600" y="0"/>
            <a:ext cx="8686800" cy="4525963"/>
          </a:xfrm>
        </p:spPr>
        <p:txBody>
          <a:bodyPr/>
          <a:lstStyle/>
          <a:p>
            <a:pPr algn="ctr" rtl="1">
              <a:buFont typeface="Wingdings" pitchFamily="2" charset="2"/>
              <a:buChar char="v"/>
            </a:pPr>
            <a:r>
              <a:rPr lang="fa-IR" b="1" dirty="0" smtClean="0">
                <a:solidFill>
                  <a:schemeClr val="tx1"/>
                </a:solidFill>
                <a:cs typeface="B Mitra" pitchFamily="2" charset="-78"/>
              </a:rPr>
              <a:t>●سه گروه از غير مشتريان</a:t>
            </a:r>
            <a:endParaRPr lang="en-US" dirty="0" smtClean="0">
              <a:solidFill>
                <a:schemeClr val="tx1"/>
              </a:solidFill>
              <a:cs typeface="B Mitra" pitchFamily="2" charset="-78"/>
            </a:endParaRPr>
          </a:p>
          <a:p>
            <a:pPr algn="ctr" rtl="1">
              <a:buFont typeface="Wingdings" pitchFamily="2" charset="2"/>
              <a:buChar char="v"/>
            </a:pPr>
            <a:r>
              <a:rPr lang="fa-IR" dirty="0" smtClean="0">
                <a:solidFill>
                  <a:schemeClr val="tx1"/>
                </a:solidFill>
                <a:cs typeface="B Mitra" pitchFamily="2" charset="-78"/>
              </a:rPr>
              <a:t>در دنياي غيرمشتريان معمولاً فرصت‌هاي عمده‌اي براي آفرينش اقيانوس‌هاي آبي وجود دارد. براي تبديل اين تقاضاي بالقوه پنهان به تقاضايي واقعي در قالب مشتريان جديد، شركت‌ها نياز دارند تا نسبت به دنياي غيرمشتريان خود شناخت عميقي كسب كنند.</a:t>
            </a:r>
            <a:endParaRPr lang="en-US" dirty="0" smtClean="0">
              <a:solidFill>
                <a:schemeClr val="tx1"/>
              </a:solidFill>
              <a:cs typeface="B Mitra" pitchFamily="2" charset="-78"/>
            </a:endParaRPr>
          </a:p>
        </p:txBody>
      </p:sp>
      <p:pic>
        <p:nvPicPr>
          <p:cNvPr id="11266" name="Picture 2" descr="E:\MBA\Present\Print 2008\alainHippo.jpg"/>
          <p:cNvPicPr>
            <a:picLocks noChangeAspect="1" noChangeArrowheads="1"/>
          </p:cNvPicPr>
          <p:nvPr/>
        </p:nvPicPr>
        <p:blipFill>
          <a:blip r:embed="rId2"/>
          <a:srcRect/>
          <a:stretch>
            <a:fillRect/>
          </a:stretch>
        </p:blipFill>
        <p:spPr bwMode="auto">
          <a:xfrm>
            <a:off x="0" y="2514600"/>
            <a:ext cx="9220200" cy="5048834"/>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ar-SA" dirty="0" smtClean="0">
                <a:cs typeface="B Mitra" pitchFamily="2" charset="-78"/>
              </a:rPr>
              <a:t> 1-5</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6200" y="228601"/>
            <a:ext cx="8915400" cy="66294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an_Garrigosa_Suva_Chrashshoes_engl_-2.jpg"/>
          <p:cNvPicPr>
            <a:picLocks noChangeAspect="1"/>
          </p:cNvPicPr>
          <p:nvPr/>
        </p:nvPicPr>
        <p:blipFill>
          <a:blip r:embed="rId2" cstate="print"/>
          <a:stretch>
            <a:fillRect/>
          </a:stretch>
        </p:blipFill>
        <p:spPr>
          <a:xfrm>
            <a:off x="2438400" y="228600"/>
            <a:ext cx="9144000" cy="6858000"/>
          </a:xfrm>
          <a:prstGeom prst="rect">
            <a:avLst/>
          </a:prstGeom>
          <a:ln>
            <a:noFill/>
          </a:ln>
          <a:effectLst>
            <a:softEdge rad="112500"/>
          </a:effectLst>
        </p:spPr>
      </p:pic>
      <p:sp>
        <p:nvSpPr>
          <p:cNvPr id="3" name="Content Placeholder 2"/>
          <p:cNvSpPr>
            <a:spLocks noGrp="1"/>
          </p:cNvSpPr>
          <p:nvPr>
            <p:ph idx="1"/>
          </p:nvPr>
        </p:nvSpPr>
        <p:spPr>
          <a:xfrm>
            <a:off x="228600" y="0"/>
            <a:ext cx="5867400" cy="6553200"/>
          </a:xfrm>
        </p:spPr>
        <p:txBody>
          <a:bodyPr/>
          <a:lstStyle/>
          <a:p>
            <a:pPr algn="justLow" rtl="1">
              <a:buNone/>
            </a:pPr>
            <a:r>
              <a:rPr lang="fa-IR" b="1" dirty="0" smtClean="0">
                <a:solidFill>
                  <a:schemeClr val="tx1"/>
                </a:solidFill>
                <a:cs typeface="B Mitra" pitchFamily="2" charset="-78"/>
              </a:rPr>
              <a:t>●گروه اول غيرمشتريان</a:t>
            </a:r>
            <a:endParaRPr lang="en-US" dirty="0" smtClean="0">
              <a:solidFill>
                <a:schemeClr val="tx1"/>
              </a:solidFill>
              <a:cs typeface="B Mitra" pitchFamily="2" charset="-78"/>
            </a:endParaRPr>
          </a:p>
          <a:p>
            <a:pPr algn="justLow" rtl="1">
              <a:buNone/>
            </a:pPr>
            <a:r>
              <a:rPr lang="fa-IR" dirty="0" smtClean="0">
                <a:solidFill>
                  <a:schemeClr val="tx1"/>
                </a:solidFill>
                <a:cs typeface="B Mitra" pitchFamily="2" charset="-78"/>
              </a:rPr>
              <a:t>اين گروه از غيرمشتريان در لبه بازار نشسته‌اند. همگام با افزايش تعداد اين گروه از غيرمشتريان، بازار كساد و راكد شده و رشد بازار با مشكل مواجه خواهد شد. با اين وجود، اقيانوسي از تقاضاهاي بهره‌برداري نشده در حصار اين گروه از غيرمشتريان پنهان مانده است كه با سادگي مي‌توان آنها را با گروه مشتريان فعلي ادغام كرد.</a:t>
            </a:r>
            <a:endParaRPr lang="en-US" dirty="0" smtClean="0">
              <a:solidFill>
                <a:schemeClr val="tx1"/>
              </a:solidFill>
              <a:cs typeface="B Mitra" pitchFamily="2" charset="-78"/>
            </a:endParaRPr>
          </a:p>
          <a:p>
            <a:pPr algn="justLow">
              <a:buNone/>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686800" cy="4525963"/>
          </a:xfrm>
        </p:spPr>
        <p:txBody>
          <a:bodyPr/>
          <a:lstStyle/>
          <a:p>
            <a:pPr algn="justLow" rtl="1">
              <a:buFont typeface="Wingdings" pitchFamily="2" charset="2"/>
              <a:buChar char="v"/>
            </a:pPr>
            <a:r>
              <a:rPr lang="fa-IR" b="1" dirty="0" smtClean="0">
                <a:cs typeface="B Mitra" pitchFamily="2" charset="-78"/>
              </a:rPr>
              <a:t>●گروه دوم غيرمشتريان</a:t>
            </a:r>
            <a:endParaRPr lang="en-US" dirty="0" smtClean="0">
              <a:cs typeface="B Mitra" pitchFamily="2" charset="-78"/>
            </a:endParaRPr>
          </a:p>
          <a:p>
            <a:pPr algn="justLow" rtl="1">
              <a:buFont typeface="Wingdings" pitchFamily="2" charset="2"/>
              <a:buChar char="v"/>
            </a:pPr>
            <a:r>
              <a:rPr lang="fa-IR" dirty="0" smtClean="0">
                <a:cs typeface="B Mitra" pitchFamily="2" charset="-78"/>
              </a:rPr>
              <a:t>خواسته‌ها و انتظارات اين گروه يا توسط محصولات/ خدمات صنايع ديگر برآورده شده و يا ناديده گرفته مي‌شوند. </a:t>
            </a:r>
          </a:p>
          <a:p>
            <a:pPr algn="justLow" rtl="1">
              <a:buNone/>
            </a:pPr>
            <a:r>
              <a:rPr lang="fa-IR" dirty="0" smtClean="0">
                <a:cs typeface="B Mitra" pitchFamily="2" charset="-78"/>
              </a:rPr>
              <a:t>با اين وجود، اقيانوسي از تقاضاهاي بهره‌برداري نشده در حصار اين گروه از غيرمشتريان پنهان مانده است كه به سادگي مي‌توان آنها را با گروه منابع تقاضاي فعلي ادغام كرد.</a:t>
            </a:r>
            <a:endParaRPr lang="en-US" dirty="0" smtClean="0">
              <a:cs typeface="B Mitra" pitchFamily="2" charset="-78"/>
            </a:endParaRPr>
          </a:p>
          <a:p>
            <a:pPr algn="justLow">
              <a:buFont typeface="Wingdings" pitchFamily="2" charset="2"/>
              <a:buChar char="v"/>
            </a:pPr>
            <a:endParaRPr lang="en-US" dirty="0">
              <a:cs typeface="B Mitra" pitchFamily="2" charset="-78"/>
            </a:endParaRPr>
          </a:p>
        </p:txBody>
      </p:sp>
      <p:pic>
        <p:nvPicPr>
          <p:cNvPr id="4" name="Content Placeholder 5" descr="stufftomato.jpg"/>
          <p:cNvPicPr>
            <a:picLocks noChangeAspect="1"/>
          </p:cNvPicPr>
          <p:nvPr/>
        </p:nvPicPr>
        <p:blipFill>
          <a:blip r:embed="rId3" cstate="print"/>
          <a:stretch>
            <a:fillRect/>
          </a:stretch>
        </p:blipFill>
        <p:spPr>
          <a:xfrm>
            <a:off x="-381000" y="4232175"/>
            <a:ext cx="9525000" cy="2397225"/>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an-grito-02.jpg"/>
          <p:cNvPicPr>
            <a:picLocks noChangeAspect="1"/>
          </p:cNvPicPr>
          <p:nvPr/>
        </p:nvPicPr>
        <p:blipFill>
          <a:blip r:embed="rId3" cstate="print">
            <a:lum bright="30000"/>
          </a:blip>
          <a:stretch>
            <a:fillRect/>
          </a:stretch>
        </p:blipFill>
        <p:spPr>
          <a:xfrm>
            <a:off x="1371600" y="0"/>
            <a:ext cx="6175637" cy="4149080"/>
          </a:xfrm>
          <a:prstGeom prst="rect">
            <a:avLst/>
          </a:prstGeom>
        </p:spPr>
      </p:pic>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381000" y="2895600"/>
            <a:ext cx="8458200" cy="3962400"/>
          </a:xfrm>
        </p:spPr>
        <p:txBody>
          <a:bodyPr>
            <a:normAutofit lnSpcReduction="10000"/>
          </a:bodyPr>
          <a:lstStyle/>
          <a:p>
            <a:pPr algn="r" rtl="1">
              <a:buFont typeface="Wingdings" pitchFamily="2" charset="2"/>
              <a:buChar char="v"/>
            </a:pPr>
            <a:r>
              <a:rPr lang="fa-IR" b="1" dirty="0" smtClean="0">
                <a:solidFill>
                  <a:schemeClr val="tx1"/>
                </a:solidFill>
                <a:cs typeface="B Mitra" pitchFamily="2" charset="-78"/>
              </a:rPr>
              <a:t>●گروه سوم غيرمشتريان</a:t>
            </a:r>
            <a:endParaRPr lang="en-US" dirty="0" smtClean="0">
              <a:solidFill>
                <a:schemeClr val="tx1"/>
              </a:solidFill>
              <a:cs typeface="B Mitra" pitchFamily="2" charset="-78"/>
            </a:endParaRPr>
          </a:p>
          <a:p>
            <a:pPr algn="r" rtl="1">
              <a:buFont typeface="Wingdings" pitchFamily="2" charset="2"/>
              <a:buChar char="v"/>
            </a:pPr>
            <a:r>
              <a:rPr lang="fa-IR" dirty="0" smtClean="0">
                <a:solidFill>
                  <a:schemeClr val="tx1"/>
                </a:solidFill>
                <a:cs typeface="B Mitra" pitchFamily="2" charset="-78"/>
              </a:rPr>
              <a:t>اين گروه از غيرمشتريان، صعب‌الوصول‌ترين و دورترين افراد نسبت به مشتريان فعلي صنعت هستند. معمولاً هيچ يك از نقش آفرينان صنعت اين گروه را به عنوان مشتريان هدف و يا مشتريان بالقوه در نظر نمي‌گيرد. زيرا فرض غالب بر اين است كه نيازها و عادات خريد اين گروه و همچنين فرصت‌هاي تجاري وابسته به آنها متعلق به ساير بازارها است.</a:t>
            </a:r>
            <a:endParaRPr lang="en-US" dirty="0" smtClean="0">
              <a:solidFill>
                <a:schemeClr val="tx1"/>
              </a:solidFill>
              <a:cs typeface="B Mitra" pitchFamily="2" charset="-78"/>
            </a:endParaRPr>
          </a:p>
          <a:p>
            <a:pPr algn="r" rtl="1">
              <a:buFont typeface="Wingdings" pitchFamily="2" charset="2"/>
              <a:buChar char="v"/>
            </a:pPr>
            <a:r>
              <a:rPr lang="fa-IR" dirty="0" smtClean="0">
                <a:solidFill>
                  <a:schemeClr val="tx1"/>
                </a:solidFill>
                <a:cs typeface="B Mitra" pitchFamily="2" charset="-78"/>
              </a:rPr>
              <a:t>به عنوان مثال صنعت پدافند هوايي كشور آمريكا را در نظر بگيريد .</a:t>
            </a:r>
            <a:endParaRPr lang="en-US" dirty="0" smtClean="0">
              <a:solidFill>
                <a:schemeClr val="tx1"/>
              </a:solidFill>
              <a:cs typeface="B Mitra" pitchFamily="2" charset="-78"/>
            </a:endParaRPr>
          </a:p>
          <a:p>
            <a:pPr algn="r">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E:\Pic\wallpaper\(18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686800" cy="4525963"/>
          </a:xfrm>
        </p:spPr>
        <p:txBody>
          <a:bodyPr/>
          <a:lstStyle/>
          <a:p>
            <a:pPr algn="ctr" rtl="1">
              <a:buFont typeface="Wingdings" pitchFamily="2" charset="2"/>
              <a:buChar char="v"/>
            </a:pPr>
            <a:r>
              <a:rPr lang="fa-IR" b="1" dirty="0" smtClean="0">
                <a:solidFill>
                  <a:schemeClr val="tx1"/>
                </a:solidFill>
                <a:cs typeface="B Mitra" pitchFamily="2" charset="-78"/>
              </a:rPr>
              <a:t>●تلاش به منظور تصرف بزرگترين حوزه آبگير</a:t>
            </a:r>
            <a:endParaRPr lang="en-US" dirty="0" smtClean="0">
              <a:solidFill>
                <a:schemeClr val="tx1"/>
              </a:solidFill>
              <a:cs typeface="B Mitra" pitchFamily="2" charset="-78"/>
            </a:endParaRPr>
          </a:p>
          <a:p>
            <a:pPr algn="ctr" rtl="1">
              <a:buFont typeface="Wingdings" pitchFamily="2" charset="2"/>
              <a:buChar char="v"/>
            </a:pPr>
            <a:r>
              <a:rPr lang="fa-IR" dirty="0" smtClean="0">
                <a:solidFill>
                  <a:schemeClr val="tx1"/>
                </a:solidFill>
                <a:cs typeface="B Mitra" pitchFamily="2" charset="-78"/>
              </a:rPr>
              <a:t>هيچ قانون ثابت و تغييرناپذيري براي پيشنهاد اين مسئله كه شما بايد بر روي كدام گروه از غيرمشتريان</a:t>
            </a:r>
          </a:p>
          <a:p>
            <a:pPr algn="ctr" rtl="1">
              <a:buNone/>
            </a:pPr>
            <a:r>
              <a:rPr lang="fa-IR" dirty="0" smtClean="0">
                <a:solidFill>
                  <a:schemeClr val="tx1"/>
                </a:solidFill>
                <a:cs typeface="B Mitra" pitchFamily="2" charset="-78"/>
              </a:rPr>
              <a:t> و همچنين در چه هنگامي تمركز كنيد وجود ندارد.</a:t>
            </a:r>
            <a:endParaRPr lang="en-US" dirty="0" smtClean="0">
              <a:solidFill>
                <a:schemeClr val="tx1"/>
              </a:solidFill>
              <a:cs typeface="B Mitra" pitchFamily="2" charset="-78"/>
            </a:endParaRPr>
          </a:p>
          <a:p>
            <a:pPr algn="ctr" rtl="1">
              <a:buFont typeface="Wingdings" pitchFamily="2" charset="2"/>
              <a:buChar char="v"/>
            </a:pPr>
            <a:r>
              <a:rPr lang="fa-IR" dirty="0" smtClean="0">
                <a:solidFill>
                  <a:schemeClr val="tx1"/>
                </a:solidFill>
                <a:cs typeface="B Mitra" pitchFamily="2" charset="-78"/>
              </a:rPr>
              <a:t>اگر هدف شما ايجاد يك جنبش استراتژيك است، </a:t>
            </a:r>
          </a:p>
          <a:p>
            <a:pPr algn="ctr" rtl="1">
              <a:buNone/>
            </a:pPr>
            <a:r>
              <a:rPr lang="fa-IR" dirty="0" smtClean="0">
                <a:solidFill>
                  <a:schemeClr val="tx1"/>
                </a:solidFill>
                <a:cs typeface="B Mitra" pitchFamily="2" charset="-78"/>
              </a:rPr>
              <a:t>بايستي منطقه تحت پوشش خود را توسعه دهيد.</a:t>
            </a:r>
            <a:endParaRPr lang="en-US" dirty="0" smtClean="0">
              <a:solidFill>
                <a:schemeClr val="tx1"/>
              </a:solidFill>
              <a:cs typeface="B Mitra" pitchFamily="2" charset="-78"/>
            </a:endParaRPr>
          </a:p>
          <a:p>
            <a:pPr algn="ctr">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685800"/>
            <a:ext cx="3352800" cy="5791200"/>
          </a:xfrm>
        </p:spPr>
        <p:txBody>
          <a:bodyPr>
            <a:noAutofit/>
          </a:bodyPr>
          <a:lstStyle/>
          <a:p>
            <a:pPr algn="justLow" rtl="1"/>
            <a:r>
              <a:rPr lang="fa-IR" sz="2800" b="1" dirty="0" smtClean="0">
                <a:cs typeface="B Mitra" pitchFamily="2" charset="-78"/>
              </a:rPr>
              <a:t>پايه‌ريزي صحيح مراحل استراتژيك :</a:t>
            </a:r>
            <a:r>
              <a:rPr lang="en-US" sz="2800" dirty="0" smtClean="0">
                <a:cs typeface="B Mitra" pitchFamily="2" charset="-78"/>
              </a:rPr>
              <a:t/>
            </a:r>
            <a:br>
              <a:rPr lang="en-US" sz="2800" dirty="0" smtClean="0">
                <a:cs typeface="B Mitra" pitchFamily="2" charset="-78"/>
              </a:rPr>
            </a:br>
            <a:r>
              <a:rPr lang="fa-IR" sz="2800" dirty="0" smtClean="0">
                <a:cs typeface="B Mitra" pitchFamily="2" charset="-78"/>
              </a:rPr>
              <a:t>شركت‌ها نياز دارند تا استراتژي اقيانوس آبي خود را در بخش‌هاي منعفت خريدار، قيمت، هزينه و پذيرش پايه‌ريزي كنند. </a:t>
            </a:r>
            <a:r>
              <a:rPr lang="en-US" sz="2800" dirty="0" smtClean="0">
                <a:cs typeface="B Mitra" pitchFamily="2" charset="-78"/>
              </a:rPr>
              <a:t/>
            </a:r>
            <a:br>
              <a:rPr lang="en-US" sz="2800" dirty="0" smtClean="0">
                <a:cs typeface="B Mitra" pitchFamily="2" charset="-78"/>
              </a:rPr>
            </a:br>
            <a:r>
              <a:rPr lang="en-US" sz="2800" dirty="0" smtClean="0">
                <a:cs typeface="B Mitra" pitchFamily="2" charset="-78"/>
              </a:rPr>
              <a:t/>
            </a:r>
            <a:br>
              <a:rPr lang="en-US" sz="2800" dirty="0" smtClean="0">
                <a:cs typeface="B Mitra" pitchFamily="2" charset="-78"/>
              </a:rPr>
            </a:br>
            <a:endParaRPr lang="en-US" sz="2800" dirty="0"/>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28600" y="0"/>
            <a:ext cx="5257800" cy="6858000"/>
          </a:xfrm>
          <a:prstGeom prst="rect">
            <a:avLst/>
          </a:prstGeom>
          <a:noFill/>
          <a:ln>
            <a:noFill/>
          </a:ln>
        </p:spPr>
      </p:pic>
      <p:sp>
        <p:nvSpPr>
          <p:cNvPr id="5" name="Content Placeholder 4"/>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grito-02.jpg"/>
          <p:cNvPicPr>
            <a:picLocks noChangeAspect="1"/>
          </p:cNvPicPr>
          <p:nvPr/>
        </p:nvPicPr>
        <p:blipFill>
          <a:blip r:embed="rId2" cstate="print"/>
          <a:stretch>
            <a:fillRect/>
          </a:stretch>
        </p:blipFill>
        <p:spPr>
          <a:xfrm>
            <a:off x="0" y="2514600"/>
            <a:ext cx="9144000" cy="43434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
            <a:ext cx="9144000" cy="2667000"/>
          </a:xfrm>
        </p:spPr>
        <p:txBody>
          <a:bodyPr>
            <a:normAutofit fontScale="92500" lnSpcReduction="20000"/>
          </a:bodyPr>
          <a:lstStyle/>
          <a:p>
            <a:pPr algn="justLow" rtl="1">
              <a:buFont typeface="Wingdings" pitchFamily="2" charset="2"/>
              <a:buChar char="v"/>
            </a:pPr>
            <a:r>
              <a:rPr lang="fa-IR" b="1" dirty="0" smtClean="0">
                <a:solidFill>
                  <a:schemeClr val="tx1"/>
                </a:solidFill>
                <a:cs typeface="B Mitra" pitchFamily="2" charset="-78"/>
              </a:rPr>
              <a:t>●بررسي مطلوبيت استثنايي قابل ارائه به خريداران</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نقشه مطلوبيت خريدار به مديران كمك مي‌كند تا به تفاوت ميان نوآوري ارزش و نوآوري فناوري، از منظر و چشم اندازي صحيح نظرافكنند .</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اين نقشه به مديران امكان مي‌دهد تا دامنه كاملي از فضاهاي خالي مطلوبيت قابل ارائه به مشتريان را كه يك محصول يا خدمت مي‌تواند به صورت بالقوه پركند را شناسايي كنند</a:t>
            </a:r>
            <a:endParaRPr lang="en-US" dirty="0" smtClean="0">
              <a:solidFill>
                <a:schemeClr val="tx1"/>
              </a:solidFill>
              <a:cs typeface="B Mitra" pitchFamily="2" charset="-78"/>
            </a:endParaRPr>
          </a:p>
          <a:p>
            <a:pPr algn="justLow">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chemeClr val="tx1"/>
                </a:solidFill>
                <a:cs typeface="B Mitra" pitchFamily="2" charset="-78"/>
              </a:rPr>
              <a:t>شكل 2-6 </a:t>
            </a:r>
            <a:r>
              <a:rPr lang="en-US" dirty="0" smtClean="0">
                <a:solidFill>
                  <a:schemeClr val="tx1"/>
                </a:solidFill>
                <a:cs typeface="B Mitra" pitchFamily="2" charset="-78"/>
              </a:rPr>
              <a:t/>
            </a:r>
            <a:br>
              <a:rPr lang="en-US" dirty="0" smtClean="0">
                <a:solidFill>
                  <a:schemeClr val="tx1"/>
                </a:solidFill>
                <a:cs typeface="B Mitra" pitchFamily="2" charset="-78"/>
              </a:rPr>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6294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fa-IR" b="1" dirty="0" smtClean="0">
                <a:solidFill>
                  <a:schemeClr val="tx1"/>
                </a:solidFill>
                <a:cs typeface="B Mitra" pitchFamily="2" charset="-78"/>
              </a:rPr>
              <a:t>آفرينش مستمر و بدون وقفه اقيانوس‌هاي آبي</a:t>
            </a:r>
            <a:endParaRPr lang="en-US" dirty="0" smtClean="0">
              <a:solidFill>
                <a:schemeClr val="tx1"/>
              </a:solidFill>
              <a:cs typeface="B Mitra" pitchFamily="2" charset="-78"/>
            </a:endParaRPr>
          </a:p>
          <a:p>
            <a:pPr algn="r" rtl="1"/>
            <a:r>
              <a:rPr lang="fa-IR" dirty="0" smtClean="0">
                <a:solidFill>
                  <a:schemeClr val="tx1"/>
                </a:solidFill>
                <a:cs typeface="B Mitra" pitchFamily="2" charset="-78"/>
              </a:rPr>
              <a:t>اگرچه واژه اقيانوس‌هاي آبي عبارتي جديد است، اما </a:t>
            </a:r>
            <a:r>
              <a:rPr lang="fa-IR" b="1" dirty="0" smtClean="0">
                <a:solidFill>
                  <a:schemeClr val="tx1"/>
                </a:solidFill>
                <a:cs typeface="B Mitra" pitchFamily="2" charset="-78"/>
              </a:rPr>
              <a:t>موجوديت آنها به قدمت عمر تمامي كسب و كارها مي‌باشد .</a:t>
            </a:r>
            <a:endParaRPr lang="en-US" dirty="0" smtClean="0">
              <a:solidFill>
                <a:schemeClr val="tx1"/>
              </a:solidFill>
              <a:cs typeface="B Mitra" pitchFamily="2" charset="-78"/>
            </a:endParaRPr>
          </a:p>
          <a:p>
            <a:pPr algn="r" rtl="1"/>
            <a:r>
              <a:rPr lang="fa-IR" dirty="0" smtClean="0">
                <a:solidFill>
                  <a:schemeClr val="tx1"/>
                </a:solidFill>
                <a:cs typeface="B Mitra" pitchFamily="2" charset="-78"/>
              </a:rPr>
              <a:t>زمان را به سي‌سال قبل بازگردانيد، خواهيد ديد كه تعداد بسيار زيادي از صنايع چند ميليارد دلاري تنها در سه دهه گذشته به شكل معناداري وجود نداشته‌اند . اكنون زمان را بيست سال – يا شايد پنجاه سال- به جلو ببريد و </a:t>
            </a:r>
            <a:r>
              <a:rPr lang="fa-IR" b="1" dirty="0" smtClean="0">
                <a:solidFill>
                  <a:schemeClr val="tx1"/>
                </a:solidFill>
                <a:cs typeface="B Mitra" pitchFamily="2" charset="-78"/>
              </a:rPr>
              <a:t>از خود بپرسيد كه چه تعداد از صنايعي كه در حال حاضر ناشناخته هستند احتمالاً در آن دوران وجود خواهند داشت</a:t>
            </a:r>
            <a:r>
              <a:rPr lang="fa-IR" dirty="0" smtClean="0">
                <a:solidFill>
                  <a:schemeClr val="tx1"/>
                </a:solidFill>
                <a:cs typeface="B Mitra" pitchFamily="2" charset="-78"/>
              </a:rPr>
              <a:t>. البته در صورتی که قبول داشته باشيد كه تاريخ سند معتبري جهت پيش‌بيني آينده است .</a:t>
            </a:r>
            <a:endParaRPr lang="en-US" dirty="0" smtClean="0">
              <a:solidFill>
                <a:schemeClr val="tx1"/>
              </a:solidFill>
              <a:cs typeface="B Mitra" pitchFamily="2" charset="-78"/>
            </a:endParaRPr>
          </a:p>
          <a:p>
            <a:pPr algn="r"/>
            <a:endParaRPr lang="en-US" dirty="0">
              <a:solidFill>
                <a:schemeClr val="tx1"/>
              </a:solidFill>
              <a:cs typeface="B Mitra" pitchFamily="2" charset="-78"/>
            </a:endParaRPr>
          </a:p>
        </p:txBody>
      </p:sp>
      <p:pic>
        <p:nvPicPr>
          <p:cNvPr id="4" name="Picture 3" descr="1.jpg"/>
          <p:cNvPicPr>
            <a:picLocks noChangeAspect="1"/>
          </p:cNvPicPr>
          <p:nvPr/>
        </p:nvPicPr>
        <p:blipFill>
          <a:blip r:embed="rId2" cstate="print"/>
          <a:stretch>
            <a:fillRect/>
          </a:stretch>
        </p:blipFill>
        <p:spPr>
          <a:xfrm>
            <a:off x="0" y="165100"/>
            <a:ext cx="2755900" cy="18923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E:\Pic\wallpaper\bw_Photography%20(5).jpg"/>
          <p:cNvPicPr>
            <a:picLocks noChangeAspect="1" noChangeArrowheads="1"/>
          </p:cNvPicPr>
          <p:nvPr/>
        </p:nvPicPr>
        <p:blipFill>
          <a:blip r:embed="rId2"/>
          <a:srcRect/>
          <a:stretch>
            <a:fillRect/>
          </a:stretch>
        </p:blipFill>
        <p:spPr bwMode="auto">
          <a:xfrm flipH="1">
            <a:off x="-90053" y="304800"/>
            <a:ext cx="9310253" cy="6096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9144000" cy="6324600"/>
          </a:xfrm>
        </p:spPr>
        <p:txBody>
          <a:bodyPr>
            <a:normAutofit lnSpcReduction="10000"/>
          </a:bodyPr>
          <a:lstStyle/>
          <a:p>
            <a:pPr algn="ctr" rtl="1">
              <a:buNone/>
            </a:pPr>
            <a:r>
              <a:rPr lang="fa-IR" b="1" dirty="0" smtClean="0">
                <a:solidFill>
                  <a:srgbClr val="C00000"/>
                </a:solidFill>
                <a:cs typeface="B Mitra" pitchFamily="2" charset="-78"/>
              </a:rPr>
              <a:t>●اهرم‌هاي مطلوبيت</a:t>
            </a:r>
            <a:endParaRPr lang="en-US" b="1" dirty="0" smtClean="0">
              <a:solidFill>
                <a:srgbClr val="C00000"/>
              </a:solidFill>
              <a:cs typeface="B Mitra" pitchFamily="2" charset="-78"/>
            </a:endParaRPr>
          </a:p>
          <a:p>
            <a:pPr algn="justLow" rtl="1">
              <a:buFont typeface="Wingdings" pitchFamily="2" charset="2"/>
              <a:buChar char="v"/>
            </a:pPr>
            <a:r>
              <a:rPr lang="fa-IR" b="1" dirty="0" smtClean="0">
                <a:solidFill>
                  <a:srgbClr val="FFFF00"/>
                </a:solidFill>
                <a:cs typeface="B Mitra" pitchFamily="2" charset="-78"/>
              </a:rPr>
              <a:t>بيشتر اهرم‌هاي مطلوبيت واضح و بديهي هستند، سادگي (سهولت استفاده)، سرگرمي و تصوير و سازگاري با محيط زيست نياز به تفسير و توضيح اندكي دارند.</a:t>
            </a:r>
          </a:p>
          <a:p>
            <a:pPr algn="justLow" rtl="1">
              <a:buFont typeface="Wingdings" pitchFamily="2" charset="2"/>
              <a:buChar char="v"/>
            </a:pPr>
            <a:endParaRPr lang="fa-IR" b="1" dirty="0" smtClean="0">
              <a:solidFill>
                <a:srgbClr val="FFFF00"/>
              </a:solidFill>
              <a:cs typeface="B Mitra" pitchFamily="2" charset="-78"/>
            </a:endParaRPr>
          </a:p>
          <a:p>
            <a:pPr algn="justLow" rtl="1">
              <a:buFont typeface="Wingdings" pitchFamily="2" charset="2"/>
              <a:buChar char="v"/>
            </a:pPr>
            <a:endParaRPr lang="fa-IR" b="1" dirty="0" smtClean="0">
              <a:solidFill>
                <a:srgbClr val="FFFF00"/>
              </a:solidFill>
              <a:cs typeface="B Mitra" pitchFamily="2" charset="-78"/>
            </a:endParaRPr>
          </a:p>
          <a:p>
            <a:pPr algn="justLow" rtl="1">
              <a:buFont typeface="Wingdings" pitchFamily="2" charset="2"/>
              <a:buChar char="v"/>
            </a:pPr>
            <a:endParaRPr lang="fa-IR" b="1" dirty="0" smtClean="0">
              <a:solidFill>
                <a:srgbClr val="FFFF00"/>
              </a:solidFill>
              <a:cs typeface="B Mitra" pitchFamily="2" charset="-78"/>
            </a:endParaRPr>
          </a:p>
          <a:p>
            <a:pPr algn="justLow" rtl="1">
              <a:buFont typeface="Wingdings" pitchFamily="2" charset="2"/>
              <a:buChar char="v"/>
            </a:pPr>
            <a:r>
              <a:rPr lang="fa-IR" b="1" dirty="0" smtClean="0">
                <a:solidFill>
                  <a:srgbClr val="FFFF00"/>
                </a:solidFill>
                <a:cs typeface="B Mitra" pitchFamily="2" charset="-78"/>
              </a:rPr>
              <a:t>علاوه بر اين، كاهش مخاطرات (ريسك‌هاي) مالي، فيزيكي و اعتباري مشتري توسط محصول نيز از اهرم‌هاي مطلوبيت هستند. </a:t>
            </a:r>
          </a:p>
          <a:p>
            <a:pPr algn="justLow" rtl="1">
              <a:buNone/>
            </a:pPr>
            <a:r>
              <a:rPr lang="fa-IR" b="1" dirty="0" smtClean="0">
                <a:solidFill>
                  <a:srgbClr val="FFFF00"/>
                </a:solidFill>
                <a:cs typeface="B Mitra" pitchFamily="2" charset="-78"/>
              </a:rPr>
              <a:t>همچنين فراهم كردن، استفاده و انهدام (دورريزي) آسان يك محصول يا خدمت مي‌تواند منجر به رفاه مشتريان شوند.</a:t>
            </a:r>
            <a:endParaRPr lang="en-US" b="1" dirty="0" smtClean="0">
              <a:solidFill>
                <a:srgbClr val="FFFF00"/>
              </a:solidFill>
              <a:cs typeface="B Mitra" pitchFamily="2" charset="-78"/>
            </a:endParaRPr>
          </a:p>
          <a:p>
            <a:pPr algn="justLow">
              <a:buFont typeface="Wingdings" pitchFamily="2" charset="2"/>
              <a:buChar char="v"/>
            </a:pPr>
            <a:endParaRPr lang="en-US" b="1" dirty="0">
              <a:solidFill>
                <a:srgbClr val="FFFF00"/>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Mitra" pitchFamily="2" charset="-78"/>
              </a:rPr>
              <a:t> شکل 4-6</a:t>
            </a:r>
            <a:r>
              <a:rPr lang="en-US" dirty="0" smtClean="0">
                <a:cs typeface="B Mitra" pitchFamily="2" charset="-78"/>
              </a:rPr>
              <a:t/>
            </a:r>
            <a:br>
              <a:rPr lang="en-US" dirty="0" smtClean="0">
                <a:cs typeface="B Mitra" pitchFamily="2" charset="-78"/>
              </a:rPr>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celevator.jpg"/>
          <p:cNvPicPr>
            <a:picLocks noChangeAspect="1"/>
          </p:cNvPicPr>
          <p:nvPr/>
        </p:nvPicPr>
        <p:blipFill>
          <a:blip r:embed="rId2" cstate="print">
            <a:lum bright="20000" contrast="30000"/>
          </a:blip>
          <a:stretch>
            <a:fillRect/>
          </a:stretch>
        </p:blipFill>
        <p:spPr>
          <a:xfrm>
            <a:off x="0" y="2143810"/>
            <a:ext cx="3347864" cy="4721348"/>
          </a:xfrm>
          <a:prstGeom prst="rect">
            <a:avLst/>
          </a:prstGeom>
        </p:spPr>
      </p:pic>
      <p:pic>
        <p:nvPicPr>
          <p:cNvPr id="5" name="Picture 4" descr="becelevator.jpg"/>
          <p:cNvPicPr>
            <a:picLocks noChangeAspect="1"/>
          </p:cNvPicPr>
          <p:nvPr/>
        </p:nvPicPr>
        <p:blipFill>
          <a:blip r:embed="rId3" cstate="print">
            <a:lum bright="20000" contrast="30000"/>
          </a:blip>
          <a:stretch>
            <a:fillRect/>
          </a:stretch>
        </p:blipFill>
        <p:spPr>
          <a:xfrm>
            <a:off x="5810443" y="2158706"/>
            <a:ext cx="3319250" cy="4721348"/>
          </a:xfrm>
          <a:prstGeom prst="rect">
            <a:avLst/>
          </a:prstGeom>
        </p:spPr>
      </p:pic>
      <p:sp>
        <p:nvSpPr>
          <p:cNvPr id="6" name="Striped Right Arrow 5"/>
          <p:cNvSpPr/>
          <p:nvPr/>
        </p:nvSpPr>
        <p:spPr>
          <a:xfrm>
            <a:off x="3851920" y="3645024"/>
            <a:ext cx="1584176" cy="1152128"/>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686800" cy="6858000"/>
          </a:xfrm>
        </p:spPr>
        <p:txBody>
          <a:bodyPr>
            <a:normAutofit fontScale="92500" lnSpcReduction="20000"/>
          </a:bodyPr>
          <a:lstStyle/>
          <a:p>
            <a:pPr algn="justLow" rtl="1"/>
            <a:endParaRPr lang="fa-IR" b="1" dirty="0" smtClean="0">
              <a:solidFill>
                <a:schemeClr val="tx1"/>
              </a:solidFill>
              <a:cs typeface="B Mitra" pitchFamily="2" charset="-78"/>
            </a:endParaRPr>
          </a:p>
          <a:p>
            <a:pPr algn="justLow" rtl="1"/>
            <a:r>
              <a:rPr lang="fa-IR" b="1" dirty="0" smtClean="0">
                <a:solidFill>
                  <a:schemeClr val="tx1"/>
                </a:solidFill>
                <a:cs typeface="B Mitra" pitchFamily="2" charset="-78"/>
              </a:rPr>
              <a:t>●از مطلوبيت استثنايي تا قيمت‌گذاري استراتژيك</a:t>
            </a:r>
            <a:endParaRPr lang="en-US"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r>
              <a:rPr lang="fa-IR" dirty="0" smtClean="0">
                <a:solidFill>
                  <a:schemeClr val="tx1"/>
                </a:solidFill>
                <a:cs typeface="B Mitra" pitchFamily="2" charset="-78"/>
              </a:rPr>
              <a:t>براي دستيابي به يك جريان درآمدزاي قدرتمند، بايد براي محصول/خدمت خود يك قيمت استراتژيك مناسب تعيين كنيد. اين مرحله تضمين مي‌كند كه خريداران نه تنها به خريد محصول/خدمت شما تمايل پيدا مي‌كنند، بلكه در ازاي محصول/خدمت شما توان و استطاعت مجاب‌كننده‌اي براي پرداخت پول داشته باشند . </a:t>
            </a:r>
            <a:endParaRPr lang="en-US"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r>
              <a:rPr lang="fa-IR" dirty="0" smtClean="0">
                <a:solidFill>
                  <a:schemeClr val="tx1"/>
                </a:solidFill>
                <a:cs typeface="B Mitra" pitchFamily="2" charset="-78"/>
              </a:rPr>
              <a:t>قيمت استراتژيكي كه براي محصول/خدمت خود تعيين مي‌كنيد، نه تنها بايد گستره انبوهي از مشتريان را جذب كند، بلكه بايد شما در نگهداري و حفظ آنها ياري كند.</a:t>
            </a:r>
            <a:endParaRPr lang="en-US" dirty="0" smtClean="0">
              <a:solidFill>
                <a:schemeClr val="tx1"/>
              </a:solidFill>
              <a:cs typeface="B Mitra" pitchFamily="2" charset="-78"/>
            </a:endParaRPr>
          </a:p>
          <a:p>
            <a:pPr algn="justLow"/>
            <a:endParaRPr lang="en-US" dirty="0">
              <a:solidFill>
                <a:schemeClr val="tx1"/>
              </a:solidFill>
              <a:cs typeface="B Mitra" pitchFamily="2"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
        <p:nvSpPr>
          <p:cNvPr id="8" name="Footer Placeholder 7"/>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457200" y="579437"/>
            <a:ext cx="8686800" cy="4525963"/>
          </a:xfrm>
        </p:spPr>
        <p:txBody>
          <a:bodyPr>
            <a:normAutofit fontScale="85000" lnSpcReduction="10000"/>
          </a:bodyPr>
          <a:lstStyle/>
          <a:p>
            <a:pPr algn="justLow" rtl="1">
              <a:buFont typeface="Wingdings" pitchFamily="2" charset="2"/>
              <a:buChar char="v"/>
            </a:pPr>
            <a:r>
              <a:rPr lang="fa-IR" b="1" dirty="0" smtClean="0">
                <a:cs typeface="B Mitra" pitchFamily="2" charset="-78"/>
              </a:rPr>
              <a:t>●از قيمت‌گذاري استراتژيك تا هزينه‌يابي هدف</a:t>
            </a:r>
            <a:endParaRPr lang="en-US" dirty="0" smtClean="0">
              <a:cs typeface="B Mitra" pitchFamily="2" charset="-78"/>
            </a:endParaRPr>
          </a:p>
          <a:p>
            <a:pPr algn="justLow" rtl="1">
              <a:buFont typeface="Wingdings" pitchFamily="2" charset="2"/>
              <a:buChar char="v"/>
            </a:pPr>
            <a:r>
              <a:rPr lang="fa-IR" dirty="0" smtClean="0">
                <a:cs typeface="B Mitra" pitchFamily="2" charset="-78"/>
              </a:rPr>
              <a:t>اگر مي‌خواهيد به ساختار هزينه‌اي دست پيدا كنيد كه هم قابليت سودآوري داشته و هم تطبيق آن توسط رقباي بالقوه دشوار باشد، هزينه‌يابي بر اساس كاستن حاشيه سود از قيمت و نه قيمت‌گذاري بر اساس افزايش حاشيه سود به هزينه، ضروري است.</a:t>
            </a:r>
            <a:endParaRPr lang="en-US" dirty="0" smtClean="0">
              <a:cs typeface="B Mitra" pitchFamily="2" charset="-78"/>
            </a:endParaRPr>
          </a:p>
          <a:p>
            <a:pPr algn="justLow" rtl="1">
              <a:buFont typeface="Wingdings" pitchFamily="2" charset="2"/>
              <a:buChar char="v"/>
            </a:pPr>
            <a:r>
              <a:rPr lang="fa-IR" dirty="0" smtClean="0">
                <a:cs typeface="B Mitra" pitchFamily="2" charset="-78"/>
              </a:rPr>
              <a:t>شركت‌ها براي محقق ساختن هزينه هدف خود سه اهرم اصلي دارند:</a:t>
            </a:r>
            <a:endParaRPr lang="en-US" dirty="0" smtClean="0">
              <a:cs typeface="B Mitra" pitchFamily="2" charset="-78"/>
            </a:endParaRPr>
          </a:p>
          <a:p>
            <a:pPr algn="justLow" rtl="1">
              <a:buFont typeface="Wingdings" pitchFamily="2" charset="2"/>
              <a:buChar char="v"/>
            </a:pPr>
            <a:r>
              <a:rPr lang="fa-IR" dirty="0" smtClean="0">
                <a:cs typeface="B Mitra" pitchFamily="2" charset="-78"/>
              </a:rPr>
              <a:t>اولين اهرم، ساده‌سازي و اثربخش كردن عمليات و معرفي نوآوري‌هاي هزينه از مرحله ساخت تا توزيع است</a:t>
            </a:r>
            <a:endParaRPr lang="en-US" dirty="0" smtClean="0">
              <a:cs typeface="B Mitra" pitchFamily="2" charset="-78"/>
            </a:endParaRPr>
          </a:p>
          <a:p>
            <a:pPr algn="justLow" rtl="1">
              <a:buFont typeface="Wingdings" pitchFamily="2" charset="2"/>
              <a:buChar char="v"/>
            </a:pPr>
            <a:r>
              <a:rPr lang="fa-IR" dirty="0" smtClean="0">
                <a:cs typeface="B Mitra" pitchFamily="2" charset="-78"/>
              </a:rPr>
              <a:t>دومين اهرمي كه شركت‌ها مي‌توانند از آن براي تحقق هزينه هدف استفاده كنند، همكاري (مشاركت) است .</a:t>
            </a:r>
            <a:endParaRPr lang="en-US" dirty="0" smtClean="0">
              <a:cs typeface="B Mitra" pitchFamily="2" charset="-78"/>
            </a:endParaRPr>
          </a:p>
          <a:p>
            <a:pPr algn="justLow" rtl="1">
              <a:buFont typeface="Wingdings" pitchFamily="2" charset="2"/>
              <a:buChar char="v"/>
            </a:pPr>
            <a:r>
              <a:rPr lang="fa-IR" dirty="0" smtClean="0">
                <a:cs typeface="B Mitra" pitchFamily="2" charset="-78"/>
              </a:rPr>
              <a:t>سومين اهرم تغيير مدل قيمت‌گذاري (</a:t>
            </a:r>
            <a:r>
              <a:rPr lang="en-US" dirty="0" smtClean="0">
                <a:cs typeface="B Mitra" pitchFamily="2" charset="-78"/>
              </a:rPr>
              <a:t>Pricing Model</a:t>
            </a:r>
            <a:r>
              <a:rPr lang="fa-IR" dirty="0" smtClean="0">
                <a:cs typeface="B Mitra" pitchFamily="2" charset="-78"/>
              </a:rPr>
              <a:t>) صنعت.</a:t>
            </a:r>
            <a:endParaRPr lang="en-US" dirty="0" smtClean="0">
              <a:cs typeface="B Mitra" pitchFamily="2" charset="-78"/>
            </a:endParaRPr>
          </a:p>
          <a:p>
            <a:pPr algn="justLow">
              <a:buFont typeface="Wingdings" pitchFamily="2" charset="2"/>
              <a:buChar char="v"/>
            </a:pP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0"/>
            <a:ext cx="5791200" cy="6858000"/>
          </a:xfrm>
          <a:prstGeom prst="rect">
            <a:avLst/>
          </a:prstGeom>
          <a:noFill/>
          <a:ln>
            <a:noFill/>
          </a:ln>
        </p:spPr>
      </p:pic>
      <p:sp>
        <p:nvSpPr>
          <p:cNvPr id="5" name="Title 4"/>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veaCouch.jpg"/>
          <p:cNvPicPr>
            <a:picLocks noChangeAspect="1"/>
          </p:cNvPicPr>
          <p:nvPr/>
        </p:nvPicPr>
        <p:blipFill>
          <a:blip r:embed="rId2" cstate="print"/>
          <a:stretch>
            <a:fillRect/>
          </a:stretch>
        </p:blipFill>
        <p:spPr>
          <a:xfrm>
            <a:off x="0" y="2767665"/>
            <a:ext cx="6212516" cy="4090335"/>
          </a:xfrm>
          <a:prstGeom prst="rect">
            <a:avLst/>
          </a:prstGeom>
        </p:spPr>
      </p:pic>
      <p:sp>
        <p:nvSpPr>
          <p:cNvPr id="3" name="Content Placeholder 2"/>
          <p:cNvSpPr>
            <a:spLocks noGrp="1"/>
          </p:cNvSpPr>
          <p:nvPr>
            <p:ph idx="1"/>
          </p:nvPr>
        </p:nvSpPr>
        <p:spPr>
          <a:xfrm>
            <a:off x="457200" y="685800"/>
            <a:ext cx="8686800" cy="4525963"/>
          </a:xfrm>
        </p:spPr>
        <p:txBody>
          <a:bodyPr>
            <a:normAutofit fontScale="92500" lnSpcReduction="10000"/>
          </a:bodyPr>
          <a:lstStyle/>
          <a:p>
            <a:pPr algn="justLow" rtl="1">
              <a:buNone/>
            </a:pPr>
            <a:r>
              <a:rPr lang="fa-IR" b="1" dirty="0" smtClean="0">
                <a:solidFill>
                  <a:schemeClr val="tx1"/>
                </a:solidFill>
                <a:cs typeface="B Mitra" pitchFamily="2" charset="-78"/>
              </a:rPr>
              <a:t>از مطلوبيت، قيمت و هزينه به سوي تطبيق (پذيرش)</a:t>
            </a:r>
            <a:endParaRPr lang="en-US" dirty="0" smtClean="0">
              <a:solidFill>
                <a:schemeClr val="tx1"/>
              </a:solidFill>
              <a:cs typeface="B Mitra" pitchFamily="2" charset="-78"/>
            </a:endParaRPr>
          </a:p>
          <a:p>
            <a:pPr algn="justLow" rtl="1">
              <a:buNone/>
            </a:pPr>
            <a:r>
              <a:rPr lang="fa-IR" dirty="0" smtClean="0">
                <a:solidFill>
                  <a:schemeClr val="tx1"/>
                </a:solidFill>
                <a:cs typeface="B Mitra" pitchFamily="2" charset="-78"/>
              </a:rPr>
              <a:t>از آنجايي كه ايده اقيانوس آبي وضع موجود را تهديد مي‌كند، به همين دليل ممكن است منجر به ترس و مقاومت ميان سه گروه از ذينفعان شود .</a:t>
            </a:r>
            <a:endParaRPr lang="en-US" dirty="0" smtClean="0">
              <a:solidFill>
                <a:schemeClr val="tx1"/>
              </a:solidFill>
              <a:cs typeface="B Mitra" pitchFamily="2" charset="-78"/>
            </a:endParaRPr>
          </a:p>
          <a:p>
            <a:pPr algn="justLow" rtl="1">
              <a:buNone/>
            </a:pPr>
            <a:endParaRPr lang="fa-IR" b="1" dirty="0" smtClean="0">
              <a:solidFill>
                <a:schemeClr val="tx1"/>
              </a:solidFill>
              <a:cs typeface="B Mitra" pitchFamily="2" charset="-78"/>
            </a:endParaRPr>
          </a:p>
          <a:p>
            <a:pPr algn="justLow" rtl="1">
              <a:buNone/>
            </a:pPr>
            <a:endParaRPr lang="fa-IR" b="1" dirty="0" smtClean="0">
              <a:solidFill>
                <a:schemeClr val="tx1"/>
              </a:solidFill>
              <a:cs typeface="B Mitra" pitchFamily="2" charset="-78"/>
            </a:endParaRPr>
          </a:p>
          <a:p>
            <a:pPr algn="justLow" rtl="1">
              <a:buNone/>
            </a:pPr>
            <a:endParaRPr lang="fa-IR" b="1" dirty="0" smtClean="0">
              <a:solidFill>
                <a:schemeClr val="tx1"/>
              </a:solidFill>
              <a:cs typeface="B Mitra" pitchFamily="2" charset="-78"/>
            </a:endParaRPr>
          </a:p>
          <a:p>
            <a:pPr algn="justLow" rtl="1">
              <a:buNone/>
            </a:pPr>
            <a:r>
              <a:rPr lang="fa-IR" b="1" dirty="0" smtClean="0">
                <a:solidFill>
                  <a:schemeClr val="tx1"/>
                </a:solidFill>
                <a:cs typeface="B Mitra" pitchFamily="2" charset="-78"/>
              </a:rPr>
              <a:t>●كاركنان</a:t>
            </a:r>
            <a:endParaRPr lang="en-US" dirty="0" smtClean="0">
              <a:solidFill>
                <a:schemeClr val="tx1"/>
              </a:solidFill>
              <a:cs typeface="B Mitra" pitchFamily="2" charset="-78"/>
            </a:endParaRPr>
          </a:p>
          <a:p>
            <a:pPr algn="justLow" rtl="1">
              <a:buNone/>
            </a:pPr>
            <a:r>
              <a:rPr lang="fa-IR" b="1" dirty="0" smtClean="0">
                <a:solidFill>
                  <a:schemeClr val="tx1"/>
                </a:solidFill>
                <a:cs typeface="B Mitra" pitchFamily="2" charset="-78"/>
              </a:rPr>
              <a:t>●شركاي تجاري</a:t>
            </a:r>
            <a:endParaRPr lang="en-US" dirty="0" smtClean="0">
              <a:solidFill>
                <a:schemeClr val="tx1"/>
              </a:solidFill>
              <a:cs typeface="B Mitra" pitchFamily="2" charset="-78"/>
            </a:endParaRPr>
          </a:p>
          <a:p>
            <a:pPr algn="justLow" rtl="1">
              <a:buNone/>
            </a:pPr>
            <a:r>
              <a:rPr lang="fa-IR" b="1" dirty="0" smtClean="0">
                <a:solidFill>
                  <a:schemeClr val="tx1"/>
                </a:solidFill>
                <a:cs typeface="B Mitra" pitchFamily="2" charset="-78"/>
              </a:rPr>
              <a:t>●عامه مردم</a:t>
            </a: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Pic\wallpaper\Parand W2009.1.1 (4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457200" y="762000"/>
            <a:ext cx="8686800" cy="4525963"/>
          </a:xfrm>
        </p:spPr>
        <p:txBody>
          <a:bodyPr>
            <a:noAutofit/>
          </a:bodyPr>
          <a:lstStyle/>
          <a:p>
            <a:pPr algn="justLow" rtl="1">
              <a:buFont typeface="Wingdings" pitchFamily="2" charset="2"/>
              <a:buChar char="v"/>
            </a:pPr>
            <a:r>
              <a:rPr lang="fa-IR" sz="3600" b="1" dirty="0" smtClean="0">
                <a:solidFill>
                  <a:schemeClr val="bg1">
                    <a:lumMod val="95000"/>
                  </a:schemeClr>
                </a:solidFill>
                <a:cs typeface="B Mitra" pitchFamily="2" charset="-78"/>
              </a:rPr>
              <a:t>●غلبه بر موانع كليدي سازمان </a:t>
            </a:r>
            <a:endParaRPr lang="en-US" sz="3600" dirty="0" smtClean="0">
              <a:solidFill>
                <a:schemeClr val="bg1">
                  <a:lumMod val="95000"/>
                </a:schemeClr>
              </a:solidFill>
              <a:cs typeface="B Mitra" pitchFamily="2" charset="-78"/>
            </a:endParaRPr>
          </a:p>
          <a:p>
            <a:pPr algn="justLow" rtl="1">
              <a:buFont typeface="Wingdings" pitchFamily="2" charset="2"/>
              <a:buChar char="v"/>
            </a:pPr>
            <a:r>
              <a:rPr lang="fa-IR" sz="3600" dirty="0" smtClean="0">
                <a:solidFill>
                  <a:schemeClr val="bg1">
                    <a:lumMod val="95000"/>
                  </a:schemeClr>
                </a:solidFill>
                <a:cs typeface="B Mitra" pitchFamily="2" charset="-78"/>
              </a:rPr>
              <a:t>درمقايسه با استراتژي اقيانوس قرمز، استراتژي اقيانوس آبي بيانگر يك حركت قابل توجه از وضعيت موجود است. اين حركت ناگهاني منوط به تغيير منحني ارزش شركت از همگرايي (تقارب) به واگرايي ( انشعاب) و البته با هزينه‌اي اندك است، و اين مسئله است كه موانع اجراي استراتژي اقيانوس آبي را بيشترمي كند .</a:t>
            </a:r>
            <a:endParaRPr lang="en-US" sz="3600" dirty="0" smtClean="0">
              <a:solidFill>
                <a:schemeClr val="bg1">
                  <a:lumMod val="95000"/>
                </a:schemeClr>
              </a:solidFill>
              <a:cs typeface="B Mitra" pitchFamily="2" charset="-78"/>
            </a:endParaRPr>
          </a:p>
          <a:p>
            <a:pPr algn="justLow" rtl="1">
              <a:buFont typeface="Wingdings" pitchFamily="2" charset="2"/>
              <a:buChar char="v"/>
            </a:pPr>
            <a:endParaRPr lang="fa-IR" sz="3600" dirty="0" smtClean="0">
              <a:solidFill>
                <a:schemeClr val="bg1">
                  <a:lumMod val="95000"/>
                </a:schemeClr>
              </a:solidFill>
              <a:cs typeface="B Mitra" pitchFamily="2" charset="-78"/>
            </a:endParaRPr>
          </a:p>
          <a:p>
            <a:pPr algn="justLow" rtl="1">
              <a:buFont typeface="Wingdings" pitchFamily="2" charset="2"/>
              <a:buChar char="v"/>
            </a:pPr>
            <a:r>
              <a:rPr lang="fa-IR" sz="3600" dirty="0" smtClean="0">
                <a:solidFill>
                  <a:schemeClr val="bg1">
                    <a:lumMod val="95000"/>
                  </a:schemeClr>
                </a:solidFill>
                <a:cs typeface="B Mitra" pitchFamily="2" charset="-78"/>
              </a:rPr>
              <a:t>مديران در هنگام اجراي استراتژي اقيانوس آبي با چهار مانع اصلي مواجه هستند</a:t>
            </a:r>
            <a:endParaRPr lang="en-US" sz="3600" dirty="0" smtClean="0">
              <a:solidFill>
                <a:schemeClr val="bg1">
                  <a:lumMod val="95000"/>
                </a:schemeClr>
              </a:solidFill>
              <a:cs typeface="B Mitra" pitchFamily="2" charset="-78"/>
            </a:endParaRPr>
          </a:p>
          <a:p>
            <a:pPr algn="justLow" rtl="1">
              <a:buFont typeface="Wingdings" pitchFamily="2" charset="2"/>
              <a:buChar char="v"/>
            </a:pPr>
            <a:endParaRPr lang="en-US" sz="3600" dirty="0">
              <a:solidFill>
                <a:schemeClr val="bg1">
                  <a:lumMod val="95000"/>
                </a:schemeClr>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Mitra" pitchFamily="2" charset="-78"/>
              </a:rPr>
              <a:t>شکل شماره 1-7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5775" y="119150"/>
            <a:ext cx="8915400" cy="66294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90800" y="1554162"/>
            <a:ext cx="6400800" cy="4846638"/>
          </a:xfrm>
        </p:spPr>
        <p:txBody>
          <a:bodyPr/>
          <a:lstStyle/>
          <a:p>
            <a:pPr algn="justLow" rtl="1"/>
            <a:r>
              <a:rPr lang="fa-IR" b="1" dirty="0" smtClean="0">
                <a:cs typeface="B Mitra" pitchFamily="2" charset="-78"/>
              </a:rPr>
              <a:t>●از ميان برداشتن موانع شناختي</a:t>
            </a:r>
            <a:endParaRPr lang="en-US" dirty="0" smtClean="0">
              <a:cs typeface="B Mitra" pitchFamily="2" charset="-78"/>
            </a:endParaRPr>
          </a:p>
          <a:p>
            <a:pPr algn="justLow" rtl="1"/>
            <a:r>
              <a:rPr lang="fa-IR" dirty="0" smtClean="0">
                <a:cs typeface="B Mitra" pitchFamily="2" charset="-78"/>
              </a:rPr>
              <a:t>رهبري نقطه عطف بستري فراهم مي‌كنند تا افراد مستقيماً واقعيت نامناسب و افتضاح را مشاهده و تجربه كنند. افراد آنچه را كه مشاهده و تجربه مي‌كنند، بهتر به خاطر آورده و نسبت به آن واكنش نشان مي‌دهند.</a:t>
            </a:r>
            <a:endParaRPr lang="en-US" dirty="0" smtClean="0">
              <a:cs typeface="B Mitra" pitchFamily="2" charset="-78"/>
            </a:endParaRPr>
          </a:p>
          <a:p>
            <a:pPr algn="justLow"/>
            <a:endParaRPr lang="en-US" dirty="0">
              <a:cs typeface="B Mitra" pitchFamily="2" charset="-78"/>
            </a:endParaRPr>
          </a:p>
        </p:txBody>
      </p:sp>
      <p:pic>
        <p:nvPicPr>
          <p:cNvPr id="4" name="Picture 3" descr="256-MB---USB.jpg"/>
          <p:cNvPicPr>
            <a:picLocks noChangeAspect="1"/>
          </p:cNvPicPr>
          <p:nvPr/>
        </p:nvPicPr>
        <p:blipFill>
          <a:blip r:embed="rId2" cstate="print"/>
          <a:stretch>
            <a:fillRect/>
          </a:stretch>
        </p:blipFill>
        <p:spPr>
          <a:xfrm>
            <a:off x="0" y="0"/>
            <a:ext cx="2286000" cy="6858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Low" rtl="1"/>
            <a:r>
              <a:rPr lang="fa-IR" b="1" dirty="0" smtClean="0">
                <a:cs typeface="B Mitra" pitchFamily="2" charset="-78"/>
              </a:rPr>
              <a:t>●جهش از موانع مربوط به منابع</a:t>
            </a:r>
            <a:endParaRPr lang="en-US" dirty="0" smtClean="0">
              <a:cs typeface="B Mitra" pitchFamily="2" charset="-78"/>
            </a:endParaRPr>
          </a:p>
          <a:p>
            <a:pPr algn="justLow" rtl="1"/>
            <a:r>
              <a:rPr lang="fa-IR" dirty="0" smtClean="0">
                <a:cs typeface="B Mitra" pitchFamily="2" charset="-78"/>
              </a:rPr>
              <a:t>رهبران نقطه عطف به جاي تمركز بر بدست آوردن منابع بيشتر، تمركز خود را بر افزايش دادن ارزش منابعي كه در اختيار دارند، معطوف مي‌سازند. وقتي كه مسئله منابع كمياب بروز مي‌كند، سه عامل تاثير بي‌تناسب (غيرمتجانس) وجود دارد كه مديران از يك طرف با استفاده از آنها مي‌توانند مقدار قابل توجهي منابع را آزاد كنند و از طرف ديگر ارزش منابع خود را تشديد كنند. اين سه عامل تاثير بي‌تناسب (غيرمتجانس) عبارتند از: فرآيندهاي بحراني، فرآيندهاي غيربحراني و مبادله.</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7" name="Picture 3" descr="E:\MBA\Present\Print 2008\119crrc.jpg"/>
          <p:cNvPicPr>
            <a:picLocks noChangeAspect="1" noChangeArrowheads="1"/>
          </p:cNvPicPr>
          <p:nvPr/>
        </p:nvPicPr>
        <p:blipFill>
          <a:blip r:embed="rId2">
            <a:lum bright="30000"/>
          </a:blip>
          <a:srcRect/>
          <a:stretch>
            <a:fillRect/>
          </a:stretch>
        </p:blipFill>
        <p:spPr bwMode="auto">
          <a:xfrm>
            <a:off x="1905000" y="5867400"/>
            <a:ext cx="5156200" cy="1752600"/>
          </a:xfrm>
          <a:prstGeom prst="rect">
            <a:avLst/>
          </a:prstGeom>
          <a:noFill/>
        </p:spPr>
      </p:pic>
      <p:pic>
        <p:nvPicPr>
          <p:cNvPr id="1026" name="Picture 2" descr="E:\MBA\Present\Print 2008\103y5is.jpg"/>
          <p:cNvPicPr>
            <a:picLocks noChangeAspect="1" noChangeArrowheads="1"/>
          </p:cNvPicPr>
          <p:nvPr/>
        </p:nvPicPr>
        <p:blipFill>
          <a:blip r:embed="rId3"/>
          <a:srcRect/>
          <a:stretch>
            <a:fillRect/>
          </a:stretch>
        </p:blipFill>
        <p:spPr bwMode="auto">
          <a:xfrm>
            <a:off x="2133600" y="1"/>
            <a:ext cx="4953000" cy="17526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802475"/>
            <a:ext cx="8686800" cy="4525963"/>
          </a:xfrm>
        </p:spPr>
        <p:txBody>
          <a:bodyPr>
            <a:normAutofit/>
          </a:bodyPr>
          <a:lstStyle/>
          <a:p>
            <a:pPr algn="r" rtl="1"/>
            <a:r>
              <a:rPr lang="fa-IR" dirty="0" smtClean="0">
                <a:solidFill>
                  <a:schemeClr val="tx1"/>
                </a:solidFill>
                <a:cs typeface="B Mitra" pitchFamily="2" charset="-78"/>
              </a:rPr>
              <a:t>چرا هنوز هم تفكرات استراتژيك برروي استراتژي‌هاي مبتني بر رقابت اقيانوس‌هاي قرمز متمركز است ؟</a:t>
            </a:r>
            <a:endParaRPr lang="en-US" dirty="0" smtClean="0">
              <a:solidFill>
                <a:schemeClr val="tx1"/>
              </a:solidFill>
              <a:cs typeface="B Mitra" pitchFamily="2" charset="-78"/>
            </a:endParaRPr>
          </a:p>
          <a:p>
            <a:pPr algn="r" rtl="1"/>
            <a:r>
              <a:rPr lang="fa-IR" dirty="0" smtClean="0">
                <a:solidFill>
                  <a:schemeClr val="tx1"/>
                </a:solidFill>
                <a:cs typeface="B Mitra" pitchFamily="2" charset="-78"/>
              </a:rPr>
              <a:t>بخش عمده‌اي از دليل تمركز بر روي مسئله رقابت، به اين خاطر است كه استراتژي سازماني به شدت تحت تاثير ريشه خود يعني استراتژي نظامي مي‌باشد. در علوم نظامي، استراتژي عبارت است از مواجه شدن با يك رقيب و نزاع با آن بر سر قطعه معيني زمين كه حد و مرز آن مشخص و ثابت است . پس بعضی از استراتژیستها به این نتیجه رسیده اند که </a:t>
            </a:r>
            <a:r>
              <a:rPr lang="fa-IR" b="1" dirty="0" smtClean="0">
                <a:solidFill>
                  <a:schemeClr val="tx1"/>
                </a:solidFill>
                <a:cs typeface="B Mitra" pitchFamily="2" charset="-78"/>
              </a:rPr>
              <a:t>فضا و پتانسيل بازار ثابت و محدود است .</a:t>
            </a:r>
            <a:r>
              <a:rPr lang="fa-IR" dirty="0" smtClean="0">
                <a:solidFill>
                  <a:schemeClr val="tx1"/>
                </a:solidFill>
                <a:cs typeface="B Mitra" pitchFamily="2" charset="-78"/>
              </a:rPr>
              <a:t> و شركت‌ها تشويق مي‌شوند كه سهم خود ار در اين </a:t>
            </a:r>
            <a:r>
              <a:rPr lang="fa-IR" b="1" dirty="0" smtClean="0">
                <a:solidFill>
                  <a:schemeClr val="tx1"/>
                </a:solidFill>
                <a:cs typeface="B Mitra" pitchFamily="2" charset="-78"/>
              </a:rPr>
              <a:t>بازار ثابت</a:t>
            </a:r>
            <a:r>
              <a:rPr lang="fa-IR" dirty="0" smtClean="0">
                <a:solidFill>
                  <a:schemeClr val="tx1"/>
                </a:solidFill>
                <a:cs typeface="B Mitra" pitchFamily="2" charset="-78"/>
              </a:rPr>
              <a:t> بالا ببرند .</a:t>
            </a:r>
            <a:endParaRPr lang="en-US" dirty="0" smtClean="0">
              <a:solidFill>
                <a:schemeClr val="tx1"/>
              </a:solidFill>
              <a:cs typeface="B Mitra" pitchFamily="2" charset="-78"/>
            </a:endParaRPr>
          </a:p>
          <a:p>
            <a:pPr algn="r"/>
            <a:endParaRPr lang="en-US" dirty="0">
              <a:solidFill>
                <a:schemeClr val="tx1"/>
              </a:solidFill>
              <a:cs typeface="B Mitra" pitchFamily="2" charset="-78"/>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MBA\Present\Print 2008\recoilmosquito.jpg"/>
          <p:cNvPicPr>
            <a:picLocks noChangeAspect="1" noChangeArrowheads="1"/>
          </p:cNvPicPr>
          <p:nvPr/>
        </p:nvPicPr>
        <p:blipFill>
          <a:blip r:embed="rId2"/>
          <a:srcRect/>
          <a:stretch>
            <a:fillRect/>
          </a:stretch>
        </p:blipFill>
        <p:spPr bwMode="auto">
          <a:xfrm>
            <a:off x="0" y="838200"/>
            <a:ext cx="3352800" cy="5549900"/>
          </a:xfrm>
          <a:prstGeom prst="rect">
            <a:avLst/>
          </a:prstGeom>
          <a:noFill/>
        </p:spPr>
      </p:pic>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2590800" y="533400"/>
            <a:ext cx="6553200" cy="5715000"/>
          </a:xfrm>
        </p:spPr>
        <p:txBody>
          <a:bodyPr>
            <a:normAutofit fontScale="92500"/>
          </a:bodyPr>
          <a:lstStyle/>
          <a:p>
            <a:pPr algn="justLow" rtl="1">
              <a:buFont typeface="Wingdings" pitchFamily="2" charset="2"/>
              <a:buChar char="v"/>
            </a:pPr>
            <a:r>
              <a:rPr lang="fa-IR" b="1" dirty="0" smtClean="0">
                <a:solidFill>
                  <a:schemeClr val="tx1"/>
                </a:solidFill>
                <a:cs typeface="B Mitra" pitchFamily="2" charset="-78"/>
              </a:rPr>
              <a:t>●جهش از موانع انگيزشي</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رهبران نقطه عطف به جاي اينكه تلاش‌هاي خود در راستاي ايجاد تغيير را در موارد متعددي پراكنده و منتشر سازند، از يك مسير عكس حركت كرده و در جستجوي تمركزي بزرگ هستند. آنها براي برانگيختن و بسيج كاركنان برسه عامل اثرگذار نامتجانس تمركز مي‌كنند.</a:t>
            </a:r>
            <a:endParaRPr lang="en-US" dirty="0" smtClean="0">
              <a:solidFill>
                <a:schemeClr val="tx1"/>
              </a:solidFill>
              <a:cs typeface="B Mitra" pitchFamily="2" charset="-78"/>
            </a:endParaRPr>
          </a:p>
          <a:p>
            <a:pPr lvl="0" algn="justLow" rtl="1">
              <a:buFont typeface="Wingdings" pitchFamily="2" charset="2"/>
              <a:buChar char="v"/>
            </a:pPr>
            <a:endParaRPr lang="fa-IR" b="1" dirty="0" smtClean="0">
              <a:solidFill>
                <a:schemeClr val="tx1"/>
              </a:solidFill>
              <a:cs typeface="B Mitra" pitchFamily="2" charset="-78"/>
            </a:endParaRPr>
          </a:p>
          <a:p>
            <a:pPr lvl="0" algn="justLow" rtl="1">
              <a:buFont typeface="Wingdings" pitchFamily="2" charset="2"/>
              <a:buChar char="v"/>
            </a:pPr>
            <a:r>
              <a:rPr lang="fa-IR" b="1" dirty="0" smtClean="0">
                <a:solidFill>
                  <a:schemeClr val="tx1"/>
                </a:solidFill>
                <a:cs typeface="B Mitra" pitchFamily="2" charset="-78"/>
              </a:rPr>
              <a:t>تمركز شدن بر روي اشخاص مهم</a:t>
            </a:r>
            <a:r>
              <a:rPr lang="fa-IR" dirty="0" smtClean="0">
                <a:solidFill>
                  <a:schemeClr val="tx1"/>
                </a:solidFill>
                <a:cs typeface="B Mitra" pitchFamily="2" charset="-78"/>
              </a:rPr>
              <a:t> </a:t>
            </a:r>
            <a:endParaRPr lang="en-US" dirty="0" smtClean="0">
              <a:solidFill>
                <a:schemeClr val="tx1"/>
              </a:solidFill>
              <a:cs typeface="B Mitra" pitchFamily="2" charset="-78"/>
            </a:endParaRPr>
          </a:p>
          <a:p>
            <a:pPr lvl="0" algn="justLow" rtl="1">
              <a:buFont typeface="Wingdings" pitchFamily="2" charset="2"/>
              <a:buChar char="v"/>
            </a:pPr>
            <a:r>
              <a:rPr lang="fa-IR" b="1" dirty="0" smtClean="0">
                <a:solidFill>
                  <a:schemeClr val="tx1"/>
                </a:solidFill>
                <a:cs typeface="B Mitra" pitchFamily="2" charset="-78"/>
              </a:rPr>
              <a:t>قرار دادن اشخاص مهم در تنگ ماهي قرمز</a:t>
            </a:r>
            <a:endParaRPr lang="en-US" dirty="0" smtClean="0">
              <a:solidFill>
                <a:schemeClr val="tx1"/>
              </a:solidFill>
              <a:cs typeface="B Mitra" pitchFamily="2" charset="-78"/>
            </a:endParaRPr>
          </a:p>
          <a:p>
            <a:pPr lvl="0" algn="justLow" rtl="1">
              <a:buFont typeface="Wingdings" pitchFamily="2" charset="2"/>
              <a:buChar char="v"/>
            </a:pPr>
            <a:r>
              <a:rPr lang="fa-IR" b="1" dirty="0" smtClean="0">
                <a:solidFill>
                  <a:schemeClr val="tx1"/>
                </a:solidFill>
                <a:cs typeface="B Mitra" pitchFamily="2" charset="-78"/>
              </a:rPr>
              <a:t>تجزيه و اتميزه كردن چالش استراتژيك جهت دستيابي به سازمان كه خود تغيير مي‌كند</a:t>
            </a:r>
            <a:endParaRPr lang="en-US" dirty="0" smtClean="0">
              <a:solidFill>
                <a:schemeClr val="tx1"/>
              </a:solidFill>
              <a:cs typeface="B Mitra" pitchFamily="2" charset="-78"/>
            </a:endParaRPr>
          </a:p>
          <a:p>
            <a:pPr algn="justLow">
              <a:buFont typeface="Wingdings" pitchFamily="2" charset="2"/>
              <a:buChar char="v"/>
            </a:pPr>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67200" y="0"/>
            <a:ext cx="4876800" cy="6858000"/>
          </a:xfrm>
        </p:spPr>
        <p:txBody>
          <a:bodyPr>
            <a:normAutofit fontScale="85000" lnSpcReduction="10000"/>
          </a:bodyPr>
          <a:lstStyle/>
          <a:p>
            <a:pPr algn="justLow" rtl="1">
              <a:buFont typeface="Wingdings" pitchFamily="2" charset="2"/>
              <a:buChar char="v"/>
            </a:pPr>
            <a:r>
              <a:rPr lang="fa-IR" b="1" dirty="0" smtClean="0">
                <a:solidFill>
                  <a:schemeClr val="tx1"/>
                </a:solidFill>
                <a:cs typeface="B Mitra" pitchFamily="2" charset="-78"/>
              </a:rPr>
              <a:t>●غلبه كردن بر موانع سياسي</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حتي اگر يك سازمان در اجراي استراتژي خود به نقطه عطف رسيده باشد، منافع خاص و متضادي وجود دارند كه در برابر تغييرات احتمالي مقاومت و پافشاري مي‌كنند. هر چه احتمال تغيير بيشتر باشد، تاثيرگذاران منفي- هم داخلي و هم خارجي- براي حفظ جايگاه خود نبرد كرده و مقاومت آنها مي‌تواند به شكل جدي به فرآيند اجراي استراتژي آسيب رساند.</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براي غلبه كردن بر اين موانع سياسي، رهبران نقطه عطف بر سه عامل تاثير بي‌تناسب متمركز مي‌شوند :</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1-استفاده و بهره‌برداري از اثرگذاري فرشتگان (پشتيبان)،</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2- ساكت كردن شياطين </a:t>
            </a:r>
            <a:endParaRPr lang="en-US" dirty="0" smtClean="0">
              <a:solidFill>
                <a:schemeClr val="tx1"/>
              </a:solidFill>
              <a:cs typeface="B Mitra" pitchFamily="2" charset="-78"/>
            </a:endParaRPr>
          </a:p>
          <a:p>
            <a:pPr algn="justLow" rtl="1">
              <a:buFont typeface="Wingdings" pitchFamily="2" charset="2"/>
              <a:buChar char="v"/>
            </a:pPr>
            <a:r>
              <a:rPr lang="fa-IR" dirty="0" smtClean="0">
                <a:solidFill>
                  <a:schemeClr val="tx1"/>
                </a:solidFill>
                <a:cs typeface="B Mitra" pitchFamily="2" charset="-78"/>
              </a:rPr>
              <a:t>3- انتصاب يك تسهيلگر يا مستشار در تيم مديريت ارشد.</a:t>
            </a:r>
            <a:endParaRPr lang="en-US" dirty="0" smtClean="0">
              <a:solidFill>
                <a:schemeClr val="tx1"/>
              </a:solidFill>
              <a:cs typeface="B Mitra" pitchFamily="2" charset="-78"/>
            </a:endParaRPr>
          </a:p>
          <a:p>
            <a:pPr algn="justLow">
              <a:buFont typeface="Wingdings" pitchFamily="2" charset="2"/>
              <a:buChar char="v"/>
            </a:pPr>
            <a:endParaRPr lang="en-US" dirty="0">
              <a:solidFill>
                <a:schemeClr val="tx1"/>
              </a:solidFill>
              <a:cs typeface="B Mitra" pitchFamily="2" charset="-78"/>
            </a:endParaRPr>
          </a:p>
        </p:txBody>
      </p:sp>
      <p:pic>
        <p:nvPicPr>
          <p:cNvPr id="4" name="Picture 3" descr="ADIDAS_LIMO.jpg"/>
          <p:cNvPicPr>
            <a:picLocks noChangeAspect="1"/>
          </p:cNvPicPr>
          <p:nvPr/>
        </p:nvPicPr>
        <p:blipFill>
          <a:blip r:embed="rId2" cstate="print"/>
          <a:stretch>
            <a:fillRect/>
          </a:stretch>
        </p:blipFill>
        <p:spPr>
          <a:xfrm>
            <a:off x="1" y="0"/>
            <a:ext cx="3657600" cy="6858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omaArrows.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533400"/>
            <a:ext cx="8686800" cy="6324600"/>
          </a:xfrm>
        </p:spPr>
        <p:txBody>
          <a:bodyPr>
            <a:normAutofit/>
          </a:bodyPr>
          <a:lstStyle/>
          <a:p>
            <a:pPr algn="justLow" rtl="1"/>
            <a:r>
              <a:rPr lang="fa-IR" b="1" dirty="0" smtClean="0">
                <a:solidFill>
                  <a:schemeClr val="bg1">
                    <a:lumMod val="95000"/>
                  </a:schemeClr>
                </a:solidFill>
                <a:cs typeface="B Mitra" pitchFamily="2" charset="-78"/>
              </a:rPr>
              <a:t>تعبيه فرايند اجراي استراتژي در فرايند تدوين استراتژي :</a:t>
            </a:r>
            <a:endParaRPr lang="en-US" dirty="0" smtClean="0">
              <a:solidFill>
                <a:schemeClr val="bg1">
                  <a:lumMod val="95000"/>
                </a:schemeClr>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endParaRPr lang="fa-IR" dirty="0" smtClean="0">
              <a:solidFill>
                <a:schemeClr val="tx1"/>
              </a:solidFill>
              <a:cs typeface="B Mitra" pitchFamily="2" charset="-78"/>
            </a:endParaRPr>
          </a:p>
          <a:p>
            <a:pPr algn="justLow" rtl="1"/>
            <a:r>
              <a:rPr lang="fa-IR" dirty="0" smtClean="0">
                <a:solidFill>
                  <a:schemeClr val="tx1"/>
                </a:solidFill>
                <a:cs typeface="B Mitra" pitchFamily="2" charset="-78"/>
              </a:rPr>
              <a:t>يك شركت تنها مديريت ارشد و يا مديريت مياني خود نيست. تنها هنگامي كه كليه كاركنان يك سازمان با استراتژي همسو شده و از آن پيروي كنند، شركت خواهد توانست به عنوان يك مجري سازگار و ثابت قدم شناخته شود.</a:t>
            </a:r>
            <a:endParaRPr lang="en-US" dirty="0" smtClean="0">
              <a:solidFill>
                <a:schemeClr val="tx1"/>
              </a:solidFill>
              <a:cs typeface="B Mitra" pitchFamily="2" charset="-78"/>
            </a:endParaRPr>
          </a:p>
          <a:p>
            <a:pPr algn="justLow"/>
            <a:endParaRPr lang="en-US" dirty="0">
              <a:solidFill>
                <a:schemeClr val="tx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endParaRPr lang="en-US"/>
          </a:p>
        </p:txBody>
      </p:sp>
      <p:sp>
        <p:nvSpPr>
          <p:cNvPr id="3" name="Content Placeholder 2"/>
          <p:cNvSpPr>
            <a:spLocks noGrp="1"/>
          </p:cNvSpPr>
          <p:nvPr>
            <p:ph idx="1"/>
          </p:nvPr>
        </p:nvSpPr>
        <p:spPr>
          <a:xfrm>
            <a:off x="457200" y="533400"/>
            <a:ext cx="8686800" cy="4525963"/>
          </a:xfrm>
        </p:spPr>
        <p:txBody>
          <a:bodyPr>
            <a:noAutofit/>
          </a:bodyPr>
          <a:lstStyle/>
          <a:p>
            <a:pPr algn="justLow" rtl="1">
              <a:buFont typeface="Wingdings" pitchFamily="2" charset="2"/>
              <a:buChar char="v"/>
            </a:pPr>
            <a:r>
              <a:rPr lang="fa-IR" sz="4000" b="1" dirty="0" smtClean="0">
                <a:cs typeface="B Mitra" pitchFamily="2" charset="-78"/>
              </a:rPr>
              <a:t>●معجزه و قدرت فرآيند منصفانه</a:t>
            </a:r>
            <a:endParaRPr lang="en-US" sz="4000" dirty="0" smtClean="0">
              <a:cs typeface="B Mitra" pitchFamily="2" charset="-78"/>
            </a:endParaRPr>
          </a:p>
          <a:p>
            <a:pPr algn="justLow" rtl="1">
              <a:buFont typeface="Wingdings" pitchFamily="2" charset="2"/>
              <a:buChar char="v"/>
            </a:pPr>
            <a:r>
              <a:rPr lang="fa-IR" sz="4000" dirty="0" smtClean="0">
                <a:cs typeface="B Mitra" pitchFamily="2" charset="-78"/>
              </a:rPr>
              <a:t>جان تيباوت و لارنس واكر در ميانه‌هاي دهه 1970، با تمركز بر زمينه‌هاي قانوني بررسي كردند كه چگونه افراد بدون اجبار و از روي ناچاري يك سيستم قانوني را پذيرفته و خود را با آن تطبيق مي‌دهند.</a:t>
            </a:r>
            <a:endParaRPr lang="en-US" sz="4000" dirty="0" smtClean="0">
              <a:cs typeface="B Mitra" pitchFamily="2" charset="-78"/>
            </a:endParaRPr>
          </a:p>
          <a:p>
            <a:pPr algn="justLow" rtl="1">
              <a:buFont typeface="Wingdings" pitchFamily="2" charset="2"/>
              <a:buChar char="v"/>
            </a:pPr>
            <a:r>
              <a:rPr lang="fa-IR" sz="4000" dirty="0" smtClean="0">
                <a:cs typeface="B Mitra" pitchFamily="2" charset="-78"/>
              </a:rPr>
              <a:t>فرايند منصفانه در فرايند تدوين استراتژي باعث مي‌شود كه در افراد حس همكاري ارادي در اجراي تصميمات استراتژيك بوجود آيد.</a:t>
            </a:r>
            <a:endParaRPr lang="en-US" sz="4000" dirty="0" smtClean="0">
              <a:cs typeface="B Mitra" pitchFamily="2" charset="-78"/>
            </a:endParaRPr>
          </a:p>
          <a:p>
            <a:pPr algn="justLow">
              <a:buFont typeface="Wingdings" pitchFamily="2" charset="2"/>
              <a:buChar char="v"/>
            </a:pPr>
            <a:endParaRPr lang="en-US" sz="4000" dirty="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cs typeface="B Mitra" pitchFamily="2" charset="-78"/>
              </a:rPr>
              <a:t>شکل 1-8 </a:t>
            </a:r>
            <a:r>
              <a:rPr lang="en-US" dirty="0" smtClean="0">
                <a:cs typeface="B Mitra" pitchFamily="2" charset="-78"/>
              </a:rPr>
              <a:t/>
            </a:r>
            <a:br>
              <a:rPr lang="en-US" dirty="0" smtClean="0">
                <a:cs typeface="B Mitra" pitchFamily="2" charset="-78"/>
              </a:rPr>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MBA\Present\Print 2008\RadiantGymClock.jpg"/>
          <p:cNvPicPr>
            <a:picLocks noChangeAspect="1" noChangeArrowheads="1"/>
          </p:cNvPicPr>
          <p:nvPr/>
        </p:nvPicPr>
        <p:blipFill>
          <a:blip r:embed="rId2"/>
          <a:srcRect/>
          <a:stretch>
            <a:fillRect/>
          </a:stretch>
        </p:blipFill>
        <p:spPr bwMode="auto">
          <a:xfrm>
            <a:off x="-609600" y="-1371600"/>
            <a:ext cx="10363200" cy="103632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609600"/>
            <a:ext cx="9144000" cy="6629400"/>
          </a:xfrm>
        </p:spPr>
        <p:txBody>
          <a:bodyPr>
            <a:normAutofit/>
          </a:bodyPr>
          <a:lstStyle/>
          <a:p>
            <a:pPr algn="justLow" rtl="1">
              <a:buNone/>
            </a:pPr>
            <a:r>
              <a:rPr lang="fa-IR" sz="3600" b="1" dirty="0" smtClean="0">
                <a:cs typeface="B Mitra" pitchFamily="2" charset="-78"/>
              </a:rPr>
              <a:t>سه اصل فرآيند منصفانه</a:t>
            </a:r>
            <a:endParaRPr lang="en-US" sz="3600" b="1" dirty="0" smtClean="0">
              <a:cs typeface="B Mitra" pitchFamily="2" charset="-78"/>
            </a:endParaRPr>
          </a:p>
          <a:p>
            <a:pPr algn="justLow" rtl="1">
              <a:buNone/>
            </a:pPr>
            <a:r>
              <a:rPr lang="fa-IR" sz="3600" b="1" dirty="0" smtClean="0">
                <a:cs typeface="B Mitra" pitchFamily="2" charset="-78"/>
              </a:rPr>
              <a:t>فرآيند منصفانه </a:t>
            </a:r>
          </a:p>
          <a:p>
            <a:pPr algn="justLow" rtl="1">
              <a:buNone/>
            </a:pPr>
            <a:r>
              <a:rPr lang="fa-IR" sz="3600" b="1" dirty="0" smtClean="0">
                <a:cs typeface="B Mitra" pitchFamily="2" charset="-78"/>
              </a:rPr>
              <a:t>بواسطه سه اصل تقويت‌كننده متقابل </a:t>
            </a:r>
          </a:p>
          <a:p>
            <a:pPr algn="justLow" rtl="1">
              <a:buNone/>
            </a:pPr>
            <a:r>
              <a:rPr lang="fa-IR" sz="3600" b="1" dirty="0" smtClean="0">
                <a:cs typeface="B Mitra" pitchFamily="2" charset="-78"/>
              </a:rPr>
              <a:t>تعريف و معين مي‌شود: </a:t>
            </a:r>
          </a:p>
          <a:p>
            <a:pPr algn="justLow" rtl="1">
              <a:buNone/>
            </a:pPr>
            <a:endParaRPr lang="fa-IR" sz="3600" b="1" dirty="0" smtClean="0">
              <a:cs typeface="B Mitra" pitchFamily="2" charset="-78"/>
            </a:endParaRPr>
          </a:p>
          <a:p>
            <a:pPr algn="justLow" rtl="1">
              <a:buNone/>
            </a:pPr>
            <a:endParaRPr lang="en-US" sz="3600" b="1" dirty="0" smtClean="0">
              <a:cs typeface="B Mitra" pitchFamily="2" charset="-78"/>
            </a:endParaRPr>
          </a:p>
          <a:p>
            <a:pPr algn="justLow" rtl="1">
              <a:buNone/>
            </a:pPr>
            <a:r>
              <a:rPr lang="fa-IR" sz="3600" b="1" dirty="0" smtClean="0">
                <a:cs typeface="B Mitra" pitchFamily="2" charset="-78"/>
              </a:rPr>
              <a:t>1-مشاركت</a:t>
            </a:r>
            <a:endParaRPr lang="en-US" sz="3600" b="1" dirty="0" smtClean="0">
              <a:cs typeface="B Mitra" pitchFamily="2" charset="-78"/>
            </a:endParaRPr>
          </a:p>
          <a:p>
            <a:pPr algn="justLow" rtl="1">
              <a:buNone/>
            </a:pPr>
            <a:r>
              <a:rPr lang="fa-IR" sz="3600" b="1" dirty="0" smtClean="0">
                <a:cs typeface="B Mitra" pitchFamily="2" charset="-78"/>
              </a:rPr>
              <a:t>2- تشريح</a:t>
            </a:r>
            <a:endParaRPr lang="en-US" sz="3600" b="1" dirty="0" smtClean="0">
              <a:cs typeface="B Mitra" pitchFamily="2" charset="-78"/>
            </a:endParaRPr>
          </a:p>
          <a:p>
            <a:pPr algn="justLow" rtl="1">
              <a:buNone/>
            </a:pPr>
            <a:r>
              <a:rPr lang="fa-IR" sz="3600" b="1" dirty="0" smtClean="0">
                <a:cs typeface="B Mitra" pitchFamily="2" charset="-78"/>
              </a:rPr>
              <a:t>3- تفسير كردن و صراحت و شفافي انتظارات.</a:t>
            </a:r>
            <a:endParaRPr lang="en-US" sz="3600" b="1" dirty="0" smtClean="0">
              <a:cs typeface="B Mitra" pitchFamily="2" charset="-78"/>
            </a:endParaRPr>
          </a:p>
          <a:p>
            <a:pPr algn="justLow">
              <a:buNone/>
            </a:pPr>
            <a:endParaRPr lang="en-US" sz="3600" b="1" dirty="0">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Low" rtl="1"/>
            <a:r>
              <a:rPr lang="fa-IR" b="1" dirty="0" smtClean="0">
                <a:cs typeface="B Mitra" pitchFamily="2" charset="-78"/>
              </a:rPr>
              <a:t>●چرا به كارگيري فرآيند منصفانه در فرايند تدوين استراتژي‌ها اهميت دارد؟</a:t>
            </a:r>
            <a:endParaRPr lang="en-US" dirty="0" smtClean="0">
              <a:cs typeface="B Mitra" pitchFamily="2" charset="-78"/>
            </a:endParaRPr>
          </a:p>
          <a:p>
            <a:pPr algn="justLow" rtl="1"/>
            <a:r>
              <a:rPr lang="fa-IR" dirty="0" smtClean="0">
                <a:cs typeface="B Mitra" pitchFamily="2" charset="-78"/>
              </a:rPr>
              <a:t>از لحاظ ارزش احساسي، فرد به دنبال شناسايي و تشخيص ارزش‌هاي خود، نه به عنوان ˝نيروي كار˝، ˝پرسنل˝، يا ˝منابع انساني˝، بلكه به عنوان انساني است كه فارغ ازسطوح سلسله مراتب سازماني و تنها به خاطر ارزش خود بايد مورد احترام كامل قرار گرفته و شان و وقار آن حفظ شود.</a:t>
            </a:r>
            <a:endParaRPr lang="en-US" dirty="0" smtClean="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1143000"/>
            <a:ext cx="8305800" cy="4648200"/>
          </a:xfrm>
          <a:prstGeom prst="rect">
            <a:avLst/>
          </a:prstGeom>
          <a:noFill/>
          <a:ln>
            <a:noFill/>
          </a:ln>
        </p:spPr>
      </p:pic>
      <p:sp>
        <p:nvSpPr>
          <p:cNvPr id="5" name="Title 4"/>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86200" y="1554162"/>
            <a:ext cx="5105400" cy="4846638"/>
          </a:xfrm>
        </p:spPr>
        <p:txBody>
          <a:bodyPr>
            <a:normAutofit/>
          </a:bodyPr>
          <a:lstStyle/>
          <a:p>
            <a:pPr algn="justLow" rtl="1">
              <a:buFont typeface="Wingdings" pitchFamily="2" charset="2"/>
              <a:buChar char="v"/>
            </a:pPr>
            <a:r>
              <a:rPr lang="ar-SA" b="1" dirty="0" smtClean="0">
                <a:cs typeface="B Mitra" pitchFamily="2" charset="-78"/>
              </a:rPr>
              <a:t>دوام‌پذيري و تجديد استراتژي اقيانوس آبي:</a:t>
            </a:r>
            <a:endParaRPr lang="en-US" dirty="0" smtClean="0">
              <a:cs typeface="B Mitra" pitchFamily="2" charset="-78"/>
            </a:endParaRPr>
          </a:p>
          <a:p>
            <a:pPr algn="justLow" rtl="1">
              <a:buFont typeface="Wingdings" pitchFamily="2" charset="2"/>
              <a:buChar char="v"/>
            </a:pPr>
            <a:endParaRPr lang="en-US" dirty="0" smtClean="0">
              <a:cs typeface="B Mitra" pitchFamily="2" charset="-78"/>
            </a:endParaRPr>
          </a:p>
          <a:p>
            <a:pPr algn="justLow" rtl="1">
              <a:buFont typeface="Wingdings" pitchFamily="2" charset="2"/>
              <a:buChar char="v"/>
            </a:pPr>
            <a:endParaRPr lang="en-US" dirty="0" smtClean="0">
              <a:cs typeface="B Mitra" pitchFamily="2" charset="-78"/>
            </a:endParaRPr>
          </a:p>
          <a:p>
            <a:pPr algn="justLow" rtl="1">
              <a:buFont typeface="Wingdings" pitchFamily="2" charset="2"/>
              <a:buChar char="v"/>
            </a:pPr>
            <a:r>
              <a:rPr lang="ar-SA" dirty="0" smtClean="0">
                <a:cs typeface="B Mitra" pitchFamily="2" charset="-78"/>
              </a:rPr>
              <a:t>خلق اقيانوس‌هاي آبي يك دستاورد استاتيك و ثابت نيست بلكه يك فرآيند پويا است.</a:t>
            </a:r>
            <a:endParaRPr lang="en-US" dirty="0" smtClean="0">
              <a:cs typeface="B Mitra" pitchFamily="2" charset="-78"/>
            </a:endParaRPr>
          </a:p>
          <a:p>
            <a:pPr algn="justLow" rtl="1">
              <a:buFont typeface="Wingdings" pitchFamily="2" charset="2"/>
              <a:buChar char="v"/>
            </a:pPr>
            <a:r>
              <a:rPr lang="ar-SA" b="1" dirty="0" smtClean="0">
                <a:cs typeface="B Mitra" pitchFamily="2" charset="-78"/>
              </a:rPr>
              <a:t/>
            </a:r>
            <a:br>
              <a:rPr lang="ar-SA" b="1" dirty="0" smtClean="0">
                <a:cs typeface="B Mitra" pitchFamily="2" charset="-78"/>
              </a:rPr>
            </a:br>
            <a:r>
              <a:rPr lang="ar-SA" b="1" dirty="0" smtClean="0">
                <a:cs typeface="B Mitra" pitchFamily="2" charset="-78"/>
              </a:rPr>
              <a:t> </a:t>
            </a:r>
            <a:endParaRPr lang="en-US" dirty="0" smtClean="0">
              <a:cs typeface="B Mitra" pitchFamily="2" charset="-78"/>
            </a:endParaRPr>
          </a:p>
          <a:p>
            <a:pPr algn="justLow" rtl="1">
              <a:buFont typeface="Wingdings" pitchFamily="2" charset="2"/>
              <a:buChar char="v"/>
            </a:pPr>
            <a:endParaRPr lang="en-US" dirty="0">
              <a:cs typeface="B Mitra" pitchFamily="2" charset="-78"/>
            </a:endParaRPr>
          </a:p>
        </p:txBody>
      </p:sp>
      <p:pic>
        <p:nvPicPr>
          <p:cNvPr id="4" name="Picture 3" descr="256-MB---USB.jpg"/>
          <p:cNvPicPr>
            <a:picLocks noChangeAspect="1"/>
          </p:cNvPicPr>
          <p:nvPr/>
        </p:nvPicPr>
        <p:blipFill>
          <a:blip r:embed="rId2" cstate="print"/>
          <a:stretch>
            <a:fillRect/>
          </a:stretch>
        </p:blipFill>
        <p:spPr>
          <a:xfrm>
            <a:off x="381000" y="3429"/>
            <a:ext cx="2555776" cy="6854571"/>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686800" cy="4525963"/>
          </a:xfrm>
        </p:spPr>
        <p:txBody>
          <a:bodyPr/>
          <a:lstStyle/>
          <a:p>
            <a:pPr algn="justLow" rtl="1"/>
            <a:r>
              <a:rPr lang="ar-SA" b="1" dirty="0" smtClean="0">
                <a:cs typeface="B Mitra" pitchFamily="2" charset="-78"/>
              </a:rPr>
              <a:t>●موانع و مشكلات تقليد ايده‌ اقيانوس آبي</a:t>
            </a:r>
            <a:endParaRPr lang="en-US" dirty="0" smtClean="0">
              <a:cs typeface="B Mitra" pitchFamily="2" charset="-78"/>
            </a:endParaRPr>
          </a:p>
          <a:p>
            <a:pPr algn="justLow"/>
            <a:endParaRPr lang="en-US" dirty="0">
              <a:cs typeface="B Mitra" pitchFamily="2" charset="-78"/>
            </a:endParaRPr>
          </a:p>
        </p:txBody>
      </p:sp>
      <p:pic>
        <p:nvPicPr>
          <p:cNvPr id="6" name="Picture 5"/>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533400"/>
            <a:ext cx="9144000" cy="63246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
        <p:nvSpPr>
          <p:cNvPr id="7" name="Footer Placeholder 6"/>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458200" cy="4525963"/>
          </a:xfrm>
        </p:spPr>
        <p:txBody>
          <a:bodyPr/>
          <a:lstStyle/>
          <a:p>
            <a:pPr algn="r" rtl="1"/>
            <a:r>
              <a:rPr lang="fa-IR" dirty="0" smtClean="0">
                <a:cs typeface="B Mitra" pitchFamily="2" charset="-78"/>
              </a:rPr>
              <a:t>تمركز اكيد بر روي اقيانوس قرمز باعث چه چیزی میشود ؟</a:t>
            </a:r>
            <a:endParaRPr lang="en-US" dirty="0" smtClean="0">
              <a:cs typeface="B Mitra" pitchFamily="2" charset="-78"/>
            </a:endParaRPr>
          </a:p>
          <a:p>
            <a:pPr algn="r" rtl="1"/>
            <a:r>
              <a:rPr lang="fa-IR" dirty="0" smtClean="0">
                <a:cs typeface="B Mitra" pitchFamily="2" charset="-78"/>
              </a:rPr>
              <a:t>موجب پذيرش </a:t>
            </a:r>
            <a:r>
              <a:rPr lang="fa-IR" b="1" dirty="0" smtClean="0">
                <a:cs typeface="B Mitra" pitchFamily="2" charset="-78"/>
              </a:rPr>
              <a:t>قاعده محدودكننده جنگ</a:t>
            </a:r>
            <a:r>
              <a:rPr lang="fa-IR" dirty="0" smtClean="0">
                <a:cs typeface="B Mitra" pitchFamily="2" charset="-78"/>
              </a:rPr>
              <a:t>- يعني قطعه زمين محدود و غلبه بر دشمن براي كسب موفقيت- و انكار </a:t>
            </a:r>
            <a:r>
              <a:rPr lang="fa-IR" b="1" dirty="0" smtClean="0">
                <a:cs typeface="B Mitra" pitchFamily="2" charset="-78"/>
              </a:rPr>
              <a:t>قدرت متمايز (ممتاز) جهان كسب و كار</a:t>
            </a:r>
            <a:r>
              <a:rPr lang="fa-IR" dirty="0" smtClean="0">
                <a:cs typeface="B Mitra" pitchFamily="2" charset="-78"/>
              </a:rPr>
              <a:t> است، يعني اين واقعيت كه: همواره ظرفيت‌ فزاينده‌اي براي آفرينش فضاي بازار جديد در اقيانوس‌هاي آبي بي‌‌رقيب وجود دارد.</a:t>
            </a:r>
            <a:endParaRPr lang="en-US" dirty="0" smtClean="0">
              <a:cs typeface="B Mitra" pitchFamily="2" charset="-78"/>
            </a:endParaRPr>
          </a:p>
          <a:p>
            <a:pPr algn="r"/>
            <a:endParaRPr lang="en-US" dirty="0">
              <a:cs typeface="B Mitra" pitchFamily="2" charset="-78"/>
            </a:endParaRPr>
          </a:p>
        </p:txBody>
      </p:sp>
      <p:pic>
        <p:nvPicPr>
          <p:cNvPr id="4" name="Picture 3" descr="1.jpg"/>
          <p:cNvPicPr>
            <a:picLocks noChangeAspect="1"/>
          </p:cNvPicPr>
          <p:nvPr/>
        </p:nvPicPr>
        <p:blipFill>
          <a:blip r:embed="rId2" cstate="print"/>
          <a:stretch>
            <a:fillRect/>
          </a:stretch>
        </p:blipFill>
        <p:spPr>
          <a:xfrm>
            <a:off x="2895600" y="4343399"/>
            <a:ext cx="3429000" cy="2354475"/>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descr="LEVIS-ECO_WHITE-T(H).jpg"/>
          <p:cNvPicPr>
            <a:picLocks noGrp="1" noChangeAspect="1"/>
          </p:cNvPicPr>
          <p:nvPr>
            <p:ph idx="1"/>
          </p:nvPr>
        </p:nvPicPr>
        <p:blipFill>
          <a:blip r:embed="rId2" cstate="print"/>
          <a:stretch>
            <a:fillRect/>
          </a:stretch>
        </p:blipFill>
        <p:spPr>
          <a:xfrm>
            <a:off x="1526011" y="0"/>
            <a:ext cx="7617989" cy="6858000"/>
          </a:xfrm>
        </p:spPr>
      </p:pic>
      <p:sp>
        <p:nvSpPr>
          <p:cNvPr id="2" name="Title 1"/>
          <p:cNvSpPr>
            <a:spLocks noGrp="1"/>
          </p:cNvSpPr>
          <p:nvPr>
            <p:ph type="title"/>
          </p:nvPr>
        </p:nvSpPr>
        <p:spPr>
          <a:xfrm>
            <a:off x="179512" y="5238328"/>
            <a:ext cx="4536504" cy="1359024"/>
          </a:xfrm>
        </p:spPr>
        <p:txBody>
          <a:bodyPr>
            <a:noAutofit/>
          </a:bodyPr>
          <a:lstStyle/>
          <a:p>
            <a:pPr rtl="1"/>
            <a:r>
              <a:rPr lang="fa-IR" sz="4800" dirty="0" smtClean="0">
                <a:cs typeface="B Zar" pitchFamily="2" charset="-78"/>
              </a:rPr>
              <a:t>با سپاس از توجه شما</a:t>
            </a:r>
          </a:p>
        </p:txBody>
      </p:sp>
      <p:sp>
        <p:nvSpPr>
          <p:cNvPr id="5" name="Slide Number Placeholder 4"/>
          <p:cNvSpPr>
            <a:spLocks noGrp="1"/>
          </p:cNvSpPr>
          <p:nvPr>
            <p:ph type="sldNum" sz="quarter" idx="12"/>
          </p:nvPr>
        </p:nvSpPr>
        <p:spPr/>
        <p:txBody>
          <a:bodyPr/>
          <a:lstStyle/>
          <a:p>
            <a:pPr>
              <a:defRPr/>
            </a:pPr>
            <a:fld id="{5293307C-72AD-4204-BBA6-C07C00C1EF80}" type="slidenum">
              <a:rPr lang="fa-IR" smtClean="0"/>
              <a:pPr>
                <a:defRPr/>
              </a:pPr>
              <a:t>60</a:t>
            </a:fld>
            <a:endParaRPr lang="en-US"/>
          </a:p>
        </p:txBody>
      </p:sp>
      <p:sp>
        <p:nvSpPr>
          <p:cNvPr id="7" name="TextBox 6"/>
          <p:cNvSpPr txBox="1"/>
          <p:nvPr/>
        </p:nvSpPr>
        <p:spPr>
          <a:xfrm>
            <a:off x="827584" y="1052736"/>
            <a:ext cx="2486963" cy="584775"/>
          </a:xfrm>
          <a:prstGeom prst="rect">
            <a:avLst/>
          </a:prstGeom>
          <a:noFill/>
        </p:spPr>
        <p:txBody>
          <a:bodyPr wrap="none" rtlCol="0">
            <a:spAutoFit/>
          </a:bodyPr>
          <a:lstStyle/>
          <a:p>
            <a:r>
              <a:rPr lang="en-US" sz="3200" dirty="0" smtClean="0"/>
              <a:t>It’s Time to…</a:t>
            </a:r>
            <a:endParaRPr lang="en-US" sz="3200" dirty="0"/>
          </a:p>
        </p:txBody>
      </p:sp>
      <p:sp>
        <p:nvSpPr>
          <p:cNvPr id="8" name="Footer Placeholder 7"/>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racell_book.jpg"/>
          <p:cNvPicPr>
            <a:picLocks noChangeAspect="1"/>
          </p:cNvPicPr>
          <p:nvPr/>
        </p:nvPicPr>
        <p:blipFill>
          <a:blip r:embed="rId2" cstate="print">
            <a:lum/>
          </a:blip>
          <a:stretch>
            <a:fillRect/>
          </a:stretch>
        </p:blipFill>
        <p:spPr>
          <a:xfrm>
            <a:off x="0" y="533400"/>
            <a:ext cx="9528580" cy="58674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Font typeface="Wingdings" pitchFamily="2" charset="2"/>
              <a:buChar char="Ø"/>
            </a:pPr>
            <a:r>
              <a:rPr lang="fa-IR" dirty="0" smtClean="0">
                <a:solidFill>
                  <a:schemeClr val="bg1"/>
                </a:solidFill>
                <a:cs typeface="B Mitra" pitchFamily="2" charset="-78"/>
              </a:rPr>
              <a:t>آيا يك رويكرد سيستماتيك براي رهسپار شدن به سوي اقيانوس‌هاي آبي و متعاقباً دستيابي به عملكرد مطلوب وجود دارد؟</a:t>
            </a:r>
          </a:p>
          <a:p>
            <a:pPr algn="r" rtl="1">
              <a:buFont typeface="Wingdings" pitchFamily="2" charset="2"/>
              <a:buChar char="Ø"/>
            </a:pPr>
            <a:endParaRPr lang="en-US" dirty="0" smtClean="0">
              <a:solidFill>
                <a:schemeClr val="bg1"/>
              </a:solidFill>
              <a:cs typeface="B Mitra" pitchFamily="2" charset="-78"/>
            </a:endParaRPr>
          </a:p>
          <a:p>
            <a:pPr algn="r" rtl="1">
              <a:buFont typeface="Wingdings" pitchFamily="2" charset="2"/>
              <a:buChar char="Ø"/>
            </a:pPr>
            <a:r>
              <a:rPr lang="fa-IR" dirty="0" smtClean="0">
                <a:solidFill>
                  <a:schemeClr val="bg1"/>
                </a:solidFill>
                <a:cs typeface="B Mitra" pitchFamily="2" charset="-78"/>
              </a:rPr>
              <a:t>ما بر اين باوريم كه نه شركت و نه صنعت، بلكه </a:t>
            </a:r>
            <a:r>
              <a:rPr lang="fa-IR" b="1" dirty="0" smtClean="0">
                <a:solidFill>
                  <a:schemeClr val="bg1"/>
                </a:solidFill>
                <a:cs typeface="B Mitra" pitchFamily="2" charset="-78"/>
              </a:rPr>
              <a:t>جنبش استراتژيك</a:t>
            </a:r>
            <a:r>
              <a:rPr lang="fa-IR" dirty="0" smtClean="0">
                <a:solidFill>
                  <a:schemeClr val="bg1"/>
                </a:solidFill>
                <a:cs typeface="B Mitra" pitchFamily="2" charset="-78"/>
              </a:rPr>
              <a:t> واحد مناسبي براي تجزيه و تحليل‌هايي است كه در زمينه توصيف اقيانوس‌هاي آبي و دستيابي به عملكرد مطلوب صورت مي‌گيرد. منظور از جنبش استراتژيك، مجموعه‌اي از اقدامات و تصميمات مديريتي است كه در زمينه ايجاد و توسعه يك </a:t>
            </a:r>
            <a:r>
              <a:rPr lang="fa-IR" b="1" dirty="0" smtClean="0">
                <a:solidFill>
                  <a:schemeClr val="bg1"/>
                </a:solidFill>
                <a:cs typeface="B Mitra" pitchFamily="2" charset="-78"/>
              </a:rPr>
              <a:t>كسب و كار بازارآفرين</a:t>
            </a:r>
            <a:r>
              <a:rPr lang="fa-IR" dirty="0" smtClean="0">
                <a:solidFill>
                  <a:schemeClr val="bg1"/>
                </a:solidFill>
                <a:cs typeface="B Mitra" pitchFamily="2" charset="-78"/>
              </a:rPr>
              <a:t> (</a:t>
            </a:r>
            <a:r>
              <a:rPr lang="en-US" dirty="0" smtClean="0">
                <a:solidFill>
                  <a:schemeClr val="bg1"/>
                </a:solidFill>
                <a:cs typeface="B Mitra" pitchFamily="2" charset="-78"/>
              </a:rPr>
              <a:t> Market – Creating Business</a:t>
            </a:r>
            <a:r>
              <a:rPr lang="fa-IR" dirty="0" smtClean="0">
                <a:solidFill>
                  <a:schemeClr val="bg1"/>
                </a:solidFill>
                <a:cs typeface="B Mitra" pitchFamily="2" charset="-78"/>
              </a:rPr>
              <a:t>) ارائه مي‌گردد.‌</a:t>
            </a:r>
            <a:endParaRPr lang="en-US" dirty="0" smtClean="0">
              <a:solidFill>
                <a:schemeClr val="bg1"/>
              </a:solidFill>
              <a:cs typeface="B Mitra" pitchFamily="2" charset="-78"/>
            </a:endParaRPr>
          </a:p>
          <a:p>
            <a:pPr algn="r">
              <a:buFont typeface="Wingdings" pitchFamily="2" charset="2"/>
              <a:buChar char="Ø"/>
            </a:pPr>
            <a:endParaRPr lang="en-US" dirty="0">
              <a:solidFill>
                <a:schemeClr val="bg1"/>
              </a:solidFill>
              <a:cs typeface="B Mitra" pitchFamily="2" charset="-78"/>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r" rtl="1">
              <a:buFont typeface="Wingdings" pitchFamily="2" charset="2"/>
              <a:buChar char="v"/>
            </a:pPr>
            <a:r>
              <a:rPr lang="fa-IR" b="1" dirty="0" smtClean="0">
                <a:cs typeface="B Mitra" pitchFamily="2" charset="-78"/>
              </a:rPr>
              <a:t>سنگ بناي استراتژي اقيانوس آبي :  نوآوري ارزش</a:t>
            </a:r>
            <a:endParaRPr lang="en-US" dirty="0" smtClean="0">
              <a:cs typeface="B Mitra" pitchFamily="2" charset="-78"/>
            </a:endParaRPr>
          </a:p>
          <a:p>
            <a:pPr algn="r" rtl="1">
              <a:buFont typeface="Wingdings" pitchFamily="2" charset="2"/>
              <a:buChar char="v"/>
            </a:pPr>
            <a:r>
              <a:rPr lang="fa-IR" dirty="0" smtClean="0">
                <a:cs typeface="B Mitra" pitchFamily="2" charset="-78"/>
              </a:rPr>
              <a:t>خالقان اقيانوس‌هاي آبي به طرزي شگفت‌آور، رقبا را به عنوان معيار و مبناي خود قرار </a:t>
            </a:r>
            <a:r>
              <a:rPr lang="fa-IR" b="1" dirty="0" smtClean="0">
                <a:cs typeface="B Mitra" pitchFamily="2" charset="-78"/>
              </a:rPr>
              <a:t>نمی دهند بلکه از معیار دیگری </a:t>
            </a:r>
            <a:r>
              <a:rPr lang="fa-IR" dirty="0" smtClean="0">
                <a:cs typeface="B Mitra" pitchFamily="2" charset="-78"/>
              </a:rPr>
              <a:t>با نام </a:t>
            </a:r>
            <a:r>
              <a:rPr lang="fa-IR" b="1" dirty="0" smtClean="0">
                <a:cs typeface="B Mitra" pitchFamily="2" charset="-78"/>
              </a:rPr>
              <a:t>نوآوري ارزش</a:t>
            </a:r>
            <a:r>
              <a:rPr lang="fa-IR" dirty="0" smtClean="0">
                <a:cs typeface="B Mitra" pitchFamily="2" charset="-78"/>
              </a:rPr>
              <a:t> (</a:t>
            </a:r>
            <a:r>
              <a:rPr lang="en-US" dirty="0" smtClean="0">
                <a:cs typeface="B Mitra" pitchFamily="2" charset="-78"/>
              </a:rPr>
              <a:t>Value Innovation</a:t>
            </a:r>
            <a:r>
              <a:rPr lang="fa-IR" dirty="0" smtClean="0">
                <a:cs typeface="B Mitra" pitchFamily="2" charset="-78"/>
              </a:rPr>
              <a:t>) استفاده می کنند.</a:t>
            </a:r>
            <a:endParaRPr lang="en-US" dirty="0" smtClean="0">
              <a:cs typeface="B Mitra" pitchFamily="2" charset="-78"/>
            </a:endParaRPr>
          </a:p>
          <a:p>
            <a:pPr algn="r" rtl="1">
              <a:buFont typeface="Wingdings" pitchFamily="2" charset="2"/>
              <a:buChar char="v"/>
            </a:pPr>
            <a:endParaRPr lang="en-US" dirty="0" smtClean="0">
              <a:cs typeface="B Mitra" pitchFamily="2" charset="-78"/>
            </a:endParaRPr>
          </a:p>
          <a:p>
            <a:pPr algn="r" rtl="1">
              <a:buFont typeface="Wingdings" pitchFamily="2" charset="2"/>
              <a:buChar char="v"/>
            </a:pPr>
            <a:r>
              <a:rPr lang="fa-IR" dirty="0" smtClean="0">
                <a:cs typeface="B Mitra" pitchFamily="2" charset="-78"/>
              </a:rPr>
              <a:t>ارزش‌آفريني شرطي لازم براي موفقيت شركت بوده اما براي (برجسته) ماندن در بازار كافي نيست.نوآوري بدون ارزش نيز، شركت را به سمت فناوري محوري، پيشگامي در بازار و آينده نگري متمايل می کند .</a:t>
            </a:r>
            <a:endParaRPr lang="en-US" dirty="0" smtClean="0">
              <a:cs typeface="B Mitra" pitchFamily="2" charset="-78"/>
            </a:endParaRPr>
          </a:p>
          <a:p>
            <a:pPr algn="r" rtl="1">
              <a:buFont typeface="Wingdings" pitchFamily="2" charset="2"/>
              <a:buChar char="v"/>
            </a:pPr>
            <a:r>
              <a:rPr lang="fa-IR" b="1" dirty="0" smtClean="0">
                <a:cs typeface="B Mitra" pitchFamily="2" charset="-78"/>
              </a:rPr>
              <a:t>نوآوري ارزش تنها هنگامي به وقوع مي‌پيوندد كه شركت‌ها مولفه نوآوري را با وضعيت قيمت، مطلوبيت و هزينه همسو كنند.</a:t>
            </a:r>
            <a:r>
              <a:rPr lang="fa-IR" dirty="0" smtClean="0">
                <a:cs typeface="B Mitra" pitchFamily="2" charset="-78"/>
              </a:rPr>
              <a:t> </a:t>
            </a:r>
            <a:endParaRPr lang="en-US" dirty="0" smtClean="0">
              <a:cs typeface="B Mitra" pitchFamily="2" charset="-78"/>
            </a:endParaRPr>
          </a:p>
          <a:p>
            <a:pPr algn="r">
              <a:buFont typeface="Wingdings" pitchFamily="2" charset="2"/>
              <a:buChar char="v"/>
            </a:pP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686800" cy="4525963"/>
          </a:xfrm>
        </p:spPr>
        <p:txBody>
          <a:bodyPr>
            <a:normAutofit/>
          </a:bodyPr>
          <a:lstStyle/>
          <a:p>
            <a:pPr algn="r" rtl="1"/>
            <a:r>
              <a:rPr lang="fa-IR" sz="2800" dirty="0" smtClean="0">
                <a:cs typeface="B Mitra" pitchFamily="2" charset="-78"/>
              </a:rPr>
              <a:t>نوآوري ارزش در ناحيه‌اي اتفاق مي‌افتد كه در آن اقدامات شركت و تصميمات مديريتي همزمان هم </a:t>
            </a:r>
            <a:r>
              <a:rPr lang="fa-IR" sz="2800" b="1" dirty="0" smtClean="0">
                <a:cs typeface="B Mitra" pitchFamily="2" charset="-78"/>
              </a:rPr>
              <a:t>ساختار هزينه شركت را بهبود بخشد و هم ارزش قابل ارائه به خريداران را فزوني بخشد .</a:t>
            </a:r>
            <a:endParaRPr lang="en-US" sz="2800" dirty="0" smtClean="0">
              <a:cs typeface="B Mitra" pitchFamily="2" charset="-78"/>
            </a:endParaRPr>
          </a:p>
          <a:p>
            <a:pPr algn="r" rtl="1"/>
            <a:r>
              <a:rPr lang="fa-IR" sz="2800" b="1" dirty="0" smtClean="0">
                <a:cs typeface="B Mitra" pitchFamily="2" charset="-78"/>
              </a:rPr>
              <a:t>شکل 1-2 </a:t>
            </a:r>
            <a:endParaRPr lang="en-US" sz="2800" dirty="0" smtClean="0">
              <a:cs typeface="B Mitra" pitchFamily="2" charset="-78"/>
            </a:endParaRPr>
          </a:p>
          <a:p>
            <a:pPr algn="r"/>
            <a:endParaRPr lang="en-US" sz="2800" dirty="0">
              <a:cs typeface="B Mitra" pitchFamily="2" charset="-78"/>
            </a:endParaRPr>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81200" y="2133600"/>
            <a:ext cx="4724400" cy="42672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 irmgn.ir</a:t>
            </a:r>
            <a:endParaRPr lang="en-US"/>
          </a:p>
        </p:txBody>
      </p:sp>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TotalTime>
  <Words>3814</Words>
  <Application>Microsoft Office PowerPoint</Application>
  <PresentationFormat>On-screen Show (4:3)</PresentationFormat>
  <Paragraphs>343</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شکل 2-2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ترسيم نقشه وضعيت استراتژي: اين فرايند براساس شش مسير آفرينش اقيانوس‌هاي آبي پايه‌ريزي شده و در برگيرنده چهار مرحله مختلف و در هر مرحله نيز شامل تعداد فراواني شبيه‌سازي‌هاي ديداري است </vt:lpstr>
      <vt:lpstr>Slide 28</vt:lpstr>
      <vt:lpstr>Slide 29</vt:lpstr>
      <vt:lpstr>Slide 30</vt:lpstr>
      <vt:lpstr>Slide 31</vt:lpstr>
      <vt:lpstr> 1-5</vt:lpstr>
      <vt:lpstr>Slide 33</vt:lpstr>
      <vt:lpstr>Slide 34</vt:lpstr>
      <vt:lpstr>Slide 35</vt:lpstr>
      <vt:lpstr>Slide 36</vt:lpstr>
      <vt:lpstr>پايه‌ريزي صحيح مراحل استراتژيك : شركت‌ها نياز دارند تا استراتژي اقيانوس آبي خود را در بخش‌هاي منعفت خريدار، قيمت، هزينه و پذيرش پايه‌ريزي كنند.   </vt:lpstr>
      <vt:lpstr>Slide 38</vt:lpstr>
      <vt:lpstr>شكل 2-6  </vt:lpstr>
      <vt:lpstr>Slide 40</vt:lpstr>
      <vt:lpstr> شکل 4-6 </vt:lpstr>
      <vt:lpstr>Slide 42</vt:lpstr>
      <vt:lpstr>Slide 43</vt:lpstr>
      <vt:lpstr>Slide 44</vt:lpstr>
      <vt:lpstr>Slide 45</vt:lpstr>
      <vt:lpstr>Slide 46</vt:lpstr>
      <vt:lpstr>شکل شماره 1-7 </vt:lpstr>
      <vt:lpstr>Slide 48</vt:lpstr>
      <vt:lpstr>Slide 49</vt:lpstr>
      <vt:lpstr>Slide 50</vt:lpstr>
      <vt:lpstr>Slide 51</vt:lpstr>
      <vt:lpstr>Slide 52</vt:lpstr>
      <vt:lpstr>Slide 53</vt:lpstr>
      <vt:lpstr>شکل 1-8  </vt:lpstr>
      <vt:lpstr>Slide 55</vt:lpstr>
      <vt:lpstr>Slide 56</vt:lpstr>
      <vt:lpstr>Slide 57</vt:lpstr>
      <vt:lpstr>Slide 58</vt:lpstr>
      <vt:lpstr>Slide 59</vt:lpstr>
      <vt:lpstr>با سپاس از توجه شما</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Mahdi</dc:creator>
  <cp:lastModifiedBy>Administrator</cp:lastModifiedBy>
  <cp:revision>24</cp:revision>
  <dcterms:created xsi:type="dcterms:W3CDTF">2006-08-16T00:00:00Z</dcterms:created>
  <dcterms:modified xsi:type="dcterms:W3CDTF">2016-03-15T10:59:14Z</dcterms:modified>
</cp:coreProperties>
</file>