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2"/>
  </p:notesMasterIdLst>
  <p:handoutMasterIdLst>
    <p:handoutMasterId r:id="rId23"/>
  </p:handout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68" r:id="rId17"/>
    <p:sldId id="271" r:id="rId18"/>
    <p:sldId id="272" r:id="rId19"/>
    <p:sldId id="273" r:id="rId20"/>
    <p:sldId id="274" r:id="rId2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138" y="0"/>
    </p:cViewPr>
  </p:sorterViewPr>
  <p:notesViewPr>
    <p:cSldViewPr>
      <p:cViewPr varScale="1">
        <p:scale>
          <a:sx n="53" d="100"/>
          <a:sy n="53" d="100"/>
        </p:scale>
        <p:origin x="-184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77D1AD-1E37-4A4B-A603-D3A32593FF74}" type="datetimeFigureOut">
              <a:rPr lang="en-US" smtClean="0"/>
              <a:pPr/>
              <a:t>3/16/2016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2B5B2F-148E-4D03-9230-EA0686E0D0DE}"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501D1C-A604-48FD-9003-8E53BB81CDBC}" type="datetimeFigureOut">
              <a:rPr lang="fa-IR" smtClean="0"/>
              <a:pPr/>
              <a:t>1437/06/07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en-US" smtClean="0"/>
              <a:t>© irmgn.ir</a:t>
            </a: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855ED64-EBAE-4A93-8E6A-570411633BD0}" type="slidenum">
              <a:rPr lang="fa-IR" smtClean="0"/>
              <a:pPr/>
              <a:t>‹#›</a:t>
            </a:fld>
            <a:endParaRPr lang="fa-IR"/>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55ED64-EBAE-4A93-8E6A-570411633BD0}" type="slidenum">
              <a:rPr lang="fa-IR" smtClean="0"/>
              <a:pPr/>
              <a:t>1</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irmgn.ir</a:t>
            </a:r>
            <a:endParaRPr lang="fa-IR"/>
          </a:p>
        </p:txBody>
      </p:sp>
      <p:sp>
        <p:nvSpPr>
          <p:cNvPr id="5" name="Slide Number Placeholder 4"/>
          <p:cNvSpPr>
            <a:spLocks noGrp="1"/>
          </p:cNvSpPr>
          <p:nvPr>
            <p:ph type="sldNum" sz="quarter" idx="11"/>
          </p:nvPr>
        </p:nvSpPr>
        <p:spPr/>
        <p:txBody>
          <a:bodyPr/>
          <a:lstStyle/>
          <a:p>
            <a:fld id="{D855ED64-EBAE-4A93-8E6A-570411633BD0}" type="slidenum">
              <a:rPr lang="fa-IR" smtClean="0"/>
              <a:pPr/>
              <a:t>3</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855ED64-EBAE-4A93-8E6A-570411633BD0}" type="slidenum">
              <a:rPr lang="fa-IR" smtClean="0"/>
              <a:pPr/>
              <a:t>6</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C91C5B5-7EAA-420E-957A-BD3C9D6D7CCF}" type="datetime8">
              <a:rPr lang="fa-IR" smtClean="0"/>
              <a:t>16/مارس/16</a:t>
            </a:fld>
            <a:endParaRPr lang="fa-IR"/>
          </a:p>
        </p:txBody>
      </p:sp>
      <p:sp>
        <p:nvSpPr>
          <p:cNvPr id="19" name="Footer Placeholder 18"/>
          <p:cNvSpPr>
            <a:spLocks noGrp="1"/>
          </p:cNvSpPr>
          <p:nvPr>
            <p:ph type="ftr" sz="quarter" idx="11"/>
          </p:nvPr>
        </p:nvSpPr>
        <p:spPr/>
        <p:txBody>
          <a:bodyPr/>
          <a:lstStyle/>
          <a:p>
            <a:r>
              <a:rPr lang="en-US" smtClean="0"/>
              <a:t>© irmgn.ir</a:t>
            </a:r>
            <a:endParaRPr lang="fa-IR"/>
          </a:p>
        </p:txBody>
      </p:sp>
      <p:sp>
        <p:nvSpPr>
          <p:cNvPr id="27" name="Slide Number Placeholder 26"/>
          <p:cNvSpPr>
            <a:spLocks noGrp="1"/>
          </p:cNvSpPr>
          <p:nvPr>
            <p:ph type="sldNum" sz="quarter" idx="12"/>
          </p:nvPr>
        </p:nvSpPr>
        <p:spPr/>
        <p:txBody>
          <a:bodyPr/>
          <a:lstStyle/>
          <a:p>
            <a:fld id="{BD68C9F6-AD65-4D6C-9B90-C1D872F1D33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121AD9-279A-408B-B510-261E6642D66E}" type="datetime8">
              <a:rPr lang="fa-IR" smtClean="0"/>
              <a:t>16/مارس/16</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699517-1305-449E-B1D2-896E0E4C6371}" type="datetime8">
              <a:rPr lang="fa-IR" smtClean="0"/>
              <a:t>16/مارس/16</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BE8716-F7E4-4C56-AD9C-74C1168B4EF9}" type="datetime8">
              <a:rPr lang="fa-IR" smtClean="0"/>
              <a:t>16/مارس/16</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36DDD0-A549-4880-92C4-C68F05F3581A}" type="datetime8">
              <a:rPr lang="fa-IR" smtClean="0"/>
              <a:t>16/مارس/16</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
        <p:nvSpPr>
          <p:cNvPr id="6" name="Slide Number Placeholder 5"/>
          <p:cNvSpPr>
            <a:spLocks noGrp="1"/>
          </p:cNvSpPr>
          <p:nvPr>
            <p:ph type="sldNum" sz="quarter" idx="12"/>
          </p:nvPr>
        </p:nvSpPr>
        <p:spPr/>
        <p:txBody>
          <a:bodyPr/>
          <a:lstStyle/>
          <a:p>
            <a:fld id="{BD68C9F6-AD65-4D6C-9B90-C1D872F1D33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2EDCF9-F0AC-48F1-9588-13643878F3F6}" type="datetime8">
              <a:rPr lang="fa-IR" smtClean="0"/>
              <a:t>16/مارس/16</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757AAE2-1249-4765-A23B-6E3B2F5EC1EA}" type="datetime8">
              <a:rPr lang="fa-IR" smtClean="0"/>
              <a:t>16/مارس/16</a:t>
            </a:fld>
            <a:endParaRPr lang="fa-IR"/>
          </a:p>
        </p:txBody>
      </p:sp>
      <p:sp>
        <p:nvSpPr>
          <p:cNvPr id="8" name="Footer Placeholder 7"/>
          <p:cNvSpPr>
            <a:spLocks noGrp="1"/>
          </p:cNvSpPr>
          <p:nvPr>
            <p:ph type="ftr" sz="quarter" idx="11"/>
          </p:nvPr>
        </p:nvSpPr>
        <p:spPr/>
        <p:txBody>
          <a:bodyPr/>
          <a:lstStyle/>
          <a:p>
            <a:r>
              <a:rPr lang="en-US" smtClean="0"/>
              <a:t>© irmgn.ir</a:t>
            </a:r>
            <a:endParaRPr lang="fa-IR"/>
          </a:p>
        </p:txBody>
      </p:sp>
      <p:sp>
        <p:nvSpPr>
          <p:cNvPr id="9" name="Slide Number Placeholder 8"/>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494B5F-AF9C-444A-A754-F52C4D252FC7}" type="datetime8">
              <a:rPr lang="fa-IR" smtClean="0"/>
              <a:t>16/مارس/16</a:t>
            </a:fld>
            <a:endParaRPr lang="fa-IR"/>
          </a:p>
        </p:txBody>
      </p:sp>
      <p:sp>
        <p:nvSpPr>
          <p:cNvPr id="4" name="Footer Placeholder 3"/>
          <p:cNvSpPr>
            <a:spLocks noGrp="1"/>
          </p:cNvSpPr>
          <p:nvPr>
            <p:ph type="ftr" sz="quarter" idx="11"/>
          </p:nvPr>
        </p:nvSpPr>
        <p:spPr/>
        <p:txBody>
          <a:bodyPr/>
          <a:lstStyle/>
          <a:p>
            <a:r>
              <a:rPr lang="en-US" smtClean="0"/>
              <a:t>© irmgn.ir</a:t>
            </a:r>
            <a:endParaRPr lang="fa-IR"/>
          </a:p>
        </p:txBody>
      </p:sp>
      <p:sp>
        <p:nvSpPr>
          <p:cNvPr id="5" name="Slide Number Placeholder 4"/>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D8D50E-48B2-40EE-A7A3-3E1F75D7C35A}" type="datetime8">
              <a:rPr lang="fa-IR" smtClean="0"/>
              <a:t>16/مارس/16</a:t>
            </a:fld>
            <a:endParaRPr lang="fa-IR"/>
          </a:p>
        </p:txBody>
      </p:sp>
      <p:sp>
        <p:nvSpPr>
          <p:cNvPr id="3" name="Footer Placeholder 2"/>
          <p:cNvSpPr>
            <a:spLocks noGrp="1"/>
          </p:cNvSpPr>
          <p:nvPr>
            <p:ph type="ftr" sz="quarter" idx="11"/>
          </p:nvPr>
        </p:nvSpPr>
        <p:spPr/>
        <p:txBody>
          <a:bodyPr/>
          <a:lstStyle/>
          <a:p>
            <a:r>
              <a:rPr lang="en-US" smtClean="0"/>
              <a:t>© irmgn.ir</a:t>
            </a:r>
            <a:endParaRPr lang="fa-IR"/>
          </a:p>
        </p:txBody>
      </p:sp>
      <p:sp>
        <p:nvSpPr>
          <p:cNvPr id="4" name="Slide Number Placeholder 3"/>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6C4BB5-8CAE-48EF-A087-94C15BA145EF}" type="datetime8">
              <a:rPr lang="fa-IR" smtClean="0"/>
              <a:t>16/مارس/16</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p:txBody>
          <a:bodyPr/>
          <a:lstStyle/>
          <a:p>
            <a:fld id="{BD68C9F6-AD65-4D6C-9B90-C1D872F1D33A}"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266433-1047-45D7-BA2E-F222E69D3542}" type="datetime8">
              <a:rPr lang="fa-IR" smtClean="0"/>
              <a:t>16/مارس/16</a:t>
            </a:fld>
            <a:endParaRPr lang="fa-IR"/>
          </a:p>
        </p:txBody>
      </p:sp>
      <p:sp>
        <p:nvSpPr>
          <p:cNvPr id="6" name="Footer Placeholder 5"/>
          <p:cNvSpPr>
            <a:spLocks noGrp="1"/>
          </p:cNvSpPr>
          <p:nvPr>
            <p:ph type="ftr" sz="quarter" idx="11"/>
          </p:nvPr>
        </p:nvSpPr>
        <p:spPr/>
        <p:txBody>
          <a:bodyPr/>
          <a:lstStyle/>
          <a:p>
            <a:r>
              <a:rPr lang="en-US" smtClean="0"/>
              <a:t>© irmgn.ir</a:t>
            </a:r>
            <a:endParaRPr lang="fa-IR"/>
          </a:p>
        </p:txBody>
      </p:sp>
      <p:sp>
        <p:nvSpPr>
          <p:cNvPr id="7" name="Slide Number Placeholder 6"/>
          <p:cNvSpPr>
            <a:spLocks noGrp="1"/>
          </p:cNvSpPr>
          <p:nvPr>
            <p:ph type="sldNum" sz="quarter" idx="12"/>
          </p:nvPr>
        </p:nvSpPr>
        <p:spPr>
          <a:xfrm>
            <a:off x="8077200" y="6356351"/>
            <a:ext cx="609600" cy="365125"/>
          </a:xfrm>
        </p:spPr>
        <p:txBody>
          <a:bodyPr/>
          <a:lstStyle/>
          <a:p>
            <a:fld id="{BD68C9F6-AD65-4D6C-9B90-C1D872F1D33A}"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4F32A7-1466-4632-B5EA-C4F21CDCDC71}" type="datetime8">
              <a:rPr lang="fa-IR" smtClean="0"/>
              <a:t>16/مارس/16</a:t>
            </a:fld>
            <a:endParaRPr lang="fa-IR"/>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 irmgn.ir</a:t>
            </a:r>
            <a:endParaRPr lang="fa-IR"/>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68C9F6-AD65-4D6C-9B90-C1D872F1D33A}"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8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IranNastaliq" pitchFamily="18" charset="0"/>
                <a:cs typeface="IranNastaliq" pitchFamily="18" charset="0"/>
              </a:rPr>
              <a:t>بسم الله الرحمن الرحیم</a:t>
            </a:r>
            <a:endParaRPr lang="fa-IR" sz="8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IranNastaliq" pitchFamily="18" charset="0"/>
              <a:cs typeface="IranNastaliq" pitchFamily="18" charset="0"/>
            </a:endParaRPr>
          </a:p>
        </p:txBody>
      </p:sp>
      <p:sp>
        <p:nvSpPr>
          <p:cNvPr id="3" name="Subtitle 2"/>
          <p:cNvSpPr>
            <a:spLocks noGrp="1"/>
          </p:cNvSpPr>
          <p:nvPr>
            <p:ph type="subTitle" idx="1"/>
          </p:nvPr>
        </p:nvSpPr>
        <p:spPr>
          <a:xfrm>
            <a:off x="1571604" y="3357562"/>
            <a:ext cx="6480048" cy="2786082"/>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endParaRPr lang="fa-IR" sz="2800" b="1" dirty="0" smtClean="0">
              <a:ln/>
              <a:solidFill>
                <a:schemeClr val="accent3"/>
              </a:solidFill>
              <a:cs typeface="B Nazanin" pitchFamily="2" charset="-78"/>
            </a:endParaRPr>
          </a:p>
          <a:p>
            <a:pPr algn="ctr">
              <a:lnSpc>
                <a:spcPct val="170000"/>
              </a:lnSpc>
            </a:pPr>
            <a:r>
              <a:rPr lang="fa-IR" sz="2800" b="1" dirty="0" smtClean="0">
                <a:ln/>
                <a:solidFill>
                  <a:schemeClr val="accent3"/>
                </a:solidFill>
                <a:cs typeface="B Nazanin" pitchFamily="2" charset="-78"/>
              </a:rPr>
              <a:t>درس :  انتقال تکنولوژی</a:t>
            </a:r>
          </a:p>
          <a:p>
            <a:pPr algn="ctr">
              <a:lnSpc>
                <a:spcPct val="170000"/>
              </a:lnSpc>
            </a:pPr>
            <a:r>
              <a:rPr lang="fa-IR" sz="2800" b="1" dirty="0" smtClean="0">
                <a:ln/>
                <a:solidFill>
                  <a:schemeClr val="accent3"/>
                </a:solidFill>
                <a:cs typeface="B Nazanin" pitchFamily="2" charset="-78"/>
              </a:rPr>
              <a:t>اردشیر بذرکار</a:t>
            </a:r>
          </a:p>
          <a:p>
            <a:pPr algn="ctr">
              <a:lnSpc>
                <a:spcPct val="170000"/>
              </a:lnSpc>
            </a:pPr>
            <a:endParaRPr lang="fa-IR" sz="2800" b="1" dirty="0" smtClean="0">
              <a:ln/>
              <a:solidFill>
                <a:schemeClr val="accent3"/>
              </a:solidFill>
              <a:cs typeface="B Nazanin" pitchFamily="2" charset="-78"/>
            </a:endParaRPr>
          </a:p>
          <a:p>
            <a:pPr algn="ctr">
              <a:lnSpc>
                <a:spcPct val="170000"/>
              </a:lnSpc>
            </a:pPr>
            <a:endParaRPr lang="fa-IR" sz="2800" b="1" dirty="0" smtClean="0">
              <a:ln/>
              <a:solidFill>
                <a:schemeClr val="accent3"/>
              </a:solidFill>
              <a:cs typeface="B Nazanin" pitchFamily="2" charset="-78"/>
            </a:endParaRPr>
          </a:p>
        </p:txBody>
      </p:sp>
      <p:sp>
        <p:nvSpPr>
          <p:cNvPr id="4" name="Footer Placeholder 3"/>
          <p:cNvSpPr>
            <a:spLocks noGrp="1"/>
          </p:cNvSpPr>
          <p:nvPr>
            <p:ph type="ftr" sz="quarter" idx="11"/>
          </p:nvPr>
        </p:nvSpPr>
        <p:spPr/>
        <p:txBody>
          <a:bodyPr/>
          <a:lstStyle/>
          <a:p>
            <a:r>
              <a:rPr lang="en-US" dirty="0" smtClean="0"/>
              <a:t>© irmgn.ir</a:t>
            </a:r>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fontScale="92500" lnSpcReduction="20000"/>
          </a:bodyPr>
          <a:lstStyle/>
          <a:p>
            <a:pPr>
              <a:buNone/>
            </a:pPr>
            <a:r>
              <a:rPr lang="fa-IR" sz="2400" b="1" dirty="0" smtClean="0">
                <a:solidFill>
                  <a:schemeClr val="accent1">
                    <a:lumMod val="75000"/>
                  </a:schemeClr>
                </a:solidFill>
              </a:rPr>
              <a:t>سيستم نوآوري ملي :</a:t>
            </a:r>
          </a:p>
          <a:p>
            <a:pPr marL="0" indent="0">
              <a:lnSpc>
                <a:spcPct val="150000"/>
              </a:lnSpc>
              <a:buNone/>
            </a:pPr>
            <a:r>
              <a:rPr lang="fa-IR" sz="2000" dirty="0" smtClean="0"/>
              <a:t>شبكه اي از موسسات دولتي و خصوصي كه فعاليتها و تعاملات آنها باعث شكل گيري ،اصلاح و انتشار فناوريهاي جديد مي شود.(فريمن)</a:t>
            </a:r>
            <a:br>
              <a:rPr lang="fa-IR" sz="2000" dirty="0" smtClean="0"/>
            </a:br>
            <a:r>
              <a:rPr lang="fa-IR" sz="2000" dirty="0" smtClean="0"/>
              <a:t>عناصر وروابطي كه در خلق ،انتشار و استفاده از دانش جديد با هم تعامل دارند و يا در داخل مرزهاي يك جامعه قرار دارند،يا از درون جامعه نشات مي گيرند.(لاندوال)</a:t>
            </a:r>
            <a:br>
              <a:rPr lang="fa-IR" sz="2000" dirty="0" smtClean="0"/>
            </a:br>
            <a:r>
              <a:rPr lang="fa-IR" sz="2000" dirty="0" smtClean="0"/>
              <a:t>مجموعه اي از موسسات كه تعامل آنها ،عملكرد نواورانه شركت هاي ملي را تعيين مي كنند .(نلسون )</a:t>
            </a:r>
            <a:br>
              <a:rPr lang="fa-IR" sz="2000" dirty="0" smtClean="0"/>
            </a:br>
            <a:r>
              <a:rPr lang="fa-IR" sz="2000" dirty="0" smtClean="0"/>
              <a:t>سيستم نواوري مي توانند ملي ،منطقه اي ،صنعتي و يا تكنولوژيكي باشندولي خلق ،انتشار و استفاده از دانش ،وجه مشترك تمامي آنها است و نواوري ،حاصل تمامي اجزاء اين سيستم است . </a:t>
            </a:r>
            <a:r>
              <a:rPr lang="fa-IR" sz="2000" b="1" dirty="0" smtClean="0">
                <a:solidFill>
                  <a:schemeClr val="accent1">
                    <a:lumMod val="75000"/>
                  </a:schemeClr>
                </a:solidFill>
              </a:rPr>
              <a:t> </a:t>
            </a:r>
          </a:p>
          <a:p>
            <a:pPr marL="0" indent="0">
              <a:lnSpc>
                <a:spcPct val="150000"/>
              </a:lnSpc>
              <a:buNone/>
            </a:pPr>
            <a:r>
              <a:rPr lang="fa-IR" sz="2000" dirty="0" smtClean="0"/>
              <a:t>از نظر جانسون كاركردهاي سيستم نواوري ملي  عباتند از :</a:t>
            </a:r>
            <a:br>
              <a:rPr lang="fa-IR" sz="2000" dirty="0" smtClean="0"/>
            </a:br>
            <a:r>
              <a:rPr lang="fa-IR" sz="2000" dirty="0" smtClean="0">
                <a:solidFill>
                  <a:schemeClr val="tx2">
                    <a:lumMod val="60000"/>
                    <a:lumOff val="40000"/>
                  </a:schemeClr>
                </a:solidFill>
              </a:rPr>
              <a:t>1)</a:t>
            </a:r>
            <a:r>
              <a:rPr lang="fa-IR" sz="2000" dirty="0" smtClean="0"/>
              <a:t>   ايجاد دانش جديد </a:t>
            </a:r>
            <a:br>
              <a:rPr lang="fa-IR" sz="2000" dirty="0" smtClean="0"/>
            </a:br>
            <a:r>
              <a:rPr lang="fa-IR" sz="2000" dirty="0" smtClean="0">
                <a:solidFill>
                  <a:schemeClr val="tx2">
                    <a:lumMod val="60000"/>
                    <a:lumOff val="40000"/>
                  </a:schemeClr>
                </a:solidFill>
              </a:rPr>
              <a:t>2)</a:t>
            </a:r>
            <a:r>
              <a:rPr lang="fa-IR" sz="2000" dirty="0" smtClean="0"/>
              <a:t>   جهت دهي به فرايند تحقيقات </a:t>
            </a:r>
            <a:br>
              <a:rPr lang="fa-IR" sz="2000" dirty="0" smtClean="0"/>
            </a:br>
            <a:r>
              <a:rPr lang="fa-IR" sz="2000" dirty="0" smtClean="0">
                <a:solidFill>
                  <a:schemeClr val="tx2">
                    <a:lumMod val="60000"/>
                    <a:lumOff val="40000"/>
                  </a:schemeClr>
                </a:solidFill>
              </a:rPr>
              <a:t>3) </a:t>
            </a:r>
            <a:r>
              <a:rPr lang="fa-IR" sz="2000" dirty="0" smtClean="0"/>
              <a:t>   تامين منابع </a:t>
            </a:r>
            <a:br>
              <a:rPr lang="fa-IR" sz="2000" dirty="0" smtClean="0"/>
            </a:br>
            <a:r>
              <a:rPr lang="fa-IR" sz="2000" dirty="0" smtClean="0">
                <a:solidFill>
                  <a:schemeClr val="tx2">
                    <a:lumMod val="60000"/>
                    <a:lumOff val="40000"/>
                  </a:schemeClr>
                </a:solidFill>
              </a:rPr>
              <a:t>4) </a:t>
            </a:r>
            <a:r>
              <a:rPr lang="fa-IR" sz="2000" dirty="0" smtClean="0"/>
              <a:t>  تسهيل در ايجاد منافع جانبي  مفيد </a:t>
            </a:r>
            <a:br>
              <a:rPr lang="fa-IR" sz="2000" dirty="0" smtClean="0"/>
            </a:br>
            <a:r>
              <a:rPr lang="fa-IR" sz="2000" dirty="0" smtClean="0">
                <a:solidFill>
                  <a:schemeClr val="tx2">
                    <a:lumMod val="60000"/>
                    <a:lumOff val="40000"/>
                  </a:schemeClr>
                </a:solidFill>
              </a:rPr>
              <a:t>5)</a:t>
            </a:r>
            <a:r>
              <a:rPr lang="fa-IR" sz="2000" dirty="0" smtClean="0"/>
              <a:t>   كمك به شكل گيري بازارهاي جديد</a:t>
            </a:r>
            <a:endParaRPr lang="fa-IR" sz="2000" b="1" dirty="0">
              <a:solidFill>
                <a:schemeClr val="accent1">
                  <a:lumMod val="75000"/>
                </a:schemeClr>
              </a:solidFill>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7"/>
            <a:ext cx="8229600" cy="5610244"/>
          </a:xfrm>
        </p:spPr>
        <p:txBody>
          <a:bodyPr>
            <a:normAutofit/>
          </a:bodyPr>
          <a:lstStyle/>
          <a:p>
            <a:pPr marL="0" indent="0" algn="ctr">
              <a:lnSpc>
                <a:spcPct val="150000"/>
              </a:lnSpc>
              <a:buNone/>
            </a:pPr>
            <a:r>
              <a:rPr lang="fa-IR" sz="2000" b="1" dirty="0" smtClean="0"/>
              <a:t>پیش بینی به زیر سازی «توزیع اطلاعاتی » که کل سیستم را قادر می سازد تا بر چالش های آینده بهتر نظارت  و رهبری کند ،کمک می کند .</a:t>
            </a:r>
          </a:p>
          <a:p>
            <a:pPr marL="0" indent="0" algn="ctr">
              <a:lnSpc>
                <a:spcPct val="150000"/>
              </a:lnSpc>
              <a:buNone/>
            </a:pPr>
            <a:r>
              <a:rPr lang="fa-IR" sz="2400" b="1" dirty="0" smtClean="0">
                <a:solidFill>
                  <a:schemeClr val="accent1">
                    <a:lumMod val="75000"/>
                  </a:schemeClr>
                </a:solidFill>
                <a:cs typeface="B Nazanin" pitchFamily="2" charset="-78"/>
              </a:rPr>
              <a:t>پیش بینی برای راهنمایی نوآوری بسوی نیازهای اجتماعی</a:t>
            </a:r>
          </a:p>
          <a:p>
            <a:pPr marL="0" indent="0" algn="ctr">
              <a:lnSpc>
                <a:spcPct val="150000"/>
              </a:lnSpc>
              <a:buNone/>
            </a:pPr>
            <a:r>
              <a:rPr lang="fa-IR" sz="2200" b="1" dirty="0" smtClean="0">
                <a:solidFill>
                  <a:schemeClr val="accent1">
                    <a:lumMod val="75000"/>
                  </a:schemeClr>
                </a:solidFill>
                <a:cs typeface="B Nazanin" pitchFamily="2" charset="-78"/>
              </a:rPr>
              <a:t>پیش بینی بعنوان ارائه دهنده اطلاعات مقدماتی بعنوان پایه ای برای تصمیم گیری</a:t>
            </a:r>
          </a:p>
          <a:p>
            <a:pPr marL="0" indent="0" algn="ctr">
              <a:lnSpc>
                <a:spcPct val="150000"/>
              </a:lnSpc>
              <a:buNone/>
            </a:pPr>
            <a:r>
              <a:rPr lang="fa-IR" sz="2400" b="1" dirty="0" smtClean="0">
                <a:solidFill>
                  <a:schemeClr val="accent1">
                    <a:lumMod val="75000"/>
                  </a:schemeClr>
                </a:solidFill>
                <a:cs typeface="B Nazanin" pitchFamily="2" charset="-78"/>
              </a:rPr>
              <a:t>پیش بینی بعنوان دستورکار تنظیم روند</a:t>
            </a:r>
          </a:p>
          <a:p>
            <a:pPr marL="0" indent="0">
              <a:lnSpc>
                <a:spcPct val="150000"/>
              </a:lnSpc>
              <a:buNone/>
            </a:pPr>
            <a:r>
              <a:rPr lang="fa-IR" sz="2400" b="1" dirty="0" smtClean="0">
                <a:solidFill>
                  <a:schemeClr val="accent1">
                    <a:lumMod val="75000"/>
                  </a:schemeClr>
                </a:solidFill>
                <a:cs typeface="B Nazanin" pitchFamily="2" charset="-78"/>
              </a:rPr>
              <a:t>خلاصه :</a:t>
            </a:r>
          </a:p>
          <a:p>
            <a:pPr marL="0" indent="0">
              <a:lnSpc>
                <a:spcPct val="150000"/>
              </a:lnSpc>
              <a:buNone/>
            </a:pPr>
            <a:r>
              <a:rPr lang="fa-IR" sz="2000" dirty="0" smtClean="0">
                <a:cs typeface="B Nazanin" pitchFamily="2" charset="-78"/>
              </a:rPr>
              <a:t>در نهایت باید تاکید کرد که اکثر کاربردهای پیش بینی آمیزه ای از این استراتژی ها را برای تاثیر بر سیاست فناوری دنبال می کنند.با این حال تاکید و وابستگی بطور گسترده ا ی در این رویکرد متفاوت است. </a:t>
            </a:r>
          </a:p>
          <a:p>
            <a:pPr marL="0" indent="0" algn="ctr">
              <a:lnSpc>
                <a:spcPct val="150000"/>
              </a:lnSpc>
              <a:buNone/>
            </a:pPr>
            <a:endParaRPr lang="fa-IR" sz="2400" b="1" dirty="0" smtClean="0">
              <a:solidFill>
                <a:schemeClr val="accent1">
                  <a:lumMod val="75000"/>
                </a:schemeClr>
              </a:solidFill>
              <a:cs typeface="B Nazanin" pitchFamily="2" charset="-78"/>
            </a:endParaRPr>
          </a:p>
          <a:p>
            <a:pPr marL="0" indent="0" algn="ctr">
              <a:lnSpc>
                <a:spcPct val="150000"/>
              </a:lnSpc>
              <a:buNone/>
            </a:pPr>
            <a:endParaRPr lang="fa-IR" sz="2200" b="1" dirty="0" smtClean="0">
              <a:solidFill>
                <a:schemeClr val="accent1">
                  <a:lumMod val="75000"/>
                </a:schemeClr>
              </a:solidFill>
              <a:cs typeface="B Nazanin" pitchFamily="2" charset="-78"/>
            </a:endParaRPr>
          </a:p>
          <a:p>
            <a:pPr marL="0" indent="0" algn="ctr">
              <a:lnSpc>
                <a:spcPct val="150000"/>
              </a:lnSpc>
              <a:buNone/>
            </a:pPr>
            <a:endParaRPr lang="fa-IR" sz="2400" b="1" dirty="0" smtClean="0">
              <a:solidFill>
                <a:schemeClr val="accent1">
                  <a:lumMod val="75000"/>
                </a:schemeClr>
              </a:solidFill>
              <a:cs typeface="B Nazanin" pitchFamily="2" charset="-78"/>
            </a:endParaRPr>
          </a:p>
          <a:p>
            <a:pPr marL="0" indent="0">
              <a:lnSpc>
                <a:spcPct val="150000"/>
              </a:lnSpc>
              <a:buNone/>
            </a:pPr>
            <a:endParaRPr lang="fa-IR" sz="2000" b="1" dirty="0" smtClean="0"/>
          </a:p>
          <a:p>
            <a:pPr marL="0" indent="0">
              <a:lnSpc>
                <a:spcPct val="150000"/>
              </a:lnSpc>
              <a:buNone/>
            </a:pPr>
            <a:endParaRPr lang="fa-IR" sz="2000" b="1" dirty="0" smtClean="0"/>
          </a:p>
          <a:p>
            <a:pPr marL="0" indent="0">
              <a:lnSpc>
                <a:spcPct val="150000"/>
              </a:lnSpc>
              <a:buNone/>
            </a:pPr>
            <a:endParaRPr lang="fa-IR" sz="2000"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b="1" dirty="0" smtClean="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rPr>
              <a:t>شکل دهی اجتماعی تکنولوژی </a:t>
            </a:r>
            <a:r>
              <a:rPr lang="en-US" sz="4000" b="1" dirty="0" smtClean="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rPr>
              <a:t>(SST)</a:t>
            </a:r>
            <a:endParaRPr lang="fa-IR" sz="4000" b="1" dirty="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endParaRPr>
          </a:p>
        </p:txBody>
      </p:sp>
      <p:sp>
        <p:nvSpPr>
          <p:cNvPr id="3" name="Content Placeholder 2"/>
          <p:cNvSpPr>
            <a:spLocks noGrp="1"/>
          </p:cNvSpPr>
          <p:nvPr>
            <p:ph idx="1"/>
          </p:nvPr>
        </p:nvSpPr>
        <p:spPr/>
        <p:txBody>
          <a:bodyPr>
            <a:normAutofit/>
          </a:bodyPr>
          <a:lstStyle/>
          <a:p>
            <a:pPr marL="0" indent="0">
              <a:lnSpc>
                <a:spcPct val="150000"/>
              </a:lnSpc>
              <a:buNone/>
            </a:pPr>
            <a:r>
              <a:rPr lang="fa-IR" sz="2000" dirty="0" smtClean="0"/>
              <a:t>حجم غنی از بررسی نتایج تحقیقات از رشته های مختلف نشان می دهند که رابطه پیچیده ای میان فناوری و جامعه وجود دارد که با عنوان </a:t>
            </a:r>
            <a:r>
              <a:rPr lang="en-US" sz="2000" dirty="0" smtClean="0"/>
              <a:t>SST</a:t>
            </a:r>
            <a:r>
              <a:rPr lang="fa-IR" sz="2000" dirty="0" smtClean="0"/>
              <a:t> </a:t>
            </a:r>
            <a:r>
              <a:rPr lang="en-US" sz="2000" dirty="0" smtClean="0">
                <a:solidFill>
                  <a:schemeClr val="accent1">
                    <a:lumMod val="75000"/>
                  </a:schemeClr>
                </a:solidFill>
              </a:rPr>
              <a:t>(Social Shaping of Technology)</a:t>
            </a:r>
            <a:r>
              <a:rPr lang="fa-IR" sz="2000" dirty="0" smtClean="0">
                <a:solidFill>
                  <a:schemeClr val="accent1">
                    <a:lumMod val="75000"/>
                  </a:schemeClr>
                </a:solidFill>
              </a:rPr>
              <a:t> </a:t>
            </a:r>
            <a:r>
              <a:rPr lang="fa-IR" sz="2000" dirty="0" smtClean="0"/>
              <a:t>شناخته می شود.</a:t>
            </a:r>
          </a:p>
          <a:p>
            <a:pPr marL="0" indent="0">
              <a:lnSpc>
                <a:spcPct val="150000"/>
              </a:lnSpc>
              <a:buNone/>
            </a:pPr>
            <a:r>
              <a:rPr lang="fa-IR" sz="2400" b="1" dirty="0" smtClean="0">
                <a:solidFill>
                  <a:schemeClr val="accent1">
                    <a:lumMod val="75000"/>
                  </a:schemeClr>
                </a:solidFill>
              </a:rPr>
              <a:t>تکامل مشترک جامعه و تکنولوژی :</a:t>
            </a:r>
          </a:p>
          <a:p>
            <a:pPr marL="0" indent="0">
              <a:lnSpc>
                <a:spcPct val="150000"/>
              </a:lnSpc>
              <a:buNone/>
            </a:pPr>
            <a:r>
              <a:rPr lang="fa-IR" sz="2000" dirty="0" smtClean="0"/>
              <a:t>تغییرات تکنولوژیکی و تغییرات اجتماعی به گونه ای عمیق در هم تنیده شده اند و نمی توان یکی را از دیگری جدا کرد.</a:t>
            </a:r>
          </a:p>
          <a:p>
            <a:pPr marL="0" indent="0">
              <a:lnSpc>
                <a:spcPct val="150000"/>
              </a:lnSpc>
              <a:buNone/>
            </a:pPr>
            <a:r>
              <a:rPr lang="fa-IR" sz="2000" dirty="0" smtClean="0"/>
              <a:t>ما قصد داریم برای جمع آوری دیدگاه های مربوط به تاثیر پیش بینی روی نوآوری تکنولوژیکی روی برخی دیدگاه های تحقیقات </a:t>
            </a:r>
            <a:r>
              <a:rPr lang="en-US" sz="2000" dirty="0" smtClean="0"/>
              <a:t>SST</a:t>
            </a:r>
            <a:r>
              <a:rPr lang="fa-IR" sz="2000" dirty="0" smtClean="0"/>
              <a:t> با جزئیات بیشتر دقیق شویم :</a:t>
            </a:r>
          </a:p>
          <a:p>
            <a:pPr marL="0" indent="0">
              <a:lnSpc>
                <a:spcPct val="150000"/>
              </a:lnSpc>
              <a:buNone/>
            </a:pPr>
            <a:endParaRPr lang="fa-IR" sz="2000"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a:bodyPr>
          <a:lstStyle/>
          <a:p>
            <a:pPr marL="693738" indent="-457200">
              <a:lnSpc>
                <a:spcPct val="150000"/>
              </a:lnSpc>
            </a:pPr>
            <a:r>
              <a:rPr lang="fa-IR" sz="2000" dirty="0" smtClean="0"/>
              <a:t>انعطاف پذیری و احتمال وقوع و محدودیت ها در فاز طراحی </a:t>
            </a:r>
          </a:p>
          <a:p>
            <a:pPr marL="693738" indent="-457200">
              <a:lnSpc>
                <a:spcPct val="150000"/>
              </a:lnSpc>
            </a:pPr>
            <a:r>
              <a:rPr lang="fa-IR" sz="2000" dirty="0" smtClean="0"/>
              <a:t>نقش انتظارات و دیدگاه ها</a:t>
            </a:r>
          </a:p>
          <a:p>
            <a:pPr marL="693738" indent="-457200">
              <a:lnSpc>
                <a:spcPct val="150000"/>
              </a:lnSpc>
            </a:pPr>
            <a:r>
              <a:rPr lang="fa-IR" sz="2000" dirty="0" smtClean="0"/>
              <a:t>اهمیت مراحل پایین دست نو آوری</a:t>
            </a:r>
          </a:p>
          <a:p>
            <a:pPr marL="693738" indent="-457200">
              <a:lnSpc>
                <a:spcPct val="150000"/>
              </a:lnSpc>
            </a:pPr>
            <a:r>
              <a:rPr lang="fa-IR" sz="2000" dirty="0" smtClean="0"/>
              <a:t>اهمیت بومی سازی و دیدگاه ها  در رهبری احتمالات خط سیر تکنولوژی .</a:t>
            </a:r>
          </a:p>
          <a:p>
            <a:pPr marL="0" indent="0">
              <a:lnSpc>
                <a:spcPct val="150000"/>
              </a:lnSpc>
              <a:buNone/>
            </a:pPr>
            <a:r>
              <a:rPr lang="fa-IR" sz="2400" b="1" dirty="0" smtClean="0">
                <a:solidFill>
                  <a:schemeClr val="accent1">
                    <a:lumMod val="75000"/>
                  </a:schemeClr>
                </a:solidFill>
              </a:rPr>
              <a:t>انعطاف پذیری و احتمال وقوع و محدودیت ها در فاز طراحی :</a:t>
            </a:r>
          </a:p>
          <a:p>
            <a:pPr marL="0" indent="0">
              <a:lnSpc>
                <a:spcPct val="150000"/>
              </a:lnSpc>
              <a:buNone/>
            </a:pPr>
            <a:r>
              <a:rPr lang="fa-IR" sz="2000" dirty="0" smtClean="0"/>
              <a:t>فرآیند تکامل مشترک در یک زمان مشروط به مفهوم و  معنی است که می تواند نتیجه ای متفاوت از مفهوم و زمینه داشته باشد اما از سوی دیگر در درون یک قالب ساختاریافته جای گرفته است.</a:t>
            </a:r>
          </a:p>
          <a:p>
            <a:pPr marL="0" indent="0">
              <a:lnSpc>
                <a:spcPct val="150000"/>
              </a:lnSpc>
              <a:buNone/>
            </a:pPr>
            <a:r>
              <a:rPr lang="fa-IR" sz="2400" b="1" dirty="0" smtClean="0">
                <a:solidFill>
                  <a:schemeClr val="accent1">
                    <a:lumMod val="75000"/>
                  </a:schemeClr>
                </a:solidFill>
              </a:rPr>
              <a:t>نقش دیدگاه ها و انتظارات :</a:t>
            </a:r>
          </a:p>
          <a:p>
            <a:pPr marL="0" indent="0">
              <a:lnSpc>
                <a:spcPct val="150000"/>
              </a:lnSpc>
              <a:buNone/>
            </a:pPr>
            <a:r>
              <a:rPr lang="fa-IR" sz="2000" dirty="0" smtClean="0"/>
              <a:t>مطالعات </a:t>
            </a:r>
            <a:r>
              <a:rPr lang="en-US" sz="2000" dirty="0" smtClean="0"/>
              <a:t>SST</a:t>
            </a:r>
            <a:r>
              <a:rPr lang="fa-IR" sz="2000" dirty="0" smtClean="0"/>
              <a:t> به بررسی نقش دیدگاه ها و انتظارات در شکل گیری خط سیر تکنولوژی پرداخته است،سطح خرد و سطح کلان. </a:t>
            </a:r>
            <a:endParaRPr lang="en-US" sz="2000" dirty="0" smtClean="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marL="693738" indent="-457200">
              <a:lnSpc>
                <a:spcPct val="150000"/>
              </a:lnSpc>
              <a:buNone/>
            </a:pPr>
            <a:r>
              <a:rPr lang="fa-IR" sz="2400" b="1" dirty="0" smtClean="0">
                <a:solidFill>
                  <a:schemeClr val="accent1">
                    <a:lumMod val="75000"/>
                  </a:schemeClr>
                </a:solidFill>
              </a:rPr>
              <a:t>اهمیت مراحل سطح پایین نوآوری :</a:t>
            </a:r>
          </a:p>
          <a:p>
            <a:pPr marL="0" indent="0">
              <a:lnSpc>
                <a:spcPct val="150000"/>
              </a:lnSpc>
              <a:buNone/>
            </a:pPr>
            <a:r>
              <a:rPr lang="fa-IR" sz="2000" dirty="0" smtClean="0"/>
              <a:t>مطالعات  فرهنگی تاکید ویژه ای بر نقش بسیار مهم تکنولوژی خانگی یعنی یکی شدن با زندگی روزمره و انتساب معانی نمادین،دارد.نقش کاربران و راههای مورد استفاده در شکل دهی این تغییر یکی از خطوط اصلی تحقیقات محققان </a:t>
            </a:r>
            <a:r>
              <a:rPr lang="en-US" sz="2000" dirty="0" smtClean="0"/>
              <a:t>SST</a:t>
            </a:r>
            <a:r>
              <a:rPr lang="fa-IR" sz="2000" dirty="0" smtClean="0"/>
              <a:t> ، است. </a:t>
            </a:r>
          </a:p>
          <a:p>
            <a:pPr marL="0" indent="0">
              <a:lnSpc>
                <a:spcPct val="150000"/>
              </a:lnSpc>
              <a:buNone/>
            </a:pPr>
            <a:endParaRPr lang="fa-IR" sz="2000" dirty="0" smtClean="0">
              <a:solidFill>
                <a:schemeClr val="accent1">
                  <a:lumMod val="75000"/>
                </a:schemeClr>
              </a:solidFill>
            </a:endParaRPr>
          </a:p>
          <a:p>
            <a:pPr marL="693738" indent="-457200">
              <a:lnSpc>
                <a:spcPct val="150000"/>
              </a:lnSpc>
              <a:buNone/>
            </a:pPr>
            <a:r>
              <a:rPr lang="fa-IR" sz="2400" b="1" dirty="0" smtClean="0">
                <a:solidFill>
                  <a:schemeClr val="accent1">
                    <a:lumMod val="75000"/>
                  </a:schemeClr>
                </a:solidFill>
              </a:rPr>
              <a:t>اهمیت بومی سازی :</a:t>
            </a:r>
          </a:p>
          <a:p>
            <a:pPr marL="0" indent="0">
              <a:lnSpc>
                <a:spcPct val="150000"/>
              </a:lnSpc>
              <a:buNone/>
            </a:pPr>
            <a:r>
              <a:rPr lang="fa-IR" sz="2000" dirty="0" smtClean="0"/>
              <a:t>مطالعات</a:t>
            </a:r>
            <a:r>
              <a:rPr lang="en-US" sz="2000" dirty="0" smtClean="0"/>
              <a:t>SST </a:t>
            </a:r>
            <a:r>
              <a:rPr lang="fa-IR" sz="2000" dirty="0" smtClean="0"/>
              <a:t>نشان داده است که فعل و انفعالات بین عناصر جهان شمول و محلی برای درک تغییر فنی-اجتماعی،بسیار مهم است .اگر چه برخی از الگو های توسعه فناوری را می توان در سطح  کلان مطرح کرد،فرایند حقیقی همیشه بوسیله اثر متقابل بین فعالیت های پیکربندی محلی و الگوهای جهانی ، مشخص می شود. </a:t>
            </a:r>
          </a:p>
          <a:p>
            <a:pPr>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29600" cy="4824426"/>
          </a:xfrm>
        </p:spPr>
        <p:txBody>
          <a:bodyPr/>
          <a:lstStyle/>
          <a:p>
            <a:pPr>
              <a:lnSpc>
                <a:spcPct val="150000"/>
              </a:lnSpc>
              <a:buNone/>
            </a:pPr>
            <a:r>
              <a:rPr lang="fa-IR" sz="2400" b="1" dirty="0" smtClean="0">
                <a:solidFill>
                  <a:schemeClr val="accent1">
                    <a:lumMod val="75000"/>
                  </a:schemeClr>
                </a:solidFill>
              </a:rPr>
              <a:t>راهبرد های مداخله :</a:t>
            </a:r>
          </a:p>
          <a:p>
            <a:pPr>
              <a:lnSpc>
                <a:spcPct val="150000"/>
              </a:lnSpc>
              <a:buNone/>
            </a:pPr>
            <a:r>
              <a:rPr lang="fa-IR" sz="2000" dirty="0" smtClean="0"/>
              <a:t>حالتهای زیر از مداخله بوسیله ی دانش پژوهان </a:t>
            </a:r>
            <a:r>
              <a:rPr lang="en-US" sz="2000" dirty="0" smtClean="0"/>
              <a:t>SST </a:t>
            </a:r>
            <a:r>
              <a:rPr lang="fa-IR" sz="2000" dirty="0" smtClean="0"/>
              <a:t> پیشنهاد شده است : </a:t>
            </a:r>
          </a:p>
          <a:p>
            <a:pPr marL="715963" indent="-350838">
              <a:lnSpc>
                <a:spcPct val="150000"/>
              </a:lnSpc>
            </a:pPr>
            <a:r>
              <a:rPr lang="fa-IR" sz="2000" dirty="0" smtClean="0"/>
              <a:t>حمایت از تدوین سناریو های فنی-اجتماعی در مرحله اولیه تکنولوژی های نو ظهور</a:t>
            </a:r>
          </a:p>
          <a:p>
            <a:pPr marL="715963" indent="-350838">
              <a:lnSpc>
                <a:spcPct val="150000"/>
              </a:lnSpc>
            </a:pPr>
            <a:r>
              <a:rPr lang="fa-IR" sz="2000" dirty="0" smtClean="0"/>
              <a:t>ارائه محیط های تحت نظر برای یادگیری اجتماعی فناوری های جدید</a:t>
            </a:r>
          </a:p>
          <a:p>
            <a:pPr marL="715963" indent="-350838">
              <a:lnSpc>
                <a:spcPct val="150000"/>
              </a:lnSpc>
            </a:pPr>
            <a:r>
              <a:rPr lang="fa-IR" sz="2000" dirty="0" smtClean="0"/>
              <a:t>مسدود کردن زود هنگام با فراهم کردن عرصه های گسترده و با ثبات</a:t>
            </a:r>
          </a:p>
          <a:p>
            <a:pPr marL="715963" indent="-350838">
              <a:lnSpc>
                <a:spcPct val="150000"/>
              </a:lnSpc>
            </a:pPr>
            <a:r>
              <a:rPr lang="fa-IR" sz="2000" dirty="0" smtClean="0"/>
              <a:t>تهیه مجراهای ارتباطی و حمایت از تشکیل شبکه های جدید</a:t>
            </a:r>
          </a:p>
          <a:p>
            <a:pPr marL="715963" indent="-350838">
              <a:lnSpc>
                <a:spcPct val="150000"/>
              </a:lnSpc>
            </a:pPr>
            <a:r>
              <a:rPr lang="fa-IR" sz="2000" dirty="0" smtClean="0"/>
              <a:t>ایجاد گفت وگو بین کاربران و تهیه کنندگان نوآوری</a:t>
            </a:r>
          </a:p>
          <a:p>
            <a:pPr marL="715963" indent="-350838">
              <a:lnSpc>
                <a:spcPct val="150000"/>
              </a:lnSpc>
            </a:pPr>
            <a:r>
              <a:rPr lang="fa-IR" sz="2000" dirty="0" smtClean="0"/>
              <a:t>سازماندهی اهداف در تولید دانش</a:t>
            </a:r>
          </a:p>
          <a:p>
            <a:pPr marL="715963" indent="-350838">
              <a:lnSpc>
                <a:spcPct val="150000"/>
              </a:lnSpc>
            </a:pPr>
            <a:endParaRPr lang="fa-IR" sz="2000" dirty="0" smtClean="0"/>
          </a:p>
          <a:p>
            <a:pPr marL="715963" indent="-350838">
              <a:lnSpc>
                <a:spcPct val="150000"/>
              </a:lnSpc>
            </a:pPr>
            <a:endParaRPr lang="fa-IR" sz="2000" dirty="0" smtClean="0"/>
          </a:p>
          <a:p>
            <a:pPr>
              <a:lnSpc>
                <a:spcPct val="150000"/>
              </a:lnSpc>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b="1" dirty="0" smtClean="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rPr>
              <a:t>برخی از مفاهیم پیش بینی</a:t>
            </a:r>
            <a:endParaRPr lang="en-US" sz="4000" b="1" dirty="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endParaRPr>
          </a:p>
        </p:txBody>
      </p:sp>
      <p:sp>
        <p:nvSpPr>
          <p:cNvPr id="3" name="Content Placeholder 2"/>
          <p:cNvSpPr>
            <a:spLocks noGrp="1"/>
          </p:cNvSpPr>
          <p:nvPr>
            <p:ph idx="1"/>
          </p:nvPr>
        </p:nvSpPr>
        <p:spPr>
          <a:xfrm>
            <a:off x="428596" y="2143116"/>
            <a:ext cx="8229600" cy="4389120"/>
          </a:xfrm>
        </p:spPr>
        <p:txBody>
          <a:bodyPr>
            <a:normAutofit/>
          </a:bodyPr>
          <a:lstStyle/>
          <a:p>
            <a:pPr>
              <a:lnSpc>
                <a:spcPct val="150000"/>
              </a:lnSpc>
              <a:buNone/>
            </a:pPr>
            <a:r>
              <a:rPr lang="fa-IR" sz="2400" b="1" dirty="0" smtClean="0">
                <a:solidFill>
                  <a:schemeClr val="accent1">
                    <a:lumMod val="75000"/>
                  </a:schemeClr>
                </a:solidFill>
              </a:rPr>
              <a:t>پیش بینی به عنوان ناظم روند :</a:t>
            </a:r>
          </a:p>
          <a:p>
            <a:pPr marL="0" indent="0">
              <a:lnSpc>
                <a:spcPct val="150000"/>
              </a:lnSpc>
              <a:buNone/>
            </a:pPr>
            <a:r>
              <a:rPr lang="fa-IR" sz="2000" dirty="0" smtClean="0"/>
              <a:t>ارتباط ابزار سیستماتیک سیاست نوآوری که روی جنبه های فرایند نوآوری که بوسیله ایجاد شبکه وتهیه فرصتی برای یادگیری متقابل کار میکند به وضوح توسط نتایج </a:t>
            </a:r>
            <a:r>
              <a:rPr lang="en-US" sz="2000" dirty="0" smtClean="0"/>
              <a:t>SST </a:t>
            </a:r>
            <a:r>
              <a:rPr lang="fa-IR" sz="2000" dirty="0" smtClean="0"/>
              <a:t> تائید شده است.در واقع تحقیقات </a:t>
            </a:r>
            <a:r>
              <a:rPr lang="en-US" sz="2000" dirty="0" smtClean="0"/>
              <a:t>SST </a:t>
            </a:r>
            <a:r>
              <a:rPr lang="fa-IR" sz="2000" dirty="0" smtClean="0"/>
              <a:t> نشان می دهد که این نوع از مداخه ممکن است حتی موثر تر از اقدامات کلاسیک مانند هدف قرار دادن عرضه و تقاضا ،در ایجاد مداخله مستقیم باشد.در نتایج </a:t>
            </a:r>
            <a:r>
              <a:rPr lang="en-US" sz="2000" dirty="0" smtClean="0"/>
              <a:t>SST </a:t>
            </a:r>
            <a:r>
              <a:rPr lang="fa-IR" sz="2000" dirty="0" smtClean="0"/>
              <a:t> تاکید شده است که کیفیت هر سیستم نوآوری به سود قابل ملاحظه ای که از تهیه فضای مشترک بین کاربران و تهیه کنندگان نوآوری حاصل می شود، بستگی دارد.</a:t>
            </a:r>
          </a:p>
          <a:p>
            <a:pPr marL="0" indent="0">
              <a:lnSpc>
                <a:spcPct val="150000"/>
              </a:lnSpc>
              <a:buNone/>
            </a:pPr>
            <a:endParaRPr lang="fa-IR" sz="2000" dirty="0" smtClean="0"/>
          </a:p>
          <a:p>
            <a:pPr algn="ctr">
              <a:lnSpc>
                <a:spcPct val="150000"/>
              </a:lnSpc>
              <a:buNone/>
            </a:pPr>
            <a:endParaRPr lang="en-US" sz="4000" b="1" dirty="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5" y="785794"/>
            <a:ext cx="8229600" cy="5643602"/>
          </a:xfrm>
        </p:spPr>
        <p:txBody>
          <a:bodyPr/>
          <a:lstStyle/>
          <a:p>
            <a:pPr>
              <a:lnSpc>
                <a:spcPct val="150000"/>
              </a:lnSpc>
              <a:buNone/>
            </a:pPr>
            <a:r>
              <a:rPr lang="fa-IR" sz="2400" b="1" dirty="0" smtClean="0">
                <a:solidFill>
                  <a:schemeClr val="accent1">
                    <a:lumMod val="75000"/>
                  </a:schemeClr>
                </a:solidFill>
              </a:rPr>
              <a:t>پیش بینی به عنوان مدیریت انتظار :</a:t>
            </a:r>
          </a:p>
          <a:p>
            <a:pPr marL="0" indent="0">
              <a:lnSpc>
                <a:spcPct val="150000"/>
              </a:lnSpc>
              <a:buNone/>
            </a:pPr>
            <a:r>
              <a:rPr lang="fa-IR" sz="2000" dirty="0" smtClean="0"/>
              <a:t>نتایج </a:t>
            </a:r>
            <a:r>
              <a:rPr lang="en-US" sz="2000" dirty="0" smtClean="0"/>
              <a:t>SST</a:t>
            </a:r>
            <a:r>
              <a:rPr lang="fa-IR" sz="2000" dirty="0" smtClean="0"/>
              <a:t> به وضوح ارتباط انتظارات و چشم اندازها را در رهبری خط سیر تکنولوژی بخصوص در مراحل اولیه ، تایید می کند.</a:t>
            </a:r>
          </a:p>
          <a:p>
            <a:pPr marL="0" indent="0">
              <a:lnSpc>
                <a:spcPct val="150000"/>
              </a:lnSpc>
              <a:buNone/>
            </a:pPr>
            <a:r>
              <a:rPr lang="fa-IR" sz="2000" dirty="0" smtClean="0"/>
              <a:t>نگرانی اصلی پیش بینی باید تنوع انتظارات ودیدگاه ها باشد. </a:t>
            </a:r>
          </a:p>
          <a:p>
            <a:pPr marL="0" indent="0">
              <a:lnSpc>
                <a:spcPct val="150000"/>
              </a:lnSpc>
              <a:buNone/>
            </a:pPr>
            <a:r>
              <a:rPr lang="en-US" sz="2000" dirty="0" smtClean="0"/>
              <a:t>SST</a:t>
            </a:r>
            <a:r>
              <a:rPr lang="fa-IR" sz="2000" dirty="0" smtClean="0"/>
              <a:t> نشان می دهد که انتظارات و دیدگاه ها هرگز کاملا متناسب و درخور نیستند در عوض دیدگاه های «چرخه درخواست-وعده» در طول مسیر بطور مداوم تعدیل پیدا کرده و وفق  می یابند.</a:t>
            </a:r>
          </a:p>
          <a:p>
            <a:pPr marL="0" indent="0">
              <a:lnSpc>
                <a:spcPct val="150000"/>
              </a:lnSpc>
              <a:buNone/>
            </a:pPr>
            <a:r>
              <a:rPr lang="fa-IR" sz="2400" b="1" dirty="0" smtClean="0">
                <a:solidFill>
                  <a:schemeClr val="accent1">
                    <a:lumMod val="75000"/>
                  </a:schemeClr>
                </a:solidFill>
              </a:rPr>
              <a:t>پیش بینی ارائه دهنده اطلاعات مقدماتی :</a:t>
            </a:r>
          </a:p>
          <a:p>
            <a:pPr marL="0" indent="0">
              <a:lnSpc>
                <a:spcPct val="150000"/>
              </a:lnSpc>
              <a:buNone/>
            </a:pPr>
            <a:r>
              <a:rPr lang="fa-IR" sz="2000" dirty="0" smtClean="0"/>
              <a:t>از آنجائیکه برای تنوع و خلاقیت چشم اندازها «اطلاعات مقدماتی»،بسیار مهم است از آن به عنوان مبنایی برای تصمیم گیری های سیاسی استفاده می شود که موظف است بینش هایی را ارائه کند که در فعالیت های سیاسی موثر باشد. </a:t>
            </a:r>
          </a:p>
          <a:p>
            <a:pPr marL="0" indent="0">
              <a:lnSpc>
                <a:spcPct val="150000"/>
              </a:lnSpc>
              <a:buNone/>
            </a:pPr>
            <a:endParaRPr lang="fa-IR" sz="2000" dirty="0" smtClean="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chor="t"/>
          <a:lstStyle/>
          <a:p>
            <a:pPr>
              <a:lnSpc>
                <a:spcPct val="150000"/>
              </a:lnSpc>
              <a:buNone/>
            </a:pPr>
            <a:r>
              <a:rPr lang="fa-IR" sz="2400" b="1" dirty="0" smtClean="0">
                <a:solidFill>
                  <a:schemeClr val="accent1">
                    <a:lumMod val="75000"/>
                  </a:schemeClr>
                </a:solidFill>
              </a:rPr>
              <a:t>بومی سازی از طریق پیش بینی :</a:t>
            </a:r>
          </a:p>
          <a:p>
            <a:pPr marL="0" indent="0">
              <a:lnSpc>
                <a:spcPct val="150000"/>
              </a:lnSpc>
              <a:buNone/>
            </a:pPr>
            <a:r>
              <a:rPr lang="fa-IR" sz="2000" dirty="0" smtClean="0"/>
              <a:t>نتایج </a:t>
            </a:r>
            <a:r>
              <a:rPr lang="en-US" sz="2000" dirty="0" smtClean="0"/>
              <a:t>SST</a:t>
            </a:r>
            <a:r>
              <a:rPr lang="fa-IR" sz="2000" dirty="0" smtClean="0"/>
              <a:t> نشان می دهد که چگونه بومی سازی عنصر مهمی در شکل دهی خط سیر تکنولوژی است و اشاره می کند که سیستم های متفاوت نوآوری هریک از عناصر تکنولوژیکی را از راههای مختلف متحد میکنند.</a:t>
            </a:r>
          </a:p>
          <a:p>
            <a:pPr>
              <a:lnSpc>
                <a:spcPct val="150000"/>
              </a:lnSpc>
              <a:buNone/>
            </a:pPr>
            <a:r>
              <a:rPr lang="fa-IR" sz="4000" b="1" dirty="0" smtClean="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rPr>
              <a:t>نتیجه گیری :</a:t>
            </a:r>
          </a:p>
          <a:p>
            <a:pPr marL="0" indent="0">
              <a:lnSpc>
                <a:spcPct val="150000"/>
              </a:lnSpc>
              <a:buNone/>
            </a:pPr>
            <a:r>
              <a:rPr lang="fa-IR" sz="2000" dirty="0" smtClean="0">
                <a:ln w="10541" cmpd="sng">
                  <a:noFill/>
                  <a:prstDash val="solid"/>
                </a:ln>
              </a:rPr>
              <a:t>در این مقاله کاوش در این رابطه بود که چگونه نتایج تحقیقات علوم اجتماعی می توانند برای شکل دهی اجتماعی تکنولوژی بکارگرفته شوند.</a:t>
            </a:r>
          </a:p>
          <a:p>
            <a:pPr marL="0" indent="0">
              <a:lnSpc>
                <a:spcPct val="150000"/>
              </a:lnSpc>
              <a:buNone/>
            </a:pPr>
            <a:r>
              <a:rPr lang="fa-IR" sz="2000" dirty="0" smtClean="0">
                <a:ln w="10541" cmpd="sng">
                  <a:noFill/>
                  <a:prstDash val="solid"/>
                </a:ln>
              </a:rPr>
              <a:t>در حقیقت تحقیقات </a:t>
            </a:r>
            <a:r>
              <a:rPr lang="en-US" sz="2000" dirty="0" smtClean="0">
                <a:ln w="10541" cmpd="sng">
                  <a:noFill/>
                  <a:prstDash val="solid"/>
                </a:ln>
              </a:rPr>
              <a:t>SST</a:t>
            </a:r>
            <a:r>
              <a:rPr lang="fa-IR" sz="2000" dirty="0" smtClean="0">
                <a:ln w="10541" cmpd="sng">
                  <a:noFill/>
                  <a:prstDash val="solid"/>
                </a:ln>
              </a:rPr>
              <a:t> نشان میدهند که پیش بینی به عنوان ابزار سیستماتیک یا فرآیندگرا بیشترین اثرات احتمالی بر فعل و انفعالات پیچیده ی عوامل حاکم بر خط سیر نوآوری را دارد.</a:t>
            </a:r>
          </a:p>
          <a:p>
            <a:pPr marL="0" indent="0">
              <a:lnSpc>
                <a:spcPct val="150000"/>
              </a:lnSpc>
              <a:buNone/>
            </a:pPr>
            <a:endParaRPr lang="fa-IR" sz="2000" dirty="0" smtClean="0"/>
          </a:p>
          <a:p>
            <a:pPr marL="0" indent="0">
              <a:buNone/>
            </a:pP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a:bodyPr>
          <a:lstStyle/>
          <a:p>
            <a:pPr marL="0" indent="0">
              <a:lnSpc>
                <a:spcPct val="150000"/>
              </a:lnSpc>
              <a:buNone/>
            </a:pPr>
            <a:r>
              <a:rPr lang="fa-IR" sz="2000" dirty="0" smtClean="0"/>
              <a:t>ما با مثال شرح دادیم که چگونه تکنولوژی ها ساختار های پیچیده ای هستند که می توانند به طور متفاوت از چشم اندازها و دیدگاه های گوناگون درک شوند .به طور کلی سه دیدگاه اصلی مطرح شدند :</a:t>
            </a:r>
          </a:p>
          <a:p>
            <a:pPr marL="715963" indent="-350838">
              <a:lnSpc>
                <a:spcPct val="150000"/>
              </a:lnSpc>
            </a:pPr>
            <a:r>
              <a:rPr lang="fa-IR" sz="2000" dirty="0" smtClean="0"/>
              <a:t>انتخاب مکانیسم وابسته به بازار و جامعه </a:t>
            </a:r>
          </a:p>
          <a:p>
            <a:pPr marL="715963" indent="-350838">
              <a:lnSpc>
                <a:spcPct val="150000"/>
              </a:lnSpc>
            </a:pPr>
            <a:r>
              <a:rPr lang="fa-IR" sz="2000" dirty="0" smtClean="0"/>
              <a:t>تغییر تکنولوژی در امتداد محور زمان</a:t>
            </a:r>
          </a:p>
          <a:p>
            <a:pPr marL="715963" indent="-350838">
              <a:lnSpc>
                <a:spcPct val="150000"/>
              </a:lnSpc>
            </a:pPr>
            <a:r>
              <a:rPr lang="fa-IR" sz="2000" dirty="0" smtClean="0"/>
              <a:t>کنترل توسعه تکنولوژیکی از منظر حکومتی </a:t>
            </a:r>
          </a:p>
          <a:p>
            <a:pPr marL="0" indent="0">
              <a:lnSpc>
                <a:spcPct val="150000"/>
              </a:lnSpc>
              <a:buNone/>
            </a:pPr>
            <a:r>
              <a:rPr lang="fa-IR" sz="2000" dirty="0" smtClean="0"/>
              <a:t>نقش مورد انتظار حکومت ایجاد ارتباط مابین شبکه ارتباطی و بازیگران برای توسعه آگاهی بهتر از ریسک ها و فرصت های آینده و تمایل به سوی تفکر استراتژیک  و دسترسی بهتر به دانش مربوط برای توسعه برنامه ریزی استراتژیک،است. به این ترتیب پیش بینی به زیرسازی «اطلاعات توزیع شده » که کل سیستم را قادر می سازد تا با چالش های آینده بهتر برخورد نماید ،کمک می کند.</a:t>
            </a:r>
          </a:p>
          <a:p>
            <a:pPr marL="0" indent="0">
              <a:lnSpc>
                <a:spcPct val="150000"/>
              </a:lnSpc>
              <a:buNone/>
            </a:pPr>
            <a:r>
              <a:rPr lang="fa-IR" sz="2000" dirty="0" smtClean="0"/>
              <a:t>سپس نیاز به دیدگاه های واقع گرایانه از محصولات تکنولوژیکی بنابر تاثیر انتظارات و مقیاس های کوچکتر یا بزرگتر سناریوهای دگرگونی های فنی اجتماعی وجود دارد.</a:t>
            </a:r>
          </a:p>
          <a:p>
            <a:pPr marL="0" indent="0">
              <a:lnSpc>
                <a:spcPct val="150000"/>
              </a:lnSpc>
              <a:buNone/>
            </a:pPr>
            <a:endParaRPr lang="fa-IR" sz="2000" dirty="0" smtClean="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Nazanin" pitchFamily="2" charset="-78"/>
              </a:rPr>
              <a:t>پیش بینی تکنولوژی به عنوان ابزاری در سیاست نوآوری</a:t>
            </a:r>
            <a:endParaRPr lang="fa-IR" sz="3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Nazanin" pitchFamily="2" charset="-78"/>
            </a:endParaRPr>
          </a:p>
        </p:txBody>
      </p:sp>
      <p:sp>
        <p:nvSpPr>
          <p:cNvPr id="3" name="Subtitle 2"/>
          <p:cNvSpPr>
            <a:spLocks noGrp="1"/>
          </p:cNvSpPr>
          <p:nvPr>
            <p:ph type="subTitle" idx="1"/>
          </p:nvPr>
        </p:nvSpPr>
        <p:spPr>
          <a:xfrm>
            <a:off x="1857356" y="3286124"/>
            <a:ext cx="6480048" cy="1752600"/>
          </a:xfrm>
        </p:spPr>
        <p:txBody>
          <a:bodyPr>
            <a:normAutofit/>
          </a:bodyPr>
          <a:lstStyle/>
          <a:p>
            <a:endParaRPr lang="fa-IR" sz="2400" dirty="0" smtClean="0">
              <a:cs typeface="B Nazanin" pitchFamily="2" charset="-78"/>
            </a:endParaRPr>
          </a:p>
          <a:p>
            <a:r>
              <a:rPr lang="fa-IR" sz="2400" dirty="0" smtClean="0">
                <a:cs typeface="B Nazanin" pitchFamily="2" charset="-78"/>
              </a:rPr>
              <a:t>                    بر اساس مطالعات علم و فناوری </a:t>
            </a:r>
            <a:r>
              <a:rPr lang="en-US" sz="2400" dirty="0" smtClean="0">
                <a:cs typeface="B Nazanin" pitchFamily="2" charset="-78"/>
              </a:rPr>
              <a:t>STS </a:t>
            </a:r>
            <a:r>
              <a:rPr lang="fa-IR" sz="2400" dirty="0" smtClean="0">
                <a:cs typeface="B Nazanin" pitchFamily="2" charset="-78"/>
              </a:rPr>
              <a:t> </a:t>
            </a:r>
          </a:p>
          <a:p>
            <a:r>
              <a:rPr lang="fa-IR" sz="2400" dirty="0" smtClean="0">
                <a:cs typeface="B Nazanin" pitchFamily="2" charset="-78"/>
              </a:rPr>
              <a:t> </a:t>
            </a: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a:bodyPr>
          <a:lstStyle/>
          <a:p>
            <a:pPr marL="0" indent="0">
              <a:lnSpc>
                <a:spcPct val="150000"/>
              </a:lnSpc>
              <a:buNone/>
            </a:pPr>
            <a:r>
              <a:rPr lang="fa-IR" sz="2000" dirty="0" smtClean="0"/>
              <a:t>در نهایت ما دوست داریم به برخی از مسائل ارزشمند برای کاوش بیشتر در زمینه این مباحث اشاره نماییم :</a:t>
            </a:r>
          </a:p>
          <a:p>
            <a:pPr marL="0" indent="0">
              <a:lnSpc>
                <a:spcPct val="150000"/>
              </a:lnSpc>
              <a:buNone/>
            </a:pPr>
            <a:r>
              <a:rPr lang="fa-IR" sz="2000" dirty="0" smtClean="0"/>
              <a:t>دشواری پیش بینی در پذیرش دیدگاه کل نگری در تغییرات فنی –اجتماعی ممکن است ریشه در ساختار عرصه سیاسی داشته باشدوتمرینات پیش بینی در چارچوب اقتصادی-اجتماعی ،توسط واحد های تحقیق و توسعه سرمایه گذاری وحمایت نمی شوند.</a:t>
            </a:r>
          </a:p>
          <a:p>
            <a:pPr marL="0" indent="0">
              <a:lnSpc>
                <a:spcPct val="150000"/>
              </a:lnSpc>
              <a:buNone/>
            </a:pPr>
            <a:r>
              <a:rPr lang="fa-IR" sz="2000" smtClean="0"/>
              <a:t>پیش بینی </a:t>
            </a:r>
            <a:r>
              <a:rPr lang="fa-IR" sz="2000" dirty="0" smtClean="0"/>
              <a:t>هنوز به عنوان عامل اصلی در </a:t>
            </a:r>
            <a:r>
              <a:rPr lang="fa-IR" sz="2000" smtClean="0"/>
              <a:t>هدایت واقعی نوآوری به سوی اهداف اصولی سیاسی مانند توانایی حمایت یا کیفیت زندگی نمی باشدو هیچ تضمینی وجود ندارد که سیستم های نوآوری بگونه خودکار منجر به مسیر مورد نظر شوند.اگر چنین تاثیری مورد نظر باشد رویکردهای دیگری مانند مدیریت تحول واستراتژی مدیریت داخلی بکار گرفته میشود.</a:t>
            </a:r>
            <a:endParaRPr lang="fa-IR" sz="2000"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duotone>
              <a:schemeClr val="bg1">
                <a:shade val="90000"/>
                <a:satMod val="150000"/>
              </a:schemeClr>
              <a:schemeClr val="bg1">
                <a:tint val="88000"/>
                <a:satMod val="150000"/>
              </a:schemeClr>
            </a:duotone>
            <a:lum/>
          </a:blip>
          <a:srcRect/>
          <a:tile tx="0" ty="0" sx="65000" sy="65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400" b="1" dirty="0" smtClean="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cs typeface="B Nazanin" pitchFamily="2" charset="-78"/>
              </a:rPr>
              <a:t>مقدمه :</a:t>
            </a:r>
            <a:endParaRPr lang="fa-IR" sz="4400" b="1" dirty="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cs typeface="B Nazanin" pitchFamily="2" charset="-78"/>
            </a:endParaRPr>
          </a:p>
        </p:txBody>
      </p:sp>
      <p:sp>
        <p:nvSpPr>
          <p:cNvPr id="3" name="Content Placeholder 2"/>
          <p:cNvSpPr>
            <a:spLocks noGrp="1"/>
          </p:cNvSpPr>
          <p:nvPr>
            <p:ph idx="1"/>
          </p:nvPr>
        </p:nvSpPr>
        <p:spPr/>
        <p:txBody>
          <a:bodyPr>
            <a:normAutofit/>
          </a:bodyPr>
          <a:lstStyle/>
          <a:p>
            <a:pPr marL="0" indent="0">
              <a:lnSpc>
                <a:spcPct val="150000"/>
              </a:lnSpc>
              <a:buNone/>
            </a:pPr>
            <a:r>
              <a:rPr lang="fa-IR" sz="2400" dirty="0" smtClean="0">
                <a:cs typeface="B Nazanin" pitchFamily="2" charset="-78"/>
              </a:rPr>
              <a:t>انواع چارچوب های تفسیری برای معنی کردن فعالیت های </a:t>
            </a:r>
            <a:r>
              <a:rPr lang="en-US" sz="2400" dirty="0" smtClean="0">
                <a:cs typeface="B Nazanin" pitchFamily="2" charset="-78"/>
              </a:rPr>
              <a:t> FTA</a:t>
            </a:r>
            <a:r>
              <a:rPr lang="fa-IR" sz="2400" dirty="0" smtClean="0">
                <a:cs typeface="B Nazanin" pitchFamily="2" charset="-78"/>
              </a:rPr>
              <a:t>وجود دارد.در این بخش به کشف شرحی از پیش بینی از منظر علم بین رشته ای </a:t>
            </a:r>
            <a:r>
              <a:rPr lang="en-US" sz="2400" dirty="0" smtClean="0">
                <a:cs typeface="B Nazanin" pitchFamily="2" charset="-78"/>
              </a:rPr>
              <a:t>STS</a:t>
            </a:r>
            <a:r>
              <a:rPr lang="fa-IR" sz="2400" dirty="0" smtClean="0">
                <a:cs typeface="B Nazanin" pitchFamily="2" charset="-78"/>
              </a:rPr>
              <a:t> (مطالعات علم و فناوری)</a:t>
            </a:r>
            <a:r>
              <a:rPr lang="en-US" sz="2400" dirty="0" smtClean="0">
                <a:solidFill>
                  <a:schemeClr val="bg2">
                    <a:lumMod val="25000"/>
                  </a:schemeClr>
                </a:solidFill>
                <a:cs typeface="B Nazanin" pitchFamily="2" charset="-78"/>
              </a:rPr>
              <a:t>(Science and Technology Studies) </a:t>
            </a:r>
            <a:r>
              <a:rPr lang="fa-IR" sz="2400" dirty="0" smtClean="0">
                <a:cs typeface="B Nazanin" pitchFamily="2" charset="-78"/>
              </a:rPr>
              <a:t>بویژه از منظر بینش شکل دهی اجتماعی به تکنولوژی </a:t>
            </a:r>
            <a:r>
              <a:rPr lang="en-US" sz="2400" dirty="0" smtClean="0">
                <a:solidFill>
                  <a:schemeClr val="bg2">
                    <a:lumMod val="25000"/>
                  </a:schemeClr>
                </a:solidFill>
                <a:cs typeface="B Nazanin" pitchFamily="2" charset="-78"/>
              </a:rPr>
              <a:t>(Social Shaping of Technology)</a:t>
            </a:r>
            <a:r>
              <a:rPr lang="fa-IR" sz="2400" dirty="0" smtClean="0">
                <a:solidFill>
                  <a:schemeClr val="bg2">
                    <a:lumMod val="25000"/>
                  </a:schemeClr>
                </a:solidFill>
                <a:cs typeface="B Nazanin" pitchFamily="2" charset="-78"/>
              </a:rPr>
              <a:t> </a:t>
            </a:r>
            <a:r>
              <a:rPr lang="fa-IR" sz="2400" dirty="0" smtClean="0">
                <a:cs typeface="B Nazanin" pitchFamily="2" charset="-78"/>
              </a:rPr>
              <a:t>، می پردازیم.</a:t>
            </a:r>
          </a:p>
          <a:p>
            <a:pPr marL="0" indent="0">
              <a:lnSpc>
                <a:spcPct val="150000"/>
              </a:lnSpc>
              <a:buNone/>
            </a:pPr>
            <a:r>
              <a:rPr lang="fa-IR" sz="2400" b="1" dirty="0" smtClean="0">
                <a:solidFill>
                  <a:schemeClr val="bg2">
                    <a:lumMod val="25000"/>
                  </a:schemeClr>
                </a:solidFill>
                <a:cs typeface="B Nazanin" pitchFamily="2" charset="-78"/>
              </a:rPr>
              <a:t>تعريف پيش‌بيني تكنولوژي :</a:t>
            </a:r>
          </a:p>
          <a:p>
            <a:pPr marL="0" indent="0">
              <a:lnSpc>
                <a:spcPct val="150000"/>
              </a:lnSpc>
              <a:buNone/>
            </a:pPr>
            <a:r>
              <a:rPr lang="fa-IR" sz="2400" dirty="0" smtClean="0">
                <a:cs typeface="B Nazanin" pitchFamily="2" charset="-78"/>
              </a:rPr>
              <a:t>پيش‌بيني تكنولوژي تلاشي براي به تصوير كشاندن قابليتهاي تكنولوژيك و پيش‌بيني اختراعات و توزيع نوآوريهاي تكنولوژيكي در طول زمان است. </a:t>
            </a:r>
            <a:endParaRPr lang="fa-IR" sz="2400" dirty="0" smtClean="0">
              <a:solidFill>
                <a:schemeClr val="bg2">
                  <a:lumMod val="25000"/>
                </a:schemeClr>
              </a:solidFill>
              <a:cs typeface="B Nazanin" pitchFamily="2" charset="-78"/>
            </a:endParaRPr>
          </a:p>
          <a:p>
            <a:pPr marL="0" indent="0">
              <a:lnSpc>
                <a:spcPct val="150000"/>
              </a:lnSpc>
              <a:buNone/>
            </a:pPr>
            <a:endParaRPr lang="fa-IR" sz="2400"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5" y="928671"/>
            <a:ext cx="8229600" cy="5697559"/>
          </a:xfrm>
        </p:spPr>
        <p:txBody>
          <a:bodyPr>
            <a:normAutofit/>
          </a:bodyPr>
          <a:lstStyle/>
          <a:p>
            <a:pPr>
              <a:lnSpc>
                <a:spcPct val="150000"/>
              </a:lnSpc>
              <a:buNone/>
            </a:pPr>
            <a:r>
              <a:rPr lang="fa-IR" sz="2000" dirty="0" smtClean="0">
                <a:cs typeface="B Nazanin" pitchFamily="2" charset="-78"/>
              </a:rPr>
              <a:t>ما بین چندین دیدگاه در مطالعه فناوری وجه تمایز قائلیم : </a:t>
            </a:r>
            <a:r>
              <a:rPr lang="en-US" sz="2000" dirty="0" smtClean="0">
                <a:cs typeface="B Nazanin" pitchFamily="2" charset="-78"/>
              </a:rPr>
              <a:t>STS</a:t>
            </a:r>
            <a:r>
              <a:rPr lang="fa-IR" sz="2000" dirty="0" smtClean="0">
                <a:cs typeface="B Nazanin" pitchFamily="2" charset="-78"/>
              </a:rPr>
              <a:t> با</a:t>
            </a:r>
          </a:p>
          <a:p>
            <a:pPr marL="1089025">
              <a:lnSpc>
                <a:spcPct val="150000"/>
              </a:lnSpc>
            </a:pPr>
            <a:r>
              <a:rPr lang="fa-IR" sz="2000" dirty="0" smtClean="0">
                <a:cs typeface="B Nazanin" pitchFamily="2" charset="-78"/>
              </a:rPr>
              <a:t>تکامل مشارکتی اجتماعی و اقتصادی فناوری</a:t>
            </a:r>
          </a:p>
          <a:p>
            <a:pPr marL="1089025">
              <a:lnSpc>
                <a:spcPct val="150000"/>
              </a:lnSpc>
            </a:pPr>
            <a:r>
              <a:rPr lang="fa-IR" sz="2000" dirty="0" smtClean="0">
                <a:cs typeface="B Nazanin" pitchFamily="2" charset="-78"/>
              </a:rPr>
              <a:t>تجزیه وتحلیل سیاسی علم و فناوری </a:t>
            </a:r>
            <a:r>
              <a:rPr lang="en-US" sz="2000" dirty="0" smtClean="0">
                <a:solidFill>
                  <a:schemeClr val="accent1">
                    <a:lumMod val="75000"/>
                  </a:schemeClr>
                </a:solidFill>
                <a:cs typeface="B Nazanin" pitchFamily="2" charset="-78"/>
              </a:rPr>
              <a:t>(Science and Technology)</a:t>
            </a:r>
            <a:endParaRPr lang="fa-IR" sz="2000" dirty="0" smtClean="0">
              <a:solidFill>
                <a:schemeClr val="accent1">
                  <a:lumMod val="75000"/>
                </a:schemeClr>
              </a:solidFill>
              <a:cs typeface="B Nazanin" pitchFamily="2" charset="-78"/>
            </a:endParaRPr>
          </a:p>
          <a:p>
            <a:pPr marL="1089025">
              <a:lnSpc>
                <a:spcPct val="150000"/>
              </a:lnSpc>
            </a:pPr>
            <a:r>
              <a:rPr lang="fa-IR" sz="2000" dirty="0" smtClean="0">
                <a:cs typeface="B Nazanin" pitchFamily="2" charset="-78"/>
              </a:rPr>
              <a:t>مدیریت تحقیق و توسعه </a:t>
            </a:r>
            <a:r>
              <a:rPr lang="en-US" sz="2000" dirty="0" smtClean="0">
                <a:cs typeface="B Nazanin" pitchFamily="2" charset="-78"/>
              </a:rPr>
              <a:t>(R&amp;D)</a:t>
            </a:r>
          </a:p>
          <a:p>
            <a:pPr marL="0" indent="0">
              <a:lnSpc>
                <a:spcPct val="150000"/>
              </a:lnSpc>
              <a:buNone/>
            </a:pPr>
            <a:r>
              <a:rPr lang="fa-IR" sz="2000" dirty="0" smtClean="0">
                <a:cs typeface="B Nazanin" pitchFamily="2" charset="-78"/>
              </a:rPr>
              <a:t> به واسطه ی پیش بینی سروکار دارد .</a:t>
            </a:r>
          </a:p>
          <a:p>
            <a:pPr marL="371475">
              <a:lnSpc>
                <a:spcPct val="150000"/>
              </a:lnSpc>
              <a:buNone/>
            </a:pPr>
            <a:r>
              <a:rPr lang="fa-IR" sz="2000" dirty="0" smtClean="0">
                <a:cs typeface="B Nazanin" pitchFamily="2" charset="-78"/>
              </a:rPr>
              <a:t>در بخش اول این فصل بطور خلاصه به تعبیر و تفسیر این رئوس مطالب خواهیم پرداخت :</a:t>
            </a:r>
          </a:p>
          <a:p>
            <a:pPr marL="1152525" indent="-514350">
              <a:lnSpc>
                <a:spcPct val="150000"/>
              </a:lnSpc>
              <a:buSzPct val="80000"/>
              <a:buFont typeface="+mj-lt"/>
              <a:buAutoNum type="arabicParenR"/>
            </a:pPr>
            <a:r>
              <a:rPr lang="fa-IR" sz="2000" dirty="0" smtClean="0">
                <a:cs typeface="B Nazanin" pitchFamily="2" charset="-78"/>
              </a:rPr>
              <a:t> پیش بینی به عنوان ابزاری سیستماتیک برای پرورش توانایی نوآوری</a:t>
            </a:r>
          </a:p>
          <a:p>
            <a:pPr marL="1152525" indent="-514350">
              <a:lnSpc>
                <a:spcPct val="150000"/>
              </a:lnSpc>
              <a:buSzPct val="80000"/>
              <a:buFont typeface="+mj-lt"/>
              <a:buAutoNum type="arabicParenR"/>
            </a:pPr>
            <a:r>
              <a:rPr lang="fa-IR" sz="2000" dirty="0" smtClean="0">
                <a:cs typeface="B Nazanin" pitchFamily="2" charset="-78"/>
              </a:rPr>
              <a:t>پیش بینی برای راهنمایی و جهت یابی نوآوری بسوی نیازهای اجتماعی</a:t>
            </a:r>
          </a:p>
          <a:p>
            <a:pPr marL="1152525" indent="-514350">
              <a:lnSpc>
                <a:spcPct val="150000"/>
              </a:lnSpc>
              <a:buSzPct val="80000"/>
              <a:buFont typeface="+mj-lt"/>
              <a:buAutoNum type="arabicParenR"/>
            </a:pPr>
            <a:r>
              <a:rPr lang="fa-IR" sz="2000" dirty="0" smtClean="0">
                <a:cs typeface="B Nazanin" pitchFamily="2" charset="-78"/>
              </a:rPr>
              <a:t>پیش بینی بعنوان دستورکار تنظیم روند</a:t>
            </a:r>
          </a:p>
          <a:p>
            <a:pPr marL="1152525" indent="-514350">
              <a:lnSpc>
                <a:spcPct val="150000"/>
              </a:lnSpc>
              <a:buSzPct val="80000"/>
              <a:buFont typeface="+mj-lt"/>
              <a:buAutoNum type="arabicParenR"/>
            </a:pPr>
            <a:r>
              <a:rPr lang="fa-IR" sz="2000" dirty="0" smtClean="0">
                <a:cs typeface="B Nazanin" pitchFamily="2" charset="-78"/>
              </a:rPr>
              <a:t>پیش بینی بعنوان ارائه دهنده اطلاعات مقدماتی به عنوان پایه ای برای تصمیم گیری</a:t>
            </a:r>
          </a:p>
          <a:p>
            <a:pPr marL="1152525" indent="-514350">
              <a:lnSpc>
                <a:spcPct val="150000"/>
              </a:lnSpc>
              <a:buSzPct val="70000"/>
              <a:buFont typeface="+mj-lt"/>
              <a:buAutoNum type="arabicParenR"/>
            </a:pPr>
            <a:endParaRPr lang="fa-IR" sz="2000"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5" y="714357"/>
            <a:ext cx="8229600" cy="5836603"/>
          </a:xfrm>
        </p:spPr>
        <p:txBody>
          <a:bodyPr>
            <a:normAutofit/>
          </a:bodyPr>
          <a:lstStyle/>
          <a:p>
            <a:pPr marL="0" indent="0">
              <a:lnSpc>
                <a:spcPct val="150000"/>
              </a:lnSpc>
              <a:buNone/>
            </a:pPr>
            <a:r>
              <a:rPr lang="en-US" sz="2000" dirty="0" smtClean="0">
                <a:cs typeface="B Nazanin" pitchFamily="2" charset="-78"/>
              </a:rPr>
              <a:t>STS</a:t>
            </a:r>
            <a:r>
              <a:rPr lang="fa-IR" sz="2000" dirty="0" smtClean="0">
                <a:cs typeface="B Nazanin" pitchFamily="2" charset="-78"/>
              </a:rPr>
              <a:t> بوسیله جعبه سیاهی از تکنولوژی که باید گشوده شود تا اجازه دهد الگوهای اجتماعی و اقتصادی گنجانده شده در هردو محتوای فناوری و فرآیندهای نوآوری در معرض تجزیه و تحلیل قرار گیرند، توصیف می شود .</a:t>
            </a:r>
          </a:p>
          <a:p>
            <a:pPr marL="0" indent="0">
              <a:lnSpc>
                <a:spcPct val="150000"/>
              </a:lnSpc>
              <a:buNone/>
            </a:pPr>
            <a:r>
              <a:rPr lang="fa-IR" sz="2000" dirty="0" smtClean="0">
                <a:cs typeface="B Nazanin" pitchFamily="2" charset="-78"/>
              </a:rPr>
              <a:t>ما بر روی موضوع های زیر :</a:t>
            </a:r>
          </a:p>
          <a:p>
            <a:pPr marL="715963" indent="-366713">
              <a:lnSpc>
                <a:spcPct val="150000"/>
              </a:lnSpc>
            </a:pPr>
            <a:r>
              <a:rPr lang="fa-IR" sz="2000" dirty="0" smtClean="0">
                <a:cs typeface="B Nazanin" pitchFamily="2" charset="-78"/>
              </a:rPr>
              <a:t>احتمال وقوع و محدودیت دگرگونی </a:t>
            </a:r>
            <a:r>
              <a:rPr lang="en-US" sz="2000" dirty="0" smtClean="0">
                <a:solidFill>
                  <a:schemeClr val="accent1">
                    <a:lumMod val="75000"/>
                  </a:schemeClr>
                </a:solidFill>
                <a:cs typeface="B Nazanin" pitchFamily="2" charset="-78"/>
              </a:rPr>
              <a:t>(</a:t>
            </a:r>
            <a:r>
              <a:rPr lang="en-US" sz="2000" dirty="0" smtClean="0">
                <a:solidFill>
                  <a:schemeClr val="accent1">
                    <a:lumMod val="75000"/>
                  </a:schemeClr>
                </a:solidFill>
              </a:rPr>
              <a:t>Contingency and constraint of variation</a:t>
            </a:r>
            <a:r>
              <a:rPr lang="en-US" sz="2000" dirty="0" smtClean="0">
                <a:solidFill>
                  <a:schemeClr val="accent1">
                    <a:lumMod val="75000"/>
                  </a:schemeClr>
                </a:solidFill>
                <a:cs typeface="B Nazanin" pitchFamily="2" charset="-78"/>
              </a:rPr>
              <a:t>)</a:t>
            </a:r>
          </a:p>
          <a:p>
            <a:pPr marL="715963" indent="-366713">
              <a:lnSpc>
                <a:spcPct val="150000"/>
              </a:lnSpc>
            </a:pPr>
            <a:r>
              <a:rPr lang="fa-IR" sz="2000" dirty="0" smtClean="0">
                <a:cs typeface="B Nazanin" pitchFamily="2" charset="-78"/>
              </a:rPr>
              <a:t>نقش انتظارات و چشم اندازها </a:t>
            </a:r>
            <a:r>
              <a:rPr lang="en-US" sz="2000" dirty="0" smtClean="0">
                <a:solidFill>
                  <a:schemeClr val="accent1">
                    <a:lumMod val="75000"/>
                  </a:schemeClr>
                </a:solidFill>
                <a:cs typeface="B Nazanin" pitchFamily="2" charset="-78"/>
              </a:rPr>
              <a:t>(</a:t>
            </a:r>
            <a:r>
              <a:rPr lang="en-US" sz="2000" dirty="0" smtClean="0">
                <a:solidFill>
                  <a:schemeClr val="accent1">
                    <a:lumMod val="75000"/>
                  </a:schemeClr>
                </a:solidFill>
              </a:rPr>
              <a:t>Role of expectations and visions) </a:t>
            </a:r>
            <a:endParaRPr lang="fa-IR" sz="2000" dirty="0" smtClean="0">
              <a:solidFill>
                <a:schemeClr val="accent1">
                  <a:lumMod val="75000"/>
                </a:schemeClr>
              </a:solidFill>
              <a:cs typeface="B Nazanin" pitchFamily="2" charset="-78"/>
            </a:endParaRPr>
          </a:p>
          <a:p>
            <a:pPr marL="715963" indent="-366713">
              <a:lnSpc>
                <a:spcPct val="150000"/>
              </a:lnSpc>
            </a:pPr>
            <a:r>
              <a:rPr lang="fa-IR" sz="2000" dirty="0" smtClean="0">
                <a:cs typeface="B Nazanin" pitchFamily="2" charset="-78"/>
              </a:rPr>
              <a:t>اهمیت مراحل پایین دست نوآوری </a:t>
            </a:r>
            <a:r>
              <a:rPr lang="en-US" sz="2000" dirty="0" smtClean="0">
                <a:solidFill>
                  <a:schemeClr val="accent1">
                    <a:lumMod val="75000"/>
                  </a:schemeClr>
                </a:solidFill>
                <a:cs typeface="B Nazanin" pitchFamily="2" charset="-78"/>
              </a:rPr>
              <a:t>(</a:t>
            </a:r>
            <a:r>
              <a:rPr lang="en-US" sz="1600" dirty="0" smtClean="0">
                <a:solidFill>
                  <a:schemeClr val="accent1">
                    <a:lumMod val="75000"/>
                  </a:schemeClr>
                </a:solidFill>
              </a:rPr>
              <a:t>Importance of downstream phase of innovation</a:t>
            </a:r>
            <a:r>
              <a:rPr lang="en-US" sz="2000" dirty="0" smtClean="0">
                <a:solidFill>
                  <a:schemeClr val="accent1">
                    <a:lumMod val="75000"/>
                  </a:schemeClr>
                </a:solidFill>
                <a:cs typeface="B Nazanin" pitchFamily="2" charset="-78"/>
              </a:rPr>
              <a:t>)</a:t>
            </a:r>
            <a:endParaRPr lang="fa-IR" sz="2000" dirty="0" smtClean="0">
              <a:solidFill>
                <a:schemeClr val="accent1">
                  <a:lumMod val="75000"/>
                </a:schemeClr>
              </a:solidFill>
              <a:cs typeface="B Nazanin" pitchFamily="2" charset="-78"/>
            </a:endParaRPr>
          </a:p>
          <a:p>
            <a:pPr marL="715963" indent="-366713">
              <a:lnSpc>
                <a:spcPct val="150000"/>
              </a:lnSpc>
            </a:pPr>
            <a:r>
              <a:rPr lang="fa-IR" sz="2000" dirty="0" smtClean="0">
                <a:cs typeface="B Nazanin" pitchFamily="2" charset="-78"/>
              </a:rPr>
              <a:t>اهمیت دیدگاه ها و بومی سازی </a:t>
            </a:r>
            <a:r>
              <a:rPr lang="en-US" sz="2000" dirty="0" smtClean="0">
                <a:solidFill>
                  <a:schemeClr val="accent1">
                    <a:lumMod val="75000"/>
                  </a:schemeClr>
                </a:solidFill>
                <a:cs typeface="B Nazanin" pitchFamily="2" charset="-78"/>
              </a:rPr>
              <a:t>(</a:t>
            </a:r>
            <a:r>
              <a:rPr lang="en-US" sz="2000" dirty="0" smtClean="0">
                <a:solidFill>
                  <a:schemeClr val="accent1">
                    <a:lumMod val="75000"/>
                  </a:schemeClr>
                </a:solidFill>
              </a:rPr>
              <a:t>Importance of localization and Insights</a:t>
            </a:r>
            <a:r>
              <a:rPr lang="en-US" sz="2000" dirty="0" smtClean="0">
                <a:solidFill>
                  <a:schemeClr val="accent1">
                    <a:lumMod val="75000"/>
                  </a:schemeClr>
                </a:solidFill>
                <a:cs typeface="B Nazanin" pitchFamily="2" charset="-78"/>
              </a:rPr>
              <a:t>)</a:t>
            </a:r>
            <a:endParaRPr lang="fa-IR" sz="2000" dirty="0" smtClean="0">
              <a:solidFill>
                <a:schemeClr val="accent1">
                  <a:lumMod val="75000"/>
                </a:schemeClr>
              </a:solidFill>
              <a:cs typeface="B Nazanin" pitchFamily="2" charset="-78"/>
            </a:endParaRPr>
          </a:p>
          <a:p>
            <a:pPr marL="715963" indent="-366713">
              <a:lnSpc>
                <a:spcPct val="150000"/>
              </a:lnSpc>
              <a:buNone/>
            </a:pPr>
            <a:r>
              <a:rPr lang="fa-IR" sz="2000" dirty="0" smtClean="0">
                <a:cs typeface="B Nazanin" pitchFamily="2" charset="-78"/>
              </a:rPr>
              <a:t>برای هدایت احتمالات در خط سیر تکنولوژیکی تمرکز می نماییم.</a:t>
            </a:r>
          </a:p>
          <a:p>
            <a:pPr marL="715963" indent="-366713">
              <a:lnSpc>
                <a:spcPct val="150000"/>
              </a:lnSpc>
              <a:buNone/>
            </a:pPr>
            <a:r>
              <a:rPr lang="fa-IR" sz="2000" dirty="0" smtClean="0">
                <a:cs typeface="B Nazanin" pitchFamily="2" charset="-78"/>
              </a:rPr>
              <a:t>همچنین به بررسی مفاهیم : 1) پیش بینی به عنوان ناظم روند2)پیش بینی به عنوان مدیریت انتظار</a:t>
            </a:r>
          </a:p>
          <a:p>
            <a:pPr marL="715963" indent="-366713">
              <a:lnSpc>
                <a:spcPct val="150000"/>
              </a:lnSpc>
              <a:buNone/>
            </a:pPr>
            <a:r>
              <a:rPr lang="fa-IR" sz="2000" dirty="0" smtClean="0">
                <a:cs typeface="B Nazanin" pitchFamily="2" charset="-78"/>
              </a:rPr>
              <a:t>3)پیش بینی به عنوان ارائه دهنده اطلاعات مقدماتی و4)بومی سازی از طریق پیش بینی می پردازیم.</a:t>
            </a:r>
          </a:p>
          <a:p>
            <a:pPr marL="715963" indent="-366713">
              <a:lnSpc>
                <a:spcPct val="150000"/>
              </a:lnSpc>
              <a:buNone/>
            </a:pPr>
            <a:endParaRPr lang="fa-IR" sz="2000" dirty="0" smtClean="0">
              <a:cs typeface="B Nazanin" pitchFamily="2" charset="-78"/>
            </a:endParaRPr>
          </a:p>
          <a:p>
            <a:pPr marL="715963" indent="-366713">
              <a:lnSpc>
                <a:spcPct val="150000"/>
              </a:lnSpc>
            </a:pPr>
            <a:endParaRPr lang="fa-IR" sz="2800" dirty="0" smtClean="0">
              <a:cs typeface="B Nazanin" pitchFamily="2" charset="-78"/>
            </a:endParaRPr>
          </a:p>
          <a:p>
            <a:pPr marL="0" indent="0">
              <a:lnSpc>
                <a:spcPct val="150000"/>
              </a:lnSpc>
              <a:buNone/>
            </a:pPr>
            <a:endParaRPr lang="fa-IR" sz="2800"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cs typeface="B Nazanin" pitchFamily="2" charset="-78"/>
              </a:rPr>
              <a:t> </a:t>
            </a:r>
            <a:r>
              <a:rPr lang="fa-IR" sz="4000" b="1" dirty="0" smtClean="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cs typeface="B Nazanin" pitchFamily="2" charset="-78"/>
              </a:rPr>
              <a:t>پیش بینی و نقش آن در فرآیند نوآوری</a:t>
            </a:r>
            <a:endParaRPr lang="fa-IR" sz="4000" b="1" dirty="0">
              <a:ln w="10541" cmpd="sng">
                <a:solidFill>
                  <a:schemeClr val="accent1">
                    <a:shade val="88000"/>
                    <a:satMod val="110000"/>
                  </a:schemeClr>
                </a:solidFill>
                <a:prstDash val="solid"/>
              </a:ln>
              <a:gradFill flip="none" rotWithShape="1">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8100000" scaled="1"/>
                <a:tileRect/>
              </a:gradFill>
              <a:cs typeface="B Nazanin" pitchFamily="2" charset="-78"/>
            </a:endParaRPr>
          </a:p>
        </p:txBody>
      </p:sp>
      <p:sp>
        <p:nvSpPr>
          <p:cNvPr id="3" name="Content Placeholder 2"/>
          <p:cNvSpPr>
            <a:spLocks noGrp="1"/>
          </p:cNvSpPr>
          <p:nvPr>
            <p:ph idx="1"/>
          </p:nvPr>
        </p:nvSpPr>
        <p:spPr/>
        <p:txBody>
          <a:bodyPr>
            <a:normAutofit/>
          </a:bodyPr>
          <a:lstStyle/>
          <a:p>
            <a:pPr>
              <a:lnSpc>
                <a:spcPct val="150000"/>
              </a:lnSpc>
              <a:buNone/>
            </a:pPr>
            <a:r>
              <a:rPr lang="fa-IR" sz="2400" b="1" dirty="0" smtClean="0">
                <a:solidFill>
                  <a:schemeClr val="accent1">
                    <a:lumMod val="75000"/>
                  </a:schemeClr>
                </a:solidFill>
                <a:cs typeface="B Nazanin" pitchFamily="2" charset="-78"/>
              </a:rPr>
              <a:t>تمرکز بر روی برخی تعاریف پیش بینی:</a:t>
            </a:r>
          </a:p>
          <a:p>
            <a:pPr>
              <a:lnSpc>
                <a:spcPct val="150000"/>
              </a:lnSpc>
              <a:buNone/>
            </a:pPr>
            <a:r>
              <a:rPr lang="fa-IR" sz="2000" dirty="0" smtClean="0">
                <a:cs typeface="B Nazanin" pitchFamily="2" charset="-78"/>
              </a:rPr>
              <a:t>وجه تمایز پیش بینی و سایر افکار بلند مدت مانند برنامه ریزی استراتژیک در ویژگی های زیر است :</a:t>
            </a:r>
          </a:p>
          <a:p>
            <a:pPr marL="722313">
              <a:lnSpc>
                <a:spcPct val="150000"/>
              </a:lnSpc>
            </a:pPr>
            <a:r>
              <a:rPr lang="fa-IR" sz="2000" dirty="0" smtClean="0">
                <a:cs typeface="B Nazanin" pitchFamily="2" charset="-78"/>
              </a:rPr>
              <a:t>مشارکتی </a:t>
            </a:r>
            <a:r>
              <a:rPr lang="en-US" sz="2000" dirty="0" smtClean="0">
                <a:solidFill>
                  <a:schemeClr val="accent1">
                    <a:lumMod val="75000"/>
                  </a:schemeClr>
                </a:solidFill>
                <a:cs typeface="B Nazanin" pitchFamily="2" charset="-78"/>
              </a:rPr>
              <a:t>(participatory)</a:t>
            </a:r>
            <a:endParaRPr lang="fa-IR" sz="2000" dirty="0" smtClean="0">
              <a:solidFill>
                <a:schemeClr val="accent1">
                  <a:lumMod val="75000"/>
                </a:schemeClr>
              </a:solidFill>
              <a:cs typeface="B Nazanin" pitchFamily="2" charset="-78"/>
            </a:endParaRPr>
          </a:p>
          <a:p>
            <a:pPr marL="722313">
              <a:lnSpc>
                <a:spcPct val="150000"/>
              </a:lnSpc>
            </a:pPr>
            <a:r>
              <a:rPr lang="fa-IR" sz="2000" dirty="0" smtClean="0">
                <a:cs typeface="B Nazanin" pitchFamily="2" charset="-78"/>
              </a:rPr>
              <a:t>عمل گرا </a:t>
            </a:r>
            <a:r>
              <a:rPr lang="en-US" sz="2000" dirty="0" smtClean="0">
                <a:solidFill>
                  <a:schemeClr val="accent1">
                    <a:lumMod val="75000"/>
                  </a:schemeClr>
                </a:solidFill>
                <a:cs typeface="B Nazanin" pitchFamily="2" charset="-78"/>
              </a:rPr>
              <a:t>(action oriented)</a:t>
            </a:r>
          </a:p>
          <a:p>
            <a:pPr marL="722313">
              <a:lnSpc>
                <a:spcPct val="150000"/>
              </a:lnSpc>
            </a:pPr>
            <a:r>
              <a:rPr lang="fa-IR" sz="2000" dirty="0" smtClean="0">
                <a:cs typeface="B Nazanin" pitchFamily="2" charset="-78"/>
              </a:rPr>
              <a:t>باز ، آزاد </a:t>
            </a:r>
            <a:r>
              <a:rPr lang="en-US" sz="2000" dirty="0" smtClean="0">
                <a:solidFill>
                  <a:schemeClr val="accent1">
                    <a:lumMod val="75000"/>
                  </a:schemeClr>
                </a:solidFill>
                <a:cs typeface="B Nazanin" pitchFamily="2" charset="-78"/>
              </a:rPr>
              <a:t>(open)</a:t>
            </a:r>
            <a:endParaRPr lang="fa-IR" sz="2000" dirty="0" smtClean="0">
              <a:solidFill>
                <a:schemeClr val="accent1">
                  <a:lumMod val="75000"/>
                </a:schemeClr>
              </a:solidFill>
              <a:cs typeface="B Nazanin" pitchFamily="2" charset="-78"/>
            </a:endParaRPr>
          </a:p>
          <a:p>
            <a:pPr marL="273050" indent="-273050" algn="ctr">
              <a:lnSpc>
                <a:spcPct val="150000"/>
              </a:lnSpc>
              <a:buNone/>
            </a:pPr>
            <a:r>
              <a:rPr lang="fa-IR" sz="2000" b="1" dirty="0" smtClean="0">
                <a:cs typeface="B Nazanin" pitchFamily="2" charset="-78"/>
              </a:rPr>
              <a:t>پیش بینی سیا ست گرا به طیف گستردهای از مطالب می پردازد.</a:t>
            </a:r>
          </a:p>
          <a:p>
            <a:pPr marL="273050" indent="-273050" algn="ctr">
              <a:lnSpc>
                <a:spcPct val="150000"/>
              </a:lnSpc>
              <a:buNone/>
            </a:pPr>
            <a:r>
              <a:rPr lang="fa-IR" sz="2000" b="1" dirty="0" smtClean="0">
                <a:cs typeface="B Nazanin" pitchFamily="2" charset="-78"/>
              </a:rPr>
              <a:t>امروزه اکثر فعالیت های پیش بینی طیف گسترده ای از مسائل اجتماعی و اقتصادی وابسته به توسعه تکنولوژیکی را در بر می گیرند.</a:t>
            </a:r>
          </a:p>
          <a:p>
            <a:pPr marL="273050" indent="-273050">
              <a:lnSpc>
                <a:spcPct val="150000"/>
              </a:lnSpc>
              <a:buNone/>
            </a:pPr>
            <a:endParaRPr lang="en-US" sz="2000" dirty="0" smtClean="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fa-IR" sz="2400" b="1" dirty="0" smtClean="0">
                <a:ln w="10541" cmpd="sng">
                  <a:noFill/>
                  <a:prstDash val="solid"/>
                </a:ln>
                <a:solidFill>
                  <a:schemeClr val="accent1">
                    <a:lumMod val="75000"/>
                  </a:schemeClr>
                </a:solidFill>
              </a:rPr>
              <a:t>نقش پیش بینی در داخل فرآیند نوآوری :</a:t>
            </a:r>
            <a:endParaRPr lang="en-US" sz="2400" b="1" dirty="0">
              <a:ln w="10541" cmpd="sng">
                <a:noFill/>
                <a:prstDash val="solid"/>
              </a:ln>
              <a:solidFill>
                <a:schemeClr val="accent1">
                  <a:lumMod val="75000"/>
                </a:schemeClr>
              </a:solidFill>
            </a:endParaRPr>
          </a:p>
        </p:txBody>
      </p:sp>
      <p:sp>
        <p:nvSpPr>
          <p:cNvPr id="5" name="Content Placeholder 4"/>
          <p:cNvSpPr>
            <a:spLocks noGrp="1"/>
          </p:cNvSpPr>
          <p:nvPr>
            <p:ph idx="1"/>
          </p:nvPr>
        </p:nvSpPr>
        <p:spPr/>
        <p:txBody>
          <a:bodyPr>
            <a:normAutofit/>
          </a:bodyPr>
          <a:lstStyle/>
          <a:p>
            <a:pPr marL="0" indent="0">
              <a:lnSpc>
                <a:spcPct val="150000"/>
              </a:lnSpc>
              <a:buNone/>
            </a:pPr>
            <a:r>
              <a:rPr lang="fa-IR" sz="2000" dirty="0" smtClean="0"/>
              <a:t>ما قصد داریم به شفاف سازی چهار حالت حمایت سیاسی که انتظار می رود پیش بینی ارائه دهد بپردازیم:</a:t>
            </a:r>
          </a:p>
          <a:p>
            <a:pPr marL="1152525" indent="-514350">
              <a:lnSpc>
                <a:spcPct val="150000"/>
              </a:lnSpc>
              <a:buSzPct val="80000"/>
              <a:buFont typeface="+mj-lt"/>
              <a:buAutoNum type="arabicParenR"/>
            </a:pPr>
            <a:r>
              <a:rPr lang="fa-IR" sz="2000" dirty="0" smtClean="0">
                <a:cs typeface="B Nazanin" pitchFamily="2" charset="-78"/>
              </a:rPr>
              <a:t>پیش بینی به عنوان ابزاری سیستماتیک برای پرورش توانایی نوآوری</a:t>
            </a:r>
          </a:p>
          <a:p>
            <a:pPr marL="1152525" indent="-514350">
              <a:lnSpc>
                <a:spcPct val="150000"/>
              </a:lnSpc>
              <a:buSzPct val="80000"/>
              <a:buFont typeface="+mj-lt"/>
              <a:buAutoNum type="arabicParenR"/>
            </a:pPr>
            <a:r>
              <a:rPr lang="fa-IR" sz="2000" dirty="0" smtClean="0">
                <a:cs typeface="B Nazanin" pitchFamily="2" charset="-78"/>
              </a:rPr>
              <a:t>پیش بینی برای راهنمایی و جهت یابی نوآوری بسوی نیازهای اجتماعی</a:t>
            </a:r>
          </a:p>
          <a:p>
            <a:pPr marL="1152525" indent="-514350">
              <a:lnSpc>
                <a:spcPct val="150000"/>
              </a:lnSpc>
              <a:buSzPct val="80000"/>
              <a:buFont typeface="+mj-lt"/>
              <a:buAutoNum type="arabicParenR"/>
            </a:pPr>
            <a:r>
              <a:rPr lang="fa-IR" sz="2000" dirty="0" smtClean="0">
                <a:cs typeface="B Nazanin" pitchFamily="2" charset="-78"/>
              </a:rPr>
              <a:t>پیش بینی بعنوان ارائه دهنده اطلاعات مقدماتی به عنوان پایه ای برای تصمیم گیری</a:t>
            </a:r>
          </a:p>
          <a:p>
            <a:pPr marL="1152525" indent="-514350">
              <a:lnSpc>
                <a:spcPct val="150000"/>
              </a:lnSpc>
              <a:buSzPct val="80000"/>
              <a:buFont typeface="+mj-lt"/>
              <a:buAutoNum type="arabicParenR"/>
            </a:pPr>
            <a:r>
              <a:rPr lang="fa-IR" sz="2000" dirty="0" smtClean="0">
                <a:cs typeface="B Nazanin" pitchFamily="2" charset="-78"/>
              </a:rPr>
              <a:t>پیش بینی بعنوان دستورکار تنظیم روند</a:t>
            </a:r>
          </a:p>
          <a:p>
            <a:pPr marL="514350" indent="-514350">
              <a:lnSpc>
                <a:spcPct val="150000"/>
              </a:lnSpc>
              <a:buSzPct val="80000"/>
              <a:buNone/>
            </a:pPr>
            <a:r>
              <a:rPr lang="fa-IR" sz="2400" b="1" dirty="0" smtClean="0">
                <a:solidFill>
                  <a:schemeClr val="accent1">
                    <a:lumMod val="75000"/>
                  </a:schemeClr>
                </a:solidFill>
                <a:cs typeface="B Nazanin" pitchFamily="2" charset="-78"/>
              </a:rPr>
              <a:t>پیش بینی به عنوان ابزاری سیستماتیک برای پرورش توانایی نوآوری :</a:t>
            </a:r>
          </a:p>
          <a:p>
            <a:pPr marL="514350" indent="-514350">
              <a:lnSpc>
                <a:spcPct val="150000"/>
              </a:lnSpc>
              <a:buSzPct val="80000"/>
              <a:buNone/>
            </a:pPr>
            <a:r>
              <a:rPr lang="fa-IR" sz="2000" dirty="0" smtClean="0">
                <a:cs typeface="B Nazanin" pitchFamily="2" charset="-78"/>
              </a:rPr>
              <a:t>هدف ابزار سیستماتیک فراهم کردن سیستم عاملی برای یادگیری،تجربه،تسهیل مدیریت میانی،پرورش</a:t>
            </a:r>
          </a:p>
          <a:p>
            <a:pPr marL="514350" indent="-514350">
              <a:lnSpc>
                <a:spcPct val="150000"/>
              </a:lnSpc>
              <a:buSzPct val="80000"/>
              <a:buNone/>
            </a:pPr>
            <a:endParaRPr lang="fa-IR" sz="2000" dirty="0" smtClean="0">
              <a:cs typeface="B Nazanin" pitchFamily="2" charset="-78"/>
            </a:endParaRPr>
          </a:p>
          <a:p>
            <a:pPr marL="514350" indent="-514350">
              <a:lnSpc>
                <a:spcPct val="150000"/>
              </a:lnSpc>
              <a:buSzPct val="80000"/>
              <a:buNone/>
            </a:pPr>
            <a:endParaRPr lang="fa-IR" sz="2000" dirty="0" smtClean="0">
              <a:cs typeface="B Nazanin" pitchFamily="2" charset="-78"/>
            </a:endParaRPr>
          </a:p>
          <a:p>
            <a:pPr marL="0" indent="0">
              <a:lnSpc>
                <a:spcPct val="150000"/>
              </a:lnSpc>
              <a:buNone/>
            </a:pPr>
            <a:endParaRPr lang="fa-IR" sz="2000" dirty="0" smtClean="0"/>
          </a:p>
          <a:p>
            <a:pPr marL="0" indent="0">
              <a:lnSpc>
                <a:spcPct val="150000"/>
              </a:lnSpc>
              <a:buNone/>
            </a:pPr>
            <a:endParaRPr lang="en-US" sz="2000" dirty="0"/>
          </a:p>
        </p:txBody>
      </p:sp>
      <p:sp>
        <p:nvSpPr>
          <p:cNvPr id="6" name="Footer Placeholder 5"/>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7"/>
            <a:ext cx="8229600" cy="5610244"/>
          </a:xfrm>
        </p:spPr>
        <p:txBody>
          <a:bodyPr>
            <a:normAutofit fontScale="92500" lnSpcReduction="20000"/>
          </a:bodyPr>
          <a:lstStyle/>
          <a:p>
            <a:pPr>
              <a:lnSpc>
                <a:spcPct val="170000"/>
              </a:lnSpc>
              <a:buNone/>
            </a:pPr>
            <a:r>
              <a:rPr lang="fa-IR" sz="3200" dirty="0" smtClean="0"/>
              <a:t>تنظیم جدیدی از عناصر،انگیزش بیان تقاضا،ساختن دید و استراتژی ، می باشد.</a:t>
            </a:r>
          </a:p>
          <a:p>
            <a:pPr>
              <a:lnSpc>
                <a:spcPct val="170000"/>
              </a:lnSpc>
              <a:buNone/>
            </a:pPr>
            <a:r>
              <a:rPr lang="fa-IR" sz="3400" b="1" dirty="0" smtClean="0">
                <a:solidFill>
                  <a:schemeClr val="accent1">
                    <a:lumMod val="75000"/>
                  </a:schemeClr>
                </a:solidFill>
              </a:rPr>
              <a:t>سيستم نوآوري :</a:t>
            </a:r>
          </a:p>
          <a:p>
            <a:pPr marL="0" indent="0">
              <a:lnSpc>
                <a:spcPct val="170000"/>
              </a:lnSpc>
              <a:buNone/>
            </a:pPr>
            <a:r>
              <a:rPr lang="fa-IR" sz="2900" dirty="0" smtClean="0">
                <a:cs typeface="B Nazanin" pitchFamily="2" charset="-78"/>
              </a:rPr>
              <a:t>نوآوري فرايندي پيچيده است كه فعاليت هاي اجزاي متعددي را مي طلبد و اين اجزاء روابطي پيچيده با هم دارند وجود اين روابط پيچيده ما را ملزم مي سازد به نوآوري ديدگاهي سيستماتيك داشته باشيم .مهمترين وظيفه هر سيستم نوآوري،توليد ،انتشار و كاربرد فناوري است بنابراين ويژگي اصلي اين سيستم ،توانايي اجزاء آن در توليد وانتشار فناوري هايي است كه ارزش اقتصادي دارند.ويژگي هاي پوياي سيستم (يعني استحكام ،انعطاف پذيري ،توان تغيير و واكنش به تغييرات محيطي )از مهمترين ويژگي هاي سيتم نوآوري است.</a:t>
            </a:r>
            <a:endParaRPr lang="fa-IR" sz="3200"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a:bodyPr>
          <a:lstStyle/>
          <a:p>
            <a:pPr marL="0" indent="0">
              <a:lnSpc>
                <a:spcPct val="150000"/>
              </a:lnSpc>
              <a:buNone/>
            </a:pPr>
            <a:r>
              <a:rPr lang="fa-IR" sz="2000" dirty="0" smtClean="0">
                <a:cs typeface="B Nazanin" pitchFamily="2" charset="-78"/>
              </a:rPr>
              <a:t>از مطرح شدن راهكار سيستم نوآوري حدود دو دهه مي گذرد و معرفي اوليه آن توسط فريمن (1987)،لاندوال(1992)،و نلسون (1993)صورت گرفته است .سيستم هاي نوآوري به عوامل تعيين كننده در نوآوري پرداخته و به پيامدهاي آن اشاره نمي كنند .در </a:t>
            </a:r>
            <a:r>
              <a:rPr lang="fa-IR" sz="2000" dirty="0" smtClean="0"/>
              <a:t>ابتدا تاكيد اوليه روي سيستم نواوري ملي بود ولي بدنبال آن اشكال صنعتي و منطقه اي نيز مطرح شد . معمولا تحليل سياستها و عملكردفناوري بر وروديها و خروجي ها متمركز شده اند و نحوه اندازه گيري آنها استاندارد شده است ..عملكرد فوري سيستم نواوري خود در قالب نواوريهاي محصول و فرايند انتشار آنها نشان مي دهد و در نهايت آثارش در رفاه اجتماعي و توسعه ظاهر خواهد شد.</a:t>
            </a:r>
            <a:endParaRPr lang="fa-IR" sz="2000" dirty="0"/>
          </a:p>
        </p:txBody>
      </p:sp>
      <p:sp>
        <p:nvSpPr>
          <p:cNvPr id="4" name="Footer Placeholder 3"/>
          <p:cNvSpPr>
            <a:spLocks noGrp="1"/>
          </p:cNvSpPr>
          <p:nvPr>
            <p:ph type="ftr" sz="quarter" idx="11"/>
          </p:nvPr>
        </p:nvSpPr>
        <p:spPr/>
        <p:txBody>
          <a:bodyPr/>
          <a:lstStyle/>
          <a:p>
            <a:r>
              <a:rPr lang="en-US" smtClean="0"/>
              <a:t>© irmgn.ir</a:t>
            </a:r>
            <a:endParaRPr lang="fa-I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journals">
      <a:majorFont>
        <a:latin typeface="Calibri"/>
        <a:ea typeface=""/>
        <a:cs typeface="B Nazanin"/>
      </a:majorFont>
      <a:minorFont>
        <a:latin typeface="Candara"/>
        <a:ea typeface=""/>
        <a:cs typeface="B Nazani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1046</TotalTime>
  <Words>1959</Words>
  <Application>Microsoft Office PowerPoint</Application>
  <PresentationFormat>On-screen Show (4:3)</PresentationFormat>
  <Paragraphs>143</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بسم الله الرحمن الرحیم</vt:lpstr>
      <vt:lpstr>پیش بینی تکنولوژی به عنوان ابزاری در سیاست نوآوری</vt:lpstr>
      <vt:lpstr>مقدمه :</vt:lpstr>
      <vt:lpstr>Slide 4</vt:lpstr>
      <vt:lpstr>Slide 5</vt:lpstr>
      <vt:lpstr> پیش بینی و نقش آن در فرآیند نوآوری</vt:lpstr>
      <vt:lpstr>نقش پیش بینی در داخل فرآیند نوآوری :</vt:lpstr>
      <vt:lpstr>Slide 8</vt:lpstr>
      <vt:lpstr>Slide 9</vt:lpstr>
      <vt:lpstr>Slide 10</vt:lpstr>
      <vt:lpstr>Slide 11</vt:lpstr>
      <vt:lpstr>شکل دهی اجتماعی تکنولوژی (SST)</vt:lpstr>
      <vt:lpstr>Slide 13</vt:lpstr>
      <vt:lpstr>Slide 14</vt:lpstr>
      <vt:lpstr>Slide 15</vt:lpstr>
      <vt:lpstr>برخی از مفاهیم پیش بینی</vt:lpstr>
      <vt:lpstr>Slide 17</vt:lpstr>
      <vt:lpstr>Slide 18</vt:lpstr>
      <vt:lpstr>Slide 19</vt:lpstr>
      <vt:lpstr>Slide 20</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پیش بینی فناوری به عنوان ابزار نوآوری در سیاست</dc:title>
  <dc:creator>MRT</dc:creator>
  <cp:lastModifiedBy>Administrator</cp:lastModifiedBy>
  <cp:revision>200</cp:revision>
  <dcterms:created xsi:type="dcterms:W3CDTF">2010-04-22T07:00:08Z</dcterms:created>
  <dcterms:modified xsi:type="dcterms:W3CDTF">2016-03-16T18:44:58Z</dcterms:modified>
</cp:coreProperties>
</file>