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handoutMasterIdLst>
    <p:handoutMasterId r:id="rId22"/>
  </p:handoutMasterIdLst>
  <p:sldIdLst>
    <p:sldId id="258" r:id="rId2"/>
    <p:sldId id="256" r:id="rId3"/>
    <p:sldId id="274" r:id="rId4"/>
    <p:sldId id="261" r:id="rId5"/>
    <p:sldId id="259" r:id="rId6"/>
    <p:sldId id="262" r:id="rId7"/>
    <p:sldId id="260" r:id="rId8"/>
    <p:sldId id="275" r:id="rId9"/>
    <p:sldId id="278" r:id="rId10"/>
    <p:sldId id="263" r:id="rId11"/>
    <p:sldId id="267" r:id="rId12"/>
    <p:sldId id="268" r:id="rId13"/>
    <p:sldId id="269" r:id="rId14"/>
    <p:sldId id="270" r:id="rId15"/>
    <p:sldId id="271" r:id="rId16"/>
    <p:sldId id="272" r:id="rId17"/>
    <p:sldId id="277" r:id="rId18"/>
    <p:sldId id="273" r:id="rId19"/>
    <p:sldId id="276"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074" autoAdjust="0"/>
    <p:restoredTop sz="94660"/>
  </p:normalViewPr>
  <p:slideViewPr>
    <p:cSldViewPr>
      <p:cViewPr>
        <p:scale>
          <a:sx n="100" d="100"/>
          <a:sy n="100" d="100"/>
        </p:scale>
        <p:origin x="-485" y="653"/>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2D02A0B-D335-4801-BE2C-B369BB61E2A3}" type="datetimeFigureOut">
              <a:rPr lang="en-US" smtClean="0"/>
              <a:t>3/16/2016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 irmgn.ir</a:t>
            </a: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5CE8F9B-8C36-482C-B1DF-6BBBCE4E7721}" type="slidenum">
              <a:rPr lang="en-US" smtClean="0"/>
              <a:t>‹#›</a:t>
            </a:fld>
            <a:endParaRPr lang="en-US"/>
          </a:p>
        </p:txBody>
      </p:sp>
    </p:spTree>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A6E7205-40F2-4477-B680-0308144EFB84}" type="datetimeFigureOut">
              <a:rPr lang="en-US" smtClean="0"/>
              <a:pPr/>
              <a:t>3/16/2016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 irmgn.ir</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7794C3B-ED2F-4978-90AE-A1C8E18897C9}" type="slidenum">
              <a:rPr lang="en-US" smtClean="0"/>
              <a:pPr/>
              <a:t>‹#›</a:t>
            </a:fld>
            <a:endParaRPr lang="en-US"/>
          </a:p>
        </p:txBody>
      </p:sp>
    </p:spTree>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7794C3B-ED2F-4978-90AE-A1C8E18897C9}" type="slidenum">
              <a:rPr lang="en-US" smtClean="0"/>
              <a:pPr/>
              <a:t>1</a:t>
            </a:fld>
            <a:endParaRPr lang="en-US"/>
          </a:p>
        </p:txBody>
      </p:sp>
      <p:sp>
        <p:nvSpPr>
          <p:cNvPr id="5" name="Footer Placeholder 4"/>
          <p:cNvSpPr>
            <a:spLocks noGrp="1"/>
          </p:cNvSpPr>
          <p:nvPr>
            <p:ph type="ftr" sz="quarter" idx="11"/>
          </p:nvPr>
        </p:nvSpPr>
        <p:spPr/>
        <p:txBody>
          <a:bodyPr/>
          <a:lstStyle/>
          <a:p>
            <a:r>
              <a:rPr lang="en-US" smtClean="0"/>
              <a:t>© irmgn.ir</a:t>
            </a:r>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7794C3B-ED2F-4978-90AE-A1C8E18897C9}" type="slidenum">
              <a:rPr lang="en-US" smtClean="0"/>
              <a:pPr/>
              <a:t>8</a:t>
            </a:fld>
            <a:endParaRPr lang="en-US"/>
          </a:p>
        </p:txBody>
      </p:sp>
      <p:sp>
        <p:nvSpPr>
          <p:cNvPr id="5" name="Footer Placeholder 4"/>
          <p:cNvSpPr>
            <a:spLocks noGrp="1"/>
          </p:cNvSpPr>
          <p:nvPr>
            <p:ph type="ftr" sz="quarter" idx="11"/>
          </p:nvPr>
        </p:nvSpPr>
        <p:spPr/>
        <p:txBody>
          <a:bodyPr/>
          <a:lstStyle/>
          <a:p>
            <a:r>
              <a:rPr lang="en-US" smtClean="0"/>
              <a:t>© irmgn.ir</a:t>
            </a: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105955E7-C318-4F97-B75A-A87F8B241BCA}" type="datetime1">
              <a:rPr lang="en-US" smtClean="0"/>
              <a:t>3/16/2016</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r>
              <a:rPr lang="en-US" smtClean="0"/>
              <a:t>© irmgn.ir</a:t>
            </a:r>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69CEA3FF-29BF-4B56-8C67-CABDD8F13782}"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3CB3601-9D98-4A89-9DC1-CB93ADFCB93D}" type="datetime1">
              <a:rPr lang="en-US" smtClean="0"/>
              <a:t>3/16/2016</a:t>
            </a:fld>
            <a:endParaRPr lang="en-US"/>
          </a:p>
        </p:txBody>
      </p:sp>
      <p:sp>
        <p:nvSpPr>
          <p:cNvPr id="5" name="Footer Placeholder 4"/>
          <p:cNvSpPr>
            <a:spLocks noGrp="1"/>
          </p:cNvSpPr>
          <p:nvPr>
            <p:ph type="ftr" sz="quarter" idx="11"/>
          </p:nvPr>
        </p:nvSpPr>
        <p:spPr/>
        <p:txBody>
          <a:bodyPr/>
          <a:lstStyle/>
          <a:p>
            <a:r>
              <a:rPr lang="en-US" smtClean="0"/>
              <a:t>© irmgn.ir</a:t>
            </a:r>
            <a:endParaRPr lang="en-US"/>
          </a:p>
        </p:txBody>
      </p:sp>
      <p:sp>
        <p:nvSpPr>
          <p:cNvPr id="6" name="Slide Number Placeholder 5"/>
          <p:cNvSpPr>
            <a:spLocks noGrp="1"/>
          </p:cNvSpPr>
          <p:nvPr>
            <p:ph type="sldNum" sz="quarter" idx="12"/>
          </p:nvPr>
        </p:nvSpPr>
        <p:spPr/>
        <p:txBody>
          <a:bodyPr/>
          <a:lstStyle/>
          <a:p>
            <a:fld id="{69CEA3FF-29BF-4B56-8C67-CABDD8F1378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3915AA2-A231-4EF6-8520-39BAD6DCA19E}" type="datetime1">
              <a:rPr lang="en-US" smtClean="0"/>
              <a:t>3/16/2016</a:t>
            </a:fld>
            <a:endParaRPr lang="en-US"/>
          </a:p>
        </p:txBody>
      </p:sp>
      <p:sp>
        <p:nvSpPr>
          <p:cNvPr id="5" name="Footer Placeholder 4"/>
          <p:cNvSpPr>
            <a:spLocks noGrp="1"/>
          </p:cNvSpPr>
          <p:nvPr>
            <p:ph type="ftr" sz="quarter" idx="11"/>
          </p:nvPr>
        </p:nvSpPr>
        <p:spPr/>
        <p:txBody>
          <a:bodyPr/>
          <a:lstStyle/>
          <a:p>
            <a:r>
              <a:rPr lang="en-US" smtClean="0"/>
              <a:t>© irmgn.ir</a:t>
            </a:r>
            <a:endParaRPr lang="en-US"/>
          </a:p>
        </p:txBody>
      </p:sp>
      <p:sp>
        <p:nvSpPr>
          <p:cNvPr id="6" name="Slide Number Placeholder 5"/>
          <p:cNvSpPr>
            <a:spLocks noGrp="1"/>
          </p:cNvSpPr>
          <p:nvPr>
            <p:ph type="sldNum" sz="quarter" idx="12"/>
          </p:nvPr>
        </p:nvSpPr>
        <p:spPr/>
        <p:txBody>
          <a:bodyPr/>
          <a:lstStyle/>
          <a:p>
            <a:fld id="{69CEA3FF-29BF-4B56-8C67-CABDD8F1378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20718C63-2060-427C-AAF0-3451925DEB47}" type="datetime1">
              <a:rPr lang="en-US" smtClean="0"/>
              <a:t>3/16/2016</a:t>
            </a:fld>
            <a:endParaRPr lang="en-US"/>
          </a:p>
        </p:txBody>
      </p:sp>
      <p:sp>
        <p:nvSpPr>
          <p:cNvPr id="9" name="Slide Number Placeholder 8"/>
          <p:cNvSpPr>
            <a:spLocks noGrp="1"/>
          </p:cNvSpPr>
          <p:nvPr>
            <p:ph type="sldNum" sz="quarter" idx="15"/>
          </p:nvPr>
        </p:nvSpPr>
        <p:spPr/>
        <p:txBody>
          <a:bodyPr rtlCol="0"/>
          <a:lstStyle/>
          <a:p>
            <a:fld id="{69CEA3FF-29BF-4B56-8C67-CABDD8F13782}" type="slidenum">
              <a:rPr lang="en-US" smtClean="0"/>
              <a:pPr/>
              <a:t>‹#›</a:t>
            </a:fld>
            <a:endParaRPr lang="en-US"/>
          </a:p>
        </p:txBody>
      </p:sp>
      <p:sp>
        <p:nvSpPr>
          <p:cNvPr id="10" name="Footer Placeholder 9"/>
          <p:cNvSpPr>
            <a:spLocks noGrp="1"/>
          </p:cNvSpPr>
          <p:nvPr>
            <p:ph type="ftr" sz="quarter" idx="16"/>
          </p:nvPr>
        </p:nvSpPr>
        <p:spPr/>
        <p:txBody>
          <a:bodyPr rtlCol="0"/>
          <a:lstStyle/>
          <a:p>
            <a:r>
              <a:rPr lang="en-US" smtClean="0"/>
              <a:t>© irmgn.ir</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655C6FD0-3E52-4EF4-A236-FD8379663ACC}" type="datetime1">
              <a:rPr lang="en-US" smtClean="0"/>
              <a:t>3/16/2016</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r>
              <a:rPr lang="en-US" smtClean="0"/>
              <a:t>© irmgn.ir</a:t>
            </a:r>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69CEA3FF-29BF-4B56-8C67-CABDD8F1378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508F300-F3B3-456B-9EF6-3ADDB81B94BC}" type="datetime1">
              <a:rPr lang="en-US" smtClean="0"/>
              <a:t>3/16/2016</a:t>
            </a:fld>
            <a:endParaRPr lang="en-US"/>
          </a:p>
        </p:txBody>
      </p:sp>
      <p:sp>
        <p:nvSpPr>
          <p:cNvPr id="6" name="Footer Placeholder 5"/>
          <p:cNvSpPr>
            <a:spLocks noGrp="1"/>
          </p:cNvSpPr>
          <p:nvPr>
            <p:ph type="ftr" sz="quarter" idx="11"/>
          </p:nvPr>
        </p:nvSpPr>
        <p:spPr/>
        <p:txBody>
          <a:bodyPr/>
          <a:lstStyle/>
          <a:p>
            <a:r>
              <a:rPr lang="en-US" smtClean="0"/>
              <a:t>© irmgn.ir</a:t>
            </a:r>
            <a:endParaRPr lang="en-US"/>
          </a:p>
        </p:txBody>
      </p:sp>
      <p:sp>
        <p:nvSpPr>
          <p:cNvPr id="7" name="Slide Number Placeholder 6"/>
          <p:cNvSpPr>
            <a:spLocks noGrp="1"/>
          </p:cNvSpPr>
          <p:nvPr>
            <p:ph type="sldNum" sz="quarter" idx="12"/>
          </p:nvPr>
        </p:nvSpPr>
        <p:spPr/>
        <p:txBody>
          <a:bodyPr/>
          <a:lstStyle/>
          <a:p>
            <a:fld id="{69CEA3FF-29BF-4B56-8C67-CABDD8F13782}"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AD5A1773-2E21-4B56-9047-ED61F5ACE12E}" type="datetime1">
              <a:rPr lang="en-US" smtClean="0"/>
              <a:t>3/16/2016</a:t>
            </a:fld>
            <a:endParaRPr lang="en-US"/>
          </a:p>
        </p:txBody>
      </p:sp>
      <p:sp>
        <p:nvSpPr>
          <p:cNvPr id="8" name="Footer Placeholder 7"/>
          <p:cNvSpPr>
            <a:spLocks noGrp="1"/>
          </p:cNvSpPr>
          <p:nvPr>
            <p:ph type="ftr" sz="quarter" idx="11"/>
          </p:nvPr>
        </p:nvSpPr>
        <p:spPr/>
        <p:txBody>
          <a:bodyPr/>
          <a:lstStyle/>
          <a:p>
            <a:r>
              <a:rPr lang="en-US" smtClean="0"/>
              <a:t>© irmgn.ir</a:t>
            </a:r>
            <a:endParaRPr lang="en-US"/>
          </a:p>
        </p:txBody>
      </p:sp>
      <p:sp>
        <p:nvSpPr>
          <p:cNvPr id="9" name="Slide Number Placeholder 8"/>
          <p:cNvSpPr>
            <a:spLocks noGrp="1"/>
          </p:cNvSpPr>
          <p:nvPr>
            <p:ph type="sldNum" sz="quarter" idx="12"/>
          </p:nvPr>
        </p:nvSpPr>
        <p:spPr/>
        <p:txBody>
          <a:bodyPr/>
          <a:lstStyle/>
          <a:p>
            <a:fld id="{69CEA3FF-29BF-4B56-8C67-CABDD8F13782}"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40994188-B518-4676-ACBE-426B3D58A17D}" type="datetime1">
              <a:rPr lang="en-US" smtClean="0"/>
              <a:t>3/16/2016</a:t>
            </a:fld>
            <a:endParaRPr lang="en-US"/>
          </a:p>
        </p:txBody>
      </p:sp>
      <p:sp>
        <p:nvSpPr>
          <p:cNvPr id="7" name="Slide Number Placeholder 6"/>
          <p:cNvSpPr>
            <a:spLocks noGrp="1"/>
          </p:cNvSpPr>
          <p:nvPr>
            <p:ph type="sldNum" sz="quarter" idx="11"/>
          </p:nvPr>
        </p:nvSpPr>
        <p:spPr/>
        <p:txBody>
          <a:bodyPr rtlCol="0"/>
          <a:lstStyle/>
          <a:p>
            <a:fld id="{69CEA3FF-29BF-4B56-8C67-CABDD8F13782}" type="slidenum">
              <a:rPr lang="en-US" smtClean="0"/>
              <a:pPr/>
              <a:t>‹#›</a:t>
            </a:fld>
            <a:endParaRPr lang="en-US"/>
          </a:p>
        </p:txBody>
      </p:sp>
      <p:sp>
        <p:nvSpPr>
          <p:cNvPr id="8" name="Footer Placeholder 7"/>
          <p:cNvSpPr>
            <a:spLocks noGrp="1"/>
          </p:cNvSpPr>
          <p:nvPr>
            <p:ph type="ftr" sz="quarter" idx="12"/>
          </p:nvPr>
        </p:nvSpPr>
        <p:spPr/>
        <p:txBody>
          <a:bodyPr rtlCol="0"/>
          <a:lstStyle/>
          <a:p>
            <a:r>
              <a:rPr lang="en-US" smtClean="0"/>
              <a:t>© irmgn.ir</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D74507-530D-4234-B7FF-29D6303B31E0}" type="datetime1">
              <a:rPr lang="en-US" smtClean="0"/>
              <a:t>3/16/2016</a:t>
            </a:fld>
            <a:endParaRPr lang="en-US"/>
          </a:p>
        </p:txBody>
      </p:sp>
      <p:sp>
        <p:nvSpPr>
          <p:cNvPr id="3" name="Footer Placeholder 2"/>
          <p:cNvSpPr>
            <a:spLocks noGrp="1"/>
          </p:cNvSpPr>
          <p:nvPr>
            <p:ph type="ftr" sz="quarter" idx="11"/>
          </p:nvPr>
        </p:nvSpPr>
        <p:spPr/>
        <p:txBody>
          <a:bodyPr/>
          <a:lstStyle/>
          <a:p>
            <a:r>
              <a:rPr lang="en-US" smtClean="0"/>
              <a:t>© irmgn.ir</a:t>
            </a:r>
            <a:endParaRPr lang="en-US"/>
          </a:p>
        </p:txBody>
      </p:sp>
      <p:sp>
        <p:nvSpPr>
          <p:cNvPr id="4" name="Slide Number Placeholder 3"/>
          <p:cNvSpPr>
            <a:spLocks noGrp="1"/>
          </p:cNvSpPr>
          <p:nvPr>
            <p:ph type="sldNum" sz="quarter" idx="12"/>
          </p:nvPr>
        </p:nvSpPr>
        <p:spPr/>
        <p:txBody>
          <a:bodyPr/>
          <a:lstStyle/>
          <a:p>
            <a:fld id="{69CEA3FF-29BF-4B56-8C67-CABDD8F1378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D27D9975-CFED-47DF-9B4E-B26FED66C3D8}" type="datetime1">
              <a:rPr lang="en-US" smtClean="0"/>
              <a:t>3/16/2016</a:t>
            </a:fld>
            <a:endParaRPr lang="en-US"/>
          </a:p>
        </p:txBody>
      </p:sp>
      <p:sp>
        <p:nvSpPr>
          <p:cNvPr id="22" name="Slide Number Placeholder 21"/>
          <p:cNvSpPr>
            <a:spLocks noGrp="1"/>
          </p:cNvSpPr>
          <p:nvPr>
            <p:ph type="sldNum" sz="quarter" idx="15"/>
          </p:nvPr>
        </p:nvSpPr>
        <p:spPr/>
        <p:txBody>
          <a:bodyPr rtlCol="0"/>
          <a:lstStyle/>
          <a:p>
            <a:fld id="{69CEA3FF-29BF-4B56-8C67-CABDD8F13782}" type="slidenum">
              <a:rPr lang="en-US" smtClean="0"/>
              <a:pPr/>
              <a:t>‹#›</a:t>
            </a:fld>
            <a:endParaRPr lang="en-US"/>
          </a:p>
        </p:txBody>
      </p:sp>
      <p:sp>
        <p:nvSpPr>
          <p:cNvPr id="23" name="Footer Placeholder 22"/>
          <p:cNvSpPr>
            <a:spLocks noGrp="1"/>
          </p:cNvSpPr>
          <p:nvPr>
            <p:ph type="ftr" sz="quarter" idx="16"/>
          </p:nvPr>
        </p:nvSpPr>
        <p:spPr/>
        <p:txBody>
          <a:bodyPr rtlCol="0"/>
          <a:lstStyle/>
          <a:p>
            <a:r>
              <a:rPr lang="en-US" smtClean="0"/>
              <a:t>© irmgn.ir</a:t>
            </a: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3E5C1809-0BB1-497F-B66A-38A65F83AA87}" type="datetime1">
              <a:rPr lang="en-US" smtClean="0"/>
              <a:t>3/16/2016</a:t>
            </a:fld>
            <a:endParaRPr lang="en-US"/>
          </a:p>
        </p:txBody>
      </p:sp>
      <p:sp>
        <p:nvSpPr>
          <p:cNvPr id="18" name="Slide Number Placeholder 17"/>
          <p:cNvSpPr>
            <a:spLocks noGrp="1"/>
          </p:cNvSpPr>
          <p:nvPr>
            <p:ph type="sldNum" sz="quarter" idx="11"/>
          </p:nvPr>
        </p:nvSpPr>
        <p:spPr/>
        <p:txBody>
          <a:bodyPr rtlCol="0"/>
          <a:lstStyle/>
          <a:p>
            <a:fld id="{69CEA3FF-29BF-4B56-8C67-CABDD8F13782}" type="slidenum">
              <a:rPr lang="en-US" smtClean="0"/>
              <a:pPr/>
              <a:t>‹#›</a:t>
            </a:fld>
            <a:endParaRPr lang="en-US"/>
          </a:p>
        </p:txBody>
      </p:sp>
      <p:sp>
        <p:nvSpPr>
          <p:cNvPr id="21" name="Footer Placeholder 20"/>
          <p:cNvSpPr>
            <a:spLocks noGrp="1"/>
          </p:cNvSpPr>
          <p:nvPr>
            <p:ph type="ftr" sz="quarter" idx="12"/>
          </p:nvPr>
        </p:nvSpPr>
        <p:spPr/>
        <p:txBody>
          <a:bodyPr rtlCol="0"/>
          <a:lstStyle/>
          <a:p>
            <a:r>
              <a:rPr lang="en-US" smtClean="0"/>
              <a:t>© irmgn.ir</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68FDD808-5FD9-4901-AF6D-CECAA3ED7D9D}" type="datetime1">
              <a:rPr lang="en-US" smtClean="0"/>
              <a:t>3/16/2016</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r>
              <a:rPr lang="en-US" smtClean="0"/>
              <a:t>© irmgn.ir</a:t>
            </a:r>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69CEA3FF-29BF-4B56-8C67-CABDD8F1378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p:txBody>
          <a:bodyPr/>
          <a:lstStyle/>
          <a:p>
            <a:pPr algn="ctr"/>
            <a:endParaRPr lang="fa-IR" dirty="0" smtClean="0"/>
          </a:p>
          <a:p>
            <a:pPr algn="ctr"/>
            <a:r>
              <a:rPr lang="en-US" dirty="0" smtClean="0"/>
              <a:t>© irmgn.ir</a:t>
            </a:r>
            <a:endParaRPr lang="en-US" dirty="0"/>
          </a:p>
        </p:txBody>
      </p:sp>
      <p:sp>
        <p:nvSpPr>
          <p:cNvPr id="4" name="Title 3"/>
          <p:cNvSpPr>
            <a:spLocks noGrp="1"/>
          </p:cNvSpPr>
          <p:nvPr>
            <p:ph type="ctrTitle"/>
          </p:nvPr>
        </p:nvSpPr>
        <p:spPr>
          <a:xfrm>
            <a:off x="2286000" y="1785926"/>
            <a:ext cx="6172200" cy="1894362"/>
          </a:xfrm>
        </p:spPr>
        <p:txBody>
          <a:bodyPr>
            <a:normAutofit/>
          </a:bodyPr>
          <a:lstStyle/>
          <a:p>
            <a:r>
              <a:rPr lang="fa-IR" sz="4800" dirty="0" smtClean="0">
                <a:ln>
                  <a:solidFill>
                    <a:schemeClr val="accent4">
                      <a:lumMod val="60000"/>
                      <a:lumOff val="40000"/>
                    </a:schemeClr>
                  </a:solidFill>
                </a:ln>
                <a:solidFill>
                  <a:schemeClr val="tx1"/>
                </a:solidFill>
                <a:effectLst>
                  <a:glow rad="228600">
                    <a:schemeClr val="accent2">
                      <a:satMod val="175000"/>
                      <a:alpha val="40000"/>
                    </a:schemeClr>
                  </a:glow>
                </a:effectLst>
                <a:latin typeface="Wingdings 2" pitchFamily="18" charset="2"/>
                <a:ea typeface="MS PGothic" pitchFamily="34" charset="-128"/>
                <a:cs typeface="2  Helal" pitchFamily="2" charset="-78"/>
              </a:rPr>
              <a:t>بسم الله الرحمان الرحیم</a:t>
            </a:r>
            <a:endParaRPr lang="en-US" sz="4800" dirty="0">
              <a:ln>
                <a:solidFill>
                  <a:schemeClr val="accent4">
                    <a:lumMod val="60000"/>
                    <a:lumOff val="40000"/>
                  </a:schemeClr>
                </a:solidFill>
              </a:ln>
              <a:solidFill>
                <a:schemeClr val="tx1"/>
              </a:solidFill>
              <a:effectLst>
                <a:glow rad="228600">
                  <a:schemeClr val="accent2">
                    <a:satMod val="175000"/>
                    <a:alpha val="40000"/>
                  </a:schemeClr>
                </a:glow>
              </a:effectLst>
              <a:latin typeface="Wingdings 2" pitchFamily="18" charset="2"/>
              <a:ea typeface="MS PGothic" pitchFamily="34" charset="-128"/>
              <a:cs typeface="2  Helal" pitchFamily="2" charset="-78"/>
            </a:endParaRPr>
          </a:p>
        </p:txBody>
      </p:sp>
      <p:sp>
        <p:nvSpPr>
          <p:cNvPr id="6" name="Footer Placeholder 5"/>
          <p:cNvSpPr>
            <a:spLocks noGrp="1"/>
          </p:cNvSpPr>
          <p:nvPr>
            <p:ph type="ftr" sz="quarter" idx="11"/>
          </p:nvPr>
        </p:nvSpPr>
        <p:spPr/>
        <p:txBody>
          <a:bodyPr/>
          <a:lstStyle/>
          <a:p>
            <a:r>
              <a:rPr lang="en-US" smtClean="0"/>
              <a:t>© irmgn.ir</a:t>
            </a:r>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chemeClr val="tx1"/>
                </a:solidFill>
              </a:rPr>
              <a:t>حسگرهای نانوتکنولوژیکی:</a:t>
            </a:r>
            <a:endParaRPr lang="en-US" dirty="0">
              <a:solidFill>
                <a:schemeClr val="tx1"/>
              </a:solidFill>
            </a:endParaRPr>
          </a:p>
        </p:txBody>
      </p:sp>
      <p:sp>
        <p:nvSpPr>
          <p:cNvPr id="3" name="Content Placeholder 2"/>
          <p:cNvSpPr>
            <a:spLocks noGrp="1"/>
          </p:cNvSpPr>
          <p:nvPr>
            <p:ph sz="quarter" idx="1"/>
          </p:nvPr>
        </p:nvSpPr>
        <p:spPr/>
        <p:txBody>
          <a:bodyPr/>
          <a:lstStyle/>
          <a:p>
            <a:pPr algn="r" rtl="1"/>
            <a:r>
              <a:rPr lang="fa-IR" dirty="0" smtClean="0"/>
              <a:t>مربعات فلزی مولکولی</a:t>
            </a:r>
          </a:p>
          <a:p>
            <a:pPr algn="r" rtl="1">
              <a:buNone/>
            </a:pPr>
            <a:r>
              <a:rPr lang="fa-IR" dirty="0" smtClean="0"/>
              <a:t> </a:t>
            </a:r>
          </a:p>
          <a:p>
            <a:pPr algn="r" rtl="1"/>
            <a:r>
              <a:rPr lang="fa-IR" dirty="0" smtClean="0"/>
              <a:t>حسگر های الکترو مغناطیسی</a:t>
            </a:r>
          </a:p>
          <a:p>
            <a:pPr algn="r" rtl="1">
              <a:buNone/>
            </a:pPr>
            <a:endParaRPr lang="fa-IR" dirty="0" smtClean="0"/>
          </a:p>
          <a:p>
            <a:pPr algn="r" rtl="1"/>
            <a:r>
              <a:rPr lang="fa-IR" dirty="0" smtClean="0"/>
              <a:t>زیست حسگرها</a:t>
            </a:r>
            <a:endParaRPr lang="en-US" dirty="0"/>
          </a:p>
        </p:txBody>
      </p:sp>
      <p:sp>
        <p:nvSpPr>
          <p:cNvPr id="4" name="Footer Placeholder 3"/>
          <p:cNvSpPr>
            <a:spLocks noGrp="1"/>
          </p:cNvSpPr>
          <p:nvPr>
            <p:ph type="ftr" sz="quarter" idx="16"/>
          </p:nvPr>
        </p:nvSpPr>
        <p:spPr/>
        <p:txBody>
          <a:bodyPr/>
          <a:lstStyle/>
          <a:p>
            <a:r>
              <a:rPr lang="en-US" smtClean="0"/>
              <a:t>© irmgn.ir</a:t>
            </a:r>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chemeClr val="tx1"/>
                </a:solidFill>
              </a:rPr>
              <a:t>ساختارهای زیستی نانو مقیاس :</a:t>
            </a:r>
            <a:endParaRPr lang="en-US" dirty="0">
              <a:solidFill>
                <a:schemeClr val="tx1"/>
              </a:solidFill>
            </a:endParaRPr>
          </a:p>
        </p:txBody>
      </p:sp>
      <p:sp>
        <p:nvSpPr>
          <p:cNvPr id="3" name="Content Placeholder 2"/>
          <p:cNvSpPr>
            <a:spLocks noGrp="1"/>
          </p:cNvSpPr>
          <p:nvPr>
            <p:ph sz="quarter" idx="1"/>
          </p:nvPr>
        </p:nvSpPr>
        <p:spPr/>
        <p:txBody>
          <a:bodyPr/>
          <a:lstStyle/>
          <a:p>
            <a:pPr algn="r">
              <a:lnSpc>
                <a:spcPct val="150000"/>
              </a:lnSpc>
              <a:buNone/>
            </a:pPr>
            <a:r>
              <a:rPr lang="fa-IR" dirty="0" smtClean="0"/>
              <a:t>سام استاپ استاد شیمی ،علم مواد و داروسازی است .</a:t>
            </a:r>
          </a:p>
          <a:p>
            <a:pPr algn="r">
              <a:lnSpc>
                <a:spcPct val="150000"/>
              </a:lnSpc>
              <a:buNone/>
            </a:pPr>
            <a:r>
              <a:rPr lang="fa-IR" dirty="0" smtClean="0"/>
              <a:t>او توجه ویژه ای به ساختارهای زیستی نانو مقیاس دارد.</a:t>
            </a:r>
          </a:p>
          <a:p>
            <a:pPr algn="r">
              <a:lnSpc>
                <a:spcPct val="150000"/>
              </a:lnSpc>
              <a:buNone/>
            </a:pPr>
            <a:r>
              <a:rPr lang="fa-IR" dirty="0" smtClean="0"/>
              <a:t>این ساختار ها میتوانند یک فرایند زیستی را تقلید کرده و </a:t>
            </a:r>
          </a:p>
          <a:p>
            <a:pPr algn="r">
              <a:lnSpc>
                <a:spcPct val="150000"/>
              </a:lnSpc>
              <a:buNone/>
            </a:pPr>
            <a:r>
              <a:rPr lang="fa-IR" dirty="0" smtClean="0"/>
              <a:t>یا تحت تاثیر قرار دهند.</a:t>
            </a:r>
          </a:p>
          <a:p>
            <a:pPr algn="r">
              <a:lnSpc>
                <a:spcPct val="150000"/>
              </a:lnSpc>
              <a:buNone/>
            </a:pPr>
            <a:r>
              <a:rPr lang="fa-IR" dirty="0" smtClean="0"/>
              <a:t>نکته اصلی مرمت انسانی است  که به بدن اجازه میدهد بافت های شکسته یا آسیب دیده را به طور طبیعی تعمیر کند به جای آنکه آنرا با کاشت فلز یا سرامیک جایگزین کند .</a:t>
            </a:r>
            <a:endParaRPr lang="en-US" dirty="0"/>
          </a:p>
        </p:txBody>
      </p:sp>
      <p:pic>
        <p:nvPicPr>
          <p:cNvPr id="18434" name="Picture 2" descr="G:\4.jpg"/>
          <p:cNvPicPr>
            <a:picLocks noChangeAspect="1" noChangeArrowheads="1"/>
          </p:cNvPicPr>
          <p:nvPr/>
        </p:nvPicPr>
        <p:blipFill>
          <a:blip r:embed="rId2" cstate="print"/>
          <a:srcRect/>
          <a:stretch>
            <a:fillRect/>
          </a:stretch>
        </p:blipFill>
        <p:spPr bwMode="auto">
          <a:xfrm>
            <a:off x="285720" y="928670"/>
            <a:ext cx="2000264" cy="3071834"/>
          </a:xfrm>
          <a:prstGeom prst="rect">
            <a:avLst/>
          </a:prstGeom>
          <a:noFill/>
        </p:spPr>
      </p:pic>
      <p:sp>
        <p:nvSpPr>
          <p:cNvPr id="5" name="Footer Placeholder 4"/>
          <p:cNvSpPr>
            <a:spLocks noGrp="1"/>
          </p:cNvSpPr>
          <p:nvPr>
            <p:ph type="ftr" sz="quarter" idx="16"/>
          </p:nvPr>
        </p:nvSpPr>
        <p:spPr/>
        <p:txBody>
          <a:bodyPr/>
          <a:lstStyle/>
          <a:p>
            <a:r>
              <a:rPr lang="en-US" smtClean="0"/>
              <a:t>© irmgn.ir</a:t>
            </a: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chemeClr val="tx1"/>
                </a:solidFill>
              </a:rPr>
              <a:t>دارو رسانی :</a:t>
            </a:r>
            <a:endParaRPr lang="en-US" dirty="0">
              <a:solidFill>
                <a:schemeClr val="tx1"/>
              </a:solidFill>
            </a:endParaRPr>
          </a:p>
        </p:txBody>
      </p:sp>
      <p:sp>
        <p:nvSpPr>
          <p:cNvPr id="3" name="Content Placeholder 2"/>
          <p:cNvSpPr>
            <a:spLocks noGrp="1"/>
          </p:cNvSpPr>
          <p:nvPr>
            <p:ph sz="quarter" idx="1"/>
          </p:nvPr>
        </p:nvSpPr>
        <p:spPr/>
        <p:txBody>
          <a:bodyPr/>
          <a:lstStyle/>
          <a:p>
            <a:pPr algn="r" rtl="1">
              <a:lnSpc>
                <a:spcPct val="150000"/>
              </a:lnSpc>
            </a:pPr>
            <a:r>
              <a:rPr lang="fa-IR" dirty="0" smtClean="0"/>
              <a:t>پیشرفت های زیست پزشکی نانو مقیاس این توانایی را دارند تا جایگزین هایی را برای کنترل شیمی خون و عرضه داروهای درخواستی ایجاد کند که میتواند مزیتی برای دیابتی ها و بیماران سرطانی باشد.</a:t>
            </a:r>
          </a:p>
          <a:p>
            <a:pPr algn="r" rtl="1">
              <a:lnSpc>
                <a:spcPct val="150000"/>
              </a:lnSpc>
            </a:pPr>
            <a:r>
              <a:rPr lang="fa-IR" dirty="0" smtClean="0"/>
              <a:t>در این مورد ،نانو آهنرباها به روش تشخیص مولکولی به دارویی که باید رسانده شود بسته میشود .سپس میدان های مغناطیسی خارجی اعمال شده به بدن میتوانند محل نانو نقطه را دستکاری کنند و بنابراین دسترسی زیستی محلی آن دارو را کنترل کنند. </a:t>
            </a:r>
            <a:endParaRPr lang="en-US" dirty="0"/>
          </a:p>
        </p:txBody>
      </p:sp>
      <p:sp>
        <p:nvSpPr>
          <p:cNvPr id="4" name="Footer Placeholder 3"/>
          <p:cNvSpPr>
            <a:spLocks noGrp="1"/>
          </p:cNvSpPr>
          <p:nvPr>
            <p:ph type="ftr" sz="quarter" idx="16"/>
          </p:nvPr>
        </p:nvSpPr>
        <p:spPr/>
        <p:txBody>
          <a:bodyPr/>
          <a:lstStyle/>
          <a:p>
            <a:r>
              <a:rPr lang="en-US" smtClean="0"/>
              <a:t>© irmgn.ir</a:t>
            </a: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chemeClr val="tx1"/>
                </a:solidFill>
              </a:rPr>
              <a:t>الکترونیک:</a:t>
            </a:r>
            <a:endParaRPr lang="en-US" dirty="0">
              <a:solidFill>
                <a:schemeClr val="tx1"/>
              </a:solidFill>
            </a:endParaRPr>
          </a:p>
        </p:txBody>
      </p:sp>
      <p:sp>
        <p:nvSpPr>
          <p:cNvPr id="3" name="Content Placeholder 2"/>
          <p:cNvSpPr>
            <a:spLocks noGrp="1"/>
          </p:cNvSpPr>
          <p:nvPr>
            <p:ph sz="quarter" idx="1"/>
          </p:nvPr>
        </p:nvSpPr>
        <p:spPr/>
        <p:txBody>
          <a:bodyPr>
            <a:normAutofit lnSpcReduction="10000"/>
          </a:bodyPr>
          <a:lstStyle/>
          <a:p>
            <a:pPr algn="r" rtl="1"/>
            <a:r>
              <a:rPr lang="fa-IR" dirty="0" smtClean="0"/>
              <a:t>الکترونیک در حال حاضر فناوری با دوام و </a:t>
            </a:r>
          </a:p>
          <a:p>
            <a:pPr algn="r" rtl="1">
              <a:buNone/>
            </a:pPr>
            <a:r>
              <a:rPr lang="fa-IR" dirty="0" smtClean="0"/>
              <a:t>    مناسبی برای رایانش و مخابرات،بعلاوه در بخش</a:t>
            </a:r>
          </a:p>
          <a:p>
            <a:pPr algn="r" rtl="1">
              <a:buNone/>
            </a:pPr>
            <a:r>
              <a:rPr lang="fa-IR" dirty="0" smtClean="0"/>
              <a:t>    عمده ای از کالاهای مصرفی ،به شمار میرود .</a:t>
            </a:r>
          </a:p>
          <a:p>
            <a:pPr algn="r" rtl="1">
              <a:buNone/>
            </a:pPr>
            <a:r>
              <a:rPr lang="fa-IR" dirty="0" smtClean="0"/>
              <a:t>    تعداد زیادی از بهسازی ها توسط مهندسین خلاق </a:t>
            </a:r>
          </a:p>
          <a:p>
            <a:pPr algn="r" rtl="1">
              <a:buNone/>
            </a:pPr>
            <a:r>
              <a:rPr lang="fa-IR" dirty="0" smtClean="0"/>
              <a:t>    توسعه داده شده اند ،که اجازه دادند فناوری مبتنی </a:t>
            </a:r>
          </a:p>
          <a:p>
            <a:pPr algn="r" rtl="1">
              <a:buNone/>
            </a:pPr>
            <a:r>
              <a:rPr lang="fa-IR" dirty="0" smtClean="0"/>
              <a:t>    بر تراشه ارزان تر مجتمع تر وموثر تر شود.</a:t>
            </a:r>
          </a:p>
          <a:p>
            <a:pPr algn="r" rtl="1">
              <a:buNone/>
            </a:pPr>
            <a:r>
              <a:rPr lang="fa-IR" dirty="0" smtClean="0"/>
              <a:t>    (مانند آزمایشگاه بر روی یک تراشه)</a:t>
            </a:r>
          </a:p>
          <a:p>
            <a:pPr algn="r" rtl="1">
              <a:buNone/>
            </a:pPr>
            <a:endParaRPr lang="fa-IR" dirty="0" smtClean="0"/>
          </a:p>
          <a:p>
            <a:pPr algn="r" rtl="1"/>
            <a:r>
              <a:rPr lang="fa-IR" dirty="0" smtClean="0"/>
              <a:t>اما هنوز پیامد هایی  هستند که میگویند دیواری آجری پیش رو قرار دارد که بهسازی های جاری را متوقف خواهد کرد.برای مثال وقتی ترانزیستورها خیلی کوچک میشوند ویژگی های آنها نیز تغییر میکند و این مسآله ساختارهای نانو مقیاس متفاوتی را پیش بینی میکند.</a:t>
            </a:r>
          </a:p>
          <a:p>
            <a:pPr algn="r" rtl="1"/>
            <a:endParaRPr lang="fa-IR" dirty="0" smtClean="0"/>
          </a:p>
          <a:p>
            <a:pPr algn="r" rtl="1"/>
            <a:endParaRPr lang="en-US" dirty="0"/>
          </a:p>
        </p:txBody>
      </p:sp>
      <p:pic>
        <p:nvPicPr>
          <p:cNvPr id="19458" name="Picture 2" descr="G:\5.jpg"/>
          <p:cNvPicPr>
            <a:picLocks noChangeAspect="1" noChangeArrowheads="1"/>
          </p:cNvPicPr>
          <p:nvPr/>
        </p:nvPicPr>
        <p:blipFill>
          <a:blip r:embed="rId2" cstate="print"/>
          <a:srcRect/>
          <a:stretch>
            <a:fillRect/>
          </a:stretch>
        </p:blipFill>
        <p:spPr bwMode="auto">
          <a:xfrm>
            <a:off x="142844" y="857232"/>
            <a:ext cx="2583176" cy="2286016"/>
          </a:xfrm>
          <a:prstGeom prst="rect">
            <a:avLst/>
          </a:prstGeom>
          <a:noFill/>
        </p:spPr>
      </p:pic>
      <p:sp>
        <p:nvSpPr>
          <p:cNvPr id="5" name="Footer Placeholder 4"/>
          <p:cNvSpPr>
            <a:spLocks noGrp="1"/>
          </p:cNvSpPr>
          <p:nvPr>
            <p:ph type="ftr" sz="quarter" idx="16"/>
          </p:nvPr>
        </p:nvSpPr>
        <p:spPr/>
        <p:txBody>
          <a:bodyPr/>
          <a:lstStyle/>
          <a:p>
            <a:r>
              <a:rPr lang="en-US" smtClean="0"/>
              <a:t>© irmgn.ir</a:t>
            </a:r>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chemeClr val="tx1"/>
                </a:solidFill>
              </a:rPr>
              <a:t>نانو لوله ها:</a:t>
            </a:r>
            <a:endParaRPr lang="en-US" dirty="0">
              <a:solidFill>
                <a:schemeClr val="tx1"/>
              </a:solidFill>
            </a:endParaRPr>
          </a:p>
        </p:txBody>
      </p:sp>
      <p:sp>
        <p:nvSpPr>
          <p:cNvPr id="7" name="Content Placeholder 6"/>
          <p:cNvSpPr>
            <a:spLocks noGrp="1"/>
          </p:cNvSpPr>
          <p:nvPr>
            <p:ph sz="quarter" idx="1"/>
          </p:nvPr>
        </p:nvSpPr>
        <p:spPr/>
        <p:txBody>
          <a:bodyPr/>
          <a:lstStyle/>
          <a:p>
            <a:pPr algn="r" rtl="1"/>
            <a:r>
              <a:rPr lang="fa-IR" dirty="0" smtClean="0"/>
              <a:t>نانو لوله ها نوعی از اولین نانو مواد واقعی </a:t>
            </a:r>
          </a:p>
          <a:p>
            <a:pPr algn="r" rtl="1">
              <a:buNone/>
            </a:pPr>
            <a:r>
              <a:rPr lang="fa-IR" dirty="0" smtClean="0"/>
              <a:t>    بودند که در سطح مولکولی با روشهای مهندسی</a:t>
            </a:r>
          </a:p>
          <a:p>
            <a:pPr algn="r" rtl="1">
              <a:buNone/>
            </a:pPr>
            <a:r>
              <a:rPr lang="fa-IR" dirty="0" smtClean="0"/>
              <a:t>    تولید شدند و خواص فیزیکی و الکتریکی از خود</a:t>
            </a:r>
          </a:p>
          <a:p>
            <a:pPr algn="r" rtl="1">
              <a:buNone/>
            </a:pPr>
            <a:r>
              <a:rPr lang="fa-IR" dirty="0" smtClean="0"/>
              <a:t>    بروز می دهند که واقعا مهیج اند.</a:t>
            </a:r>
          </a:p>
          <a:p>
            <a:pPr algn="r" rtl="1">
              <a:buNone/>
            </a:pPr>
            <a:endParaRPr lang="fa-IR" dirty="0" smtClean="0"/>
          </a:p>
          <a:p>
            <a:pPr algn="r" rtl="1"/>
            <a:r>
              <a:rPr lang="fa-IR" dirty="0" smtClean="0"/>
              <a:t>برآورد این که دقیقا یک نانولوله کربنی چه قدرتی دارد متفاوت است ،اما آزمایشگاه هاقبلا نشان دادند که قدرت کششی این مواد 60 برابر فولاد مرغوب و درجه یک است .</a:t>
            </a:r>
          </a:p>
          <a:p>
            <a:pPr algn="r" rtl="1"/>
            <a:r>
              <a:rPr lang="fa-IR" dirty="0" smtClean="0"/>
              <a:t>مقادیر کوچکی از نانو لوله ها درون ماده معمولی قرار داده میشوند تا نوعی کامپوزیت را ایجاد کنند .</a:t>
            </a:r>
          </a:p>
          <a:p>
            <a:pPr algn="r" rtl="1">
              <a:buNone/>
            </a:pPr>
            <a:r>
              <a:rPr lang="fa-IR" dirty="0" smtClean="0"/>
              <a:t>    </a:t>
            </a:r>
          </a:p>
        </p:txBody>
      </p:sp>
      <p:pic>
        <p:nvPicPr>
          <p:cNvPr id="20484" name="Picture 4" descr="G:\1.jpg"/>
          <p:cNvPicPr>
            <a:picLocks noChangeAspect="1" noChangeArrowheads="1"/>
          </p:cNvPicPr>
          <p:nvPr/>
        </p:nvPicPr>
        <p:blipFill>
          <a:blip r:embed="rId2" cstate="print"/>
          <a:srcRect/>
          <a:stretch>
            <a:fillRect/>
          </a:stretch>
        </p:blipFill>
        <p:spPr bwMode="auto">
          <a:xfrm>
            <a:off x="142844" y="928670"/>
            <a:ext cx="2601468" cy="2071116"/>
          </a:xfrm>
          <a:prstGeom prst="rect">
            <a:avLst/>
          </a:prstGeom>
          <a:noFill/>
        </p:spPr>
      </p:pic>
      <p:sp>
        <p:nvSpPr>
          <p:cNvPr id="5" name="Footer Placeholder 4"/>
          <p:cNvSpPr>
            <a:spLocks noGrp="1"/>
          </p:cNvSpPr>
          <p:nvPr>
            <p:ph type="ftr" sz="quarter" idx="16"/>
          </p:nvPr>
        </p:nvSpPr>
        <p:spPr/>
        <p:txBody>
          <a:bodyPr/>
          <a:lstStyle/>
          <a:p>
            <a:r>
              <a:rPr lang="en-US" smtClean="0"/>
              <a:t>© irmgn.ir</a:t>
            </a:r>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lstStyle/>
          <a:p>
            <a:pPr algn="r" rtl="1">
              <a:lnSpc>
                <a:spcPct val="150000"/>
              </a:lnSpc>
            </a:pPr>
            <a:r>
              <a:rPr lang="fa-IR" dirty="0" smtClean="0"/>
              <a:t>نانو لوله ها به جز خواص فیزیکی خواص الکتریکی نیز</a:t>
            </a:r>
            <a:endParaRPr lang="en-US" dirty="0" smtClean="0"/>
          </a:p>
          <a:p>
            <a:pPr algn="r" rtl="1">
              <a:lnSpc>
                <a:spcPct val="150000"/>
              </a:lnSpc>
              <a:buNone/>
            </a:pPr>
            <a:r>
              <a:rPr lang="en-US" dirty="0" smtClean="0"/>
              <a:t>    </a:t>
            </a:r>
            <a:r>
              <a:rPr lang="fa-IR" dirty="0" smtClean="0"/>
              <a:t>دارند که بسیار هیجان انگیزند. </a:t>
            </a:r>
          </a:p>
          <a:p>
            <a:pPr algn="r" rtl="1">
              <a:lnSpc>
                <a:spcPct val="150000"/>
              </a:lnSpc>
            </a:pPr>
            <a:r>
              <a:rPr lang="fa-IR" dirty="0" smtClean="0"/>
              <a:t>دانشمندان پیش بینی کردند که الکترون ها احتمالا میتوانند با استفاده از آن به عنوان سیم به بالا و پایین  لوله پرتاب شوند پس از آزمایش دریافتند که آنها تقریبا مانند ابر رسانا عمل میکنند بطوریکه الکتریسیته را بدون مقاومت عبور میدهند.</a:t>
            </a:r>
          </a:p>
          <a:p>
            <a:pPr algn="r" rtl="1">
              <a:lnSpc>
                <a:spcPct val="150000"/>
              </a:lnSpc>
            </a:pPr>
            <a:r>
              <a:rPr lang="fa-IR" dirty="0" smtClean="0"/>
              <a:t>ار نانو لوله ها برای ساخت دستگاه های الکتریکی نانو مقیاس و ترانزیستور ها استفاده میشود. </a:t>
            </a:r>
            <a:endParaRPr lang="en-US" dirty="0"/>
          </a:p>
        </p:txBody>
      </p:sp>
      <p:pic>
        <p:nvPicPr>
          <p:cNvPr id="1026" name="Picture 2" descr="C:\Users\Sony\Pictures\images.jpg"/>
          <p:cNvPicPr>
            <a:picLocks noChangeAspect="1" noChangeArrowheads="1"/>
          </p:cNvPicPr>
          <p:nvPr/>
        </p:nvPicPr>
        <p:blipFill>
          <a:blip r:embed="rId2" cstate="print"/>
          <a:srcRect/>
          <a:stretch>
            <a:fillRect/>
          </a:stretch>
        </p:blipFill>
        <p:spPr bwMode="auto">
          <a:xfrm>
            <a:off x="500034" y="1643050"/>
            <a:ext cx="1428760" cy="1214446"/>
          </a:xfrm>
          <a:prstGeom prst="rect">
            <a:avLst/>
          </a:prstGeom>
          <a:noFill/>
        </p:spPr>
      </p:pic>
      <p:sp>
        <p:nvSpPr>
          <p:cNvPr id="5" name="Footer Placeholder 4"/>
          <p:cNvSpPr>
            <a:spLocks noGrp="1"/>
          </p:cNvSpPr>
          <p:nvPr>
            <p:ph type="ftr" sz="quarter" idx="16"/>
          </p:nvPr>
        </p:nvSpPr>
        <p:spPr/>
        <p:txBody>
          <a:bodyPr/>
          <a:lstStyle/>
          <a:p>
            <a:r>
              <a:rPr lang="en-US" smtClean="0"/>
              <a:t>© irmgn.ir</a:t>
            </a:r>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solidFill>
                  <a:schemeClr val="tx1"/>
                </a:solidFill>
              </a:rPr>
              <a:t>روند فناوری به چه سمتی است ؟</a:t>
            </a:r>
            <a:endParaRPr lang="en-US" dirty="0">
              <a:solidFill>
                <a:schemeClr val="tx1"/>
              </a:solidFill>
            </a:endParaRPr>
          </a:p>
        </p:txBody>
      </p:sp>
      <p:sp>
        <p:nvSpPr>
          <p:cNvPr id="3" name="Content Placeholder 2"/>
          <p:cNvSpPr>
            <a:spLocks noGrp="1"/>
          </p:cNvSpPr>
          <p:nvPr>
            <p:ph sz="quarter" idx="1"/>
          </p:nvPr>
        </p:nvSpPr>
        <p:spPr/>
        <p:txBody>
          <a:bodyPr>
            <a:normAutofit/>
          </a:bodyPr>
          <a:lstStyle/>
          <a:p>
            <a:pPr algn="r" rtl="1">
              <a:lnSpc>
                <a:spcPct val="150000"/>
              </a:lnSpc>
            </a:pPr>
            <a:r>
              <a:rPr lang="fa-IR" dirty="0" smtClean="0"/>
              <a:t>آينده پژوهان معتقدند که دو دهه اول قرن بيست و يکم عصر فنآوري زيستي است. </a:t>
            </a:r>
          </a:p>
          <a:p>
            <a:pPr algn="r" rtl="1">
              <a:lnSpc>
                <a:spcPct val="150000"/>
              </a:lnSpc>
              <a:buNone/>
            </a:pPr>
            <a:r>
              <a:rPr lang="fa-IR" dirty="0" smtClean="0"/>
              <a:t>     يعني تا سال 2020 بيشتر پيشرفتهاي مورد انتظار و جهش هاي عظيم در فنآوري زيستي رخ  خواهد داد. زيرا موضوعاتي همچون شناخت سلول ها و اندام هاي بدن انسان، تهيه سلول هاي بنيادين، و ژن درماني از سالهاي مياني قرن بيستم مورد توجه محققان بوده اند . </a:t>
            </a:r>
          </a:p>
          <a:p>
            <a:pPr algn="r" rtl="1">
              <a:lnSpc>
                <a:spcPct val="150000"/>
              </a:lnSpc>
              <a:buNone/>
            </a:pPr>
            <a:r>
              <a:rPr lang="fa-IR" dirty="0" smtClean="0"/>
              <a:t>     اما از سال 2020 به بعد عصر فنآوري نانو شروع خواهد شد. </a:t>
            </a:r>
          </a:p>
          <a:p>
            <a:pPr algn="r" rtl="1">
              <a:lnSpc>
                <a:spcPct val="150000"/>
              </a:lnSpc>
              <a:buNone/>
            </a:pPr>
            <a:r>
              <a:rPr lang="fa-IR" dirty="0" smtClean="0"/>
              <a:t>     </a:t>
            </a:r>
          </a:p>
        </p:txBody>
      </p:sp>
      <p:sp>
        <p:nvSpPr>
          <p:cNvPr id="4" name="Footer Placeholder 3"/>
          <p:cNvSpPr>
            <a:spLocks noGrp="1"/>
          </p:cNvSpPr>
          <p:nvPr>
            <p:ph type="ftr" sz="quarter" idx="16"/>
          </p:nvPr>
        </p:nvSpPr>
        <p:spPr/>
        <p:txBody>
          <a:bodyPr/>
          <a:lstStyle/>
          <a:p>
            <a:r>
              <a:rPr lang="en-US" smtClean="0"/>
              <a:t>© irmgn.ir</a:t>
            </a:r>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normAutofit fontScale="92500"/>
          </a:bodyPr>
          <a:lstStyle/>
          <a:p>
            <a:pPr algn="r" rtl="1">
              <a:lnSpc>
                <a:spcPct val="150000"/>
              </a:lnSpc>
            </a:pPr>
            <a:r>
              <a:rPr lang="fa-IR" dirty="0" smtClean="0"/>
              <a:t>بسیار مهم است که به ارزیابی چرخه حیات در </a:t>
            </a:r>
            <a:endParaRPr lang="en-US" dirty="0" smtClean="0"/>
          </a:p>
          <a:p>
            <a:pPr algn="r" rtl="1">
              <a:lnSpc>
                <a:spcPct val="150000"/>
              </a:lnSpc>
              <a:buNone/>
            </a:pPr>
            <a:r>
              <a:rPr lang="en-US" dirty="0" smtClean="0"/>
              <a:t>    </a:t>
            </a:r>
            <a:r>
              <a:rPr lang="fa-IR" dirty="0" smtClean="0"/>
              <a:t>محصولاتی که شامل مواد نانو هستند توجه شود.</a:t>
            </a:r>
          </a:p>
          <a:p>
            <a:pPr algn="r" rtl="1">
              <a:lnSpc>
                <a:spcPct val="150000"/>
              </a:lnSpc>
            </a:pPr>
            <a:r>
              <a:rPr lang="fa-IR" dirty="0" smtClean="0"/>
              <a:t>انتظار می رود استفاده از نانو تکنولوژی و مواد نانو در محصولات تجاری در آینده افزایش یابد. در نتیجه ،انسان ها و محیط به صورت رو به افزونی در معرض مواد با ساختارهای نانو قرار خواهد گرفت .</a:t>
            </a:r>
          </a:p>
          <a:p>
            <a:pPr algn="r" rtl="1">
              <a:lnSpc>
                <a:spcPct val="150000"/>
              </a:lnSpc>
            </a:pPr>
            <a:r>
              <a:rPr lang="fa-IR" dirty="0" smtClean="0"/>
              <a:t>دل مشغولی درباره پیامد های احتمالی محیطی و یا سلامتی مرتبط با تکنولوژی یا عدم  اطلاعات در زمینه هزینه های احتمالی چرخه حیات  ممکن است مانع استفاده از محصولات توانمند شده از طریق نانو تکنولوژی شود.</a:t>
            </a:r>
            <a:endParaRPr lang="en-US" dirty="0"/>
          </a:p>
        </p:txBody>
      </p:sp>
      <p:pic>
        <p:nvPicPr>
          <p:cNvPr id="3076" name="Picture 4" descr="C:\Users\Sony\Pictures\images (2).jpg"/>
          <p:cNvPicPr>
            <a:picLocks noChangeAspect="1" noChangeArrowheads="1"/>
          </p:cNvPicPr>
          <p:nvPr/>
        </p:nvPicPr>
        <p:blipFill>
          <a:blip r:embed="rId2" cstate="print"/>
          <a:srcRect/>
          <a:stretch>
            <a:fillRect/>
          </a:stretch>
        </p:blipFill>
        <p:spPr bwMode="auto">
          <a:xfrm>
            <a:off x="1071538" y="1571612"/>
            <a:ext cx="1357322" cy="1285884"/>
          </a:xfrm>
          <a:prstGeom prst="rect">
            <a:avLst/>
          </a:prstGeom>
          <a:noFill/>
        </p:spPr>
      </p:pic>
      <p:sp>
        <p:nvSpPr>
          <p:cNvPr id="5" name="Footer Placeholder 4"/>
          <p:cNvSpPr>
            <a:spLocks noGrp="1"/>
          </p:cNvSpPr>
          <p:nvPr>
            <p:ph type="ftr" sz="quarter" idx="16"/>
          </p:nvPr>
        </p:nvSpPr>
        <p:spPr/>
        <p:txBody>
          <a:bodyPr/>
          <a:lstStyle/>
          <a:p>
            <a:r>
              <a:rPr lang="en-US" smtClean="0"/>
              <a:t>© irmgn.ir</a:t>
            </a:r>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chemeClr val="tx1"/>
                </a:solidFill>
              </a:rPr>
              <a:t>روند نانو تکنولوژی تا 2020:</a:t>
            </a:r>
            <a:endParaRPr lang="en-US" dirty="0">
              <a:solidFill>
                <a:schemeClr val="tx1"/>
              </a:solidFill>
            </a:endParaRPr>
          </a:p>
        </p:txBody>
      </p:sp>
      <p:sp>
        <p:nvSpPr>
          <p:cNvPr id="3" name="Content Placeholder 2"/>
          <p:cNvSpPr>
            <a:spLocks noGrp="1"/>
          </p:cNvSpPr>
          <p:nvPr>
            <p:ph sz="quarter" idx="1"/>
          </p:nvPr>
        </p:nvSpPr>
        <p:spPr/>
        <p:txBody>
          <a:bodyPr/>
          <a:lstStyle/>
          <a:p>
            <a:pPr algn="r" rtl="1">
              <a:lnSpc>
                <a:spcPct val="150000"/>
              </a:lnSpc>
            </a:pPr>
            <a:r>
              <a:rPr lang="fa-IR" dirty="0" smtClean="0"/>
              <a:t> ريموند کورزويل دانشمند تحليلگر فنآوري و متخصص در امور هوش مصنوعي به همراه چند تن از همکاران خود تحقيقي را در مورد فنآوري هاي مختلف مخصوصا" الکترونيک، ديجيتال و همچنين فنآوري هاي مکانيکي انجام داده اند. </a:t>
            </a:r>
          </a:p>
          <a:p>
            <a:pPr algn="r" rtl="1">
              <a:lnSpc>
                <a:spcPct val="150000"/>
              </a:lnSpc>
            </a:pPr>
            <a:r>
              <a:rPr lang="fa-IR" dirty="0" smtClean="0"/>
              <a:t>بر اساس اين تحقيق آنها متوجه شده اند که در هر دهه به ميزان </a:t>
            </a:r>
            <a:r>
              <a:rPr lang="fa-IR" b="1" dirty="0" smtClean="0"/>
              <a:t>5.6%</a:t>
            </a:r>
            <a:r>
              <a:rPr lang="fa-IR" dirty="0" smtClean="0"/>
              <a:t> از اندازه و ابعاد تجهيزات کاسته شده است. </a:t>
            </a:r>
          </a:p>
          <a:p>
            <a:pPr algn="r" rtl="1">
              <a:lnSpc>
                <a:spcPct val="150000"/>
              </a:lnSpc>
              <a:buFont typeface="Wingdings" pitchFamily="2" charset="2"/>
              <a:buChar char="ü"/>
            </a:pPr>
            <a:r>
              <a:rPr lang="fa-IR" dirty="0" smtClean="0"/>
              <a:t> بنابراين اگر اين روند ادامه يابد از سال 2020  به بعد فناوري نانو حرف اول را در جهان خواهد زد.</a:t>
            </a:r>
            <a:endParaRPr lang="en-US" dirty="0"/>
          </a:p>
        </p:txBody>
      </p:sp>
      <p:sp>
        <p:nvSpPr>
          <p:cNvPr id="4" name="Footer Placeholder 3"/>
          <p:cNvSpPr>
            <a:spLocks noGrp="1"/>
          </p:cNvSpPr>
          <p:nvPr>
            <p:ph type="ftr" sz="quarter" idx="16"/>
          </p:nvPr>
        </p:nvSpPr>
        <p:spPr/>
        <p:txBody>
          <a:bodyPr/>
          <a:lstStyle/>
          <a:p>
            <a:r>
              <a:rPr lang="en-US" smtClean="0"/>
              <a:t>© irmgn.ir</a:t>
            </a: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pPr algn="ctr"/>
            <a:r>
              <a:rPr lang="fa-IR" sz="3600" dirty="0" smtClean="0"/>
              <a:t>با تشکر از توجه شما</a:t>
            </a:r>
            <a:endParaRPr lang="en-US" sz="3600" dirty="0"/>
          </a:p>
        </p:txBody>
      </p:sp>
      <p:sp>
        <p:nvSpPr>
          <p:cNvPr id="5" name="Subtitle 4"/>
          <p:cNvSpPr>
            <a:spLocks noGrp="1"/>
          </p:cNvSpPr>
          <p:nvPr>
            <p:ph type="subTitle" idx="1"/>
          </p:nvPr>
        </p:nvSpPr>
        <p:spPr/>
        <p:txBody>
          <a:bodyPr/>
          <a:lstStyle/>
          <a:p>
            <a:endParaRPr lang="en-US" dirty="0"/>
          </a:p>
        </p:txBody>
      </p:sp>
      <p:sp>
        <p:nvSpPr>
          <p:cNvPr id="6" name="Footer Placeholder 5"/>
          <p:cNvSpPr>
            <a:spLocks noGrp="1"/>
          </p:cNvSpPr>
          <p:nvPr>
            <p:ph type="ftr" sz="quarter" idx="11"/>
          </p:nvPr>
        </p:nvSpPr>
        <p:spPr/>
        <p:txBody>
          <a:bodyPr/>
          <a:lstStyle/>
          <a:p>
            <a:r>
              <a:rPr lang="en-US" smtClean="0"/>
              <a:t>© irmgn.ir</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1071546"/>
            <a:ext cx="6172200" cy="1894362"/>
          </a:xfrm>
        </p:spPr>
        <p:txBody>
          <a:bodyPr/>
          <a:lstStyle/>
          <a:p>
            <a:r>
              <a:rPr lang="en-US" dirty="0" smtClean="0">
                <a:solidFill>
                  <a:schemeClr val="tx1"/>
                </a:solidFill>
              </a:rPr>
              <a:t>Nanotechnology</a:t>
            </a:r>
            <a:r>
              <a:rPr lang="en-US" dirty="0" smtClean="0"/>
              <a:t> </a:t>
            </a:r>
            <a:r>
              <a:rPr lang="en-US" dirty="0" err="1" smtClean="0">
                <a:solidFill>
                  <a:schemeClr val="tx1"/>
                </a:solidFill>
              </a:rPr>
              <a:t>terend</a:t>
            </a:r>
            <a:r>
              <a:rPr lang="en-US" dirty="0" smtClean="0">
                <a:solidFill>
                  <a:schemeClr val="tx1"/>
                </a:solidFill>
              </a:rPr>
              <a:t> to 2020</a:t>
            </a:r>
            <a:endParaRPr lang="en-US" dirty="0">
              <a:solidFill>
                <a:schemeClr val="tx1"/>
              </a:solidFill>
            </a:endParaRPr>
          </a:p>
        </p:txBody>
      </p:sp>
      <p:sp>
        <p:nvSpPr>
          <p:cNvPr id="3" name="Subtitle 2"/>
          <p:cNvSpPr>
            <a:spLocks noGrp="1"/>
          </p:cNvSpPr>
          <p:nvPr>
            <p:ph type="subTitle" idx="1"/>
          </p:nvPr>
        </p:nvSpPr>
        <p:spPr>
          <a:xfrm>
            <a:off x="2286000" y="3786190"/>
            <a:ext cx="6172200" cy="1371600"/>
          </a:xfrm>
        </p:spPr>
        <p:txBody>
          <a:bodyPr>
            <a:normAutofit/>
          </a:bodyPr>
          <a:lstStyle/>
          <a:p>
            <a:pPr algn="ctr"/>
            <a:r>
              <a:rPr lang="fa-IR" sz="2800" dirty="0" smtClean="0">
                <a:solidFill>
                  <a:schemeClr val="tx1"/>
                </a:solidFill>
              </a:rPr>
              <a:t>روند نانو تکنولوژی  تا 2020</a:t>
            </a:r>
            <a:endParaRPr lang="en-US" sz="2800" dirty="0">
              <a:solidFill>
                <a:schemeClr val="tx1"/>
              </a:solidFill>
            </a:endParaRPr>
          </a:p>
        </p:txBody>
      </p:sp>
      <p:sp>
        <p:nvSpPr>
          <p:cNvPr id="4" name="Footer Placeholder 3"/>
          <p:cNvSpPr>
            <a:spLocks noGrp="1"/>
          </p:cNvSpPr>
          <p:nvPr>
            <p:ph type="ftr" sz="quarter" idx="11"/>
          </p:nvPr>
        </p:nvSpPr>
        <p:spPr/>
        <p:txBody>
          <a:bodyPr/>
          <a:lstStyle/>
          <a:p>
            <a:r>
              <a:rPr lang="en-US" smtClean="0"/>
              <a:t>© irmgn.ir</a:t>
            </a: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6300" y="1560522"/>
            <a:ext cx="7467600" cy="3225800"/>
          </a:xfrm>
        </p:spPr>
        <p:txBody>
          <a:bodyPr>
            <a:normAutofit fontScale="90000"/>
          </a:bodyPr>
          <a:lstStyle/>
          <a:p>
            <a:pPr algn="ctr"/>
            <a:r>
              <a:rPr lang="fa-IR" dirty="0" smtClean="0"/>
              <a:t/>
            </a:r>
            <a:br>
              <a:rPr lang="fa-IR" dirty="0" smtClean="0"/>
            </a:br>
            <a:r>
              <a:rPr lang="fa-IR" dirty="0" smtClean="0"/>
              <a:t/>
            </a:r>
            <a:br>
              <a:rPr lang="fa-IR" dirty="0" smtClean="0"/>
            </a:br>
            <a:r>
              <a:rPr lang="fa-IR" dirty="0" smtClean="0"/>
              <a:t/>
            </a:r>
            <a:br>
              <a:rPr lang="fa-IR" dirty="0" smtClean="0"/>
            </a:br>
            <a:r>
              <a:rPr lang="fa-IR" dirty="0" smtClean="0"/>
              <a:t/>
            </a:r>
            <a:br>
              <a:rPr lang="fa-IR" dirty="0" smtClean="0"/>
            </a:br>
            <a:r>
              <a:rPr lang="fa-IR" dirty="0" smtClean="0"/>
              <a:t/>
            </a:r>
            <a:br>
              <a:rPr lang="fa-IR" dirty="0" smtClean="0"/>
            </a:br>
            <a:r>
              <a:rPr lang="fa-IR" dirty="0" smtClean="0">
                <a:solidFill>
                  <a:schemeClr val="tx1"/>
                </a:solidFill>
              </a:rPr>
              <a:t>نانو فناوری عبارتست از ساختن در سطح دقت و ظرافت</a:t>
            </a:r>
            <a:br>
              <a:rPr lang="fa-IR" dirty="0" smtClean="0">
                <a:solidFill>
                  <a:schemeClr val="tx1"/>
                </a:solidFill>
              </a:rPr>
            </a:br>
            <a:r>
              <a:rPr lang="en-US" dirty="0" err="1" smtClean="0">
                <a:solidFill>
                  <a:schemeClr val="tx1"/>
                </a:solidFill>
              </a:rPr>
              <a:t>richard</a:t>
            </a:r>
            <a:r>
              <a:rPr lang="en-US" dirty="0" smtClean="0">
                <a:solidFill>
                  <a:schemeClr val="tx1"/>
                </a:solidFill>
              </a:rPr>
              <a:t> </a:t>
            </a:r>
            <a:r>
              <a:rPr lang="en-US" dirty="0" err="1" smtClean="0">
                <a:solidFill>
                  <a:schemeClr val="tx1"/>
                </a:solidFill>
              </a:rPr>
              <a:t>smally</a:t>
            </a:r>
            <a:r>
              <a:rPr lang="en-US" dirty="0" smtClean="0">
                <a:solidFill>
                  <a:schemeClr val="tx1"/>
                </a:solidFill>
              </a:rPr>
              <a:t/>
            </a:r>
            <a:br>
              <a:rPr lang="en-US" dirty="0" smtClean="0">
                <a:solidFill>
                  <a:schemeClr val="tx1"/>
                </a:solidFill>
              </a:rPr>
            </a:br>
            <a:r>
              <a:rPr lang="fa-IR" dirty="0" smtClean="0">
                <a:solidFill>
                  <a:schemeClr val="tx1"/>
                </a:solidFill>
              </a:rPr>
              <a:t>استاد و شخصیت برجسته کمیته نوبل</a:t>
            </a:r>
            <a:endParaRPr lang="en-US" dirty="0">
              <a:solidFill>
                <a:schemeClr val="tx1"/>
              </a:solidFill>
            </a:endParaRPr>
          </a:p>
        </p:txBody>
      </p:sp>
      <p:pic>
        <p:nvPicPr>
          <p:cNvPr id="3074" name="Picture 2" descr="mhtml:file://G:\وبلاگ%20انجمن%20نانو%20تکنولوژی%20دانشگاه%20یزد%20-%20کلییاتی%20از%20نانو%20تکنو.mht!http://www.blogfa.com/photo/y/yasantec.jpg"/>
          <p:cNvPicPr>
            <a:picLocks noChangeAspect="1" noChangeArrowheads="1"/>
          </p:cNvPicPr>
          <p:nvPr/>
        </p:nvPicPr>
        <p:blipFill>
          <a:blip r:embed="rId2" cstate="print"/>
          <a:srcRect/>
          <a:stretch>
            <a:fillRect/>
          </a:stretch>
        </p:blipFill>
        <p:spPr bwMode="auto">
          <a:xfrm>
            <a:off x="3286126" y="1404935"/>
            <a:ext cx="2357444" cy="1809751"/>
          </a:xfrm>
          <a:prstGeom prst="rect">
            <a:avLst/>
          </a:prstGeom>
          <a:noFill/>
        </p:spPr>
      </p:pic>
      <p:sp>
        <p:nvSpPr>
          <p:cNvPr id="4" name="Footer Placeholder 3"/>
          <p:cNvSpPr>
            <a:spLocks noGrp="1"/>
          </p:cNvSpPr>
          <p:nvPr>
            <p:ph type="ftr" sz="quarter" idx="12"/>
          </p:nvPr>
        </p:nvSpPr>
        <p:spPr/>
        <p:txBody>
          <a:bodyPr/>
          <a:lstStyle/>
          <a:p>
            <a:r>
              <a:rPr lang="en-US" smtClean="0"/>
              <a:t>© irmgn.ir</a:t>
            </a:r>
            <a:endParaRPr lang="en-US"/>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smtClean="0">
                <a:solidFill>
                  <a:schemeClr val="accent2">
                    <a:lumMod val="60000"/>
                    <a:lumOff val="40000"/>
                  </a:schemeClr>
                </a:solidFill>
              </a:rPr>
              <a:t>در حال حاضر موسسه ملی ابتکار نانو تکنولوژی آمریکا از معیارها ی زیر جهت تعریف نانوتکنولوژی بهره می گیرد : </a:t>
            </a:r>
            <a:endParaRPr lang="en-US" dirty="0">
              <a:solidFill>
                <a:schemeClr val="accent2">
                  <a:lumMod val="60000"/>
                  <a:lumOff val="40000"/>
                </a:schemeClr>
              </a:solidFill>
            </a:endParaRPr>
          </a:p>
        </p:txBody>
      </p:sp>
      <p:sp>
        <p:nvSpPr>
          <p:cNvPr id="3" name="Content Placeholder 2"/>
          <p:cNvSpPr>
            <a:spLocks noGrp="1"/>
          </p:cNvSpPr>
          <p:nvPr>
            <p:ph sz="quarter" idx="1"/>
          </p:nvPr>
        </p:nvSpPr>
        <p:spPr/>
        <p:txBody>
          <a:bodyPr/>
          <a:lstStyle/>
          <a:p>
            <a:pPr algn="r" rtl="1"/>
            <a:r>
              <a:rPr lang="fa-IR" dirty="0" smtClean="0"/>
              <a:t>پیشرفت تکنولوژی و تحقیقات در سطوح اتمی ،مولکولی،یا ماکرومولکولی در مقیاس طول تقریبا 100-1 نانومتر </a:t>
            </a:r>
          </a:p>
          <a:p>
            <a:pPr algn="r" rtl="1">
              <a:buNone/>
            </a:pPr>
            <a:endParaRPr lang="fa-IR" dirty="0" smtClean="0"/>
          </a:p>
          <a:p>
            <a:pPr algn="r" rtl="1"/>
            <a:r>
              <a:rPr lang="fa-IR" dirty="0" smtClean="0"/>
              <a:t> ایجاد و استفاده از ساختارها،وسایل و سیستم هایی که به دلیل اندازه کوچک و یا متوسطشان دارای ویژگی ها و عملکرد های جدیدی هستند.</a:t>
            </a:r>
          </a:p>
          <a:p>
            <a:pPr algn="r" rtl="1">
              <a:buNone/>
            </a:pPr>
            <a:endParaRPr lang="fa-IR" dirty="0" smtClean="0"/>
          </a:p>
          <a:p>
            <a:pPr algn="r" rtl="1"/>
            <a:r>
              <a:rPr lang="fa-IR" dirty="0" smtClean="0"/>
              <a:t>توانایی کنترل و یا دستکاری مقیاس اتمی </a:t>
            </a:r>
            <a:endParaRPr lang="en-US" dirty="0"/>
          </a:p>
        </p:txBody>
      </p:sp>
      <p:sp>
        <p:nvSpPr>
          <p:cNvPr id="4" name="Footer Placeholder 3"/>
          <p:cNvSpPr>
            <a:spLocks noGrp="1"/>
          </p:cNvSpPr>
          <p:nvPr>
            <p:ph type="ftr" sz="quarter" idx="16"/>
          </p:nvPr>
        </p:nvSpPr>
        <p:spPr/>
        <p:txBody>
          <a:bodyPr/>
          <a:lstStyle/>
          <a:p>
            <a:r>
              <a:rPr lang="en-US" smtClean="0"/>
              <a:t>© irmgn.ir</a:t>
            </a: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solidFill>
                  <a:schemeClr val="tx1"/>
                </a:solidFill>
              </a:rPr>
              <a:t>چرا به نانو اهمیت میدهیم؟</a:t>
            </a:r>
            <a:endParaRPr lang="en-US" dirty="0">
              <a:solidFill>
                <a:schemeClr val="tx1"/>
              </a:solidFill>
            </a:endParaRPr>
          </a:p>
        </p:txBody>
      </p:sp>
      <p:sp>
        <p:nvSpPr>
          <p:cNvPr id="3" name="Content Placeholder 2"/>
          <p:cNvSpPr>
            <a:spLocks noGrp="1"/>
          </p:cNvSpPr>
          <p:nvPr>
            <p:ph sz="quarter" idx="1"/>
          </p:nvPr>
        </p:nvSpPr>
        <p:spPr/>
        <p:txBody>
          <a:bodyPr>
            <a:normAutofit lnSpcReduction="10000"/>
          </a:bodyPr>
          <a:lstStyle/>
          <a:p>
            <a:pPr algn="r" rtl="1">
              <a:lnSpc>
                <a:spcPct val="150000"/>
              </a:lnSpc>
            </a:pPr>
            <a:r>
              <a:rPr lang="fa-IR" dirty="0" smtClean="0"/>
              <a:t>نانو از دنیای آینده به دنیای امروز آمده است .ابداعات و نوآوری هایی که در زمینه های مرتبط با نانو صورت گرفته اند موجب بروز جوش و خروش هایی در ابداعات تجاری از افزودنی های سوخت موشک با قابلیت اشتعال بالا گرفته تا درمان های نوینی برای سرطان و آشکارساز های بسیار دقیق سموم بیولوژیکی همچون سیاه زخم گردیده است .</a:t>
            </a:r>
          </a:p>
          <a:p>
            <a:pPr algn="r" rtl="1"/>
            <a:endParaRPr lang="fa-IR" dirty="0" smtClean="0"/>
          </a:p>
          <a:p>
            <a:pPr algn="r" rtl="1">
              <a:lnSpc>
                <a:spcPct val="150000"/>
              </a:lnSpc>
            </a:pPr>
            <a:r>
              <a:rPr lang="fa-IR" dirty="0" smtClean="0"/>
              <a:t>بدون توجه به اینکه شما که هستید وشغلتان چیست و ممکن است  به چه چیزی علاقه مند باشید این علم و فناوری های بدنبال آن میتواند تاثیر عظیمی روی شما بگذارد.   </a:t>
            </a:r>
            <a:endParaRPr lang="en-US" dirty="0"/>
          </a:p>
        </p:txBody>
      </p:sp>
      <p:sp>
        <p:nvSpPr>
          <p:cNvPr id="4" name="Footer Placeholder 3"/>
          <p:cNvSpPr>
            <a:spLocks noGrp="1"/>
          </p:cNvSpPr>
          <p:nvPr>
            <p:ph type="ftr" sz="quarter" idx="16"/>
          </p:nvPr>
        </p:nvSpPr>
        <p:spPr/>
        <p:txBody>
          <a:bodyPr/>
          <a:lstStyle/>
          <a:p>
            <a:r>
              <a:rPr lang="en-US" smtClean="0"/>
              <a:t>© irmgn.ir</a:t>
            </a: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chemeClr val="tx1"/>
                </a:solidFill>
              </a:rPr>
              <a:t>تجارت و نانوتکنولوژی:</a:t>
            </a:r>
            <a:endParaRPr lang="en-US" dirty="0">
              <a:solidFill>
                <a:schemeClr val="tx1"/>
              </a:solidFill>
            </a:endParaRPr>
          </a:p>
        </p:txBody>
      </p:sp>
      <p:sp>
        <p:nvSpPr>
          <p:cNvPr id="3" name="Content Placeholder 2"/>
          <p:cNvSpPr>
            <a:spLocks noGrp="1"/>
          </p:cNvSpPr>
          <p:nvPr>
            <p:ph sz="quarter" idx="1"/>
          </p:nvPr>
        </p:nvSpPr>
        <p:spPr/>
        <p:txBody>
          <a:bodyPr/>
          <a:lstStyle/>
          <a:p>
            <a:pPr algn="r" rtl="1"/>
            <a:r>
              <a:rPr lang="fa-IR" dirty="0" smtClean="0"/>
              <a:t>تعداد رو به افزایشی از تولیدات نانو تکنولوژی در محصولات تجاری پدیدار شدند. </a:t>
            </a:r>
          </a:p>
          <a:p>
            <a:pPr algn="r" rtl="1"/>
            <a:r>
              <a:rPr lang="fa-IR" dirty="0" smtClean="0"/>
              <a:t>در کرم های ضد آفتاب</a:t>
            </a:r>
          </a:p>
          <a:p>
            <a:pPr algn="r" rtl="1"/>
            <a:r>
              <a:rPr lang="fa-IR" dirty="0" smtClean="0"/>
              <a:t>منسوجات</a:t>
            </a:r>
          </a:p>
          <a:p>
            <a:pPr algn="r" rtl="1"/>
            <a:r>
              <a:rPr lang="fa-IR" dirty="0" smtClean="0"/>
              <a:t>در صنعت اتومبیل سازی</a:t>
            </a:r>
          </a:p>
          <a:p>
            <a:pPr algn="r" rtl="1"/>
            <a:r>
              <a:rPr lang="fa-IR" dirty="0" smtClean="0"/>
              <a:t>و.....</a:t>
            </a:r>
          </a:p>
          <a:p>
            <a:pPr algn="r" rtl="1"/>
            <a:r>
              <a:rPr lang="fa-IR" dirty="0" smtClean="0"/>
              <a:t>گذر تکنولوژی های وابسته به نانو از آزمایشگاه ها به محصولات تجاری وابسته به عوامل مختلفی است :</a:t>
            </a:r>
          </a:p>
          <a:p>
            <a:pPr algn="r" rtl="1"/>
            <a:r>
              <a:rPr lang="fa-IR" dirty="0" smtClean="0"/>
              <a:t>هزینه تولید</a:t>
            </a:r>
          </a:p>
          <a:p>
            <a:pPr algn="r" rtl="1"/>
            <a:r>
              <a:rPr lang="fa-IR" dirty="0" smtClean="0"/>
              <a:t>توسعه تکنولوژی های مرتبط</a:t>
            </a:r>
          </a:p>
          <a:p>
            <a:pPr algn="r" rtl="1"/>
            <a:r>
              <a:rPr lang="fa-IR" dirty="0" smtClean="0"/>
              <a:t>پذیرش تکنولوژی های وابسته به نانو توسط مشتری </a:t>
            </a:r>
          </a:p>
        </p:txBody>
      </p:sp>
      <p:sp>
        <p:nvSpPr>
          <p:cNvPr id="4" name="Footer Placeholder 3"/>
          <p:cNvSpPr>
            <a:spLocks noGrp="1"/>
          </p:cNvSpPr>
          <p:nvPr>
            <p:ph type="ftr" sz="quarter" idx="16"/>
          </p:nvPr>
        </p:nvSpPr>
        <p:spPr/>
        <p:txBody>
          <a:bodyPr/>
          <a:lstStyle/>
          <a:p>
            <a:r>
              <a:rPr lang="en-US" smtClean="0"/>
              <a:t>© irmgn.ir</a:t>
            </a: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chemeClr val="tx1"/>
                </a:solidFill>
              </a:rPr>
              <a:t>عناوین مطرح شده در نانو فناوری :</a:t>
            </a:r>
            <a:endParaRPr lang="en-US" dirty="0">
              <a:solidFill>
                <a:schemeClr val="tx1"/>
              </a:solidFill>
            </a:endParaRPr>
          </a:p>
        </p:txBody>
      </p:sp>
      <p:sp>
        <p:nvSpPr>
          <p:cNvPr id="3" name="Content Placeholder 2"/>
          <p:cNvSpPr>
            <a:spLocks noGrp="1"/>
          </p:cNvSpPr>
          <p:nvPr>
            <p:ph sz="quarter" idx="1"/>
          </p:nvPr>
        </p:nvSpPr>
        <p:spPr/>
        <p:txBody>
          <a:bodyPr/>
          <a:lstStyle/>
          <a:p>
            <a:pPr algn="r" rtl="1"/>
            <a:r>
              <a:rPr lang="fa-IR" dirty="0" smtClean="0"/>
              <a:t>مواد هوشمند </a:t>
            </a:r>
          </a:p>
          <a:p>
            <a:pPr algn="r" rtl="1">
              <a:lnSpc>
                <a:spcPct val="150000"/>
              </a:lnSpc>
            </a:pPr>
            <a:r>
              <a:rPr lang="fa-IR" dirty="0" smtClean="0"/>
              <a:t>حسگرها </a:t>
            </a:r>
          </a:p>
          <a:p>
            <a:pPr algn="r" rtl="1"/>
            <a:r>
              <a:rPr lang="fa-IR" dirty="0" smtClean="0"/>
              <a:t>ساختارهای زیستی نانو مقیاس </a:t>
            </a:r>
          </a:p>
          <a:p>
            <a:pPr algn="r" rtl="1">
              <a:lnSpc>
                <a:spcPct val="150000"/>
              </a:lnSpc>
            </a:pPr>
            <a:r>
              <a:rPr lang="fa-IR" dirty="0" smtClean="0"/>
              <a:t>الکترونیک</a:t>
            </a:r>
          </a:p>
          <a:p>
            <a:pPr algn="r" rtl="1">
              <a:lnSpc>
                <a:spcPct val="150000"/>
              </a:lnSpc>
            </a:pPr>
            <a:r>
              <a:rPr lang="fa-IR" dirty="0" smtClean="0"/>
              <a:t>نانو لوله ها</a:t>
            </a:r>
            <a:endParaRPr lang="en-US" dirty="0"/>
          </a:p>
        </p:txBody>
      </p:sp>
      <p:sp>
        <p:nvSpPr>
          <p:cNvPr id="4" name="Footer Placeholder 3"/>
          <p:cNvSpPr>
            <a:spLocks noGrp="1"/>
          </p:cNvSpPr>
          <p:nvPr>
            <p:ph type="ftr" sz="quarter" idx="16"/>
          </p:nvPr>
        </p:nvSpPr>
        <p:spPr/>
        <p:txBody>
          <a:bodyPr/>
          <a:lstStyle/>
          <a:p>
            <a:r>
              <a:rPr lang="en-US" smtClean="0"/>
              <a:t>© irmgn.ir</a:t>
            </a: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chemeClr val="tx1"/>
                </a:solidFill>
              </a:rPr>
              <a:t>مواد هوشمند:</a:t>
            </a:r>
            <a:endParaRPr lang="en-US" dirty="0">
              <a:solidFill>
                <a:schemeClr val="tx1"/>
              </a:solidFill>
            </a:endParaRPr>
          </a:p>
        </p:txBody>
      </p:sp>
      <p:sp>
        <p:nvSpPr>
          <p:cNvPr id="3" name="Content Placeholder 2"/>
          <p:cNvSpPr>
            <a:spLocks noGrp="1"/>
          </p:cNvSpPr>
          <p:nvPr>
            <p:ph sz="quarter" idx="1"/>
          </p:nvPr>
        </p:nvSpPr>
        <p:spPr/>
        <p:txBody>
          <a:bodyPr>
            <a:normAutofit/>
          </a:bodyPr>
          <a:lstStyle/>
          <a:p>
            <a:pPr algn="r" rtl="1">
              <a:lnSpc>
                <a:spcPct val="150000"/>
              </a:lnSpc>
            </a:pPr>
            <a:r>
              <a:rPr lang="fa-IR" dirty="0" smtClean="0"/>
              <a:t>آنچه که یک ماده را هوشمند میسازد این است که آن ماده در طراحی اش با توانایی انجام چندین وظیفه خاص درمی آمیزد .</a:t>
            </a:r>
          </a:p>
          <a:p>
            <a:pPr algn="r" rtl="1">
              <a:lnSpc>
                <a:spcPct val="150000"/>
              </a:lnSpc>
              <a:buNone/>
            </a:pPr>
            <a:r>
              <a:rPr lang="fa-IR" dirty="0" smtClean="0"/>
              <a:t>    در فناوری نانو ،آن طراحی در سطح مولکولی انجام می شود .</a:t>
            </a:r>
          </a:p>
          <a:p>
            <a:pPr algn="r" rtl="1">
              <a:lnSpc>
                <a:spcPct val="150000"/>
              </a:lnSpc>
              <a:buNone/>
            </a:pPr>
            <a:r>
              <a:rPr lang="fa-IR" dirty="0" smtClean="0"/>
              <a:t>    این مواد میتوانند به طور ایستا یا پویا کار کنند .</a:t>
            </a:r>
          </a:p>
          <a:p>
            <a:pPr algn="r" rtl="1">
              <a:lnSpc>
                <a:spcPct val="150000"/>
              </a:lnSpc>
            </a:pPr>
            <a:r>
              <a:rPr lang="fa-IR" dirty="0" smtClean="0"/>
              <a:t> مواد هوشمند پویا نیز هستند: به این معنی که ماده میتواند اکثر خصوصیات یا ساختار خود را بر اساس  یک عامل خارجی تغییر دهد.(مانند بمب افکن های نهان کار)</a:t>
            </a:r>
          </a:p>
          <a:p>
            <a:pPr algn="r" rtl="1">
              <a:lnSpc>
                <a:spcPct val="150000"/>
              </a:lnSpc>
              <a:buNone/>
            </a:pPr>
            <a:r>
              <a:rPr lang="fa-IR" dirty="0" smtClean="0"/>
              <a:t> </a:t>
            </a:r>
            <a:endParaRPr lang="en-US" dirty="0"/>
          </a:p>
        </p:txBody>
      </p:sp>
      <p:sp>
        <p:nvSpPr>
          <p:cNvPr id="4" name="Footer Placeholder 3"/>
          <p:cNvSpPr>
            <a:spLocks noGrp="1"/>
          </p:cNvSpPr>
          <p:nvPr>
            <p:ph type="ftr" sz="quarter" idx="16"/>
          </p:nvPr>
        </p:nvSpPr>
        <p:spPr/>
        <p:txBody>
          <a:bodyPr/>
          <a:lstStyle/>
          <a:p>
            <a:r>
              <a:rPr lang="en-US" smtClean="0"/>
              <a:t>© irmgn.ir</a:t>
            </a: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chemeClr val="tx1"/>
                </a:solidFill>
              </a:rPr>
              <a:t>حسگرها:</a:t>
            </a:r>
            <a:endParaRPr lang="en-US" dirty="0">
              <a:solidFill>
                <a:schemeClr val="tx1"/>
              </a:solidFill>
            </a:endParaRPr>
          </a:p>
        </p:txBody>
      </p:sp>
      <p:sp>
        <p:nvSpPr>
          <p:cNvPr id="3" name="Content Placeholder 2"/>
          <p:cNvSpPr>
            <a:spLocks noGrp="1"/>
          </p:cNvSpPr>
          <p:nvPr>
            <p:ph sz="quarter" idx="1"/>
          </p:nvPr>
        </p:nvSpPr>
        <p:spPr/>
        <p:txBody>
          <a:bodyPr/>
          <a:lstStyle/>
          <a:p>
            <a:pPr algn="r" rtl="1">
              <a:lnSpc>
                <a:spcPct val="150000"/>
              </a:lnSpc>
            </a:pPr>
            <a:r>
              <a:rPr lang="fa-IR" dirty="0" smtClean="0"/>
              <a:t>حسگرها موادی هستند که به روشی قابل تشخیص نسبت به وجود چیزی که می خواهیم آنرا آشکار سازیم واکنش نشان می دهند.</a:t>
            </a:r>
          </a:p>
          <a:p>
            <a:pPr algn="r" rtl="1">
              <a:lnSpc>
                <a:spcPct val="150000"/>
              </a:lnSpc>
            </a:pPr>
            <a:r>
              <a:rPr lang="fa-IR" dirty="0" smtClean="0"/>
              <a:t>در حال حاضر حسگرهای مختلفی برای آشکار سازی دما،رطوبت،نور، صدا ،الکتریسیته و ... وجود دارد.</a:t>
            </a:r>
          </a:p>
          <a:p>
            <a:pPr algn="r" rtl="1">
              <a:lnSpc>
                <a:spcPct val="150000"/>
              </a:lnSpc>
            </a:pPr>
            <a:r>
              <a:rPr lang="fa-IR" dirty="0" smtClean="0"/>
              <a:t>یکی از راه هایی که دانشمندان دارند از طریق آن حسگر ها را توسعه دهند  استفاده از ویژگی های تشخیص مولکولی است.</a:t>
            </a:r>
          </a:p>
          <a:p>
            <a:pPr algn="r" rtl="1"/>
            <a:endParaRPr lang="fa-IR" dirty="0" smtClean="0"/>
          </a:p>
          <a:p>
            <a:pPr algn="r" rtl="1"/>
            <a:endParaRPr lang="fa-IR" dirty="0" smtClean="0"/>
          </a:p>
          <a:p>
            <a:pPr algn="r" rtl="1">
              <a:buNone/>
            </a:pPr>
            <a:endParaRPr lang="en-US" dirty="0"/>
          </a:p>
        </p:txBody>
      </p:sp>
      <p:sp>
        <p:nvSpPr>
          <p:cNvPr id="4" name="Footer Placeholder 3"/>
          <p:cNvSpPr>
            <a:spLocks noGrp="1"/>
          </p:cNvSpPr>
          <p:nvPr>
            <p:ph type="ftr" sz="quarter" idx="16"/>
          </p:nvPr>
        </p:nvSpPr>
        <p:spPr/>
        <p:txBody>
          <a:bodyPr/>
          <a:lstStyle/>
          <a:p>
            <a:r>
              <a:rPr lang="en-US" smtClean="0"/>
              <a:t>© irmgn.ir</a:t>
            </a:r>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853</TotalTime>
  <Words>1124</Words>
  <Application>Microsoft Office PowerPoint</Application>
  <PresentationFormat>On-screen Show (4:3)</PresentationFormat>
  <Paragraphs>118</Paragraphs>
  <Slides>19</Slides>
  <Notes>2</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Oriel</vt:lpstr>
      <vt:lpstr>بسم الله الرحمان الرحیم</vt:lpstr>
      <vt:lpstr>Nanotechnology terend to 2020</vt:lpstr>
      <vt:lpstr>     نانو فناوری عبارتست از ساختن در سطح دقت و ظرافت richard smally استاد و شخصیت برجسته کمیته نوبل</vt:lpstr>
      <vt:lpstr>در حال حاضر موسسه ملی ابتکار نانو تکنولوژی آمریکا از معیارها ی زیر جهت تعریف نانوتکنولوژی بهره می گیرد : </vt:lpstr>
      <vt:lpstr>چرا به نانو اهمیت میدهیم؟</vt:lpstr>
      <vt:lpstr>تجارت و نانوتکنولوژی:</vt:lpstr>
      <vt:lpstr>عناوین مطرح شده در نانو فناوری :</vt:lpstr>
      <vt:lpstr>مواد هوشمند:</vt:lpstr>
      <vt:lpstr>حسگرها:</vt:lpstr>
      <vt:lpstr>حسگرهای نانوتکنولوژیکی:</vt:lpstr>
      <vt:lpstr>ساختارهای زیستی نانو مقیاس :</vt:lpstr>
      <vt:lpstr>دارو رسانی :</vt:lpstr>
      <vt:lpstr>الکترونیک:</vt:lpstr>
      <vt:lpstr>نانو لوله ها:</vt:lpstr>
      <vt:lpstr>Slide 15</vt:lpstr>
      <vt:lpstr>روند فناوری به چه سمتی است ؟</vt:lpstr>
      <vt:lpstr>Slide 17</vt:lpstr>
      <vt:lpstr>روند نانو تکنولوژی تا 2020:</vt:lpstr>
      <vt:lpstr>با تشکر از توجه شما</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الرحمان الرحیم</dc:title>
  <dc:creator>Sony</dc:creator>
  <cp:lastModifiedBy>Administrator</cp:lastModifiedBy>
  <cp:revision>78</cp:revision>
  <dcterms:created xsi:type="dcterms:W3CDTF">2010-05-03T18:18:36Z</dcterms:created>
  <dcterms:modified xsi:type="dcterms:W3CDTF">2016-03-16T19:20:46Z</dcterms:modified>
</cp:coreProperties>
</file>