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8" r:id="rId14"/>
    <p:sldId id="269"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73147F-7AEE-4247-8CFB-176107E46C3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3147F-7AEE-4247-8CFB-176107E46C3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3147F-7AEE-4247-8CFB-176107E46C3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sz="4000" b="1">
                <a:cs typeface="0 Nazanin" pitchFamily="2" charset="-78"/>
              </a:defRPr>
            </a:lvl1p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marL="342900" indent="-342900" algn="r" rtl="1">
              <a:buFont typeface="Wingdings" pitchFamily="2" charset="2"/>
              <a:buChar char="ü"/>
              <a:defRPr sz="2400" b="0">
                <a:cs typeface="0 Nazanin" pitchFamily="2" charset="-78"/>
              </a:defRPr>
            </a:lvl1pPr>
            <a:lvl2pPr marL="173736" indent="-173736" algn="r" rtl="1">
              <a:buFont typeface="Wingdings" pitchFamily="2" charset="2"/>
              <a:buChar char="ü"/>
              <a:defRPr sz="2400" b="0">
                <a:cs typeface="0 Nazanin" pitchFamily="2" charset="-78"/>
              </a:defRPr>
            </a:lvl2pPr>
            <a:lvl3pPr marL="402336" indent="-164592" algn="r" rtl="1">
              <a:buFont typeface="Wingdings" pitchFamily="2" charset="2"/>
              <a:buChar char="ü"/>
              <a:defRPr sz="2400" b="0">
                <a:cs typeface="0 Nazanin" pitchFamily="2" charset="-78"/>
              </a:defRPr>
            </a:lvl3pPr>
            <a:lvl4pPr marL="630936" indent="-164592" algn="r" rtl="1">
              <a:buFont typeface="Wingdings" pitchFamily="2" charset="2"/>
              <a:buChar char="ü"/>
              <a:defRPr sz="2400" b="0">
                <a:cs typeface="0 Nazanin" pitchFamily="2" charset="-78"/>
              </a:defRPr>
            </a:lvl4pPr>
            <a:lvl5pPr marL="859536" indent="-173736" algn="r" rtl="1">
              <a:buFont typeface="Wingdings" pitchFamily="2" charset="2"/>
              <a:buChar char="ü"/>
              <a:defRPr sz="2400" b="0">
                <a:cs typeface="0 Nazanin"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273147F-7AEE-4247-8CFB-176107E46C3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273147F-7AEE-4247-8CFB-176107E46C3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73147F-7AEE-4247-8CFB-176107E46C3A}" type="datetimeFigureOut">
              <a:rPr lang="en-US" smtClean="0"/>
              <a:t>12/26/2013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7C0BC-7EBF-4453-BE4C-F264DEB0FD51}"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73147F-7AEE-4247-8CFB-176107E46C3A}" type="datetimeFigureOut">
              <a:rPr lang="en-US" smtClean="0"/>
              <a:t>12/26/2013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73147F-7AEE-4247-8CFB-176107E46C3A}" type="datetimeFigureOut">
              <a:rPr lang="en-US" smtClean="0"/>
              <a:t>12/26/2013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3147F-7AEE-4247-8CFB-176107E46C3A}" type="datetimeFigureOut">
              <a:rPr lang="en-US" smtClean="0"/>
              <a:t>12/26/2013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273147F-7AEE-4247-8CFB-176107E46C3A}" type="datetimeFigureOut">
              <a:rPr lang="en-US" smtClean="0"/>
              <a:t>12/26/2013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CA7C0BC-7EBF-4453-BE4C-F264DEB0FD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3147F-7AEE-4247-8CFB-176107E46C3A}" type="datetimeFigureOut">
              <a:rPr lang="en-US" smtClean="0"/>
              <a:t>12/26/2013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7C0BC-7EBF-4453-BE4C-F264DEB0FD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273147F-7AEE-4247-8CFB-176107E46C3A}" type="datetimeFigureOut">
              <a:rPr lang="en-US" smtClean="0"/>
              <a:t>12/26/2013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CA7C0BC-7EBF-4453-BE4C-F264DEB0FD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04800"/>
            <a:ext cx="6477000" cy="2209800"/>
          </a:xfrm>
        </p:spPr>
        <p:txBody>
          <a:bodyPr/>
          <a:lstStyle/>
          <a:p>
            <a:pPr algn="ctr" rtl="1">
              <a:lnSpc>
                <a:spcPct val="150000"/>
              </a:lnSpc>
            </a:pPr>
            <a:r>
              <a:rPr lang="fa-IR" dirty="0" smtClean="0">
                <a:cs typeface="0 Titr Bold" pitchFamily="2" charset="-78"/>
              </a:rPr>
              <a:t>جامعه آماری </a:t>
            </a:r>
            <a:r>
              <a:rPr lang="fa-IR" dirty="0" smtClean="0">
                <a:cs typeface="0 Titr Bold" pitchFamily="2" charset="-78"/>
              </a:rPr>
              <a:t>، نمونه و </a:t>
            </a:r>
            <a:r>
              <a:rPr lang="fa-IR" dirty="0" smtClean="0">
                <a:cs typeface="0 Titr Bold" pitchFamily="2" charset="-78"/>
              </a:rPr>
              <a:t>روشهای نمونه گیری</a:t>
            </a:r>
            <a:br>
              <a:rPr lang="fa-IR" dirty="0" smtClean="0">
                <a:cs typeface="0 Titr Bold" pitchFamily="2" charset="-78"/>
              </a:rPr>
            </a:br>
            <a:r>
              <a:rPr lang="fa-IR" dirty="0" smtClean="0">
                <a:cs typeface="0 Titr Bold" pitchFamily="2" charset="-78"/>
              </a:rPr>
              <a:t>ابزارهای گرد آوری داده ها</a:t>
            </a:r>
            <a:endParaRPr lang="en-US" dirty="0">
              <a:cs typeface="0 Titr Bold" pitchFamily="2" charset="-78"/>
            </a:endParaRPr>
          </a:p>
        </p:txBody>
      </p:sp>
      <p:sp>
        <p:nvSpPr>
          <p:cNvPr id="3" name="Subtitle 2"/>
          <p:cNvSpPr>
            <a:spLocks noGrp="1"/>
          </p:cNvSpPr>
          <p:nvPr>
            <p:ph type="subTitle" idx="1"/>
          </p:nvPr>
        </p:nvSpPr>
        <p:spPr>
          <a:xfrm>
            <a:off x="2286000" y="4648200"/>
            <a:ext cx="6934200" cy="817551"/>
          </a:xfrm>
        </p:spPr>
        <p:txBody>
          <a:bodyPr>
            <a:noAutofit/>
          </a:bodyPr>
          <a:lstStyle/>
          <a:p>
            <a:pPr algn="ctr" rtl="1"/>
            <a:r>
              <a:rPr lang="fa-IR" sz="3200" b="1" dirty="0" smtClean="0">
                <a:cs typeface="0 Nazanin" pitchFamily="2" charset="-78"/>
              </a:rPr>
              <a:t>استاد مربوطه:جناب آقای دکتر تقی زاده</a:t>
            </a:r>
          </a:p>
          <a:p>
            <a:pPr algn="ctr" rtl="1"/>
            <a:r>
              <a:rPr lang="fa-IR" sz="3200" dirty="0">
                <a:cs typeface="0 Nazanin" pitchFamily="2" charset="-78"/>
              </a:rPr>
              <a:t>گردآوری </a:t>
            </a:r>
            <a:r>
              <a:rPr lang="fa-IR" sz="3200" dirty="0" smtClean="0">
                <a:cs typeface="0 Nazanin" pitchFamily="2" charset="-78"/>
              </a:rPr>
              <a:t>:علیرضا </a:t>
            </a:r>
            <a:r>
              <a:rPr lang="fa-IR" sz="3200" dirty="0">
                <a:cs typeface="0 Nazanin" pitchFamily="2" charset="-78"/>
              </a:rPr>
              <a:t>قنبری</a:t>
            </a:r>
          </a:p>
          <a:p>
            <a:pPr algn="ctr" rtl="1"/>
            <a:endParaRPr lang="fa-IR" sz="3200" b="1" dirty="0" smtClean="0">
              <a:cs typeface="0 Nazanin" pitchFamily="2" charset="-78"/>
            </a:endParaRPr>
          </a:p>
          <a:p>
            <a:pPr algn="ctr" rtl="1"/>
            <a:endParaRPr lang="en-US" sz="3200" b="1" dirty="0">
              <a:cs typeface="0 Nazanin" pitchFamily="2" charset="-78"/>
            </a:endParaRPr>
          </a:p>
        </p:txBody>
      </p:sp>
    </p:spTree>
    <p:extLst>
      <p:ext uri="{BB962C8B-B14F-4D97-AF65-F5344CB8AC3E}">
        <p14:creationId xmlns:p14="http://schemas.microsoft.com/office/powerpoint/2010/main" val="2118309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انواع روش های نمونه گیری</a:t>
            </a:r>
            <a:endParaRPr lang="en-US" dirty="0"/>
          </a:p>
        </p:txBody>
      </p:sp>
      <p:sp>
        <p:nvSpPr>
          <p:cNvPr id="3" name="Content Placeholder 2"/>
          <p:cNvSpPr>
            <a:spLocks noGrp="1"/>
          </p:cNvSpPr>
          <p:nvPr>
            <p:ph idx="1"/>
          </p:nvPr>
        </p:nvSpPr>
        <p:spPr/>
        <p:txBody>
          <a:bodyPr>
            <a:normAutofit/>
          </a:bodyPr>
          <a:lstStyle/>
          <a:p>
            <a:r>
              <a:rPr lang="fa-IR" sz="3200" b="1" dirty="0" smtClean="0"/>
              <a:t>نمونه گیری تصادفی</a:t>
            </a:r>
          </a:p>
          <a:p>
            <a:r>
              <a:rPr lang="fa-IR" sz="3200" b="1" dirty="0" smtClean="0"/>
              <a:t>نمونه گیری غیرتصادفی</a:t>
            </a:r>
            <a:endParaRPr lang="en-US" sz="3200" b="1" dirty="0"/>
          </a:p>
        </p:txBody>
      </p:sp>
    </p:spTree>
    <p:extLst>
      <p:ext uri="{BB962C8B-B14F-4D97-AF65-F5344CB8AC3E}">
        <p14:creationId xmlns:p14="http://schemas.microsoft.com/office/powerpoint/2010/main" val="2786529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0628"/>
            <a:ext cx="7734300" cy="3928572"/>
          </a:xfrm>
        </p:spPr>
        <p:txBody>
          <a:bodyPr/>
          <a:lstStyle/>
          <a:p>
            <a:pPr algn="justLow"/>
            <a:r>
              <a:rPr lang="fa-IR" dirty="0" smtClean="0"/>
              <a:t>نمونه گیری طبقه ای: جامعه به گروه های همگن که در هر گروه افراد دارای ویژگی های مشابه و متجانس هستند تقسیم می شود.</a:t>
            </a:r>
            <a:r>
              <a:rPr lang="en-US" dirty="0" smtClean="0"/>
              <a:t> </a:t>
            </a:r>
            <a:r>
              <a:rPr lang="fa-IR" dirty="0" smtClean="0"/>
              <a:t>در این نمونه گیری چون نسبت هر طبقه در نمونه موردمطالعه با نسبت هر طبقه در جامعه موردنظر برابر است،بنابراین محقق مطمئن است که در هر طبقه تعداد نمونه کافی انتخاب می شود.</a:t>
            </a:r>
          </a:p>
          <a:p>
            <a:pPr algn="justLow"/>
            <a:r>
              <a:rPr lang="fa-IR" dirty="0" smtClean="0"/>
              <a:t>نمونه گیری خوشه ای:هنگامی که جامعه ای مورد تحقیق بزرگ و گسترده باشد و فهرست کامل افراد جامعه تحقیق در دسترس نباشد می توان از روش نمونه گیری خوشه ای استفاده کرد. در این نوع ، واحد نمونه گیری فرد نیست،بلکه واحد نمونه گیری گروهی از افراد یا خوشه ای از افراد است.</a:t>
            </a:r>
            <a:endParaRPr lang="en-US" dirty="0"/>
          </a:p>
        </p:txBody>
      </p:sp>
      <p:sp>
        <p:nvSpPr>
          <p:cNvPr id="4" name="Title 1"/>
          <p:cNvSpPr>
            <a:spLocks noGrp="1"/>
          </p:cNvSpPr>
          <p:nvPr>
            <p:ph type="title"/>
          </p:nvPr>
        </p:nvSpPr>
        <p:spPr>
          <a:xfrm>
            <a:off x="457200" y="365760"/>
            <a:ext cx="7886700" cy="548640"/>
          </a:xfrm>
        </p:spPr>
        <p:txBody>
          <a:bodyPr/>
          <a:lstStyle/>
          <a:p>
            <a:r>
              <a:rPr lang="fa-IR" dirty="0" smtClean="0"/>
              <a:t>انواع روش های نمونه گیری/</a:t>
            </a:r>
            <a:r>
              <a:rPr lang="fa-IR" dirty="0"/>
              <a:t> نمونه گیری تصادفی:</a:t>
            </a:r>
            <a:endParaRPr lang="en-US" dirty="0"/>
          </a:p>
        </p:txBody>
      </p:sp>
    </p:spTree>
    <p:extLst>
      <p:ext uri="{BB962C8B-B14F-4D97-AF65-F5344CB8AC3E}">
        <p14:creationId xmlns:p14="http://schemas.microsoft.com/office/powerpoint/2010/main" val="401777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00628"/>
            <a:ext cx="7962900" cy="3928572"/>
          </a:xfrm>
        </p:spPr>
        <p:txBody>
          <a:bodyPr>
            <a:normAutofit lnSpcReduction="10000"/>
          </a:bodyPr>
          <a:lstStyle/>
          <a:p>
            <a:pPr marL="0" indent="0" algn="justLow">
              <a:buNone/>
            </a:pPr>
            <a:r>
              <a:rPr lang="fa-IR" dirty="0" smtClean="0"/>
              <a:t>در نمونه گیری غیرتصادفی ،احتمال انتخاب شدن برای همه اعضای جامعه نامعین و نامعلوم است.نمونه انتخاب شده بروش غیرتصادفی چندان معرف جامعه نیست و احتمال سوگیری در این نمونه گیری وجود دارد.معمولاً در تحقیق قوم شناسی،تحقیق موردی،تحقیق عمل نگر یا اقدام پژوهی مورد استفاده قرار میگیرد.</a:t>
            </a:r>
          </a:p>
          <a:p>
            <a:pPr algn="justLow"/>
            <a:r>
              <a:rPr lang="fa-IR" dirty="0" smtClean="0"/>
              <a:t>نمونه گیری در دسترس: افراد نمونه فقط بدلیل سهولت،سادگی و در دسترس بودن انتخاب می شوند.ضعیف ترین نوع نمونه گیری است .</a:t>
            </a:r>
          </a:p>
          <a:p>
            <a:pPr algn="justLow"/>
            <a:r>
              <a:rPr lang="fa-IR" dirty="0" smtClean="0"/>
              <a:t>نمونه گیری سهمیه ای:معادل نمونه گیری طبقه ای است.محقق سعی میکند نسبت یا ویژگی های جامعه در نمونه نیز وجود داشته باشد.نمونه گیری سهمیه ای را نمونه گیری بعدی نیز می نامند،زیرا در آن سعی می شود ترکیبی از عوامل جامعه در نمونه نیز وجود داشته باشد </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نمونه گیری/</a:t>
            </a:r>
            <a:r>
              <a:rPr lang="fa-IR" sz="3800" dirty="0"/>
              <a:t> نمونه گیری </a:t>
            </a:r>
            <a:r>
              <a:rPr lang="fa-IR" sz="3800" dirty="0" smtClean="0"/>
              <a:t>غیرتصادفی</a:t>
            </a:r>
            <a:r>
              <a:rPr lang="fa-IR" sz="3800" dirty="0"/>
              <a:t>:</a:t>
            </a:r>
            <a:endParaRPr lang="en-US" sz="3800" dirty="0"/>
          </a:p>
        </p:txBody>
      </p:sp>
    </p:spTree>
    <p:extLst>
      <p:ext uri="{BB962C8B-B14F-4D97-AF65-F5344CB8AC3E}">
        <p14:creationId xmlns:p14="http://schemas.microsoft.com/office/powerpoint/2010/main" val="3717981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r>
              <a:rPr lang="fa-IR" dirty="0" smtClean="0"/>
              <a:t>نمونه گیری هدفمند:در این نمونه گیری محقق سعی می کند با استفاده از قضاوت، داوری شخصی و تلاش سنجیده نمونه ای انتخاب کند که در حد امکان معرف جامعه مورد مطالعه باشد.</a:t>
            </a:r>
          </a:p>
          <a:p>
            <a:pPr algn="justLow"/>
            <a:r>
              <a:rPr lang="fa-IR" dirty="0" smtClean="0"/>
              <a:t>نمونه گیری شبکه ای: عضوی از یک شبکه اجتماعی ،عضو دیگر را معرفی می کند و همین طور آن عضو نیز عضو دیگر را معرفی میکند.بدین ترتیب حجم نمونه بصورت شبکه ای و زنجیره ای انتخاب می شود.</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نمونه گیری/</a:t>
            </a:r>
            <a:r>
              <a:rPr lang="fa-IR" sz="3800" dirty="0"/>
              <a:t> نمونه گیری </a:t>
            </a:r>
            <a:r>
              <a:rPr lang="fa-IR" sz="3800" dirty="0" smtClean="0"/>
              <a:t>غیرتصادفی</a:t>
            </a:r>
            <a:r>
              <a:rPr lang="fa-IR" sz="3800" dirty="0"/>
              <a:t>:</a:t>
            </a:r>
            <a:endParaRPr lang="en-US" sz="3800" dirty="0"/>
          </a:p>
        </p:txBody>
      </p:sp>
    </p:spTree>
    <p:extLst>
      <p:ext uri="{BB962C8B-B14F-4D97-AF65-F5344CB8AC3E}">
        <p14:creationId xmlns:p14="http://schemas.microsoft.com/office/powerpoint/2010/main" val="742218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a:r>
              <a:rPr lang="fa-IR" sz="2800" b="1" dirty="0" smtClean="0"/>
              <a:t>پرسشنامه</a:t>
            </a:r>
          </a:p>
          <a:p>
            <a:pPr algn="justLow"/>
            <a:r>
              <a:rPr lang="fa-IR" sz="2800" b="1" dirty="0" smtClean="0"/>
              <a:t>مصاحبه</a:t>
            </a:r>
          </a:p>
          <a:p>
            <a:pPr algn="justLow"/>
            <a:r>
              <a:rPr lang="fa-IR" sz="2800" b="1" dirty="0" smtClean="0"/>
              <a:t>مشاهده</a:t>
            </a:r>
          </a:p>
          <a:p>
            <a:pPr algn="justLow"/>
            <a:r>
              <a:rPr lang="fa-IR" sz="2800" b="1" dirty="0" smtClean="0"/>
              <a:t>آزمون</a:t>
            </a:r>
            <a:endParaRPr lang="en-US" sz="2800" b="1"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742218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00628"/>
            <a:ext cx="7810500" cy="3852372"/>
          </a:xfrm>
        </p:spPr>
        <p:txBody>
          <a:bodyPr>
            <a:normAutofit fontScale="92500" lnSpcReduction="10000"/>
          </a:bodyPr>
          <a:lstStyle/>
          <a:p>
            <a:pPr algn="justLow"/>
            <a:r>
              <a:rPr lang="fa-IR" sz="2600" b="1" u="sng" dirty="0" smtClean="0"/>
              <a:t>پرسشنامه</a:t>
            </a:r>
            <a:r>
              <a:rPr lang="fa-IR" sz="2600" dirty="0" smtClean="0"/>
              <a:t>: </a:t>
            </a:r>
          </a:p>
          <a:p>
            <a:pPr algn="justLow"/>
            <a:r>
              <a:rPr lang="fa-IR" dirty="0" smtClean="0"/>
              <a:t>متداول ترین و موثرترین روش گردآوری داده ها بویژه در تحقیقات زمینه یابی</a:t>
            </a:r>
          </a:p>
          <a:p>
            <a:pPr algn="justLow"/>
            <a:r>
              <a:rPr lang="fa-IR" dirty="0" smtClean="0"/>
              <a:t>ابزاری است که داده ها و اطلاعات سازمان یافته و کمی فراهم می نماید،داده ها و اطلاعات سازمان یافته و کمی فراهم می نماید،بدون حضور محقق قابل اجراست و تحلیل آماری دقیق فراهم می کند.</a:t>
            </a:r>
          </a:p>
          <a:p>
            <a:pPr algn="justLow"/>
            <a:r>
              <a:rPr lang="fa-IR" dirty="0" smtClean="0"/>
              <a:t>اجزای یک پرسشنامه عبارتند از:الف-نامه همراه:مقدمه ای پاسخگر را برای تکمیل پرسشنامه آماده میکند.ب-دستورالعمل:در این قسمت محقق باید نحوه و چگونگی پاسخ دهی به سوالات پرسشنامه را تشریح کند.ج-آیتم ها،سوالات و جملات پرسشنامه:در اینجا محقق باید برساس سوالات فرضیه ها و متغیرهای تحقیق به تنظیم جملات پرسشنامه اقدام نماید</a:t>
            </a:r>
          </a:p>
          <a:p>
            <a:pPr algn="justLow"/>
            <a:r>
              <a:rPr lang="fa-IR" dirty="0" smtClean="0"/>
              <a:t>بطور کلی سوالات یا جملات پرسشنامه 2نوع است:الف-سوالات بسته ب-سوالات باز</a:t>
            </a:r>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2218760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سوالات بسته: این سوالات بگونه ای است که پاسخگر از میان گزینه ها یکی را انتخاب می کند.سوالات بسته می توانند به چهار صورت ارائه شوند: 1-دومقوله ای 2-چند گزینه ای 3-تعیین اولویت یا آرایش رتبه ای 4-مقیاس های درجه بندی</a:t>
            </a:r>
          </a:p>
          <a:p>
            <a:r>
              <a:rPr lang="fa-IR" dirty="0" smtClean="0"/>
              <a:t>سوالات باز: سوالاتی هستند که در آنها پاسخگر می تواند پاسخ را به اختیار و با کلمات خود بیان کند.از این نوع سوالات برای بررسی و مطالعه عقاید در یک زمینه خاص استفاده می شود.این پاسخ ها می تواند از چند کلمه تا چند جمله باشد.</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پرسشنامه</a:t>
            </a:r>
            <a:endParaRPr lang="en-US" sz="3800" dirty="0"/>
          </a:p>
        </p:txBody>
      </p:sp>
    </p:spTree>
    <p:extLst>
      <p:ext uri="{BB962C8B-B14F-4D97-AF65-F5344CB8AC3E}">
        <p14:creationId xmlns:p14="http://schemas.microsoft.com/office/powerpoint/2010/main" val="3407429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00628"/>
            <a:ext cx="7658100" cy="3928572"/>
          </a:xfrm>
        </p:spPr>
        <p:txBody>
          <a:bodyPr>
            <a:normAutofit lnSpcReduction="10000"/>
          </a:bodyPr>
          <a:lstStyle/>
          <a:p>
            <a:pPr algn="justLow"/>
            <a:r>
              <a:rPr lang="fa-IR" sz="2800" b="1" dirty="0" smtClean="0"/>
              <a:t>مصاحبه : </a:t>
            </a:r>
          </a:p>
          <a:p>
            <a:pPr algn="justLow"/>
            <a:r>
              <a:rPr lang="fa-IR" dirty="0" smtClean="0"/>
              <a:t>عده ای از محققان مصاحبه را مطمئن ترین و بهترین روش گردآوری داده ها تلقی می کنند. در روش مصاحبه محقق برخلاف پرسشنامه از طریق ارتباط و تماس مستقیم اطلاعات مورد نیاز را بدست می آورد.</a:t>
            </a:r>
          </a:p>
          <a:p>
            <a:pPr algn="justLow"/>
            <a:r>
              <a:rPr lang="fa-IR" dirty="0" smtClean="0"/>
              <a:t>این ابزار گردآوری داده ها امکان برقراری تماس مستقیم با مصاحبه شونده را فراهم می اورد و با کمک آن می توان به ارزیابی عمیق ادراک ها نگرش ها علایق و آرزوهای افراد پرداخت.</a:t>
            </a:r>
          </a:p>
          <a:p>
            <a:pPr algn="justLow"/>
            <a:r>
              <a:rPr lang="fa-IR" dirty="0" smtClean="0"/>
              <a:t>عقیده بر این است که در جریان مصاحبه بسیاری از حالت ها و عکس العمل های آزمودنی فاش شده و می توان به مقاومت مصاحبه شونده در برابر برخی سوال های پی برد.</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3407429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00628"/>
            <a:ext cx="8115300" cy="4004772"/>
          </a:xfrm>
        </p:spPr>
        <p:txBody>
          <a:bodyPr>
            <a:normAutofit fontScale="92500"/>
          </a:bodyPr>
          <a:lstStyle/>
          <a:p>
            <a:pPr algn="justLow"/>
            <a:r>
              <a:rPr lang="fa-IR" sz="2800" b="1" dirty="0" smtClean="0"/>
              <a:t>مشاهده:</a:t>
            </a:r>
            <a:endParaRPr lang="fa-IR" b="1" dirty="0"/>
          </a:p>
          <a:p>
            <a:pPr algn="justLow"/>
            <a:r>
              <a:rPr lang="fa-IR" dirty="0" smtClean="0"/>
              <a:t>هر علمی با مشاهده پدیده ها و رویدادها آغاز می شود.یک مشاهده ساده اولین قدم هر علم و هر موضوع علمی است.اولین مرحله در انجام مشاهده ،تعریف دقیق و کامل از آن چیزی است که مورد مشاهده قرار میگیرد. </a:t>
            </a:r>
          </a:p>
          <a:p>
            <a:pPr algn="justLow"/>
            <a:r>
              <a:rPr lang="fa-IR" dirty="0" smtClean="0"/>
              <a:t>برای ثبت مشاهده،چهار روش متفاوت را باتوجه به هدف تحقیق می توان انتخاب کرد:</a:t>
            </a:r>
          </a:p>
          <a:p>
            <a:pPr marL="0" indent="0" algn="justLow">
              <a:buNone/>
            </a:pPr>
            <a:r>
              <a:rPr lang="fa-IR" dirty="0" smtClean="0"/>
              <a:t>1-ثبت فراوانی (تعداد و فراوانی یک رفتار ویژه در یک واحد زمانی مشخص)</a:t>
            </a:r>
          </a:p>
          <a:p>
            <a:pPr marL="0" indent="0" algn="justLow">
              <a:buNone/>
            </a:pPr>
            <a:r>
              <a:rPr lang="fa-IR" dirty="0"/>
              <a:t>2</a:t>
            </a:r>
            <a:r>
              <a:rPr lang="fa-IR" dirty="0" smtClean="0"/>
              <a:t>-ثبت مدت( زمان شروع و خاتمه یک رفتار)</a:t>
            </a:r>
          </a:p>
          <a:p>
            <a:pPr marL="0" indent="0" algn="justLow">
              <a:buNone/>
            </a:pPr>
            <a:r>
              <a:rPr lang="fa-IR" dirty="0" smtClean="0"/>
              <a:t>3-ثبت فاصله میان 2رفتار (فاصله زمانی پایان یک رفتار و آغاز رفتار دیگر)</a:t>
            </a:r>
          </a:p>
          <a:p>
            <a:pPr marL="0" indent="0" algn="justLow">
              <a:buNone/>
            </a:pPr>
            <a:r>
              <a:rPr lang="fa-IR" dirty="0" smtClean="0"/>
              <a:t>4- ثبت ترتیب ظهور (ثبت کلیه رفتار آزمودنی برحسب ترتیب ظهور آن)</a:t>
            </a:r>
          </a:p>
          <a:p>
            <a:pPr algn="justLow"/>
            <a:endParaRPr lang="en-US" sz="2800" b="1"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3407429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2800" b="1" dirty="0" smtClean="0"/>
              <a:t>آزمونها:</a:t>
            </a:r>
          </a:p>
          <a:p>
            <a:r>
              <a:rPr lang="fa-IR" dirty="0" smtClean="0"/>
              <a:t>آزمون وسیله یا روشی منظم برای اندازه گیری نمونه ای از رفتار است.</a:t>
            </a:r>
          </a:p>
          <a:p>
            <a:r>
              <a:rPr lang="fa-IR" dirty="0" smtClean="0"/>
              <a:t>معروف ترین وسیله اندازه گیری در روان شناسی و علوم تربیتی آزمون است که بصورت مجموعه ای سوال و غالباً بصورت کتبی برای پاسخگوئی در اختیار آزمون شوندگان قرار داده می شود. </a:t>
            </a:r>
          </a:p>
          <a:p>
            <a:r>
              <a:rPr lang="fa-IR" dirty="0" smtClean="0"/>
              <a:t>بنابراین در علوم رفتاری ،آزمون روش نظام دار برای اندازه گیری عملکرد احساسات نگرش ها و ارزش هاست.</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3407429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جامعه آماری</a:t>
            </a:r>
            <a:endParaRPr lang="en-US" b="1" dirty="0"/>
          </a:p>
        </p:txBody>
      </p:sp>
      <p:sp>
        <p:nvSpPr>
          <p:cNvPr id="3" name="Content Placeholder 2"/>
          <p:cNvSpPr>
            <a:spLocks noGrp="1"/>
          </p:cNvSpPr>
          <p:nvPr>
            <p:ph idx="1"/>
          </p:nvPr>
        </p:nvSpPr>
        <p:spPr/>
        <p:txBody>
          <a:bodyPr>
            <a:normAutofit lnSpcReduction="10000"/>
          </a:bodyPr>
          <a:lstStyle/>
          <a:p>
            <a:r>
              <a:rPr lang="fa-IR" dirty="0" smtClean="0"/>
              <a:t>جامعه به مجموعه ای از افراد یا واحدهائی که دارای حداقل یک ویژگی مشترک باشند گفته میشود.</a:t>
            </a:r>
          </a:p>
          <a:p>
            <a:r>
              <a:rPr lang="fa-IR" dirty="0" smtClean="0"/>
              <a:t>معمولاً در هر تحقیق ،جامعه کلیه افرادی یا مواردی است که محقق علاقمند است نتایج تحقیق را به آنها تعمیم دهد.</a:t>
            </a:r>
          </a:p>
          <a:p>
            <a:r>
              <a:rPr lang="fa-IR" dirty="0" smtClean="0"/>
              <a:t>محقق قبل از هرگونه اقدام برای نمونه گیری باید جامعه ای که نمونه از آن انتخاب می شود را تعریف کند.</a:t>
            </a:r>
          </a:p>
          <a:p>
            <a:r>
              <a:rPr lang="fa-IR" dirty="0" smtClean="0"/>
              <a:t>برای مثال در تحقیق: «مطالعه اثر تماشای فیلم های خشونت آمیز بر میزان پرخاشگری کودکان 8-12ساله تهران»،کلیه کودکان 8-12ساله شهر تهران جامه آماری هستند.</a:t>
            </a:r>
            <a:endParaRPr lang="en-US" dirty="0"/>
          </a:p>
        </p:txBody>
      </p:sp>
    </p:spTree>
    <p:extLst>
      <p:ext uri="{BB962C8B-B14F-4D97-AF65-F5344CB8AC3E}">
        <p14:creationId xmlns:p14="http://schemas.microsoft.com/office/powerpoint/2010/main" val="2231006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آزمونها</a:t>
            </a:r>
            <a:r>
              <a:rPr lang="fa-IR" dirty="0" smtClean="0"/>
              <a:t>:</a:t>
            </a:r>
            <a:endParaRPr lang="en-US" dirty="0"/>
          </a:p>
        </p:txBody>
      </p:sp>
      <p:sp>
        <p:nvSpPr>
          <p:cNvPr id="3" name="Content Placeholder 2"/>
          <p:cNvSpPr>
            <a:spLocks noGrp="1"/>
          </p:cNvSpPr>
          <p:nvPr>
            <p:ph idx="1"/>
          </p:nvPr>
        </p:nvSpPr>
        <p:spPr/>
        <p:txBody>
          <a:bodyPr/>
          <a:lstStyle/>
          <a:p>
            <a:r>
              <a:rPr lang="fa-IR" dirty="0" smtClean="0"/>
              <a:t>براساس معیارها و ملاک های مختلف،آزمون ها را به انواع مختلف طبقه بندی میکنند:</a:t>
            </a:r>
          </a:p>
          <a:p>
            <a:pPr marL="457200" indent="-457200">
              <a:buFont typeface="+mj-lt"/>
              <a:buAutoNum type="arabicPeriod"/>
            </a:pPr>
            <a:r>
              <a:rPr lang="fa-IR" dirty="0" smtClean="0"/>
              <a:t>آزمونهای میزان شده(استاندارد شده)و آزمون های معلم ساخته</a:t>
            </a:r>
          </a:p>
          <a:p>
            <a:pPr marL="457200" indent="-457200">
              <a:buFont typeface="+mj-lt"/>
              <a:buAutoNum type="arabicPeriod"/>
            </a:pPr>
            <a:r>
              <a:rPr lang="fa-IR" dirty="0" smtClean="0"/>
              <a:t>آزمونهای توانایی و آزمونهای استعداد</a:t>
            </a:r>
          </a:p>
          <a:p>
            <a:pPr marL="457200" indent="-457200">
              <a:buFont typeface="+mj-lt"/>
              <a:buAutoNum type="arabicPeriod"/>
            </a:pPr>
            <a:r>
              <a:rPr lang="fa-IR" dirty="0" smtClean="0"/>
              <a:t>آزمونهای وابسته به هنجار و آزمونهای وابسته به ملاک</a:t>
            </a:r>
          </a:p>
          <a:p>
            <a:pPr marL="457200" indent="-457200">
              <a:buFont typeface="+mj-lt"/>
              <a:buAutoNum type="arabicPeriod"/>
            </a:pPr>
            <a:r>
              <a:rPr lang="fa-IR" dirty="0" smtClean="0"/>
              <a:t>آزمونهای گروهی و آزمونهای فردی</a:t>
            </a:r>
          </a:p>
          <a:p>
            <a:pPr marL="457200" indent="-457200">
              <a:buFont typeface="+mj-lt"/>
              <a:buAutoNum type="arabicPeriod"/>
            </a:pPr>
            <a:r>
              <a:rPr lang="fa-IR" dirty="0" smtClean="0"/>
              <a:t>آزمونهای شخصیت </a:t>
            </a:r>
          </a:p>
        </p:txBody>
      </p:sp>
    </p:spTree>
    <p:extLst>
      <p:ext uri="{BB962C8B-B14F-4D97-AF65-F5344CB8AC3E}">
        <p14:creationId xmlns:p14="http://schemas.microsoft.com/office/powerpoint/2010/main" val="1424818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4551"/>
            <a:ext cx="7520940" cy="3579849"/>
          </a:xfrm>
        </p:spPr>
        <p:txBody>
          <a:bodyPr/>
          <a:lstStyle/>
          <a:p>
            <a:pPr algn="justLow"/>
            <a:r>
              <a:rPr lang="fa-IR" dirty="0" smtClean="0"/>
              <a:t>عده ای روش های گردآوری داده ها به دو طبقه کلی تقسیم بندی می کنند</a:t>
            </a:r>
          </a:p>
          <a:p>
            <a:pPr marL="0" indent="0" algn="justLow">
              <a:buNone/>
            </a:pPr>
            <a:r>
              <a:rPr lang="fa-IR" dirty="0" smtClean="0"/>
              <a:t>الف:روش های کتابخانه ای:در تمامی تحقیقات علمی مورد استفاده قرار میگیرد ،در این گروه تحقیقات محقق باید ادبیات و سوابق مساله و موضوع تحقیق را مطالعه کند.</a:t>
            </a:r>
          </a:p>
          <a:p>
            <a:pPr marL="0" indent="0" algn="justLow">
              <a:buNone/>
            </a:pPr>
            <a:r>
              <a:rPr lang="fa-IR" dirty="0" smtClean="0"/>
              <a:t> ب:روشهای میدانی:روشهایی که محقق برای گردآوری داده ها ناگریز است به محیط بیرون برود و با مراجعه به افراد یا محیط اطلاعات و داده های موردنظر خود را گردآوری کند.</a:t>
            </a:r>
            <a:endParaRPr lang="en-US" dirty="0"/>
          </a:p>
        </p:txBody>
      </p:sp>
      <p:sp>
        <p:nvSpPr>
          <p:cNvPr id="4"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4048576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219200"/>
            <a:ext cx="9144000" cy="5638800"/>
          </a:xfrm>
        </p:spPr>
      </p:pic>
      <p:sp>
        <p:nvSpPr>
          <p:cNvPr id="5" name="Title 1"/>
          <p:cNvSpPr>
            <a:spLocks noGrp="1"/>
          </p:cNvSpPr>
          <p:nvPr>
            <p:ph type="title"/>
          </p:nvPr>
        </p:nvSpPr>
        <p:spPr>
          <a:xfrm>
            <a:off x="152400" y="365760"/>
            <a:ext cx="8191500" cy="548640"/>
          </a:xfrm>
        </p:spPr>
        <p:txBody>
          <a:bodyPr/>
          <a:lstStyle/>
          <a:p>
            <a:r>
              <a:rPr lang="fa-IR" sz="3800" dirty="0" smtClean="0"/>
              <a:t>انواع روش های گردآوری داده ها</a:t>
            </a:r>
            <a:endParaRPr lang="en-US" sz="3800" dirty="0"/>
          </a:p>
        </p:txBody>
      </p:sp>
    </p:spTree>
    <p:extLst>
      <p:ext uri="{BB962C8B-B14F-4D97-AF65-F5344CB8AC3E}">
        <p14:creationId xmlns:p14="http://schemas.microsoft.com/office/powerpoint/2010/main" val="3425903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با تشکر از توجه شما</a:t>
            </a:r>
            <a:endParaRPr lang="en-US" dirty="0"/>
          </a:p>
        </p:txBody>
      </p:sp>
      <p:sp>
        <p:nvSpPr>
          <p:cNvPr id="3" name="Content Placeholder 2"/>
          <p:cNvSpPr>
            <a:spLocks noGrp="1"/>
          </p:cNvSpPr>
          <p:nvPr>
            <p:ph idx="1"/>
          </p:nvPr>
        </p:nvSpPr>
        <p:spPr/>
        <p:txBody>
          <a:bodyPr/>
          <a:lstStyle/>
          <a:p>
            <a:pPr marL="0" indent="0">
              <a:buNone/>
            </a:pPr>
            <a:r>
              <a:rPr lang="fa-IR"/>
              <a:t> </a:t>
            </a:r>
            <a:r>
              <a:rPr lang="fa-IR" smtClean="0"/>
              <a:t>    منابع</a:t>
            </a:r>
            <a:r>
              <a:rPr lang="fa-IR" dirty="0" smtClean="0"/>
              <a:t>:</a:t>
            </a:r>
          </a:p>
          <a:p>
            <a:r>
              <a:rPr lang="fa-IR" dirty="0" smtClean="0"/>
              <a:t>حسن زاده،رمضان،روشهای تحقیق در علوم رفتاری،نشر ساوالان-1389</a:t>
            </a:r>
          </a:p>
          <a:p>
            <a:r>
              <a:rPr lang="fa-IR" dirty="0" smtClean="0"/>
              <a:t>شاه طماسبی،اسماعیل،روش تحقیق،انتشارات مکتب ماهان-1390</a:t>
            </a:r>
          </a:p>
          <a:p>
            <a:r>
              <a:rPr lang="fa-IR" dirty="0" smtClean="0"/>
              <a:t>حافظ نیا،محمدرضا،مقدمه ای بر روش تحقیق در علوم انسانی-1379</a:t>
            </a:r>
            <a:endParaRPr lang="en-US" dirty="0"/>
          </a:p>
        </p:txBody>
      </p:sp>
    </p:spTree>
    <p:extLst>
      <p:ext uri="{BB962C8B-B14F-4D97-AF65-F5344CB8AC3E}">
        <p14:creationId xmlns:p14="http://schemas.microsoft.com/office/powerpoint/2010/main" val="4044691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نمونه	</a:t>
            </a:r>
            <a:endParaRPr lang="en-US" dirty="0"/>
          </a:p>
        </p:txBody>
      </p:sp>
      <p:sp>
        <p:nvSpPr>
          <p:cNvPr id="3" name="Content Placeholder 2"/>
          <p:cNvSpPr>
            <a:spLocks noGrp="1"/>
          </p:cNvSpPr>
          <p:nvPr>
            <p:ph idx="1"/>
          </p:nvPr>
        </p:nvSpPr>
        <p:spPr/>
        <p:txBody>
          <a:bodyPr/>
          <a:lstStyle/>
          <a:p>
            <a:r>
              <a:rPr lang="fa-IR" dirty="0" smtClean="0"/>
              <a:t>زیر مجموعه ای از جامعه را نمونه گویند.</a:t>
            </a:r>
          </a:p>
          <a:p>
            <a:r>
              <a:rPr lang="fa-IR" dirty="0" smtClean="0"/>
              <a:t>نمونه گروه کوچکی از جامعه است که برای مشاهده و تجزیه و تحلیل انتخاب می گردد.</a:t>
            </a:r>
          </a:p>
          <a:p>
            <a:r>
              <a:rPr lang="fa-IR" dirty="0" smtClean="0"/>
              <a:t>گروهی از اعضای یک جامعه تعریف شده که اطلاعات مورد نیاز پژوهشی به کمک آنها حاصل می شود.</a:t>
            </a:r>
          </a:p>
          <a:p>
            <a:r>
              <a:rPr lang="fa-IR" dirty="0" smtClean="0"/>
              <a:t>استنباط آماری: روشی است که به کمک آن می توان با استفاده از بخش کوچکی از داده ها(نمونه) درباره مجموعه بسیار بزرگی از آنها (جامعه) حکم کرد.</a:t>
            </a:r>
            <a:endParaRPr lang="en-US" dirty="0"/>
          </a:p>
        </p:txBody>
      </p:sp>
    </p:spTree>
    <p:extLst>
      <p:ext uri="{BB962C8B-B14F-4D97-AF65-F5344CB8AC3E}">
        <p14:creationId xmlns:p14="http://schemas.microsoft.com/office/powerpoint/2010/main" val="4149265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نمونه گیری</a:t>
            </a:r>
            <a:endParaRPr lang="en-US" dirty="0"/>
          </a:p>
        </p:txBody>
      </p:sp>
      <p:sp>
        <p:nvSpPr>
          <p:cNvPr id="3" name="Content Placeholder 2"/>
          <p:cNvSpPr>
            <a:spLocks noGrp="1"/>
          </p:cNvSpPr>
          <p:nvPr>
            <p:ph idx="1"/>
          </p:nvPr>
        </p:nvSpPr>
        <p:spPr/>
        <p:txBody>
          <a:bodyPr>
            <a:normAutofit lnSpcReduction="10000"/>
          </a:bodyPr>
          <a:lstStyle/>
          <a:p>
            <a:pPr algn="justLow"/>
            <a:r>
              <a:rPr lang="fa-IR" dirty="0" smtClean="0"/>
              <a:t>به فرآیند انتخاب زیرمجموعه ای از جامعه را نمونه گویند.</a:t>
            </a:r>
          </a:p>
          <a:p>
            <a:pPr algn="justLow"/>
            <a:r>
              <a:rPr lang="fa-IR" dirty="0" smtClean="0"/>
              <a:t>انتخاب تعدادی از افراد ،رویدادها،اشیا مکانها و اموری از یک جامعه تعریف شده،بعنوان معرف یا نماینده آن جامعه را نمونه گیری گویند.</a:t>
            </a:r>
          </a:p>
          <a:p>
            <a:pPr algn="justLow"/>
            <a:r>
              <a:rPr lang="fa-IR" dirty="0" smtClean="0"/>
              <a:t>هدف اصلی نمونه گیری: برآورد مقادیر جامعه(آماره جامعه)به کمک مقادیر نمونه(آماره نمونه) است.</a:t>
            </a:r>
          </a:p>
          <a:p>
            <a:pPr algn="justLow"/>
            <a:r>
              <a:rPr lang="fa-IR" dirty="0" smtClean="0"/>
              <a:t>چون 1- مطالعه کل جامعه باعث کند شدن فرآیند تحقیق می شود 2-کار خسته کننده ای است 3-از نظر زمان و هزینه مقرون به صرفه نیست 4-گاهی غیرممکن و غیرضروری است ، لذا محقق با استفاده از روش نمونه گیری و با انتخاب گروهی از جامعه،در مورد کل جامعه،نتیجه گیری میکند.</a:t>
            </a:r>
            <a:endParaRPr lang="en-US" dirty="0"/>
          </a:p>
        </p:txBody>
      </p:sp>
    </p:spTree>
    <p:extLst>
      <p:ext uri="{BB962C8B-B14F-4D97-AF65-F5344CB8AC3E}">
        <p14:creationId xmlns:p14="http://schemas.microsoft.com/office/powerpoint/2010/main" val="529114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نمونه گیری</a:t>
            </a:r>
            <a:endParaRPr lang="en-US" dirty="0"/>
          </a:p>
        </p:txBody>
      </p:sp>
      <p:sp>
        <p:nvSpPr>
          <p:cNvPr id="3" name="Content Placeholder 2"/>
          <p:cNvSpPr>
            <a:spLocks noGrp="1"/>
          </p:cNvSpPr>
          <p:nvPr>
            <p:ph idx="1"/>
          </p:nvPr>
        </p:nvSpPr>
        <p:spPr>
          <a:xfrm>
            <a:off x="228600" y="1100628"/>
            <a:ext cx="8115300" cy="3579849"/>
          </a:xfrm>
        </p:spPr>
        <p:txBody>
          <a:bodyPr>
            <a:normAutofit/>
          </a:bodyPr>
          <a:lstStyle/>
          <a:p>
            <a:pPr marL="457200" indent="-457200" algn="justLow">
              <a:buFont typeface="+mj-lt"/>
              <a:buAutoNum type="arabicPeriod"/>
            </a:pPr>
            <a:r>
              <a:rPr lang="fa-IR" dirty="0" smtClean="0"/>
              <a:t>تعیین و تعریف جامعه مورد نظر:تعریف جامعه باید به نحو روشن مشخص کند که چه واحدهایی می توانند منظور گردد و چه واحدهائی باید حذف شوند.</a:t>
            </a:r>
          </a:p>
          <a:p>
            <a:pPr marL="457200" indent="-457200" algn="justLow">
              <a:buFont typeface="+mj-lt"/>
              <a:buAutoNum type="arabicPeriod"/>
            </a:pPr>
            <a:r>
              <a:rPr lang="fa-IR" dirty="0" smtClean="0"/>
              <a:t>تهیه فهرست دقیق و کامل از واحدهای جامعه :محقق پس از تعریف جامعه ،باید فهرستی کامل از تمام واحدهای موجود در جامعه تهیه کند.</a:t>
            </a:r>
          </a:p>
          <a:p>
            <a:pPr marL="457200" indent="-457200" algn="justLow">
              <a:buFont typeface="+mj-lt"/>
              <a:buAutoNum type="arabicPeriod"/>
            </a:pPr>
            <a:r>
              <a:rPr lang="fa-IR" dirty="0" smtClean="0"/>
              <a:t>انتخاب روش نمونه گیری: 3 اصل در انتخاب روش نمونه گیری باید رعایت شود :الف)نمونه انتخاب شده باید معرف باشد ب)تصادفی باشد ج)دقیق باشد</a:t>
            </a:r>
          </a:p>
          <a:p>
            <a:pPr marL="457200" indent="-457200" algn="justLow">
              <a:buFont typeface="+mj-lt"/>
              <a:buAutoNum type="arabicPeriod"/>
            </a:pPr>
            <a:r>
              <a:rPr lang="fa-IR" dirty="0" smtClean="0"/>
              <a:t>تعیین حجم نمونه:هرچه نمونه با حجم بزرگ تری انتخاب شود ،شاخص های آماری محاسبه شده برآورد دقیق تری از پارامترهای جامعه به دست خواهند داد.</a:t>
            </a:r>
          </a:p>
          <a:p>
            <a:pPr marL="0" indent="0" algn="justLow">
              <a:buNone/>
            </a:pPr>
            <a:endParaRPr lang="fa-IR" dirty="0" smtClean="0"/>
          </a:p>
          <a:p>
            <a:pPr marL="0" indent="0" algn="justLow">
              <a:buNone/>
            </a:pPr>
            <a:endParaRPr lang="fa-IR" dirty="0" smtClean="0"/>
          </a:p>
          <a:p>
            <a:pPr marL="0" indent="0" algn="justLow">
              <a:buNone/>
            </a:pPr>
            <a:endParaRPr lang="en-US" dirty="0"/>
          </a:p>
        </p:txBody>
      </p:sp>
    </p:spTree>
    <p:extLst>
      <p:ext uri="{BB962C8B-B14F-4D97-AF65-F5344CB8AC3E}">
        <p14:creationId xmlns:p14="http://schemas.microsoft.com/office/powerpoint/2010/main" val="2026837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تعیین حجم نمونه</a:t>
            </a:r>
            <a:endParaRPr lang="en-US" dirty="0"/>
          </a:p>
        </p:txBody>
      </p:sp>
      <p:sp>
        <p:nvSpPr>
          <p:cNvPr id="3" name="Content Placeholder 2"/>
          <p:cNvSpPr>
            <a:spLocks noGrp="1"/>
          </p:cNvSpPr>
          <p:nvPr>
            <p:ph idx="1"/>
          </p:nvPr>
        </p:nvSpPr>
        <p:spPr/>
        <p:txBody>
          <a:bodyPr/>
          <a:lstStyle/>
          <a:p>
            <a:pPr marL="0" indent="0">
              <a:buNone/>
            </a:pPr>
            <a:r>
              <a:rPr lang="fa-IR" dirty="0" smtClean="0"/>
              <a:t>در تعیین حجم نمونه و اندازه نمونه محقق باید به عوامل زیر توجه کند:</a:t>
            </a:r>
            <a:endParaRPr lang="fa-IR" dirty="0"/>
          </a:p>
          <a:p>
            <a:r>
              <a:rPr lang="fa-IR" dirty="0" smtClean="0"/>
              <a:t>حجم جامعه: اگر حجم جامعه بزرگ باشد باید نمونه بزرگتری انتخاب شود</a:t>
            </a:r>
          </a:p>
          <a:p>
            <a:r>
              <a:rPr lang="fa-IR" dirty="0" smtClean="0"/>
              <a:t>منابع قابل دسترسی و محدودیت های زمانی:میزان دسترسی به منابع و امکانات تحقیق و محدودیت های زمانی برای انجام مراحل تحقیق</a:t>
            </a:r>
          </a:p>
          <a:p>
            <a:r>
              <a:rPr lang="fa-IR" dirty="0" smtClean="0"/>
              <a:t>تعداد تحلیل های آماری مورد نیاز: در تحلیل و مقایسه های چندگانه بایستی از نمونه های بزرگ استفاده شود.</a:t>
            </a:r>
          </a:p>
          <a:p>
            <a:r>
              <a:rPr lang="fa-IR" dirty="0" smtClean="0"/>
              <a:t>نیرومندی اثر: برای بررسی اثرات نیرومندتر یا مستقیم تر نمونه های کوچک تری کافی هستند.</a:t>
            </a:r>
            <a:endParaRPr lang="en-US" dirty="0"/>
          </a:p>
        </p:txBody>
      </p:sp>
    </p:spTree>
    <p:extLst>
      <p:ext uri="{BB962C8B-B14F-4D97-AF65-F5344CB8AC3E}">
        <p14:creationId xmlns:p14="http://schemas.microsoft.com/office/powerpoint/2010/main" val="2634528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تعیین حجم نمونه</a:t>
            </a:r>
            <a:endParaRPr lang="en-US" dirty="0"/>
          </a:p>
        </p:txBody>
      </p:sp>
      <p:sp>
        <p:nvSpPr>
          <p:cNvPr id="3" name="Content Placeholder 2"/>
          <p:cNvSpPr>
            <a:spLocks noGrp="1"/>
          </p:cNvSpPr>
          <p:nvPr>
            <p:ph idx="1"/>
          </p:nvPr>
        </p:nvSpPr>
        <p:spPr>
          <a:xfrm>
            <a:off x="533400" y="1100628"/>
            <a:ext cx="7810500" cy="3852372"/>
          </a:xfrm>
        </p:spPr>
        <p:txBody>
          <a:bodyPr>
            <a:normAutofit/>
          </a:bodyPr>
          <a:lstStyle/>
          <a:p>
            <a:pPr algn="justLow"/>
            <a:r>
              <a:rPr lang="fa-IR" dirty="0" smtClean="0"/>
              <a:t>میزان افت آزمودنی ها: اگر محقق حدس می زند که در تعداد آزمودنی ها ریزش یا افت  اتفاق خواهد افتاد بهتر است حجم نمونه را افزایش دهد و چنین مشکلات را نیز مدنظر قرار دهد.</a:t>
            </a:r>
          </a:p>
          <a:p>
            <a:pPr algn="justLow"/>
            <a:r>
              <a:rPr lang="fa-IR" dirty="0" smtClean="0"/>
              <a:t>هدف،ماهیت و روش تحقیق: در تحقیقات میدانی و زمینه یابی از نمونه بزرگ و در تحقیقات قوم شناسی یا کیفی معمولاً از نمونه کوچک استفاده میشود.</a:t>
            </a:r>
          </a:p>
          <a:p>
            <a:pPr algn="justLow"/>
            <a:r>
              <a:rPr lang="fa-IR" dirty="0" smtClean="0"/>
              <a:t>همگنی یا ناهمگنی جامعه:اگر جامعه ناهمگن باشند باید از حجم نمونه بزرگ استفاده شود.</a:t>
            </a:r>
          </a:p>
          <a:p>
            <a:pPr algn="justLow"/>
            <a:r>
              <a:rPr lang="fa-IR" dirty="0" smtClean="0"/>
              <a:t>میزان پایایی ابزار اندازه گیری:زمانی که میزان پایایی ابزار اندازه گیری کم باشد باید از حجم نمونه بزرگ استفاده شود</a:t>
            </a:r>
          </a:p>
        </p:txBody>
      </p:sp>
    </p:spTree>
    <p:extLst>
      <p:ext uri="{BB962C8B-B14F-4D97-AF65-F5344CB8AC3E}">
        <p14:creationId xmlns:p14="http://schemas.microsoft.com/office/powerpoint/2010/main" val="2053601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تعیین حجم نمونه</a:t>
            </a:r>
            <a:endParaRPr lang="en-US" dirty="0"/>
          </a:p>
        </p:txBody>
      </p:sp>
      <p:sp>
        <p:nvSpPr>
          <p:cNvPr id="3" name="Content Placeholder 2"/>
          <p:cNvSpPr>
            <a:spLocks noGrp="1"/>
          </p:cNvSpPr>
          <p:nvPr>
            <p:ph idx="1"/>
          </p:nvPr>
        </p:nvSpPr>
        <p:spPr>
          <a:xfrm>
            <a:off x="381000" y="1100628"/>
            <a:ext cx="7962900" cy="3852372"/>
          </a:xfrm>
        </p:spPr>
        <p:txBody>
          <a:bodyPr>
            <a:normAutofit lnSpcReduction="10000"/>
          </a:bodyPr>
          <a:lstStyle/>
          <a:p>
            <a:pPr algn="justLow"/>
            <a:r>
              <a:rPr lang="fa-IR" dirty="0" smtClean="0"/>
              <a:t>نوع مقیاس اندازه گیری: برای داده هایی که با استفاده از مقیاس اسمی بدست می آیند حجم نمونه بزرگ باید انتخاب شود تا برای داده هایی که از طریق مقیاس فاصله ای یا نسبتی بدست می آیند.</a:t>
            </a:r>
          </a:p>
          <a:p>
            <a:pPr algn="justLow"/>
            <a:r>
              <a:rPr lang="fa-IR" dirty="0" smtClean="0"/>
              <a:t>سطح اطمینان و میزان خطای اندازه گیری:سطح اطمینان بالاتر و خطای کوچک تر،نمونه با حجم بزرگتر موردنیاز است.</a:t>
            </a:r>
          </a:p>
          <a:p>
            <a:pPr algn="justLow"/>
            <a:r>
              <a:rPr lang="fa-IR" dirty="0" smtClean="0"/>
              <a:t>وجود متغیرهای کنترل نشده در تحقیق: اگر متغیرهای کنترل نشده زیاد در تحقیق وجود داشته باشد محقق با انتخاب نمونه بزرگ و تصادفی آزمودی ها می تواند اثر آنها را حذف یا خنثی کند.</a:t>
            </a:r>
          </a:p>
          <a:p>
            <a:pPr algn="justLow"/>
            <a:r>
              <a:rPr lang="fa-IR" dirty="0" smtClean="0"/>
              <a:t>میزان پیش بینی تفاوت یا همبستگی بین متغیرها: هنگامی که پیش بینی تفاوت یا همبستگی بین متغیرها پایین است انتخاب نمونه با حجم بزرگ مطلوب است.</a:t>
            </a:r>
            <a:endParaRPr lang="en-US" dirty="0"/>
          </a:p>
        </p:txBody>
      </p:sp>
    </p:spTree>
    <p:extLst>
      <p:ext uri="{BB962C8B-B14F-4D97-AF65-F5344CB8AC3E}">
        <p14:creationId xmlns:p14="http://schemas.microsoft.com/office/powerpoint/2010/main" val="653126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7886700" cy="548640"/>
          </a:xfrm>
        </p:spPr>
        <p:txBody>
          <a:bodyPr/>
          <a:lstStyle/>
          <a:p>
            <a:r>
              <a:rPr lang="fa-IR" dirty="0" smtClean="0"/>
              <a:t>انواع روش های نمونه گیری/</a:t>
            </a:r>
            <a:r>
              <a:rPr lang="fa-IR" dirty="0"/>
              <a:t> نمونه گیری تصادفی:</a:t>
            </a:r>
            <a:endParaRPr lang="en-US" dirty="0"/>
          </a:p>
        </p:txBody>
      </p:sp>
      <p:sp>
        <p:nvSpPr>
          <p:cNvPr id="3" name="Content Placeholder 2"/>
          <p:cNvSpPr>
            <a:spLocks noGrp="1"/>
          </p:cNvSpPr>
          <p:nvPr>
            <p:ph idx="1"/>
          </p:nvPr>
        </p:nvSpPr>
        <p:spPr/>
        <p:txBody>
          <a:bodyPr/>
          <a:lstStyle/>
          <a:p>
            <a:pPr algn="justLow"/>
            <a:r>
              <a:rPr lang="fa-IR" dirty="0" smtClean="0"/>
              <a:t>نمونه گیری تصادفی ساده: در این روش احتمال انتخاب برای همه اعضای جامعه یکسان است و هریک از اعضای جامعه شانس برابر و مستقل برای قرارگرفتن در نمونه دارند.1-قرعه کشی 2-استفاده از جدول اعداد تصادفی</a:t>
            </a:r>
          </a:p>
          <a:p>
            <a:pPr algn="justLow"/>
            <a:r>
              <a:rPr lang="fa-IR" dirty="0" smtClean="0"/>
              <a:t>نمونه گیری منظم: شکل اصلاح شده روش نمونه گیری تصادفی ساده است.تفاوت این روش با روش تصادفی در این است که در روش نمونه گیری منظم انتخاب هر نمونه مستقل از انتخاب سایر اعضای جامعه نیست،زیرا وقتی که اولین عضو نمونه انتخاب شد،  بقیه اعضای نمونه موردنظر بصورت خودکار و با نظم معین تعیین می شوند.</a:t>
            </a:r>
            <a:endParaRPr lang="en-US" dirty="0"/>
          </a:p>
        </p:txBody>
      </p:sp>
    </p:spTree>
    <p:extLst>
      <p:ext uri="{BB962C8B-B14F-4D97-AF65-F5344CB8AC3E}">
        <p14:creationId xmlns:p14="http://schemas.microsoft.com/office/powerpoint/2010/main" val="3002064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158</TotalTime>
  <Words>1868</Words>
  <Application>Microsoft Office PowerPoint</Application>
  <PresentationFormat>On-screen Show (4:3)</PresentationFormat>
  <Paragraphs>105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Angles</vt:lpstr>
      <vt:lpstr>جامعه آماری ، نمونه و روشهای نمونه گیری ابزارهای گرد آوری داده ها</vt:lpstr>
      <vt:lpstr>جامعه آماری</vt:lpstr>
      <vt:lpstr>نمونه </vt:lpstr>
      <vt:lpstr>نمونه گیری</vt:lpstr>
      <vt:lpstr>مراحل نمونه گیری</vt:lpstr>
      <vt:lpstr>تعیین حجم نمونه</vt:lpstr>
      <vt:lpstr>تعیین حجم نمونه</vt:lpstr>
      <vt:lpstr>تعیین حجم نمونه</vt:lpstr>
      <vt:lpstr>انواع روش های نمونه گیری/ نمونه گیری تصادفی:</vt:lpstr>
      <vt:lpstr>انواع روش های نمونه گیری</vt:lpstr>
      <vt:lpstr>انواع روش های نمونه گیری/ نمونه گیری تصادفی:</vt:lpstr>
      <vt:lpstr>انواع روش های نمونه گیری/ نمونه گیری غیرتصادفی:</vt:lpstr>
      <vt:lpstr>انواع روش های نمونه گیری/ نمونه گیری غیرتصادفی:</vt:lpstr>
      <vt:lpstr>انواع روش های گردآوری داده ها</vt:lpstr>
      <vt:lpstr>انواع روش های گردآوری داده ها</vt:lpstr>
      <vt:lpstr>انواع پرسشنامه</vt:lpstr>
      <vt:lpstr>انواع روش های گردآوری داده ها</vt:lpstr>
      <vt:lpstr>انواع روش های گردآوری داده ها</vt:lpstr>
      <vt:lpstr>انواع روش های گردآوری داده ها</vt:lpstr>
      <vt:lpstr>آزمونها:</vt:lpstr>
      <vt:lpstr>انواع روش های گردآوری داده ها</vt:lpstr>
      <vt:lpstr>انواع روش های گردآوری داده ها</vt:lpstr>
      <vt:lpstr>با تشکر از توجه شما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جامعه آماری ، حجم نمونه  و روشهای نمونه گیری ابزارهای گرد آوری داده ها</dc:title>
  <dc:creator>REZA</dc:creator>
  <cp:lastModifiedBy>REZA</cp:lastModifiedBy>
  <cp:revision>29</cp:revision>
  <dcterms:created xsi:type="dcterms:W3CDTF">2013-12-25T13:08:07Z</dcterms:created>
  <dcterms:modified xsi:type="dcterms:W3CDTF">2013-12-26T12:28:53Z</dcterms:modified>
</cp:coreProperties>
</file>