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80" d="100"/>
          <a:sy n="80" d="100"/>
        </p:scale>
        <p:origin x="-1037" y="-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AFF98-E58F-4AA7-96E0-22BC6C4A065A}" type="datetimeFigureOut">
              <a:rPr lang="en-US" smtClean="0"/>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D7301B-10D6-4D18-A0B0-A507CA633D77}"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E327FD-0E6A-48FB-83A6-AE7D5AF6B735}" type="datetimeFigureOut">
              <a:rPr lang="en-US" smtClean="0"/>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82A22B-DDF9-4844-B1BD-64494E1147A1}" type="slidenum">
              <a:rPr lang="en-US" smtClean="0"/>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82A22B-DDF9-4844-B1BD-64494E1147A1}" type="slidenum">
              <a:rPr lang="en-US" smtClean="0"/>
              <a:t>1</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81E79E-5A64-43A5-823B-BB4C258F469C}"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6FABFB-A3DB-4F0C-AE18-CFBB873E660C}"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C8675-14E7-4BB6-961E-4412CE7CA04D}"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6FABFB-A3DB-4F0C-AE18-CFBB873E660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EC7D0E5-D23B-4263-B42E-B105EDF47776}"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6FABFB-A3DB-4F0C-AE18-CFBB873E660C}" type="slidenum">
              <a:rPr lang="fa-IR" smtClean="0"/>
              <a:pPr/>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A50356-5C94-4B5D-9D9E-3D630D7A31BE}"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6FABFB-A3DB-4F0C-AE18-CFBB873E660C}" type="slidenum">
              <a:rPr lang="fa-IR" smtClean="0"/>
              <a:pPr/>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747C7C-C3FB-44AE-BA77-1C5904614EA5}"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46FABFB-A3DB-4F0C-AE18-CFBB873E660C}"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FF0346E-3FE8-4CF8-A877-4DFD782FFBFE}"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46FABFB-A3DB-4F0C-AE18-CFBB873E660C}" type="slidenum">
              <a:rPr lang="fa-IR" smtClean="0"/>
              <a:pPr/>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DC8DC6-8AAD-4106-A551-F9C917297794}" type="datetime8">
              <a:rPr lang="fa-IR" smtClean="0"/>
              <a:t>16/مارس/17</a:t>
            </a:fld>
            <a:endParaRPr lang="fa-IR"/>
          </a:p>
        </p:txBody>
      </p:sp>
      <p:sp>
        <p:nvSpPr>
          <p:cNvPr id="8" name="Footer Placeholder 7"/>
          <p:cNvSpPr>
            <a:spLocks noGrp="1"/>
          </p:cNvSpPr>
          <p:nvPr>
            <p:ph type="ftr" sz="quarter" idx="11"/>
          </p:nvPr>
        </p:nvSpPr>
        <p:spPr/>
        <p:txBody>
          <a:bodyPr/>
          <a:lstStyle/>
          <a:p>
            <a:r>
              <a:rPr lang="en-US" smtClean="0"/>
              <a:t>© irmgn.ir</a:t>
            </a:r>
            <a:endParaRPr lang="fa-IR"/>
          </a:p>
        </p:txBody>
      </p:sp>
      <p:sp>
        <p:nvSpPr>
          <p:cNvPr id="9" name="Slide Number Placeholder 8"/>
          <p:cNvSpPr>
            <a:spLocks noGrp="1"/>
          </p:cNvSpPr>
          <p:nvPr>
            <p:ph type="sldNum" sz="quarter" idx="12"/>
          </p:nvPr>
        </p:nvSpPr>
        <p:spPr/>
        <p:txBody>
          <a:bodyPr/>
          <a:lstStyle/>
          <a:p>
            <a:fld id="{146FABFB-A3DB-4F0C-AE18-CFBB873E660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C8292A-6F8F-43DB-8CF3-D38B23B588C1}" type="datetime8">
              <a:rPr lang="fa-IR" smtClean="0"/>
              <a:t>16/مارس/17</a:t>
            </a:fld>
            <a:endParaRPr lang="fa-IR"/>
          </a:p>
        </p:txBody>
      </p:sp>
      <p:sp>
        <p:nvSpPr>
          <p:cNvPr id="4" name="Footer Placeholder 3"/>
          <p:cNvSpPr>
            <a:spLocks noGrp="1"/>
          </p:cNvSpPr>
          <p:nvPr>
            <p:ph type="ftr" sz="quarter" idx="11"/>
          </p:nvPr>
        </p:nvSpPr>
        <p:spPr/>
        <p:txBody>
          <a:bodyPr/>
          <a:lstStyle/>
          <a:p>
            <a:r>
              <a:rPr lang="en-US" smtClean="0"/>
              <a:t>© irmgn.ir</a:t>
            </a:r>
            <a:endParaRPr lang="fa-IR"/>
          </a:p>
        </p:txBody>
      </p:sp>
      <p:sp>
        <p:nvSpPr>
          <p:cNvPr id="5" name="Slide Number Placeholder 4"/>
          <p:cNvSpPr>
            <a:spLocks noGrp="1"/>
          </p:cNvSpPr>
          <p:nvPr>
            <p:ph type="sldNum" sz="quarter" idx="12"/>
          </p:nvPr>
        </p:nvSpPr>
        <p:spPr/>
        <p:txBody>
          <a:bodyPr/>
          <a:lstStyle/>
          <a:p>
            <a:fld id="{146FABFB-A3DB-4F0C-AE18-CFBB873E660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1C7F1EC-C7C2-4CAA-AAA4-7ABC8374478A}" type="datetime8">
              <a:rPr lang="fa-IR" smtClean="0"/>
              <a:t>16/مارس/17</a:t>
            </a:fld>
            <a:endParaRPr lang="fa-IR"/>
          </a:p>
        </p:txBody>
      </p:sp>
      <p:sp>
        <p:nvSpPr>
          <p:cNvPr id="3" name="Footer Placeholder 2"/>
          <p:cNvSpPr>
            <a:spLocks noGrp="1"/>
          </p:cNvSpPr>
          <p:nvPr>
            <p:ph type="ftr" sz="quarter" idx="11"/>
          </p:nvPr>
        </p:nvSpPr>
        <p:spPr/>
        <p:txBody>
          <a:bodyPr/>
          <a:lstStyle/>
          <a:p>
            <a:r>
              <a:rPr lang="en-US" smtClean="0"/>
              <a:t>© irmgn.ir</a:t>
            </a:r>
            <a:endParaRPr lang="fa-IR"/>
          </a:p>
        </p:txBody>
      </p:sp>
      <p:sp>
        <p:nvSpPr>
          <p:cNvPr id="4" name="Slide Number Placeholder 3"/>
          <p:cNvSpPr>
            <a:spLocks noGrp="1"/>
          </p:cNvSpPr>
          <p:nvPr>
            <p:ph type="sldNum" sz="quarter" idx="12"/>
          </p:nvPr>
        </p:nvSpPr>
        <p:spPr/>
        <p:txBody>
          <a:bodyPr/>
          <a:lstStyle/>
          <a:p>
            <a:fld id="{146FABFB-A3DB-4F0C-AE18-CFBB873E660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469AD4-511B-454F-B042-3D590F809FF8}"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46FABFB-A3DB-4F0C-AE18-CFBB873E660C}" type="slidenum">
              <a:rPr lang="fa-IR" smtClean="0"/>
              <a:pPr/>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BFB98B-9494-4BAA-977A-776E047B4935}"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46FABFB-A3DB-4F0C-AE18-CFBB873E660C}" type="slidenum">
              <a:rPr lang="fa-IR" smtClean="0"/>
              <a:pPr/>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B908189-7C90-4A54-8C5D-7BDA6095BE84}" type="datetime8">
              <a:rPr lang="fa-IR" smtClean="0"/>
              <a:t>16/مارس/17</a:t>
            </a:fld>
            <a:endParaRPr lang="fa-I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 irmgn.ir</a:t>
            </a:r>
            <a:endParaRPr lang="fa-I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46FABFB-A3DB-4F0C-AE18-CFBB873E660C}" type="slidenum">
              <a:rPr lang="fa-IR" smtClean="0"/>
              <a:pPr/>
              <a:t>‹#›</a:t>
            </a:fld>
            <a:endParaRPr lang="fa-I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60648"/>
            <a:ext cx="8712968" cy="6192688"/>
          </a:xfrm>
        </p:spPr>
        <p:txBody>
          <a:bodyPr>
            <a:normAutofit fontScale="62500" lnSpcReduction="20000"/>
          </a:bodyPr>
          <a:lstStyle/>
          <a:p>
            <a:r>
              <a:rPr lang="fa-IR" sz="4000" b="1" dirty="0" smtClean="0">
                <a:solidFill>
                  <a:schemeClr val="tx1"/>
                </a:solidFill>
                <a:cs typeface="B Nazanin" pitchFamily="2" charset="-78"/>
              </a:rPr>
              <a:t>بسمه تعالی</a:t>
            </a:r>
          </a:p>
          <a:p>
            <a:r>
              <a:rPr lang="fa-IR" sz="4000" b="1" dirty="0" smtClean="0">
                <a:solidFill>
                  <a:schemeClr val="tx1"/>
                </a:solidFill>
                <a:cs typeface="B Nazanin" pitchFamily="2" charset="-78"/>
              </a:rPr>
              <a:t>دانشگاه آزاد اسلامی</a:t>
            </a:r>
          </a:p>
          <a:p>
            <a:r>
              <a:rPr lang="fa-IR" sz="4000" b="1" dirty="0" smtClean="0">
                <a:solidFill>
                  <a:schemeClr val="tx1"/>
                </a:solidFill>
                <a:cs typeface="B Nazanin" pitchFamily="2" charset="-78"/>
              </a:rPr>
              <a:t>واحد علوم و تحقیقات آذربایجان شرقی</a:t>
            </a:r>
            <a:endParaRPr lang="fa-IR" sz="4000" b="1" dirty="0">
              <a:solidFill>
                <a:schemeClr val="tx1"/>
              </a:solidFill>
              <a:cs typeface="B Nazanin" pitchFamily="2" charset="-78"/>
            </a:endParaRPr>
          </a:p>
          <a:p>
            <a:endParaRPr lang="fa-IR" sz="4000" b="1" dirty="0" smtClean="0">
              <a:solidFill>
                <a:schemeClr val="tx1"/>
              </a:solidFill>
              <a:cs typeface="B Nazanin" pitchFamily="2" charset="-78"/>
            </a:endParaRPr>
          </a:p>
          <a:p>
            <a:r>
              <a:rPr lang="fa-IR" sz="4000" b="1" dirty="0" smtClean="0">
                <a:solidFill>
                  <a:schemeClr val="tx1"/>
                </a:solidFill>
                <a:cs typeface="B Nazanin" pitchFamily="2" charset="-78"/>
              </a:rPr>
              <a:t>عنوان :</a:t>
            </a:r>
          </a:p>
          <a:p>
            <a:r>
              <a:rPr lang="fa-IR" sz="4200" b="1" dirty="0" smtClean="0">
                <a:solidFill>
                  <a:schemeClr val="tx1"/>
                </a:solidFill>
                <a:cs typeface="B Nazanin" pitchFamily="2" charset="-78"/>
              </a:rPr>
              <a:t>حرکت به سوی خود سازمان دهی</a:t>
            </a:r>
          </a:p>
          <a:p>
            <a:r>
              <a:rPr lang="fa-IR" sz="4200" b="1" dirty="0" smtClean="0">
                <a:solidFill>
                  <a:schemeClr val="tx1"/>
                </a:solidFill>
                <a:cs typeface="B Nazanin" pitchFamily="2" charset="-78"/>
              </a:rPr>
              <a:t>سازمان ها به منزله مغزها</a:t>
            </a:r>
          </a:p>
          <a:p>
            <a:endParaRPr lang="fa-IR" sz="4000" b="1" dirty="0" smtClean="0">
              <a:solidFill>
                <a:schemeClr val="tx1"/>
              </a:solidFill>
              <a:cs typeface="B Nazanin" pitchFamily="2" charset="-78"/>
            </a:endParaRPr>
          </a:p>
          <a:p>
            <a:endParaRPr lang="fa-IR" sz="4000" b="1" dirty="0">
              <a:solidFill>
                <a:schemeClr val="tx1"/>
              </a:solidFill>
              <a:cs typeface="B Nazanin" pitchFamily="2" charset="-78"/>
            </a:endParaRPr>
          </a:p>
          <a:p>
            <a:r>
              <a:rPr lang="fa-IR" sz="4000" b="1" dirty="0" smtClean="0">
                <a:solidFill>
                  <a:schemeClr val="tx1"/>
                </a:solidFill>
                <a:cs typeface="B Nazanin" pitchFamily="2" charset="-78"/>
              </a:rPr>
              <a:t>استاد راهنما : </a:t>
            </a:r>
          </a:p>
          <a:p>
            <a:r>
              <a:rPr lang="fa-IR" sz="4000" b="1" dirty="0" smtClean="0">
                <a:solidFill>
                  <a:schemeClr val="tx1"/>
                </a:solidFill>
                <a:cs typeface="B Nazanin" pitchFamily="2" charset="-78"/>
              </a:rPr>
              <a:t>جناب آقای دکتر ایران زاده</a:t>
            </a:r>
          </a:p>
          <a:p>
            <a:endParaRPr lang="fa-IR" sz="4000" b="1" dirty="0">
              <a:solidFill>
                <a:schemeClr val="tx1"/>
              </a:solidFill>
              <a:cs typeface="B Nazanin" pitchFamily="2" charset="-78"/>
            </a:endParaRPr>
          </a:p>
          <a:p>
            <a:r>
              <a:rPr lang="fa-IR" sz="4000" b="1" dirty="0" smtClean="0">
                <a:solidFill>
                  <a:schemeClr val="tx1"/>
                </a:solidFill>
                <a:cs typeface="B Nazanin" pitchFamily="2" charset="-78"/>
              </a:rPr>
              <a:t>تهیه کننده :</a:t>
            </a:r>
          </a:p>
          <a:p>
            <a:r>
              <a:rPr lang="fa-IR" sz="4000" b="1" dirty="0" smtClean="0">
                <a:solidFill>
                  <a:schemeClr val="tx1"/>
                </a:solidFill>
                <a:cs typeface="B Nazanin" pitchFamily="2" charset="-78"/>
              </a:rPr>
              <a:t>اردشیر بذرکار</a:t>
            </a:r>
          </a:p>
          <a:p>
            <a:endParaRPr lang="fa-IR" sz="4000" b="1" dirty="0" smtClean="0">
              <a:solidFill>
                <a:schemeClr val="tx1"/>
              </a:solidFill>
              <a:cs typeface="B Nazanin" pitchFamily="2" charset="-78"/>
            </a:endParaRPr>
          </a:p>
          <a:p>
            <a:r>
              <a:rPr lang="fa-IR" sz="4000" b="1" dirty="0" smtClean="0">
                <a:solidFill>
                  <a:schemeClr val="tx1"/>
                </a:solidFill>
                <a:cs typeface="B Nazanin" pitchFamily="2" charset="-78"/>
              </a:rPr>
              <a:t>بهار 1393</a:t>
            </a:r>
          </a:p>
          <a:p>
            <a:endParaRPr lang="fa-IR" dirty="0"/>
          </a:p>
        </p:txBody>
      </p:sp>
      <p:pic>
        <p:nvPicPr>
          <p:cNvPr id="2050" name="Picture 2" descr="C:\Users\ardeshir\Desktop\download.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629"/>
            <a:ext cx="2171700" cy="2105025"/>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C:\Users\ardeshir\Desktop\download (2).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349168" y="4275364"/>
            <a:ext cx="1781175" cy="25717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5080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492896"/>
            <a:ext cx="8784976" cy="4104456"/>
          </a:xfrm>
        </p:spPr>
        <p:txBody>
          <a:bodyPr>
            <a:normAutofit/>
          </a:bodyPr>
          <a:lstStyle/>
          <a:p>
            <a:pPr algn="just">
              <a:buFont typeface="Wingdings" pitchFamily="2" charset="2"/>
              <a:buChar char="q"/>
            </a:pPr>
            <a:r>
              <a:rPr lang="fa-IR" sz="2500" dirty="0" smtClean="0">
                <a:solidFill>
                  <a:schemeClr val="tx1"/>
                </a:solidFill>
                <a:cs typeface="B Nazanin" pitchFamily="2" charset="-78"/>
              </a:rPr>
              <a:t> برخی سازمان ها در نهادینه کردن سیستم هایی که هنجارهای اساسی برای مواجهه با تغییرات محیطی وضع می کنند ، موفق بوده اند. مثل تشویق به تفکر و خلاقیت.</a:t>
            </a:r>
          </a:p>
          <a:p>
            <a:pPr algn="just">
              <a:buFont typeface="Wingdings" pitchFamily="2" charset="2"/>
              <a:buChar char="q"/>
            </a:pPr>
            <a:r>
              <a:rPr lang="fa-IR" sz="2500" dirty="0" smtClean="0">
                <a:solidFill>
                  <a:schemeClr val="tx1"/>
                </a:solidFill>
                <a:cs typeface="B Nazanin" pitchFamily="2" charset="-78"/>
              </a:rPr>
              <a:t>اما سازمان هایی نیز شکست خورده اند مثل سازمان های بوروکراتیک، بدلیل اینکه به روشی عمل می کنند که یادگیری را مسدود می سازد. </a:t>
            </a:r>
          </a:p>
          <a:p>
            <a:pPr algn="just">
              <a:buFont typeface="Wingdings" pitchFamily="2" charset="2"/>
              <a:buChar char="q"/>
            </a:pPr>
            <a:r>
              <a:rPr lang="fa-IR" sz="2500" b="1" dirty="0" smtClean="0">
                <a:solidFill>
                  <a:schemeClr val="tx1"/>
                </a:solidFill>
                <a:cs typeface="B Nazanin" pitchFamily="2" charset="-78"/>
              </a:rPr>
              <a:t>سه مانع از موانعی که باعث شکست می شوند:</a:t>
            </a:r>
          </a:p>
          <a:p>
            <a:pPr algn="just">
              <a:buFont typeface="Wingdings" pitchFamily="2" charset="2"/>
              <a:buChar char="ü"/>
            </a:pPr>
            <a:r>
              <a:rPr lang="fa-IR" sz="2500" dirty="0" smtClean="0">
                <a:solidFill>
                  <a:schemeClr val="tx1"/>
                </a:solidFill>
                <a:cs typeface="B Nazanin" pitchFamily="2" charset="-78"/>
              </a:rPr>
              <a:t> روش های بوروکراتیک در سازمان ساختارهای ناقص تفکر را بر اعضای خود تحمیل می کنند. و کارکنان را به تفکر تشویق نمی کنند. </a:t>
            </a:r>
          </a:p>
          <a:p>
            <a:pPr marL="0" indent="0" algn="just">
              <a:buNone/>
            </a:pPr>
            <a:r>
              <a:rPr lang="fa-IR" sz="2500" dirty="0" smtClean="0">
                <a:solidFill>
                  <a:schemeClr val="tx1"/>
                </a:solidFill>
                <a:cs typeface="B Nazanin" pitchFamily="2" charset="-78"/>
              </a:rPr>
              <a:t>هرجا که سلسله مراتب عمودی و افقی در سازمان از قدرت بالایی برخوردار باشد اجازه حرکت آزادانه به جریان اطلاعات و دانش را نمی دهد.</a:t>
            </a: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علم سایبرناتیک ، یادگیری و آموزش یادگیری</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891630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712967" cy="4104456"/>
          </a:xfrm>
        </p:spPr>
        <p:txBody>
          <a:bodyPr>
            <a:normAutofit/>
          </a:bodyPr>
          <a:lstStyle/>
          <a:p>
            <a:pPr algn="just">
              <a:buFont typeface="Wingdings" pitchFamily="2" charset="2"/>
              <a:buChar char="q"/>
            </a:pPr>
            <a:r>
              <a:rPr lang="fa-IR" dirty="0" smtClean="0"/>
              <a:t> </a:t>
            </a:r>
            <a:r>
              <a:rPr lang="fa-IR" sz="2500" b="1" dirty="0" smtClean="0">
                <a:solidFill>
                  <a:schemeClr val="tx1"/>
                </a:solidFill>
                <a:cs typeface="B Nazanin" pitchFamily="2" charset="-78"/>
              </a:rPr>
              <a:t>مانع دوم : </a:t>
            </a:r>
            <a:r>
              <a:rPr lang="fa-IR" sz="2500" dirty="0" smtClean="0">
                <a:solidFill>
                  <a:schemeClr val="tx1"/>
                </a:solidFill>
                <a:cs typeface="B Nazanin" pitchFamily="2" charset="-78"/>
              </a:rPr>
              <a:t>یادگیری جفت حلقه ای اغلب با اصل پاسخگویی بوروکراتیک همراه است.</a:t>
            </a:r>
          </a:p>
          <a:p>
            <a:pPr marL="0" indent="0" algn="just">
              <a:buNone/>
            </a:pPr>
            <a:r>
              <a:rPr lang="fa-IR" sz="2500" dirty="0" smtClean="0">
                <a:solidFill>
                  <a:schemeClr val="tx1"/>
                </a:solidFill>
                <a:cs typeface="B Nazanin" pitchFamily="2" charset="-78"/>
              </a:rPr>
              <a:t>کارکنان در این سیستم با تشویق و تنبیه زیاد روبرو هستند و انگیزه لازم برای ارائه نظراتی که وضعیت موجود آنها را به خطر بیندازد را ندارند. </a:t>
            </a:r>
          </a:p>
          <a:p>
            <a:pPr algn="just">
              <a:buFont typeface="Wingdings" pitchFamily="2" charset="2"/>
              <a:buChar char="ü"/>
            </a:pPr>
            <a:r>
              <a:rPr lang="fa-IR" sz="2500" dirty="0" smtClean="0">
                <a:solidFill>
                  <a:schemeClr val="tx1"/>
                </a:solidFill>
                <a:cs typeface="B Nazanin" pitchFamily="2" charset="-78"/>
              </a:rPr>
              <a:t> مدیران و کارکنان تمایل دارند آزادی هر چیزی را محدود سازند و خود را برتر از واقیعت نشان دهند. </a:t>
            </a:r>
          </a:p>
          <a:p>
            <a:pPr algn="just">
              <a:buFont typeface="Wingdings" pitchFamily="2" charset="2"/>
              <a:buChar char="q"/>
            </a:pPr>
            <a:r>
              <a:rPr lang="fa-IR" sz="2500" dirty="0" smtClean="0">
                <a:solidFill>
                  <a:schemeClr val="tx1"/>
                </a:solidFill>
                <a:cs typeface="B Nazanin" pitchFamily="2" charset="-78"/>
              </a:rPr>
              <a:t> </a:t>
            </a:r>
            <a:r>
              <a:rPr lang="fa-IR" sz="2500" b="1" dirty="0" smtClean="0">
                <a:solidFill>
                  <a:schemeClr val="tx1"/>
                </a:solidFill>
                <a:cs typeface="B Nazanin" pitchFamily="2" charset="-78"/>
              </a:rPr>
              <a:t>مانع سوم </a:t>
            </a:r>
            <a:r>
              <a:rPr lang="fa-IR" sz="2500" dirty="0" smtClean="0">
                <a:solidFill>
                  <a:schemeClr val="tx1"/>
                </a:solidFill>
                <a:cs typeface="B Nazanin" pitchFamily="2" charset="-78"/>
              </a:rPr>
              <a:t>: یادگیری جفت حلقه ای از این واقعیت نشات می گیرد که همواره شکافی بین آنچه مردم می گویند با آنچه عمل می کنند ، وجود دارد. </a:t>
            </a:r>
          </a:p>
          <a:p>
            <a:pPr algn="just">
              <a:buFont typeface="Wingdings" pitchFamily="2" charset="2"/>
              <a:buChar char="ü"/>
            </a:pPr>
            <a:r>
              <a:rPr lang="fa-IR" sz="2500" dirty="0" smtClean="0">
                <a:solidFill>
                  <a:schemeClr val="tx1"/>
                </a:solidFill>
                <a:cs typeface="B Nazanin" pitchFamily="2" charset="-78"/>
              </a:rPr>
              <a:t> اکثر مدیران و کارکنان در تلاش هستند نشان دهند می دانند ، چه می کنند و دوست دارن با مسائل ساده و منطقی روبرو شوند.</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علم سایبرناتیک ، یادگیری و آموزش یادگیری</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450733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784975" cy="4176464"/>
          </a:xfrm>
        </p:spPr>
        <p:txBody>
          <a:bodyPr>
            <a:normAutofit lnSpcReduction="10000"/>
          </a:bodyPr>
          <a:lstStyle/>
          <a:p>
            <a:pPr algn="just">
              <a:buFont typeface="Wingdings" pitchFamily="2" charset="2"/>
              <a:buChar char="q"/>
            </a:pPr>
            <a:r>
              <a:rPr lang="fa-IR" sz="2500" dirty="0" smtClean="0">
                <a:solidFill>
                  <a:schemeClr val="tx1"/>
                </a:solidFill>
                <a:cs typeface="B Nazanin" pitchFamily="2" charset="-78"/>
              </a:rPr>
              <a:t> ورقه هولوگراف همه اطلاعات لازم برای تولید یک تصویر کامل را در هر یک از اجزای خود ذخیره می نماید ، با کارکرد مغز مشابهت دارد. </a:t>
            </a:r>
          </a:p>
          <a:p>
            <a:pPr algn="just">
              <a:buFont typeface="Wingdings" pitchFamily="2" charset="2"/>
              <a:buChar char="q"/>
            </a:pPr>
            <a:r>
              <a:rPr lang="fa-IR" sz="2500" dirty="0" smtClean="0">
                <a:solidFill>
                  <a:schemeClr val="tx1"/>
                </a:solidFill>
                <a:cs typeface="B Nazanin" pitchFamily="2" charset="-78"/>
              </a:rPr>
              <a:t>با این روش می توان نوعی از سازمان را طراحی کرد که ظرفیت های کل سازمان در اجزای آن نیز ظاهر شود و به سیستم اجازه بدهد قسمت هایی که بد کار می کنند یا برداشته شوند یا اصلاح.</a:t>
            </a:r>
          </a:p>
          <a:p>
            <a:pPr algn="just">
              <a:buFont typeface="Wingdings" pitchFamily="2" charset="2"/>
              <a:buChar char="q"/>
            </a:pPr>
            <a:r>
              <a:rPr lang="fa-IR" sz="2500" dirty="0" smtClean="0">
                <a:solidFill>
                  <a:schemeClr val="tx1"/>
                </a:solidFill>
                <a:cs typeface="B Nazanin" pitchFamily="2" charset="-78"/>
              </a:rPr>
              <a:t>ویژگی های هولوگرافیک مغز از نوعی ارتباط ناشی می شود. هر نرون (سلول عصبی ) با صد ها هزار نرون دیگر ارتباط دارد و موجب می شود نوعی سیستم عملکردی به موجود آید که هم عمومی و هم تخصصی است. </a:t>
            </a:r>
          </a:p>
          <a:p>
            <a:pPr algn="just">
              <a:buFont typeface="Wingdings" pitchFamily="2" charset="2"/>
              <a:buChar char="q"/>
            </a:pPr>
            <a:r>
              <a:rPr lang="fa-IR" sz="2500" dirty="0" smtClean="0">
                <a:solidFill>
                  <a:schemeClr val="tx1"/>
                </a:solidFill>
                <a:cs typeface="B Nazanin" pitchFamily="2" charset="-78"/>
              </a:rPr>
              <a:t>نکته جالبدر مورد ارتباطات داخلی مغز این است که در مغز میزان ارتباطات و تبادل اطلاعات بیشتر از آن است که در هر زمان نیاز است . این ارتباطات مازاد برای حفظ حالت هوگرافیک و انعطاف پذیری ضرورت دارد.</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مغز و سازمان به مثابه سیستم های هولوگرافیک</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865005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640960" cy="4176464"/>
          </a:xfrm>
        </p:spPr>
        <p:txBody>
          <a:bodyPr>
            <a:normAutofit/>
          </a:bodyPr>
          <a:lstStyle/>
          <a:p>
            <a:pPr algn="just">
              <a:buFont typeface="Wingdings" pitchFamily="2" charset="2"/>
              <a:buChar char="q"/>
            </a:pPr>
            <a:r>
              <a:rPr lang="fa-IR" sz="2500" dirty="0" smtClean="0">
                <a:solidFill>
                  <a:schemeClr val="tx1"/>
                </a:solidFill>
                <a:cs typeface="B Nazanin" pitchFamily="2" charset="-78"/>
              </a:rPr>
              <a:t> مغز این توانایی و قابلیت را دارد که خود را برای مقابله با شرایط متغیر سازمان دهد.  یعنی وقتی در فعالیت خاصی مثل مطالعه درگیر شویم ، مغز خود را سازگار می سازد. </a:t>
            </a:r>
          </a:p>
          <a:p>
            <a:pPr algn="just">
              <a:buFont typeface="Wingdings" pitchFamily="2" charset="2"/>
              <a:buChar char="q"/>
            </a:pPr>
            <a:r>
              <a:rPr lang="fa-IR" sz="2500" dirty="0">
                <a:solidFill>
                  <a:schemeClr val="tx1"/>
                </a:solidFill>
                <a:cs typeface="B Nazanin" pitchFamily="2" charset="-78"/>
              </a:rPr>
              <a:t> </a:t>
            </a:r>
            <a:r>
              <a:rPr lang="fa-IR" sz="2500" dirty="0" smtClean="0">
                <a:solidFill>
                  <a:schemeClr val="tx1"/>
                </a:solidFill>
                <a:cs typeface="B Nazanin" pitchFamily="2" charset="-78"/>
              </a:rPr>
              <a:t>مساله اساسی : چگونه می توان این ویژگی هولوگرافیک مغز را برای ایجاد سازمان ها به کار گرفت ؟</a:t>
            </a:r>
          </a:p>
          <a:p>
            <a:pPr algn="just">
              <a:buFont typeface="Wingdings" pitchFamily="2" charset="2"/>
              <a:buChar char="q"/>
            </a:pPr>
            <a:r>
              <a:rPr lang="fa-IR" sz="2500" dirty="0" smtClean="0">
                <a:solidFill>
                  <a:schemeClr val="tx1"/>
                </a:solidFill>
                <a:cs typeface="B Nazanin" pitchFamily="2" charset="-78"/>
              </a:rPr>
              <a:t>با ایجاد ارتباطات قوی میان واحد های و قسمت های مشابه سازمان می توان سیستم هایی ایجاد کرد که هم عمومی و هم تخصصی باشند و بتوانند ساختار درونی و عملکرد خود را مجددا سازماندهی سازند. </a:t>
            </a:r>
          </a:p>
          <a:p>
            <a:pPr algn="just">
              <a:buFont typeface="Wingdings" pitchFamily="2" charset="2"/>
              <a:buChar char="q"/>
            </a:pPr>
            <a:r>
              <a:rPr lang="fa-IR" sz="2500" dirty="0" smtClean="0">
                <a:solidFill>
                  <a:schemeClr val="tx1"/>
                </a:solidFill>
                <a:cs typeface="B Nazanin" pitchFamily="2" charset="-78"/>
              </a:rPr>
              <a:t> اصل هولوگرافیک در کارکرد سازمان اثر مثبت زیادی دارد ، به این دلیل که هم کارکنان مغز دارند و هم کامپیوترها جوهره ای مغز گونه دارند.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مغز و سازمان به مثابه سیستم های هولوگرافیک</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01571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75466"/>
            <a:ext cx="8568952" cy="3921885"/>
          </a:xfrm>
        </p:spPr>
        <p:txBody>
          <a:bodyPr/>
          <a:lstStyle/>
          <a:p>
            <a:pPr algn="just">
              <a:buFont typeface="Wingdings" pitchFamily="2" charset="2"/>
              <a:buChar char="q"/>
            </a:pPr>
            <a:r>
              <a:rPr lang="fa-IR" sz="2600" dirty="0" smtClean="0">
                <a:solidFill>
                  <a:schemeClr val="tx1"/>
                </a:solidFill>
                <a:cs typeface="B Nazanin" pitchFamily="2" charset="-78"/>
              </a:rPr>
              <a:t> دانش عامل اساسی موفقیت شرکت هایی است که در عصر جدید تجارت به سر می برند. </a:t>
            </a:r>
          </a:p>
          <a:p>
            <a:pPr algn="just">
              <a:buFont typeface="Wingdings" pitchFamily="2" charset="2"/>
              <a:buChar char="q"/>
            </a:pPr>
            <a:r>
              <a:rPr lang="fa-IR" sz="2600" dirty="0" smtClean="0">
                <a:solidFill>
                  <a:schemeClr val="tx1"/>
                </a:solidFill>
                <a:cs typeface="B Nazanin" pitchFamily="2" charset="-78"/>
              </a:rPr>
              <a:t>سازمان ها اطلاعات یادگیری(موفق یا نا موفق ) را در کل سازمان جاری می سازند و افراد به یادگیری و بازخور تشویق می کنند ، به طوری که با این عمل ایده های جدیدی برای ارزیابی خلق شود. </a:t>
            </a:r>
          </a:p>
          <a:p>
            <a:pPr algn="just">
              <a:buFont typeface="Wingdings" pitchFamily="2" charset="2"/>
              <a:buChar char="q"/>
            </a:pPr>
            <a:r>
              <a:rPr lang="fa-IR" sz="2600" dirty="0">
                <a:solidFill>
                  <a:schemeClr val="tx1"/>
                </a:solidFill>
                <a:latin typeface="Book Antiqua"/>
                <a:cs typeface="B Nazanin" pitchFamily="2" charset="-78"/>
              </a:rPr>
              <a:t>همه افراد این سازمان ها به اطلاعات تخصصی و فرصت های یادگیری دسترسی </a:t>
            </a:r>
            <a:r>
              <a:rPr lang="fa-IR" sz="2600" dirty="0" smtClean="0">
                <a:solidFill>
                  <a:schemeClr val="tx1"/>
                </a:solidFill>
                <a:latin typeface="Book Antiqua"/>
                <a:cs typeface="B Nazanin" pitchFamily="2" charset="-78"/>
              </a:rPr>
              <a:t>دارند.</a:t>
            </a:r>
          </a:p>
          <a:p>
            <a:pPr algn="just">
              <a:buFont typeface="Wingdings" pitchFamily="2" charset="2"/>
              <a:buChar char="q"/>
            </a:pPr>
            <a:r>
              <a:rPr lang="fa-IR" sz="2600" dirty="0">
                <a:solidFill>
                  <a:schemeClr val="tx1"/>
                </a:solidFill>
                <a:latin typeface="Book Antiqua"/>
                <a:cs typeface="B Nazanin" pitchFamily="2" charset="-78"/>
              </a:rPr>
              <a:t>امروزه تاکيد سازمانها از </a:t>
            </a:r>
            <a:r>
              <a:rPr lang="fa-IR" sz="2600" dirty="0">
                <a:ln>
                  <a:solidFill>
                    <a:srgbClr val="825003"/>
                  </a:solidFill>
                </a:ln>
                <a:solidFill>
                  <a:schemeClr val="tx1"/>
                </a:solidFill>
                <a:latin typeface="Book Antiqua"/>
                <a:cs typeface="B Nazanin" pitchFamily="2" charset="-78"/>
              </a:rPr>
              <a:t>بدنه بزرگ (مغز کوچک) </a:t>
            </a:r>
            <a:r>
              <a:rPr lang="fa-IR" sz="2600" dirty="0">
                <a:solidFill>
                  <a:schemeClr val="tx1"/>
                </a:solidFill>
                <a:latin typeface="Book Antiqua"/>
                <a:cs typeface="B Nazanin" pitchFamily="2" charset="-78"/>
              </a:rPr>
              <a:t>به </a:t>
            </a:r>
            <a:r>
              <a:rPr lang="fa-IR" sz="2600" dirty="0">
                <a:ln>
                  <a:solidFill>
                    <a:srgbClr val="825003"/>
                  </a:solidFill>
                </a:ln>
                <a:solidFill>
                  <a:schemeClr val="tx1"/>
                </a:solidFill>
                <a:latin typeface="Book Antiqua"/>
                <a:cs typeface="B Nazanin" pitchFamily="2" charset="-78"/>
              </a:rPr>
              <a:t>بدنه کوچک (مغز بزرگ) </a:t>
            </a:r>
            <a:r>
              <a:rPr lang="fa-IR" sz="2600" dirty="0">
                <a:solidFill>
                  <a:schemeClr val="tx1"/>
                </a:solidFill>
                <a:latin typeface="Book Antiqua"/>
                <a:cs typeface="B Nazanin" pitchFamily="2" charset="-78"/>
              </a:rPr>
              <a:t>تغيير کرده اند.</a:t>
            </a:r>
            <a:endParaRPr lang="en-US" sz="2600" dirty="0">
              <a:solidFill>
                <a:schemeClr val="tx1"/>
              </a:solidFill>
              <a:latin typeface="Book Antiqua"/>
              <a:cs typeface="B Nazanin" pitchFamily="2" charset="-78"/>
            </a:endParaRP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سیال کردن دانش در سازمان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523765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36912"/>
            <a:ext cx="8748464" cy="3960440"/>
          </a:xfrm>
        </p:spPr>
        <p:txBody>
          <a:bodyPr/>
          <a:lstStyle/>
          <a:p>
            <a:pPr algn="just">
              <a:lnSpc>
                <a:spcPct val="150000"/>
              </a:lnSpc>
              <a:buFont typeface="Wingdings" pitchFamily="2" charset="2"/>
              <a:buChar char="ü"/>
            </a:pPr>
            <a:r>
              <a:rPr lang="fa-IR" sz="2500" dirty="0" smtClean="0">
                <a:solidFill>
                  <a:schemeClr val="tx1"/>
                </a:solidFill>
                <a:cs typeface="B Nazanin" pitchFamily="2" charset="-78"/>
              </a:rPr>
              <a:t> </a:t>
            </a:r>
            <a:r>
              <a:rPr lang="fa-IR" sz="2500" dirty="0">
                <a:solidFill>
                  <a:schemeClr val="tx1"/>
                </a:solidFill>
                <a:latin typeface="Book Antiqua"/>
                <a:cs typeface="B Nazanin" pitchFamily="2" charset="-78"/>
              </a:rPr>
              <a:t>همه افراد به اطلاعات تخصصي و فرصت يادگيري دسترسي دارند.</a:t>
            </a:r>
          </a:p>
          <a:p>
            <a:pPr algn="just">
              <a:lnSpc>
                <a:spcPct val="150000"/>
              </a:lnSpc>
              <a:buFont typeface="Wingdings" pitchFamily="2" charset="2"/>
              <a:buChar char="ü"/>
            </a:pPr>
            <a:r>
              <a:rPr lang="fa-IR" sz="2500" dirty="0">
                <a:solidFill>
                  <a:schemeClr val="tx1"/>
                </a:solidFill>
                <a:latin typeface="Book Antiqua"/>
                <a:cs typeface="B Nazanin" pitchFamily="2" charset="-78"/>
              </a:rPr>
              <a:t>از قدرت تصميم گيري  سريع برخوردارند و پاسخگو مي باشند.</a:t>
            </a:r>
          </a:p>
          <a:p>
            <a:pPr algn="just">
              <a:lnSpc>
                <a:spcPct val="150000"/>
              </a:lnSpc>
              <a:buFont typeface="Wingdings" pitchFamily="2" charset="2"/>
              <a:buChar char="ü"/>
            </a:pPr>
            <a:r>
              <a:rPr lang="fa-IR" sz="2500" dirty="0">
                <a:solidFill>
                  <a:schemeClr val="tx1"/>
                </a:solidFill>
                <a:latin typeface="Book Antiqua"/>
                <a:cs typeface="B Nazanin" pitchFamily="2" charset="-78"/>
              </a:rPr>
              <a:t>دانش در يک </a:t>
            </a:r>
            <a:r>
              <a:rPr lang="fa-IR" sz="2500" dirty="0" smtClean="0">
                <a:solidFill>
                  <a:schemeClr val="tx1"/>
                </a:solidFill>
                <a:latin typeface="Book Antiqua"/>
                <a:cs typeface="B Nazanin" pitchFamily="2" charset="-78"/>
              </a:rPr>
              <a:t>قسمت </a:t>
            </a:r>
            <a:r>
              <a:rPr lang="fa-IR" sz="2500" dirty="0">
                <a:solidFill>
                  <a:schemeClr val="tx1"/>
                </a:solidFill>
                <a:latin typeface="Book Antiqua"/>
                <a:cs typeface="B Nazanin" pitchFamily="2" charset="-78"/>
              </a:rPr>
              <a:t>خاص تمرکز ندارد بلکه در کل سازمان پخش است.</a:t>
            </a:r>
          </a:p>
          <a:p>
            <a:pPr algn="just">
              <a:lnSpc>
                <a:spcPct val="150000"/>
              </a:lnSpc>
              <a:buFont typeface="Wingdings" pitchFamily="2" charset="2"/>
              <a:buChar char="ü"/>
            </a:pPr>
            <a:r>
              <a:rPr lang="fa-IR" sz="2500" dirty="0">
                <a:solidFill>
                  <a:schemeClr val="tx1"/>
                </a:solidFill>
                <a:latin typeface="Book Antiqua"/>
                <a:cs typeface="B Nazanin" pitchFamily="2" charset="-78"/>
              </a:rPr>
              <a:t>افراد، اطلاعات از مرزهاي غير قابل عبور داخل و خارج سازمان عبور مي کنند.</a:t>
            </a:r>
          </a:p>
          <a:p>
            <a:pPr algn="just">
              <a:lnSpc>
                <a:spcPct val="150000"/>
              </a:lnSpc>
              <a:buFont typeface="Wingdings" pitchFamily="2" charset="2"/>
              <a:buChar char="ü"/>
            </a:pPr>
            <a:r>
              <a:rPr lang="fa-IR" sz="2500" dirty="0">
                <a:solidFill>
                  <a:schemeClr val="tx1"/>
                </a:solidFill>
                <a:latin typeface="Book Antiqua"/>
                <a:cs typeface="B Nazanin" pitchFamily="2" charset="-78"/>
              </a:rPr>
              <a:t>در اقتصادي که فقط وجود عدم اطمينان در آن قطعي است، يکي از منابع مهم برتري رقابت </a:t>
            </a:r>
            <a:r>
              <a:rPr lang="fa-IR" sz="2500" dirty="0">
                <a:ln>
                  <a:solidFill>
                    <a:srgbClr val="825003"/>
                  </a:solidFill>
                </a:ln>
                <a:solidFill>
                  <a:schemeClr val="tx1"/>
                </a:solidFill>
                <a:latin typeface="Book Antiqua"/>
                <a:cs typeface="B Nazanin" pitchFamily="2" charset="-78"/>
              </a:rPr>
              <a:t>دانش</a:t>
            </a:r>
            <a:r>
              <a:rPr lang="fa-IR" sz="2500" dirty="0">
                <a:solidFill>
                  <a:schemeClr val="tx1"/>
                </a:solidFill>
                <a:latin typeface="Book Antiqua"/>
                <a:cs typeface="B Nazanin" pitchFamily="2" charset="-78"/>
              </a:rPr>
              <a:t> است.</a:t>
            </a:r>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ویژگی سازمانهای مغز گونه</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133304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712969" cy="4104456"/>
          </a:xfrm>
        </p:spPr>
        <p:txBody>
          <a:bodyPr/>
          <a:lstStyle/>
          <a:p>
            <a:pPr>
              <a:buFont typeface="Wingdings" pitchFamily="2" charset="2"/>
              <a:buChar char="ü"/>
            </a:pPr>
            <a:r>
              <a:rPr lang="fa-IR" dirty="0" smtClean="0"/>
              <a:t> </a:t>
            </a:r>
            <a:r>
              <a:rPr lang="fa-IR" dirty="0">
                <a:solidFill>
                  <a:srgbClr val="00162A"/>
                </a:solidFill>
                <a:latin typeface="Book Antiqua"/>
                <a:cs typeface="B Nazanin" pitchFamily="2" charset="-78"/>
              </a:rPr>
              <a:t>کل را در جزء قرار دهيد</a:t>
            </a:r>
            <a:r>
              <a:rPr lang="en-US" dirty="0">
                <a:solidFill>
                  <a:srgbClr val="00162A"/>
                </a:solidFill>
                <a:latin typeface="Book Antiqua"/>
                <a:cs typeface="B Nazanin" pitchFamily="2" charset="-78"/>
              </a:rPr>
              <a:t>.</a:t>
            </a:r>
            <a:endParaRPr lang="fa-IR" dirty="0">
              <a:solidFill>
                <a:srgbClr val="00162A"/>
              </a:solidFill>
              <a:latin typeface="Book Antiqua"/>
              <a:cs typeface="B Nazanin" pitchFamily="2" charset="-78"/>
            </a:endParaRPr>
          </a:p>
          <a:p>
            <a:pPr>
              <a:buFont typeface="Wingdings" pitchFamily="2" charset="2"/>
              <a:buChar char="ü"/>
            </a:pPr>
            <a:r>
              <a:rPr lang="fa-IR" dirty="0">
                <a:solidFill>
                  <a:srgbClr val="00162A"/>
                </a:solidFill>
                <a:latin typeface="Book Antiqua"/>
                <a:cs typeface="B Nazanin" pitchFamily="2" charset="-78"/>
              </a:rPr>
              <a:t>ارتباطات و چندگانگي کارکرد ايجاد کنيد</a:t>
            </a:r>
            <a:r>
              <a:rPr lang="en-US" dirty="0">
                <a:solidFill>
                  <a:srgbClr val="00162A"/>
                </a:solidFill>
                <a:latin typeface="Book Antiqua"/>
                <a:cs typeface="B Nazanin" pitchFamily="2" charset="-78"/>
              </a:rPr>
              <a:t>.</a:t>
            </a:r>
            <a:endParaRPr lang="fa-IR" dirty="0">
              <a:solidFill>
                <a:srgbClr val="00162A"/>
              </a:solidFill>
              <a:latin typeface="Book Antiqua"/>
              <a:cs typeface="B Nazanin" pitchFamily="2" charset="-78"/>
            </a:endParaRPr>
          </a:p>
          <a:p>
            <a:pPr>
              <a:buFont typeface="Wingdings" pitchFamily="2" charset="2"/>
              <a:buChar char="ü"/>
            </a:pPr>
            <a:r>
              <a:rPr lang="fa-IR" dirty="0">
                <a:solidFill>
                  <a:srgbClr val="00162A"/>
                </a:solidFill>
                <a:latin typeface="Book Antiqua"/>
                <a:cs typeface="B Nazanin" pitchFamily="2" charset="-78"/>
              </a:rPr>
              <a:t>تخصص گرايي و کل گرايي همزمان ايجاد کنيد</a:t>
            </a:r>
            <a:r>
              <a:rPr lang="en-US" dirty="0">
                <a:solidFill>
                  <a:srgbClr val="00162A"/>
                </a:solidFill>
                <a:latin typeface="Book Antiqua"/>
                <a:cs typeface="B Nazanin" pitchFamily="2" charset="-78"/>
              </a:rPr>
              <a:t>.</a:t>
            </a:r>
            <a:endParaRPr lang="fa-IR" dirty="0">
              <a:solidFill>
                <a:srgbClr val="00162A"/>
              </a:solidFill>
              <a:latin typeface="Book Antiqua"/>
              <a:cs typeface="B Nazanin" pitchFamily="2" charset="-78"/>
            </a:endParaRPr>
          </a:p>
          <a:p>
            <a:pPr>
              <a:buFont typeface="Wingdings" pitchFamily="2" charset="2"/>
              <a:buChar char="ü"/>
            </a:pPr>
            <a:r>
              <a:rPr lang="fa-IR" dirty="0">
                <a:solidFill>
                  <a:srgbClr val="00162A"/>
                </a:solidFill>
                <a:latin typeface="Book Antiqua"/>
                <a:cs typeface="B Nazanin" pitchFamily="2" charset="-78"/>
              </a:rPr>
              <a:t>توان خود سازماندهي ايجاد کنيد</a:t>
            </a:r>
            <a:r>
              <a:rPr lang="en-US" dirty="0" smtClean="0">
                <a:solidFill>
                  <a:srgbClr val="00162A"/>
                </a:solidFill>
                <a:latin typeface="Book Antiqua"/>
                <a:cs typeface="B Nazanin" pitchFamily="2" charset="-78"/>
              </a:rPr>
              <a:t>.</a:t>
            </a:r>
            <a:endParaRPr lang="fa-IR" dirty="0" smtClean="0">
              <a:solidFill>
                <a:srgbClr val="00162A"/>
              </a:solidFill>
              <a:latin typeface="Book Antiqua"/>
              <a:cs typeface="B Nazanin" pitchFamily="2" charset="-78"/>
            </a:endParaRPr>
          </a:p>
          <a:p>
            <a:pPr>
              <a:buFont typeface="Wingdings" pitchFamily="2" charset="2"/>
              <a:buChar char="q"/>
            </a:pPr>
            <a:endParaRPr lang="fa-IR" dirty="0" smtClean="0">
              <a:solidFill>
                <a:srgbClr val="00162A"/>
              </a:solidFill>
              <a:latin typeface="Book Antiqua"/>
              <a:cs typeface="B Nazanin" pitchFamily="2" charset="-78"/>
            </a:endParaRPr>
          </a:p>
          <a:p>
            <a:pPr>
              <a:buFont typeface="Wingdings" pitchFamily="2" charset="2"/>
              <a:buChar char="q"/>
            </a:pPr>
            <a:r>
              <a:rPr lang="fa-IR" b="1" dirty="0" smtClean="0">
                <a:solidFill>
                  <a:srgbClr val="00162A"/>
                </a:solidFill>
                <a:latin typeface="Book Antiqua"/>
                <a:cs typeface="B Nazanin" pitchFamily="2" charset="-78"/>
              </a:rPr>
              <a:t>اصول طراحی هولوگرافیک: </a:t>
            </a:r>
            <a:endParaRPr lang="fa-IR" b="1" dirty="0">
              <a:solidFill>
                <a:srgbClr val="00162A"/>
              </a:solidFill>
              <a:latin typeface="Book Antiqua"/>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تسهیل خودسازماندهی ، اصول طراحی هولوگرافیک</a:t>
            </a:r>
            <a:endParaRPr lang="fa-IR" b="1" dirty="0">
              <a:solidFill>
                <a:schemeClr val="tx1"/>
              </a:solidFill>
              <a:cs typeface="B Nazanin" pitchFamily="2" charset="-78"/>
            </a:endParaRPr>
          </a:p>
        </p:txBody>
      </p:sp>
      <p:grpSp>
        <p:nvGrpSpPr>
          <p:cNvPr id="4" name="Group 21"/>
          <p:cNvGrpSpPr/>
          <p:nvPr/>
        </p:nvGrpSpPr>
        <p:grpSpPr>
          <a:xfrm>
            <a:off x="122754" y="3740401"/>
            <a:ext cx="5292080" cy="3140968"/>
            <a:chOff x="1066800" y="3048000"/>
            <a:chExt cx="7391400" cy="3429000"/>
          </a:xfrm>
        </p:grpSpPr>
        <p:sp>
          <p:nvSpPr>
            <p:cNvPr id="5" name="Cloud 4"/>
            <p:cNvSpPr/>
            <p:nvPr/>
          </p:nvSpPr>
          <p:spPr>
            <a:xfrm>
              <a:off x="3657600" y="4267200"/>
              <a:ext cx="2209800" cy="838200"/>
            </a:xfrm>
            <a:prstGeom prst="cloud">
              <a:avLst/>
            </a:prstGeom>
            <a:solidFill>
              <a:schemeClr val="tx1">
                <a:lumMod val="25000"/>
                <a:lumOff val="75000"/>
              </a:schemeClr>
            </a:solidFill>
            <a:ln>
              <a:noFill/>
            </a:ln>
            <a:effectLst>
              <a:glow rad="139700">
                <a:schemeClr val="accent4">
                  <a:satMod val="175000"/>
                  <a:alpha val="40000"/>
                </a:schemeClr>
              </a:glow>
              <a:innerShdw blurRad="114300">
                <a:prstClr val="black"/>
              </a:innerShdw>
              <a:reflection blurRad="6350" stA="50000" endA="300" endPos="55500" dist="101600" dir="5400000" sy="-100000" algn="bl" rotWithShape="0"/>
            </a:effectLst>
            <a:scene3d>
              <a:camera prst="perspectiveAbove"/>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a-IR" sz="2200" kern="1200" dirty="0">
                  <a:solidFill>
                    <a:srgbClr val="00162A"/>
                  </a:solidFill>
                  <a:latin typeface="Book Antiqua"/>
                  <a:ea typeface="+mn-ea"/>
                  <a:cs typeface="B Nazanin" pitchFamily="2" charset="-78"/>
                </a:rPr>
                <a:t>سازمان هولوگرافيک</a:t>
              </a:r>
              <a:endParaRPr lang="en-US" sz="2200" kern="1200" dirty="0">
                <a:solidFill>
                  <a:srgbClr val="00162A"/>
                </a:solidFill>
                <a:latin typeface="Book Antiqua"/>
                <a:ea typeface="+mn-ea"/>
                <a:cs typeface="B Nazanin" pitchFamily="2" charset="-78"/>
              </a:endParaRPr>
            </a:p>
          </p:txBody>
        </p:sp>
        <p:sp>
          <p:nvSpPr>
            <p:cNvPr id="6" name="Flowchart: Process 5"/>
            <p:cNvSpPr/>
            <p:nvPr/>
          </p:nvSpPr>
          <p:spPr>
            <a:xfrm>
              <a:off x="4267200" y="5638800"/>
              <a:ext cx="2133600" cy="838200"/>
            </a:xfrm>
            <a:prstGeom prst="flowChartProcess">
              <a:avLst/>
            </a:prstGeom>
            <a:gradFill flip="none" rotWithShape="1">
              <a:gsLst>
                <a:gs pos="0">
                  <a:schemeClr val="bg1">
                    <a:lumMod val="50000"/>
                    <a:lumOff val="50000"/>
                    <a:tint val="66000"/>
                    <a:satMod val="160000"/>
                  </a:schemeClr>
                </a:gs>
                <a:gs pos="50000">
                  <a:schemeClr val="bg1">
                    <a:lumMod val="50000"/>
                    <a:lumOff val="50000"/>
                    <a:tint val="44500"/>
                    <a:satMod val="160000"/>
                  </a:schemeClr>
                </a:gs>
                <a:gs pos="100000">
                  <a:schemeClr val="bg1">
                    <a:lumMod val="50000"/>
                    <a:lumOff val="50000"/>
                    <a:tint val="23500"/>
                    <a:satMod val="160000"/>
                  </a:schemeClr>
                </a:gs>
              </a:gsLst>
              <a:lin ang="13500000" scaled="1"/>
              <a:tileRect/>
            </a:gradFill>
            <a:ln>
              <a:noFill/>
            </a:ln>
            <a:effectLst>
              <a:glow rad="139700">
                <a:schemeClr val="accent4">
                  <a:satMod val="175000"/>
                  <a:alpha val="40000"/>
                </a:schemeClr>
              </a:glow>
              <a:innerShdw blurRad="114300">
                <a:prstClr val="black"/>
              </a:innerShdw>
              <a:reflection blurRad="6350" stA="50000" endA="300" endPos="55500" dist="101600" dir="5400000" sy="-100000" algn="bl" rotWithShape="0"/>
            </a:effectLst>
            <a:scene3d>
              <a:camera prst="perspectiveAbove"/>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a-IR" kern="1200" dirty="0">
                  <a:solidFill>
                    <a:srgbClr val="00162A"/>
                  </a:solidFill>
                  <a:latin typeface="Book Antiqua"/>
                  <a:ea typeface="+mn-ea"/>
                  <a:cs typeface="B Nazanin" pitchFamily="2" charset="-78"/>
                </a:rPr>
                <a:t>3.اصل حداقل مشخصه هاي بحراني سازمان</a:t>
              </a:r>
              <a:endParaRPr lang="en-US" kern="1200" dirty="0">
                <a:solidFill>
                  <a:srgbClr val="00162A"/>
                </a:solidFill>
                <a:latin typeface="Book Antiqua"/>
                <a:ea typeface="+mn-ea"/>
                <a:cs typeface="B Nazanin" pitchFamily="2" charset="-78"/>
              </a:endParaRPr>
            </a:p>
          </p:txBody>
        </p:sp>
        <p:sp>
          <p:nvSpPr>
            <p:cNvPr id="7" name="Flowchart: Process 6"/>
            <p:cNvSpPr/>
            <p:nvPr/>
          </p:nvSpPr>
          <p:spPr>
            <a:xfrm>
              <a:off x="1066800" y="4953000"/>
              <a:ext cx="1981200" cy="838200"/>
            </a:xfrm>
            <a:prstGeom prst="flowChartProcess">
              <a:avLst/>
            </a:prstGeom>
            <a:gradFill flip="none" rotWithShape="1">
              <a:gsLst>
                <a:gs pos="0">
                  <a:schemeClr val="bg1">
                    <a:lumMod val="50000"/>
                    <a:lumOff val="50000"/>
                    <a:tint val="66000"/>
                    <a:satMod val="160000"/>
                  </a:schemeClr>
                </a:gs>
                <a:gs pos="50000">
                  <a:schemeClr val="bg1">
                    <a:lumMod val="50000"/>
                    <a:lumOff val="50000"/>
                    <a:tint val="44500"/>
                    <a:satMod val="160000"/>
                  </a:schemeClr>
                </a:gs>
                <a:gs pos="100000">
                  <a:schemeClr val="bg1">
                    <a:lumMod val="50000"/>
                    <a:lumOff val="50000"/>
                    <a:tint val="23500"/>
                    <a:satMod val="160000"/>
                  </a:schemeClr>
                </a:gs>
              </a:gsLst>
              <a:lin ang="13500000" scaled="1"/>
              <a:tileRect/>
            </a:gradFill>
            <a:ln>
              <a:noFill/>
            </a:ln>
            <a:effectLst>
              <a:glow rad="139700">
                <a:schemeClr val="accent4">
                  <a:satMod val="175000"/>
                  <a:alpha val="40000"/>
                </a:schemeClr>
              </a:glow>
              <a:innerShdw blurRad="114300">
                <a:prstClr val="black"/>
              </a:innerShdw>
              <a:reflection blurRad="6350" stA="50000" endA="300" endPos="55500" dist="101600" dir="5400000" sy="-100000" algn="bl" rotWithShape="0"/>
            </a:effectLst>
            <a:scene3d>
              <a:camera prst="perspectiveAbove"/>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a-IR" kern="1200" dirty="0">
                  <a:solidFill>
                    <a:srgbClr val="00162A"/>
                  </a:solidFill>
                  <a:latin typeface="Book Antiqua"/>
                  <a:ea typeface="+mn-ea"/>
                  <a:cs typeface="B Nazanin" pitchFamily="2" charset="-78"/>
                </a:rPr>
                <a:t>4.اصل آموزش يادگيري</a:t>
              </a:r>
              <a:endParaRPr lang="en-US" kern="1200" dirty="0">
                <a:solidFill>
                  <a:srgbClr val="00162A"/>
                </a:solidFill>
                <a:latin typeface="Book Antiqua"/>
                <a:ea typeface="+mn-ea"/>
                <a:cs typeface="B Nazanin" pitchFamily="2" charset="-78"/>
              </a:endParaRPr>
            </a:p>
          </p:txBody>
        </p:sp>
        <p:sp>
          <p:nvSpPr>
            <p:cNvPr id="8" name="Flowchart: Process 7"/>
            <p:cNvSpPr/>
            <p:nvPr/>
          </p:nvSpPr>
          <p:spPr>
            <a:xfrm>
              <a:off x="2590800" y="3048000"/>
              <a:ext cx="2057400" cy="838200"/>
            </a:xfrm>
            <a:prstGeom prst="flowChartProcess">
              <a:avLst/>
            </a:prstGeom>
            <a:gradFill flip="none" rotWithShape="1">
              <a:gsLst>
                <a:gs pos="0">
                  <a:schemeClr val="bg1">
                    <a:lumMod val="50000"/>
                    <a:lumOff val="50000"/>
                    <a:tint val="66000"/>
                    <a:satMod val="160000"/>
                  </a:schemeClr>
                </a:gs>
                <a:gs pos="50000">
                  <a:schemeClr val="bg1">
                    <a:lumMod val="50000"/>
                    <a:lumOff val="50000"/>
                    <a:tint val="44500"/>
                    <a:satMod val="160000"/>
                  </a:schemeClr>
                </a:gs>
                <a:gs pos="100000">
                  <a:schemeClr val="bg1">
                    <a:lumMod val="50000"/>
                    <a:lumOff val="50000"/>
                    <a:tint val="23500"/>
                    <a:satMod val="160000"/>
                  </a:schemeClr>
                </a:gs>
              </a:gsLst>
              <a:lin ang="13500000" scaled="1"/>
              <a:tileRect/>
            </a:gradFill>
            <a:ln>
              <a:noFill/>
            </a:ln>
            <a:effectLst>
              <a:glow rad="139700">
                <a:schemeClr val="accent4">
                  <a:satMod val="175000"/>
                  <a:alpha val="40000"/>
                </a:schemeClr>
              </a:glow>
              <a:innerShdw blurRad="114300">
                <a:prstClr val="black"/>
              </a:innerShdw>
              <a:reflection blurRad="6350" stA="50000" endA="300" endPos="55500" dist="101600" dir="5400000" sy="-100000" algn="bl" rotWithShape="0"/>
            </a:effectLst>
            <a:scene3d>
              <a:camera prst="perspectiveAbove"/>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a-IR" kern="1200" dirty="0">
                  <a:solidFill>
                    <a:srgbClr val="00162A"/>
                  </a:solidFill>
                  <a:latin typeface="Book Antiqua"/>
                  <a:ea typeface="+mn-ea"/>
                  <a:cs typeface="B Nazanin" pitchFamily="2" charset="-78"/>
                </a:rPr>
                <a:t>1.اصل چندگانگي کارکرد</a:t>
              </a:r>
              <a:endParaRPr lang="en-US" kern="1200" dirty="0">
                <a:solidFill>
                  <a:srgbClr val="00162A"/>
                </a:solidFill>
                <a:latin typeface="Book Antiqua"/>
                <a:ea typeface="+mn-ea"/>
                <a:cs typeface="B Nazanin" pitchFamily="2" charset="-78"/>
              </a:endParaRPr>
            </a:p>
          </p:txBody>
        </p:sp>
        <p:sp>
          <p:nvSpPr>
            <p:cNvPr id="9" name="Flowchart: Process 8"/>
            <p:cNvSpPr/>
            <p:nvPr/>
          </p:nvSpPr>
          <p:spPr>
            <a:xfrm>
              <a:off x="6324600" y="3657600"/>
              <a:ext cx="2133600" cy="838200"/>
            </a:xfrm>
            <a:prstGeom prst="flowChartProcess">
              <a:avLst/>
            </a:prstGeom>
            <a:gradFill flip="none" rotWithShape="1">
              <a:gsLst>
                <a:gs pos="0">
                  <a:schemeClr val="bg1">
                    <a:lumMod val="50000"/>
                    <a:lumOff val="50000"/>
                    <a:tint val="66000"/>
                    <a:satMod val="160000"/>
                  </a:schemeClr>
                </a:gs>
                <a:gs pos="50000">
                  <a:schemeClr val="bg1">
                    <a:lumMod val="50000"/>
                    <a:lumOff val="50000"/>
                    <a:tint val="44500"/>
                    <a:satMod val="160000"/>
                  </a:schemeClr>
                </a:gs>
                <a:gs pos="100000">
                  <a:schemeClr val="bg1">
                    <a:lumMod val="50000"/>
                    <a:lumOff val="50000"/>
                    <a:tint val="23500"/>
                    <a:satMod val="160000"/>
                  </a:schemeClr>
                </a:gs>
              </a:gsLst>
              <a:lin ang="13500000" scaled="1"/>
              <a:tileRect/>
            </a:gradFill>
            <a:ln>
              <a:noFill/>
            </a:ln>
            <a:effectLst>
              <a:glow rad="139700">
                <a:schemeClr val="accent4">
                  <a:satMod val="175000"/>
                  <a:alpha val="40000"/>
                </a:schemeClr>
              </a:glow>
              <a:innerShdw blurRad="114300">
                <a:prstClr val="black"/>
              </a:innerShdw>
              <a:reflection blurRad="6350" stA="50000" endA="300" endPos="55500" dist="101600" dir="5400000" sy="-100000" algn="bl" rotWithShape="0"/>
            </a:effectLst>
            <a:scene3d>
              <a:camera prst="perspectiveAbove"/>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i="1" kern="1200" dirty="0">
                  <a:solidFill>
                    <a:srgbClr val="00162A"/>
                  </a:solidFill>
                  <a:latin typeface="Times New Roman" pitchFamily="18" charset="0"/>
                  <a:ea typeface="+mn-ea"/>
                  <a:cs typeface="B Nazanin" pitchFamily="2" charset="-78"/>
                </a:rPr>
                <a:t>2.اصل ضرورت تنوع</a:t>
              </a:r>
              <a:endParaRPr lang="en-US" i="1" kern="1200" dirty="0">
                <a:solidFill>
                  <a:srgbClr val="00162A"/>
                </a:solidFill>
                <a:latin typeface="Times New Roman" pitchFamily="18" charset="0"/>
                <a:ea typeface="+mn-ea"/>
                <a:cs typeface="B Nazanin" pitchFamily="2" charset="-78"/>
              </a:endParaRPr>
            </a:p>
          </p:txBody>
        </p:sp>
        <p:cxnSp>
          <p:nvCxnSpPr>
            <p:cNvPr id="10" name="Straight Arrow Connector 9"/>
            <p:cNvCxnSpPr>
              <a:stCxn id="9" idx="1"/>
            </p:cNvCxnSpPr>
            <p:nvPr/>
          </p:nvCxnSpPr>
          <p:spPr>
            <a:xfrm rot="10800000" flipV="1">
              <a:off x="5715000" y="4076700"/>
              <a:ext cx="6096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810000" y="38862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3048000" y="4648200"/>
              <a:ext cx="609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5" idx="1"/>
            </p:cNvCxnSpPr>
            <p:nvPr/>
          </p:nvCxnSpPr>
          <p:spPr>
            <a:xfrm rot="10800000">
              <a:off x="4762500" y="5104508"/>
              <a:ext cx="571500" cy="5342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4" name="Footer Placeholder 1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161626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88840"/>
            <a:ext cx="9143999" cy="4869160"/>
          </a:xfrm>
        </p:spPr>
        <p:txBody>
          <a:bodyPr>
            <a:normAutofit lnSpcReduction="10000"/>
          </a:bodyPr>
          <a:lstStyle/>
          <a:p>
            <a:pPr algn="just">
              <a:buFont typeface="Wingdings" pitchFamily="2" charset="2"/>
              <a:buChar char="q"/>
            </a:pPr>
            <a:r>
              <a:rPr lang="fa-IR" b="1" dirty="0" smtClean="0">
                <a:solidFill>
                  <a:schemeClr val="tx1"/>
                </a:solidFill>
                <a:cs typeface="B Nazanin" pitchFamily="2" charset="-78"/>
              </a:rPr>
              <a:t>اصل اول : چندگانگی کارکرد</a:t>
            </a:r>
          </a:p>
          <a:p>
            <a:pPr algn="just">
              <a:buFont typeface="Wingdings" pitchFamily="2" charset="2"/>
              <a:buChar char="q"/>
            </a:pPr>
            <a:endParaRPr lang="fa-IR" dirty="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فرد </a:t>
            </a:r>
            <a:r>
              <a:rPr lang="fa-IR" dirty="0">
                <a:solidFill>
                  <a:schemeClr val="tx1"/>
                </a:solidFill>
                <a:cs typeface="B Nazanin" pitchFamily="2" charset="-78"/>
              </a:rPr>
              <a:t>امری نظریه پرداز استرالیایی </a:t>
            </a:r>
            <a:r>
              <a:rPr lang="fa-IR" dirty="0" smtClean="0">
                <a:solidFill>
                  <a:schemeClr val="tx1"/>
                </a:solidFill>
                <a:cs typeface="B Nazanin" pitchFamily="2" charset="-78"/>
              </a:rPr>
              <a:t>دو روش </a:t>
            </a:r>
            <a:r>
              <a:rPr lang="fa-IR" dirty="0">
                <a:solidFill>
                  <a:schemeClr val="tx1"/>
                </a:solidFill>
                <a:cs typeface="B Nazanin" pitchFamily="2" charset="-78"/>
              </a:rPr>
              <a:t>برای برای طراحی چندگانگی در سیستم پیشنهاد کرده است </a:t>
            </a:r>
            <a:r>
              <a:rPr lang="fa-IR" u="sng" dirty="0">
                <a:solidFill>
                  <a:schemeClr val="tx1"/>
                </a:solidFill>
                <a:cs typeface="B Nazanin" pitchFamily="2" charset="-78"/>
              </a:rPr>
              <a:t>اولین روش چندگانگی اجزا رادر برمی گیرد </a:t>
            </a:r>
            <a:r>
              <a:rPr lang="fa-IR" dirty="0">
                <a:solidFill>
                  <a:schemeClr val="tx1"/>
                </a:solidFill>
                <a:cs typeface="B Nazanin" pitchFamily="2" charset="-78"/>
              </a:rPr>
              <a:t>که به موجب آن هر جز دقیقا طوری طراحی میشود که کارکرد خاصی داشته باشد اجزای خاصی نیز به سیستم افزوده میشود تاوظایف کنترل و پشتیبانی را برعهده بگیرند یا جانشین هر جزیی شوند که از ایفای نقش خود بازمی ماند</a:t>
            </a:r>
          </a:p>
          <a:p>
            <a:pPr algn="just">
              <a:buFont typeface="Wingdings" pitchFamily="2" charset="2"/>
              <a:buChar char="q"/>
            </a:pPr>
            <a:r>
              <a:rPr lang="fa-IR" dirty="0">
                <a:solidFill>
                  <a:schemeClr val="tx1"/>
                </a:solidFill>
                <a:cs typeface="B Nazanin" pitchFamily="2" charset="-78"/>
              </a:rPr>
              <a:t> این اصل طراحی مکانیکی سازمان است و نتیجه ان ایجاد ساختاری سلسله مراتبی است که در آن یک جز مسئول کنترل جز دیگری است </a:t>
            </a:r>
            <a:r>
              <a:rPr lang="fa-IR" dirty="0" smtClean="0">
                <a:solidFill>
                  <a:schemeClr val="tx1"/>
                </a:solidFill>
                <a:cs typeface="B Nazanin" pitchFamily="2" charset="-78"/>
              </a:rPr>
              <a:t>.</a:t>
            </a:r>
          </a:p>
          <a:p>
            <a:pPr algn="just">
              <a:buFont typeface="Wingdings" pitchFamily="2" charset="2"/>
              <a:buChar char="q"/>
            </a:pPr>
            <a:r>
              <a:rPr lang="fa-IR" u="sng" dirty="0">
                <a:solidFill>
                  <a:schemeClr val="tx1"/>
                </a:solidFill>
                <a:cs typeface="B Nazanin" pitchFamily="2" charset="-78"/>
              </a:rPr>
              <a:t>دومین روش طراحی ”  چندگانگی کارکرد“را مطرح </a:t>
            </a:r>
            <a:r>
              <a:rPr lang="fa-IR" u="sng" dirty="0" smtClean="0">
                <a:solidFill>
                  <a:schemeClr val="tx1"/>
                </a:solidFill>
                <a:cs typeface="B Nazanin" pitchFamily="2" charset="-78"/>
              </a:rPr>
              <a:t>می سازد </a:t>
            </a:r>
            <a:r>
              <a:rPr lang="fa-IR" dirty="0">
                <a:solidFill>
                  <a:schemeClr val="tx1"/>
                </a:solidFill>
                <a:cs typeface="B Nazanin" pitchFamily="2" charset="-78"/>
              </a:rPr>
              <a:t>، در این روش به جاي اینکه اجزاي اضافه به سیستم اضافه شود به اجزاي عملیاتی موجود، کارکردهایی اضافه محول میگردد تا هر جزء به جاي آن که فقط فعالیت خاص و منحصر به فردداشته باشد، بتواند چندین وظیفه بطور توأم به عهده گیرد.</a:t>
            </a:r>
          </a:p>
          <a:p>
            <a:pPr algn="just">
              <a:buFont typeface="Wingdings" pitchFamily="2" charset="2"/>
              <a:buChar char="q"/>
            </a:pPr>
            <a:endParaRPr lang="en-US"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تسهیل خودسازماندهی ، اصول طراحی هولوگرافیک</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158907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348880"/>
            <a:ext cx="8640959" cy="4248471"/>
          </a:xfrm>
        </p:spPr>
        <p:txBody>
          <a:bodyPr>
            <a:normAutofit lnSpcReduction="10000"/>
          </a:bodyPr>
          <a:lstStyle/>
          <a:p>
            <a:pPr>
              <a:buFont typeface="Wingdings" pitchFamily="2" charset="2"/>
              <a:buChar char="q"/>
            </a:pPr>
            <a:r>
              <a:rPr lang="fa-IR" dirty="0" smtClean="0"/>
              <a:t> </a:t>
            </a:r>
            <a:r>
              <a:rPr lang="fa-IR" b="1" dirty="0" smtClean="0">
                <a:solidFill>
                  <a:schemeClr val="tx1"/>
                </a:solidFill>
                <a:cs typeface="B Nazanin" pitchFamily="2" charset="-78"/>
              </a:rPr>
              <a:t>اصل دوم: ضرورت تنوع</a:t>
            </a:r>
          </a:p>
          <a:p>
            <a:pPr algn="just">
              <a:buFont typeface="Wingdings" pitchFamily="2" charset="2"/>
              <a:buChar char="q"/>
            </a:pPr>
            <a:r>
              <a:rPr lang="fa-IR" dirty="0">
                <a:solidFill>
                  <a:schemeClr val="tx1"/>
                </a:solidFill>
                <a:cs typeface="B Nazanin" pitchFamily="2" charset="-78"/>
              </a:rPr>
              <a:t>این اصل  که ابتدا توسط </a:t>
            </a:r>
            <a:r>
              <a:rPr lang="fa-IR" dirty="0" smtClean="0">
                <a:solidFill>
                  <a:schemeClr val="tx1"/>
                </a:solidFill>
                <a:cs typeface="B Nazanin" pitchFamily="2" charset="-78"/>
              </a:rPr>
              <a:t>دبلیو راس </a:t>
            </a:r>
            <a:r>
              <a:rPr lang="fa-IR" dirty="0">
                <a:solidFill>
                  <a:schemeClr val="tx1"/>
                </a:solidFill>
                <a:cs typeface="B Nazanin" pitchFamily="2" charset="-78"/>
              </a:rPr>
              <a:t>اشبی انگلیسی متخصص علم </a:t>
            </a:r>
            <a:r>
              <a:rPr lang="fa-IR" dirty="0" smtClean="0">
                <a:solidFill>
                  <a:schemeClr val="tx1"/>
                </a:solidFill>
                <a:cs typeface="B Nazanin" pitchFamily="2" charset="-78"/>
              </a:rPr>
              <a:t>سایبرنتیک بیان شد : اعتقاد دارد  </a:t>
            </a:r>
            <a:r>
              <a:rPr lang="fa-IR" dirty="0">
                <a:solidFill>
                  <a:schemeClr val="tx1"/>
                </a:solidFill>
                <a:cs typeface="B Nazanin" pitchFamily="2" charset="-78"/>
              </a:rPr>
              <a:t>سازمان باید به اندازه محیطی که درآن قراردارد پیچیده و متنوع باشددر طراحی هولوگرافیک مفهوم این گفتار آن است که هر عنصر سازمان باید ابعاد بحرانی محیطی را که </a:t>
            </a:r>
            <a:r>
              <a:rPr lang="fa-IR" dirty="0" smtClean="0">
                <a:solidFill>
                  <a:schemeClr val="tx1"/>
                </a:solidFill>
                <a:cs typeface="B Nazanin" pitchFamily="2" charset="-78"/>
              </a:rPr>
              <a:t>باید با </a:t>
            </a:r>
            <a:r>
              <a:rPr lang="fa-IR" dirty="0">
                <a:solidFill>
                  <a:schemeClr val="tx1"/>
                </a:solidFill>
                <a:cs typeface="B Nazanin" pitchFamily="2" charset="-78"/>
              </a:rPr>
              <a:t>آن سروکار داشته باشد در بر گیرد </a:t>
            </a:r>
            <a:r>
              <a:rPr lang="fa-IR" dirty="0" smtClean="0">
                <a:solidFill>
                  <a:schemeClr val="tx1"/>
                </a:solidFill>
                <a:cs typeface="B Nazanin" pitchFamily="2" charset="-78"/>
              </a:rPr>
              <a:t>تا بتواند </a:t>
            </a:r>
            <a:r>
              <a:rPr lang="fa-IR" dirty="0">
                <a:solidFill>
                  <a:schemeClr val="tx1"/>
                </a:solidFill>
                <a:cs typeface="B Nazanin" pitchFamily="2" charset="-78"/>
              </a:rPr>
              <a:t>خودرا برای تقاضاهایی که احتمال </a:t>
            </a:r>
            <a:r>
              <a:rPr lang="fa-IR" dirty="0" smtClean="0">
                <a:solidFill>
                  <a:schemeClr val="tx1"/>
                </a:solidFill>
                <a:cs typeface="B Nazanin" pitchFamily="2" charset="-78"/>
              </a:rPr>
              <a:t>دارد با آنها  </a:t>
            </a:r>
            <a:r>
              <a:rPr lang="fa-IR" dirty="0">
                <a:solidFill>
                  <a:schemeClr val="tx1"/>
                </a:solidFill>
                <a:cs typeface="B Nazanin" pitchFamily="2" charset="-78"/>
              </a:rPr>
              <a:t>مواجه شود سازمان دهد </a:t>
            </a:r>
            <a:r>
              <a:rPr lang="fa-IR" dirty="0" smtClean="0">
                <a:solidFill>
                  <a:schemeClr val="tx1"/>
                </a:solidFill>
                <a:cs typeface="B Nazanin" pitchFamily="2" charset="-78"/>
              </a:rPr>
              <a:t>.</a:t>
            </a:r>
          </a:p>
          <a:p>
            <a:pPr algn="just">
              <a:buFont typeface="Wingdings" pitchFamily="2" charset="2"/>
              <a:buChar char="q"/>
            </a:pPr>
            <a:r>
              <a:rPr lang="fa-IR" dirty="0">
                <a:solidFill>
                  <a:schemeClr val="tx1"/>
                </a:solidFill>
                <a:cs typeface="B Nazanin" pitchFamily="2" charset="-78"/>
              </a:rPr>
              <a:t>باید توجه زیادی به مرز و روابط واحدهای سازمانی و محیط اطراف آنها معطوف گردد تااطمینان حاصل شود  که تنوع مورد نیاز هر واحد تعیین بررسی شده است </a:t>
            </a:r>
            <a:r>
              <a:rPr lang="fa-IR" dirty="0" smtClean="0">
                <a:solidFill>
                  <a:schemeClr val="tx1"/>
                </a:solidFill>
                <a:cs typeface="B Nazanin" pitchFamily="2" charset="-78"/>
              </a:rPr>
              <a:t>.</a:t>
            </a:r>
            <a:endParaRPr lang="fa-IR" dirty="0">
              <a:solidFill>
                <a:schemeClr val="tx1"/>
              </a:solidFill>
              <a:cs typeface="B Nazanin" pitchFamily="2" charset="-78"/>
            </a:endParaRPr>
          </a:p>
          <a:p>
            <a:pPr algn="just">
              <a:buFont typeface="Wingdings" pitchFamily="2" charset="2"/>
              <a:buChar char="ü"/>
            </a:pPr>
            <a:r>
              <a:rPr lang="fa-IR" dirty="0" smtClean="0">
                <a:solidFill>
                  <a:schemeClr val="tx1"/>
                </a:solidFill>
                <a:cs typeface="B Nazanin" pitchFamily="2" charset="-78"/>
              </a:rPr>
              <a:t>بدین </a:t>
            </a:r>
            <a:r>
              <a:rPr lang="fa-IR" dirty="0">
                <a:solidFill>
                  <a:schemeClr val="tx1"/>
                </a:solidFill>
                <a:cs typeface="B Nazanin" pitchFamily="2" charset="-78"/>
              </a:rPr>
              <a:t>منظور باید ماهیت محیطی که سیستم درآن  عمل می کند ارزیابی شود همچنین باید مشخص شود که آیا یک نفر می تواند همه مهارتهای لازم برای مواجهه </a:t>
            </a:r>
            <a:r>
              <a:rPr lang="fa-IR" dirty="0" smtClean="0">
                <a:solidFill>
                  <a:schemeClr val="tx1"/>
                </a:solidFill>
                <a:cs typeface="B Nazanin" pitchFamily="2" charset="-78"/>
              </a:rPr>
              <a:t>با این </a:t>
            </a:r>
            <a:r>
              <a:rPr lang="fa-IR" dirty="0">
                <a:solidFill>
                  <a:schemeClr val="tx1"/>
                </a:solidFill>
                <a:cs typeface="B Nazanin" pitchFamily="2" charset="-78"/>
              </a:rPr>
              <a:t>محیط راکسب کند یا نه </a:t>
            </a:r>
            <a:r>
              <a:rPr lang="fa-IR" dirty="0" smtClean="0">
                <a:solidFill>
                  <a:schemeClr val="tx1"/>
                </a:solidFill>
                <a:cs typeface="B Nazanin" pitchFamily="2" charset="-78"/>
              </a:rPr>
              <a:t>؟</a:t>
            </a:r>
            <a:endParaRPr lang="fa-IR" dirty="0">
              <a:solidFill>
                <a:schemeClr val="tx1"/>
              </a:solidFill>
              <a:cs typeface="B Nazanin" pitchFamily="2" charset="-78"/>
            </a:endParaRPr>
          </a:p>
          <a:p>
            <a:pPr algn="just">
              <a:buFont typeface="Wingdings" pitchFamily="2" charset="2"/>
              <a:buChar char="q"/>
            </a:pPr>
            <a:endParaRPr lang="fa-IR" dirty="0">
              <a:solidFill>
                <a:schemeClr val="tx1"/>
              </a:solidFill>
              <a:cs typeface="B Nazanin" pitchFamily="2" charset="-78"/>
            </a:endParaRPr>
          </a:p>
          <a:p>
            <a:pPr>
              <a:buFont typeface="Wingdings" pitchFamily="2" charset="2"/>
              <a:buChar char="q"/>
            </a:pPr>
            <a:endParaRPr lang="fa-IR" b="1"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تسهیل خودسازماندهی ، اصول طراحی هولوگرافیک</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6557467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420888"/>
            <a:ext cx="8784976" cy="4320480"/>
          </a:xfrm>
        </p:spPr>
        <p:txBody>
          <a:bodyPr/>
          <a:lstStyle/>
          <a:p>
            <a:pPr>
              <a:buFont typeface="Wingdings" pitchFamily="2" charset="2"/>
              <a:buChar char="q"/>
            </a:pPr>
            <a:r>
              <a:rPr lang="fa-IR" b="1" dirty="0" smtClean="0">
                <a:solidFill>
                  <a:schemeClr val="tx1"/>
                </a:solidFill>
                <a:cs typeface="B Nazanin" pitchFamily="2" charset="-78"/>
              </a:rPr>
              <a:t>  اصل سوم :حداقل سازی مشخصه های بحرانی</a:t>
            </a:r>
          </a:p>
          <a:p>
            <a:pPr algn="just">
              <a:buFont typeface="Wingdings" pitchFamily="2" charset="2"/>
              <a:buChar char="q"/>
            </a:pPr>
            <a:r>
              <a:rPr lang="fa-IR" dirty="0">
                <a:solidFill>
                  <a:schemeClr val="tx1"/>
                </a:solidFill>
                <a:cs typeface="B Nazanin" pitchFamily="2" charset="-78"/>
              </a:rPr>
              <a:t>طبق این اصل، مدیران و طراحان سازمانی در درجه اول نقش تسهیل کنندگی داشته و شرایط تواناسازي راتقویت کنند.این اصل با تأکید بر عدم تصریح بیش از حد بر روي یک فعالیت خاص، از انعطاف پذیري حمایت میکندوسیستم براي برخورداري از خودسازماندهی باید از میزان خاصی آزادي عمل برخوردارباشد</a:t>
            </a:r>
            <a:r>
              <a:rPr lang="fa-IR" dirty="0" smtClean="0">
                <a:solidFill>
                  <a:schemeClr val="tx1"/>
                </a:solidFill>
                <a:cs typeface="B Nazanin" pitchFamily="2" charset="-78"/>
              </a:rPr>
              <a:t>.</a:t>
            </a:r>
          </a:p>
          <a:p>
            <a:pPr marL="0" indent="0" algn="just">
              <a:buNone/>
            </a:pPr>
            <a:endParaRPr lang="fa-IR" dirty="0" smtClean="0">
              <a:solidFill>
                <a:schemeClr val="tx1"/>
              </a:solidFill>
              <a:cs typeface="B Nazanin" pitchFamily="2" charset="-78"/>
            </a:endParaRPr>
          </a:p>
          <a:p>
            <a:pPr algn="just">
              <a:buFont typeface="Wingdings" pitchFamily="2" charset="2"/>
              <a:buChar char="q"/>
            </a:pPr>
            <a:r>
              <a:rPr lang="fa-IR" dirty="0">
                <a:solidFill>
                  <a:schemeClr val="tx1"/>
                </a:solidFill>
                <a:cs typeface="B Nazanin" pitchFamily="2" charset="-78"/>
              </a:rPr>
              <a:t>اصل حداقل سازي مشخصه هاي بحرانی  با اصول بوروکراسی( که طبق آنها برضرورت تعریف روشن و دقیق آرایش سازمان تاکید </a:t>
            </a:r>
            <a:r>
              <a:rPr lang="fa-IR" dirty="0" smtClean="0">
                <a:solidFill>
                  <a:schemeClr val="tx1"/>
                </a:solidFill>
                <a:cs typeface="B Nazanin" pitchFamily="2" charset="-78"/>
              </a:rPr>
              <a:t>میشود) مطابق می باشد.</a:t>
            </a:r>
          </a:p>
          <a:p>
            <a:pPr marL="0" indent="0" algn="just">
              <a:buNone/>
            </a:pPr>
            <a:endParaRPr lang="fa-IR" dirty="0">
              <a:cs typeface="B Zar" pitchFamily="2" charset="-78"/>
            </a:endParaRPr>
          </a:p>
          <a:p>
            <a:pPr marL="0" indent="0" algn="just">
              <a:buNone/>
            </a:pPr>
            <a:endParaRPr lang="fa-IR" dirty="0">
              <a:solidFill>
                <a:schemeClr val="tx1"/>
              </a:solidFill>
              <a:cs typeface="B Nazanin" pitchFamily="2" charset="-78"/>
            </a:endParaRPr>
          </a:p>
          <a:p>
            <a:pPr>
              <a:buFont typeface="Wingdings" pitchFamily="2" charset="2"/>
              <a:buChar char="q"/>
            </a:pPr>
            <a:endParaRPr lang="fa-IR" b="1"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تسهیل خودسازماندهی ، اصول طراحی هولوگرافیک</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74101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348880"/>
            <a:ext cx="8784975" cy="4320480"/>
          </a:xfrm>
        </p:spPr>
        <p:txBody>
          <a:bodyPr>
            <a:normAutofit/>
          </a:bodyPr>
          <a:lstStyle/>
          <a:p>
            <a:pPr algn="just">
              <a:buFont typeface="Wingdings" pitchFamily="2" charset="2"/>
              <a:buChar char="q"/>
            </a:pPr>
            <a:r>
              <a:rPr lang="fa-IR" sz="2600" dirty="0" smtClean="0">
                <a:solidFill>
                  <a:schemeClr val="tx1"/>
                </a:solidFill>
                <a:cs typeface="B Nazanin" pitchFamily="2" charset="-78"/>
              </a:rPr>
              <a:t> جی .آر.تیلور در کتاب تاریخ طبیعی مغز درباره تفاوت های میان مغز انسان و ماشین مطالبی ارائه کرده است . </a:t>
            </a:r>
          </a:p>
          <a:p>
            <a:pPr algn="just">
              <a:buFont typeface="Wingdings" pitchFamily="2" charset="2"/>
              <a:buChar char="q"/>
            </a:pPr>
            <a:r>
              <a:rPr lang="fa-IR" sz="2600" dirty="0" smtClean="0">
                <a:solidFill>
                  <a:schemeClr val="tx1"/>
                </a:solidFill>
                <a:cs typeface="B Nazanin" pitchFamily="2" charset="-78"/>
              </a:rPr>
              <a:t>می توان مقدار از غشای حرکتی کورتکس مغز را برداشت بدون آنکه بخشی از ماهیچه های بدن فلج شوند. </a:t>
            </a:r>
          </a:p>
          <a:p>
            <a:pPr algn="just">
              <a:buFont typeface="Wingdings" pitchFamily="2" charset="2"/>
              <a:buChar char="q"/>
            </a:pPr>
            <a:r>
              <a:rPr lang="fa-IR" sz="2600" dirty="0">
                <a:solidFill>
                  <a:schemeClr val="tx1"/>
                </a:solidFill>
                <a:cs typeface="B Nazanin" pitchFamily="2" charset="-78"/>
              </a:rPr>
              <a:t> </a:t>
            </a:r>
            <a:r>
              <a:rPr lang="fa-IR" sz="2600" dirty="0" smtClean="0">
                <a:solidFill>
                  <a:schemeClr val="tx1"/>
                </a:solidFill>
                <a:cs typeface="B Nazanin" pitchFamily="2" charset="-78"/>
              </a:rPr>
              <a:t>نتیجه حاصل از مشاهده عملکرد این سیستم تکامل یافته این است که : زمانی که انجام کاری ضرورت دارد ، بهتر است با ناهنجاری هم که شده انجام شود. </a:t>
            </a:r>
          </a:p>
          <a:p>
            <a:pPr algn="just">
              <a:buFont typeface="Wingdings" pitchFamily="2" charset="2"/>
              <a:buChar char="q"/>
            </a:pPr>
            <a:r>
              <a:rPr lang="fa-IR" sz="2600" dirty="0" smtClean="0">
                <a:solidFill>
                  <a:schemeClr val="tx1"/>
                </a:solidFill>
                <a:cs typeface="B Nazanin" pitchFamily="2" charset="-78"/>
              </a:rPr>
              <a:t>تفاوت اصلی مغز با ماشین های ساخت بشر :  مغز بر الگوی پالایش فزاینده متکی است و ماشین ها بر زنجیره ای از علت و معلول ها . </a:t>
            </a:r>
          </a:p>
          <a:p>
            <a:pPr algn="just">
              <a:buFont typeface="Wingdings" pitchFamily="2" charset="2"/>
              <a:buChar char="q"/>
            </a:pPr>
            <a:r>
              <a:rPr lang="fa-IR" sz="2600" dirty="0" smtClean="0">
                <a:solidFill>
                  <a:schemeClr val="tx1"/>
                </a:solidFill>
                <a:cs typeface="B Nazanin" pitchFamily="2" charset="-78"/>
              </a:rPr>
              <a:t>ممکن است با در نظر گرفتن مغز به مثابه استعاره ای برای درک سازمان ، بتوانیم توانایی سازمان را در امر انعطاف پذیری و خلاقیت افزایش دهیم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مقدمه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13317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640960" cy="4176464"/>
          </a:xfrm>
        </p:spPr>
        <p:txBody>
          <a:bodyPr>
            <a:normAutofit lnSpcReduction="10000"/>
          </a:bodyPr>
          <a:lstStyle/>
          <a:p>
            <a:pPr>
              <a:buFont typeface="Wingdings" pitchFamily="2" charset="2"/>
              <a:buChar char="q"/>
            </a:pPr>
            <a:r>
              <a:rPr lang="fa-IR" b="1" dirty="0" smtClean="0">
                <a:solidFill>
                  <a:schemeClr val="tx1"/>
                </a:solidFill>
                <a:cs typeface="B Nazanin" pitchFamily="2" charset="-78"/>
              </a:rPr>
              <a:t> اصل چهارم: آموزش یادگیری</a:t>
            </a:r>
            <a:endParaRPr lang="fa-IR" dirty="0">
              <a:cs typeface="B Zar" pitchFamily="2" charset="-78"/>
            </a:endParaRPr>
          </a:p>
          <a:p>
            <a:pPr algn="just">
              <a:buFont typeface="Wingdings" pitchFamily="2" charset="2"/>
              <a:buChar char="q"/>
            </a:pPr>
            <a:r>
              <a:rPr lang="fa-IR" dirty="0">
                <a:solidFill>
                  <a:schemeClr val="tx1"/>
                </a:solidFill>
                <a:cs typeface="B Nazanin" pitchFamily="2" charset="-78"/>
              </a:rPr>
              <a:t>توانمندی سیستم برای خود سازماندهی  وکنترل یکپارچه بستگی به توانایی آن در فرآیندهای یادگیری تک حلقه ای و دوحلقه ای دارد این فرآیند به سیستم امکان میدهد تا ازطریق مراجعه به مجموعه اي ازارزشها وهنجارهاي مشترك، رفتار خود را اصلاح کند.براي ایجاد سیستمهاي هولوگرافیک باید قابلیتهاي یادگیري سیستم را افزایش داد. </a:t>
            </a:r>
            <a:r>
              <a:rPr lang="fa-IR" u="sng" dirty="0">
                <a:solidFill>
                  <a:schemeClr val="tx1"/>
                </a:solidFill>
                <a:cs typeface="B Nazanin" pitchFamily="2" charset="-78"/>
              </a:rPr>
              <a:t>به زبان ساده این اصل بیان میکند که به افراد، چگونه یاد گرفتن را یاد بدهید. </a:t>
            </a:r>
            <a:r>
              <a:rPr lang="fa-IR" dirty="0">
                <a:solidFill>
                  <a:schemeClr val="tx1"/>
                </a:solidFill>
                <a:cs typeface="B Nazanin" pitchFamily="2" charset="-78"/>
              </a:rPr>
              <a:t>باید درسازمان توان یادگیري و برخورد پویا با مسائل را ایجاد کرد. براي رسیدن به این هدف، کارکنان درسازمان باید:</a:t>
            </a:r>
          </a:p>
          <a:p>
            <a:pPr marL="0" indent="0" algn="just">
              <a:buNone/>
            </a:pPr>
            <a:r>
              <a:rPr lang="fa-IR" dirty="0" smtClean="0">
                <a:solidFill>
                  <a:schemeClr val="tx1"/>
                </a:solidFill>
                <a:cs typeface="B Nazanin" pitchFamily="2" charset="-78"/>
              </a:rPr>
              <a:t>1- تغییرات </a:t>
            </a:r>
            <a:r>
              <a:rPr lang="fa-IR" dirty="0">
                <a:solidFill>
                  <a:schemeClr val="tx1"/>
                </a:solidFill>
                <a:cs typeface="B Nazanin" pitchFamily="2" charset="-78"/>
              </a:rPr>
              <a:t>محیطی را در نظر گرفته و در جهت پیش بینی تغییرات بعدي تلاش کنند.</a:t>
            </a:r>
          </a:p>
          <a:p>
            <a:pPr marL="0" indent="0" algn="just">
              <a:buNone/>
            </a:pPr>
            <a:r>
              <a:rPr lang="fa-IR" dirty="0" smtClean="0">
                <a:solidFill>
                  <a:schemeClr val="tx1"/>
                </a:solidFill>
                <a:cs typeface="B Nazanin" pitchFamily="2" charset="-78"/>
              </a:rPr>
              <a:t>2- از </a:t>
            </a:r>
            <a:r>
              <a:rPr lang="fa-IR" dirty="0">
                <a:solidFill>
                  <a:schemeClr val="tx1"/>
                </a:solidFill>
                <a:cs typeface="B Nazanin" pitchFamily="2" charset="-78"/>
              </a:rPr>
              <a:t>یادگیري دو حلقه اي استفاده کنند.</a:t>
            </a:r>
          </a:p>
          <a:p>
            <a:pPr marL="0" indent="0" algn="just">
              <a:buNone/>
            </a:pPr>
            <a:r>
              <a:rPr lang="fa-IR" dirty="0" smtClean="0">
                <a:solidFill>
                  <a:schemeClr val="tx1"/>
                </a:solidFill>
                <a:cs typeface="B Nazanin" pitchFamily="2" charset="-78"/>
              </a:rPr>
              <a:t>3- از </a:t>
            </a:r>
            <a:r>
              <a:rPr lang="fa-IR" dirty="0">
                <a:solidFill>
                  <a:schemeClr val="tx1"/>
                </a:solidFill>
                <a:cs typeface="B Nazanin" pitchFamily="2" charset="-78"/>
              </a:rPr>
              <a:t>طرحهاي اقتضایی براي برخورد با مسائل جدید استفاده کنند.</a:t>
            </a:r>
            <a:endParaRPr lang="en-US" dirty="0">
              <a:solidFill>
                <a:schemeClr val="tx1"/>
              </a:solidFill>
              <a:cs typeface="B Nazanin" pitchFamily="2" charset="-78"/>
            </a:endParaRPr>
          </a:p>
          <a:p>
            <a:pPr>
              <a:buFont typeface="Wingdings" pitchFamily="2" charset="2"/>
              <a:buChar char="q"/>
            </a:pPr>
            <a:endParaRPr lang="fa-IR" b="1"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تسهیل خودسازماندهی ، اصول طراحی هولوگرافیک</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906316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640960" cy="4176463"/>
          </a:xfrm>
        </p:spPr>
        <p:txBody>
          <a:bodyPr>
            <a:normAutofit/>
          </a:bodyPr>
          <a:lstStyle/>
          <a:p>
            <a:pPr algn="just">
              <a:lnSpc>
                <a:spcPct val="150000"/>
              </a:lnSpc>
              <a:buFont typeface="Wingdings" pitchFamily="2" charset="2"/>
              <a:buChar char="q"/>
            </a:pPr>
            <a:r>
              <a:rPr lang="fa-IR" b="1" dirty="0" smtClean="0">
                <a:solidFill>
                  <a:srgbClr val="00162A"/>
                </a:solidFill>
                <a:latin typeface="Book Antiqua"/>
                <a:cs typeface="B Nazanin" pitchFamily="2" charset="-78"/>
              </a:rPr>
              <a:t> </a:t>
            </a:r>
            <a:r>
              <a:rPr lang="fa-IR" b="1" dirty="0">
                <a:solidFill>
                  <a:srgbClr val="00162A"/>
                </a:solidFill>
                <a:latin typeface="Book Antiqua"/>
                <a:cs typeface="B Nazanin" pitchFamily="2" charset="-78"/>
              </a:rPr>
              <a:t>آيا ايجاد سازمان هاي هولوگرافيک آرزوي واهي است</a:t>
            </a:r>
            <a:r>
              <a:rPr lang="fa-IR" b="1" dirty="0" smtClean="0">
                <a:solidFill>
                  <a:srgbClr val="00162A"/>
                </a:solidFill>
                <a:latin typeface="Book Antiqua"/>
                <a:cs typeface="B Nazanin" pitchFamily="2" charset="-78"/>
              </a:rPr>
              <a:t>؟</a:t>
            </a:r>
            <a:endParaRPr lang="fa-IR" dirty="0">
              <a:solidFill>
                <a:srgbClr val="00162A"/>
              </a:solidFill>
              <a:latin typeface="Book Antiqua"/>
              <a:cs typeface="B Nazanin" pitchFamily="2" charset="-78"/>
            </a:endParaRPr>
          </a:p>
          <a:p>
            <a:pPr algn="just">
              <a:lnSpc>
                <a:spcPct val="150000"/>
              </a:lnSpc>
              <a:buFont typeface="Wingdings" pitchFamily="2" charset="2"/>
              <a:buChar char="ü"/>
            </a:pPr>
            <a:r>
              <a:rPr lang="fa-IR" dirty="0">
                <a:solidFill>
                  <a:srgbClr val="00162A"/>
                </a:solidFill>
                <a:latin typeface="Book Antiqua"/>
                <a:cs typeface="B Nazanin" pitchFamily="2" charset="-78"/>
              </a:rPr>
              <a:t>ريزپردازنده ها توانايي تبادل اطلاعات به صورت شبکه و يکپارچه کردن کنترل را به وجود آورده اند</a:t>
            </a:r>
            <a:r>
              <a:rPr lang="fa-IR" dirty="0" smtClean="0">
                <a:solidFill>
                  <a:srgbClr val="00162A"/>
                </a:solidFill>
                <a:latin typeface="Book Antiqua"/>
                <a:cs typeface="B Nazanin" pitchFamily="2" charset="-78"/>
              </a:rPr>
              <a:t>. با </a:t>
            </a:r>
            <a:r>
              <a:rPr lang="fa-IR" dirty="0">
                <a:solidFill>
                  <a:srgbClr val="00162A"/>
                </a:solidFill>
                <a:latin typeface="Book Antiqua"/>
                <a:cs typeface="B Nazanin" pitchFamily="2" charset="-78"/>
              </a:rPr>
              <a:t>ورود ريزپردازنده ها، اکثر زمينه هاي مديريت مياني زائد شده و سيستم هاي کاري يکپارچگي جايگزين شده </a:t>
            </a:r>
            <a:r>
              <a:rPr lang="fa-IR" dirty="0" smtClean="0">
                <a:solidFill>
                  <a:srgbClr val="00162A"/>
                </a:solidFill>
                <a:latin typeface="Book Antiqua"/>
                <a:cs typeface="B Nazanin" pitchFamily="2" charset="-78"/>
              </a:rPr>
              <a:t>اند.</a:t>
            </a:r>
          </a:p>
          <a:p>
            <a:pPr algn="just">
              <a:lnSpc>
                <a:spcPct val="150000"/>
              </a:lnSpc>
              <a:buFont typeface="Wingdings" pitchFamily="2" charset="2"/>
              <a:buChar char="ü"/>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سازمان های هواوگرافیک در عمل </a:t>
            </a:r>
            <a:endParaRPr lang="fa-IR" b="1" dirty="0">
              <a:solidFill>
                <a:schemeClr val="tx1"/>
              </a:solidFill>
              <a:cs typeface="B Nazanin" pitchFamily="2" charset="-78"/>
            </a:endParaRPr>
          </a:p>
        </p:txBody>
      </p:sp>
      <p:pic>
        <p:nvPicPr>
          <p:cNvPr id="1026" name="Picture 2" descr="C:\Users\ardeshir\Desktop\images.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4797152"/>
            <a:ext cx="4464496" cy="18478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950928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492896"/>
            <a:ext cx="8712968" cy="4104456"/>
          </a:xfrm>
        </p:spPr>
        <p:txBody>
          <a:bodyPr/>
          <a:lstStyle/>
          <a:p>
            <a:pPr algn="just">
              <a:buFont typeface="Wingdings" pitchFamily="2" charset="2"/>
              <a:buChar char="q"/>
            </a:pPr>
            <a:r>
              <a:rPr lang="fa-IR" dirty="0" smtClean="0">
                <a:solidFill>
                  <a:schemeClr val="tx1"/>
                </a:solidFill>
                <a:cs typeface="B Nazanin" pitchFamily="2" charset="-78"/>
              </a:rPr>
              <a:t> </a:t>
            </a:r>
            <a:r>
              <a:rPr lang="fa-IR" dirty="0">
                <a:solidFill>
                  <a:schemeClr val="tx1"/>
                </a:solidFill>
                <a:cs typeface="B Nazanin" pitchFamily="2" charset="-78"/>
              </a:rPr>
              <a:t>انديشه هاي مورد بحث اين است که به درک بهتر، يادگيري سازماني و ظرفيت خود سازماندهي کمک مي کند.</a:t>
            </a:r>
          </a:p>
          <a:p>
            <a:pPr algn="just">
              <a:buFont typeface="Wingdings" pitchFamily="2" charset="2"/>
              <a:buChar char="q"/>
            </a:pPr>
            <a:r>
              <a:rPr lang="fa-IR" dirty="0">
                <a:solidFill>
                  <a:schemeClr val="tx1"/>
                </a:solidFill>
                <a:cs typeface="B Nazanin" pitchFamily="2" charset="-78"/>
              </a:rPr>
              <a:t>چالش برای طراحی سازمانهای نوآور همان چالش برای طراحی سازمانهایی است که توان خود سازماندهی دارند زیرا اگر سازمان نتواند خود را </a:t>
            </a:r>
            <a:r>
              <a:rPr lang="fa-IR" dirty="0" smtClean="0">
                <a:solidFill>
                  <a:schemeClr val="tx1"/>
                </a:solidFill>
                <a:cs typeface="B Nazanin" pitchFamily="2" charset="-78"/>
              </a:rPr>
              <a:t>با ایده </a:t>
            </a:r>
            <a:r>
              <a:rPr lang="fa-IR" dirty="0">
                <a:solidFill>
                  <a:schemeClr val="tx1"/>
                </a:solidFill>
                <a:cs typeface="B Nazanin" pitchFamily="2" charset="-78"/>
              </a:rPr>
              <a:t>های جدید سازگار سازد راه نوآوری در سازمان مسدود می </a:t>
            </a:r>
            <a:r>
              <a:rPr lang="fa-IR" dirty="0" smtClean="0">
                <a:solidFill>
                  <a:schemeClr val="tx1"/>
                </a:solidFill>
                <a:cs typeface="B Nazanin" pitchFamily="2" charset="-78"/>
              </a:rPr>
              <a:t>شود. </a:t>
            </a:r>
            <a:endParaRPr lang="fa-IR" dirty="0">
              <a:solidFill>
                <a:schemeClr val="tx1"/>
              </a:solidFill>
              <a:cs typeface="B Nazanin" pitchFamily="2" charset="-78"/>
            </a:endParaRPr>
          </a:p>
          <a:p>
            <a:pPr algn="just">
              <a:buFont typeface="Wingdings" pitchFamily="2" charset="2"/>
              <a:buChar char="q"/>
            </a:pPr>
            <a:r>
              <a:rPr lang="fa-IR" dirty="0">
                <a:solidFill>
                  <a:schemeClr val="tx1"/>
                </a:solidFill>
                <a:cs typeface="B Nazanin" pitchFamily="2" charset="-78"/>
              </a:rPr>
              <a:t>استعاره سازمان به مثابه مغز،تاکيد بر نحوه طراحي مديريت راهبردي جهت تسهيل آموزش يادگيري </a:t>
            </a:r>
            <a:r>
              <a:rPr lang="fa-IR" dirty="0" smtClean="0">
                <a:solidFill>
                  <a:schemeClr val="tx1"/>
                </a:solidFill>
                <a:cs typeface="B Nazanin" pitchFamily="2" charset="-78"/>
              </a:rPr>
              <a:t>است. مدلهاي </a:t>
            </a:r>
            <a:r>
              <a:rPr lang="fa-IR" dirty="0">
                <a:solidFill>
                  <a:schemeClr val="tx1"/>
                </a:solidFill>
                <a:cs typeface="B Nazanin" pitchFamily="2" charset="-78"/>
              </a:rPr>
              <a:t>متداول برنامه ريزي راهبردي، بر هدفگذاري براي تسهيل پاسخگويي سازمان به تهديدها و فرصت هاي محيط تاکيد دارد.</a:t>
            </a:r>
          </a:p>
          <a:p>
            <a:pPr algn="just">
              <a:buFont typeface="Wingdings" pitchFamily="2" charset="2"/>
              <a:buChar char="q"/>
            </a:pPr>
            <a:r>
              <a:rPr lang="fa-IR" dirty="0">
                <a:solidFill>
                  <a:schemeClr val="tx1"/>
                </a:solidFill>
                <a:cs typeface="B Nazanin" pitchFamily="2" charset="-78"/>
              </a:rPr>
              <a:t>زمينه استفاده از تکنولوژي محاسباتي و ريزپردازنده </a:t>
            </a:r>
            <a:r>
              <a:rPr lang="fa-IR" dirty="0" smtClean="0">
                <a:solidFill>
                  <a:schemeClr val="tx1"/>
                </a:solidFill>
                <a:cs typeface="B Nazanin" pitchFamily="2" charset="-78"/>
              </a:rPr>
              <a:t>ها زمینه  </a:t>
            </a:r>
            <a:r>
              <a:rPr lang="fa-IR" dirty="0">
                <a:solidFill>
                  <a:schemeClr val="tx1"/>
                </a:solidFill>
                <a:cs typeface="B Nazanin" pitchFamily="2" charset="-78"/>
              </a:rPr>
              <a:t>را براي ايجاد سبکهاي جديد سازماني فراهم مي آورند.</a:t>
            </a:r>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نقاط قوت و محدودیت های استعاره مغز</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722424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964487" cy="4176463"/>
          </a:xfrm>
        </p:spPr>
        <p:txBody>
          <a:bodyPr/>
          <a:lstStyle/>
          <a:p>
            <a:pPr algn="just">
              <a:buFont typeface="Wingdings" pitchFamily="2" charset="2"/>
              <a:buChar char="q"/>
            </a:pPr>
            <a:r>
              <a:rPr lang="fa-IR" dirty="0" smtClean="0">
                <a:solidFill>
                  <a:schemeClr val="tx1"/>
                </a:solidFill>
                <a:cs typeface="B Nazanin" pitchFamily="2" charset="-78"/>
              </a:rPr>
              <a:t>طرحهای </a:t>
            </a:r>
            <a:r>
              <a:rPr lang="fa-IR" dirty="0">
                <a:solidFill>
                  <a:schemeClr val="tx1"/>
                </a:solidFill>
                <a:cs typeface="B Nazanin" pitchFamily="2" charset="-78"/>
              </a:rPr>
              <a:t>هولوگرافیک و طرحهای سازمانی دیگری که کنترلهای بوروکراتیک را به طور دلخواه </a:t>
            </a:r>
            <a:r>
              <a:rPr lang="fa-IR" dirty="0" smtClean="0">
                <a:solidFill>
                  <a:schemeClr val="tx1"/>
                </a:solidFill>
                <a:cs typeface="B Nazanin" pitchFamily="2" charset="-78"/>
              </a:rPr>
              <a:t>می شکنند </a:t>
            </a:r>
            <a:r>
              <a:rPr lang="fa-IR" dirty="0">
                <a:solidFill>
                  <a:schemeClr val="tx1"/>
                </a:solidFill>
                <a:cs typeface="B Nazanin" pitchFamily="2" charset="-78"/>
              </a:rPr>
              <a:t>نشان </a:t>
            </a:r>
            <a:r>
              <a:rPr lang="fa-IR" dirty="0" smtClean="0">
                <a:solidFill>
                  <a:schemeClr val="tx1"/>
                </a:solidFill>
                <a:cs typeface="B Nazanin" pitchFamily="2" charset="-78"/>
              </a:rPr>
              <a:t>می دهند </a:t>
            </a:r>
            <a:r>
              <a:rPr lang="fa-IR" dirty="0">
                <a:solidFill>
                  <a:schemeClr val="tx1"/>
                </a:solidFill>
                <a:cs typeface="B Nazanin" pitchFamily="2" charset="-78"/>
              </a:rPr>
              <a:t>که سازمانها می توانند با مسایل پیچیده و درشرایط عدم اطمینان چنان برخورد کنند که ورای استعدا هر فرد باشد </a:t>
            </a:r>
            <a:r>
              <a:rPr lang="fa-IR" dirty="0" smtClean="0">
                <a:solidFill>
                  <a:schemeClr val="tx1"/>
                </a:solidFill>
                <a:cs typeface="B Nazanin" pitchFamily="2" charset="-78"/>
              </a:rPr>
              <a:t>. </a:t>
            </a:r>
          </a:p>
          <a:p>
            <a:pPr algn="just">
              <a:buFont typeface="Wingdings" pitchFamily="2" charset="2"/>
              <a:buChar char="q"/>
            </a:pPr>
            <a:r>
              <a:rPr lang="fa-IR" dirty="0">
                <a:solidFill>
                  <a:schemeClr val="tx1"/>
                </a:solidFill>
                <a:cs typeface="B Nazanin" pitchFamily="2" charset="-78"/>
              </a:rPr>
              <a:t>آخرين نکته اين فصل </a:t>
            </a:r>
            <a:r>
              <a:rPr lang="fa-IR" dirty="0" smtClean="0">
                <a:solidFill>
                  <a:schemeClr val="tx1"/>
                </a:solidFill>
                <a:cs typeface="B Nazanin" pitchFamily="2" charset="-78"/>
              </a:rPr>
              <a:t>انديشه ايي </a:t>
            </a:r>
            <a:r>
              <a:rPr lang="fa-IR" dirty="0">
                <a:solidFill>
                  <a:schemeClr val="tx1"/>
                </a:solidFill>
                <a:cs typeface="B Nazanin" pitchFamily="2" charset="-78"/>
              </a:rPr>
              <a:t>است که زمينه استفاده از تکنولوژي محاسباتي و ريزپردازنده را براي ايجاد سبک هاي جديد سازماني فراهم مي آورد.اکثر سازمانها به معناي ضمني و کامل اين تکنولوژي پي نمي برند،زيرا سيستمهاي جديد فرآوري اطلاعات، اغلب براي تقويت اصول بوروکراتيک به کار گرفته مي شوند.</a:t>
            </a:r>
          </a:p>
          <a:p>
            <a:pPr algn="just">
              <a:buFont typeface="Wingdings" pitchFamily="2" charset="2"/>
              <a:buChar char="q"/>
            </a:pPr>
            <a:r>
              <a:rPr lang="fa-IR" dirty="0">
                <a:solidFill>
                  <a:schemeClr val="tx1"/>
                </a:solidFill>
                <a:cs typeface="B Nazanin" pitchFamily="2" charset="-78"/>
              </a:rPr>
              <a:t>بوروکراسی به عصر کلام نوشتاری و انقلاب صنعتی تعلق دارد و تکنولوژی ریز پردازنده متعلق به عصر ارتباطات الکترونیک است اصول علم سایبرنتیک یادگیری سازمانی و خودسازماندهی </a:t>
            </a:r>
            <a:r>
              <a:rPr lang="fa-IR" dirty="0" smtClean="0">
                <a:solidFill>
                  <a:schemeClr val="tx1"/>
                </a:solidFill>
                <a:cs typeface="B Nazanin" pitchFamily="2" charset="-78"/>
              </a:rPr>
              <a:t>هولوگرافیک، </a:t>
            </a:r>
            <a:r>
              <a:rPr lang="fa-IR" dirty="0">
                <a:solidFill>
                  <a:schemeClr val="tx1"/>
                </a:solidFill>
                <a:cs typeface="B Nazanin" pitchFamily="2" charset="-78"/>
              </a:rPr>
              <a:t>رهنمودهای باارزشی در جهت این تغییر  فرآهم می </a:t>
            </a:r>
            <a:r>
              <a:rPr lang="fa-IR" dirty="0" smtClean="0">
                <a:solidFill>
                  <a:schemeClr val="tx1"/>
                </a:solidFill>
                <a:cs typeface="B Nazanin" pitchFamily="2" charset="-78"/>
              </a:rPr>
              <a:t>آورند.</a:t>
            </a:r>
            <a:endParaRPr lang="fa-IR" dirty="0">
              <a:solidFill>
                <a:schemeClr val="tx1"/>
              </a:solidFill>
              <a:cs typeface="B Nazanin" pitchFamily="2" charset="-78"/>
            </a:endParaRPr>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a:solidFill>
                  <a:schemeClr val="tx1"/>
                </a:solidFill>
                <a:cs typeface="B Nazanin" pitchFamily="2" charset="-78"/>
              </a:rPr>
              <a:t>نقاط قوت و محدودیت های استعاره مغز</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27980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964487" cy="4104455"/>
          </a:xfrm>
        </p:spPr>
        <p:txBody>
          <a:bodyPr>
            <a:normAutofit lnSpcReduction="10000"/>
          </a:bodyPr>
          <a:lstStyle/>
          <a:p>
            <a:pPr algn="just">
              <a:buFont typeface="Wingdings" pitchFamily="2" charset="2"/>
              <a:buChar char="q"/>
            </a:pPr>
            <a:r>
              <a:rPr lang="fa-IR" dirty="0" smtClean="0">
                <a:solidFill>
                  <a:schemeClr val="tx1"/>
                </a:solidFill>
                <a:cs typeface="B Nazanin" pitchFamily="2" charset="-78"/>
              </a:rPr>
              <a:t> </a:t>
            </a:r>
            <a:r>
              <a:rPr lang="fa-IR" dirty="0">
                <a:solidFill>
                  <a:schemeClr val="tx1"/>
                </a:solidFill>
                <a:cs typeface="B Nazanin" pitchFamily="2" charset="-78"/>
              </a:rPr>
              <a:t>هر حرکتی از بوروکراسی به سمت خود سازماندهی برتوزیع قدرت و کنترل درون سازمان اثر داردزیرا افزایش آزادی عمل و خود سازماندهی واحدهای سازمانی قدرت کسانی را که مسئولیت نهایی انجام فعالیتها و امور روزمره سازمان را برعهده دارد کاهش </a:t>
            </a:r>
            <a:r>
              <a:rPr lang="fa-IR" dirty="0" smtClean="0">
                <a:solidFill>
                  <a:schemeClr val="tx1"/>
                </a:solidFill>
                <a:cs typeface="B Nazanin" pitchFamily="2" charset="-78"/>
              </a:rPr>
              <a:t>می دهد .</a:t>
            </a:r>
            <a:endParaRPr lang="fa-IR" dirty="0">
              <a:solidFill>
                <a:schemeClr val="tx1"/>
              </a:solidFill>
              <a:cs typeface="B Nazanin" pitchFamily="2" charset="-78"/>
            </a:endParaRPr>
          </a:p>
          <a:p>
            <a:pPr algn="just"/>
            <a:endParaRPr lang="fa-IR" dirty="0">
              <a:solidFill>
                <a:schemeClr val="tx1"/>
              </a:solidFill>
              <a:cs typeface="B Nazanin" pitchFamily="2" charset="-78"/>
            </a:endParaRPr>
          </a:p>
          <a:p>
            <a:pPr algn="just">
              <a:buFont typeface="Wingdings" pitchFamily="2" charset="2"/>
              <a:buChar char="q"/>
            </a:pPr>
            <a:r>
              <a:rPr lang="fa-IR" dirty="0">
                <a:solidFill>
                  <a:schemeClr val="tx1"/>
                </a:solidFill>
                <a:cs typeface="B Nazanin" pitchFamily="2" charset="-78"/>
              </a:rPr>
              <a:t>اصول ضرورت تنوع  و حداقل سازی مشخصه های بحرانی با طبع مدیرانی که به راز داری </a:t>
            </a:r>
            <a:r>
              <a:rPr lang="fa-IR" dirty="0" smtClean="0">
                <a:solidFill>
                  <a:schemeClr val="tx1"/>
                </a:solidFill>
                <a:cs typeface="B Nazanin" pitchFamily="2" charset="-78"/>
              </a:rPr>
              <a:t>،اخراج </a:t>
            </a:r>
            <a:r>
              <a:rPr lang="fa-IR" dirty="0">
                <a:solidFill>
                  <a:schemeClr val="tx1"/>
                </a:solidFill>
                <a:cs typeface="B Nazanin" pitchFamily="2" charset="-78"/>
              </a:rPr>
              <a:t>و کنترل شدید عملیات توجه دارند مغایرت </a:t>
            </a:r>
            <a:r>
              <a:rPr lang="fa-IR" dirty="0" smtClean="0">
                <a:solidFill>
                  <a:schemeClr val="tx1"/>
                </a:solidFill>
                <a:cs typeface="B Nazanin" pitchFamily="2" charset="-78"/>
              </a:rPr>
              <a:t>دارد. </a:t>
            </a:r>
            <a:r>
              <a:rPr lang="fa-IR" dirty="0">
                <a:solidFill>
                  <a:schemeClr val="tx1"/>
                </a:solidFill>
                <a:cs typeface="B Nazanin" pitchFamily="2" charset="-78"/>
              </a:rPr>
              <a:t>گرایشها حضور نیروهای خنثی کننده </a:t>
            </a:r>
            <a:r>
              <a:rPr lang="fa-IR" dirty="0" smtClean="0">
                <a:solidFill>
                  <a:schemeClr val="tx1"/>
                </a:solidFill>
                <a:cs typeface="B Nazanin" pitchFamily="2" charset="-78"/>
              </a:rPr>
              <a:t>یادگیری </a:t>
            </a:r>
            <a:r>
              <a:rPr lang="fa-IR" dirty="0">
                <a:solidFill>
                  <a:schemeClr val="tx1"/>
                </a:solidFill>
                <a:cs typeface="B Nazanin" pitchFamily="2" charset="-78"/>
              </a:rPr>
              <a:t>سازمانی و خود سازماندهی را توجیه می کند   </a:t>
            </a:r>
            <a:r>
              <a:rPr lang="fa-IR" dirty="0" smtClean="0">
                <a:solidFill>
                  <a:schemeClr val="tx1"/>
                </a:solidFill>
                <a:cs typeface="B Nazanin" pitchFamily="2" charset="-78"/>
              </a:rPr>
              <a:t>.</a:t>
            </a:r>
            <a:endParaRPr lang="fa-IR" dirty="0">
              <a:solidFill>
                <a:schemeClr val="tx1"/>
              </a:solidFill>
              <a:cs typeface="B Nazanin" pitchFamily="2" charset="-78"/>
            </a:endParaRPr>
          </a:p>
          <a:p>
            <a:pPr algn="just"/>
            <a:endParaRPr lang="fa-IR" dirty="0">
              <a:solidFill>
                <a:schemeClr val="tx1"/>
              </a:solidFill>
              <a:cs typeface="B Nazanin" pitchFamily="2" charset="-78"/>
            </a:endParaRPr>
          </a:p>
          <a:p>
            <a:pPr algn="just">
              <a:buFont typeface="Wingdings" pitchFamily="2" charset="2"/>
              <a:buChar char="q"/>
            </a:pPr>
            <a:r>
              <a:rPr lang="fa-IR" dirty="0">
                <a:solidFill>
                  <a:schemeClr val="tx1"/>
                </a:solidFill>
                <a:cs typeface="B Nazanin" pitchFamily="2" charset="-78"/>
              </a:rPr>
              <a:t>حرکت به سوي خود سازماندهي بايد با تغيير عمده در گرايشها و ارزشها همراه باشد، ممکن است واقعيتهاي قدرت با يک قوه ي جبري که از پيش فرضها و باورهاي موجود ريشه </a:t>
            </a:r>
            <a:r>
              <a:rPr lang="fa-IR" dirty="0" smtClean="0">
                <a:solidFill>
                  <a:schemeClr val="tx1"/>
                </a:solidFill>
                <a:cs typeface="B Nazanin" pitchFamily="2" charset="-78"/>
              </a:rPr>
              <a:t>مي گيرد </a:t>
            </a:r>
            <a:r>
              <a:rPr lang="fa-IR" dirty="0">
                <a:solidFill>
                  <a:schemeClr val="tx1"/>
                </a:solidFill>
                <a:cs typeface="B Nazanin" pitchFamily="2" charset="-78"/>
              </a:rPr>
              <a:t>تقويت شود.</a:t>
            </a:r>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نقاط ضعف</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0192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564904"/>
            <a:ext cx="8712969" cy="4104455"/>
          </a:xfrm>
        </p:spPr>
        <p:txBody>
          <a:bodyPr>
            <a:normAutofit/>
          </a:bodyPr>
          <a:lstStyle/>
          <a:p>
            <a:pPr algn="just">
              <a:buFont typeface="Wingdings" pitchFamily="2" charset="2"/>
              <a:buChar char="q"/>
            </a:pPr>
            <a:r>
              <a:rPr lang="fa-IR" sz="2600" dirty="0" smtClean="0">
                <a:solidFill>
                  <a:schemeClr val="tx1"/>
                </a:solidFill>
                <a:cs typeface="B Nazanin" pitchFamily="2" charset="-78"/>
              </a:rPr>
              <a:t>یادگیری  و خودسازماندهی عموما نیازمند چارچوب گذاری مجدد گرایشهاست و بر فعال بودن در مقابل انفعالی بودن ، خودگردانی در مقابل وابستگی ، انعطاف پذیری در مقابل  عدم انعطاف پذیری ، صراحت در برابر عدم صراحت و سوال مدار بودن دموکراتیک در مقابل باور قدرت پرستی تاکید دارد. </a:t>
            </a:r>
          </a:p>
          <a:p>
            <a:pPr marL="0" indent="0" algn="just">
              <a:buNone/>
            </a:pPr>
            <a:endParaRPr lang="fa-IR" sz="2600" dirty="0" smtClean="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برای بسیاری از سازمانها تحقق این امر مستلزم تغییر شخصیت در طول زمانی قابل ملاحضه است و می دانیم که این تغییر شخصیت از فرهنگ ناشی می شود. </a:t>
            </a:r>
            <a:r>
              <a:rPr lang="fa-IR" sz="2600" dirty="0" smtClean="0">
                <a:solidFill>
                  <a:srgbClr val="FFFFFF"/>
                </a:solidFill>
                <a:cs typeface="B Zar" pitchFamily="2" charset="-78"/>
              </a:rPr>
              <a:t>سازماندهی </a:t>
            </a:r>
            <a:r>
              <a:rPr lang="fa-IR" sz="2600" dirty="0">
                <a:solidFill>
                  <a:srgbClr val="FFFFFF"/>
                </a:solidFill>
                <a:cs typeface="B Zar" pitchFamily="2" charset="-78"/>
              </a:rPr>
              <a:t>عموما نیازمند چارچوب گذاری مجدد گرایشهاست و </a:t>
            </a:r>
            <a:r>
              <a:rPr lang="fa-IR" sz="2600" dirty="0" smtClean="0">
                <a:solidFill>
                  <a:srgbClr val="FFFFFF"/>
                </a:solidFill>
                <a:cs typeface="B Zar" pitchFamily="2" charset="-78"/>
              </a:rPr>
              <a:t>برفعال</a:t>
            </a:r>
            <a:endParaRPr lang="fa-IR" sz="2600"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جمع بندی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025320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412776"/>
            <a:ext cx="7408333" cy="4713387"/>
          </a:xfrm>
        </p:spPr>
        <p:txBody>
          <a:bodyPr>
            <a:normAutofit/>
          </a:bodyPr>
          <a:lstStyle/>
          <a:p>
            <a:pPr marL="0" indent="0" algn="ctr">
              <a:buNone/>
            </a:pPr>
            <a:endParaRPr lang="fa-IR" dirty="0"/>
          </a:p>
          <a:p>
            <a:pPr marL="0" indent="0" algn="ctr">
              <a:buNone/>
            </a:pPr>
            <a:endParaRPr lang="fa-IR" sz="5200" b="1" i="1" dirty="0" smtClean="0">
              <a:solidFill>
                <a:schemeClr val="tx1"/>
              </a:solidFill>
              <a:cs typeface="B Nazanin" pitchFamily="2" charset="-78"/>
            </a:endParaRPr>
          </a:p>
          <a:p>
            <a:pPr marL="0" indent="0" algn="ctr">
              <a:buNone/>
            </a:pPr>
            <a:r>
              <a:rPr lang="fa-IR" sz="6000" b="1" i="1" dirty="0" smtClean="0">
                <a:solidFill>
                  <a:schemeClr val="tx1"/>
                </a:solidFill>
                <a:cs typeface="B Nazanin" pitchFamily="2" charset="-78"/>
              </a:rPr>
              <a:t>با تشکر از</a:t>
            </a:r>
          </a:p>
          <a:p>
            <a:pPr marL="0" indent="0" algn="ctr">
              <a:buNone/>
            </a:pPr>
            <a:r>
              <a:rPr lang="fa-IR" sz="6000" b="1" i="1" dirty="0" smtClean="0">
                <a:solidFill>
                  <a:schemeClr val="tx1"/>
                </a:solidFill>
                <a:cs typeface="B Nazanin" pitchFamily="2" charset="-78"/>
              </a:rPr>
              <a:t>توجه شما عزیزان</a:t>
            </a:r>
            <a:endParaRPr lang="fa-IR" sz="6000" b="1" i="1" dirty="0">
              <a:solidFill>
                <a:schemeClr val="tx1"/>
              </a:solidFill>
              <a:cs typeface="B Nazanin" pitchFamily="2" charset="-78"/>
            </a:endParaRPr>
          </a:p>
        </p:txBody>
      </p:sp>
      <p:sp>
        <p:nvSpPr>
          <p:cNvPr id="3" name="Footer Placeholder 2"/>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7236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276872"/>
            <a:ext cx="8856984" cy="4320479"/>
          </a:xfrm>
        </p:spPr>
        <p:txBody>
          <a:bodyPr>
            <a:normAutofit/>
          </a:bodyPr>
          <a:lstStyle/>
          <a:p>
            <a:pPr>
              <a:buFont typeface="Wingdings" pitchFamily="2" charset="2"/>
              <a:buChar char="q"/>
            </a:pPr>
            <a:r>
              <a:rPr lang="fa-IR" sz="2600" dirty="0" smtClean="0">
                <a:solidFill>
                  <a:schemeClr val="tx1"/>
                </a:solidFill>
                <a:cs typeface="B Nazanin" pitchFamily="2" charset="-78"/>
              </a:rPr>
              <a:t> در بسیاری از نقش های مغز ، از آن به مثابه سیستم فرآوری اطلاعات تداعی می شود. مثل یک کامپیوتر پیچیده.</a:t>
            </a:r>
          </a:p>
          <a:p>
            <a:pPr>
              <a:buFont typeface="Wingdings" pitchFamily="2" charset="2"/>
              <a:buChar char="q"/>
            </a:pPr>
            <a:r>
              <a:rPr lang="fa-IR" sz="2600" dirty="0" smtClean="0">
                <a:solidFill>
                  <a:schemeClr val="tx1"/>
                </a:solidFill>
                <a:cs typeface="B Nazanin" pitchFamily="2" charset="-78"/>
              </a:rPr>
              <a:t>همچنین مغز را با نظام هولوگرافی ، که یکی از شگفتیهای علم لیزر است مقایسه می کنند. یعنی حافظه در همه مغز گسترده شده و می تواند از هر قسمت ساختاردهی مجدد شود. </a:t>
            </a:r>
          </a:p>
          <a:p>
            <a:pPr>
              <a:buFont typeface="Wingdings" pitchFamily="2" charset="2"/>
              <a:buChar char="q"/>
            </a:pPr>
            <a:r>
              <a:rPr lang="fa-IR" sz="2600" dirty="0" smtClean="0">
                <a:solidFill>
                  <a:schemeClr val="tx1"/>
                </a:solidFill>
                <a:cs typeface="B Nazanin" pitchFamily="2" charset="-78"/>
              </a:rPr>
              <a:t>مقاسیه مغز با نظام هولوگرافی : آزمایش کارل لشلی درباره مغر موش ها انجام داد . بخشی از غشای مغز را برداشت ، اما هنوز موش ها قدرت بینایی داشتند.  </a:t>
            </a:r>
          </a:p>
          <a:p>
            <a:pPr marL="0" indent="0" algn="l">
              <a:buNone/>
            </a:pP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نقش های مغز </a:t>
            </a:r>
            <a:endParaRPr lang="fa-IR" b="1" dirty="0">
              <a:solidFill>
                <a:schemeClr val="tx1"/>
              </a:solidFill>
              <a:cs typeface="B Nazanin" pitchFamily="2" charset="-78"/>
            </a:endParaRPr>
          </a:p>
        </p:txBody>
      </p:sp>
      <p:pic>
        <p:nvPicPr>
          <p:cNvPr id="1026" name="Picture 2" descr="C:\Users\ardeshir\Desktop\download.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5333007"/>
            <a:ext cx="2627784" cy="1529747"/>
          </a:xfrm>
          <a:prstGeom prst="rect">
            <a:avLst/>
          </a:prstGeom>
          <a:noFill/>
          <a:extLst>
            <a:ext uri="{909E8E84-426E-40DD-AFC4-6F175D3DCCD1}">
              <a14:hiddenFill xmlns:a14="http://schemas.microsoft.com/office/drawing/2010/main" xmlns="">
                <a:solidFill>
                  <a:srgbClr val="FFFFFF"/>
                </a:solidFill>
              </a14:hiddenFill>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755297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84975" cy="4176463"/>
          </a:xfrm>
        </p:spPr>
        <p:txBody>
          <a:bodyPr>
            <a:normAutofit/>
          </a:bodyPr>
          <a:lstStyle/>
          <a:p>
            <a:pPr algn="just">
              <a:buFont typeface="Wingdings" pitchFamily="2" charset="2"/>
              <a:buChar char="q"/>
            </a:pPr>
            <a:r>
              <a:rPr lang="fa-IR" dirty="0" smtClean="0"/>
              <a:t> </a:t>
            </a:r>
            <a:r>
              <a:rPr lang="fa-IR" sz="2500" dirty="0" smtClean="0">
                <a:solidFill>
                  <a:schemeClr val="tx1"/>
                </a:solidFill>
                <a:cs typeface="B Nazanin" pitchFamily="2" charset="-78"/>
              </a:rPr>
              <a:t>این رویکرد برای درک سازمان (رویکرد تصمیم گیری ) اولین بار در دهه های 1940 و 1950 توسط هربرت سایمون و همکارنش مثل جیمز مارچ ارائه گردید. </a:t>
            </a:r>
          </a:p>
          <a:p>
            <a:pPr algn="just">
              <a:buFont typeface="Wingdings" pitchFamily="2" charset="2"/>
              <a:buChar char="q"/>
            </a:pPr>
            <a:r>
              <a:rPr lang="fa-IR" sz="2500" dirty="0" smtClean="0">
                <a:solidFill>
                  <a:schemeClr val="tx1"/>
                </a:solidFill>
                <a:cs typeface="B Nazanin" pitchFamily="2" charset="-78"/>
              </a:rPr>
              <a:t>استدلال سایمون در ارتباط با مردم :</a:t>
            </a:r>
          </a:p>
          <a:p>
            <a:pPr algn="just">
              <a:buFont typeface="Wingdings" pitchFamily="2" charset="2"/>
              <a:buChar char="Ø"/>
            </a:pPr>
            <a:r>
              <a:rPr lang="fa-IR" sz="2500" dirty="0" smtClean="0">
                <a:solidFill>
                  <a:schemeClr val="tx1"/>
                </a:solidFill>
                <a:cs typeface="B Nazanin" pitchFamily="2" charset="-78"/>
              </a:rPr>
              <a:t> معمولا باید بر اساس اطلاعات ناقص درباره جریان کار و پیامدهای آن عمل کنند.</a:t>
            </a:r>
          </a:p>
          <a:p>
            <a:pPr algn="just">
              <a:buFont typeface="Wingdings" pitchFamily="2" charset="2"/>
              <a:buChar char="Ø"/>
            </a:pPr>
            <a:r>
              <a:rPr lang="fa-IR" sz="2500" dirty="0" smtClean="0">
                <a:solidFill>
                  <a:schemeClr val="tx1"/>
                </a:solidFill>
                <a:cs typeface="B Nazanin" pitchFamily="2" charset="-78"/>
              </a:rPr>
              <a:t>درباره هر تصمیم معین فقط توانایی دارند تعداد محدودی راهکار پیشنهاد دهند.</a:t>
            </a:r>
          </a:p>
          <a:p>
            <a:pPr algn="just">
              <a:buFont typeface="Wingdings" pitchFamily="2" charset="2"/>
              <a:buChar char="Ø"/>
            </a:pPr>
            <a:r>
              <a:rPr lang="fa-IR" sz="2500" dirty="0" smtClean="0">
                <a:solidFill>
                  <a:schemeClr val="tx1"/>
                </a:solidFill>
                <a:cs typeface="B Nazanin" pitchFamily="2" charset="-78"/>
              </a:rPr>
              <a:t>از ارزیابی دقیق نتایج عاجز هستند.</a:t>
            </a:r>
          </a:p>
          <a:p>
            <a:pPr algn="just">
              <a:buFont typeface="Wingdings" pitchFamily="2" charset="2"/>
              <a:buChar char="q"/>
            </a:pPr>
            <a:r>
              <a:rPr lang="fa-IR" sz="2500" dirty="0" smtClean="0">
                <a:solidFill>
                  <a:schemeClr val="tx1"/>
                </a:solidFill>
                <a:cs typeface="B Nazanin" pitchFamily="2" charset="-78"/>
              </a:rPr>
              <a:t>به نظر سایمون این محدودیت عقلانیت انسانی در ساختار و روش های اجرایی سازمان ها نهادینه شده است . </a:t>
            </a:r>
          </a:p>
          <a:p>
            <a:pPr algn="just">
              <a:buFont typeface="Wingdings" pitchFamily="2" charset="2"/>
              <a:buChar char="q"/>
            </a:pPr>
            <a:r>
              <a:rPr lang="fa-IR" sz="2500" dirty="0" smtClean="0">
                <a:solidFill>
                  <a:schemeClr val="tx1"/>
                </a:solidFill>
                <a:cs typeface="B Nazanin" pitchFamily="2" charset="-78"/>
              </a:rPr>
              <a:t>سایمون اعتقاد دارد : خط مشی ها ، برنامه ها و طرح ها و مقررات مواجهه سازمان با مسائل واقعی را تسهیل می کند.</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a:bodyPr>
          <a:lstStyle/>
          <a:p>
            <a:r>
              <a:rPr lang="fa-IR" b="1" dirty="0" smtClean="0">
                <a:solidFill>
                  <a:schemeClr val="tx1"/>
                </a:solidFill>
                <a:cs typeface="B Nazanin" pitchFamily="2" charset="-78"/>
              </a:rPr>
              <a:t>فرآوری اطلاعات ، تصمیم گیری و طراحی سازمان</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74236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675466"/>
            <a:ext cx="8784976" cy="3921885"/>
          </a:xfrm>
        </p:spPr>
        <p:txBody>
          <a:bodyPr/>
          <a:lstStyle/>
          <a:p>
            <a:pPr>
              <a:buFont typeface="Wingdings" pitchFamily="2" charset="2"/>
              <a:buChar char="q"/>
            </a:pPr>
            <a:r>
              <a:rPr lang="fa-IR" dirty="0" smtClean="0"/>
              <a:t> </a:t>
            </a:r>
            <a:r>
              <a:rPr lang="fa-IR" sz="2600" dirty="0" smtClean="0">
                <a:solidFill>
                  <a:schemeClr val="tx1"/>
                </a:solidFill>
                <a:cs typeface="B Nazanin" pitchFamily="2" charset="-78"/>
              </a:rPr>
              <a:t>پژوهشگران دیگری نیز به این موضوع پرداخته اند .</a:t>
            </a:r>
          </a:p>
          <a:p>
            <a:pPr>
              <a:buFont typeface="Wingdings" pitchFamily="2" charset="2"/>
              <a:buChar char="q"/>
            </a:pPr>
            <a:r>
              <a:rPr lang="fa-IR" sz="2600" dirty="0" smtClean="0">
                <a:solidFill>
                  <a:schemeClr val="tx1"/>
                </a:solidFill>
                <a:cs typeface="B Nazanin" pitchFamily="2" charset="-78"/>
              </a:rPr>
              <a:t>جی گالبرایت نظریه پرداز و مشاور امور سازمان توجه خود را به ارتباط عدم اطمینان ، فرآوری اطلاعات و طراحی سازمان معطوف کرد. </a:t>
            </a:r>
          </a:p>
          <a:p>
            <a:pPr>
              <a:buFont typeface="Wingdings" pitchFamily="2" charset="2"/>
              <a:buChar char="q"/>
            </a:pPr>
            <a:r>
              <a:rPr lang="fa-IR" sz="2600" dirty="0" smtClean="0">
                <a:solidFill>
                  <a:schemeClr val="tx1"/>
                </a:solidFill>
                <a:cs typeface="B Nazanin" pitchFamily="2" charset="-78"/>
              </a:rPr>
              <a:t>در رویکرد گالبرایت برای مقابله با عدم اطمینان دو راهبرد ارائه شده است :</a:t>
            </a:r>
          </a:p>
          <a:p>
            <a:pPr>
              <a:buFont typeface="Wingdings" pitchFamily="2" charset="2"/>
              <a:buChar char="q"/>
            </a:pPr>
            <a:r>
              <a:rPr lang="fa-IR" sz="2600" dirty="0">
                <a:solidFill>
                  <a:schemeClr val="tx1"/>
                </a:solidFill>
                <a:cs typeface="B Nazanin" pitchFamily="2" charset="-78"/>
              </a:rPr>
              <a:t> </a:t>
            </a:r>
            <a:r>
              <a:rPr lang="fa-IR" sz="2600" dirty="0" smtClean="0">
                <a:solidFill>
                  <a:schemeClr val="tx1"/>
                </a:solidFill>
                <a:cs typeface="B Nazanin" pitchFamily="2" charset="-78"/>
              </a:rPr>
              <a:t>راهبرد اول : روش هایی را برای کاهش نیاز به اطلاعات دربرمی گیرد. </a:t>
            </a:r>
          </a:p>
          <a:p>
            <a:pPr marL="0" indent="0">
              <a:buNone/>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راهبرد دوم : بر افزایش ظرفیت فن آوری اطلاعات تاکید دارد. (از طریق بکارگیری نظام های اطلاعاتی سطح بالا و بهبود روابط جانبی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فرآوری اطلاعات ، تصمیم گیری و طراحی سازمان</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29217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856983" cy="4176464"/>
          </a:xfrm>
        </p:spPr>
        <p:txBody>
          <a:bodyPr>
            <a:normAutofit/>
          </a:bodyPr>
          <a:lstStyle/>
          <a:p>
            <a:pPr algn="just">
              <a:buFont typeface="Wingdings" pitchFamily="2" charset="2"/>
              <a:buChar char="q"/>
            </a:pPr>
            <a:r>
              <a:rPr lang="fa-IR" sz="2500" dirty="0" smtClean="0">
                <a:solidFill>
                  <a:schemeClr val="tx1"/>
                </a:solidFill>
                <a:cs typeface="B Nazanin" pitchFamily="2" charset="-78"/>
              </a:rPr>
              <a:t> علم سایبرنتیک علم میان رشته ای نسبتا جدیدی است که بر مطالعه اطلاعات ، ارتباطات و کنترل تاکید دارد. </a:t>
            </a:r>
          </a:p>
          <a:p>
            <a:pPr algn="just">
              <a:buFont typeface="Wingdings" pitchFamily="2" charset="2"/>
              <a:buChar char="q"/>
            </a:pPr>
            <a:r>
              <a:rPr lang="fa-IR" sz="2500" dirty="0" smtClean="0">
                <a:solidFill>
                  <a:schemeClr val="tx1"/>
                </a:solidFill>
                <a:cs typeface="B Nazanin" pitchFamily="2" charset="-78"/>
              </a:rPr>
              <a:t>منشا این علم به جنگ جهانی دوم و به فعالیت پژوهشی وینر و همکارانش برمی گردد. </a:t>
            </a:r>
          </a:p>
          <a:p>
            <a:pPr algn="just">
              <a:buFont typeface="Wingdings" pitchFamily="2" charset="2"/>
              <a:buChar char="q"/>
            </a:pPr>
            <a:r>
              <a:rPr lang="fa-IR" sz="2500" dirty="0" smtClean="0">
                <a:solidFill>
                  <a:schemeClr val="tx1"/>
                </a:solidFill>
                <a:cs typeface="B Nazanin" pitchFamily="2" charset="-78"/>
              </a:rPr>
              <a:t>اصول علم سابیرنتیک در نظام های مختلفی دیده می شود. تنظیم کننده ای که جیمز وات در قرن نوزدهم اختراع کرد . تا سرعت ماشین بخار را کنترل کند. </a:t>
            </a:r>
          </a:p>
          <a:p>
            <a:pPr algn="just">
              <a:buFont typeface="Wingdings" pitchFamily="2" charset="2"/>
              <a:buChar char="Ø"/>
            </a:pPr>
            <a:r>
              <a:rPr lang="fa-IR" sz="2500" dirty="0" smtClean="0">
                <a:solidFill>
                  <a:schemeClr val="tx1"/>
                </a:solidFill>
                <a:cs typeface="B Nazanin" pitchFamily="2" charset="-78"/>
              </a:rPr>
              <a:t>دو گلوله فولادی از میله متصل به موتور آویزان می شوند . میله با سرعت موتور می چرخد و افزایش سرعت گلوله را به سمت خارج فشار می دهد و بدین صورت دریچه کنترل مسدود می شود. با کاهش سرعت ، عکس این عمل رخ می دهد. </a:t>
            </a:r>
          </a:p>
          <a:p>
            <a:pPr algn="just">
              <a:buFont typeface="Wingdings" pitchFamily="2" charset="2"/>
              <a:buChar char="ü"/>
            </a:pPr>
            <a:r>
              <a:rPr lang="fa-IR" sz="2500" dirty="0" smtClean="0">
                <a:solidFill>
                  <a:schemeClr val="tx1"/>
                </a:solidFill>
                <a:cs typeface="B Nazanin" pitchFamily="2" charset="-78"/>
              </a:rPr>
              <a:t> اصول مشابهی نیز در ترموستات وسایل خانگی به کار رفته است .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علم سایبرنتیک ، یادگیری و آموزش یادگیری</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959909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640959" cy="3849877"/>
          </a:xfrm>
        </p:spPr>
        <p:txBody>
          <a:bodyPr>
            <a:normAutofit fontScale="92500"/>
          </a:bodyPr>
          <a:lstStyle/>
          <a:p>
            <a:pPr>
              <a:buFont typeface="Wingdings" pitchFamily="2" charset="2"/>
              <a:buChar char="q"/>
            </a:pPr>
            <a:r>
              <a:rPr lang="fa-IR" sz="2500" dirty="0" smtClean="0">
                <a:solidFill>
                  <a:schemeClr val="tx1"/>
                </a:solidFill>
                <a:cs typeface="B Nazanin" pitchFamily="2" charset="-78"/>
              </a:rPr>
              <a:t> علم سایبرنتیک از این جهت به نظریه ارتباطات و یادگیری منجر می شود که بر چهار اصل اساسی تاکید دارد . </a:t>
            </a:r>
          </a:p>
          <a:p>
            <a:pPr marL="0" indent="0">
              <a:buNone/>
            </a:pPr>
            <a:r>
              <a:rPr lang="fa-IR" sz="2500" dirty="0" smtClean="0">
                <a:solidFill>
                  <a:schemeClr val="tx1"/>
                </a:solidFill>
                <a:cs typeface="B Nazanin" pitchFamily="2" charset="-78"/>
              </a:rPr>
              <a:t>1- نظام باید ظرفیت درک ، جمع آوری اطلاعات و بررسی جنبه های مهم محیط اطراف خود را داشته باشد. </a:t>
            </a:r>
          </a:p>
          <a:p>
            <a:pPr marL="0" indent="0">
              <a:buNone/>
            </a:pPr>
            <a:r>
              <a:rPr lang="fa-IR" sz="2500" dirty="0" smtClean="0">
                <a:solidFill>
                  <a:schemeClr val="tx1"/>
                </a:solidFill>
                <a:cs typeface="B Nazanin" pitchFamily="2" charset="-78"/>
              </a:rPr>
              <a:t>2- باید بتواند این اطلاعات را به هنجارهای کارکردی که رفتار نظام را هدایت می کند ، مرتبط سازد.</a:t>
            </a:r>
          </a:p>
          <a:p>
            <a:pPr marL="0" indent="0">
              <a:buNone/>
            </a:pPr>
            <a:r>
              <a:rPr lang="fa-IR" sz="2500" dirty="0" smtClean="0">
                <a:solidFill>
                  <a:schemeClr val="tx1"/>
                </a:solidFill>
                <a:cs typeface="B Nazanin" pitchFamily="2" charset="-78"/>
              </a:rPr>
              <a:t>3- باید قدرت این را داشته باشد که انحراف های معنی دار از این هنجارها را مشخص سازد.</a:t>
            </a:r>
          </a:p>
          <a:p>
            <a:pPr marL="0" indent="0">
              <a:buNone/>
            </a:pPr>
            <a:r>
              <a:rPr lang="fa-IR" sz="2500" dirty="0" smtClean="0">
                <a:solidFill>
                  <a:schemeClr val="tx1"/>
                </a:solidFill>
                <a:cs typeface="B Nazanin" pitchFamily="2" charset="-78"/>
              </a:rPr>
              <a:t>4- وقتی ناهمخوانی اتفاق می افتد ، باید توانایی اجرای عملیات اصلاحی را داشته باشد. </a:t>
            </a:r>
          </a:p>
          <a:p>
            <a:pPr marL="0" indent="0">
              <a:buNone/>
            </a:pPr>
            <a:r>
              <a:rPr lang="fa-IR" sz="2500" dirty="0" smtClean="0">
                <a:solidFill>
                  <a:schemeClr val="tx1"/>
                </a:solidFill>
                <a:cs typeface="B Nazanin" pitchFamily="2" charset="-78"/>
              </a:rPr>
              <a:t> بدین ترتیب سیستم می تواند شبیه هوش انسانی عمل نموده و رفتار خودش را کنترل می کند</a:t>
            </a:r>
            <a:r>
              <a:rPr lang="fa-IR" dirty="0" smtClean="0"/>
              <a:t>.</a:t>
            </a:r>
            <a:endParaRPr lang="fa-IR" dirty="0"/>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علم </a:t>
            </a:r>
            <a:r>
              <a:rPr lang="fa-IR" b="1" dirty="0" smtClean="0">
                <a:solidFill>
                  <a:schemeClr val="tx1"/>
                </a:solidFill>
                <a:cs typeface="B Nazanin" pitchFamily="2" charset="-78"/>
              </a:rPr>
              <a:t>سایبرنتیک </a:t>
            </a:r>
            <a:r>
              <a:rPr lang="fa-IR" b="1" dirty="0">
                <a:solidFill>
                  <a:schemeClr val="tx1"/>
                </a:solidFill>
                <a:cs typeface="B Nazanin" pitchFamily="2" charset="-78"/>
              </a:rPr>
              <a:t>، یادگیری و آموزش یادگیری</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550087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712968" cy="4248472"/>
          </a:xfrm>
        </p:spPr>
        <p:txBody>
          <a:bodyPr>
            <a:normAutofit/>
          </a:bodyPr>
          <a:lstStyle/>
          <a:p>
            <a:pPr>
              <a:buFont typeface="Wingdings" pitchFamily="2" charset="2"/>
              <a:buChar char="q"/>
            </a:pPr>
            <a:r>
              <a:rPr lang="fa-IR" sz="2500" dirty="0" smtClean="0">
                <a:solidFill>
                  <a:schemeClr val="tx1"/>
                </a:solidFill>
                <a:cs typeface="B Nazanin" pitchFamily="2" charset="-78"/>
              </a:rPr>
              <a:t> دانشمندان علم سابیرنتیک میان فرآیند یادگیری و فرآیند آموزش یادگیری تفاوت قائل می شوند.  </a:t>
            </a:r>
          </a:p>
          <a:p>
            <a:pPr>
              <a:buFont typeface="Wingdings" pitchFamily="2" charset="2"/>
              <a:buChar char="q"/>
            </a:pPr>
            <a:r>
              <a:rPr lang="fa-IR" sz="2500" dirty="0" smtClean="0">
                <a:solidFill>
                  <a:schemeClr val="tx1"/>
                </a:solidFill>
                <a:cs typeface="B Nazanin" pitchFamily="2" charset="-78"/>
              </a:rPr>
              <a:t>نظام های ارتباطی ساده مثل ترموستات قادر نیستند میزان مناسب بودن آنچه را انجام می دهند مورد سوال قرار دهند. ترموستات نمی تواند میزان دمای مناسب برای ساکنان اتاق را مشخص کند.  </a:t>
            </a:r>
          </a:p>
          <a:p>
            <a:pPr>
              <a:buFont typeface="Wingdings" pitchFamily="2" charset="2"/>
              <a:buChar char="q"/>
            </a:pPr>
            <a:r>
              <a:rPr lang="fa-IR" sz="2500" dirty="0" smtClean="0">
                <a:solidFill>
                  <a:schemeClr val="tx1"/>
                </a:solidFill>
                <a:cs typeface="B Nazanin" pitchFamily="2" charset="-78"/>
              </a:rPr>
              <a:t>اما نظام های پیشرفته مثل مغز انسان و کامپیوترهای پیشرفته این توان را دارند.</a:t>
            </a:r>
          </a:p>
          <a:p>
            <a:pPr>
              <a:buFont typeface="Wingdings" pitchFamily="2" charset="2"/>
              <a:buChar char="q"/>
            </a:pPr>
            <a:r>
              <a:rPr lang="fa-IR" sz="2500" dirty="0" smtClean="0">
                <a:solidFill>
                  <a:schemeClr val="tx1"/>
                </a:solidFill>
                <a:cs typeface="B Nazanin" pitchFamily="2" charset="-78"/>
              </a:rPr>
              <a:t>فرق این دو نوع یادگیری گاهی بر حسب تمایز بین یادگیری تک حلقه ای و جفت حلقه ای بیان می گردد. </a:t>
            </a:r>
          </a:p>
          <a:p>
            <a:pPr>
              <a:buFont typeface="Wingdings" pitchFamily="2" charset="2"/>
              <a:buChar char="q"/>
            </a:pPr>
            <a:r>
              <a:rPr lang="fa-IR" sz="2500" dirty="0">
                <a:solidFill>
                  <a:schemeClr val="tx1"/>
                </a:solidFill>
                <a:cs typeface="B Nazanin" pitchFamily="2" charset="-78"/>
              </a:rPr>
              <a:t> </a:t>
            </a:r>
            <a:r>
              <a:rPr lang="fa-IR" sz="2500" dirty="0" smtClean="0">
                <a:solidFill>
                  <a:schemeClr val="tx1"/>
                </a:solidFill>
                <a:cs typeface="B Nazanin" pitchFamily="2" charset="-78"/>
              </a:rPr>
              <a:t>یادگیری تک حلقه ای بر این توانایی اتکا دارد که خطا بر حسب مجموعه ای از هنجارهای کارکردی تشخیص داده و تصحیح نماید.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علم سایبرناتیک ، یادگیری و آموزش یادگیری</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745326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75466"/>
            <a:ext cx="8712968" cy="3993893"/>
          </a:xfrm>
        </p:spPr>
        <p:txBody>
          <a:bodyPr/>
          <a:lstStyle/>
          <a:p>
            <a:pPr>
              <a:buFont typeface="Wingdings" pitchFamily="2" charset="2"/>
              <a:buChar char="q"/>
            </a:pPr>
            <a:r>
              <a:rPr lang="fa-IR" dirty="0" smtClean="0"/>
              <a:t> </a:t>
            </a:r>
            <a:r>
              <a:rPr lang="fa-IR" sz="2500" dirty="0" smtClean="0">
                <a:solidFill>
                  <a:schemeClr val="tx1"/>
                </a:solidFill>
                <a:cs typeface="B Nazanin" pitchFamily="2" charset="-78"/>
              </a:rPr>
              <a:t>یادگیری جفت حلقه ای بر نگاهی دوباره به موقعیت و بررسی میزان اعتبار هنجارهای کارکردی متکی است . </a:t>
            </a:r>
          </a:p>
          <a:p>
            <a:pPr>
              <a:buFont typeface="Wingdings" pitchFamily="2" charset="2"/>
              <a:buChar char="q"/>
            </a:pPr>
            <a:endParaRPr lang="fa-IR" sz="2500" dirty="0">
              <a:solidFill>
                <a:schemeClr val="tx1"/>
              </a:solidFill>
              <a:cs typeface="B Nazanin" pitchFamily="2" charset="-78"/>
            </a:endParaRPr>
          </a:p>
          <a:p>
            <a:pPr>
              <a:buFont typeface="Wingdings" pitchFamily="2" charset="2"/>
              <a:buChar char="q"/>
            </a:pPr>
            <a:endParaRPr lang="fa-IR" sz="2500" dirty="0" smtClean="0">
              <a:solidFill>
                <a:schemeClr val="tx1"/>
              </a:solidFill>
              <a:cs typeface="B Nazanin" pitchFamily="2" charset="-78"/>
            </a:endParaRPr>
          </a:p>
          <a:p>
            <a:pPr marL="0" indent="0">
              <a:buNone/>
            </a:pPr>
            <a:r>
              <a:rPr lang="fa-IR" sz="2500" dirty="0" smtClean="0">
                <a:solidFill>
                  <a:schemeClr val="tx1"/>
                </a:solidFill>
                <a:cs typeface="B Nazanin" pitchFamily="2" charset="-78"/>
              </a:rPr>
              <a:t>      </a:t>
            </a:r>
          </a:p>
          <a:p>
            <a:pPr marL="0" indent="0">
              <a:buNone/>
            </a:pPr>
            <a:endParaRPr lang="fa-IR" sz="2500" dirty="0">
              <a:solidFill>
                <a:schemeClr val="tx1"/>
              </a:solidFill>
              <a:cs typeface="B Nazanin" pitchFamily="2" charset="-78"/>
            </a:endParaRPr>
          </a:p>
          <a:p>
            <a:pPr marL="0" indent="0">
              <a:buNone/>
            </a:pPr>
            <a:endParaRPr lang="fa-IR" sz="2500" dirty="0" smtClean="0">
              <a:solidFill>
                <a:schemeClr val="tx1"/>
              </a:solidFill>
              <a:cs typeface="B Nazanin" pitchFamily="2" charset="-78"/>
            </a:endParaRPr>
          </a:p>
          <a:p>
            <a:pPr marL="0" indent="0">
              <a:buNone/>
            </a:pPr>
            <a:r>
              <a:rPr lang="fa-IR" sz="2500" dirty="0" smtClean="0">
                <a:solidFill>
                  <a:schemeClr val="tx1"/>
                </a:solidFill>
                <a:cs typeface="B Nazanin" pitchFamily="2" charset="-78"/>
              </a:rPr>
              <a:t>                            دو حلقه ای                                       تک حلقه ای</a:t>
            </a: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علم سایبرناتیک ، یادگیری و آموزش یادگیری</a:t>
            </a:r>
            <a:endParaRPr lang="fa-IR" dirty="0"/>
          </a:p>
        </p:txBody>
      </p:sp>
      <p:sp>
        <p:nvSpPr>
          <p:cNvPr id="4" name="Oval 3"/>
          <p:cNvSpPr/>
          <p:nvPr/>
        </p:nvSpPr>
        <p:spPr>
          <a:xfrm>
            <a:off x="276874" y="4149080"/>
            <a:ext cx="792088" cy="57606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dirty="0" smtClean="0"/>
              <a:t>3</a:t>
            </a:r>
            <a:endParaRPr lang="fa-IR" dirty="0"/>
          </a:p>
        </p:txBody>
      </p:sp>
      <p:sp>
        <p:nvSpPr>
          <p:cNvPr id="5" name="Oval 4"/>
          <p:cNvSpPr/>
          <p:nvPr/>
        </p:nvSpPr>
        <p:spPr>
          <a:xfrm>
            <a:off x="1475656" y="3284984"/>
            <a:ext cx="792088" cy="57606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dirty="0" smtClean="0"/>
              <a:t>1</a:t>
            </a:r>
            <a:endParaRPr lang="fa-IR" dirty="0"/>
          </a:p>
        </p:txBody>
      </p:sp>
      <p:sp>
        <p:nvSpPr>
          <p:cNvPr id="6" name="Oval 5"/>
          <p:cNvSpPr/>
          <p:nvPr/>
        </p:nvSpPr>
        <p:spPr>
          <a:xfrm>
            <a:off x="2555776" y="4149080"/>
            <a:ext cx="792088" cy="57606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dirty="0" smtClean="0"/>
              <a:t>4</a:t>
            </a:r>
            <a:endParaRPr lang="fa-IR" dirty="0"/>
          </a:p>
        </p:txBody>
      </p:sp>
      <p:cxnSp>
        <p:nvCxnSpPr>
          <p:cNvPr id="8" name="Straight Arrow Connector 7"/>
          <p:cNvCxnSpPr>
            <a:stCxn id="4" idx="7"/>
            <a:endCxn id="5" idx="3"/>
          </p:cNvCxnSpPr>
          <p:nvPr/>
        </p:nvCxnSpPr>
        <p:spPr>
          <a:xfrm flipV="1">
            <a:off x="952963" y="3776685"/>
            <a:ext cx="638692" cy="45675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flipH="1">
            <a:off x="1068962" y="4581128"/>
            <a:ext cx="1597982"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a:stCxn id="5" idx="5"/>
            <a:endCxn id="6" idx="1"/>
          </p:cNvCxnSpPr>
          <p:nvPr/>
        </p:nvCxnSpPr>
        <p:spPr>
          <a:xfrm>
            <a:off x="2151745" y="3776685"/>
            <a:ext cx="520030" cy="45675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1" name="Oval 20"/>
          <p:cNvSpPr/>
          <p:nvPr/>
        </p:nvSpPr>
        <p:spPr>
          <a:xfrm>
            <a:off x="4932040" y="4725144"/>
            <a:ext cx="720080" cy="72008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fa-IR" dirty="0"/>
              <a:t>3</a:t>
            </a:r>
          </a:p>
        </p:txBody>
      </p:sp>
      <p:sp>
        <p:nvSpPr>
          <p:cNvPr id="22" name="Oval 21"/>
          <p:cNvSpPr/>
          <p:nvPr/>
        </p:nvSpPr>
        <p:spPr>
          <a:xfrm>
            <a:off x="7092280" y="4725144"/>
            <a:ext cx="720080" cy="72008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fa-IR" dirty="0" smtClean="0"/>
              <a:t>3</a:t>
            </a:r>
            <a:endParaRPr lang="fa-IR" dirty="0"/>
          </a:p>
        </p:txBody>
      </p:sp>
      <p:sp>
        <p:nvSpPr>
          <p:cNvPr id="23" name="Oval 22"/>
          <p:cNvSpPr/>
          <p:nvPr/>
        </p:nvSpPr>
        <p:spPr>
          <a:xfrm>
            <a:off x="5868144" y="3827666"/>
            <a:ext cx="720080" cy="720080"/>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dirty="0" smtClean="0"/>
              <a:t>1</a:t>
            </a:r>
            <a:endParaRPr lang="fa-IR" dirty="0"/>
          </a:p>
        </p:txBody>
      </p:sp>
      <p:sp>
        <p:nvSpPr>
          <p:cNvPr id="24" name="Oval 23"/>
          <p:cNvSpPr/>
          <p:nvPr/>
        </p:nvSpPr>
        <p:spPr>
          <a:xfrm>
            <a:off x="8059960" y="5881893"/>
            <a:ext cx="720080" cy="72008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fa-IR" dirty="0" smtClean="0"/>
              <a:t>4</a:t>
            </a:r>
            <a:endParaRPr lang="fa-IR" dirty="0"/>
          </a:p>
        </p:txBody>
      </p:sp>
      <p:cxnSp>
        <p:nvCxnSpPr>
          <p:cNvPr id="26" name="Straight Arrow Connector 25"/>
          <p:cNvCxnSpPr/>
          <p:nvPr/>
        </p:nvCxnSpPr>
        <p:spPr>
          <a:xfrm flipV="1">
            <a:off x="5468203" y="4336840"/>
            <a:ext cx="426930" cy="3883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6588224" y="4249169"/>
            <a:ext cx="609509" cy="59715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a:off x="5546667" y="5229200"/>
            <a:ext cx="1545613"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22" idx="6"/>
            <a:endCxn id="24" idx="0"/>
          </p:cNvCxnSpPr>
          <p:nvPr/>
        </p:nvCxnSpPr>
        <p:spPr>
          <a:xfrm>
            <a:off x="7812360" y="5085184"/>
            <a:ext cx="607640" cy="79670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Straight Arrow Connector 33"/>
          <p:cNvCxnSpPr>
            <a:stCxn id="24" idx="2"/>
            <a:endCxn id="22" idx="4"/>
          </p:cNvCxnSpPr>
          <p:nvPr/>
        </p:nvCxnSpPr>
        <p:spPr>
          <a:xfrm flipH="1" flipV="1">
            <a:off x="7452320" y="5445224"/>
            <a:ext cx="607640" cy="79670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Footer Placeholder 18"/>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9776555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262</TotalTime>
  <Words>2814</Words>
  <Application>Microsoft Office PowerPoint</Application>
  <PresentationFormat>On-screen Show (4:3)</PresentationFormat>
  <Paragraphs>197</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Waveform</vt:lpstr>
      <vt:lpstr>Slide 1</vt:lpstr>
      <vt:lpstr>مقدمه </vt:lpstr>
      <vt:lpstr>نقش های مغز </vt:lpstr>
      <vt:lpstr>فرآوری اطلاعات ، تصمیم گیری و طراحی سازمان</vt:lpstr>
      <vt:lpstr>فرآوری اطلاعات ، تصمیم گیری و طراحی سازمان</vt:lpstr>
      <vt:lpstr>علم سایبرنتیک ، یادگیری و آموزش یادگیری</vt:lpstr>
      <vt:lpstr>علم سایبرنتیک ، یادگیری و آموزش یادگیری</vt:lpstr>
      <vt:lpstr>علم سایبرناتیک ، یادگیری و آموزش یادگیری</vt:lpstr>
      <vt:lpstr>علم سایبرناتیک ، یادگیری و آموزش یادگیری</vt:lpstr>
      <vt:lpstr>علم سایبرناتیک ، یادگیری و آموزش یادگیری</vt:lpstr>
      <vt:lpstr>علم سایبرناتیک ، یادگیری و آموزش یادگیری</vt:lpstr>
      <vt:lpstr>مغز و سازمان به مثابه سیستم های هولوگرافیک</vt:lpstr>
      <vt:lpstr>مغز و سازمان به مثابه سیستم های هولوگرافیک</vt:lpstr>
      <vt:lpstr>سیال کردن دانش در سازمان </vt:lpstr>
      <vt:lpstr>ویژگی سازمانهای مغز گونه</vt:lpstr>
      <vt:lpstr>تسهیل خودسازماندهی ، اصول طراحی هولوگرافیک</vt:lpstr>
      <vt:lpstr>تسهیل خودسازماندهی ، اصول طراحی هولوگرافیک</vt:lpstr>
      <vt:lpstr>تسهیل خودسازماندهی ، اصول طراحی هولوگرافیک</vt:lpstr>
      <vt:lpstr>تسهیل خودسازماندهی ، اصول طراحی هولوگرافیک</vt:lpstr>
      <vt:lpstr>تسهیل خودسازماندهی ، اصول طراحی هولوگرافیک</vt:lpstr>
      <vt:lpstr>سازمان های هواوگرافیک در عمل </vt:lpstr>
      <vt:lpstr>نقاط قوت و محدودیت های استعاره مغز</vt:lpstr>
      <vt:lpstr>نقاط قوت و محدودیت های استعاره مغز</vt:lpstr>
      <vt:lpstr>نقاط ضعف</vt:lpstr>
      <vt:lpstr>جمع بندی </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ardeshir</dc:creator>
  <cp:lastModifiedBy>Administrator</cp:lastModifiedBy>
  <cp:revision>39</cp:revision>
  <dcterms:created xsi:type="dcterms:W3CDTF">2014-04-20T08:42:16Z</dcterms:created>
  <dcterms:modified xsi:type="dcterms:W3CDTF">2016-03-17T14:50:22Z</dcterms:modified>
</cp:coreProperties>
</file>