
<file path=[Content_Types].xml><?xml version="1.0" encoding="utf-8"?>
<Types xmlns="http://schemas.openxmlformats.org/package/2006/content-types">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diagrams/quickStyle17.xml" ContentType="application/vnd.openxmlformats-officedocument.drawingml.diagramStyle+xml"/>
  <Override PartName="/ppt/diagrams/drawing18.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17.xml" ContentType="application/vnd.openxmlformats-officedocument.drawingml.diagramLayout+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layout13.xml" ContentType="application/vnd.openxmlformats-officedocument.drawingml.diagramLayout+xml"/>
  <Override PartName="/ppt/diagrams/drawing7.xml" ContentType="application/vnd.ms-office.drawingml.diagramDrawing+xml"/>
  <Override PartName="/ppt/slides/slide9.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colors16.xml" ContentType="application/vnd.openxmlformats-officedocument.drawingml.diagramColors+xml"/>
  <Override PartName="/ppt/diagrams/data18.xml" ContentType="application/vnd.openxmlformats-officedocument.drawingml.diagramData+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diagrams/colors12.xml" ContentType="application/vnd.openxmlformats-officedocument.drawingml.diagramColors+xml"/>
  <Default Extension="png" ContentType="image/png"/>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diagrams/drawing19.xml" ContentType="application/vnd.ms-office.drawingml.diagramDrawing+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Layouts/slideLayout14.xml" ContentType="application/vnd.openxmlformats-officedocument.presentationml.slideLayout+xml"/>
  <Override PartName="/ppt/diagrams/layout6.xml" ContentType="application/vnd.openxmlformats-officedocument.drawingml.diagramLayout+xml"/>
  <Override PartName="/ppt/diagrams/data10.xml" ContentType="application/vnd.openxmlformats-officedocument.drawingml.diagramData+xml"/>
  <Override PartName="/ppt/diagrams/quickStyle18.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layout18.xml" ContentType="application/vnd.openxmlformats-officedocument.drawingml.diagramLayout+xml"/>
  <Default Extension="wdp" ContentType="image/vnd.ms-photo"/>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rawing8.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colors17.xml" ContentType="application/vnd.openxmlformats-officedocument.drawingml.diagramColors+xml"/>
  <Override PartName="/ppt/diagrams/drawing11.xml" ContentType="application/vnd.ms-office.drawingml.diagramDrawing+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9.xml" ContentType="application/vnd.openxmlformats-officedocument.drawingml.diagramData+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diagrams/data11.xml" ContentType="application/vnd.openxmlformats-officedocument.drawingml.diagramData+xml"/>
  <Override PartName="/ppt/diagrams/quickStyle19.xml" ContentType="application/vnd.openxmlformats-officedocument.drawingml.diagramStyl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diagrams/layout19.xml" ContentType="application/vnd.openxmlformats-officedocument.drawingml.diagramLayout+xml"/>
  <Override PartName="/ppt/diagrams/drawing16.xml" ContentType="application/vnd.ms-office.drawingml.diagramDrawing+xml"/>
  <Override PartName="/ppt/diagrams/layout3.xml" ContentType="application/vnd.openxmlformats-officedocument.drawingml.diagramLayout+xml"/>
  <Override PartName="/ppt/diagrams/data4.xml" ContentType="application/vnd.openxmlformats-officedocument.drawingml.diagramData+xml"/>
  <Override PartName="/ppt/diagrams/layout15.xml" ContentType="application/vnd.openxmlformats-officedocument.drawingml.diagramLayout+xml"/>
  <Override PartName="/ppt/diagrams/drawing9.xml" ContentType="application/vnd.ms-office.drawingml.diagramDrawing+xml"/>
  <Override PartName="/ppt/diagrams/colors6.xml" ContentType="application/vnd.openxmlformats-officedocument.drawingml.diagramColors+xml"/>
  <Override PartName="/ppt/diagrams/quickStyle9.xml" ContentType="application/vnd.openxmlformats-officedocument.drawingml.diagramStyle+xml"/>
  <Override PartName="/ppt/diagrams/quickStyle11.xml" ContentType="application/vnd.openxmlformats-officedocument.drawingml.diagramStyle+xml"/>
  <Override PartName="/ppt/diagrams/colors18.xml" ContentType="application/vnd.openxmlformats-officedocument.drawingml.diagramColors+xml"/>
  <Override PartName="/ppt/diagrams/drawing12.xml" ContentType="application/vnd.ms-office.drawingml.diagramDrawing+xml"/>
  <Override PartName="/ppt/slides/slide7.xml" ContentType="application/vnd.openxmlformats-officedocument.presentationml.slide+xml"/>
  <Override PartName="/ppt/slideLayouts/slideLayout9.xml" ContentType="application/vnd.openxmlformats-officedocument.presentationml.slideLayout+xml"/>
  <Override PartName="/ppt/diagrams/layout11.xml" ContentType="application/vnd.openxmlformats-officedocument.drawingml.diagramLayout+xml"/>
  <Override PartName="/ppt/diagrams/colors14.xml" ContentType="application/vnd.openxmlformats-officedocument.drawingml.diagramColors+xml"/>
  <Override PartName="/ppt/diagrams/drawing5.xml" ContentType="application/vnd.ms-office.drawingml.diagramDrawing+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theme/theme4.xml" ContentType="application/vnd.openxmlformats-officedocument.them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slideLayouts/slideLayout16.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layout16.xml" ContentType="application/vnd.openxmlformats-officedocument.drawingml.diagramLayout+xml"/>
  <Override PartName="/ppt/diagrams/colors19.xml" ContentType="application/vnd.openxmlformats-officedocument.drawingml.diagramColors+xml"/>
  <Override PartName="/ppt/diagrams/drawing13.xml" ContentType="application/vnd.ms-office.drawingml.diagramDrawing+xml"/>
  <Override PartName="/ppt/diagrams/drawing6.xml" ContentType="application/vnd.ms-office.drawingml.diagramDrawing+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diagrams/data17.xml" ContentType="application/vnd.openxmlformats-officedocument.drawingml.diagramData+xml"/>
  <Override PartName="/ppt/diagrams/drawing2.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8" r:id="rId1"/>
    <p:sldMasterId id="2147484046" r:id="rId2"/>
  </p:sldMasterIdLst>
  <p:notesMasterIdLst>
    <p:notesMasterId r:id="rId56"/>
  </p:notesMasterIdLst>
  <p:handoutMasterIdLst>
    <p:handoutMasterId r:id="rId57"/>
  </p:handoutMasterIdLst>
  <p:sldIdLst>
    <p:sldId id="386" r:id="rId3"/>
    <p:sldId id="326" r:id="rId4"/>
    <p:sldId id="327" r:id="rId5"/>
    <p:sldId id="291" r:id="rId6"/>
    <p:sldId id="258" r:id="rId7"/>
    <p:sldId id="385" r:id="rId8"/>
    <p:sldId id="259" r:id="rId9"/>
    <p:sldId id="260" r:id="rId10"/>
    <p:sldId id="261" r:id="rId11"/>
    <p:sldId id="262" r:id="rId12"/>
    <p:sldId id="263" r:id="rId13"/>
    <p:sldId id="264" r:id="rId14"/>
    <p:sldId id="328" r:id="rId15"/>
    <p:sldId id="333" r:id="rId16"/>
    <p:sldId id="266" r:id="rId17"/>
    <p:sldId id="329" r:id="rId18"/>
    <p:sldId id="330" r:id="rId19"/>
    <p:sldId id="332" r:id="rId20"/>
    <p:sldId id="267" r:id="rId21"/>
    <p:sldId id="331" r:id="rId22"/>
    <p:sldId id="268" r:id="rId23"/>
    <p:sldId id="269" r:id="rId24"/>
    <p:sldId id="334" r:id="rId25"/>
    <p:sldId id="270" r:id="rId26"/>
    <p:sldId id="271" r:id="rId27"/>
    <p:sldId id="272" r:id="rId28"/>
    <p:sldId id="273" r:id="rId29"/>
    <p:sldId id="274" r:id="rId30"/>
    <p:sldId id="275" r:id="rId31"/>
    <p:sldId id="276" r:id="rId32"/>
    <p:sldId id="277" r:id="rId33"/>
    <p:sldId id="278" r:id="rId34"/>
    <p:sldId id="279" r:id="rId35"/>
    <p:sldId id="335" r:id="rId36"/>
    <p:sldId id="280" r:id="rId37"/>
    <p:sldId id="281" r:id="rId38"/>
    <p:sldId id="336" r:id="rId39"/>
    <p:sldId id="337" r:id="rId40"/>
    <p:sldId id="282" r:id="rId41"/>
    <p:sldId id="283" r:id="rId42"/>
    <p:sldId id="284" r:id="rId43"/>
    <p:sldId id="285" r:id="rId44"/>
    <p:sldId id="286" r:id="rId45"/>
    <p:sldId id="287" r:id="rId46"/>
    <p:sldId id="339" r:id="rId47"/>
    <p:sldId id="288" r:id="rId48"/>
    <p:sldId id="341" r:id="rId49"/>
    <p:sldId id="338" r:id="rId50"/>
    <p:sldId id="342" r:id="rId51"/>
    <p:sldId id="340" r:id="rId52"/>
    <p:sldId id="343" r:id="rId53"/>
    <p:sldId id="289" r:id="rId54"/>
    <p:sldId id="295" r:id="rId55"/>
  </p:sldIdLst>
  <p:sldSz cx="9144000" cy="6858000" type="screen4x3"/>
  <p:notesSz cx="9928225" cy="67976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901"/>
    <a:srgbClr val="D4ECBA"/>
    <a:srgbClr val="639729"/>
    <a:srgbClr val="E2DD00"/>
    <a:srgbClr val="CDC800"/>
    <a:srgbClr val="CCCC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0707" autoAdjust="0"/>
    <p:restoredTop sz="94660"/>
  </p:normalViewPr>
  <p:slideViewPr>
    <p:cSldViewPr>
      <p:cViewPr varScale="1">
        <p:scale>
          <a:sx n="80" d="100"/>
          <a:sy n="80" d="100"/>
        </p:scale>
        <p:origin x="-1234" y="-8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handoutMaster" Target="handoutMasters/handoutMaster1.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diagrams/_rels/data10.xml.rels><?xml version="1.0" encoding="UTF-8" standalone="yes"?>
<Relationships xmlns="http://schemas.openxmlformats.org/package/2006/relationships"><Relationship Id="rId1" Type="http://schemas.openxmlformats.org/officeDocument/2006/relationships/image" Target="../media/image9.jpeg"/></Relationships>
</file>

<file path=ppt/diagrams/_rels/data11.xml.rels><?xml version="1.0" encoding="UTF-8" standalone="yes"?>
<Relationships xmlns="http://schemas.openxmlformats.org/package/2006/relationships"><Relationship Id="rId1" Type="http://schemas.openxmlformats.org/officeDocument/2006/relationships/image" Target="../media/image9.jpeg"/></Relationships>
</file>

<file path=ppt/diagrams/_rels/data13.xml.rels><?xml version="1.0" encoding="UTF-8" standalone="yes"?>
<Relationships xmlns="http://schemas.openxmlformats.org/package/2006/relationships"><Relationship Id="rId1" Type="http://schemas.openxmlformats.org/officeDocument/2006/relationships/image" Target="../media/image9.jpeg"/></Relationships>
</file>

<file path=ppt/diagrams/_rels/drawing10.xml.rels><?xml version="1.0" encoding="UTF-8" standalone="yes"?>
<Relationships xmlns="http://schemas.openxmlformats.org/package/2006/relationships"><Relationship Id="rId1" Type="http://schemas.openxmlformats.org/officeDocument/2006/relationships/image" Target="../media/image91.jpeg"/></Relationships>
</file>

<file path=ppt/diagrams/_rels/drawing11.xml.rels><?xml version="1.0" encoding="UTF-8" standalone="yes"?>
<Relationships xmlns="http://schemas.openxmlformats.org/package/2006/relationships"><Relationship Id="rId1" Type="http://schemas.openxmlformats.org/officeDocument/2006/relationships/image" Target="../media/image91.jpeg"/></Relationships>
</file>

<file path=ppt/diagrams/_rels/drawing13.xml.rels><?xml version="1.0" encoding="UTF-8" standalone="yes"?>
<Relationships xmlns="http://schemas.openxmlformats.org/package/2006/relationships"><Relationship Id="rId1" Type="http://schemas.openxmlformats.org/officeDocument/2006/relationships/image" Target="../media/image9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2616C3-9DFE-4DB7-B738-C2A937513C8F}"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A1E2F713-2B45-4A19-8A0A-E799B266D74D}">
      <dgm:prSet/>
      <dgm:spPr/>
      <dgm:t>
        <a:bodyPr/>
        <a:lstStyle/>
        <a:p>
          <a:pPr rtl="1"/>
          <a:r>
            <a:rPr lang="fa-IR" dirty="0" smtClean="0"/>
            <a:t>دیدگاه نوین سازمان</a:t>
          </a:r>
          <a:endParaRPr lang="en-US" dirty="0"/>
        </a:p>
      </dgm:t>
    </dgm:pt>
    <dgm:pt modelId="{893A906E-1D81-4055-A740-D3560BF5E7B7}" type="parTrans" cxnId="{7ADB4EEE-3760-47CF-94D5-059FBCD264FB}">
      <dgm:prSet/>
      <dgm:spPr/>
      <dgm:t>
        <a:bodyPr/>
        <a:lstStyle/>
        <a:p>
          <a:endParaRPr lang="en-US"/>
        </a:p>
      </dgm:t>
    </dgm:pt>
    <dgm:pt modelId="{A08A8A72-B92C-444F-8C9A-65EF6597F9CB}" type="sibTrans" cxnId="{7ADB4EEE-3760-47CF-94D5-059FBCD264FB}">
      <dgm:prSet/>
      <dgm:spPr/>
      <dgm:t>
        <a:bodyPr/>
        <a:lstStyle/>
        <a:p>
          <a:endParaRPr lang="en-US"/>
        </a:p>
      </dgm:t>
    </dgm:pt>
    <dgm:pt modelId="{35FB5552-FAF9-4F14-82D3-134B99A5689A}">
      <dgm:prSet custT="1"/>
      <dgm:spPr/>
      <dgm:t>
        <a:bodyPr/>
        <a:lstStyle/>
        <a:p>
          <a:pPr algn="just" rtl="1"/>
          <a:r>
            <a:rPr lang="fa-IR" sz="2000" dirty="0" smtClean="0">
              <a:cs typeface="B Nazanin" pitchFamily="2" charset="-78"/>
            </a:rPr>
            <a:t>دراین دیدگاه چنین تاکید میشود که اگر کارکنان برای کارهایی که به آنها سپرده میشود </a:t>
          </a:r>
          <a:r>
            <a:rPr lang="fa-IR" sz="2000" b="1" dirty="0" smtClean="0">
              <a:solidFill>
                <a:srgbClr val="FFFF00"/>
              </a:solidFill>
              <a:effectLst>
                <a:outerShdw blurRad="38100" dist="38100" dir="2700000" algn="tl">
                  <a:srgbClr val="000000">
                    <a:alpha val="43137"/>
                  </a:srgbClr>
                </a:outerShdw>
              </a:effectLst>
              <a:cs typeface="B Nazanin" pitchFamily="2" charset="-78"/>
            </a:rPr>
            <a:t>برانگیخته</a:t>
          </a:r>
          <a:r>
            <a:rPr lang="fa-IR" sz="2000" dirty="0" smtClean="0">
              <a:cs typeface="B Nazanin" pitchFamily="2" charset="-78"/>
            </a:rPr>
            <a:t> شوند ، بهتر کار خواهند کرد. فرآیند انگیزش بر این اساس استوار است که افراد با بدست آوردن </a:t>
          </a:r>
          <a:r>
            <a:rPr lang="fa-IR" sz="2000" b="1" dirty="0" smtClean="0">
              <a:solidFill>
                <a:srgbClr val="FFFF00"/>
              </a:solidFill>
              <a:effectLst>
                <a:outerShdw blurRad="38100" dist="38100" dir="2700000" algn="tl">
                  <a:srgbClr val="000000">
                    <a:alpha val="43137"/>
                  </a:srgbClr>
                </a:outerShdw>
              </a:effectLst>
              <a:cs typeface="B Nazanin" pitchFamily="2" charset="-78"/>
            </a:rPr>
            <a:t>پاداش</a:t>
          </a:r>
          <a:r>
            <a:rPr lang="fa-IR" sz="2000" dirty="0" smtClean="0">
              <a:cs typeface="B Nazanin" pitchFamily="2" charset="-78"/>
            </a:rPr>
            <a:t> ، می توانند در جهت </a:t>
          </a:r>
          <a:r>
            <a:rPr lang="fa-IR" sz="2000" b="1" strike="noStrike" dirty="0" smtClean="0">
              <a:solidFill>
                <a:srgbClr val="FFFF00"/>
              </a:solidFill>
              <a:effectLst>
                <a:outerShdw blurRad="38100" dist="38100" dir="2700000" algn="tl">
                  <a:srgbClr val="000000">
                    <a:alpha val="43137"/>
                  </a:srgbClr>
                </a:outerShdw>
              </a:effectLst>
              <a:cs typeface="B Nazanin" pitchFamily="2" charset="-78"/>
            </a:rPr>
            <a:t>ارضای نیازهای شخصی خود </a:t>
          </a:r>
          <a:r>
            <a:rPr lang="fa-IR" sz="2000" dirty="0" smtClean="0">
              <a:cs typeface="B Nazanin" pitchFamily="2" charset="-78"/>
            </a:rPr>
            <a:t>اقدام کنند.</a:t>
          </a:r>
          <a:endParaRPr lang="en-US" sz="2000" dirty="0">
            <a:cs typeface="B Nazanin" pitchFamily="2" charset="-78"/>
          </a:endParaRPr>
        </a:p>
      </dgm:t>
    </dgm:pt>
    <dgm:pt modelId="{17FD5B75-84A7-4C87-924A-8951CC71DEC7}" type="parTrans" cxnId="{967FEB1E-3EA9-4FD9-BBA1-0E964A164562}">
      <dgm:prSet/>
      <dgm:spPr/>
      <dgm:t>
        <a:bodyPr/>
        <a:lstStyle/>
        <a:p>
          <a:endParaRPr lang="en-US"/>
        </a:p>
      </dgm:t>
    </dgm:pt>
    <dgm:pt modelId="{3251D274-B9E4-4193-B8F6-F2E3BB522BA7}" type="sibTrans" cxnId="{967FEB1E-3EA9-4FD9-BBA1-0E964A164562}">
      <dgm:prSet/>
      <dgm:spPr/>
      <dgm:t>
        <a:bodyPr/>
        <a:lstStyle/>
        <a:p>
          <a:endParaRPr lang="en-US"/>
        </a:p>
      </dgm:t>
    </dgm:pt>
    <dgm:pt modelId="{65814BBF-FF27-4C22-A0A5-1FD56643B1C3}" type="pres">
      <dgm:prSet presAssocID="{1D2616C3-9DFE-4DB7-B738-C2A937513C8F}" presName="diagram" presStyleCnt="0">
        <dgm:presLayoutVars>
          <dgm:chPref val="1"/>
          <dgm:dir val="rev"/>
          <dgm:animOne val="branch"/>
          <dgm:animLvl val="lvl"/>
          <dgm:resizeHandles/>
        </dgm:presLayoutVars>
      </dgm:prSet>
      <dgm:spPr/>
      <dgm:t>
        <a:bodyPr/>
        <a:lstStyle/>
        <a:p>
          <a:endParaRPr lang="en-US"/>
        </a:p>
      </dgm:t>
    </dgm:pt>
    <dgm:pt modelId="{BD79215E-3B67-496F-9933-2C1DDDC071AE}" type="pres">
      <dgm:prSet presAssocID="{A1E2F713-2B45-4A19-8A0A-E799B266D74D}" presName="root" presStyleCnt="0"/>
      <dgm:spPr/>
    </dgm:pt>
    <dgm:pt modelId="{ADA788E3-ED0F-4D31-BFE2-59E6D3CF6B85}" type="pres">
      <dgm:prSet presAssocID="{A1E2F713-2B45-4A19-8A0A-E799B266D74D}" presName="rootComposite" presStyleCnt="0"/>
      <dgm:spPr/>
    </dgm:pt>
    <dgm:pt modelId="{8CED194A-6B35-41F0-A7C4-BC813BED85C5}" type="pres">
      <dgm:prSet presAssocID="{A1E2F713-2B45-4A19-8A0A-E799B266D74D}" presName="rootText" presStyleLbl="node1" presStyleIdx="0" presStyleCnt="2" custScaleX="56878" custScaleY="34732" custLinFactNeighborX="-4053" custLinFactNeighborY="11934"/>
      <dgm:spPr/>
      <dgm:t>
        <a:bodyPr/>
        <a:lstStyle/>
        <a:p>
          <a:endParaRPr lang="en-US"/>
        </a:p>
      </dgm:t>
    </dgm:pt>
    <dgm:pt modelId="{7DF51ADA-1EA4-466E-8A90-626EF1F25161}" type="pres">
      <dgm:prSet presAssocID="{A1E2F713-2B45-4A19-8A0A-E799B266D74D}" presName="rootConnector" presStyleLbl="node1" presStyleIdx="0" presStyleCnt="2"/>
      <dgm:spPr/>
      <dgm:t>
        <a:bodyPr/>
        <a:lstStyle/>
        <a:p>
          <a:endParaRPr lang="en-US"/>
        </a:p>
      </dgm:t>
    </dgm:pt>
    <dgm:pt modelId="{9A0969A1-5CB5-4E1A-9AA1-2ED5C3309632}" type="pres">
      <dgm:prSet presAssocID="{A1E2F713-2B45-4A19-8A0A-E799B266D74D}" presName="childShape" presStyleCnt="0"/>
      <dgm:spPr/>
    </dgm:pt>
    <dgm:pt modelId="{8B0D87E3-29FB-4F01-8834-E43B17146262}" type="pres">
      <dgm:prSet presAssocID="{35FB5552-FAF9-4F14-82D3-134B99A5689A}" presName="root" presStyleCnt="0"/>
      <dgm:spPr/>
    </dgm:pt>
    <dgm:pt modelId="{4952F9DF-E574-40ED-90C2-B8ECA54626F5}" type="pres">
      <dgm:prSet presAssocID="{35FB5552-FAF9-4F14-82D3-134B99A5689A}" presName="rootComposite" presStyleCnt="0"/>
      <dgm:spPr/>
    </dgm:pt>
    <dgm:pt modelId="{1482C4AD-B54B-4DC7-80C8-E0EA8AACBDF5}" type="pres">
      <dgm:prSet presAssocID="{35FB5552-FAF9-4F14-82D3-134B99A5689A}" presName="rootText" presStyleLbl="node1" presStyleIdx="1" presStyleCnt="2" custScaleX="114298" custScaleY="119491" custLinFactNeighborX="-185" custLinFactNeighborY="-10445"/>
      <dgm:spPr/>
      <dgm:t>
        <a:bodyPr/>
        <a:lstStyle/>
        <a:p>
          <a:endParaRPr lang="en-US"/>
        </a:p>
      </dgm:t>
    </dgm:pt>
    <dgm:pt modelId="{1860DB7D-209B-4636-A702-526B05753665}" type="pres">
      <dgm:prSet presAssocID="{35FB5552-FAF9-4F14-82D3-134B99A5689A}" presName="rootConnector" presStyleLbl="node1" presStyleIdx="1" presStyleCnt="2"/>
      <dgm:spPr/>
      <dgm:t>
        <a:bodyPr/>
        <a:lstStyle/>
        <a:p>
          <a:endParaRPr lang="en-US"/>
        </a:p>
      </dgm:t>
    </dgm:pt>
    <dgm:pt modelId="{40E8430F-4D85-46B2-86A9-BEE2E536F1E4}" type="pres">
      <dgm:prSet presAssocID="{35FB5552-FAF9-4F14-82D3-134B99A5689A}" presName="childShape" presStyleCnt="0"/>
      <dgm:spPr/>
    </dgm:pt>
  </dgm:ptLst>
  <dgm:cxnLst>
    <dgm:cxn modelId="{2D84D209-4480-4C58-9995-E824BF91238F}" type="presOf" srcId="{1D2616C3-9DFE-4DB7-B738-C2A937513C8F}" destId="{65814BBF-FF27-4C22-A0A5-1FD56643B1C3}" srcOrd="0" destOrd="0" presId="urn:microsoft.com/office/officeart/2005/8/layout/hierarchy3"/>
    <dgm:cxn modelId="{B7D77B4C-206F-48E1-BE20-760BAA5E9BDD}" type="presOf" srcId="{A1E2F713-2B45-4A19-8A0A-E799B266D74D}" destId="{7DF51ADA-1EA4-466E-8A90-626EF1F25161}" srcOrd="1" destOrd="0" presId="urn:microsoft.com/office/officeart/2005/8/layout/hierarchy3"/>
    <dgm:cxn modelId="{E31244CF-C1DB-4621-A7D4-BE95A609C0EC}" type="presOf" srcId="{35FB5552-FAF9-4F14-82D3-134B99A5689A}" destId="{1482C4AD-B54B-4DC7-80C8-E0EA8AACBDF5}" srcOrd="0" destOrd="0" presId="urn:microsoft.com/office/officeart/2005/8/layout/hierarchy3"/>
    <dgm:cxn modelId="{CC6BB9FC-333E-4C44-BE1D-3CDB3E2C4854}" type="presOf" srcId="{A1E2F713-2B45-4A19-8A0A-E799B266D74D}" destId="{8CED194A-6B35-41F0-A7C4-BC813BED85C5}" srcOrd="0" destOrd="0" presId="urn:microsoft.com/office/officeart/2005/8/layout/hierarchy3"/>
    <dgm:cxn modelId="{7ADB4EEE-3760-47CF-94D5-059FBCD264FB}" srcId="{1D2616C3-9DFE-4DB7-B738-C2A937513C8F}" destId="{A1E2F713-2B45-4A19-8A0A-E799B266D74D}" srcOrd="0" destOrd="0" parTransId="{893A906E-1D81-4055-A740-D3560BF5E7B7}" sibTransId="{A08A8A72-B92C-444F-8C9A-65EF6597F9CB}"/>
    <dgm:cxn modelId="{967FEB1E-3EA9-4FD9-BBA1-0E964A164562}" srcId="{1D2616C3-9DFE-4DB7-B738-C2A937513C8F}" destId="{35FB5552-FAF9-4F14-82D3-134B99A5689A}" srcOrd="1" destOrd="0" parTransId="{17FD5B75-84A7-4C87-924A-8951CC71DEC7}" sibTransId="{3251D274-B9E4-4193-B8F6-F2E3BB522BA7}"/>
    <dgm:cxn modelId="{86C0A964-9467-4801-9498-66A523C39AFA}" type="presOf" srcId="{35FB5552-FAF9-4F14-82D3-134B99A5689A}" destId="{1860DB7D-209B-4636-A702-526B05753665}" srcOrd="1" destOrd="0" presId="urn:microsoft.com/office/officeart/2005/8/layout/hierarchy3"/>
    <dgm:cxn modelId="{46449843-7C15-4B10-A33E-DC4EC0C7B3A4}" type="presParOf" srcId="{65814BBF-FF27-4C22-A0A5-1FD56643B1C3}" destId="{BD79215E-3B67-496F-9933-2C1DDDC071AE}" srcOrd="0" destOrd="0" presId="urn:microsoft.com/office/officeart/2005/8/layout/hierarchy3"/>
    <dgm:cxn modelId="{0AF7EE1B-A9E1-48FD-B1DB-5AB8F33BF873}" type="presParOf" srcId="{BD79215E-3B67-496F-9933-2C1DDDC071AE}" destId="{ADA788E3-ED0F-4D31-BFE2-59E6D3CF6B85}" srcOrd="0" destOrd="0" presId="urn:microsoft.com/office/officeart/2005/8/layout/hierarchy3"/>
    <dgm:cxn modelId="{BBDBB4D1-23E6-4031-BD79-7CDFA5FF32FF}" type="presParOf" srcId="{ADA788E3-ED0F-4D31-BFE2-59E6D3CF6B85}" destId="{8CED194A-6B35-41F0-A7C4-BC813BED85C5}" srcOrd="0" destOrd="0" presId="urn:microsoft.com/office/officeart/2005/8/layout/hierarchy3"/>
    <dgm:cxn modelId="{4ECF4CCD-D2FC-4B20-B307-0495D1893B2B}" type="presParOf" srcId="{ADA788E3-ED0F-4D31-BFE2-59E6D3CF6B85}" destId="{7DF51ADA-1EA4-466E-8A90-626EF1F25161}" srcOrd="1" destOrd="0" presId="urn:microsoft.com/office/officeart/2005/8/layout/hierarchy3"/>
    <dgm:cxn modelId="{13F85AE3-0428-46CF-9633-E9C8AED3CF44}" type="presParOf" srcId="{BD79215E-3B67-496F-9933-2C1DDDC071AE}" destId="{9A0969A1-5CB5-4E1A-9AA1-2ED5C3309632}" srcOrd="1" destOrd="0" presId="urn:microsoft.com/office/officeart/2005/8/layout/hierarchy3"/>
    <dgm:cxn modelId="{67AA298D-9149-4310-9B83-96C2EDFCAE0D}" type="presParOf" srcId="{65814BBF-FF27-4C22-A0A5-1FD56643B1C3}" destId="{8B0D87E3-29FB-4F01-8834-E43B17146262}" srcOrd="1" destOrd="0" presId="urn:microsoft.com/office/officeart/2005/8/layout/hierarchy3"/>
    <dgm:cxn modelId="{930C398B-3ED0-4D80-91E0-E8AF05563545}" type="presParOf" srcId="{8B0D87E3-29FB-4F01-8834-E43B17146262}" destId="{4952F9DF-E574-40ED-90C2-B8ECA54626F5}" srcOrd="0" destOrd="0" presId="urn:microsoft.com/office/officeart/2005/8/layout/hierarchy3"/>
    <dgm:cxn modelId="{A5EAC0FF-FA5A-40D2-8CB6-94DD28A35992}" type="presParOf" srcId="{4952F9DF-E574-40ED-90C2-B8ECA54626F5}" destId="{1482C4AD-B54B-4DC7-80C8-E0EA8AACBDF5}" srcOrd="0" destOrd="0" presId="urn:microsoft.com/office/officeart/2005/8/layout/hierarchy3"/>
    <dgm:cxn modelId="{E7DD3DA0-05DE-45F8-952B-8FA731E12D8F}" type="presParOf" srcId="{4952F9DF-E574-40ED-90C2-B8ECA54626F5}" destId="{1860DB7D-209B-4636-A702-526B05753665}" srcOrd="1" destOrd="0" presId="urn:microsoft.com/office/officeart/2005/8/layout/hierarchy3"/>
    <dgm:cxn modelId="{AE6265F7-E0AF-4FFD-B51A-FA2D15D011F6}" type="presParOf" srcId="{8B0D87E3-29FB-4F01-8834-E43B17146262}" destId="{40E8430F-4D85-46B2-86A9-BEE2E536F1E4}" srcOrd="1"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C379439-ACA1-41A6-965F-524109A11492}"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63E07F06-B873-41FE-9B29-253DDCCD6D1A}">
      <dgm:prSet custT="1"/>
      <dgm:spPr/>
      <dgm:t>
        <a:bodyPr/>
        <a:lstStyle/>
        <a:p>
          <a:pPr rtl="1"/>
          <a:r>
            <a:rPr lang="fa-IR" sz="2800" b="1" dirty="0" smtClean="0">
              <a:cs typeface="B Nazanin" pitchFamily="2" charset="-78"/>
            </a:rPr>
            <a:t>تحقیقات وودوارد</a:t>
          </a:r>
          <a:endParaRPr lang="en-US" sz="2800" b="1" dirty="0">
            <a:cs typeface="B Nazanin" pitchFamily="2" charset="-78"/>
          </a:endParaRPr>
        </a:p>
      </dgm:t>
    </dgm:pt>
    <dgm:pt modelId="{CA7105B4-0A6E-4EEA-ABCB-BA0257C9E430}" type="parTrans" cxnId="{1047C1E4-2F29-4BEF-BDED-B45A923622D7}">
      <dgm:prSet/>
      <dgm:spPr/>
      <dgm:t>
        <a:bodyPr/>
        <a:lstStyle/>
        <a:p>
          <a:endParaRPr lang="en-US"/>
        </a:p>
      </dgm:t>
    </dgm:pt>
    <dgm:pt modelId="{7267C4E3-1C39-40AB-95C6-703039A8D807}" type="sibTrans" cxnId="{1047C1E4-2F29-4BEF-BDED-B45A923622D7}">
      <dgm:prSet/>
      <dgm:spPr/>
      <dgm:t>
        <a:bodyPr/>
        <a:lstStyle/>
        <a:p>
          <a:endParaRPr lang="en-US"/>
        </a:p>
      </dgm:t>
    </dgm:pt>
    <dgm:pt modelId="{FE315712-EE81-44D2-BA44-3AD145D17F71}">
      <dgm:prSet/>
      <dgm:spPr>
        <a:blipFill rotWithShape="0">
          <a:blip xmlns:r="http://schemas.openxmlformats.org/officeDocument/2006/relationships" r:embed="rId1"/>
          <a:tile tx="0" ty="0" sx="100000" sy="100000" flip="none" algn="tl"/>
        </a:blipFill>
      </dgm:spPr>
      <dgm:t>
        <a:bodyPr/>
        <a:lstStyle/>
        <a:p>
          <a:pPr algn="justLow" rtl="1"/>
          <a:r>
            <a:rPr lang="fa-IR" dirty="0" smtClean="0">
              <a:cs typeface="B Zar" pitchFamily="2" charset="-78"/>
            </a:rPr>
            <a:t>وودوارد ارتباط بین </a:t>
          </a:r>
          <a:r>
            <a:rPr lang="fa-IR" b="1" dirty="0" smtClean="0">
              <a:solidFill>
                <a:srgbClr val="FFFF00"/>
              </a:solidFill>
              <a:cs typeface="B Zar" pitchFamily="2" charset="-78"/>
            </a:rPr>
            <a:t>تکنولوژی و ساختار</a:t>
          </a:r>
          <a:r>
            <a:rPr lang="fa-IR" dirty="0" smtClean="0">
              <a:cs typeface="B Zar" pitchFamily="2" charset="-78"/>
            </a:rPr>
            <a:t> را در سازمانها مورد بررسی قرار داد و نشان داد علی رغم بی اعتمادی که نسبت به نظریه های کلاسیک وجود دارد ، نگرش این نظریه ها در بعضی از مواقع برای سازمانها مناسب است.</a:t>
          </a:r>
          <a:br>
            <a:rPr lang="fa-IR" dirty="0" smtClean="0">
              <a:cs typeface="B Zar" pitchFamily="2" charset="-78"/>
            </a:rPr>
          </a:br>
          <a:r>
            <a:rPr lang="fa-IR" dirty="0" smtClean="0">
              <a:cs typeface="B Zar" pitchFamily="2" charset="-78"/>
            </a:rPr>
            <a:t>شواهدبیانگر آن است که ساختارهای </a:t>
          </a:r>
          <a:r>
            <a:rPr lang="fa-IR" b="1" dirty="0" smtClean="0">
              <a:solidFill>
                <a:srgbClr val="FFFF00"/>
              </a:solidFill>
              <a:cs typeface="B Zar" pitchFamily="2" charset="-78"/>
            </a:rPr>
            <a:t>مکانیکی–بوروکراتیکی </a:t>
          </a:r>
          <a:r>
            <a:rPr lang="fa-IR" dirty="0" smtClean="0">
              <a:cs typeface="B Zar" pitchFamily="2" charset="-78"/>
            </a:rPr>
            <a:t>برای شرکتهایی که </a:t>
          </a:r>
          <a:r>
            <a:rPr lang="fa-IR" b="1" dirty="0" smtClean="0">
              <a:solidFill>
                <a:srgbClr val="FFFF00"/>
              </a:solidFill>
              <a:cs typeface="B Zar" pitchFamily="2" charset="-78"/>
            </a:rPr>
            <a:t>تولید انبوه </a:t>
          </a:r>
          <a:r>
            <a:rPr lang="fa-IR" dirty="0" smtClean="0">
              <a:cs typeface="B Zar" pitchFamily="2" charset="-78"/>
            </a:rPr>
            <a:t>دارند مناسبند اما سازمانهایی که از </a:t>
          </a:r>
          <a:r>
            <a:rPr lang="fa-IR" b="1" dirty="0" smtClean="0">
              <a:solidFill>
                <a:srgbClr val="FFFF00"/>
              </a:solidFill>
              <a:cs typeface="B Zar" pitchFamily="2" charset="-78"/>
            </a:rPr>
            <a:t>تکنولوژی تک واحدی یا فرایندی </a:t>
          </a:r>
          <a:r>
            <a:rPr lang="fa-IR" dirty="0" smtClean="0">
              <a:cs typeface="B Zar" pitchFamily="2" charset="-78"/>
            </a:rPr>
            <a:t>استفاده میکنند ، به </a:t>
          </a:r>
          <a:r>
            <a:rPr lang="fa-IR" dirty="0" smtClean="0">
              <a:solidFill>
                <a:srgbClr val="FFFF00"/>
              </a:solidFill>
              <a:cs typeface="B Zar" pitchFamily="2" charset="-78"/>
            </a:rPr>
            <a:t>روش متفاوتی</a:t>
          </a:r>
          <a:r>
            <a:rPr lang="fa-IR" dirty="0" smtClean="0">
              <a:cs typeface="B Zar" pitchFamily="2" charset="-78"/>
            </a:rPr>
            <a:t> برای سازماندهی ساختار سازمانی خود نیازدارند.بدین ترتیب درفرآیندسازماندهی انتخابهای زیادی میتوان داشت و سازمانی موفق خواهد بودکه تنها به یک </a:t>
          </a:r>
          <a:r>
            <a:rPr lang="fa-IR" b="1" dirty="0" smtClean="0">
              <a:solidFill>
                <a:srgbClr val="92D050"/>
              </a:solidFill>
              <a:cs typeface="B Zar" pitchFamily="2" charset="-78"/>
            </a:rPr>
            <a:t>تعادل یا سازگاری</a:t>
          </a:r>
          <a:r>
            <a:rPr lang="fa-IR" dirty="0" smtClean="0">
              <a:cs typeface="B Zar" pitchFamily="2" charset="-78"/>
            </a:rPr>
            <a:t> بین </a:t>
          </a:r>
          <a:r>
            <a:rPr lang="fa-IR" dirty="0" smtClean="0">
              <a:solidFill>
                <a:srgbClr val="FFFF00"/>
              </a:solidFill>
              <a:cs typeface="B Zar" pitchFamily="2" charset="-78"/>
            </a:rPr>
            <a:t>استراتژی</a:t>
          </a:r>
          <a:r>
            <a:rPr lang="fa-IR" dirty="0" smtClean="0">
              <a:cs typeface="B Zar" pitchFamily="2" charset="-78"/>
            </a:rPr>
            <a:t> ، </a:t>
          </a:r>
          <a:r>
            <a:rPr lang="fa-IR" dirty="0" smtClean="0">
              <a:solidFill>
                <a:srgbClr val="FFFF00"/>
              </a:solidFill>
              <a:cs typeface="B Zar" pitchFamily="2" charset="-78"/>
            </a:rPr>
            <a:t>ساختار</a:t>
          </a:r>
          <a:r>
            <a:rPr lang="fa-IR" dirty="0" smtClean="0">
              <a:cs typeface="B Zar" pitchFamily="2" charset="-78"/>
            </a:rPr>
            <a:t> ، </a:t>
          </a:r>
          <a:r>
            <a:rPr lang="fa-IR" dirty="0" smtClean="0">
              <a:solidFill>
                <a:srgbClr val="FFFF00"/>
              </a:solidFill>
              <a:cs typeface="B Zar" pitchFamily="2" charset="-78"/>
            </a:rPr>
            <a:t>تکنولوژی</a:t>
          </a:r>
          <a:r>
            <a:rPr lang="fa-IR" dirty="0" smtClean="0">
              <a:cs typeface="B Zar" pitchFamily="2" charset="-78"/>
            </a:rPr>
            <a:t> ، </a:t>
          </a:r>
          <a:r>
            <a:rPr lang="fa-IR" dirty="0" smtClean="0">
              <a:solidFill>
                <a:srgbClr val="FFFF00"/>
              </a:solidFill>
              <a:cs typeface="B Zar" pitchFamily="2" charset="-78"/>
            </a:rPr>
            <a:t>ارتباطات</a:t>
          </a:r>
          <a:r>
            <a:rPr lang="fa-IR" dirty="0" smtClean="0">
              <a:cs typeface="B Zar" pitchFamily="2" charset="-78"/>
            </a:rPr>
            <a:t> و </a:t>
          </a:r>
          <a:r>
            <a:rPr lang="fa-IR" dirty="0" smtClean="0">
              <a:solidFill>
                <a:srgbClr val="FFFF00"/>
              </a:solidFill>
              <a:cs typeface="B Zar" pitchFamily="2" charset="-78"/>
            </a:rPr>
            <a:t>نیازهای کارکنان </a:t>
          </a:r>
          <a:r>
            <a:rPr lang="fa-IR" dirty="0" smtClean="0">
              <a:cs typeface="B Zar" pitchFamily="2" charset="-78"/>
            </a:rPr>
            <a:t>و </a:t>
          </a:r>
          <a:r>
            <a:rPr lang="fa-IR" dirty="0" smtClean="0">
              <a:solidFill>
                <a:srgbClr val="FFFF00"/>
              </a:solidFill>
              <a:cs typeface="B Zar" pitchFamily="2" charset="-78"/>
            </a:rPr>
            <a:t>محیط خود </a:t>
          </a:r>
          <a:r>
            <a:rPr lang="fa-IR" dirty="0" smtClean="0">
              <a:cs typeface="B Zar" pitchFamily="2" charset="-78"/>
            </a:rPr>
            <a:t>نایل گردد</a:t>
          </a:r>
        </a:p>
      </dgm:t>
    </dgm:pt>
    <dgm:pt modelId="{ED954DB9-F7F6-433B-AF7D-917057EAECF6}" type="parTrans" cxnId="{EB7DAB8D-6176-474C-B1E9-BEB669F2744F}">
      <dgm:prSet/>
      <dgm:spPr/>
      <dgm:t>
        <a:bodyPr/>
        <a:lstStyle/>
        <a:p>
          <a:endParaRPr lang="en-US"/>
        </a:p>
      </dgm:t>
    </dgm:pt>
    <dgm:pt modelId="{A8E5D9CF-E8E2-4F2D-A97F-667C384BFC49}" type="sibTrans" cxnId="{EB7DAB8D-6176-474C-B1E9-BEB669F2744F}">
      <dgm:prSet/>
      <dgm:spPr/>
      <dgm:t>
        <a:bodyPr/>
        <a:lstStyle/>
        <a:p>
          <a:endParaRPr lang="en-US"/>
        </a:p>
      </dgm:t>
    </dgm:pt>
    <dgm:pt modelId="{FE6B3E2B-4A4A-4925-AF6C-23691859D063}" type="pres">
      <dgm:prSet presAssocID="{7C379439-ACA1-41A6-965F-524109A11492}" presName="Name0" presStyleCnt="0">
        <dgm:presLayoutVars>
          <dgm:dir/>
          <dgm:animLvl val="lvl"/>
          <dgm:resizeHandles val="exact"/>
        </dgm:presLayoutVars>
      </dgm:prSet>
      <dgm:spPr/>
      <dgm:t>
        <a:bodyPr/>
        <a:lstStyle/>
        <a:p>
          <a:endParaRPr lang="en-US"/>
        </a:p>
      </dgm:t>
    </dgm:pt>
    <dgm:pt modelId="{319BAF47-350F-4A75-97F0-F23EF4925323}" type="pres">
      <dgm:prSet presAssocID="{FE315712-EE81-44D2-BA44-3AD145D17F71}" presName="boxAndChildren" presStyleCnt="0"/>
      <dgm:spPr/>
    </dgm:pt>
    <dgm:pt modelId="{F9F80E9C-181F-42DD-8995-13FC5375EE69}" type="pres">
      <dgm:prSet presAssocID="{FE315712-EE81-44D2-BA44-3AD145D17F71}" presName="parentTextBox" presStyleLbl="node1" presStyleIdx="0" presStyleCnt="2"/>
      <dgm:spPr/>
      <dgm:t>
        <a:bodyPr/>
        <a:lstStyle/>
        <a:p>
          <a:endParaRPr lang="en-US"/>
        </a:p>
      </dgm:t>
    </dgm:pt>
    <dgm:pt modelId="{50A75849-984E-4399-991A-2B2DA7B10F21}" type="pres">
      <dgm:prSet presAssocID="{7267C4E3-1C39-40AB-95C6-703039A8D807}" presName="sp" presStyleCnt="0"/>
      <dgm:spPr/>
    </dgm:pt>
    <dgm:pt modelId="{1E074966-1050-4B35-AF94-6A622E682CC4}" type="pres">
      <dgm:prSet presAssocID="{63E07F06-B873-41FE-9B29-253DDCCD6D1A}" presName="arrowAndChildren" presStyleCnt="0"/>
      <dgm:spPr/>
    </dgm:pt>
    <dgm:pt modelId="{9ECE6514-BD6E-4EAE-BD1F-C21BBEE50985}" type="pres">
      <dgm:prSet presAssocID="{63E07F06-B873-41FE-9B29-253DDCCD6D1A}" presName="parentTextArrow" presStyleLbl="node1" presStyleIdx="1" presStyleCnt="2" custScaleY="14889" custLinFactNeighborX="2725" custLinFactNeighborY="-2948"/>
      <dgm:spPr/>
      <dgm:t>
        <a:bodyPr/>
        <a:lstStyle/>
        <a:p>
          <a:endParaRPr lang="en-US"/>
        </a:p>
      </dgm:t>
    </dgm:pt>
  </dgm:ptLst>
  <dgm:cxnLst>
    <dgm:cxn modelId="{F4F6A628-AF45-439A-A3F4-3456BE24774D}" type="presOf" srcId="{FE315712-EE81-44D2-BA44-3AD145D17F71}" destId="{F9F80E9C-181F-42DD-8995-13FC5375EE69}" srcOrd="0" destOrd="0" presId="urn:microsoft.com/office/officeart/2005/8/layout/process4"/>
    <dgm:cxn modelId="{EB7DAB8D-6176-474C-B1E9-BEB669F2744F}" srcId="{7C379439-ACA1-41A6-965F-524109A11492}" destId="{FE315712-EE81-44D2-BA44-3AD145D17F71}" srcOrd="1" destOrd="0" parTransId="{ED954DB9-F7F6-433B-AF7D-917057EAECF6}" sibTransId="{A8E5D9CF-E8E2-4F2D-A97F-667C384BFC49}"/>
    <dgm:cxn modelId="{6004E4F0-F129-4A71-ACAB-4C08D886A16C}" type="presOf" srcId="{63E07F06-B873-41FE-9B29-253DDCCD6D1A}" destId="{9ECE6514-BD6E-4EAE-BD1F-C21BBEE50985}" srcOrd="0" destOrd="0" presId="urn:microsoft.com/office/officeart/2005/8/layout/process4"/>
    <dgm:cxn modelId="{1047C1E4-2F29-4BEF-BDED-B45A923622D7}" srcId="{7C379439-ACA1-41A6-965F-524109A11492}" destId="{63E07F06-B873-41FE-9B29-253DDCCD6D1A}" srcOrd="0" destOrd="0" parTransId="{CA7105B4-0A6E-4EEA-ABCB-BA0257C9E430}" sibTransId="{7267C4E3-1C39-40AB-95C6-703039A8D807}"/>
    <dgm:cxn modelId="{B34456E0-81EF-43CA-93BA-16EF28D5E8C0}" type="presOf" srcId="{7C379439-ACA1-41A6-965F-524109A11492}" destId="{FE6B3E2B-4A4A-4925-AF6C-23691859D063}" srcOrd="0" destOrd="0" presId="urn:microsoft.com/office/officeart/2005/8/layout/process4"/>
    <dgm:cxn modelId="{5E333253-1DAC-4690-B910-707DF92FA8A9}" type="presParOf" srcId="{FE6B3E2B-4A4A-4925-AF6C-23691859D063}" destId="{319BAF47-350F-4A75-97F0-F23EF4925323}" srcOrd="0" destOrd="0" presId="urn:microsoft.com/office/officeart/2005/8/layout/process4"/>
    <dgm:cxn modelId="{1C23ACD6-ED67-4B56-A2CA-BE89FF3F546F}" type="presParOf" srcId="{319BAF47-350F-4A75-97F0-F23EF4925323}" destId="{F9F80E9C-181F-42DD-8995-13FC5375EE69}" srcOrd="0" destOrd="0" presId="urn:microsoft.com/office/officeart/2005/8/layout/process4"/>
    <dgm:cxn modelId="{E4EC6239-D74B-47E6-9095-771C38B1754D}" type="presParOf" srcId="{FE6B3E2B-4A4A-4925-AF6C-23691859D063}" destId="{50A75849-984E-4399-991A-2B2DA7B10F21}" srcOrd="1" destOrd="0" presId="urn:microsoft.com/office/officeart/2005/8/layout/process4"/>
    <dgm:cxn modelId="{02472005-CB9F-44D7-A7E4-FB05A8E79C4D}" type="presParOf" srcId="{FE6B3E2B-4A4A-4925-AF6C-23691859D063}" destId="{1E074966-1050-4B35-AF94-6A622E682CC4}" srcOrd="2" destOrd="0" presId="urn:microsoft.com/office/officeart/2005/8/layout/process4"/>
    <dgm:cxn modelId="{AAE99049-79AB-4850-AC50-359DDE1EB47A}" type="presParOf" srcId="{1E074966-1050-4B35-AF94-6A622E682CC4}" destId="{9ECE6514-BD6E-4EAE-BD1F-C21BBEE50985}"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05071A1-52E4-416E-BC1A-A0CFB7A88D86}"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A4E8E751-15C0-41E4-98A0-583A553FD530}">
      <dgm:prSet/>
      <dgm:spPr/>
      <dgm:t>
        <a:bodyPr/>
        <a:lstStyle/>
        <a:p>
          <a:pPr rtl="0"/>
          <a:r>
            <a:rPr lang="fa-IR" b="1" dirty="0" smtClean="0"/>
            <a:t>تحقیق پل لارنس و جی لورنس</a:t>
          </a:r>
          <a:endParaRPr lang="en-US" b="1" dirty="0"/>
        </a:p>
      </dgm:t>
    </dgm:pt>
    <dgm:pt modelId="{F28148F9-F4C6-4A91-AEBC-11B4B31E4D84}" type="parTrans" cxnId="{0C5CB4F5-9CC1-4704-959C-AB065EA6B845}">
      <dgm:prSet/>
      <dgm:spPr/>
      <dgm:t>
        <a:bodyPr/>
        <a:lstStyle/>
        <a:p>
          <a:endParaRPr lang="en-US"/>
        </a:p>
      </dgm:t>
    </dgm:pt>
    <dgm:pt modelId="{8D64F7DF-7A4A-4BDB-AD35-B71BBC269D35}" type="sibTrans" cxnId="{0C5CB4F5-9CC1-4704-959C-AB065EA6B845}">
      <dgm:prSet/>
      <dgm:spPr/>
      <dgm:t>
        <a:bodyPr/>
        <a:lstStyle/>
        <a:p>
          <a:endParaRPr lang="en-US"/>
        </a:p>
      </dgm:t>
    </dgm:pt>
    <dgm:pt modelId="{185FB9A0-1449-437A-B134-997BEBA749FD}">
      <dgm:prSet/>
      <dgm:spPr>
        <a:blipFill rotWithShape="0">
          <a:blip xmlns:r="http://schemas.openxmlformats.org/officeDocument/2006/relationships" r:embed="rId1"/>
          <a:tile tx="0" ty="0" sx="100000" sy="100000" flip="none" algn="tl"/>
        </a:blipFill>
      </dgm:spPr>
      <dgm:t>
        <a:bodyPr/>
        <a:lstStyle/>
        <a:p>
          <a:pPr algn="justLow" rtl="1"/>
          <a:r>
            <a:rPr lang="fa-IR" dirty="0" smtClean="0">
              <a:cs typeface="B Nazanin" pitchFamily="2" charset="-78"/>
            </a:rPr>
            <a:t>تحقیق آنها بر اساس دو اصل بنیادی زیر استوار است :</a:t>
          </a:r>
          <a:br>
            <a:rPr lang="fa-IR" dirty="0" smtClean="0">
              <a:cs typeface="B Nazanin" pitchFamily="2" charset="-78"/>
            </a:rPr>
          </a:br>
          <a:r>
            <a:rPr lang="fa-IR" dirty="0" smtClean="0">
              <a:cs typeface="B Nazanin" pitchFamily="2" charset="-78"/>
            </a:rPr>
            <a:t>الف) </a:t>
          </a:r>
          <a:r>
            <a:rPr lang="fa-IR" dirty="0" smtClean="0">
              <a:solidFill>
                <a:srgbClr val="FFFF00"/>
              </a:solidFill>
              <a:cs typeface="B Nazanin" pitchFamily="2" charset="-78"/>
            </a:rPr>
            <a:t>شرایط تکنولوژیکی و بازار متفاوت منجر به انواع متفاوت سازمان میگردد</a:t>
          </a:r>
          <a:r>
            <a:rPr lang="fa-IR" dirty="0" smtClean="0">
              <a:cs typeface="B Nazanin" pitchFamily="2" charset="-78"/>
            </a:rPr>
            <a:t>.</a:t>
          </a:r>
        </a:p>
        <a:p>
          <a:pPr algn="justLow" rtl="1"/>
          <a:r>
            <a:rPr lang="fa-IR" dirty="0" smtClean="0">
              <a:cs typeface="B Nazanin" pitchFamily="2" charset="-78"/>
            </a:rPr>
            <a:t>ب) </a:t>
          </a:r>
          <a:r>
            <a:rPr lang="fa-IR" dirty="0" smtClean="0">
              <a:solidFill>
                <a:srgbClr val="FFFF00"/>
              </a:solidFill>
              <a:cs typeface="B Nazanin" pitchFamily="2" charset="-78"/>
            </a:rPr>
            <a:t>سازمانهایی که در محیط های متغییر و نامعین فعالیت دارند ، در مقایسه با سازمانهایی که در محیط های ثابت و معینی فعالیت دارند ، به درجه تفکیک درونی بیشتری نیاز دارند</a:t>
          </a:r>
          <a:r>
            <a:rPr lang="fa-IR" dirty="0" smtClean="0">
              <a:cs typeface="B Nazanin" pitchFamily="2" charset="-78"/>
            </a:rPr>
            <a:t>.</a:t>
          </a:r>
        </a:p>
        <a:p>
          <a:pPr algn="justLow" rtl="1"/>
          <a:r>
            <a:rPr lang="fa-IR" dirty="0" smtClean="0">
              <a:cs typeface="B Nazanin" pitchFamily="2" charset="-78"/>
            </a:rPr>
            <a:t>برای سنجش این فرضیه آنها سازمان های با عملکرد بالا و پایین را در سه صنعت دارای </a:t>
          </a:r>
          <a:r>
            <a:rPr lang="fa-IR" dirty="0" smtClean="0">
              <a:solidFill>
                <a:srgbClr val="FF0000"/>
              </a:solidFill>
              <a:cs typeface="B Nazanin" pitchFamily="2" charset="-78"/>
            </a:rPr>
            <a:t>نرخ رشد</a:t>
          </a:r>
          <a:r>
            <a:rPr lang="fa-IR" dirty="0" smtClean="0">
              <a:cs typeface="B Nazanin" pitchFamily="2" charset="-78"/>
            </a:rPr>
            <a:t> و </a:t>
          </a:r>
          <a:r>
            <a:rPr lang="fa-IR" dirty="0" smtClean="0">
              <a:solidFill>
                <a:srgbClr val="FF0000"/>
              </a:solidFill>
              <a:cs typeface="B Nazanin" pitchFamily="2" charset="-78"/>
            </a:rPr>
            <a:t>تغییر تکنولوژی</a:t>
          </a:r>
          <a:r>
            <a:rPr lang="fa-IR" dirty="0" smtClean="0">
              <a:cs typeface="B Nazanin" pitchFamily="2" charset="-78"/>
            </a:rPr>
            <a:t> و </a:t>
          </a:r>
          <a:r>
            <a:rPr lang="fa-IR" dirty="0" smtClean="0">
              <a:solidFill>
                <a:srgbClr val="FF0000"/>
              </a:solidFill>
              <a:cs typeface="B Nazanin" pitchFamily="2" charset="-78"/>
            </a:rPr>
            <a:t>بازار</a:t>
          </a:r>
          <a:r>
            <a:rPr lang="fa-IR" dirty="0" smtClean="0">
              <a:cs typeface="B Nazanin" pitchFamily="2" charset="-78"/>
            </a:rPr>
            <a:t> </a:t>
          </a:r>
          <a:r>
            <a:rPr lang="fa-IR" dirty="0" smtClean="0">
              <a:solidFill>
                <a:srgbClr val="FFF901"/>
              </a:solidFill>
              <a:cs typeface="B Nazanin" pitchFamily="2" charset="-78"/>
            </a:rPr>
            <a:t>بالا </a:t>
          </a:r>
          <a:r>
            <a:rPr lang="fa-IR" dirty="0" smtClean="0">
              <a:cs typeface="B Nazanin" pitchFamily="2" charset="-78"/>
            </a:rPr>
            <a:t>، </a:t>
          </a:r>
          <a:r>
            <a:rPr lang="fa-IR" dirty="0" smtClean="0">
              <a:solidFill>
                <a:srgbClr val="FFF901"/>
              </a:solidFill>
              <a:cs typeface="B Nazanin" pitchFamily="2" charset="-78"/>
            </a:rPr>
            <a:t>متوسط </a:t>
          </a:r>
          <a:r>
            <a:rPr lang="fa-IR" dirty="0" smtClean="0">
              <a:cs typeface="B Nazanin" pitchFamily="2" charset="-78"/>
            </a:rPr>
            <a:t>و </a:t>
          </a:r>
          <a:r>
            <a:rPr lang="fa-IR" dirty="0" smtClean="0">
              <a:solidFill>
                <a:srgbClr val="FFF901"/>
              </a:solidFill>
              <a:cs typeface="B Nazanin" pitchFamily="2" charset="-78"/>
            </a:rPr>
            <a:t>پایین</a:t>
          </a:r>
          <a:r>
            <a:rPr lang="fa-IR" dirty="0" smtClean="0">
              <a:solidFill>
                <a:srgbClr val="0070C0"/>
              </a:solidFill>
              <a:cs typeface="B Nazanin" pitchFamily="2" charset="-78"/>
            </a:rPr>
            <a:t> </a:t>
          </a:r>
          <a:r>
            <a:rPr lang="fa-IR" dirty="0" smtClean="0">
              <a:cs typeface="B Nazanin" pitchFamily="2" charset="-78"/>
            </a:rPr>
            <a:t>مورد مطالعه قرار دادند. صنعت پلاستیک نمونه ای از صنعت دارای محیط نامعین ، صنعت مخزن سازی به منزله یک صنعت دارای محیط ثابت و صنعت مواد غذایی به منزله ی صنعتی بین این دو انتخاب گردید.</a:t>
          </a:r>
          <a:endParaRPr lang="en-US" dirty="0">
            <a:cs typeface="B Nazanin" pitchFamily="2" charset="-78"/>
          </a:endParaRPr>
        </a:p>
      </dgm:t>
    </dgm:pt>
    <dgm:pt modelId="{E0903490-C45E-41A2-860E-44F79B9610D3}" type="parTrans" cxnId="{A0577A62-5164-4410-AFE0-1DAC56D27B6F}">
      <dgm:prSet/>
      <dgm:spPr/>
      <dgm:t>
        <a:bodyPr/>
        <a:lstStyle/>
        <a:p>
          <a:endParaRPr lang="en-US"/>
        </a:p>
      </dgm:t>
    </dgm:pt>
    <dgm:pt modelId="{6DEC237E-C8FF-4B61-AE8C-C56188A7FB73}" type="sibTrans" cxnId="{A0577A62-5164-4410-AFE0-1DAC56D27B6F}">
      <dgm:prSet/>
      <dgm:spPr/>
      <dgm:t>
        <a:bodyPr/>
        <a:lstStyle/>
        <a:p>
          <a:endParaRPr lang="en-US"/>
        </a:p>
      </dgm:t>
    </dgm:pt>
    <dgm:pt modelId="{FB3D494A-6458-4D1F-B1C3-A53D26DD2B3E}" type="pres">
      <dgm:prSet presAssocID="{B05071A1-52E4-416E-BC1A-A0CFB7A88D86}" presName="Name0" presStyleCnt="0">
        <dgm:presLayoutVars>
          <dgm:dir/>
          <dgm:animLvl val="lvl"/>
          <dgm:resizeHandles val="exact"/>
        </dgm:presLayoutVars>
      </dgm:prSet>
      <dgm:spPr/>
      <dgm:t>
        <a:bodyPr/>
        <a:lstStyle/>
        <a:p>
          <a:endParaRPr lang="en-US"/>
        </a:p>
      </dgm:t>
    </dgm:pt>
    <dgm:pt modelId="{5F32550A-BD57-43BE-A6FF-43ED916D83FB}" type="pres">
      <dgm:prSet presAssocID="{185FB9A0-1449-437A-B134-997BEBA749FD}" presName="boxAndChildren" presStyleCnt="0"/>
      <dgm:spPr/>
    </dgm:pt>
    <dgm:pt modelId="{C987B0DB-A157-4FFF-A673-DBCDC320777A}" type="pres">
      <dgm:prSet presAssocID="{185FB9A0-1449-437A-B134-997BEBA749FD}" presName="parentTextBox" presStyleLbl="node1" presStyleIdx="0" presStyleCnt="2" custLinFactNeighborX="-1045" custLinFactNeighborY="910"/>
      <dgm:spPr/>
      <dgm:t>
        <a:bodyPr/>
        <a:lstStyle/>
        <a:p>
          <a:endParaRPr lang="en-US"/>
        </a:p>
      </dgm:t>
    </dgm:pt>
    <dgm:pt modelId="{A60728B6-3F62-421F-98C5-EDF88D3EAA8E}" type="pres">
      <dgm:prSet presAssocID="{8D64F7DF-7A4A-4BDB-AD35-B71BBC269D35}" presName="sp" presStyleCnt="0"/>
      <dgm:spPr/>
    </dgm:pt>
    <dgm:pt modelId="{5F76C798-EC16-401A-9A3E-7C3E47638452}" type="pres">
      <dgm:prSet presAssocID="{A4E8E751-15C0-41E4-98A0-583A553FD530}" presName="arrowAndChildren" presStyleCnt="0"/>
      <dgm:spPr/>
    </dgm:pt>
    <dgm:pt modelId="{CF9FF0CC-7B08-480E-8631-85780C5B070C}" type="pres">
      <dgm:prSet presAssocID="{A4E8E751-15C0-41E4-98A0-583A553FD530}" presName="parentTextArrow" presStyleLbl="node1" presStyleIdx="1" presStyleCnt="2" custScaleY="14403"/>
      <dgm:spPr/>
      <dgm:t>
        <a:bodyPr/>
        <a:lstStyle/>
        <a:p>
          <a:endParaRPr lang="en-US"/>
        </a:p>
      </dgm:t>
    </dgm:pt>
  </dgm:ptLst>
  <dgm:cxnLst>
    <dgm:cxn modelId="{839F008B-F02F-49C0-B562-996FB12B462A}" type="presOf" srcId="{A4E8E751-15C0-41E4-98A0-583A553FD530}" destId="{CF9FF0CC-7B08-480E-8631-85780C5B070C}" srcOrd="0" destOrd="0" presId="urn:microsoft.com/office/officeart/2005/8/layout/process4"/>
    <dgm:cxn modelId="{A0577A62-5164-4410-AFE0-1DAC56D27B6F}" srcId="{B05071A1-52E4-416E-BC1A-A0CFB7A88D86}" destId="{185FB9A0-1449-437A-B134-997BEBA749FD}" srcOrd="1" destOrd="0" parTransId="{E0903490-C45E-41A2-860E-44F79B9610D3}" sibTransId="{6DEC237E-C8FF-4B61-AE8C-C56188A7FB73}"/>
    <dgm:cxn modelId="{0C5CB4F5-9CC1-4704-959C-AB065EA6B845}" srcId="{B05071A1-52E4-416E-BC1A-A0CFB7A88D86}" destId="{A4E8E751-15C0-41E4-98A0-583A553FD530}" srcOrd="0" destOrd="0" parTransId="{F28148F9-F4C6-4A91-AEBC-11B4B31E4D84}" sibTransId="{8D64F7DF-7A4A-4BDB-AD35-B71BBC269D35}"/>
    <dgm:cxn modelId="{F99AD421-C27C-4415-9F5F-89FCC1932C09}" type="presOf" srcId="{B05071A1-52E4-416E-BC1A-A0CFB7A88D86}" destId="{FB3D494A-6458-4D1F-B1C3-A53D26DD2B3E}" srcOrd="0" destOrd="0" presId="urn:microsoft.com/office/officeart/2005/8/layout/process4"/>
    <dgm:cxn modelId="{A5D3114C-E230-4CC0-9520-4035B1E91DED}" type="presOf" srcId="{185FB9A0-1449-437A-B134-997BEBA749FD}" destId="{C987B0DB-A157-4FFF-A673-DBCDC320777A}" srcOrd="0" destOrd="0" presId="urn:microsoft.com/office/officeart/2005/8/layout/process4"/>
    <dgm:cxn modelId="{2A3578BA-759C-4F4A-871C-C780964D05E9}" type="presParOf" srcId="{FB3D494A-6458-4D1F-B1C3-A53D26DD2B3E}" destId="{5F32550A-BD57-43BE-A6FF-43ED916D83FB}" srcOrd="0" destOrd="0" presId="urn:microsoft.com/office/officeart/2005/8/layout/process4"/>
    <dgm:cxn modelId="{739EAB16-AF41-4F53-AC72-E8DE72CDEE9F}" type="presParOf" srcId="{5F32550A-BD57-43BE-A6FF-43ED916D83FB}" destId="{C987B0DB-A157-4FFF-A673-DBCDC320777A}" srcOrd="0" destOrd="0" presId="urn:microsoft.com/office/officeart/2005/8/layout/process4"/>
    <dgm:cxn modelId="{AEBF82B8-052D-49EC-A6AF-1F29B37F4E19}" type="presParOf" srcId="{FB3D494A-6458-4D1F-B1C3-A53D26DD2B3E}" destId="{A60728B6-3F62-421F-98C5-EDF88D3EAA8E}" srcOrd="1" destOrd="0" presId="urn:microsoft.com/office/officeart/2005/8/layout/process4"/>
    <dgm:cxn modelId="{183CAB81-C02C-40FC-A48A-8E7FE4F4A996}" type="presParOf" srcId="{FB3D494A-6458-4D1F-B1C3-A53D26DD2B3E}" destId="{5F76C798-EC16-401A-9A3E-7C3E47638452}" srcOrd="2" destOrd="0" presId="urn:microsoft.com/office/officeart/2005/8/layout/process4"/>
    <dgm:cxn modelId="{CD20A4E3-EE0A-4470-9D03-0B25A6DC7F18}" type="presParOf" srcId="{5F76C798-EC16-401A-9A3E-7C3E47638452}" destId="{CF9FF0CC-7B08-480E-8631-85780C5B070C}"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663BF66-EED8-4D89-8DD8-435E4EB1F33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B68E3D6-4F8C-48BE-BC7A-7A77A1C96709}">
      <dgm:prSet/>
      <dgm:spPr/>
      <dgm:t>
        <a:bodyPr/>
        <a:lstStyle/>
        <a:p>
          <a:pPr rtl="1"/>
          <a:r>
            <a:rPr lang="fa-IR" b="1" dirty="0" smtClean="0">
              <a:cs typeface="B Nazanin" pitchFamily="2" charset="-78"/>
            </a:rPr>
            <a:t>در شرایط زیر معمولا ساختار ادهوکراسی توصیه می شود</a:t>
          </a:r>
          <a:endParaRPr lang="en-US" b="1" dirty="0">
            <a:cs typeface="B Nazanin" pitchFamily="2" charset="-78"/>
          </a:endParaRPr>
        </a:p>
      </dgm:t>
    </dgm:pt>
    <dgm:pt modelId="{0C38FF37-EA7E-436D-BF1F-219B7616473A}" type="parTrans" cxnId="{2457E6EF-95AB-47FC-8EEA-6C7225DB822B}">
      <dgm:prSet/>
      <dgm:spPr/>
      <dgm:t>
        <a:bodyPr/>
        <a:lstStyle/>
        <a:p>
          <a:endParaRPr lang="en-US"/>
        </a:p>
      </dgm:t>
    </dgm:pt>
    <dgm:pt modelId="{09CC4AE1-AD21-4BCD-882F-AF011EAB97D9}" type="sibTrans" cxnId="{2457E6EF-95AB-47FC-8EEA-6C7225DB822B}">
      <dgm:prSet/>
      <dgm:spPr/>
      <dgm:t>
        <a:bodyPr/>
        <a:lstStyle/>
        <a:p>
          <a:endParaRPr lang="en-US"/>
        </a:p>
      </dgm:t>
    </dgm:pt>
    <dgm:pt modelId="{9C07E812-0CFB-48B7-9AB3-12EB03702EAE}">
      <dgm:prSet/>
      <dgm:spPr/>
      <dgm:t>
        <a:bodyPr/>
        <a:lstStyle/>
        <a:p>
          <a:pPr rtl="1"/>
          <a:r>
            <a:rPr lang="fa-IR" dirty="0" smtClean="0">
              <a:cs typeface="B Nazanin" pitchFamily="2" charset="-78"/>
            </a:rPr>
            <a:t>در محیطی که </a:t>
          </a:r>
          <a:r>
            <a:rPr lang="fa-IR" b="1" dirty="0" smtClean="0">
              <a:solidFill>
                <a:srgbClr val="FFFF00"/>
              </a:solidFill>
              <a:cs typeface="B Nazanin" pitchFamily="2" charset="-78"/>
            </a:rPr>
            <a:t>پویا</a:t>
          </a:r>
          <a:r>
            <a:rPr lang="fa-IR" dirty="0" smtClean="0">
              <a:cs typeface="B Nazanin" pitchFamily="2" charset="-78"/>
            </a:rPr>
            <a:t> و </a:t>
          </a:r>
          <a:r>
            <a:rPr lang="fa-IR" b="1" dirty="0" smtClean="0">
              <a:solidFill>
                <a:srgbClr val="FFFF00"/>
              </a:solidFill>
              <a:cs typeface="B Nazanin" pitchFamily="2" charset="-78"/>
            </a:rPr>
            <a:t>پیچیده</a:t>
          </a:r>
          <a:r>
            <a:rPr lang="fa-IR" dirty="0" smtClean="0">
              <a:cs typeface="B Nazanin" pitchFamily="2" charset="-78"/>
            </a:rPr>
            <a:t> باشد.</a:t>
          </a:r>
          <a:endParaRPr lang="en-US" dirty="0">
            <a:cs typeface="B Nazanin" pitchFamily="2" charset="-78"/>
          </a:endParaRPr>
        </a:p>
      </dgm:t>
    </dgm:pt>
    <dgm:pt modelId="{85694157-88DD-4BDA-98FB-654E4D788185}" type="parTrans" cxnId="{D4344FC5-429C-45B0-89B0-D4B07484F241}">
      <dgm:prSet/>
      <dgm:spPr/>
      <dgm:t>
        <a:bodyPr/>
        <a:lstStyle/>
        <a:p>
          <a:endParaRPr lang="en-US"/>
        </a:p>
      </dgm:t>
    </dgm:pt>
    <dgm:pt modelId="{4888EFAB-5ED6-45A3-A1B8-D47180D7FF59}" type="sibTrans" cxnId="{D4344FC5-429C-45B0-89B0-D4B07484F241}">
      <dgm:prSet/>
      <dgm:spPr/>
      <dgm:t>
        <a:bodyPr/>
        <a:lstStyle/>
        <a:p>
          <a:endParaRPr lang="en-US"/>
        </a:p>
      </dgm:t>
    </dgm:pt>
    <dgm:pt modelId="{22A3985D-5E54-4059-8237-E9B78015D46F}">
      <dgm:prSet/>
      <dgm:spPr/>
      <dgm:t>
        <a:bodyPr/>
        <a:lstStyle/>
        <a:p>
          <a:pPr rtl="1"/>
          <a:r>
            <a:rPr lang="fa-IR" b="1" dirty="0" smtClean="0">
              <a:solidFill>
                <a:srgbClr val="FFFF00"/>
              </a:solidFill>
              <a:cs typeface="B Nazanin" pitchFamily="2" charset="-78"/>
            </a:rPr>
            <a:t>عدم تجانس </a:t>
          </a:r>
          <a:r>
            <a:rPr lang="fa-IR" dirty="0" smtClean="0">
              <a:cs typeface="B Nazanin" pitchFamily="2" charset="-78"/>
            </a:rPr>
            <a:t>در محیط سبب </a:t>
          </a:r>
          <a:r>
            <a:rPr lang="fa-IR" b="1" dirty="0" smtClean="0">
              <a:solidFill>
                <a:srgbClr val="FFFF00"/>
              </a:solidFill>
              <a:cs typeface="B Nazanin" pitchFamily="2" charset="-78"/>
            </a:rPr>
            <a:t>عدم تمرکز گزینشی </a:t>
          </a:r>
          <a:r>
            <a:rPr lang="fa-IR" dirty="0" smtClean="0">
              <a:cs typeface="B Nazanin" pitchFamily="2" charset="-78"/>
            </a:rPr>
            <a:t>در مجموعه های کاری شود.</a:t>
          </a:r>
          <a:endParaRPr lang="en-US" dirty="0">
            <a:cs typeface="B Nazanin" pitchFamily="2" charset="-78"/>
          </a:endParaRPr>
        </a:p>
      </dgm:t>
    </dgm:pt>
    <dgm:pt modelId="{3BE37AB1-D924-4E69-A885-05C5B63B328A}" type="parTrans" cxnId="{B2BA3623-D5A8-481C-99AB-8908F16E72C3}">
      <dgm:prSet/>
      <dgm:spPr/>
      <dgm:t>
        <a:bodyPr/>
        <a:lstStyle/>
        <a:p>
          <a:endParaRPr lang="en-US"/>
        </a:p>
      </dgm:t>
    </dgm:pt>
    <dgm:pt modelId="{CD419D7F-3F05-46A9-9806-EB082CDADFD2}" type="sibTrans" cxnId="{B2BA3623-D5A8-481C-99AB-8908F16E72C3}">
      <dgm:prSet/>
      <dgm:spPr/>
      <dgm:t>
        <a:bodyPr/>
        <a:lstStyle/>
        <a:p>
          <a:endParaRPr lang="en-US"/>
        </a:p>
      </dgm:t>
    </dgm:pt>
    <dgm:pt modelId="{38984169-B787-4EEB-885C-EC1F6E096CAA}">
      <dgm:prSet/>
      <dgm:spPr/>
      <dgm:t>
        <a:bodyPr/>
        <a:lstStyle/>
        <a:p>
          <a:pPr rtl="1"/>
          <a:r>
            <a:rPr lang="fa-IR" b="1" dirty="0" smtClean="0">
              <a:solidFill>
                <a:srgbClr val="FFFF00"/>
              </a:solidFill>
              <a:cs typeface="B Nazanin" pitchFamily="2" charset="-78"/>
            </a:rPr>
            <a:t>تنوع ارضاع </a:t>
          </a:r>
          <a:r>
            <a:rPr lang="fa-IR" dirty="0" smtClean="0">
              <a:cs typeface="B Nazanin" pitchFamily="2" charset="-78"/>
            </a:rPr>
            <a:t>در نتیجه </a:t>
          </a:r>
          <a:r>
            <a:rPr lang="fa-IR" b="1" dirty="0" smtClean="0">
              <a:solidFill>
                <a:srgbClr val="FFFF00"/>
              </a:solidFill>
              <a:cs typeface="B Nazanin" pitchFamily="2" charset="-78"/>
            </a:rPr>
            <a:t>تنوع تولید</a:t>
          </a:r>
          <a:r>
            <a:rPr lang="fa-IR" dirty="0" smtClean="0">
              <a:cs typeface="B Nazanin" pitchFamily="2" charset="-78"/>
            </a:rPr>
            <a:t>.</a:t>
          </a:r>
          <a:endParaRPr lang="en-US" dirty="0">
            <a:cs typeface="B Nazanin" pitchFamily="2" charset="-78"/>
          </a:endParaRPr>
        </a:p>
      </dgm:t>
    </dgm:pt>
    <dgm:pt modelId="{317119F4-8537-4731-A7CA-8F5F5620F4D0}" type="parTrans" cxnId="{BB3F8CB3-9504-4762-8690-7689AD25334B}">
      <dgm:prSet/>
      <dgm:spPr/>
      <dgm:t>
        <a:bodyPr/>
        <a:lstStyle/>
        <a:p>
          <a:endParaRPr lang="en-US"/>
        </a:p>
      </dgm:t>
    </dgm:pt>
    <dgm:pt modelId="{7A297BF2-12F5-4741-A758-FCFF5E00DA97}" type="sibTrans" cxnId="{BB3F8CB3-9504-4762-8690-7689AD25334B}">
      <dgm:prSet/>
      <dgm:spPr/>
      <dgm:t>
        <a:bodyPr/>
        <a:lstStyle/>
        <a:p>
          <a:endParaRPr lang="en-US"/>
        </a:p>
      </dgm:t>
    </dgm:pt>
    <dgm:pt modelId="{0C9A6748-FB24-4793-86B0-24BB71216343}">
      <dgm:prSet/>
      <dgm:spPr/>
      <dgm:t>
        <a:bodyPr/>
        <a:lstStyle/>
        <a:p>
          <a:pPr rtl="1"/>
          <a:r>
            <a:rPr lang="fa-IR" dirty="0" smtClean="0">
              <a:cs typeface="B Nazanin" pitchFamily="2" charset="-78"/>
            </a:rPr>
            <a:t>برخورداری سازمان از </a:t>
          </a:r>
          <a:r>
            <a:rPr lang="fa-IR" b="1" dirty="0" smtClean="0">
              <a:solidFill>
                <a:srgbClr val="FFFF00"/>
              </a:solidFill>
              <a:cs typeface="B Nazanin" pitchFamily="2" charset="-78"/>
            </a:rPr>
            <a:t>سیستمهای فنی پیشرفته </a:t>
          </a:r>
          <a:r>
            <a:rPr lang="fa-IR" dirty="0" smtClean="0">
              <a:cs typeface="B Nazanin" pitchFamily="2" charset="-78"/>
            </a:rPr>
            <a:t>و در عین حال </a:t>
          </a:r>
          <a:r>
            <a:rPr lang="fa-IR" b="1" dirty="0" smtClean="0">
              <a:solidFill>
                <a:srgbClr val="FFFF00"/>
              </a:solidFill>
              <a:cs typeface="B Nazanin" pitchFamily="2" charset="-78"/>
            </a:rPr>
            <a:t>خودکار</a:t>
          </a:r>
          <a:r>
            <a:rPr lang="fa-IR" dirty="0" smtClean="0">
              <a:cs typeface="B Nazanin" pitchFamily="2" charset="-78"/>
            </a:rPr>
            <a:t>.</a:t>
          </a:r>
          <a:endParaRPr lang="en-US" dirty="0">
            <a:cs typeface="B Nazanin" pitchFamily="2" charset="-78"/>
          </a:endParaRPr>
        </a:p>
      </dgm:t>
    </dgm:pt>
    <dgm:pt modelId="{D8615D25-063C-4D73-BDC1-70224F132B2A}" type="parTrans" cxnId="{7B049AF8-BEA9-419A-B9D9-CBABE116A480}">
      <dgm:prSet/>
      <dgm:spPr/>
      <dgm:t>
        <a:bodyPr/>
        <a:lstStyle/>
        <a:p>
          <a:endParaRPr lang="en-US"/>
        </a:p>
      </dgm:t>
    </dgm:pt>
    <dgm:pt modelId="{0871D117-EE36-4332-B08D-364984DFA5EA}" type="sibTrans" cxnId="{7B049AF8-BEA9-419A-B9D9-CBABE116A480}">
      <dgm:prSet/>
      <dgm:spPr/>
      <dgm:t>
        <a:bodyPr/>
        <a:lstStyle/>
        <a:p>
          <a:endParaRPr lang="en-US"/>
        </a:p>
      </dgm:t>
    </dgm:pt>
    <dgm:pt modelId="{2BEBF9AE-933B-4E58-B7AF-636005DF82F4}" type="pres">
      <dgm:prSet presAssocID="{A663BF66-EED8-4D89-8DD8-435E4EB1F333}" presName="Name0" presStyleCnt="0">
        <dgm:presLayoutVars>
          <dgm:dir/>
          <dgm:animLvl val="lvl"/>
          <dgm:resizeHandles val="exact"/>
        </dgm:presLayoutVars>
      </dgm:prSet>
      <dgm:spPr/>
      <dgm:t>
        <a:bodyPr/>
        <a:lstStyle/>
        <a:p>
          <a:endParaRPr lang="en-US"/>
        </a:p>
      </dgm:t>
    </dgm:pt>
    <dgm:pt modelId="{2AADF3B2-F7A3-4FF9-9A0B-1EC5AB2C95F1}" type="pres">
      <dgm:prSet presAssocID="{EB68E3D6-4F8C-48BE-BC7A-7A77A1C96709}" presName="linNode" presStyleCnt="0"/>
      <dgm:spPr/>
    </dgm:pt>
    <dgm:pt modelId="{AB4B1038-95EE-4AE4-9228-8CF9F51F40DE}" type="pres">
      <dgm:prSet presAssocID="{EB68E3D6-4F8C-48BE-BC7A-7A77A1C96709}" presName="parentText" presStyleLbl="node1" presStyleIdx="0" presStyleCnt="5" custScaleX="232128">
        <dgm:presLayoutVars>
          <dgm:chMax val="1"/>
          <dgm:bulletEnabled val="1"/>
        </dgm:presLayoutVars>
      </dgm:prSet>
      <dgm:spPr/>
      <dgm:t>
        <a:bodyPr/>
        <a:lstStyle/>
        <a:p>
          <a:endParaRPr lang="en-US"/>
        </a:p>
      </dgm:t>
    </dgm:pt>
    <dgm:pt modelId="{2386436C-353B-4896-824D-7C465D82F3F5}" type="pres">
      <dgm:prSet presAssocID="{09CC4AE1-AD21-4BCD-882F-AF011EAB97D9}" presName="sp" presStyleCnt="0"/>
      <dgm:spPr/>
    </dgm:pt>
    <dgm:pt modelId="{869C7CA1-AE0A-4706-815E-6531531F49EE}" type="pres">
      <dgm:prSet presAssocID="{9C07E812-0CFB-48B7-9AB3-12EB03702EAE}" presName="linNode" presStyleCnt="0"/>
      <dgm:spPr/>
    </dgm:pt>
    <dgm:pt modelId="{45EE2F80-8E79-431F-BF2E-36E456A15623}" type="pres">
      <dgm:prSet presAssocID="{9C07E812-0CFB-48B7-9AB3-12EB03702EAE}" presName="parentText" presStyleLbl="node1" presStyleIdx="1" presStyleCnt="5" custScaleX="156094" custLinFactNeighborX="37347" custLinFactNeighborY="-1337">
        <dgm:presLayoutVars>
          <dgm:chMax val="1"/>
          <dgm:bulletEnabled val="1"/>
        </dgm:presLayoutVars>
      </dgm:prSet>
      <dgm:spPr/>
      <dgm:t>
        <a:bodyPr/>
        <a:lstStyle/>
        <a:p>
          <a:endParaRPr lang="en-US"/>
        </a:p>
      </dgm:t>
    </dgm:pt>
    <dgm:pt modelId="{476E61BB-6241-432F-9BE9-B43B2E5C381A}" type="pres">
      <dgm:prSet presAssocID="{4888EFAB-5ED6-45A3-A1B8-D47180D7FF59}" presName="sp" presStyleCnt="0"/>
      <dgm:spPr/>
    </dgm:pt>
    <dgm:pt modelId="{AE2F63E8-76AE-41CE-A919-E7AD743057F5}" type="pres">
      <dgm:prSet presAssocID="{22A3985D-5E54-4059-8237-E9B78015D46F}" presName="linNode" presStyleCnt="0"/>
      <dgm:spPr/>
    </dgm:pt>
    <dgm:pt modelId="{1C5234AB-C52E-4ACD-A642-F24B975F461B}" type="pres">
      <dgm:prSet presAssocID="{22A3985D-5E54-4059-8237-E9B78015D46F}" presName="parentText" presStyleLbl="node1" presStyleIdx="2" presStyleCnt="5" custScaleX="158689" custLinFactNeighborX="37347" custLinFactNeighborY="-2446">
        <dgm:presLayoutVars>
          <dgm:chMax val="1"/>
          <dgm:bulletEnabled val="1"/>
        </dgm:presLayoutVars>
      </dgm:prSet>
      <dgm:spPr/>
      <dgm:t>
        <a:bodyPr/>
        <a:lstStyle/>
        <a:p>
          <a:endParaRPr lang="en-US"/>
        </a:p>
      </dgm:t>
    </dgm:pt>
    <dgm:pt modelId="{90A6F74E-3E88-44B7-B3B8-49A639080A3A}" type="pres">
      <dgm:prSet presAssocID="{CD419D7F-3F05-46A9-9806-EB082CDADFD2}" presName="sp" presStyleCnt="0"/>
      <dgm:spPr/>
    </dgm:pt>
    <dgm:pt modelId="{63623CC0-B538-4FAF-B388-8188EEF94C6C}" type="pres">
      <dgm:prSet presAssocID="{38984169-B787-4EEB-885C-EC1F6E096CAA}" presName="linNode" presStyleCnt="0"/>
      <dgm:spPr/>
    </dgm:pt>
    <dgm:pt modelId="{D2D4FBCB-5DE5-4423-87B7-2138C83CAD2A}" type="pres">
      <dgm:prSet presAssocID="{38984169-B787-4EEB-885C-EC1F6E096CAA}" presName="parentText" presStyleLbl="node1" presStyleIdx="3" presStyleCnt="5" custScaleX="156094" custLinFactNeighborX="40015" custLinFactNeighborY="-3554">
        <dgm:presLayoutVars>
          <dgm:chMax val="1"/>
          <dgm:bulletEnabled val="1"/>
        </dgm:presLayoutVars>
      </dgm:prSet>
      <dgm:spPr/>
      <dgm:t>
        <a:bodyPr/>
        <a:lstStyle/>
        <a:p>
          <a:endParaRPr lang="en-US"/>
        </a:p>
      </dgm:t>
    </dgm:pt>
    <dgm:pt modelId="{66E5CE99-5A0E-4E54-B463-59D0C8E4F277}" type="pres">
      <dgm:prSet presAssocID="{7A297BF2-12F5-4741-A758-FCFF5E00DA97}" presName="sp" presStyleCnt="0"/>
      <dgm:spPr/>
    </dgm:pt>
    <dgm:pt modelId="{C5E46376-4C6D-4001-A852-862CC9C0A663}" type="pres">
      <dgm:prSet presAssocID="{0C9A6748-FB24-4793-86B0-24BB71216343}" presName="linNode" presStyleCnt="0"/>
      <dgm:spPr/>
    </dgm:pt>
    <dgm:pt modelId="{336661BA-1B29-4AC5-936C-05F13093DAA0}" type="pres">
      <dgm:prSet presAssocID="{0C9A6748-FB24-4793-86B0-24BB71216343}" presName="parentText" presStyleLbl="node1" presStyleIdx="4" presStyleCnt="5" custScaleX="158688" custLinFactNeighborX="40015" custLinFactNeighborY="-4663">
        <dgm:presLayoutVars>
          <dgm:chMax val="1"/>
          <dgm:bulletEnabled val="1"/>
        </dgm:presLayoutVars>
      </dgm:prSet>
      <dgm:spPr/>
      <dgm:t>
        <a:bodyPr/>
        <a:lstStyle/>
        <a:p>
          <a:endParaRPr lang="en-US"/>
        </a:p>
      </dgm:t>
    </dgm:pt>
  </dgm:ptLst>
  <dgm:cxnLst>
    <dgm:cxn modelId="{D4344FC5-429C-45B0-89B0-D4B07484F241}" srcId="{A663BF66-EED8-4D89-8DD8-435E4EB1F333}" destId="{9C07E812-0CFB-48B7-9AB3-12EB03702EAE}" srcOrd="1" destOrd="0" parTransId="{85694157-88DD-4BDA-98FB-654E4D788185}" sibTransId="{4888EFAB-5ED6-45A3-A1B8-D47180D7FF59}"/>
    <dgm:cxn modelId="{53BC334F-BCBA-4D8C-B354-06C913E26405}" type="presOf" srcId="{22A3985D-5E54-4059-8237-E9B78015D46F}" destId="{1C5234AB-C52E-4ACD-A642-F24B975F461B}" srcOrd="0" destOrd="0" presId="urn:microsoft.com/office/officeart/2005/8/layout/vList5"/>
    <dgm:cxn modelId="{16E37B7F-B5E3-40E8-8CF6-0859AC6B190C}" type="presOf" srcId="{38984169-B787-4EEB-885C-EC1F6E096CAA}" destId="{D2D4FBCB-5DE5-4423-87B7-2138C83CAD2A}" srcOrd="0" destOrd="0" presId="urn:microsoft.com/office/officeart/2005/8/layout/vList5"/>
    <dgm:cxn modelId="{BB3F8CB3-9504-4762-8690-7689AD25334B}" srcId="{A663BF66-EED8-4D89-8DD8-435E4EB1F333}" destId="{38984169-B787-4EEB-885C-EC1F6E096CAA}" srcOrd="3" destOrd="0" parTransId="{317119F4-8537-4731-A7CA-8F5F5620F4D0}" sibTransId="{7A297BF2-12F5-4741-A758-FCFF5E00DA97}"/>
    <dgm:cxn modelId="{35090797-E688-4510-A5AD-47CB151CD457}" type="presOf" srcId="{EB68E3D6-4F8C-48BE-BC7A-7A77A1C96709}" destId="{AB4B1038-95EE-4AE4-9228-8CF9F51F40DE}" srcOrd="0" destOrd="0" presId="urn:microsoft.com/office/officeart/2005/8/layout/vList5"/>
    <dgm:cxn modelId="{B2BA3623-D5A8-481C-99AB-8908F16E72C3}" srcId="{A663BF66-EED8-4D89-8DD8-435E4EB1F333}" destId="{22A3985D-5E54-4059-8237-E9B78015D46F}" srcOrd="2" destOrd="0" parTransId="{3BE37AB1-D924-4E69-A885-05C5B63B328A}" sibTransId="{CD419D7F-3F05-46A9-9806-EB082CDADFD2}"/>
    <dgm:cxn modelId="{7ABA5119-A558-4324-88D6-769A17981930}" type="presOf" srcId="{A663BF66-EED8-4D89-8DD8-435E4EB1F333}" destId="{2BEBF9AE-933B-4E58-B7AF-636005DF82F4}" srcOrd="0" destOrd="0" presId="urn:microsoft.com/office/officeart/2005/8/layout/vList5"/>
    <dgm:cxn modelId="{2457E6EF-95AB-47FC-8EEA-6C7225DB822B}" srcId="{A663BF66-EED8-4D89-8DD8-435E4EB1F333}" destId="{EB68E3D6-4F8C-48BE-BC7A-7A77A1C96709}" srcOrd="0" destOrd="0" parTransId="{0C38FF37-EA7E-436D-BF1F-219B7616473A}" sibTransId="{09CC4AE1-AD21-4BCD-882F-AF011EAB97D9}"/>
    <dgm:cxn modelId="{9EEEDACA-C865-4C80-96B3-ADA593FC0E67}" type="presOf" srcId="{0C9A6748-FB24-4793-86B0-24BB71216343}" destId="{336661BA-1B29-4AC5-936C-05F13093DAA0}" srcOrd="0" destOrd="0" presId="urn:microsoft.com/office/officeart/2005/8/layout/vList5"/>
    <dgm:cxn modelId="{7B049AF8-BEA9-419A-B9D9-CBABE116A480}" srcId="{A663BF66-EED8-4D89-8DD8-435E4EB1F333}" destId="{0C9A6748-FB24-4793-86B0-24BB71216343}" srcOrd="4" destOrd="0" parTransId="{D8615D25-063C-4D73-BDC1-70224F132B2A}" sibTransId="{0871D117-EE36-4332-B08D-364984DFA5EA}"/>
    <dgm:cxn modelId="{B260BBCF-689D-4148-A0B8-5CE3B184B302}" type="presOf" srcId="{9C07E812-0CFB-48B7-9AB3-12EB03702EAE}" destId="{45EE2F80-8E79-431F-BF2E-36E456A15623}" srcOrd="0" destOrd="0" presId="urn:microsoft.com/office/officeart/2005/8/layout/vList5"/>
    <dgm:cxn modelId="{5E40598A-A1BE-480E-B9DC-9AF0A9FCF826}" type="presParOf" srcId="{2BEBF9AE-933B-4E58-B7AF-636005DF82F4}" destId="{2AADF3B2-F7A3-4FF9-9A0B-1EC5AB2C95F1}" srcOrd="0" destOrd="0" presId="urn:microsoft.com/office/officeart/2005/8/layout/vList5"/>
    <dgm:cxn modelId="{FB647A3C-88FF-4B11-B8A2-73DCD08A47B6}" type="presParOf" srcId="{2AADF3B2-F7A3-4FF9-9A0B-1EC5AB2C95F1}" destId="{AB4B1038-95EE-4AE4-9228-8CF9F51F40DE}" srcOrd="0" destOrd="0" presId="urn:microsoft.com/office/officeart/2005/8/layout/vList5"/>
    <dgm:cxn modelId="{D2EEC9BA-304A-4D03-8162-1DB04EFFF52B}" type="presParOf" srcId="{2BEBF9AE-933B-4E58-B7AF-636005DF82F4}" destId="{2386436C-353B-4896-824D-7C465D82F3F5}" srcOrd="1" destOrd="0" presId="urn:microsoft.com/office/officeart/2005/8/layout/vList5"/>
    <dgm:cxn modelId="{EEF56F85-9FDD-4FBA-B6DA-A4D5F60A9056}" type="presParOf" srcId="{2BEBF9AE-933B-4E58-B7AF-636005DF82F4}" destId="{869C7CA1-AE0A-4706-815E-6531531F49EE}" srcOrd="2" destOrd="0" presId="urn:microsoft.com/office/officeart/2005/8/layout/vList5"/>
    <dgm:cxn modelId="{94359586-048E-4342-9ADB-C18C4031EB58}" type="presParOf" srcId="{869C7CA1-AE0A-4706-815E-6531531F49EE}" destId="{45EE2F80-8E79-431F-BF2E-36E456A15623}" srcOrd="0" destOrd="0" presId="urn:microsoft.com/office/officeart/2005/8/layout/vList5"/>
    <dgm:cxn modelId="{34BBDE12-C8DA-4505-92AA-433EF60558F0}" type="presParOf" srcId="{2BEBF9AE-933B-4E58-B7AF-636005DF82F4}" destId="{476E61BB-6241-432F-9BE9-B43B2E5C381A}" srcOrd="3" destOrd="0" presId="urn:microsoft.com/office/officeart/2005/8/layout/vList5"/>
    <dgm:cxn modelId="{644DA02A-5B60-47FB-BCC4-C4F02CAF9D06}" type="presParOf" srcId="{2BEBF9AE-933B-4E58-B7AF-636005DF82F4}" destId="{AE2F63E8-76AE-41CE-A919-E7AD743057F5}" srcOrd="4" destOrd="0" presId="urn:microsoft.com/office/officeart/2005/8/layout/vList5"/>
    <dgm:cxn modelId="{CF37D76E-6718-4AC7-99F0-BF2A89AFBC03}" type="presParOf" srcId="{AE2F63E8-76AE-41CE-A919-E7AD743057F5}" destId="{1C5234AB-C52E-4ACD-A642-F24B975F461B}" srcOrd="0" destOrd="0" presId="urn:microsoft.com/office/officeart/2005/8/layout/vList5"/>
    <dgm:cxn modelId="{B81810C7-3E04-4242-85BA-0FE42888E5E0}" type="presParOf" srcId="{2BEBF9AE-933B-4E58-B7AF-636005DF82F4}" destId="{90A6F74E-3E88-44B7-B3B8-49A639080A3A}" srcOrd="5" destOrd="0" presId="urn:microsoft.com/office/officeart/2005/8/layout/vList5"/>
    <dgm:cxn modelId="{E87B9F8A-15DE-4DCE-9F08-5BC490377783}" type="presParOf" srcId="{2BEBF9AE-933B-4E58-B7AF-636005DF82F4}" destId="{63623CC0-B538-4FAF-B388-8188EEF94C6C}" srcOrd="6" destOrd="0" presId="urn:microsoft.com/office/officeart/2005/8/layout/vList5"/>
    <dgm:cxn modelId="{5E06B802-E2C7-4C2B-8644-6A0A1B7C7A56}" type="presParOf" srcId="{63623CC0-B538-4FAF-B388-8188EEF94C6C}" destId="{D2D4FBCB-5DE5-4423-87B7-2138C83CAD2A}" srcOrd="0" destOrd="0" presId="urn:microsoft.com/office/officeart/2005/8/layout/vList5"/>
    <dgm:cxn modelId="{2C8E70F3-B23A-46F8-81B5-882872B516C4}" type="presParOf" srcId="{2BEBF9AE-933B-4E58-B7AF-636005DF82F4}" destId="{66E5CE99-5A0E-4E54-B463-59D0C8E4F277}" srcOrd="7" destOrd="0" presId="urn:microsoft.com/office/officeart/2005/8/layout/vList5"/>
    <dgm:cxn modelId="{B1081F43-24F0-42D9-9B5E-8054E85100C8}" type="presParOf" srcId="{2BEBF9AE-933B-4E58-B7AF-636005DF82F4}" destId="{C5E46376-4C6D-4001-A852-862CC9C0A663}" srcOrd="8" destOrd="0" presId="urn:microsoft.com/office/officeart/2005/8/layout/vList5"/>
    <dgm:cxn modelId="{57BC3DA0-2921-4949-AEE1-345BF081261F}" type="presParOf" srcId="{C5E46376-4C6D-4001-A852-862CC9C0A663}" destId="{336661BA-1B29-4AC5-936C-05F13093DAA0}"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476C2C2F-30FE-42E5-875F-0FCD1FFB5DC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3558A19-0DF2-4429-9691-9EBD860ADBD6}">
      <dgm:prSet/>
      <dgm:spPr/>
      <dgm:t>
        <a:bodyPr/>
        <a:lstStyle/>
        <a:p>
          <a:pPr rtl="1"/>
          <a:r>
            <a:rPr lang="fa-IR" dirty="0" smtClean="0">
              <a:cs typeface="B Zar" pitchFamily="2" charset="-78"/>
            </a:rPr>
            <a:t>نقاط قوت</a:t>
          </a:r>
        </a:p>
        <a:p>
          <a:pPr rtl="1"/>
          <a:r>
            <a:rPr lang="fa-IR" dirty="0" smtClean="0">
              <a:cs typeface="B Zar" pitchFamily="2" charset="-78"/>
            </a:rPr>
            <a:t>استعاره</a:t>
          </a:r>
        </a:p>
        <a:p>
          <a:pPr rtl="1"/>
          <a:r>
            <a:rPr lang="fa-IR" dirty="0" smtClean="0">
              <a:cs typeface="B Zar" pitchFamily="2" charset="-78"/>
            </a:rPr>
            <a:t>زیستی</a:t>
          </a:r>
          <a:endParaRPr lang="en-US" dirty="0">
            <a:cs typeface="B Zar" pitchFamily="2" charset="-78"/>
          </a:endParaRPr>
        </a:p>
      </dgm:t>
    </dgm:pt>
    <dgm:pt modelId="{C658205F-70AF-4919-A7AC-11DF1F0D913B}" type="parTrans" cxnId="{BAA81F08-15C9-4AA5-83AA-3558A50F4C9F}">
      <dgm:prSet/>
      <dgm:spPr/>
      <dgm:t>
        <a:bodyPr/>
        <a:lstStyle/>
        <a:p>
          <a:endParaRPr lang="en-US"/>
        </a:p>
      </dgm:t>
    </dgm:pt>
    <dgm:pt modelId="{09BEE79D-75EE-45A3-AB28-1096D26E0682}" type="sibTrans" cxnId="{BAA81F08-15C9-4AA5-83AA-3558A50F4C9F}">
      <dgm:prSet/>
      <dgm:spPr/>
      <dgm:t>
        <a:bodyPr/>
        <a:lstStyle/>
        <a:p>
          <a:endParaRPr lang="en-US"/>
        </a:p>
      </dgm:t>
    </dgm:pt>
    <dgm:pt modelId="{AA8FC2B6-0951-4D53-862D-8AF317A485A7}">
      <dgm:prSet custT="1"/>
      <dgm:spPr/>
      <dgm:t>
        <a:bodyPr/>
        <a:lstStyle/>
        <a:p>
          <a:pPr marL="0" indent="0" algn="justLow" rtl="1">
            <a:tabLst>
              <a:tab pos="442913" algn="l"/>
            </a:tabLst>
          </a:pPr>
          <a:r>
            <a:rPr lang="fa-IR" sz="2400" dirty="0" smtClean="0">
              <a:solidFill>
                <a:schemeClr val="bg1"/>
              </a:solidFill>
              <a:cs typeface="B Zar" pitchFamily="2" charset="-78"/>
            </a:rPr>
            <a:t>تاکید بر درک روابط متقابل سازمان و محیط آن.نظریه های مکانیکی ، کم وبیش از نقش محیط در سازمان غافل مانده و به سازمانها بصورت سیستمهای تقریبا بسته  که از ساختارهای روشن و واضح برخورداند نگریسته اند برعکس براساس   نظریاتی که تاکنون مورد توجه قرار گرفت سازمانها نظامهایی باز هستند و اگر( به جای مجموعه ای از واحدهای مجزا ) آنها را به صورت باز و منعطف مورد توجه قرار دهیم در شناخت موثر ما از سازمان تاثیر بسزایی خواهد داشت </a:t>
          </a:r>
          <a:endParaRPr lang="en-US" sz="2400" dirty="0">
            <a:solidFill>
              <a:schemeClr val="bg1"/>
            </a:solidFill>
            <a:cs typeface="B Zar" pitchFamily="2" charset="-78"/>
          </a:endParaRPr>
        </a:p>
      </dgm:t>
    </dgm:pt>
    <dgm:pt modelId="{CB6DC723-BD99-442B-929B-A063C79F7D45}" type="parTrans" cxnId="{0F48DBF8-9792-4C75-86C2-9D3BCC4ACC3A}">
      <dgm:prSet/>
      <dgm:spPr/>
      <dgm:t>
        <a:bodyPr/>
        <a:lstStyle/>
        <a:p>
          <a:endParaRPr lang="en-US"/>
        </a:p>
      </dgm:t>
    </dgm:pt>
    <dgm:pt modelId="{B95E911D-D6CD-45B8-90BC-BA40F136A5F6}" type="sibTrans" cxnId="{0F48DBF8-9792-4C75-86C2-9D3BCC4ACC3A}">
      <dgm:prSet/>
      <dgm:spPr/>
      <dgm:t>
        <a:bodyPr/>
        <a:lstStyle/>
        <a:p>
          <a:endParaRPr lang="en-US"/>
        </a:p>
      </dgm:t>
    </dgm:pt>
    <dgm:pt modelId="{1ED23B18-A54A-4EE8-8BFA-9B88540BA0B1}">
      <dgm:prSet custT="1"/>
      <dgm:spPr>
        <a:blipFill rotWithShape="0">
          <a:blip xmlns:r="http://schemas.openxmlformats.org/officeDocument/2006/relationships" r:embed="rId1"/>
          <a:tile tx="0" ty="0" sx="100000" sy="100000" flip="none" algn="tl"/>
        </a:blipFill>
      </dgm:spPr>
      <dgm:t>
        <a:bodyPr/>
        <a:lstStyle/>
        <a:p>
          <a:pPr marL="0" indent="0" algn="justLow" rtl="1">
            <a:tabLst>
              <a:tab pos="442913" algn="l"/>
            </a:tabLst>
          </a:pPr>
          <a:endParaRPr lang="en-US" sz="2400" dirty="0">
            <a:solidFill>
              <a:schemeClr val="bg1"/>
            </a:solidFill>
            <a:cs typeface="B Zar" pitchFamily="2" charset="-78"/>
          </a:endParaRPr>
        </a:p>
      </dgm:t>
    </dgm:pt>
    <dgm:pt modelId="{9CC2FA61-586A-491D-B07A-5E38CC60A456}" type="parTrans" cxnId="{1D5A7D9D-3B27-4F9C-9179-0B03DCECB448}">
      <dgm:prSet/>
      <dgm:spPr/>
      <dgm:t>
        <a:bodyPr/>
        <a:lstStyle/>
        <a:p>
          <a:endParaRPr lang="en-US"/>
        </a:p>
      </dgm:t>
    </dgm:pt>
    <dgm:pt modelId="{A241816A-5D02-48D1-8E4F-3ED2B5D55EF1}" type="sibTrans" cxnId="{1D5A7D9D-3B27-4F9C-9179-0B03DCECB448}">
      <dgm:prSet/>
      <dgm:spPr/>
      <dgm:t>
        <a:bodyPr/>
        <a:lstStyle/>
        <a:p>
          <a:endParaRPr lang="en-US"/>
        </a:p>
      </dgm:t>
    </dgm:pt>
    <dgm:pt modelId="{ED67119D-2893-4E74-BB0D-108A2E04F96B}">
      <dgm:prSet custT="1"/>
      <dgm:spPr/>
      <dgm:t>
        <a:bodyPr/>
        <a:lstStyle/>
        <a:p>
          <a:pPr marL="0" indent="0" algn="justLow" rtl="1">
            <a:tabLst>
              <a:tab pos="442913" algn="l"/>
            </a:tabLst>
          </a:pPr>
          <a:endParaRPr lang="en-US" sz="2400" dirty="0">
            <a:solidFill>
              <a:schemeClr val="bg1"/>
            </a:solidFill>
            <a:cs typeface="B Zar" pitchFamily="2" charset="-78"/>
          </a:endParaRPr>
        </a:p>
      </dgm:t>
    </dgm:pt>
    <dgm:pt modelId="{670229DE-08B8-4FA8-8184-E9E0F7845861}" type="parTrans" cxnId="{165B378A-0A43-4B81-A10B-662E442F1048}">
      <dgm:prSet/>
      <dgm:spPr/>
      <dgm:t>
        <a:bodyPr/>
        <a:lstStyle/>
        <a:p>
          <a:endParaRPr lang="en-US"/>
        </a:p>
      </dgm:t>
    </dgm:pt>
    <dgm:pt modelId="{FB5AD81A-8E00-44E9-9ADB-699F6188D273}" type="sibTrans" cxnId="{165B378A-0A43-4B81-A10B-662E442F1048}">
      <dgm:prSet/>
      <dgm:spPr/>
      <dgm:t>
        <a:bodyPr/>
        <a:lstStyle/>
        <a:p>
          <a:endParaRPr lang="en-US"/>
        </a:p>
      </dgm:t>
    </dgm:pt>
    <dgm:pt modelId="{AC4141A3-1155-4071-B00B-25C22D7511C7}">
      <dgm:prSet custT="1"/>
      <dgm:spPr/>
      <dgm:t>
        <a:bodyPr/>
        <a:lstStyle/>
        <a:p>
          <a:pPr marL="0" indent="0" algn="justLow" rtl="1">
            <a:tabLst>
              <a:tab pos="442913" algn="l"/>
            </a:tabLst>
          </a:pPr>
          <a:endParaRPr lang="en-US" sz="2400" dirty="0">
            <a:solidFill>
              <a:schemeClr val="bg1"/>
            </a:solidFill>
            <a:cs typeface="B Zar" pitchFamily="2" charset="-78"/>
          </a:endParaRPr>
        </a:p>
      </dgm:t>
    </dgm:pt>
    <dgm:pt modelId="{C5721D1E-62E1-4A26-AB4D-D81CDC935779}" type="parTrans" cxnId="{6C713BD2-32C8-443E-A8B0-A2B0E244C3A5}">
      <dgm:prSet/>
      <dgm:spPr/>
      <dgm:t>
        <a:bodyPr/>
        <a:lstStyle/>
        <a:p>
          <a:endParaRPr lang="en-US"/>
        </a:p>
      </dgm:t>
    </dgm:pt>
    <dgm:pt modelId="{E36D4FFF-1E3B-495F-9244-D4B007BD48CA}" type="sibTrans" cxnId="{6C713BD2-32C8-443E-A8B0-A2B0E244C3A5}">
      <dgm:prSet/>
      <dgm:spPr/>
      <dgm:t>
        <a:bodyPr/>
        <a:lstStyle/>
        <a:p>
          <a:endParaRPr lang="en-US"/>
        </a:p>
      </dgm:t>
    </dgm:pt>
    <dgm:pt modelId="{5DC68F5A-6FAA-445F-8D18-0EE21DD5328C}" type="pres">
      <dgm:prSet presAssocID="{476C2C2F-30FE-42E5-875F-0FCD1FFB5DC6}" presName="Name0" presStyleCnt="0">
        <dgm:presLayoutVars>
          <dgm:dir/>
          <dgm:animLvl val="lvl"/>
          <dgm:resizeHandles val="exact"/>
        </dgm:presLayoutVars>
      </dgm:prSet>
      <dgm:spPr/>
      <dgm:t>
        <a:bodyPr/>
        <a:lstStyle/>
        <a:p>
          <a:endParaRPr lang="en-US"/>
        </a:p>
      </dgm:t>
    </dgm:pt>
    <dgm:pt modelId="{E58A64CA-2FC1-403C-AC70-093A06144D66}" type="pres">
      <dgm:prSet presAssocID="{33558A19-0DF2-4429-9691-9EBD860ADBD6}" presName="linNode" presStyleCnt="0"/>
      <dgm:spPr/>
    </dgm:pt>
    <dgm:pt modelId="{353E56A7-1EF9-47D3-B9CA-0684CAB752DB}" type="pres">
      <dgm:prSet presAssocID="{33558A19-0DF2-4429-9691-9EBD860ADBD6}" presName="parentText" presStyleLbl="node1" presStyleIdx="0" presStyleCnt="1" custScaleX="63258" custLinFactNeighborX="-2116" custLinFactNeighborY="1612">
        <dgm:presLayoutVars>
          <dgm:chMax val="1"/>
          <dgm:bulletEnabled val="1"/>
        </dgm:presLayoutVars>
      </dgm:prSet>
      <dgm:spPr/>
      <dgm:t>
        <a:bodyPr/>
        <a:lstStyle/>
        <a:p>
          <a:endParaRPr lang="en-US"/>
        </a:p>
      </dgm:t>
    </dgm:pt>
    <dgm:pt modelId="{B2657C4F-7ABB-4203-AE0B-C6A75BDB20D8}" type="pres">
      <dgm:prSet presAssocID="{33558A19-0DF2-4429-9691-9EBD860ADBD6}" presName="descendantText" presStyleLbl="alignAccFollowNode1" presStyleIdx="0" presStyleCnt="1" custScaleX="172320" custScaleY="125000" custLinFactNeighborX="-995" custLinFactNeighborY="-1272">
        <dgm:presLayoutVars>
          <dgm:bulletEnabled val="1"/>
        </dgm:presLayoutVars>
      </dgm:prSet>
      <dgm:spPr/>
      <dgm:t>
        <a:bodyPr/>
        <a:lstStyle/>
        <a:p>
          <a:endParaRPr lang="en-US"/>
        </a:p>
      </dgm:t>
    </dgm:pt>
  </dgm:ptLst>
  <dgm:cxnLst>
    <dgm:cxn modelId="{0F48DBF8-9792-4C75-86C2-9D3BCC4ACC3A}" srcId="{33558A19-0DF2-4429-9691-9EBD860ADBD6}" destId="{AA8FC2B6-0951-4D53-862D-8AF317A485A7}" srcOrd="1" destOrd="0" parTransId="{CB6DC723-BD99-442B-929B-A063C79F7D45}" sibTransId="{B95E911D-D6CD-45B8-90BC-BA40F136A5F6}"/>
    <dgm:cxn modelId="{14F7A8E8-F17B-4F11-B765-204E69971E4B}" type="presOf" srcId="{AA8FC2B6-0951-4D53-862D-8AF317A485A7}" destId="{B2657C4F-7ABB-4203-AE0B-C6A75BDB20D8}" srcOrd="0" destOrd="1" presId="urn:microsoft.com/office/officeart/2005/8/layout/vList5"/>
    <dgm:cxn modelId="{D31C5115-B5A3-4D03-86EC-559B1A739E72}" type="presOf" srcId="{1ED23B18-A54A-4EE8-8BFA-9B88540BA0B1}" destId="{B2657C4F-7ABB-4203-AE0B-C6A75BDB20D8}" srcOrd="0" destOrd="0" presId="urn:microsoft.com/office/officeart/2005/8/layout/vList5"/>
    <dgm:cxn modelId="{3C57CF27-06E5-41B3-BC6B-89F7A92C6694}" type="presOf" srcId="{ED67119D-2893-4E74-BB0D-108A2E04F96B}" destId="{B2657C4F-7ABB-4203-AE0B-C6A75BDB20D8}" srcOrd="0" destOrd="3" presId="urn:microsoft.com/office/officeart/2005/8/layout/vList5"/>
    <dgm:cxn modelId="{FAEC8825-9E8D-413D-9767-819C7BF891DF}" type="presOf" srcId="{AC4141A3-1155-4071-B00B-25C22D7511C7}" destId="{B2657C4F-7ABB-4203-AE0B-C6A75BDB20D8}" srcOrd="0" destOrd="2" presId="urn:microsoft.com/office/officeart/2005/8/layout/vList5"/>
    <dgm:cxn modelId="{74350AB8-DA4F-45E7-93DA-68C0AEC8A100}" type="presOf" srcId="{476C2C2F-30FE-42E5-875F-0FCD1FFB5DC6}" destId="{5DC68F5A-6FAA-445F-8D18-0EE21DD5328C}" srcOrd="0" destOrd="0" presId="urn:microsoft.com/office/officeart/2005/8/layout/vList5"/>
    <dgm:cxn modelId="{32135FE3-F8C0-47D8-BEAD-F98CC65708DC}" type="presOf" srcId="{33558A19-0DF2-4429-9691-9EBD860ADBD6}" destId="{353E56A7-1EF9-47D3-B9CA-0684CAB752DB}" srcOrd="0" destOrd="0" presId="urn:microsoft.com/office/officeart/2005/8/layout/vList5"/>
    <dgm:cxn modelId="{1D5A7D9D-3B27-4F9C-9179-0B03DCECB448}" srcId="{33558A19-0DF2-4429-9691-9EBD860ADBD6}" destId="{1ED23B18-A54A-4EE8-8BFA-9B88540BA0B1}" srcOrd="0" destOrd="0" parTransId="{9CC2FA61-586A-491D-B07A-5E38CC60A456}" sibTransId="{A241816A-5D02-48D1-8E4F-3ED2B5D55EF1}"/>
    <dgm:cxn modelId="{BAA81F08-15C9-4AA5-83AA-3558A50F4C9F}" srcId="{476C2C2F-30FE-42E5-875F-0FCD1FFB5DC6}" destId="{33558A19-0DF2-4429-9691-9EBD860ADBD6}" srcOrd="0" destOrd="0" parTransId="{C658205F-70AF-4919-A7AC-11DF1F0D913B}" sibTransId="{09BEE79D-75EE-45A3-AB28-1096D26E0682}"/>
    <dgm:cxn modelId="{165B378A-0A43-4B81-A10B-662E442F1048}" srcId="{33558A19-0DF2-4429-9691-9EBD860ADBD6}" destId="{ED67119D-2893-4E74-BB0D-108A2E04F96B}" srcOrd="3" destOrd="0" parTransId="{670229DE-08B8-4FA8-8184-E9E0F7845861}" sibTransId="{FB5AD81A-8E00-44E9-9ADB-699F6188D273}"/>
    <dgm:cxn modelId="{6C713BD2-32C8-443E-A8B0-A2B0E244C3A5}" srcId="{33558A19-0DF2-4429-9691-9EBD860ADBD6}" destId="{AC4141A3-1155-4071-B00B-25C22D7511C7}" srcOrd="2" destOrd="0" parTransId="{C5721D1E-62E1-4A26-AB4D-D81CDC935779}" sibTransId="{E36D4FFF-1E3B-495F-9244-D4B007BD48CA}"/>
    <dgm:cxn modelId="{D3A0B60F-E164-4005-A3A5-C1C3FBD1298B}" type="presParOf" srcId="{5DC68F5A-6FAA-445F-8D18-0EE21DD5328C}" destId="{E58A64CA-2FC1-403C-AC70-093A06144D66}" srcOrd="0" destOrd="0" presId="urn:microsoft.com/office/officeart/2005/8/layout/vList5"/>
    <dgm:cxn modelId="{9EB68F8A-49F7-4193-9842-1911486B0654}" type="presParOf" srcId="{E58A64CA-2FC1-403C-AC70-093A06144D66}" destId="{353E56A7-1EF9-47D3-B9CA-0684CAB752DB}" srcOrd="0" destOrd="0" presId="urn:microsoft.com/office/officeart/2005/8/layout/vList5"/>
    <dgm:cxn modelId="{4C47B60C-3203-4400-9B50-7D27250630AF}" type="presParOf" srcId="{E58A64CA-2FC1-403C-AC70-093A06144D66}" destId="{B2657C4F-7ABB-4203-AE0B-C6A75BDB20D8}"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476C2C2F-30FE-42E5-875F-0FCD1FFB5DC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3558A19-0DF2-4429-9691-9EBD860ADBD6}">
      <dgm:prSet/>
      <dgm:spPr/>
      <dgm:t>
        <a:bodyPr/>
        <a:lstStyle/>
        <a:p>
          <a:pPr rtl="1"/>
          <a:r>
            <a:rPr lang="fa-IR" dirty="0" smtClean="0">
              <a:cs typeface="B Zar" pitchFamily="2" charset="-78"/>
            </a:rPr>
            <a:t>نقاط قوت</a:t>
          </a:r>
        </a:p>
        <a:p>
          <a:pPr rtl="1"/>
          <a:r>
            <a:rPr lang="fa-IR" dirty="0" smtClean="0">
              <a:cs typeface="B Zar" pitchFamily="2" charset="-78"/>
            </a:rPr>
            <a:t>استعاره</a:t>
          </a:r>
        </a:p>
        <a:p>
          <a:pPr rtl="1"/>
          <a:r>
            <a:rPr lang="fa-IR" dirty="0" smtClean="0">
              <a:cs typeface="B Zar" pitchFamily="2" charset="-78"/>
            </a:rPr>
            <a:t>زیستی</a:t>
          </a:r>
          <a:endParaRPr lang="en-US" dirty="0">
            <a:cs typeface="B Zar" pitchFamily="2" charset="-78"/>
          </a:endParaRPr>
        </a:p>
      </dgm:t>
    </dgm:pt>
    <dgm:pt modelId="{C658205F-70AF-4919-A7AC-11DF1F0D913B}" type="parTrans" cxnId="{BAA81F08-15C9-4AA5-83AA-3558A50F4C9F}">
      <dgm:prSet/>
      <dgm:spPr/>
      <dgm:t>
        <a:bodyPr/>
        <a:lstStyle/>
        <a:p>
          <a:endParaRPr lang="en-US"/>
        </a:p>
      </dgm:t>
    </dgm:pt>
    <dgm:pt modelId="{09BEE79D-75EE-45A3-AB28-1096D26E0682}" type="sibTrans" cxnId="{BAA81F08-15C9-4AA5-83AA-3558A50F4C9F}">
      <dgm:prSet/>
      <dgm:spPr/>
      <dgm:t>
        <a:bodyPr/>
        <a:lstStyle/>
        <a:p>
          <a:endParaRPr lang="en-US"/>
        </a:p>
      </dgm:t>
    </dgm:pt>
    <dgm:pt modelId="{E16E80A7-65CB-4DC1-A6AA-E20AFD592260}">
      <dgm:prSet custT="1"/>
      <dgm:spPr/>
      <dgm:t>
        <a:bodyPr/>
        <a:lstStyle/>
        <a:p>
          <a:pPr marL="0" indent="0" algn="justLow" rtl="1">
            <a:tabLst>
              <a:tab pos="442913" algn="l"/>
            </a:tabLst>
          </a:pPr>
          <a:r>
            <a:rPr lang="fa-IR" sz="2400" dirty="0" smtClean="0">
              <a:solidFill>
                <a:schemeClr val="tx1"/>
              </a:solidFill>
              <a:cs typeface="B Zar" pitchFamily="2" charset="-78"/>
            </a:rPr>
            <a:t> این امربا نظریه های کلاسیک  که توجه خود رامعطوف به یک هدف عملیاتی مشخص مینمودنددرتقابل قرار دارد به دیگر سخن حیات سازمانی یک فرآیند است حال آنکه اهداف نقاط مشخصی هستند که میبایستی به آنهارسید ازآنجا که در این نگرش حیات خود به مثابه یک هدف اولیه و اساسی موردتوجه قرار میگیرد نگرش مدیران رامنعطف میسازد و از جابه جایی اهداف که سرنوشت کلیه سازمانهاست جلوگیری مینماید </a:t>
          </a:r>
          <a:endParaRPr lang="en-US" sz="2400" dirty="0">
            <a:solidFill>
              <a:schemeClr val="tx1"/>
            </a:solidFill>
            <a:cs typeface="B Zar" pitchFamily="2" charset="-78"/>
          </a:endParaRPr>
        </a:p>
      </dgm:t>
    </dgm:pt>
    <dgm:pt modelId="{14084815-BE94-47CB-B228-9749265DA6B8}" type="parTrans" cxnId="{FBE62DDE-796F-4199-8EC5-58F09EEBDDBC}">
      <dgm:prSet/>
      <dgm:spPr/>
      <dgm:t>
        <a:bodyPr/>
        <a:lstStyle/>
        <a:p>
          <a:endParaRPr lang="en-US"/>
        </a:p>
      </dgm:t>
    </dgm:pt>
    <dgm:pt modelId="{BF947DE5-2A72-4592-92C1-1C7732CCAB98}" type="sibTrans" cxnId="{FBE62DDE-796F-4199-8EC5-58F09EEBDDBC}">
      <dgm:prSet/>
      <dgm:spPr/>
      <dgm:t>
        <a:bodyPr/>
        <a:lstStyle/>
        <a:p>
          <a:endParaRPr lang="en-US"/>
        </a:p>
      </dgm:t>
    </dgm:pt>
    <dgm:pt modelId="{E6FBD4C7-EC9B-4C21-B629-6746B7BBB0C9}">
      <dgm:prSet custT="1"/>
      <dgm:spPr/>
      <dgm:t>
        <a:bodyPr/>
        <a:lstStyle/>
        <a:p>
          <a:pPr marL="0" indent="0" algn="justLow" rtl="1">
            <a:tabLst>
              <a:tab pos="442913" algn="l"/>
            </a:tabLst>
          </a:pPr>
          <a:endParaRPr lang="en-US" sz="2400" dirty="0">
            <a:solidFill>
              <a:schemeClr val="tx1"/>
            </a:solidFill>
            <a:cs typeface="B Zar" pitchFamily="2" charset="-78"/>
          </a:endParaRPr>
        </a:p>
      </dgm:t>
    </dgm:pt>
    <dgm:pt modelId="{00BD5549-7D41-48B7-8EBA-52C8B1127DA4}" type="parTrans" cxnId="{CF417B05-6E95-406E-9018-4A0B3C770ADA}">
      <dgm:prSet/>
      <dgm:spPr/>
      <dgm:t>
        <a:bodyPr/>
        <a:lstStyle/>
        <a:p>
          <a:endParaRPr lang="en-US"/>
        </a:p>
      </dgm:t>
    </dgm:pt>
    <dgm:pt modelId="{E0C88220-504A-4E6F-A47A-ED2C2B549F74}" type="sibTrans" cxnId="{CF417B05-6E95-406E-9018-4A0B3C770ADA}">
      <dgm:prSet/>
      <dgm:spPr/>
      <dgm:t>
        <a:bodyPr/>
        <a:lstStyle/>
        <a:p>
          <a:endParaRPr lang="en-US"/>
        </a:p>
      </dgm:t>
    </dgm:pt>
    <dgm:pt modelId="{01917395-D83F-4E72-89F1-B7785E898EA0}">
      <dgm:prSet custT="1"/>
      <dgm:spPr/>
      <dgm:t>
        <a:bodyPr/>
        <a:lstStyle/>
        <a:p>
          <a:pPr marL="0" indent="0" algn="justLow" rtl="1">
            <a:tabLst>
              <a:tab pos="442913" algn="l"/>
            </a:tabLst>
          </a:pPr>
          <a:endParaRPr lang="en-US" sz="2400" dirty="0">
            <a:solidFill>
              <a:schemeClr val="tx1"/>
            </a:solidFill>
            <a:cs typeface="B Zar" pitchFamily="2" charset="-78"/>
          </a:endParaRPr>
        </a:p>
      </dgm:t>
    </dgm:pt>
    <dgm:pt modelId="{A07ECD1D-F4FC-45BB-BCD9-0B0DD6456123}" type="parTrans" cxnId="{5AC524DE-063A-4BF7-9101-31FA095D4E84}">
      <dgm:prSet/>
      <dgm:spPr/>
      <dgm:t>
        <a:bodyPr/>
        <a:lstStyle/>
        <a:p>
          <a:endParaRPr lang="en-US"/>
        </a:p>
      </dgm:t>
    </dgm:pt>
    <dgm:pt modelId="{6B8A7433-4CB3-41FF-A284-55C3A7AA112D}" type="sibTrans" cxnId="{5AC524DE-063A-4BF7-9101-31FA095D4E84}">
      <dgm:prSet/>
      <dgm:spPr/>
      <dgm:t>
        <a:bodyPr/>
        <a:lstStyle/>
        <a:p>
          <a:endParaRPr lang="en-US"/>
        </a:p>
      </dgm:t>
    </dgm:pt>
    <dgm:pt modelId="{2EA6171A-C3B0-4365-9CE5-312C119F5CC3}">
      <dgm:prSet custT="1"/>
      <dgm:spPr/>
      <dgm:t>
        <a:bodyPr/>
        <a:lstStyle/>
        <a:p>
          <a:pPr marL="0" indent="0" algn="justLow" rtl="1">
            <a:tabLst>
              <a:tab pos="442913" algn="l"/>
            </a:tabLst>
          </a:pPr>
          <a:r>
            <a:rPr lang="fa-IR" sz="2400" dirty="0" smtClean="0">
              <a:solidFill>
                <a:schemeClr val="tx1"/>
              </a:solidFill>
              <a:cs typeface="B Zar" pitchFamily="2" charset="-78"/>
            </a:rPr>
            <a:t>مدیریت سازمان را به توجه عمیق به نیازها و ارضای آن وادار میکند. بر این اساس اگر سازمان به حیات خود توجه داشته باشد میبایستی از طریق ارضای نیازهای خود اقدام شایسته مبذول دارد.</a:t>
          </a:r>
          <a:endParaRPr lang="en-US" sz="2400" dirty="0">
            <a:solidFill>
              <a:schemeClr val="tx1"/>
            </a:solidFill>
            <a:cs typeface="B Zar" pitchFamily="2" charset="-78"/>
          </a:endParaRPr>
        </a:p>
      </dgm:t>
    </dgm:pt>
    <dgm:pt modelId="{4FA49663-6C02-4F22-AC88-F4BF5360575D}" type="parTrans" cxnId="{8C8CED96-B054-4B6C-8714-C4CE8C7FDCF7}">
      <dgm:prSet/>
      <dgm:spPr/>
      <dgm:t>
        <a:bodyPr/>
        <a:lstStyle/>
        <a:p>
          <a:endParaRPr lang="en-US"/>
        </a:p>
      </dgm:t>
    </dgm:pt>
    <dgm:pt modelId="{CAF598BA-D906-456F-8B46-2B1462EB87C2}" type="sibTrans" cxnId="{8C8CED96-B054-4B6C-8714-C4CE8C7FDCF7}">
      <dgm:prSet/>
      <dgm:spPr/>
      <dgm:t>
        <a:bodyPr/>
        <a:lstStyle/>
        <a:p>
          <a:endParaRPr lang="en-US"/>
        </a:p>
      </dgm:t>
    </dgm:pt>
    <dgm:pt modelId="{5DC68F5A-6FAA-445F-8D18-0EE21DD5328C}" type="pres">
      <dgm:prSet presAssocID="{476C2C2F-30FE-42E5-875F-0FCD1FFB5DC6}" presName="Name0" presStyleCnt="0">
        <dgm:presLayoutVars>
          <dgm:dir/>
          <dgm:animLvl val="lvl"/>
          <dgm:resizeHandles val="exact"/>
        </dgm:presLayoutVars>
      </dgm:prSet>
      <dgm:spPr/>
      <dgm:t>
        <a:bodyPr/>
        <a:lstStyle/>
        <a:p>
          <a:endParaRPr lang="en-US"/>
        </a:p>
      </dgm:t>
    </dgm:pt>
    <dgm:pt modelId="{E58A64CA-2FC1-403C-AC70-093A06144D66}" type="pres">
      <dgm:prSet presAssocID="{33558A19-0DF2-4429-9691-9EBD860ADBD6}" presName="linNode" presStyleCnt="0"/>
      <dgm:spPr/>
    </dgm:pt>
    <dgm:pt modelId="{353E56A7-1EF9-47D3-B9CA-0684CAB752DB}" type="pres">
      <dgm:prSet presAssocID="{33558A19-0DF2-4429-9691-9EBD860ADBD6}" presName="parentText" presStyleLbl="node1" presStyleIdx="0" presStyleCnt="1" custScaleX="78669" custLinFactNeighborX="-2116" custLinFactNeighborY="1612">
        <dgm:presLayoutVars>
          <dgm:chMax val="1"/>
          <dgm:bulletEnabled val="1"/>
        </dgm:presLayoutVars>
      </dgm:prSet>
      <dgm:spPr/>
      <dgm:t>
        <a:bodyPr/>
        <a:lstStyle/>
        <a:p>
          <a:endParaRPr lang="en-US"/>
        </a:p>
      </dgm:t>
    </dgm:pt>
    <dgm:pt modelId="{B2657C4F-7ABB-4203-AE0B-C6A75BDB20D8}" type="pres">
      <dgm:prSet presAssocID="{33558A19-0DF2-4429-9691-9EBD860ADBD6}" presName="descendantText" presStyleLbl="alignAccFollowNode1" presStyleIdx="0" presStyleCnt="1" custScaleX="172320" custScaleY="125000" custLinFactNeighborX="-995" custLinFactNeighborY="-1272">
        <dgm:presLayoutVars>
          <dgm:bulletEnabled val="1"/>
        </dgm:presLayoutVars>
      </dgm:prSet>
      <dgm:spPr/>
      <dgm:t>
        <a:bodyPr/>
        <a:lstStyle/>
        <a:p>
          <a:endParaRPr lang="en-US"/>
        </a:p>
      </dgm:t>
    </dgm:pt>
  </dgm:ptLst>
  <dgm:cxnLst>
    <dgm:cxn modelId="{5AC524DE-063A-4BF7-9101-31FA095D4E84}" srcId="{33558A19-0DF2-4429-9691-9EBD860ADBD6}" destId="{01917395-D83F-4E72-89F1-B7785E898EA0}" srcOrd="0" destOrd="0" parTransId="{A07ECD1D-F4FC-45BB-BCD9-0B0DD6456123}" sibTransId="{6B8A7433-4CB3-41FF-A284-55C3A7AA112D}"/>
    <dgm:cxn modelId="{FBE62DDE-796F-4199-8EC5-58F09EEBDDBC}" srcId="{33558A19-0DF2-4429-9691-9EBD860ADBD6}" destId="{E16E80A7-65CB-4DC1-A6AA-E20AFD592260}" srcOrd="3" destOrd="0" parTransId="{14084815-BE94-47CB-B228-9749265DA6B8}" sibTransId="{BF947DE5-2A72-4592-92C1-1C7732CCAB98}"/>
    <dgm:cxn modelId="{3EE271C1-1D38-4046-B260-4C3B0D130A0A}" type="presOf" srcId="{476C2C2F-30FE-42E5-875F-0FCD1FFB5DC6}" destId="{5DC68F5A-6FAA-445F-8D18-0EE21DD5328C}" srcOrd="0" destOrd="0" presId="urn:microsoft.com/office/officeart/2005/8/layout/vList5"/>
    <dgm:cxn modelId="{611445C9-7B24-4CBA-95E4-5586899C4BC6}" type="presOf" srcId="{01917395-D83F-4E72-89F1-B7785E898EA0}" destId="{B2657C4F-7ABB-4203-AE0B-C6A75BDB20D8}" srcOrd="0" destOrd="0" presId="urn:microsoft.com/office/officeart/2005/8/layout/vList5"/>
    <dgm:cxn modelId="{BAA81F08-15C9-4AA5-83AA-3558A50F4C9F}" srcId="{476C2C2F-30FE-42E5-875F-0FCD1FFB5DC6}" destId="{33558A19-0DF2-4429-9691-9EBD860ADBD6}" srcOrd="0" destOrd="0" parTransId="{C658205F-70AF-4919-A7AC-11DF1F0D913B}" sibTransId="{09BEE79D-75EE-45A3-AB28-1096D26E0682}"/>
    <dgm:cxn modelId="{8C8CED96-B054-4B6C-8714-C4CE8C7FDCF7}" srcId="{33558A19-0DF2-4429-9691-9EBD860ADBD6}" destId="{2EA6171A-C3B0-4365-9CE5-312C119F5CC3}" srcOrd="1" destOrd="0" parTransId="{4FA49663-6C02-4F22-AC88-F4BF5360575D}" sibTransId="{CAF598BA-D906-456F-8B46-2B1462EB87C2}"/>
    <dgm:cxn modelId="{A8E0D8AF-BA53-4A74-84CE-BB2CEFCD5278}" type="presOf" srcId="{2EA6171A-C3B0-4365-9CE5-312C119F5CC3}" destId="{B2657C4F-7ABB-4203-AE0B-C6A75BDB20D8}" srcOrd="0" destOrd="1" presId="urn:microsoft.com/office/officeart/2005/8/layout/vList5"/>
    <dgm:cxn modelId="{26E36B07-3082-4816-8A84-A633089AB7B0}" type="presOf" srcId="{33558A19-0DF2-4429-9691-9EBD860ADBD6}" destId="{353E56A7-1EF9-47D3-B9CA-0684CAB752DB}" srcOrd="0" destOrd="0" presId="urn:microsoft.com/office/officeart/2005/8/layout/vList5"/>
    <dgm:cxn modelId="{CF417B05-6E95-406E-9018-4A0B3C770ADA}" srcId="{33558A19-0DF2-4429-9691-9EBD860ADBD6}" destId="{E6FBD4C7-EC9B-4C21-B629-6746B7BBB0C9}" srcOrd="2" destOrd="0" parTransId="{00BD5549-7D41-48B7-8EBA-52C8B1127DA4}" sibTransId="{E0C88220-504A-4E6F-A47A-ED2C2B549F74}"/>
    <dgm:cxn modelId="{CEE4507A-3E04-4575-ABA4-E236BF4D9977}" type="presOf" srcId="{E16E80A7-65CB-4DC1-A6AA-E20AFD592260}" destId="{B2657C4F-7ABB-4203-AE0B-C6A75BDB20D8}" srcOrd="0" destOrd="3" presId="urn:microsoft.com/office/officeart/2005/8/layout/vList5"/>
    <dgm:cxn modelId="{96B7E045-9DE6-4466-9022-367F6DC0A6B0}" type="presOf" srcId="{E6FBD4C7-EC9B-4C21-B629-6746B7BBB0C9}" destId="{B2657C4F-7ABB-4203-AE0B-C6A75BDB20D8}" srcOrd="0" destOrd="2" presId="urn:microsoft.com/office/officeart/2005/8/layout/vList5"/>
    <dgm:cxn modelId="{B7A24E25-953B-4F6B-B5C1-FB8BBD55CC9E}" type="presParOf" srcId="{5DC68F5A-6FAA-445F-8D18-0EE21DD5328C}" destId="{E58A64CA-2FC1-403C-AC70-093A06144D66}" srcOrd="0" destOrd="0" presId="urn:microsoft.com/office/officeart/2005/8/layout/vList5"/>
    <dgm:cxn modelId="{4CDD10CB-3EFC-431F-A492-BBF254F0077E}" type="presParOf" srcId="{E58A64CA-2FC1-403C-AC70-093A06144D66}" destId="{353E56A7-1EF9-47D3-B9CA-0684CAB752DB}" srcOrd="0" destOrd="0" presId="urn:microsoft.com/office/officeart/2005/8/layout/vList5"/>
    <dgm:cxn modelId="{FABBEB76-F2B3-4F91-B13B-238818869902}" type="presParOf" srcId="{E58A64CA-2FC1-403C-AC70-093A06144D66}" destId="{B2657C4F-7ABB-4203-AE0B-C6A75BDB20D8}"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76C2C2F-30FE-42E5-875F-0FCD1FFB5DC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3558A19-0DF2-4429-9691-9EBD860ADBD6}">
      <dgm:prSet/>
      <dgm:spPr/>
      <dgm:t>
        <a:bodyPr/>
        <a:lstStyle/>
        <a:p>
          <a:pPr rtl="1"/>
          <a:r>
            <a:rPr lang="fa-IR" dirty="0" smtClean="0">
              <a:cs typeface="B Zar" pitchFamily="2" charset="-78"/>
            </a:rPr>
            <a:t>نقاط قوت</a:t>
          </a:r>
        </a:p>
        <a:p>
          <a:pPr rtl="1"/>
          <a:r>
            <a:rPr lang="fa-IR" dirty="0" smtClean="0">
              <a:cs typeface="B Zar" pitchFamily="2" charset="-78"/>
            </a:rPr>
            <a:t>استعاره</a:t>
          </a:r>
        </a:p>
        <a:p>
          <a:pPr rtl="1"/>
          <a:r>
            <a:rPr lang="fa-IR" dirty="0" smtClean="0">
              <a:cs typeface="B Zar" pitchFamily="2" charset="-78"/>
            </a:rPr>
            <a:t>زیستی</a:t>
          </a:r>
          <a:endParaRPr lang="en-US" dirty="0">
            <a:cs typeface="B Zar" pitchFamily="2" charset="-78"/>
          </a:endParaRPr>
        </a:p>
      </dgm:t>
    </dgm:pt>
    <dgm:pt modelId="{C658205F-70AF-4919-A7AC-11DF1F0D913B}" type="parTrans" cxnId="{BAA81F08-15C9-4AA5-83AA-3558A50F4C9F}">
      <dgm:prSet/>
      <dgm:spPr/>
      <dgm:t>
        <a:bodyPr/>
        <a:lstStyle/>
        <a:p>
          <a:endParaRPr lang="en-US"/>
        </a:p>
      </dgm:t>
    </dgm:pt>
    <dgm:pt modelId="{09BEE79D-75EE-45A3-AB28-1096D26E0682}" type="sibTrans" cxnId="{BAA81F08-15C9-4AA5-83AA-3558A50F4C9F}">
      <dgm:prSet/>
      <dgm:spPr/>
      <dgm:t>
        <a:bodyPr/>
        <a:lstStyle/>
        <a:p>
          <a:endParaRPr lang="en-US"/>
        </a:p>
      </dgm:t>
    </dgm:pt>
    <dgm:pt modelId="{AA8FC2B6-0951-4D53-862D-8AF317A485A7}">
      <dgm:prSet custT="1"/>
      <dgm:spPr/>
      <dgm:t>
        <a:bodyPr/>
        <a:lstStyle/>
        <a:p>
          <a:pPr algn="justLow" rtl="1"/>
          <a:r>
            <a:rPr lang="fa-IR" sz="2400" dirty="0" smtClean="0">
              <a:solidFill>
                <a:schemeClr val="tx1"/>
              </a:solidFill>
              <a:cs typeface="B Zar" pitchFamily="2" charset="-78"/>
            </a:rPr>
            <a:t>برای سازماندهی طیف وسیعی از راهکارهای مختلف وجود دارد و مدیران و افراد مسئول در سازماندهی با عنایت به شرایط خاص محیطی نسبت به انتخاب یکی از آنها اقدام مینمایند ، کیفیت و کارآمدی سازمان بستگی تام به این انتخاب دارد.</a:t>
          </a:r>
          <a:endParaRPr lang="en-US" sz="2400" dirty="0">
            <a:solidFill>
              <a:schemeClr val="tx1"/>
            </a:solidFill>
            <a:cs typeface="B Zar" pitchFamily="2" charset="-78"/>
          </a:endParaRPr>
        </a:p>
      </dgm:t>
    </dgm:pt>
    <dgm:pt modelId="{CB6DC723-BD99-442B-929B-A063C79F7D45}" type="parTrans" cxnId="{0F48DBF8-9792-4C75-86C2-9D3BCC4ACC3A}">
      <dgm:prSet/>
      <dgm:spPr/>
      <dgm:t>
        <a:bodyPr/>
        <a:lstStyle/>
        <a:p>
          <a:endParaRPr lang="en-US"/>
        </a:p>
      </dgm:t>
    </dgm:pt>
    <dgm:pt modelId="{B95E911D-D6CD-45B8-90BC-BA40F136A5F6}" type="sibTrans" cxnId="{0F48DBF8-9792-4C75-86C2-9D3BCC4ACC3A}">
      <dgm:prSet/>
      <dgm:spPr/>
      <dgm:t>
        <a:bodyPr/>
        <a:lstStyle/>
        <a:p>
          <a:endParaRPr lang="en-US"/>
        </a:p>
      </dgm:t>
    </dgm:pt>
    <dgm:pt modelId="{DBF3B4EE-7A63-4367-A562-35202EF7379A}">
      <dgm:prSet custT="1"/>
      <dgm:spPr/>
      <dgm:t>
        <a:bodyPr/>
        <a:lstStyle/>
        <a:p>
          <a:pPr algn="justLow" rtl="1"/>
          <a:r>
            <a:rPr lang="fa-IR" sz="2400" dirty="0" smtClean="0">
              <a:solidFill>
                <a:schemeClr val="tx1"/>
              </a:solidFill>
              <a:cs typeface="B Zar" pitchFamily="2" charset="-78"/>
            </a:rPr>
            <a:t>توجه عمیق به نو آوری و ابداع در سازمان.قابل ذکر نیست که بگوییم در سازمانهای مکانیکی نوآوری و ابداع فدای نظم و انضباط عملکردی می گردد نظراتی که در این بخش مطرح گردید براین نکته تاکید دارد که سازمانهای پویا ماتریسی پروژه ای   ویا به کلی زیستی در این زمینه برتری کامل دارند </a:t>
          </a:r>
          <a:endParaRPr lang="en-US" sz="2400" dirty="0">
            <a:solidFill>
              <a:schemeClr val="tx1"/>
            </a:solidFill>
            <a:cs typeface="B Zar" pitchFamily="2" charset="-78"/>
          </a:endParaRPr>
        </a:p>
      </dgm:t>
    </dgm:pt>
    <dgm:pt modelId="{47C4801F-0EF2-4544-9DEB-AB21BD67291D}" type="parTrans" cxnId="{805B0349-5E4B-4633-9CD1-B2B1E90AB399}">
      <dgm:prSet/>
      <dgm:spPr/>
      <dgm:t>
        <a:bodyPr/>
        <a:lstStyle/>
        <a:p>
          <a:endParaRPr lang="en-US"/>
        </a:p>
      </dgm:t>
    </dgm:pt>
    <dgm:pt modelId="{872AE616-C6E9-4CEA-8F3B-1B2D024B9B47}" type="sibTrans" cxnId="{805B0349-5E4B-4633-9CD1-B2B1E90AB399}">
      <dgm:prSet/>
      <dgm:spPr/>
      <dgm:t>
        <a:bodyPr/>
        <a:lstStyle/>
        <a:p>
          <a:endParaRPr lang="en-US"/>
        </a:p>
      </dgm:t>
    </dgm:pt>
    <dgm:pt modelId="{EC2F74E1-AA0C-4932-8F1B-7F47C302DA4B}">
      <dgm:prSet custT="1"/>
      <dgm:spPr/>
      <dgm:t>
        <a:bodyPr/>
        <a:lstStyle/>
        <a:p>
          <a:pPr algn="justLow" rtl="1"/>
          <a:endParaRPr lang="en-US" sz="1800" dirty="0">
            <a:solidFill>
              <a:schemeClr val="tx1"/>
            </a:solidFill>
            <a:cs typeface="B Zar" pitchFamily="2" charset="-78"/>
          </a:endParaRPr>
        </a:p>
      </dgm:t>
    </dgm:pt>
    <dgm:pt modelId="{2717A9C1-5D3C-4915-B35B-F6969B51C5F6}" type="parTrans" cxnId="{A20E108B-AFA4-4223-AAF3-BFFF92CB5D68}">
      <dgm:prSet/>
      <dgm:spPr/>
    </dgm:pt>
    <dgm:pt modelId="{DD993C09-7527-4698-82CD-9EC506BE5B2A}" type="sibTrans" cxnId="{A20E108B-AFA4-4223-AAF3-BFFF92CB5D68}">
      <dgm:prSet/>
      <dgm:spPr/>
    </dgm:pt>
    <dgm:pt modelId="{3AB18F72-D18A-4FF8-BB28-42F403AFCD50}">
      <dgm:prSet custT="1"/>
      <dgm:spPr/>
      <dgm:t>
        <a:bodyPr/>
        <a:lstStyle/>
        <a:p>
          <a:pPr algn="justLow" rtl="1"/>
          <a:endParaRPr lang="en-US" sz="1800" dirty="0">
            <a:solidFill>
              <a:schemeClr val="tx1"/>
            </a:solidFill>
            <a:cs typeface="B Zar" pitchFamily="2" charset="-78"/>
          </a:endParaRPr>
        </a:p>
      </dgm:t>
    </dgm:pt>
    <dgm:pt modelId="{64E7A3FD-2AD1-422C-B9B6-1D4D55E3706C}" type="parTrans" cxnId="{5DAEE513-F307-46FF-A703-75B214CD0E0B}">
      <dgm:prSet/>
      <dgm:spPr/>
    </dgm:pt>
    <dgm:pt modelId="{8659C671-F036-4A75-92EB-4216FACC5408}" type="sibTrans" cxnId="{5DAEE513-F307-46FF-A703-75B214CD0E0B}">
      <dgm:prSet/>
      <dgm:spPr/>
    </dgm:pt>
    <dgm:pt modelId="{5DC68F5A-6FAA-445F-8D18-0EE21DD5328C}" type="pres">
      <dgm:prSet presAssocID="{476C2C2F-30FE-42E5-875F-0FCD1FFB5DC6}" presName="Name0" presStyleCnt="0">
        <dgm:presLayoutVars>
          <dgm:dir/>
          <dgm:animLvl val="lvl"/>
          <dgm:resizeHandles val="exact"/>
        </dgm:presLayoutVars>
      </dgm:prSet>
      <dgm:spPr/>
      <dgm:t>
        <a:bodyPr/>
        <a:lstStyle/>
        <a:p>
          <a:endParaRPr lang="en-US"/>
        </a:p>
      </dgm:t>
    </dgm:pt>
    <dgm:pt modelId="{E58A64CA-2FC1-403C-AC70-093A06144D66}" type="pres">
      <dgm:prSet presAssocID="{33558A19-0DF2-4429-9691-9EBD860ADBD6}" presName="linNode" presStyleCnt="0"/>
      <dgm:spPr/>
    </dgm:pt>
    <dgm:pt modelId="{353E56A7-1EF9-47D3-B9CA-0684CAB752DB}" type="pres">
      <dgm:prSet presAssocID="{33558A19-0DF2-4429-9691-9EBD860ADBD6}" presName="parentText" presStyleLbl="node1" presStyleIdx="0" presStyleCnt="1" custScaleX="58901" custLinFactNeighborX="-2116" custLinFactNeighborY="1612">
        <dgm:presLayoutVars>
          <dgm:chMax val="1"/>
          <dgm:bulletEnabled val="1"/>
        </dgm:presLayoutVars>
      </dgm:prSet>
      <dgm:spPr/>
      <dgm:t>
        <a:bodyPr/>
        <a:lstStyle/>
        <a:p>
          <a:endParaRPr lang="en-US"/>
        </a:p>
      </dgm:t>
    </dgm:pt>
    <dgm:pt modelId="{B2657C4F-7ABB-4203-AE0B-C6A75BDB20D8}" type="pres">
      <dgm:prSet presAssocID="{33558A19-0DF2-4429-9691-9EBD860ADBD6}" presName="descendantText" presStyleLbl="alignAccFollowNode1" presStyleIdx="0" presStyleCnt="1" custScaleX="172320" custScaleY="121531" custLinFactNeighborY="-1211">
        <dgm:presLayoutVars>
          <dgm:bulletEnabled val="1"/>
        </dgm:presLayoutVars>
      </dgm:prSet>
      <dgm:spPr/>
      <dgm:t>
        <a:bodyPr/>
        <a:lstStyle/>
        <a:p>
          <a:endParaRPr lang="en-US"/>
        </a:p>
      </dgm:t>
    </dgm:pt>
  </dgm:ptLst>
  <dgm:cxnLst>
    <dgm:cxn modelId="{9EFE77DF-3FD5-40CE-9B40-DFCF6828F719}" type="presOf" srcId="{3AB18F72-D18A-4FF8-BB28-42F403AFCD50}" destId="{B2657C4F-7ABB-4203-AE0B-C6A75BDB20D8}" srcOrd="0" destOrd="3" presId="urn:microsoft.com/office/officeart/2005/8/layout/vList5"/>
    <dgm:cxn modelId="{0F48DBF8-9792-4C75-86C2-9D3BCC4ACC3A}" srcId="{33558A19-0DF2-4429-9691-9EBD860ADBD6}" destId="{AA8FC2B6-0951-4D53-862D-8AF317A485A7}" srcOrd="0" destOrd="0" parTransId="{CB6DC723-BD99-442B-929B-A063C79F7D45}" sibTransId="{B95E911D-D6CD-45B8-90BC-BA40F136A5F6}"/>
    <dgm:cxn modelId="{805B0349-5E4B-4633-9CD1-B2B1E90AB399}" srcId="{33558A19-0DF2-4429-9691-9EBD860ADBD6}" destId="{DBF3B4EE-7A63-4367-A562-35202EF7379A}" srcOrd="2" destOrd="0" parTransId="{47C4801F-0EF2-4544-9DEB-AB21BD67291D}" sibTransId="{872AE616-C6E9-4CEA-8F3B-1B2D024B9B47}"/>
    <dgm:cxn modelId="{3D08B0F7-98FD-4446-9730-15D23418A7D9}" type="presOf" srcId="{EC2F74E1-AA0C-4932-8F1B-7F47C302DA4B}" destId="{B2657C4F-7ABB-4203-AE0B-C6A75BDB20D8}" srcOrd="0" destOrd="1" presId="urn:microsoft.com/office/officeart/2005/8/layout/vList5"/>
    <dgm:cxn modelId="{BAA81F08-15C9-4AA5-83AA-3558A50F4C9F}" srcId="{476C2C2F-30FE-42E5-875F-0FCD1FFB5DC6}" destId="{33558A19-0DF2-4429-9691-9EBD860ADBD6}" srcOrd="0" destOrd="0" parTransId="{C658205F-70AF-4919-A7AC-11DF1F0D913B}" sibTransId="{09BEE79D-75EE-45A3-AB28-1096D26E0682}"/>
    <dgm:cxn modelId="{C5356CC6-8C66-4E37-ADE3-F7DFB18B4211}" type="presOf" srcId="{DBF3B4EE-7A63-4367-A562-35202EF7379A}" destId="{B2657C4F-7ABB-4203-AE0B-C6A75BDB20D8}" srcOrd="0" destOrd="2" presId="urn:microsoft.com/office/officeart/2005/8/layout/vList5"/>
    <dgm:cxn modelId="{78726055-0097-4A57-ADD6-DC2AE0985929}" type="presOf" srcId="{AA8FC2B6-0951-4D53-862D-8AF317A485A7}" destId="{B2657C4F-7ABB-4203-AE0B-C6A75BDB20D8}" srcOrd="0" destOrd="0" presId="urn:microsoft.com/office/officeart/2005/8/layout/vList5"/>
    <dgm:cxn modelId="{F3B0C9C0-2575-47FD-AA52-EAD2DC217BE0}" type="presOf" srcId="{33558A19-0DF2-4429-9691-9EBD860ADBD6}" destId="{353E56A7-1EF9-47D3-B9CA-0684CAB752DB}" srcOrd="0" destOrd="0" presId="urn:microsoft.com/office/officeart/2005/8/layout/vList5"/>
    <dgm:cxn modelId="{A20E108B-AFA4-4223-AAF3-BFFF92CB5D68}" srcId="{33558A19-0DF2-4429-9691-9EBD860ADBD6}" destId="{EC2F74E1-AA0C-4932-8F1B-7F47C302DA4B}" srcOrd="1" destOrd="0" parTransId="{2717A9C1-5D3C-4915-B35B-F6969B51C5F6}" sibTransId="{DD993C09-7527-4698-82CD-9EC506BE5B2A}"/>
    <dgm:cxn modelId="{7960E6BD-5118-4AD4-9F82-30C748835FEB}" type="presOf" srcId="{476C2C2F-30FE-42E5-875F-0FCD1FFB5DC6}" destId="{5DC68F5A-6FAA-445F-8D18-0EE21DD5328C}" srcOrd="0" destOrd="0" presId="urn:microsoft.com/office/officeart/2005/8/layout/vList5"/>
    <dgm:cxn modelId="{5DAEE513-F307-46FF-A703-75B214CD0E0B}" srcId="{33558A19-0DF2-4429-9691-9EBD860ADBD6}" destId="{3AB18F72-D18A-4FF8-BB28-42F403AFCD50}" srcOrd="3" destOrd="0" parTransId="{64E7A3FD-2AD1-422C-B9B6-1D4D55E3706C}" sibTransId="{8659C671-F036-4A75-92EB-4216FACC5408}"/>
    <dgm:cxn modelId="{ABED5E9B-83AF-429E-A070-6C27042C1CA6}" type="presParOf" srcId="{5DC68F5A-6FAA-445F-8D18-0EE21DD5328C}" destId="{E58A64CA-2FC1-403C-AC70-093A06144D66}" srcOrd="0" destOrd="0" presId="urn:microsoft.com/office/officeart/2005/8/layout/vList5"/>
    <dgm:cxn modelId="{B5108D97-296F-4CF8-A982-FB7F68E3EBC6}" type="presParOf" srcId="{E58A64CA-2FC1-403C-AC70-093A06144D66}" destId="{353E56A7-1EF9-47D3-B9CA-0684CAB752DB}" srcOrd="0" destOrd="0" presId="urn:microsoft.com/office/officeart/2005/8/layout/vList5"/>
    <dgm:cxn modelId="{431B0692-44CD-45DB-9054-CE20BB5D6C75}" type="presParOf" srcId="{E58A64CA-2FC1-403C-AC70-093A06144D66}" destId="{B2657C4F-7ABB-4203-AE0B-C6A75BDB20D8}"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476C2C2F-30FE-42E5-875F-0FCD1FFB5DC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3558A19-0DF2-4429-9691-9EBD860ADBD6}">
      <dgm:prSet/>
      <dgm:spPr/>
      <dgm:t>
        <a:bodyPr/>
        <a:lstStyle/>
        <a:p>
          <a:pPr rtl="1"/>
          <a:r>
            <a:rPr lang="fa-IR" dirty="0" smtClean="0">
              <a:solidFill>
                <a:schemeClr val="bg1"/>
              </a:solidFill>
              <a:cs typeface="B Zar" pitchFamily="2" charset="-78"/>
            </a:rPr>
            <a:t>نقاط قوت</a:t>
          </a:r>
        </a:p>
        <a:p>
          <a:pPr rtl="1"/>
          <a:r>
            <a:rPr lang="fa-IR" dirty="0" smtClean="0">
              <a:solidFill>
                <a:schemeClr val="bg1"/>
              </a:solidFill>
              <a:cs typeface="B Zar" pitchFamily="2" charset="-78"/>
            </a:rPr>
            <a:t>استعاره</a:t>
          </a:r>
        </a:p>
        <a:p>
          <a:pPr rtl="1"/>
          <a:r>
            <a:rPr lang="fa-IR" dirty="0" smtClean="0">
              <a:solidFill>
                <a:schemeClr val="bg1"/>
              </a:solidFill>
              <a:cs typeface="B Zar" pitchFamily="2" charset="-78"/>
            </a:rPr>
            <a:t>زیستی</a:t>
          </a:r>
          <a:endParaRPr lang="en-US" dirty="0">
            <a:solidFill>
              <a:schemeClr val="bg1"/>
            </a:solidFill>
            <a:cs typeface="B Zar" pitchFamily="2" charset="-78"/>
          </a:endParaRPr>
        </a:p>
      </dgm:t>
    </dgm:pt>
    <dgm:pt modelId="{C658205F-70AF-4919-A7AC-11DF1F0D913B}" type="parTrans" cxnId="{BAA81F08-15C9-4AA5-83AA-3558A50F4C9F}">
      <dgm:prSet/>
      <dgm:spPr/>
      <dgm:t>
        <a:bodyPr/>
        <a:lstStyle/>
        <a:p>
          <a:endParaRPr lang="en-US"/>
        </a:p>
      </dgm:t>
    </dgm:pt>
    <dgm:pt modelId="{09BEE79D-75EE-45A3-AB28-1096D26E0682}" type="sibTrans" cxnId="{BAA81F08-15C9-4AA5-83AA-3558A50F4C9F}">
      <dgm:prSet/>
      <dgm:spPr/>
      <dgm:t>
        <a:bodyPr/>
        <a:lstStyle/>
        <a:p>
          <a:endParaRPr lang="en-US"/>
        </a:p>
      </dgm:t>
    </dgm:pt>
    <dgm:pt modelId="{AA8FC2B6-0951-4D53-862D-8AF317A485A7}">
      <dgm:prSet custT="1"/>
      <dgm:spPr/>
      <dgm:t>
        <a:bodyPr/>
        <a:lstStyle/>
        <a:p>
          <a:pPr algn="justLow" rtl="1"/>
          <a:r>
            <a:rPr lang="fa-IR" sz="2400" dirty="0" smtClean="0">
              <a:solidFill>
                <a:schemeClr val="tx1"/>
              </a:solidFill>
              <a:cs typeface="B Zar" pitchFamily="2" charset="-78"/>
            </a:rPr>
            <a:t>استفاده از زمینه های نظری و عملی ، مخصوصا در نگرش اقتضایی  ، در توسعه سازمانی است.</a:t>
          </a:r>
          <a:endParaRPr lang="en-US" sz="2400" dirty="0">
            <a:solidFill>
              <a:schemeClr val="tx1"/>
            </a:solidFill>
            <a:cs typeface="B Zar" pitchFamily="2" charset="-78"/>
          </a:endParaRPr>
        </a:p>
      </dgm:t>
    </dgm:pt>
    <dgm:pt modelId="{CB6DC723-BD99-442B-929B-A063C79F7D45}" type="parTrans" cxnId="{0F48DBF8-9792-4C75-86C2-9D3BCC4ACC3A}">
      <dgm:prSet/>
      <dgm:spPr/>
      <dgm:t>
        <a:bodyPr/>
        <a:lstStyle/>
        <a:p>
          <a:endParaRPr lang="en-US"/>
        </a:p>
      </dgm:t>
    </dgm:pt>
    <dgm:pt modelId="{B95E911D-D6CD-45B8-90BC-BA40F136A5F6}" type="sibTrans" cxnId="{0F48DBF8-9792-4C75-86C2-9D3BCC4ACC3A}">
      <dgm:prSet/>
      <dgm:spPr/>
      <dgm:t>
        <a:bodyPr/>
        <a:lstStyle/>
        <a:p>
          <a:endParaRPr lang="en-US"/>
        </a:p>
      </dgm:t>
    </dgm:pt>
    <dgm:pt modelId="{80DC519F-2FC3-45EC-A32F-6E47F4432E4A}">
      <dgm:prSet custT="1"/>
      <dgm:spPr/>
      <dgm:t>
        <a:bodyPr/>
        <a:lstStyle/>
        <a:p>
          <a:pPr algn="justLow" rtl="1"/>
          <a:r>
            <a:rPr lang="fa-IR" sz="2400" dirty="0" smtClean="0">
              <a:solidFill>
                <a:schemeClr val="tx1"/>
              </a:solidFill>
              <a:cs typeface="B Zar" pitchFamily="2" charset="-78"/>
            </a:rPr>
            <a:t>این استعاره به اکولوژی و روابط بین سازمانی تاکید می نماید.نظریه پردازان اکولوژی جمعیت براین باورند که روابط بین سازمانی تاثیر بسیار زیادی در حیات سازمانهای جدید خواهد داشت چنانچه این نظریه را بپذیریم شایسته است که شکل جدیدی از روابط بین سازمانی را باتوجه به محیط بسیار پیچیده ای که سازمانهای ما با آن روبرویند خلق نماییم </a:t>
          </a:r>
          <a:endParaRPr lang="en-US" sz="2400" dirty="0">
            <a:solidFill>
              <a:schemeClr val="tx1"/>
            </a:solidFill>
            <a:cs typeface="B Zar" pitchFamily="2" charset="-78"/>
          </a:endParaRPr>
        </a:p>
      </dgm:t>
    </dgm:pt>
    <dgm:pt modelId="{0A6857FE-A98A-4EB3-B74F-357E7D9AAA25}" type="parTrans" cxnId="{62399899-FDFF-456F-91F3-0FAACCBDF7E5}">
      <dgm:prSet/>
      <dgm:spPr/>
      <dgm:t>
        <a:bodyPr/>
        <a:lstStyle/>
        <a:p>
          <a:endParaRPr lang="en-US"/>
        </a:p>
      </dgm:t>
    </dgm:pt>
    <dgm:pt modelId="{9B5A9D6D-BAFC-47C9-B5E4-67B5468E5F89}" type="sibTrans" cxnId="{62399899-FDFF-456F-91F3-0FAACCBDF7E5}">
      <dgm:prSet/>
      <dgm:spPr/>
      <dgm:t>
        <a:bodyPr/>
        <a:lstStyle/>
        <a:p>
          <a:endParaRPr lang="en-US"/>
        </a:p>
      </dgm:t>
    </dgm:pt>
    <dgm:pt modelId="{A3802906-A1DB-4DD2-ADBB-A7DB65A57029}">
      <dgm:prSet custT="1"/>
      <dgm:spPr/>
      <dgm:t>
        <a:bodyPr/>
        <a:lstStyle/>
        <a:p>
          <a:pPr algn="justLow" rtl="1"/>
          <a:endParaRPr lang="en-US" sz="1800" dirty="0">
            <a:solidFill>
              <a:schemeClr val="tx1"/>
            </a:solidFill>
            <a:cs typeface="B Zar" pitchFamily="2" charset="-78"/>
          </a:endParaRPr>
        </a:p>
      </dgm:t>
    </dgm:pt>
    <dgm:pt modelId="{1B734031-0F4F-413E-8BFF-26A0AD13FBAD}" type="parTrans" cxnId="{D95E462B-A338-43B7-81A2-E21898F8001F}">
      <dgm:prSet/>
      <dgm:spPr/>
      <dgm:t>
        <a:bodyPr/>
        <a:lstStyle/>
        <a:p>
          <a:endParaRPr lang="en-US"/>
        </a:p>
      </dgm:t>
    </dgm:pt>
    <dgm:pt modelId="{6E03E791-776A-459C-9823-1C890CD2F0B5}" type="sibTrans" cxnId="{D95E462B-A338-43B7-81A2-E21898F8001F}">
      <dgm:prSet/>
      <dgm:spPr/>
      <dgm:t>
        <a:bodyPr/>
        <a:lstStyle/>
        <a:p>
          <a:endParaRPr lang="en-US"/>
        </a:p>
      </dgm:t>
    </dgm:pt>
    <dgm:pt modelId="{5DC68F5A-6FAA-445F-8D18-0EE21DD5328C}" type="pres">
      <dgm:prSet presAssocID="{476C2C2F-30FE-42E5-875F-0FCD1FFB5DC6}" presName="Name0" presStyleCnt="0">
        <dgm:presLayoutVars>
          <dgm:dir/>
          <dgm:animLvl val="lvl"/>
          <dgm:resizeHandles val="exact"/>
        </dgm:presLayoutVars>
      </dgm:prSet>
      <dgm:spPr/>
      <dgm:t>
        <a:bodyPr/>
        <a:lstStyle/>
        <a:p>
          <a:endParaRPr lang="en-US"/>
        </a:p>
      </dgm:t>
    </dgm:pt>
    <dgm:pt modelId="{E58A64CA-2FC1-403C-AC70-093A06144D66}" type="pres">
      <dgm:prSet presAssocID="{33558A19-0DF2-4429-9691-9EBD860ADBD6}" presName="linNode" presStyleCnt="0"/>
      <dgm:spPr/>
    </dgm:pt>
    <dgm:pt modelId="{353E56A7-1EF9-47D3-B9CA-0684CAB752DB}" type="pres">
      <dgm:prSet presAssocID="{33558A19-0DF2-4429-9691-9EBD860ADBD6}" presName="parentText" presStyleLbl="node1" presStyleIdx="0" presStyleCnt="1" custScaleX="58901" custLinFactNeighborX="-2116" custLinFactNeighborY="1612">
        <dgm:presLayoutVars>
          <dgm:chMax val="1"/>
          <dgm:bulletEnabled val="1"/>
        </dgm:presLayoutVars>
      </dgm:prSet>
      <dgm:spPr/>
      <dgm:t>
        <a:bodyPr/>
        <a:lstStyle/>
        <a:p>
          <a:endParaRPr lang="en-US"/>
        </a:p>
      </dgm:t>
    </dgm:pt>
    <dgm:pt modelId="{B2657C4F-7ABB-4203-AE0B-C6A75BDB20D8}" type="pres">
      <dgm:prSet presAssocID="{33558A19-0DF2-4429-9691-9EBD860ADBD6}" presName="descendantText" presStyleLbl="alignAccFollowNode1" presStyleIdx="0" presStyleCnt="1" custScaleX="172320" custScaleY="121531" custLinFactNeighborY="-1211">
        <dgm:presLayoutVars>
          <dgm:bulletEnabled val="1"/>
        </dgm:presLayoutVars>
      </dgm:prSet>
      <dgm:spPr/>
      <dgm:t>
        <a:bodyPr/>
        <a:lstStyle/>
        <a:p>
          <a:endParaRPr lang="en-US"/>
        </a:p>
      </dgm:t>
    </dgm:pt>
  </dgm:ptLst>
  <dgm:cxnLst>
    <dgm:cxn modelId="{1DC0E573-67C9-4B50-9256-CA3A4C08D810}" type="presOf" srcId="{80DC519F-2FC3-45EC-A32F-6E47F4432E4A}" destId="{B2657C4F-7ABB-4203-AE0B-C6A75BDB20D8}" srcOrd="0" destOrd="2" presId="urn:microsoft.com/office/officeart/2005/8/layout/vList5"/>
    <dgm:cxn modelId="{E3E18FCD-B48B-4C24-A2A3-9F10680212FD}" type="presOf" srcId="{476C2C2F-30FE-42E5-875F-0FCD1FFB5DC6}" destId="{5DC68F5A-6FAA-445F-8D18-0EE21DD5328C}" srcOrd="0" destOrd="0" presId="urn:microsoft.com/office/officeart/2005/8/layout/vList5"/>
    <dgm:cxn modelId="{D68FE4D4-3511-46A1-AD72-F9D68E4354BE}" type="presOf" srcId="{AA8FC2B6-0951-4D53-862D-8AF317A485A7}" destId="{B2657C4F-7ABB-4203-AE0B-C6A75BDB20D8}" srcOrd="0" destOrd="0" presId="urn:microsoft.com/office/officeart/2005/8/layout/vList5"/>
    <dgm:cxn modelId="{0F48DBF8-9792-4C75-86C2-9D3BCC4ACC3A}" srcId="{33558A19-0DF2-4429-9691-9EBD860ADBD6}" destId="{AA8FC2B6-0951-4D53-862D-8AF317A485A7}" srcOrd="0" destOrd="0" parTransId="{CB6DC723-BD99-442B-929B-A063C79F7D45}" sibTransId="{B95E911D-D6CD-45B8-90BC-BA40F136A5F6}"/>
    <dgm:cxn modelId="{BAA81F08-15C9-4AA5-83AA-3558A50F4C9F}" srcId="{476C2C2F-30FE-42E5-875F-0FCD1FFB5DC6}" destId="{33558A19-0DF2-4429-9691-9EBD860ADBD6}" srcOrd="0" destOrd="0" parTransId="{C658205F-70AF-4919-A7AC-11DF1F0D913B}" sibTransId="{09BEE79D-75EE-45A3-AB28-1096D26E0682}"/>
    <dgm:cxn modelId="{D95E462B-A338-43B7-81A2-E21898F8001F}" srcId="{33558A19-0DF2-4429-9691-9EBD860ADBD6}" destId="{A3802906-A1DB-4DD2-ADBB-A7DB65A57029}" srcOrd="1" destOrd="0" parTransId="{1B734031-0F4F-413E-8BFF-26A0AD13FBAD}" sibTransId="{6E03E791-776A-459C-9823-1C890CD2F0B5}"/>
    <dgm:cxn modelId="{62399899-FDFF-456F-91F3-0FAACCBDF7E5}" srcId="{33558A19-0DF2-4429-9691-9EBD860ADBD6}" destId="{80DC519F-2FC3-45EC-A32F-6E47F4432E4A}" srcOrd="2" destOrd="0" parTransId="{0A6857FE-A98A-4EB3-B74F-357E7D9AAA25}" sibTransId="{9B5A9D6D-BAFC-47C9-B5E4-67B5468E5F89}"/>
    <dgm:cxn modelId="{8B17615D-1F75-49F3-86A2-7A7F50629EC8}" type="presOf" srcId="{33558A19-0DF2-4429-9691-9EBD860ADBD6}" destId="{353E56A7-1EF9-47D3-B9CA-0684CAB752DB}" srcOrd="0" destOrd="0" presId="urn:microsoft.com/office/officeart/2005/8/layout/vList5"/>
    <dgm:cxn modelId="{B9964403-16D7-401C-924B-C5A0EF6E5DDF}" type="presOf" srcId="{A3802906-A1DB-4DD2-ADBB-A7DB65A57029}" destId="{B2657C4F-7ABB-4203-AE0B-C6A75BDB20D8}" srcOrd="0" destOrd="1" presId="urn:microsoft.com/office/officeart/2005/8/layout/vList5"/>
    <dgm:cxn modelId="{482A54EA-0C18-4276-9945-18FFCE684C9A}" type="presParOf" srcId="{5DC68F5A-6FAA-445F-8D18-0EE21DD5328C}" destId="{E58A64CA-2FC1-403C-AC70-093A06144D66}" srcOrd="0" destOrd="0" presId="urn:microsoft.com/office/officeart/2005/8/layout/vList5"/>
    <dgm:cxn modelId="{85555C0D-90C2-4456-B5B8-430E0E29627D}" type="presParOf" srcId="{E58A64CA-2FC1-403C-AC70-093A06144D66}" destId="{353E56A7-1EF9-47D3-B9CA-0684CAB752DB}" srcOrd="0" destOrd="0" presId="urn:microsoft.com/office/officeart/2005/8/layout/vList5"/>
    <dgm:cxn modelId="{8B1A3716-B622-4575-8EC6-6DCB04827485}" type="presParOf" srcId="{E58A64CA-2FC1-403C-AC70-093A06144D66}" destId="{B2657C4F-7ABB-4203-AE0B-C6A75BDB20D8}"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476C2C2F-30FE-42E5-875F-0FCD1FFB5DC6}"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33558A19-0DF2-4429-9691-9EBD860ADBD6}">
      <dgm:prSet/>
      <dgm:spPr/>
      <dgm:t>
        <a:bodyPr/>
        <a:lstStyle/>
        <a:p>
          <a:pPr rtl="1"/>
          <a:r>
            <a:rPr lang="fa-IR" dirty="0" smtClean="0">
              <a:solidFill>
                <a:schemeClr val="bg1"/>
              </a:solidFill>
              <a:cs typeface="B Zar" pitchFamily="2" charset="-78"/>
            </a:rPr>
            <a:t>نقاط قوت</a:t>
          </a:r>
        </a:p>
        <a:p>
          <a:pPr rtl="1"/>
          <a:r>
            <a:rPr lang="fa-IR" dirty="0" smtClean="0">
              <a:solidFill>
                <a:schemeClr val="bg1"/>
              </a:solidFill>
              <a:cs typeface="B Zar" pitchFamily="2" charset="-78"/>
            </a:rPr>
            <a:t>استعاره</a:t>
          </a:r>
        </a:p>
        <a:p>
          <a:pPr rtl="1"/>
          <a:r>
            <a:rPr lang="fa-IR" dirty="0" smtClean="0">
              <a:solidFill>
                <a:schemeClr val="bg1"/>
              </a:solidFill>
              <a:cs typeface="B Zar" pitchFamily="2" charset="-78"/>
            </a:rPr>
            <a:t>زیستی</a:t>
          </a:r>
          <a:endParaRPr lang="en-US" dirty="0">
            <a:solidFill>
              <a:schemeClr val="bg1"/>
            </a:solidFill>
            <a:cs typeface="B Zar" pitchFamily="2" charset="-78"/>
          </a:endParaRPr>
        </a:p>
      </dgm:t>
    </dgm:pt>
    <dgm:pt modelId="{C658205F-70AF-4919-A7AC-11DF1F0D913B}" type="parTrans" cxnId="{BAA81F08-15C9-4AA5-83AA-3558A50F4C9F}">
      <dgm:prSet/>
      <dgm:spPr/>
      <dgm:t>
        <a:bodyPr/>
        <a:lstStyle/>
        <a:p>
          <a:endParaRPr lang="en-US"/>
        </a:p>
      </dgm:t>
    </dgm:pt>
    <dgm:pt modelId="{09BEE79D-75EE-45A3-AB28-1096D26E0682}" type="sibTrans" cxnId="{BAA81F08-15C9-4AA5-83AA-3558A50F4C9F}">
      <dgm:prSet/>
      <dgm:spPr/>
      <dgm:t>
        <a:bodyPr/>
        <a:lstStyle/>
        <a:p>
          <a:endParaRPr lang="en-US"/>
        </a:p>
      </dgm:t>
    </dgm:pt>
    <dgm:pt modelId="{AA8FC2B6-0951-4D53-862D-8AF317A485A7}">
      <dgm:prSet custT="1"/>
      <dgm:spPr/>
      <dgm:t>
        <a:bodyPr/>
        <a:lstStyle/>
        <a:p>
          <a:pPr algn="justLow" rtl="1"/>
          <a:r>
            <a:rPr lang="fa-IR" sz="2400" dirty="0" smtClean="0">
              <a:solidFill>
                <a:schemeClr val="tx1"/>
              </a:solidFill>
              <a:cs typeface="B Zar" pitchFamily="2" charset="-78"/>
            </a:rPr>
            <a:t>ازآنجا که در این نگرش حیات خودبه مثابه یک هدف اولیه و اساسی مورد توجه قرار میگیرد ، نگرش مدیران را منعطف میسازد و از جابجایی اهداف که سرنوشت کلیه سازمانهاست ، جلوگیری میکند.</a:t>
          </a:r>
          <a:endParaRPr lang="en-US" sz="2400" dirty="0">
            <a:solidFill>
              <a:schemeClr val="tx1"/>
            </a:solidFill>
            <a:cs typeface="B Zar" pitchFamily="2" charset="-78"/>
          </a:endParaRPr>
        </a:p>
      </dgm:t>
    </dgm:pt>
    <dgm:pt modelId="{CB6DC723-BD99-442B-929B-A063C79F7D45}" type="parTrans" cxnId="{0F48DBF8-9792-4C75-86C2-9D3BCC4ACC3A}">
      <dgm:prSet/>
      <dgm:spPr/>
      <dgm:t>
        <a:bodyPr/>
        <a:lstStyle/>
        <a:p>
          <a:endParaRPr lang="en-US"/>
        </a:p>
      </dgm:t>
    </dgm:pt>
    <dgm:pt modelId="{B95E911D-D6CD-45B8-90BC-BA40F136A5F6}" type="sibTrans" cxnId="{0F48DBF8-9792-4C75-86C2-9D3BCC4ACC3A}">
      <dgm:prSet/>
      <dgm:spPr/>
      <dgm:t>
        <a:bodyPr/>
        <a:lstStyle/>
        <a:p>
          <a:endParaRPr lang="en-US"/>
        </a:p>
      </dgm:t>
    </dgm:pt>
    <dgm:pt modelId="{E76F46AE-61FD-4454-9D7F-A7E1F0C6A16B}">
      <dgm:prSet custT="1"/>
      <dgm:spPr/>
      <dgm:t>
        <a:bodyPr/>
        <a:lstStyle/>
        <a:p>
          <a:pPr algn="justLow" rtl="1"/>
          <a:r>
            <a:rPr lang="fa-IR" sz="2400" dirty="0" smtClean="0">
              <a:solidFill>
                <a:schemeClr val="tx1"/>
              </a:solidFill>
              <a:cs typeface="B Zar" pitchFamily="2" charset="-78"/>
            </a:rPr>
            <a:t>استفاده از زمینه های نظری و عملی ، مخصوصا در نگرش اقتضایی  ، در توسعه سازمانی است.</a:t>
          </a:r>
          <a:endParaRPr lang="en-US" sz="2400" dirty="0">
            <a:solidFill>
              <a:schemeClr val="tx1"/>
            </a:solidFill>
            <a:cs typeface="B Zar" pitchFamily="2" charset="-78"/>
          </a:endParaRPr>
        </a:p>
      </dgm:t>
    </dgm:pt>
    <dgm:pt modelId="{BB8221B3-7D39-4ED7-9B7F-DD9E07CE1D4F}" type="parTrans" cxnId="{B24E0B6B-D201-4D62-8489-392424561B29}">
      <dgm:prSet/>
      <dgm:spPr/>
      <dgm:t>
        <a:bodyPr/>
        <a:lstStyle/>
        <a:p>
          <a:endParaRPr lang="en-US"/>
        </a:p>
      </dgm:t>
    </dgm:pt>
    <dgm:pt modelId="{65E68BEB-82C9-428A-9F37-7D0B904737D1}" type="sibTrans" cxnId="{B24E0B6B-D201-4D62-8489-392424561B29}">
      <dgm:prSet/>
      <dgm:spPr/>
      <dgm:t>
        <a:bodyPr/>
        <a:lstStyle/>
        <a:p>
          <a:endParaRPr lang="en-US"/>
        </a:p>
      </dgm:t>
    </dgm:pt>
    <dgm:pt modelId="{80DC519F-2FC3-45EC-A32F-6E47F4432E4A}">
      <dgm:prSet custT="1"/>
      <dgm:spPr/>
      <dgm:t>
        <a:bodyPr/>
        <a:lstStyle/>
        <a:p>
          <a:pPr algn="justLow" rtl="1"/>
          <a:r>
            <a:rPr lang="fa-IR" sz="2400" dirty="0" smtClean="0">
              <a:solidFill>
                <a:schemeClr val="tx1"/>
              </a:solidFill>
              <a:cs typeface="B Zar" pitchFamily="2" charset="-78"/>
            </a:rPr>
            <a:t>این استعاره به اکولوژی و روابط بین سازمانی تاکید می نماید.</a:t>
          </a:r>
          <a:endParaRPr lang="en-US" sz="2400" dirty="0">
            <a:solidFill>
              <a:schemeClr val="tx1"/>
            </a:solidFill>
            <a:cs typeface="B Zar" pitchFamily="2" charset="-78"/>
          </a:endParaRPr>
        </a:p>
      </dgm:t>
    </dgm:pt>
    <dgm:pt modelId="{0A6857FE-A98A-4EB3-B74F-357E7D9AAA25}" type="parTrans" cxnId="{62399899-FDFF-456F-91F3-0FAACCBDF7E5}">
      <dgm:prSet/>
      <dgm:spPr/>
      <dgm:t>
        <a:bodyPr/>
        <a:lstStyle/>
        <a:p>
          <a:endParaRPr lang="en-US"/>
        </a:p>
      </dgm:t>
    </dgm:pt>
    <dgm:pt modelId="{9B5A9D6D-BAFC-47C9-B5E4-67B5468E5F89}" type="sibTrans" cxnId="{62399899-FDFF-456F-91F3-0FAACCBDF7E5}">
      <dgm:prSet/>
      <dgm:spPr/>
      <dgm:t>
        <a:bodyPr/>
        <a:lstStyle/>
        <a:p>
          <a:endParaRPr lang="en-US"/>
        </a:p>
      </dgm:t>
    </dgm:pt>
    <dgm:pt modelId="{EC2F74E1-AA0C-4932-8F1B-7F47C302DA4B}">
      <dgm:prSet custT="1"/>
      <dgm:spPr/>
      <dgm:t>
        <a:bodyPr/>
        <a:lstStyle/>
        <a:p>
          <a:pPr algn="justLow" rtl="1"/>
          <a:endParaRPr lang="en-US" sz="2400" dirty="0">
            <a:solidFill>
              <a:schemeClr val="tx1"/>
            </a:solidFill>
            <a:cs typeface="B Zar" pitchFamily="2" charset="-78"/>
          </a:endParaRPr>
        </a:p>
      </dgm:t>
    </dgm:pt>
    <dgm:pt modelId="{2717A9C1-5D3C-4915-B35B-F6969B51C5F6}" type="parTrans" cxnId="{A20E108B-AFA4-4223-AAF3-BFFF92CB5D68}">
      <dgm:prSet/>
      <dgm:spPr/>
    </dgm:pt>
    <dgm:pt modelId="{DD993C09-7527-4698-82CD-9EC506BE5B2A}" type="sibTrans" cxnId="{A20E108B-AFA4-4223-AAF3-BFFF92CB5D68}">
      <dgm:prSet/>
      <dgm:spPr/>
    </dgm:pt>
    <dgm:pt modelId="{3AB18F72-D18A-4FF8-BB28-42F403AFCD50}">
      <dgm:prSet custT="1"/>
      <dgm:spPr/>
      <dgm:t>
        <a:bodyPr/>
        <a:lstStyle/>
        <a:p>
          <a:pPr algn="justLow" rtl="1"/>
          <a:endParaRPr lang="en-US" sz="2400" dirty="0">
            <a:solidFill>
              <a:schemeClr val="tx1"/>
            </a:solidFill>
            <a:cs typeface="B Zar" pitchFamily="2" charset="-78"/>
          </a:endParaRPr>
        </a:p>
      </dgm:t>
    </dgm:pt>
    <dgm:pt modelId="{64E7A3FD-2AD1-422C-B9B6-1D4D55E3706C}" type="parTrans" cxnId="{5DAEE513-F307-46FF-A703-75B214CD0E0B}">
      <dgm:prSet/>
      <dgm:spPr/>
    </dgm:pt>
    <dgm:pt modelId="{8659C671-F036-4A75-92EB-4216FACC5408}" type="sibTrans" cxnId="{5DAEE513-F307-46FF-A703-75B214CD0E0B}">
      <dgm:prSet/>
      <dgm:spPr/>
    </dgm:pt>
    <dgm:pt modelId="{A3802906-A1DB-4DD2-ADBB-A7DB65A57029}">
      <dgm:prSet custT="1"/>
      <dgm:spPr/>
      <dgm:t>
        <a:bodyPr/>
        <a:lstStyle/>
        <a:p>
          <a:pPr algn="justLow" rtl="1"/>
          <a:endParaRPr lang="en-US" sz="2400" dirty="0">
            <a:solidFill>
              <a:schemeClr val="tx1"/>
            </a:solidFill>
            <a:cs typeface="B Zar" pitchFamily="2" charset="-78"/>
          </a:endParaRPr>
        </a:p>
      </dgm:t>
    </dgm:pt>
    <dgm:pt modelId="{1B734031-0F4F-413E-8BFF-26A0AD13FBAD}" type="parTrans" cxnId="{D95E462B-A338-43B7-81A2-E21898F8001F}">
      <dgm:prSet/>
      <dgm:spPr/>
    </dgm:pt>
    <dgm:pt modelId="{6E03E791-776A-459C-9823-1C890CD2F0B5}" type="sibTrans" cxnId="{D95E462B-A338-43B7-81A2-E21898F8001F}">
      <dgm:prSet/>
      <dgm:spPr/>
    </dgm:pt>
    <dgm:pt modelId="{1CEA8280-9EDC-4CD9-8F4F-E16DF01DA92E}">
      <dgm:prSet custT="1"/>
      <dgm:spPr/>
      <dgm:t>
        <a:bodyPr/>
        <a:lstStyle/>
        <a:p>
          <a:pPr algn="justLow" rtl="1"/>
          <a:endParaRPr lang="en-US" sz="2400" dirty="0">
            <a:solidFill>
              <a:schemeClr val="tx1"/>
            </a:solidFill>
            <a:cs typeface="B Zar" pitchFamily="2" charset="-78"/>
          </a:endParaRPr>
        </a:p>
      </dgm:t>
    </dgm:pt>
    <dgm:pt modelId="{4CDF6ACA-DC09-4A35-B313-DC9B86355D3B}" type="parTrans" cxnId="{34ED82BD-08E1-4CCF-8E2A-555CD385CFC9}">
      <dgm:prSet/>
      <dgm:spPr/>
    </dgm:pt>
    <dgm:pt modelId="{0742C39C-4B62-4714-9033-7176920BAACC}" type="sibTrans" cxnId="{34ED82BD-08E1-4CCF-8E2A-555CD385CFC9}">
      <dgm:prSet/>
      <dgm:spPr/>
    </dgm:pt>
    <dgm:pt modelId="{5DC68F5A-6FAA-445F-8D18-0EE21DD5328C}" type="pres">
      <dgm:prSet presAssocID="{476C2C2F-30FE-42E5-875F-0FCD1FFB5DC6}" presName="Name0" presStyleCnt="0">
        <dgm:presLayoutVars>
          <dgm:dir/>
          <dgm:animLvl val="lvl"/>
          <dgm:resizeHandles val="exact"/>
        </dgm:presLayoutVars>
      </dgm:prSet>
      <dgm:spPr/>
      <dgm:t>
        <a:bodyPr/>
        <a:lstStyle/>
        <a:p>
          <a:endParaRPr lang="en-US"/>
        </a:p>
      </dgm:t>
    </dgm:pt>
    <dgm:pt modelId="{E58A64CA-2FC1-403C-AC70-093A06144D66}" type="pres">
      <dgm:prSet presAssocID="{33558A19-0DF2-4429-9691-9EBD860ADBD6}" presName="linNode" presStyleCnt="0"/>
      <dgm:spPr/>
    </dgm:pt>
    <dgm:pt modelId="{353E56A7-1EF9-47D3-B9CA-0684CAB752DB}" type="pres">
      <dgm:prSet presAssocID="{33558A19-0DF2-4429-9691-9EBD860ADBD6}" presName="parentText" presStyleLbl="node1" presStyleIdx="0" presStyleCnt="1" custScaleX="58901" custLinFactNeighborX="-2116" custLinFactNeighborY="1612">
        <dgm:presLayoutVars>
          <dgm:chMax val="1"/>
          <dgm:bulletEnabled val="1"/>
        </dgm:presLayoutVars>
      </dgm:prSet>
      <dgm:spPr/>
      <dgm:t>
        <a:bodyPr/>
        <a:lstStyle/>
        <a:p>
          <a:endParaRPr lang="en-US"/>
        </a:p>
      </dgm:t>
    </dgm:pt>
    <dgm:pt modelId="{B2657C4F-7ABB-4203-AE0B-C6A75BDB20D8}" type="pres">
      <dgm:prSet presAssocID="{33558A19-0DF2-4429-9691-9EBD860ADBD6}" presName="descendantText" presStyleLbl="alignAccFollowNode1" presStyleIdx="0" presStyleCnt="1" custScaleX="172320" custScaleY="121531" custLinFactNeighborX="1822" custLinFactNeighborY="-7242">
        <dgm:presLayoutVars>
          <dgm:bulletEnabled val="1"/>
        </dgm:presLayoutVars>
      </dgm:prSet>
      <dgm:spPr/>
      <dgm:t>
        <a:bodyPr/>
        <a:lstStyle/>
        <a:p>
          <a:endParaRPr lang="en-US"/>
        </a:p>
      </dgm:t>
    </dgm:pt>
  </dgm:ptLst>
  <dgm:cxnLst>
    <dgm:cxn modelId="{1E2A0B00-A446-4951-B5BF-ED09FABE0BC2}" type="presOf" srcId="{EC2F74E1-AA0C-4932-8F1B-7F47C302DA4B}" destId="{B2657C4F-7ABB-4203-AE0B-C6A75BDB20D8}" srcOrd="0" destOrd="1" presId="urn:microsoft.com/office/officeart/2005/8/layout/vList5"/>
    <dgm:cxn modelId="{E1F6EEB1-EE60-4465-910B-966CF4AE7BC2}" type="presOf" srcId="{33558A19-0DF2-4429-9691-9EBD860ADBD6}" destId="{353E56A7-1EF9-47D3-B9CA-0684CAB752DB}" srcOrd="0" destOrd="0" presId="urn:microsoft.com/office/officeart/2005/8/layout/vList5"/>
    <dgm:cxn modelId="{0F48DBF8-9792-4C75-86C2-9D3BCC4ACC3A}" srcId="{33558A19-0DF2-4429-9691-9EBD860ADBD6}" destId="{AA8FC2B6-0951-4D53-862D-8AF317A485A7}" srcOrd="0" destOrd="0" parTransId="{CB6DC723-BD99-442B-929B-A063C79F7D45}" sibTransId="{B95E911D-D6CD-45B8-90BC-BA40F136A5F6}"/>
    <dgm:cxn modelId="{48911A9A-A3C1-45D4-9A87-320C882C4B68}" type="presOf" srcId="{476C2C2F-30FE-42E5-875F-0FCD1FFB5DC6}" destId="{5DC68F5A-6FAA-445F-8D18-0EE21DD5328C}" srcOrd="0" destOrd="0" presId="urn:microsoft.com/office/officeart/2005/8/layout/vList5"/>
    <dgm:cxn modelId="{BAA81F08-15C9-4AA5-83AA-3558A50F4C9F}" srcId="{476C2C2F-30FE-42E5-875F-0FCD1FFB5DC6}" destId="{33558A19-0DF2-4429-9691-9EBD860ADBD6}" srcOrd="0" destOrd="0" parTransId="{C658205F-70AF-4919-A7AC-11DF1F0D913B}" sibTransId="{09BEE79D-75EE-45A3-AB28-1096D26E0682}"/>
    <dgm:cxn modelId="{D95E462B-A338-43B7-81A2-E21898F8001F}" srcId="{33558A19-0DF2-4429-9691-9EBD860ADBD6}" destId="{A3802906-A1DB-4DD2-ADBB-A7DB65A57029}" srcOrd="4" destOrd="0" parTransId="{1B734031-0F4F-413E-8BFF-26A0AD13FBAD}" sibTransId="{6E03E791-776A-459C-9823-1C890CD2F0B5}"/>
    <dgm:cxn modelId="{B24E0B6B-D201-4D62-8489-392424561B29}" srcId="{33558A19-0DF2-4429-9691-9EBD860ADBD6}" destId="{E76F46AE-61FD-4454-9D7F-A7E1F0C6A16B}" srcOrd="3" destOrd="0" parTransId="{BB8221B3-7D39-4ED7-9B7F-DD9E07CE1D4F}" sibTransId="{65E68BEB-82C9-428A-9F37-7D0B904737D1}"/>
    <dgm:cxn modelId="{80376035-BBB8-4423-BD78-738FE8D1585D}" type="presOf" srcId="{80DC519F-2FC3-45EC-A32F-6E47F4432E4A}" destId="{B2657C4F-7ABB-4203-AE0B-C6A75BDB20D8}" srcOrd="0" destOrd="5" presId="urn:microsoft.com/office/officeart/2005/8/layout/vList5"/>
    <dgm:cxn modelId="{B997A513-D8FC-4D65-8E75-395DA81E490E}" type="presOf" srcId="{AA8FC2B6-0951-4D53-862D-8AF317A485A7}" destId="{B2657C4F-7ABB-4203-AE0B-C6A75BDB20D8}" srcOrd="0" destOrd="0" presId="urn:microsoft.com/office/officeart/2005/8/layout/vList5"/>
    <dgm:cxn modelId="{C6017A15-EBC3-42A5-873C-D86A7DC4405E}" type="presOf" srcId="{E76F46AE-61FD-4454-9D7F-A7E1F0C6A16B}" destId="{B2657C4F-7ABB-4203-AE0B-C6A75BDB20D8}" srcOrd="0" destOrd="3" presId="urn:microsoft.com/office/officeart/2005/8/layout/vList5"/>
    <dgm:cxn modelId="{0B1AF49D-B533-4CD4-8742-3895099F547F}" type="presOf" srcId="{3AB18F72-D18A-4FF8-BB28-42F403AFCD50}" destId="{B2657C4F-7ABB-4203-AE0B-C6A75BDB20D8}" srcOrd="0" destOrd="2" presId="urn:microsoft.com/office/officeart/2005/8/layout/vList5"/>
    <dgm:cxn modelId="{A20E108B-AFA4-4223-AAF3-BFFF92CB5D68}" srcId="{33558A19-0DF2-4429-9691-9EBD860ADBD6}" destId="{EC2F74E1-AA0C-4932-8F1B-7F47C302DA4B}" srcOrd="1" destOrd="0" parTransId="{2717A9C1-5D3C-4915-B35B-F6969B51C5F6}" sibTransId="{DD993C09-7527-4698-82CD-9EC506BE5B2A}"/>
    <dgm:cxn modelId="{62399899-FDFF-456F-91F3-0FAACCBDF7E5}" srcId="{33558A19-0DF2-4429-9691-9EBD860ADBD6}" destId="{80DC519F-2FC3-45EC-A32F-6E47F4432E4A}" srcOrd="5" destOrd="0" parTransId="{0A6857FE-A98A-4EB3-B74F-357E7D9AAA25}" sibTransId="{9B5A9D6D-BAFC-47C9-B5E4-67B5468E5F89}"/>
    <dgm:cxn modelId="{034F5D4C-E984-4CD3-8008-C41616DD4D00}" type="presOf" srcId="{A3802906-A1DB-4DD2-ADBB-A7DB65A57029}" destId="{B2657C4F-7ABB-4203-AE0B-C6A75BDB20D8}" srcOrd="0" destOrd="4" presId="urn:microsoft.com/office/officeart/2005/8/layout/vList5"/>
    <dgm:cxn modelId="{6E44E660-B0F3-4B85-81BC-4D9F3E232FD6}" type="presOf" srcId="{1CEA8280-9EDC-4CD9-8F4F-E16DF01DA92E}" destId="{B2657C4F-7ABB-4203-AE0B-C6A75BDB20D8}" srcOrd="0" destOrd="6" presId="urn:microsoft.com/office/officeart/2005/8/layout/vList5"/>
    <dgm:cxn modelId="{5DAEE513-F307-46FF-A703-75B214CD0E0B}" srcId="{33558A19-0DF2-4429-9691-9EBD860ADBD6}" destId="{3AB18F72-D18A-4FF8-BB28-42F403AFCD50}" srcOrd="2" destOrd="0" parTransId="{64E7A3FD-2AD1-422C-B9B6-1D4D55E3706C}" sibTransId="{8659C671-F036-4A75-92EB-4216FACC5408}"/>
    <dgm:cxn modelId="{34ED82BD-08E1-4CCF-8E2A-555CD385CFC9}" srcId="{33558A19-0DF2-4429-9691-9EBD860ADBD6}" destId="{1CEA8280-9EDC-4CD9-8F4F-E16DF01DA92E}" srcOrd="6" destOrd="0" parTransId="{4CDF6ACA-DC09-4A35-B313-DC9B86355D3B}" sibTransId="{0742C39C-4B62-4714-9033-7176920BAACC}"/>
    <dgm:cxn modelId="{ABCC4256-94FE-4ACA-BA8C-0D50ED463796}" type="presParOf" srcId="{5DC68F5A-6FAA-445F-8D18-0EE21DD5328C}" destId="{E58A64CA-2FC1-403C-AC70-093A06144D66}" srcOrd="0" destOrd="0" presId="urn:microsoft.com/office/officeart/2005/8/layout/vList5"/>
    <dgm:cxn modelId="{7ECFE07E-5510-412B-8DCD-27899FF00707}" type="presParOf" srcId="{E58A64CA-2FC1-403C-AC70-093A06144D66}" destId="{353E56A7-1EF9-47D3-B9CA-0684CAB752DB}" srcOrd="0" destOrd="0" presId="urn:microsoft.com/office/officeart/2005/8/layout/vList5"/>
    <dgm:cxn modelId="{10A8B9D8-71B3-4F1D-8D20-19858F209724}" type="presParOf" srcId="{E58A64CA-2FC1-403C-AC70-093A06144D66}" destId="{B2657C4F-7ABB-4203-AE0B-C6A75BDB20D8}"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FC4ABD4D-905A-4749-BC7F-233E0A8480E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5874471-DD89-443A-B726-F128D212D7E3}">
      <dgm:prSet custT="1"/>
      <dgm:spPr/>
      <dgm:t>
        <a:bodyPr/>
        <a:lstStyle/>
        <a:p>
          <a:pPr rtl="1"/>
          <a:r>
            <a:rPr lang="fa-IR" sz="4000" dirty="0" smtClean="0">
              <a:cs typeface="B Zar" pitchFamily="2" charset="-78"/>
            </a:rPr>
            <a:t>نقاط ضعف استعاره زیستی</a:t>
          </a:r>
          <a:endParaRPr lang="en-US" sz="4000" dirty="0">
            <a:cs typeface="B Zar" pitchFamily="2" charset="-78"/>
          </a:endParaRPr>
        </a:p>
      </dgm:t>
    </dgm:pt>
    <dgm:pt modelId="{95A6EF9B-F159-478B-994F-490F5EC161DA}" type="parTrans" cxnId="{A0C2D1B3-A17C-4813-8E22-FFFE992A16B7}">
      <dgm:prSet/>
      <dgm:spPr/>
      <dgm:t>
        <a:bodyPr/>
        <a:lstStyle/>
        <a:p>
          <a:endParaRPr lang="en-US"/>
        </a:p>
      </dgm:t>
    </dgm:pt>
    <dgm:pt modelId="{80A65B2C-A2BA-4939-B5DB-AC2C27CC2B20}" type="sibTrans" cxnId="{A0C2D1B3-A17C-4813-8E22-FFFE992A16B7}">
      <dgm:prSet/>
      <dgm:spPr/>
      <dgm:t>
        <a:bodyPr/>
        <a:lstStyle/>
        <a:p>
          <a:endParaRPr lang="en-US"/>
        </a:p>
      </dgm:t>
    </dgm:pt>
    <dgm:pt modelId="{0CD0A0B3-BD9B-45BC-9EF9-8E6CC190E971}">
      <dgm:prSet custT="1"/>
      <dgm:spPr/>
      <dgm:t>
        <a:bodyPr/>
        <a:lstStyle/>
        <a:p>
          <a:pPr algn="just" rtl="1"/>
          <a:r>
            <a:rPr lang="fa-IR" sz="2000" dirty="0" smtClean="0">
              <a:solidFill>
                <a:schemeClr val="tx1"/>
              </a:solidFill>
              <a:cs typeface="B Zar" pitchFamily="2" charset="-78"/>
            </a:rPr>
            <a:t>اهمیت روز افزون استعاره زیستی از بسیاری لحاظ نتیجه و محصول تغییرات زمانی است و چون به ضرورتهای محیطی توجه اساسی مینماید مورد توجه بسیاری  از سازمانهای بوروکراتیک قرار گرفته است اصطلاحی است که میگویند یک روش دیدن روش ندیدن نیز هست استعاره زیسای از این امر مستثنی نیست در آنچه بیان می دارد حقایق نهفته را باز میگوید اما محدودیتهای خود را نیز به همراه دارد</a:t>
          </a:r>
          <a:endParaRPr lang="en-US" sz="2000" dirty="0">
            <a:solidFill>
              <a:schemeClr val="tx1"/>
            </a:solidFill>
            <a:cs typeface="B Zar" pitchFamily="2" charset="-78"/>
          </a:endParaRPr>
        </a:p>
      </dgm:t>
    </dgm:pt>
    <dgm:pt modelId="{6FC50288-AE99-4325-9E67-960D7A3EA5F9}" type="parTrans" cxnId="{1CB10BB3-4B7A-4B15-8E8B-9764C9E1FBCC}">
      <dgm:prSet/>
      <dgm:spPr/>
      <dgm:t>
        <a:bodyPr/>
        <a:lstStyle/>
        <a:p>
          <a:endParaRPr lang="en-US"/>
        </a:p>
      </dgm:t>
    </dgm:pt>
    <dgm:pt modelId="{4F314C6A-9D78-463B-9568-60715D03D620}" type="sibTrans" cxnId="{1CB10BB3-4B7A-4B15-8E8B-9764C9E1FBCC}">
      <dgm:prSet/>
      <dgm:spPr/>
      <dgm:t>
        <a:bodyPr/>
        <a:lstStyle/>
        <a:p>
          <a:endParaRPr lang="en-US"/>
        </a:p>
      </dgm:t>
    </dgm:pt>
    <dgm:pt modelId="{6C65569C-EAA1-45B3-AE0B-52163CD6DA6E}">
      <dgm:prSet custT="1"/>
      <dgm:spPr/>
      <dgm:t>
        <a:bodyPr/>
        <a:lstStyle/>
        <a:p>
          <a:pPr algn="just" rtl="1"/>
          <a:r>
            <a:rPr lang="fa-IR" sz="2000" dirty="0" smtClean="0">
              <a:solidFill>
                <a:schemeClr val="tx1"/>
              </a:solidFill>
              <a:cs typeface="B Zar" pitchFamily="2" charset="-78"/>
            </a:rPr>
            <a:t>اولین محدودیت این حقیقت را روشن میکند که ما سازمان و محیط آن را به دور از واقعیت مورد توجه قرار دادیم.موجودات زنده در دنیای واقعی زندگی و حیات دارند و ما آنها را مشاهده و آثار روابط  آنها را بایکدیگر ملاحظه می کنیم موجودات زنده براساس غریزه به زمندگی خود ادامه می دهند اما سازمانها نتیجه دیدگاهها ایده آلها و باورهای افراد و کارکنان است و بدین خاطر ساختار آنها نسبت به موجودات طبیعی شکننده تر است</a:t>
          </a:r>
          <a:endParaRPr lang="en-US" sz="2000" dirty="0">
            <a:solidFill>
              <a:schemeClr val="tx1"/>
            </a:solidFill>
            <a:cs typeface="B Zar" pitchFamily="2" charset="-78"/>
          </a:endParaRPr>
        </a:p>
      </dgm:t>
    </dgm:pt>
    <dgm:pt modelId="{8BBCDE94-BAEF-487A-B7CA-CFBD21EE7BE3}" type="parTrans" cxnId="{4A168A5E-4D2D-4953-B9AB-80F8CF7A4439}">
      <dgm:prSet/>
      <dgm:spPr/>
      <dgm:t>
        <a:bodyPr/>
        <a:lstStyle/>
        <a:p>
          <a:endParaRPr lang="en-US"/>
        </a:p>
      </dgm:t>
    </dgm:pt>
    <dgm:pt modelId="{BA8459B2-B43F-4702-9EE9-390EB0A0566E}" type="sibTrans" cxnId="{4A168A5E-4D2D-4953-B9AB-80F8CF7A4439}">
      <dgm:prSet/>
      <dgm:spPr/>
      <dgm:t>
        <a:bodyPr/>
        <a:lstStyle/>
        <a:p>
          <a:endParaRPr lang="en-US"/>
        </a:p>
      </dgm:t>
    </dgm:pt>
    <dgm:pt modelId="{DA3569C1-927B-472D-B6E4-9EB0ABDAE122}">
      <dgm:prSet custT="1"/>
      <dgm:spPr/>
      <dgm:t>
        <a:bodyPr/>
        <a:lstStyle/>
        <a:p>
          <a:pPr algn="just" rtl="1"/>
          <a:r>
            <a:rPr lang="fa-IR" sz="2000" dirty="0" smtClean="0">
              <a:solidFill>
                <a:schemeClr val="tx1"/>
              </a:solidFill>
              <a:cs typeface="B Zar" pitchFamily="2" charset="-78"/>
            </a:rPr>
            <a:t> سازمانها برخلاف موجودات زنده دارای حق انتخاب هستند  وبارقابت و یاهمکاری با سایر سازمانها محیط راشکل می دهند . </a:t>
          </a:r>
          <a:endParaRPr lang="en-US" sz="2000" dirty="0">
            <a:solidFill>
              <a:schemeClr val="tx1"/>
            </a:solidFill>
            <a:cs typeface="B Zar" pitchFamily="2" charset="-78"/>
          </a:endParaRPr>
        </a:p>
      </dgm:t>
    </dgm:pt>
    <dgm:pt modelId="{2B8AB2B1-6A40-42EE-BCF6-B5C849FF7750}" type="parTrans" cxnId="{16C3AC19-A715-4600-852F-61C95322AB7B}">
      <dgm:prSet/>
      <dgm:spPr/>
      <dgm:t>
        <a:bodyPr/>
        <a:lstStyle/>
        <a:p>
          <a:endParaRPr lang="en-US"/>
        </a:p>
      </dgm:t>
    </dgm:pt>
    <dgm:pt modelId="{0407EBFE-BE81-471A-9449-8501F0528E56}" type="sibTrans" cxnId="{16C3AC19-A715-4600-852F-61C95322AB7B}">
      <dgm:prSet/>
      <dgm:spPr/>
      <dgm:t>
        <a:bodyPr/>
        <a:lstStyle/>
        <a:p>
          <a:endParaRPr lang="en-US"/>
        </a:p>
      </dgm:t>
    </dgm:pt>
    <dgm:pt modelId="{1F6E836E-F154-4C45-9A70-34381ACC40C3}" type="pres">
      <dgm:prSet presAssocID="{FC4ABD4D-905A-4749-BC7F-233E0A8480E3}" presName="Name0" presStyleCnt="0">
        <dgm:presLayoutVars>
          <dgm:dir/>
          <dgm:animLvl val="lvl"/>
          <dgm:resizeHandles val="exact"/>
        </dgm:presLayoutVars>
      </dgm:prSet>
      <dgm:spPr/>
      <dgm:t>
        <a:bodyPr/>
        <a:lstStyle/>
        <a:p>
          <a:endParaRPr lang="en-US"/>
        </a:p>
      </dgm:t>
    </dgm:pt>
    <dgm:pt modelId="{4A7122CF-08A3-477F-A769-431CFAFABE93}" type="pres">
      <dgm:prSet presAssocID="{C5874471-DD89-443A-B726-F128D212D7E3}" presName="linNode" presStyleCnt="0"/>
      <dgm:spPr/>
    </dgm:pt>
    <dgm:pt modelId="{413C4C3D-3717-49A6-8358-705DCEE25444}" type="pres">
      <dgm:prSet presAssocID="{C5874471-DD89-443A-B726-F128D212D7E3}" presName="parentText" presStyleLbl="node1" presStyleIdx="0" presStyleCnt="1" custScaleX="64087">
        <dgm:presLayoutVars>
          <dgm:chMax val="1"/>
          <dgm:bulletEnabled val="1"/>
        </dgm:presLayoutVars>
      </dgm:prSet>
      <dgm:spPr/>
      <dgm:t>
        <a:bodyPr/>
        <a:lstStyle/>
        <a:p>
          <a:endParaRPr lang="en-US"/>
        </a:p>
      </dgm:t>
    </dgm:pt>
    <dgm:pt modelId="{32BBE07A-28F7-4990-AC95-501642AF73BA}" type="pres">
      <dgm:prSet presAssocID="{C5874471-DD89-443A-B726-F128D212D7E3}" presName="descendantText" presStyleLbl="alignAccFollowNode1" presStyleIdx="0" presStyleCnt="1" custScaleX="132542" custScaleY="121445">
        <dgm:presLayoutVars>
          <dgm:bulletEnabled val="1"/>
        </dgm:presLayoutVars>
      </dgm:prSet>
      <dgm:spPr/>
      <dgm:t>
        <a:bodyPr/>
        <a:lstStyle/>
        <a:p>
          <a:endParaRPr lang="en-US"/>
        </a:p>
      </dgm:t>
    </dgm:pt>
  </dgm:ptLst>
  <dgm:cxnLst>
    <dgm:cxn modelId="{105CE3E3-54FC-40E6-A6C8-19B327E309AA}" type="presOf" srcId="{0CD0A0B3-BD9B-45BC-9EF9-8E6CC190E971}" destId="{32BBE07A-28F7-4990-AC95-501642AF73BA}" srcOrd="0" destOrd="0" presId="urn:microsoft.com/office/officeart/2005/8/layout/vList5"/>
    <dgm:cxn modelId="{1CB10BB3-4B7A-4B15-8E8B-9764C9E1FBCC}" srcId="{C5874471-DD89-443A-B726-F128D212D7E3}" destId="{0CD0A0B3-BD9B-45BC-9EF9-8E6CC190E971}" srcOrd="0" destOrd="0" parTransId="{6FC50288-AE99-4325-9E67-960D7A3EA5F9}" sibTransId="{4F314C6A-9D78-463B-9568-60715D03D620}"/>
    <dgm:cxn modelId="{EF0A5724-AB19-48C3-857D-2D5121A50092}" type="presOf" srcId="{C5874471-DD89-443A-B726-F128D212D7E3}" destId="{413C4C3D-3717-49A6-8358-705DCEE25444}" srcOrd="0" destOrd="0" presId="urn:microsoft.com/office/officeart/2005/8/layout/vList5"/>
    <dgm:cxn modelId="{4A168A5E-4D2D-4953-B9AB-80F8CF7A4439}" srcId="{C5874471-DD89-443A-B726-F128D212D7E3}" destId="{6C65569C-EAA1-45B3-AE0B-52163CD6DA6E}" srcOrd="1" destOrd="0" parTransId="{8BBCDE94-BAEF-487A-B7CA-CFBD21EE7BE3}" sibTransId="{BA8459B2-B43F-4702-9EE9-390EB0A0566E}"/>
    <dgm:cxn modelId="{95B8BD8A-9E78-493E-BE03-A992FA1501AB}" type="presOf" srcId="{6C65569C-EAA1-45B3-AE0B-52163CD6DA6E}" destId="{32BBE07A-28F7-4990-AC95-501642AF73BA}" srcOrd="0" destOrd="1" presId="urn:microsoft.com/office/officeart/2005/8/layout/vList5"/>
    <dgm:cxn modelId="{49EBE89A-5176-4A5C-A178-22E54C0F04AF}" type="presOf" srcId="{DA3569C1-927B-472D-B6E4-9EB0ABDAE122}" destId="{32BBE07A-28F7-4990-AC95-501642AF73BA}" srcOrd="0" destOrd="2" presId="urn:microsoft.com/office/officeart/2005/8/layout/vList5"/>
    <dgm:cxn modelId="{524CD1EE-CAB3-4048-BB7C-F1BBA6105D75}" type="presOf" srcId="{FC4ABD4D-905A-4749-BC7F-233E0A8480E3}" destId="{1F6E836E-F154-4C45-9A70-34381ACC40C3}" srcOrd="0" destOrd="0" presId="urn:microsoft.com/office/officeart/2005/8/layout/vList5"/>
    <dgm:cxn modelId="{16C3AC19-A715-4600-852F-61C95322AB7B}" srcId="{C5874471-DD89-443A-B726-F128D212D7E3}" destId="{DA3569C1-927B-472D-B6E4-9EB0ABDAE122}" srcOrd="2" destOrd="0" parTransId="{2B8AB2B1-6A40-42EE-BCF6-B5C849FF7750}" sibTransId="{0407EBFE-BE81-471A-9449-8501F0528E56}"/>
    <dgm:cxn modelId="{A0C2D1B3-A17C-4813-8E22-FFFE992A16B7}" srcId="{FC4ABD4D-905A-4749-BC7F-233E0A8480E3}" destId="{C5874471-DD89-443A-B726-F128D212D7E3}" srcOrd="0" destOrd="0" parTransId="{95A6EF9B-F159-478B-994F-490F5EC161DA}" sibTransId="{80A65B2C-A2BA-4939-B5DB-AC2C27CC2B20}"/>
    <dgm:cxn modelId="{EE314F09-ACA4-4404-BE6F-A2815EC664D5}" type="presParOf" srcId="{1F6E836E-F154-4C45-9A70-34381ACC40C3}" destId="{4A7122CF-08A3-477F-A769-431CFAFABE93}" srcOrd="0" destOrd="0" presId="urn:microsoft.com/office/officeart/2005/8/layout/vList5"/>
    <dgm:cxn modelId="{D9A532E5-7076-49BC-8B19-04F692A7DC6C}" type="presParOf" srcId="{4A7122CF-08A3-477F-A769-431CFAFABE93}" destId="{413C4C3D-3717-49A6-8358-705DCEE25444}" srcOrd="0" destOrd="0" presId="urn:microsoft.com/office/officeart/2005/8/layout/vList5"/>
    <dgm:cxn modelId="{4962E16E-67E5-43AA-993D-9F2FBE748AE0}" type="presParOf" srcId="{4A7122CF-08A3-477F-A769-431CFAFABE93}" destId="{32BBE07A-28F7-4990-AC95-501642AF73BA}"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FC4ABD4D-905A-4749-BC7F-233E0A8480E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5874471-DD89-443A-B726-F128D212D7E3}">
      <dgm:prSet/>
      <dgm:spPr/>
      <dgm:t>
        <a:bodyPr/>
        <a:lstStyle/>
        <a:p>
          <a:pPr rtl="1"/>
          <a:r>
            <a:rPr lang="fa-IR" dirty="0" smtClean="0">
              <a:cs typeface="B Nazanin" pitchFamily="2" charset="-78"/>
            </a:rPr>
            <a:t>نقاط ضعف استعاره زیستی</a:t>
          </a:r>
          <a:endParaRPr lang="en-US" dirty="0">
            <a:cs typeface="B Nazanin" pitchFamily="2" charset="-78"/>
          </a:endParaRPr>
        </a:p>
      </dgm:t>
    </dgm:pt>
    <dgm:pt modelId="{95A6EF9B-F159-478B-994F-490F5EC161DA}" type="parTrans" cxnId="{A0C2D1B3-A17C-4813-8E22-FFFE992A16B7}">
      <dgm:prSet/>
      <dgm:spPr/>
      <dgm:t>
        <a:bodyPr/>
        <a:lstStyle/>
        <a:p>
          <a:endParaRPr lang="en-US"/>
        </a:p>
      </dgm:t>
    </dgm:pt>
    <dgm:pt modelId="{80A65B2C-A2BA-4939-B5DB-AC2C27CC2B20}" type="sibTrans" cxnId="{A0C2D1B3-A17C-4813-8E22-FFFE992A16B7}">
      <dgm:prSet/>
      <dgm:spPr/>
      <dgm:t>
        <a:bodyPr/>
        <a:lstStyle/>
        <a:p>
          <a:endParaRPr lang="en-US"/>
        </a:p>
      </dgm:t>
    </dgm:pt>
    <dgm:pt modelId="{0CD0A0B3-BD9B-45BC-9EF9-8E6CC190E971}">
      <dgm:prSet/>
      <dgm:spPr/>
      <dgm:t>
        <a:bodyPr/>
        <a:lstStyle/>
        <a:p>
          <a:pPr algn="just" rtl="1"/>
          <a:endParaRPr lang="en-US" dirty="0">
            <a:solidFill>
              <a:schemeClr val="tx1"/>
            </a:solidFill>
            <a:cs typeface="B Zar" pitchFamily="2" charset="-78"/>
          </a:endParaRPr>
        </a:p>
      </dgm:t>
    </dgm:pt>
    <dgm:pt modelId="{6FC50288-AE99-4325-9E67-960D7A3EA5F9}" type="parTrans" cxnId="{1CB10BB3-4B7A-4B15-8E8B-9764C9E1FBCC}">
      <dgm:prSet/>
      <dgm:spPr/>
      <dgm:t>
        <a:bodyPr/>
        <a:lstStyle/>
        <a:p>
          <a:endParaRPr lang="en-US"/>
        </a:p>
      </dgm:t>
    </dgm:pt>
    <dgm:pt modelId="{4F314C6A-9D78-463B-9568-60715D03D620}" type="sibTrans" cxnId="{1CB10BB3-4B7A-4B15-8E8B-9764C9E1FBCC}">
      <dgm:prSet/>
      <dgm:spPr/>
      <dgm:t>
        <a:bodyPr/>
        <a:lstStyle/>
        <a:p>
          <a:endParaRPr lang="en-US"/>
        </a:p>
      </dgm:t>
    </dgm:pt>
    <dgm:pt modelId="{050AFE29-C5A2-417E-BA06-5DC9D855C3DC}">
      <dgm:prSet/>
      <dgm:spPr/>
      <dgm:t>
        <a:bodyPr/>
        <a:lstStyle/>
        <a:p>
          <a:pPr algn="just" rtl="1"/>
          <a:r>
            <a:rPr lang="fa-IR" dirty="0" smtClean="0">
              <a:solidFill>
                <a:schemeClr val="tx1"/>
              </a:solidFill>
              <a:cs typeface="B Zar" pitchFamily="2" charset="-78"/>
            </a:rPr>
            <a:t>دومین محدودیت در مفروضه ی «عملکرد واحدی» نهفته است. موجودات زنده در دنیای واقعی ، یک وابستگی متقابل داخلی بین عناصر تشکیل خود دارندور مجموع یک عملکرد همتراز شده را در کل  بدن به نمایش می گذارند مثلا دستگاه گردش خون  در حالی که در سازمانها هر بخش یا واحد ، قابلیتهای جداگانه ای دارد و هرچند در ظاهر بر اساس هماهنگی های به عمل آمده به صورت یک پارچه به فعالیت می پردازند ولی در بسیاری از مواقع با یکدیگر تعارض و اختلاف دارند.</a:t>
          </a:r>
          <a:endParaRPr lang="en-US" dirty="0">
            <a:solidFill>
              <a:schemeClr val="tx1"/>
            </a:solidFill>
            <a:cs typeface="B Zar" pitchFamily="2" charset="-78"/>
          </a:endParaRPr>
        </a:p>
      </dgm:t>
    </dgm:pt>
    <dgm:pt modelId="{798182A6-B5FB-4301-A8F7-F971418DA089}" type="parTrans" cxnId="{076C39E9-2D01-4DE2-8D3D-8A3B261F2F53}">
      <dgm:prSet/>
      <dgm:spPr/>
      <dgm:t>
        <a:bodyPr/>
        <a:lstStyle/>
        <a:p>
          <a:endParaRPr lang="en-US"/>
        </a:p>
      </dgm:t>
    </dgm:pt>
    <dgm:pt modelId="{C8D4ACF7-0D75-4CC0-B130-B79FF160CB5E}" type="sibTrans" cxnId="{076C39E9-2D01-4DE2-8D3D-8A3B261F2F53}">
      <dgm:prSet/>
      <dgm:spPr/>
      <dgm:t>
        <a:bodyPr/>
        <a:lstStyle/>
        <a:p>
          <a:endParaRPr lang="en-US"/>
        </a:p>
      </dgm:t>
    </dgm:pt>
    <dgm:pt modelId="{1BFD8D0D-39A9-4643-8B2F-2DB1F43DD76A}">
      <dgm:prSet/>
      <dgm:spPr/>
      <dgm:t>
        <a:bodyPr/>
        <a:lstStyle/>
        <a:p>
          <a:pPr algn="just" rtl="1"/>
          <a:r>
            <a:rPr lang="fa-IR" dirty="0" smtClean="0">
              <a:solidFill>
                <a:schemeClr val="tx1"/>
              </a:solidFill>
              <a:cs typeface="B Zar" pitchFamily="2" charset="-78"/>
            </a:rPr>
            <a:t>سومین محدودیت خطر تبدیل استعاره به ایدئولوژی است. نظریه می تواند خود را به مثابه یک الزام مطرح کند که سازمان ها «باید» مانند موجود زنده باشند.</a:t>
          </a:r>
          <a:endParaRPr lang="en-US" dirty="0">
            <a:solidFill>
              <a:schemeClr val="tx1"/>
            </a:solidFill>
            <a:cs typeface="B Zar" pitchFamily="2" charset="-78"/>
          </a:endParaRPr>
        </a:p>
      </dgm:t>
    </dgm:pt>
    <dgm:pt modelId="{82F76EA3-1C5A-4C18-ABED-09AF0228BAE1}" type="parTrans" cxnId="{8A1CC8FC-4A72-4D96-A2DA-05945BC4BD4E}">
      <dgm:prSet/>
      <dgm:spPr/>
      <dgm:t>
        <a:bodyPr/>
        <a:lstStyle/>
        <a:p>
          <a:endParaRPr lang="en-US"/>
        </a:p>
      </dgm:t>
    </dgm:pt>
    <dgm:pt modelId="{46AE0550-9E45-49F6-A241-E623DC574058}" type="sibTrans" cxnId="{8A1CC8FC-4A72-4D96-A2DA-05945BC4BD4E}">
      <dgm:prSet/>
      <dgm:spPr/>
      <dgm:t>
        <a:bodyPr/>
        <a:lstStyle/>
        <a:p>
          <a:endParaRPr lang="en-US"/>
        </a:p>
      </dgm:t>
    </dgm:pt>
    <dgm:pt modelId="{1F6E836E-F154-4C45-9A70-34381ACC40C3}" type="pres">
      <dgm:prSet presAssocID="{FC4ABD4D-905A-4749-BC7F-233E0A8480E3}" presName="Name0" presStyleCnt="0">
        <dgm:presLayoutVars>
          <dgm:dir/>
          <dgm:animLvl val="lvl"/>
          <dgm:resizeHandles val="exact"/>
        </dgm:presLayoutVars>
      </dgm:prSet>
      <dgm:spPr/>
      <dgm:t>
        <a:bodyPr/>
        <a:lstStyle/>
        <a:p>
          <a:endParaRPr lang="en-US"/>
        </a:p>
      </dgm:t>
    </dgm:pt>
    <dgm:pt modelId="{4A7122CF-08A3-477F-A769-431CFAFABE93}" type="pres">
      <dgm:prSet presAssocID="{C5874471-DD89-443A-B726-F128D212D7E3}" presName="linNode" presStyleCnt="0"/>
      <dgm:spPr/>
    </dgm:pt>
    <dgm:pt modelId="{413C4C3D-3717-49A6-8358-705DCEE25444}" type="pres">
      <dgm:prSet presAssocID="{C5874471-DD89-443A-B726-F128D212D7E3}" presName="parentText" presStyleLbl="node1" presStyleIdx="0" presStyleCnt="1" custScaleX="65301">
        <dgm:presLayoutVars>
          <dgm:chMax val="1"/>
          <dgm:bulletEnabled val="1"/>
        </dgm:presLayoutVars>
      </dgm:prSet>
      <dgm:spPr/>
      <dgm:t>
        <a:bodyPr/>
        <a:lstStyle/>
        <a:p>
          <a:endParaRPr lang="en-US"/>
        </a:p>
      </dgm:t>
    </dgm:pt>
    <dgm:pt modelId="{32BBE07A-28F7-4990-AC95-501642AF73BA}" type="pres">
      <dgm:prSet presAssocID="{C5874471-DD89-443A-B726-F128D212D7E3}" presName="descendantText" presStyleLbl="alignAccFollowNode1" presStyleIdx="0" presStyleCnt="1" custScaleX="158075" custScaleY="121445">
        <dgm:presLayoutVars>
          <dgm:bulletEnabled val="1"/>
        </dgm:presLayoutVars>
      </dgm:prSet>
      <dgm:spPr/>
      <dgm:t>
        <a:bodyPr/>
        <a:lstStyle/>
        <a:p>
          <a:endParaRPr lang="en-US"/>
        </a:p>
      </dgm:t>
    </dgm:pt>
  </dgm:ptLst>
  <dgm:cxnLst>
    <dgm:cxn modelId="{8A1CC8FC-4A72-4D96-A2DA-05945BC4BD4E}" srcId="{C5874471-DD89-443A-B726-F128D212D7E3}" destId="{1BFD8D0D-39A9-4643-8B2F-2DB1F43DD76A}" srcOrd="2" destOrd="0" parTransId="{82F76EA3-1C5A-4C18-ABED-09AF0228BAE1}" sibTransId="{46AE0550-9E45-49F6-A241-E623DC574058}"/>
    <dgm:cxn modelId="{076C39E9-2D01-4DE2-8D3D-8A3B261F2F53}" srcId="{C5874471-DD89-443A-B726-F128D212D7E3}" destId="{050AFE29-C5A2-417E-BA06-5DC9D855C3DC}" srcOrd="1" destOrd="0" parTransId="{798182A6-B5FB-4301-A8F7-F971418DA089}" sibTransId="{C8D4ACF7-0D75-4CC0-B130-B79FF160CB5E}"/>
    <dgm:cxn modelId="{ACF5710F-D897-4FAD-BA7D-54A10D45760A}" type="presOf" srcId="{050AFE29-C5A2-417E-BA06-5DC9D855C3DC}" destId="{32BBE07A-28F7-4990-AC95-501642AF73BA}" srcOrd="0" destOrd="1" presId="urn:microsoft.com/office/officeart/2005/8/layout/vList5"/>
    <dgm:cxn modelId="{1CB10BB3-4B7A-4B15-8E8B-9764C9E1FBCC}" srcId="{C5874471-DD89-443A-B726-F128D212D7E3}" destId="{0CD0A0B3-BD9B-45BC-9EF9-8E6CC190E971}" srcOrd="0" destOrd="0" parTransId="{6FC50288-AE99-4325-9E67-960D7A3EA5F9}" sibTransId="{4F314C6A-9D78-463B-9568-60715D03D620}"/>
    <dgm:cxn modelId="{11D65597-B07B-4556-8736-6F6ECCABC7A0}" type="presOf" srcId="{1BFD8D0D-39A9-4643-8B2F-2DB1F43DD76A}" destId="{32BBE07A-28F7-4990-AC95-501642AF73BA}" srcOrd="0" destOrd="2" presId="urn:microsoft.com/office/officeart/2005/8/layout/vList5"/>
    <dgm:cxn modelId="{495ADAE7-32AF-4828-A1A9-928D49ECAC56}" type="presOf" srcId="{C5874471-DD89-443A-B726-F128D212D7E3}" destId="{413C4C3D-3717-49A6-8358-705DCEE25444}" srcOrd="0" destOrd="0" presId="urn:microsoft.com/office/officeart/2005/8/layout/vList5"/>
    <dgm:cxn modelId="{0C72EBEC-5E73-490C-87DC-D6BA81F080C4}" type="presOf" srcId="{FC4ABD4D-905A-4749-BC7F-233E0A8480E3}" destId="{1F6E836E-F154-4C45-9A70-34381ACC40C3}" srcOrd="0" destOrd="0" presId="urn:microsoft.com/office/officeart/2005/8/layout/vList5"/>
    <dgm:cxn modelId="{BA0FD5C6-9E29-424E-B74A-08F3FC55962A}" type="presOf" srcId="{0CD0A0B3-BD9B-45BC-9EF9-8E6CC190E971}" destId="{32BBE07A-28F7-4990-AC95-501642AF73BA}" srcOrd="0" destOrd="0" presId="urn:microsoft.com/office/officeart/2005/8/layout/vList5"/>
    <dgm:cxn modelId="{A0C2D1B3-A17C-4813-8E22-FFFE992A16B7}" srcId="{FC4ABD4D-905A-4749-BC7F-233E0A8480E3}" destId="{C5874471-DD89-443A-B726-F128D212D7E3}" srcOrd="0" destOrd="0" parTransId="{95A6EF9B-F159-478B-994F-490F5EC161DA}" sibTransId="{80A65B2C-A2BA-4939-B5DB-AC2C27CC2B20}"/>
    <dgm:cxn modelId="{25FE6BE7-F34E-4D0D-9CF4-3F2BBA2F5E95}" type="presParOf" srcId="{1F6E836E-F154-4C45-9A70-34381ACC40C3}" destId="{4A7122CF-08A3-477F-A769-431CFAFABE93}" srcOrd="0" destOrd="0" presId="urn:microsoft.com/office/officeart/2005/8/layout/vList5"/>
    <dgm:cxn modelId="{A047405F-9344-4B11-BE62-036D9E47EB7F}" type="presParOf" srcId="{4A7122CF-08A3-477F-A769-431CFAFABE93}" destId="{413C4C3D-3717-49A6-8358-705DCEE25444}" srcOrd="0" destOrd="0" presId="urn:microsoft.com/office/officeart/2005/8/layout/vList5"/>
    <dgm:cxn modelId="{26A99D79-CD08-4CF5-8904-B58288D89043}" type="presParOf" srcId="{4A7122CF-08A3-477F-A769-431CFAFABE93}" destId="{32BBE07A-28F7-4990-AC95-501642AF73BA}"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67EEC39-6009-4B88-8263-3BD694B5F2BD}"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20B4546C-0D3A-42B5-B571-02F9CA42EBA9}">
      <dgm:prSet custT="1"/>
      <dgm:spPr/>
      <dgm:t>
        <a:bodyPr/>
        <a:lstStyle/>
        <a:p>
          <a:pPr rtl="1"/>
          <a:r>
            <a:rPr lang="fa-IR" sz="2800" b="1" dirty="0" smtClean="0">
              <a:cs typeface="B Zar" pitchFamily="2" charset="-78"/>
            </a:rPr>
            <a:t>مطالعات هاتورن </a:t>
          </a:r>
          <a:endParaRPr lang="en-US" sz="2800" b="1" dirty="0">
            <a:cs typeface="B Zar" pitchFamily="2" charset="-78"/>
          </a:endParaRPr>
        </a:p>
      </dgm:t>
    </dgm:pt>
    <dgm:pt modelId="{5C125E1F-5B5D-4346-823D-39216C8988C0}" type="parTrans" cxnId="{5819187A-F768-41BE-9936-313A1480A393}">
      <dgm:prSet/>
      <dgm:spPr/>
      <dgm:t>
        <a:bodyPr/>
        <a:lstStyle/>
        <a:p>
          <a:endParaRPr lang="en-US"/>
        </a:p>
      </dgm:t>
    </dgm:pt>
    <dgm:pt modelId="{CD34F877-2C06-4387-B92B-6CA8FC46B000}" type="sibTrans" cxnId="{5819187A-F768-41BE-9936-313A1480A393}">
      <dgm:prSet/>
      <dgm:spPr/>
      <dgm:t>
        <a:bodyPr/>
        <a:lstStyle/>
        <a:p>
          <a:endParaRPr lang="en-US"/>
        </a:p>
      </dgm:t>
    </dgm:pt>
    <dgm:pt modelId="{B8BE9CA4-F9CF-4322-8F07-7B821A5A038A}">
      <dgm:prSet custT="1"/>
      <dgm:spPr/>
      <dgm:t>
        <a:bodyPr/>
        <a:lstStyle/>
        <a:p>
          <a:pPr algn="just" rtl="1"/>
          <a:r>
            <a:rPr lang="fa-IR" sz="2400" dirty="0" smtClean="0">
              <a:cs typeface="B Nazanin" pitchFamily="2" charset="-78"/>
            </a:rPr>
            <a:t>مطالعات هاتورن(در دهه 1920)تحت رهبری التون مایوآغازگردید. در مطالعات اولیه درهاتورن متخصصین کارایی تصورمیکردند که زیاد کردن روشنایی موجب تولید بیشتر میشود . البته با پیشرفت تحقیقات این دیدگاه ضعیف تیلوری جای خود را به توجه به ابعاد وسیعتر کار هم چون </a:t>
          </a:r>
          <a:r>
            <a:rPr lang="fa-IR" sz="2400" b="1" dirty="0" smtClean="0">
              <a:solidFill>
                <a:srgbClr val="FFFF00"/>
              </a:solidFill>
              <a:cs typeface="B Nazanin" pitchFamily="2" charset="-78"/>
            </a:rPr>
            <a:t>نگرشها</a:t>
          </a:r>
          <a:r>
            <a:rPr lang="fa-IR" sz="2400" dirty="0" smtClean="0">
              <a:cs typeface="B Nazanin" pitchFamily="2" charset="-78"/>
            </a:rPr>
            <a:t> ، </a:t>
          </a:r>
          <a:r>
            <a:rPr lang="fa-IR" sz="2400" b="1" dirty="0" smtClean="0">
              <a:solidFill>
                <a:srgbClr val="FFFF00"/>
              </a:solidFill>
              <a:cs typeface="B Nazanin" pitchFamily="2" charset="-78"/>
            </a:rPr>
            <a:t>اشتغالات ذهنی کارکنان</a:t>
          </a:r>
          <a:r>
            <a:rPr lang="fa-IR" sz="2400" dirty="0" smtClean="0">
              <a:cs typeface="B Nazanin" pitchFamily="2" charset="-78"/>
            </a:rPr>
            <a:t> ، و </a:t>
          </a:r>
          <a:r>
            <a:rPr lang="fa-IR" sz="2400" b="1" dirty="0" smtClean="0">
              <a:solidFill>
                <a:srgbClr val="FFFF00"/>
              </a:solidFill>
              <a:cs typeface="B Nazanin" pitchFamily="2" charset="-78"/>
            </a:rPr>
            <a:t>عوامل اجتماعی موثر بر عملکرد</a:t>
          </a:r>
          <a:r>
            <a:rPr lang="fa-IR" sz="2400" dirty="0" smtClean="0">
              <a:solidFill>
                <a:srgbClr val="FFFF00"/>
              </a:solidFill>
              <a:cs typeface="B Nazanin" pitchFamily="2" charset="-78"/>
            </a:rPr>
            <a:t> </a:t>
          </a:r>
          <a:r>
            <a:rPr lang="fa-IR" sz="2400" dirty="0" smtClean="0">
              <a:cs typeface="B Nazanin" pitchFamily="2" charset="-78"/>
            </a:rPr>
            <a:t>آنان داد. این مطالعات به دلیل تشخیص </a:t>
          </a:r>
          <a:r>
            <a:rPr lang="fa-IR" sz="2400" b="1" dirty="0" smtClean="0">
              <a:solidFill>
                <a:srgbClr val="FFFF00"/>
              </a:solidFill>
              <a:cs typeface="B Nazanin" pitchFamily="2" charset="-78"/>
            </a:rPr>
            <a:t>اهمیت نیازهای اجتماعی </a:t>
          </a:r>
          <a:r>
            <a:rPr lang="fa-IR" sz="2400" dirty="0" smtClean="0">
              <a:cs typeface="B Nazanin" pitchFamily="2" charset="-78"/>
            </a:rPr>
            <a:t>در </a:t>
          </a:r>
          <a:r>
            <a:rPr lang="fa-IR" sz="2400" b="1" dirty="0" smtClean="0">
              <a:solidFill>
                <a:srgbClr val="FFFF00"/>
              </a:solidFill>
              <a:cs typeface="B Nazanin" pitchFamily="2" charset="-78"/>
            </a:rPr>
            <a:t>محیط کار</a:t>
          </a:r>
          <a:r>
            <a:rPr lang="fa-IR" sz="2400" b="1" dirty="0" smtClean="0">
              <a:cs typeface="B Nazanin" pitchFamily="2" charset="-78"/>
            </a:rPr>
            <a:t> </a:t>
          </a:r>
          <a:r>
            <a:rPr lang="fa-IR" sz="2400" dirty="0" smtClean="0">
              <a:cs typeface="B Nazanin" pitchFamily="2" charset="-78"/>
            </a:rPr>
            <a:t>و نیز تاثیری که </a:t>
          </a:r>
          <a:r>
            <a:rPr lang="fa-IR" sz="2400" b="1" dirty="0" smtClean="0">
              <a:solidFill>
                <a:srgbClr val="FFFF00"/>
              </a:solidFill>
              <a:cs typeface="B Nazanin" pitchFamily="2" charset="-78"/>
            </a:rPr>
            <a:t>گروهای کاری</a:t>
          </a:r>
          <a:r>
            <a:rPr lang="fa-IR" sz="2400" b="1" dirty="0" smtClean="0">
              <a:cs typeface="B Nazanin" pitchFamily="2" charset="-78"/>
            </a:rPr>
            <a:t> </a:t>
          </a:r>
          <a:r>
            <a:rPr lang="fa-IR" sz="2400" dirty="0" smtClean="0">
              <a:cs typeface="B Nazanin" pitchFamily="2" charset="-78"/>
            </a:rPr>
            <a:t>بر </a:t>
          </a:r>
          <a:r>
            <a:rPr lang="fa-IR" sz="2400" b="1" dirty="0" smtClean="0">
              <a:solidFill>
                <a:srgbClr val="FFFF00"/>
              </a:solidFill>
              <a:cs typeface="B Nazanin" pitchFamily="2" charset="-78"/>
            </a:rPr>
            <a:t>ارضای نیازها </a:t>
          </a:r>
          <a:r>
            <a:rPr lang="fa-IR" sz="2400" dirty="0" smtClean="0">
              <a:cs typeface="B Nazanin" pitchFamily="2" charset="-78"/>
            </a:rPr>
            <a:t>مینهند نظیر محدود نمودن تولید و یا ترغیب به فعالیت های برنامه ریزی نشده اهمیت زیادی پیدا نموده است . التون مایو و همکارانش دریافتند که در تعیین عوامل موثر در بازدهی و تولید </a:t>
          </a:r>
          <a:r>
            <a:rPr lang="fa-IR" sz="2400" b="1" dirty="0" smtClean="0">
              <a:solidFill>
                <a:srgbClr val="FFFF00"/>
              </a:solidFill>
              <a:cs typeface="B Nazanin" pitchFamily="2" charset="-78"/>
            </a:rPr>
            <a:t>عوامل منطقی </a:t>
          </a:r>
          <a:r>
            <a:rPr lang="fa-IR" sz="2400" dirty="0" smtClean="0">
              <a:cs typeface="B Nazanin" pitchFamily="2" charset="-78"/>
            </a:rPr>
            <a:t>نسبت به </a:t>
          </a:r>
          <a:r>
            <a:rPr lang="fa-IR" sz="2400" b="1" dirty="0" smtClean="0">
              <a:solidFill>
                <a:srgbClr val="FFFF00"/>
              </a:solidFill>
              <a:cs typeface="B Nazanin" pitchFamily="2" charset="-78"/>
            </a:rPr>
            <a:t>عوامل احساسی و ذهنی</a:t>
          </a:r>
          <a:r>
            <a:rPr lang="fa-IR" sz="2400" b="1" dirty="0" smtClean="0">
              <a:cs typeface="B Nazanin" pitchFamily="2" charset="-78"/>
            </a:rPr>
            <a:t> </a:t>
          </a:r>
          <a:r>
            <a:rPr lang="fa-IR" sz="2400" dirty="0" smtClean="0">
              <a:cs typeface="B Nazanin" pitchFamily="2" charset="-78"/>
            </a:rPr>
            <a:t>از اهمیت </a:t>
          </a:r>
          <a:r>
            <a:rPr lang="fa-IR" sz="2400" b="1" dirty="0" smtClean="0">
              <a:solidFill>
                <a:srgbClr val="FF0000"/>
              </a:solidFill>
              <a:cs typeface="B Nazanin" pitchFamily="2" charset="-78"/>
            </a:rPr>
            <a:t>کمتری</a:t>
          </a:r>
          <a:r>
            <a:rPr lang="fa-IR" sz="2400" dirty="0" smtClean="0">
              <a:cs typeface="B Nazanin" pitchFamily="2" charset="-78"/>
            </a:rPr>
            <a:t> برخوردار است.</a:t>
          </a:r>
          <a:endParaRPr lang="en-US" sz="2400" dirty="0">
            <a:cs typeface="B Nazanin" pitchFamily="2" charset="-78"/>
          </a:endParaRPr>
        </a:p>
      </dgm:t>
    </dgm:pt>
    <dgm:pt modelId="{473520CD-F9B5-4F65-AB66-AD2E16F4F481}" type="parTrans" cxnId="{DCC1FF58-D1A8-4112-A4A8-262A438192FD}">
      <dgm:prSet/>
      <dgm:spPr/>
      <dgm:t>
        <a:bodyPr/>
        <a:lstStyle/>
        <a:p>
          <a:endParaRPr lang="en-US"/>
        </a:p>
      </dgm:t>
    </dgm:pt>
    <dgm:pt modelId="{CB45F8E5-876C-40A4-BF94-CDAFC5207CE7}" type="sibTrans" cxnId="{DCC1FF58-D1A8-4112-A4A8-262A438192FD}">
      <dgm:prSet/>
      <dgm:spPr/>
      <dgm:t>
        <a:bodyPr/>
        <a:lstStyle/>
        <a:p>
          <a:endParaRPr lang="en-US"/>
        </a:p>
      </dgm:t>
    </dgm:pt>
    <dgm:pt modelId="{9D6A85AB-6027-4943-AE6E-A4E450160A18}" type="pres">
      <dgm:prSet presAssocID="{967EEC39-6009-4B88-8263-3BD694B5F2BD}" presName="Name0" presStyleCnt="0">
        <dgm:presLayoutVars>
          <dgm:dir/>
          <dgm:animLvl val="lvl"/>
          <dgm:resizeHandles val="exact"/>
        </dgm:presLayoutVars>
      </dgm:prSet>
      <dgm:spPr/>
      <dgm:t>
        <a:bodyPr/>
        <a:lstStyle/>
        <a:p>
          <a:endParaRPr lang="en-US"/>
        </a:p>
      </dgm:t>
    </dgm:pt>
    <dgm:pt modelId="{DD4AC071-76F3-49F6-B8EF-60C81AFFB8E4}" type="pres">
      <dgm:prSet presAssocID="{B8BE9CA4-F9CF-4322-8F07-7B821A5A038A}" presName="boxAndChildren" presStyleCnt="0"/>
      <dgm:spPr/>
    </dgm:pt>
    <dgm:pt modelId="{931315EE-42B0-477C-BFCA-CECF24023F1E}" type="pres">
      <dgm:prSet presAssocID="{B8BE9CA4-F9CF-4322-8F07-7B821A5A038A}" presName="parentTextBox" presStyleLbl="node1" presStyleIdx="0" presStyleCnt="2"/>
      <dgm:spPr/>
      <dgm:t>
        <a:bodyPr/>
        <a:lstStyle/>
        <a:p>
          <a:endParaRPr lang="en-US"/>
        </a:p>
      </dgm:t>
    </dgm:pt>
    <dgm:pt modelId="{B48BFF07-AA28-471C-94DC-23B6C41A0990}" type="pres">
      <dgm:prSet presAssocID="{CD34F877-2C06-4387-B92B-6CA8FC46B000}" presName="sp" presStyleCnt="0"/>
      <dgm:spPr/>
    </dgm:pt>
    <dgm:pt modelId="{A1E5AE09-BD01-4C21-9066-7ABFC4A951ED}" type="pres">
      <dgm:prSet presAssocID="{20B4546C-0D3A-42B5-B571-02F9CA42EBA9}" presName="arrowAndChildren" presStyleCnt="0"/>
      <dgm:spPr/>
    </dgm:pt>
    <dgm:pt modelId="{8762D19E-AD30-4BCE-ABD1-4B713F715AD3}" type="pres">
      <dgm:prSet presAssocID="{20B4546C-0D3A-42B5-B571-02F9CA42EBA9}" presName="parentTextArrow" presStyleLbl="node1" presStyleIdx="1" presStyleCnt="2" custScaleY="16333"/>
      <dgm:spPr/>
      <dgm:t>
        <a:bodyPr/>
        <a:lstStyle/>
        <a:p>
          <a:endParaRPr lang="en-US"/>
        </a:p>
      </dgm:t>
    </dgm:pt>
  </dgm:ptLst>
  <dgm:cxnLst>
    <dgm:cxn modelId="{5819187A-F768-41BE-9936-313A1480A393}" srcId="{967EEC39-6009-4B88-8263-3BD694B5F2BD}" destId="{20B4546C-0D3A-42B5-B571-02F9CA42EBA9}" srcOrd="0" destOrd="0" parTransId="{5C125E1F-5B5D-4346-823D-39216C8988C0}" sibTransId="{CD34F877-2C06-4387-B92B-6CA8FC46B000}"/>
    <dgm:cxn modelId="{1A1A0ED1-D887-4E49-BF97-6C5C67FD67EE}" type="presOf" srcId="{B8BE9CA4-F9CF-4322-8F07-7B821A5A038A}" destId="{931315EE-42B0-477C-BFCA-CECF24023F1E}" srcOrd="0" destOrd="0" presId="urn:microsoft.com/office/officeart/2005/8/layout/process4"/>
    <dgm:cxn modelId="{751D134F-32DB-459B-9369-E001BC608B38}" type="presOf" srcId="{20B4546C-0D3A-42B5-B571-02F9CA42EBA9}" destId="{8762D19E-AD30-4BCE-ABD1-4B713F715AD3}" srcOrd="0" destOrd="0" presId="urn:microsoft.com/office/officeart/2005/8/layout/process4"/>
    <dgm:cxn modelId="{DCC1FF58-D1A8-4112-A4A8-262A438192FD}" srcId="{967EEC39-6009-4B88-8263-3BD694B5F2BD}" destId="{B8BE9CA4-F9CF-4322-8F07-7B821A5A038A}" srcOrd="1" destOrd="0" parTransId="{473520CD-F9B5-4F65-AB66-AD2E16F4F481}" sibTransId="{CB45F8E5-876C-40A4-BF94-CDAFC5207CE7}"/>
    <dgm:cxn modelId="{9728E463-F8B0-4837-991D-C5D2CC6DDBF3}" type="presOf" srcId="{967EEC39-6009-4B88-8263-3BD694B5F2BD}" destId="{9D6A85AB-6027-4943-AE6E-A4E450160A18}" srcOrd="0" destOrd="0" presId="urn:microsoft.com/office/officeart/2005/8/layout/process4"/>
    <dgm:cxn modelId="{08AE73D3-F222-43EF-A2DA-F7CAC86DAB44}" type="presParOf" srcId="{9D6A85AB-6027-4943-AE6E-A4E450160A18}" destId="{DD4AC071-76F3-49F6-B8EF-60C81AFFB8E4}" srcOrd="0" destOrd="0" presId="urn:microsoft.com/office/officeart/2005/8/layout/process4"/>
    <dgm:cxn modelId="{AEC1608F-3AD3-4EBB-92AF-A3DA136F49C2}" type="presParOf" srcId="{DD4AC071-76F3-49F6-B8EF-60C81AFFB8E4}" destId="{931315EE-42B0-477C-BFCA-CECF24023F1E}" srcOrd="0" destOrd="0" presId="urn:microsoft.com/office/officeart/2005/8/layout/process4"/>
    <dgm:cxn modelId="{871013AF-595B-4563-BD01-C4A23579E89E}" type="presParOf" srcId="{9D6A85AB-6027-4943-AE6E-A4E450160A18}" destId="{B48BFF07-AA28-471C-94DC-23B6C41A0990}" srcOrd="1" destOrd="0" presId="urn:microsoft.com/office/officeart/2005/8/layout/process4"/>
    <dgm:cxn modelId="{F72DA876-21A5-45B7-8891-8D6F812F7A9C}" type="presParOf" srcId="{9D6A85AB-6027-4943-AE6E-A4E450160A18}" destId="{A1E5AE09-BD01-4C21-9066-7ABFC4A951ED}" srcOrd="2" destOrd="0" presId="urn:microsoft.com/office/officeart/2005/8/layout/process4"/>
    <dgm:cxn modelId="{098BEBD2-DD1B-4B1D-AEE4-E44DC8D619B6}" type="presParOf" srcId="{A1E5AE09-BD01-4C21-9066-7ABFC4A951ED}" destId="{8762D19E-AD30-4BCE-ABD1-4B713F715AD3}"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0D49A01-0086-4132-8AF8-C22260B4A88F}"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B1D8B9FF-059F-4494-828B-29646EC1EFE1}">
      <dgm:prSet custT="1"/>
      <dgm:spPr/>
      <dgm:t>
        <a:bodyPr/>
        <a:lstStyle/>
        <a:p>
          <a:pPr algn="ctr" rtl="1"/>
          <a:r>
            <a:rPr lang="fa-IR" sz="2000" b="1" dirty="0" smtClean="0">
              <a:cs typeface="B Nazanin" pitchFamily="2" charset="-78"/>
            </a:rPr>
            <a:t>نکته !</a:t>
          </a:r>
          <a:r>
            <a:rPr lang="fa-IR" sz="2000" dirty="0" smtClean="0">
              <a:cs typeface="B Nazanin" pitchFamily="2" charset="-78"/>
            </a:rPr>
            <a:t/>
          </a:r>
          <a:br>
            <a:rPr lang="fa-IR" sz="2000" dirty="0" smtClean="0">
              <a:cs typeface="B Nazanin" pitchFamily="2" charset="-78"/>
            </a:rPr>
          </a:br>
          <a:r>
            <a:rPr lang="fa-IR" sz="2000" dirty="0" smtClean="0">
              <a:cs typeface="B Nazanin" pitchFamily="2" charset="-78"/>
            </a:rPr>
            <a:t>نظریه های جدید سازمانی بر اساس این ایده که </a:t>
          </a:r>
          <a:r>
            <a:rPr lang="fa-IR" sz="2000" b="1" dirty="0" smtClean="0">
              <a:solidFill>
                <a:srgbClr val="FFFF00"/>
              </a:solidFill>
              <a:cs typeface="B Nazanin" pitchFamily="2" charset="-78"/>
            </a:rPr>
            <a:t>هنگامی</a:t>
          </a:r>
          <a:r>
            <a:rPr lang="fa-IR" sz="2000" b="1" dirty="0" smtClean="0">
              <a:cs typeface="B Nazanin" pitchFamily="2" charset="-78"/>
            </a:rPr>
            <a:t> </a:t>
          </a:r>
          <a:r>
            <a:rPr lang="fa-IR" sz="2000" b="1" dirty="0" smtClean="0">
              <a:solidFill>
                <a:srgbClr val="FFFF00"/>
              </a:solidFill>
              <a:cs typeface="B Nazanin" pitchFamily="2" charset="-78"/>
            </a:rPr>
            <a:t>گروه ها و اشخاص - همچون موجودات زنده - به طور موثر فعالیت می نمایند که نیازهای آنها برآورده شده باشد </a:t>
          </a:r>
          <a:r>
            <a:rPr lang="fa-IR" sz="2000" dirty="0" smtClean="0">
              <a:cs typeface="B Nazanin" pitchFamily="2" charset="-78"/>
            </a:rPr>
            <a:t>شکل گرفت.</a:t>
          </a:r>
          <a:endParaRPr lang="en-US" sz="2000" dirty="0">
            <a:cs typeface="B Nazanin" pitchFamily="2" charset="-78"/>
          </a:endParaRPr>
        </a:p>
      </dgm:t>
    </dgm:pt>
    <dgm:pt modelId="{93C5CA72-B8BD-45BE-A9E7-85304E315024}" type="parTrans" cxnId="{68C307D0-F911-4046-8BA6-1F8813F6CF7A}">
      <dgm:prSet/>
      <dgm:spPr/>
      <dgm:t>
        <a:bodyPr/>
        <a:lstStyle/>
        <a:p>
          <a:endParaRPr lang="en-US"/>
        </a:p>
      </dgm:t>
    </dgm:pt>
    <dgm:pt modelId="{DBACAF65-90B8-4A52-AA95-EF765C9AAC87}" type="sibTrans" cxnId="{68C307D0-F911-4046-8BA6-1F8813F6CF7A}">
      <dgm:prSet/>
      <dgm:spPr/>
      <dgm:t>
        <a:bodyPr/>
        <a:lstStyle/>
        <a:p>
          <a:endParaRPr lang="en-US"/>
        </a:p>
      </dgm:t>
    </dgm:pt>
    <dgm:pt modelId="{0346AFD8-BD21-4397-98E6-55BEFE57CFEC}" type="pres">
      <dgm:prSet presAssocID="{A0D49A01-0086-4132-8AF8-C22260B4A88F}" presName="Name0" presStyleCnt="0">
        <dgm:presLayoutVars>
          <dgm:dir/>
          <dgm:resizeHandles val="exact"/>
        </dgm:presLayoutVars>
      </dgm:prSet>
      <dgm:spPr/>
      <dgm:t>
        <a:bodyPr/>
        <a:lstStyle/>
        <a:p>
          <a:endParaRPr lang="en-US"/>
        </a:p>
      </dgm:t>
    </dgm:pt>
    <dgm:pt modelId="{0F6832E0-0CE2-49FF-8083-F348019734AC}" type="pres">
      <dgm:prSet presAssocID="{B1D8B9FF-059F-4494-828B-29646EC1EFE1}" presName="node" presStyleLbl="node1" presStyleIdx="0" presStyleCnt="1">
        <dgm:presLayoutVars>
          <dgm:bulletEnabled val="1"/>
        </dgm:presLayoutVars>
      </dgm:prSet>
      <dgm:spPr/>
      <dgm:t>
        <a:bodyPr/>
        <a:lstStyle/>
        <a:p>
          <a:endParaRPr lang="en-US"/>
        </a:p>
      </dgm:t>
    </dgm:pt>
  </dgm:ptLst>
  <dgm:cxnLst>
    <dgm:cxn modelId="{68C307D0-F911-4046-8BA6-1F8813F6CF7A}" srcId="{A0D49A01-0086-4132-8AF8-C22260B4A88F}" destId="{B1D8B9FF-059F-4494-828B-29646EC1EFE1}" srcOrd="0" destOrd="0" parTransId="{93C5CA72-B8BD-45BE-A9E7-85304E315024}" sibTransId="{DBACAF65-90B8-4A52-AA95-EF765C9AAC87}"/>
    <dgm:cxn modelId="{DE848506-9335-462B-8846-C219BE9F3A00}" type="presOf" srcId="{A0D49A01-0086-4132-8AF8-C22260B4A88F}" destId="{0346AFD8-BD21-4397-98E6-55BEFE57CFEC}" srcOrd="0" destOrd="0" presId="urn:microsoft.com/office/officeart/2005/8/layout/process1"/>
    <dgm:cxn modelId="{68B10E6C-743E-4B6D-8881-314AB38BC988}" type="presOf" srcId="{B1D8B9FF-059F-4494-828B-29646EC1EFE1}" destId="{0F6832E0-0CE2-49FF-8083-F348019734AC}" srcOrd="0" destOrd="0" presId="urn:microsoft.com/office/officeart/2005/8/layout/process1"/>
    <dgm:cxn modelId="{C9F163BE-3B5C-4D46-BF30-C4CE152D9772}" type="presParOf" srcId="{0346AFD8-BD21-4397-98E6-55BEFE57CFEC}" destId="{0F6832E0-0CE2-49FF-8083-F348019734AC}" srcOrd="0"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ED75C51-6DDC-4C0A-894E-3D8A5CFC0D8F}"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CA5EA0F5-75F4-4B14-8021-F968D313E199}">
      <dgm:prSet custT="1"/>
      <dgm:spPr/>
      <dgm:t>
        <a:bodyPr/>
        <a:lstStyle/>
        <a:p>
          <a:pPr algn="justLow" rtl="1"/>
          <a:r>
            <a:rPr lang="fa-IR" sz="2000" b="0" dirty="0" smtClean="0">
              <a:latin typeface="Arial" pitchFamily="34" charset="0"/>
              <a:cs typeface="B Nazanin" pitchFamily="2" charset="-78"/>
            </a:rPr>
            <a:t>سازمان به مثابه یک سیستم فنی – اجتماعی</a:t>
          </a:r>
          <a:endParaRPr lang="en-US" sz="2000" b="0" dirty="0">
            <a:latin typeface="Arial" pitchFamily="34" charset="0"/>
            <a:cs typeface="B Nazanin" pitchFamily="2" charset="-78"/>
          </a:endParaRPr>
        </a:p>
      </dgm:t>
    </dgm:pt>
    <dgm:pt modelId="{527317D9-1952-4502-9F22-5FE910E72230}" type="parTrans" cxnId="{C7D1119E-4289-4545-8F07-7414CD11DF5F}">
      <dgm:prSet/>
      <dgm:spPr/>
      <dgm:t>
        <a:bodyPr/>
        <a:lstStyle/>
        <a:p>
          <a:endParaRPr lang="en-US"/>
        </a:p>
      </dgm:t>
    </dgm:pt>
    <dgm:pt modelId="{B31390EA-1DA3-4E51-8AC1-9ED3129AD8E7}" type="sibTrans" cxnId="{C7D1119E-4289-4545-8F07-7414CD11DF5F}">
      <dgm:prSet/>
      <dgm:spPr/>
      <dgm:t>
        <a:bodyPr/>
        <a:lstStyle/>
        <a:p>
          <a:endParaRPr lang="en-US"/>
        </a:p>
      </dgm:t>
    </dgm:pt>
    <dgm:pt modelId="{2EB51B93-33A2-495F-9847-911DBDB08ECC}">
      <dgm:prSet custT="1"/>
      <dgm:spPr/>
      <dgm:t>
        <a:bodyPr/>
        <a:lstStyle/>
        <a:p>
          <a:pPr algn="just" rtl="1"/>
          <a:r>
            <a:rPr lang="fa-IR" sz="1800" b="1" dirty="0" smtClean="0">
              <a:latin typeface="Arial" pitchFamily="34" charset="0"/>
              <a:cs typeface="B Nazanin" pitchFamily="2" charset="-78"/>
            </a:rPr>
            <a:t>روانشناسانی نظیر : آرجریس ، هرزبرگ و مک گریگور در تلاش برآمدند تا چگونگی </a:t>
          </a:r>
          <a:r>
            <a:rPr lang="fa-IR" sz="1800" b="1" dirty="0" smtClean="0">
              <a:solidFill>
                <a:srgbClr val="FFFF00"/>
              </a:solidFill>
              <a:latin typeface="Arial" pitchFamily="34" charset="0"/>
              <a:cs typeface="B Nazanin" pitchFamily="2" charset="-78"/>
            </a:rPr>
            <a:t>تاثیر ساختارهای بوروکراتیک</a:t>
          </a:r>
          <a:r>
            <a:rPr lang="fa-IR" sz="1800" b="1" dirty="0" smtClean="0">
              <a:latin typeface="Arial" pitchFamily="34" charset="0"/>
              <a:cs typeface="B Nazanin" pitchFamily="2" charset="-78"/>
            </a:rPr>
            <a:t> و </a:t>
          </a:r>
          <a:r>
            <a:rPr lang="fa-IR" sz="1800" b="1" dirty="0" smtClean="0">
              <a:solidFill>
                <a:srgbClr val="FFFF00"/>
              </a:solidFill>
              <a:latin typeface="Arial" pitchFamily="34" charset="0"/>
              <a:cs typeface="B Nazanin" pitchFamily="2" charset="-78"/>
            </a:rPr>
            <a:t>سبک رهبری </a:t>
          </a:r>
          <a:r>
            <a:rPr lang="fa-IR" sz="1800" b="1" dirty="0" smtClean="0">
              <a:latin typeface="Arial" pitchFamily="34" charset="0"/>
              <a:cs typeface="B Nazanin" pitchFamily="2" charset="-78"/>
            </a:rPr>
            <a:t>را در ایجاد مشاغل انگیزاننده و غنی شده برای ترغیب افراد به </a:t>
          </a:r>
          <a:r>
            <a:rPr lang="fa-IR" sz="1800" b="1" dirty="0" smtClean="0">
              <a:solidFill>
                <a:srgbClr val="FFFF00"/>
              </a:solidFill>
              <a:latin typeface="Arial" pitchFamily="34" charset="0"/>
              <a:cs typeface="B Nazanin" pitchFamily="2" charset="-78"/>
            </a:rPr>
            <a:t>شکوفاسازی ظرفیتهای خود کنترلی </a:t>
          </a:r>
          <a:r>
            <a:rPr lang="fa-IR" sz="1800" b="1" dirty="0" smtClean="0">
              <a:latin typeface="Arial" pitchFamily="34" charset="0"/>
              <a:cs typeface="B Nazanin" pitchFamily="2" charset="-78"/>
            </a:rPr>
            <a:t>و </a:t>
          </a:r>
          <a:r>
            <a:rPr lang="fa-IR" sz="1800" b="1" dirty="0" smtClean="0">
              <a:solidFill>
                <a:srgbClr val="FFFF00"/>
              </a:solidFill>
              <a:latin typeface="Arial" pitchFamily="34" charset="0"/>
              <a:cs typeface="B Nazanin" pitchFamily="2" charset="-78"/>
            </a:rPr>
            <a:t>خلاقیت </a:t>
          </a:r>
          <a:r>
            <a:rPr lang="fa-IR" sz="1800" b="1" dirty="0" smtClean="0">
              <a:latin typeface="Arial" pitchFamily="34" charset="0"/>
              <a:cs typeface="B Nazanin" pitchFamily="2" charset="-78"/>
            </a:rPr>
            <a:t>خود مطالعه کنند ، از این رو بر روی این ایده تمرکز کردند که از طریق </a:t>
          </a:r>
          <a:r>
            <a:rPr lang="fa-IR" sz="1800" b="1" dirty="0" smtClean="0">
              <a:solidFill>
                <a:srgbClr val="FFFF00"/>
              </a:solidFill>
              <a:latin typeface="Arial" pitchFamily="34" charset="0"/>
              <a:cs typeface="B Nazanin" pitchFamily="2" charset="-78"/>
            </a:rPr>
            <a:t>واگذاری مشاغل معنی دار </a:t>
          </a:r>
          <a:r>
            <a:rPr lang="fa-IR" sz="1800" b="1" dirty="0" smtClean="0">
              <a:latin typeface="Arial" pitchFamily="34" charset="0"/>
              <a:cs typeface="B Nazanin" pitchFamily="2" charset="-78"/>
            </a:rPr>
            <a:t>، </a:t>
          </a:r>
          <a:r>
            <a:rPr lang="fa-IR" sz="1800" b="1" dirty="0" smtClean="0">
              <a:solidFill>
                <a:srgbClr val="FFFF00"/>
              </a:solidFill>
              <a:latin typeface="Arial" pitchFamily="34" charset="0"/>
              <a:cs typeface="B Nazanin" pitchFamily="2" charset="-78"/>
            </a:rPr>
            <a:t>تفویض اختیار و مسئولیت </a:t>
          </a:r>
          <a:r>
            <a:rPr lang="fa-IR" sz="1800" b="1" dirty="0" smtClean="0">
              <a:latin typeface="Arial" pitchFamily="34" charset="0"/>
              <a:cs typeface="B Nazanin" pitchFamily="2" charset="-78"/>
            </a:rPr>
            <a:t>، </a:t>
          </a:r>
          <a:r>
            <a:rPr lang="fa-IR" sz="1800" b="1" dirty="0" smtClean="0">
              <a:solidFill>
                <a:srgbClr val="FFFF00"/>
              </a:solidFill>
              <a:latin typeface="Arial" pitchFamily="34" charset="0"/>
              <a:cs typeface="B Nazanin" pitchFamily="2" charset="-78"/>
            </a:rPr>
            <a:t>مشارکت دادن کارکنان درکارهای مربوط به خودشان</a:t>
          </a:r>
          <a:r>
            <a:rPr lang="fa-IR" sz="1800" b="1" dirty="0" smtClean="0">
              <a:latin typeface="Arial" pitchFamily="34" charset="0"/>
              <a:cs typeface="B Nazanin" pitchFamily="2" charset="-78"/>
            </a:rPr>
            <a:t>،</a:t>
          </a:r>
          <a:r>
            <a:rPr lang="fa-IR" sz="1800" b="1" dirty="0" smtClean="0">
              <a:solidFill>
                <a:srgbClr val="FFFF00"/>
              </a:solidFill>
              <a:latin typeface="Arial" pitchFamily="34" charset="0"/>
              <a:cs typeface="B Nazanin" pitchFamily="2" charset="-78"/>
            </a:rPr>
            <a:t>غنی سازی شغل</a:t>
          </a:r>
          <a:r>
            <a:rPr lang="fa-IR" sz="1800" b="1" dirty="0" smtClean="0">
              <a:latin typeface="Arial" pitchFamily="34" charset="0"/>
              <a:cs typeface="B Nazanin" pitchFamily="2" charset="-78"/>
            </a:rPr>
            <a:t> و بطور کلی </a:t>
          </a:r>
          <a:r>
            <a:rPr lang="fa-IR" sz="1800" b="1" dirty="0" smtClean="0">
              <a:solidFill>
                <a:srgbClr val="FFFF00"/>
              </a:solidFill>
              <a:latin typeface="Arial" pitchFamily="34" charset="0"/>
              <a:cs typeface="B Nazanin" pitchFamily="2" charset="-78"/>
            </a:rPr>
            <a:t>توسعه روشهای کارمند مدار </a:t>
          </a:r>
          <a:r>
            <a:rPr lang="fa-IR" sz="1800" b="1" dirty="0" smtClean="0">
              <a:latin typeface="Arial" pitchFamily="34" charset="0"/>
              <a:cs typeface="B Nazanin" pitchFamily="2" charset="-78"/>
            </a:rPr>
            <a:t>میتوان موجبات همسویی نیازهای فردی و سازمانی را فراهم نمود ، این توجه دوگانه به ابعاد انسانی – فنی سازمان موجب گردید که سازمان در دهه 1950 به مثابه یک سیستم فنی–اجتماعی مورد توجه قرار گیرد . سیستم اجتماعی شامل افرادی است که درون سازمان کار میکنند و همچنین روابط متقابل بین آنها را در بر میگیرد. بر اساس این رویکرد اگر طراحان مشاغل عواملی نظیر </a:t>
          </a:r>
          <a:r>
            <a:rPr lang="fa-IR" sz="1800" b="1" dirty="0" smtClean="0">
              <a:solidFill>
                <a:srgbClr val="FFFF00"/>
              </a:solidFill>
              <a:latin typeface="Arial" pitchFamily="34" charset="0"/>
              <a:cs typeface="B Nazanin" pitchFamily="2" charset="-78"/>
            </a:rPr>
            <a:t>شخصیتها و نگرش های کارکنان </a:t>
          </a:r>
          <a:r>
            <a:rPr lang="fa-IR" sz="1800" b="1" dirty="0" smtClean="0">
              <a:latin typeface="Arial" pitchFamily="34" charset="0"/>
              <a:cs typeface="B Nazanin" pitchFamily="2" charset="-78"/>
            </a:rPr>
            <a:t>، </a:t>
          </a:r>
          <a:r>
            <a:rPr lang="fa-IR" sz="1800" b="1" dirty="0" smtClean="0">
              <a:solidFill>
                <a:srgbClr val="FFFF00"/>
              </a:solidFill>
              <a:latin typeface="Arial" pitchFamily="34" charset="0"/>
              <a:cs typeface="B Nazanin" pitchFamily="2" charset="-78"/>
            </a:rPr>
            <a:t>الگوهای تعاملی آنها </a:t>
          </a:r>
          <a:r>
            <a:rPr lang="fa-IR" sz="1800" b="1" dirty="0" smtClean="0">
              <a:latin typeface="Arial" pitchFamily="34" charset="0"/>
              <a:cs typeface="B Nazanin" pitchFamily="2" charset="-78"/>
            </a:rPr>
            <a:t>و </a:t>
          </a:r>
          <a:r>
            <a:rPr lang="fa-IR" sz="1800" b="1" dirty="0" smtClean="0">
              <a:solidFill>
                <a:srgbClr val="FFFF00"/>
              </a:solidFill>
              <a:latin typeface="Arial" pitchFamily="34" charset="0"/>
              <a:cs typeface="B Nazanin" pitchFamily="2" charset="-78"/>
            </a:rPr>
            <a:t>روابط آنها را با سرپرستانشان </a:t>
          </a:r>
          <a:r>
            <a:rPr lang="fa-IR" sz="1800" b="1" dirty="0" smtClean="0">
              <a:latin typeface="Arial" pitchFamily="34" charset="0"/>
              <a:cs typeface="B Nazanin" pitchFamily="2" charset="-78"/>
            </a:rPr>
            <a:t>نادیده بگیرند ، حتی بهترین سیستم فنی طراحی شده نیز در تحقق ظرفیتهای بالقوه سازمان با شکست مواجه خواهد شد.</a:t>
          </a:r>
          <a:endParaRPr lang="en-US" sz="1800" b="1" dirty="0">
            <a:latin typeface="Arial" pitchFamily="34" charset="0"/>
            <a:cs typeface="B Nazanin" pitchFamily="2" charset="-78"/>
          </a:endParaRPr>
        </a:p>
      </dgm:t>
    </dgm:pt>
    <dgm:pt modelId="{95D63A38-E2DB-48C5-90C0-1CA16F0240FE}" type="parTrans" cxnId="{F7BF6A4D-449A-4005-BF53-C9774DA842E5}">
      <dgm:prSet/>
      <dgm:spPr/>
      <dgm:t>
        <a:bodyPr/>
        <a:lstStyle/>
        <a:p>
          <a:endParaRPr lang="en-US"/>
        </a:p>
      </dgm:t>
    </dgm:pt>
    <dgm:pt modelId="{2A029643-50A0-4104-A7BA-3BA57154FFE1}" type="sibTrans" cxnId="{F7BF6A4D-449A-4005-BF53-C9774DA842E5}">
      <dgm:prSet/>
      <dgm:spPr/>
      <dgm:t>
        <a:bodyPr/>
        <a:lstStyle/>
        <a:p>
          <a:endParaRPr lang="en-US"/>
        </a:p>
      </dgm:t>
    </dgm:pt>
    <dgm:pt modelId="{6595F2EE-A8D2-4988-A032-79C6439EE3DF}" type="pres">
      <dgm:prSet presAssocID="{9ED75C51-6DDC-4C0A-894E-3D8A5CFC0D8F}" presName="Name0" presStyleCnt="0">
        <dgm:presLayoutVars>
          <dgm:dir/>
          <dgm:resizeHandles val="exact"/>
        </dgm:presLayoutVars>
      </dgm:prSet>
      <dgm:spPr/>
      <dgm:t>
        <a:bodyPr/>
        <a:lstStyle/>
        <a:p>
          <a:endParaRPr lang="en-US"/>
        </a:p>
      </dgm:t>
    </dgm:pt>
    <dgm:pt modelId="{13EC2C44-5862-4585-B28B-71433B9EED76}" type="pres">
      <dgm:prSet presAssocID="{CA5EA0F5-75F4-4B14-8021-F968D313E199}" presName="node" presStyleLbl="node1" presStyleIdx="0" presStyleCnt="2" custScaleX="92130" custScaleY="45376" custLinFactX="236609" custLinFactNeighborX="300000" custLinFactNeighborY="-9462">
        <dgm:presLayoutVars>
          <dgm:bulletEnabled val="1"/>
        </dgm:presLayoutVars>
      </dgm:prSet>
      <dgm:spPr/>
      <dgm:t>
        <a:bodyPr/>
        <a:lstStyle/>
        <a:p>
          <a:endParaRPr lang="en-US"/>
        </a:p>
      </dgm:t>
    </dgm:pt>
    <dgm:pt modelId="{C208AB3D-E443-4386-813D-894BBB72D658}" type="pres">
      <dgm:prSet presAssocID="{B31390EA-1DA3-4E51-8AC1-9ED3129AD8E7}" presName="sibTrans" presStyleLbl="sibTrans2D1" presStyleIdx="0" presStyleCnt="1" custAng="457386" custLinFactNeighborX="-21315" custLinFactNeighborY="-18796"/>
      <dgm:spPr/>
      <dgm:t>
        <a:bodyPr/>
        <a:lstStyle/>
        <a:p>
          <a:endParaRPr lang="en-US"/>
        </a:p>
      </dgm:t>
    </dgm:pt>
    <dgm:pt modelId="{3A25B60C-BE3D-498B-8F60-98324D332DC9}" type="pres">
      <dgm:prSet presAssocID="{B31390EA-1DA3-4E51-8AC1-9ED3129AD8E7}" presName="connectorText" presStyleLbl="sibTrans2D1" presStyleIdx="0" presStyleCnt="1"/>
      <dgm:spPr/>
      <dgm:t>
        <a:bodyPr/>
        <a:lstStyle/>
        <a:p>
          <a:endParaRPr lang="en-US"/>
        </a:p>
      </dgm:t>
    </dgm:pt>
    <dgm:pt modelId="{B53987BF-5E02-4A06-A055-5F252BB7EB45}" type="pres">
      <dgm:prSet presAssocID="{2EB51B93-33A2-495F-9847-911DBDB08ECC}" presName="node" presStyleLbl="node1" presStyleIdx="1" presStyleCnt="2" custScaleX="312111" custScaleY="104523" custLinFactX="-100000" custLinFactNeighborX="-102234" custLinFactNeighborY="4696">
        <dgm:presLayoutVars>
          <dgm:bulletEnabled val="1"/>
        </dgm:presLayoutVars>
      </dgm:prSet>
      <dgm:spPr/>
      <dgm:t>
        <a:bodyPr/>
        <a:lstStyle/>
        <a:p>
          <a:endParaRPr lang="en-US"/>
        </a:p>
      </dgm:t>
    </dgm:pt>
  </dgm:ptLst>
  <dgm:cxnLst>
    <dgm:cxn modelId="{A236CF86-478A-4A2F-9157-B4FB6F945B4B}" type="presOf" srcId="{B31390EA-1DA3-4E51-8AC1-9ED3129AD8E7}" destId="{C208AB3D-E443-4386-813D-894BBB72D658}" srcOrd="0" destOrd="0" presId="urn:microsoft.com/office/officeart/2005/8/layout/process1"/>
    <dgm:cxn modelId="{D99910B1-DBB4-40B9-A626-19DC1CBDF84A}" type="presOf" srcId="{2EB51B93-33A2-495F-9847-911DBDB08ECC}" destId="{B53987BF-5E02-4A06-A055-5F252BB7EB45}" srcOrd="0" destOrd="0" presId="urn:microsoft.com/office/officeart/2005/8/layout/process1"/>
    <dgm:cxn modelId="{BF95155F-76B3-42F9-A0A0-9C66D5CD4C7C}" type="presOf" srcId="{CA5EA0F5-75F4-4B14-8021-F968D313E199}" destId="{13EC2C44-5862-4585-B28B-71433B9EED76}" srcOrd="0" destOrd="0" presId="urn:microsoft.com/office/officeart/2005/8/layout/process1"/>
    <dgm:cxn modelId="{C7D1119E-4289-4545-8F07-7414CD11DF5F}" srcId="{9ED75C51-6DDC-4C0A-894E-3D8A5CFC0D8F}" destId="{CA5EA0F5-75F4-4B14-8021-F968D313E199}" srcOrd="0" destOrd="0" parTransId="{527317D9-1952-4502-9F22-5FE910E72230}" sibTransId="{B31390EA-1DA3-4E51-8AC1-9ED3129AD8E7}"/>
    <dgm:cxn modelId="{D1E57735-3771-4F37-BD8E-313E8D5794EB}" type="presOf" srcId="{9ED75C51-6DDC-4C0A-894E-3D8A5CFC0D8F}" destId="{6595F2EE-A8D2-4988-A032-79C6439EE3DF}" srcOrd="0" destOrd="0" presId="urn:microsoft.com/office/officeart/2005/8/layout/process1"/>
    <dgm:cxn modelId="{F7BF6A4D-449A-4005-BF53-C9774DA842E5}" srcId="{9ED75C51-6DDC-4C0A-894E-3D8A5CFC0D8F}" destId="{2EB51B93-33A2-495F-9847-911DBDB08ECC}" srcOrd="1" destOrd="0" parTransId="{95D63A38-E2DB-48C5-90C0-1CA16F0240FE}" sibTransId="{2A029643-50A0-4104-A7BA-3BA57154FFE1}"/>
    <dgm:cxn modelId="{10EC8FA4-1F99-459C-9401-6806D27D7BCF}" type="presOf" srcId="{B31390EA-1DA3-4E51-8AC1-9ED3129AD8E7}" destId="{3A25B60C-BE3D-498B-8F60-98324D332DC9}" srcOrd="1" destOrd="0" presId="urn:microsoft.com/office/officeart/2005/8/layout/process1"/>
    <dgm:cxn modelId="{EA828A6B-3679-48F3-8945-E8103D4FA8CF}" type="presParOf" srcId="{6595F2EE-A8D2-4988-A032-79C6439EE3DF}" destId="{13EC2C44-5862-4585-B28B-71433B9EED76}" srcOrd="0" destOrd="0" presId="urn:microsoft.com/office/officeart/2005/8/layout/process1"/>
    <dgm:cxn modelId="{13A543BE-8349-4F1A-B0AC-EA2AF15F017D}" type="presParOf" srcId="{6595F2EE-A8D2-4988-A032-79C6439EE3DF}" destId="{C208AB3D-E443-4386-813D-894BBB72D658}" srcOrd="1" destOrd="0" presId="urn:microsoft.com/office/officeart/2005/8/layout/process1"/>
    <dgm:cxn modelId="{B803A5F9-3EB4-4185-98F0-52441B6E41FE}" type="presParOf" srcId="{C208AB3D-E443-4386-813D-894BBB72D658}" destId="{3A25B60C-BE3D-498B-8F60-98324D332DC9}" srcOrd="0" destOrd="0" presId="urn:microsoft.com/office/officeart/2005/8/layout/process1"/>
    <dgm:cxn modelId="{11E56959-D2C9-4207-B0D2-2A8D718CFD56}" type="presParOf" srcId="{6595F2EE-A8D2-4988-A032-79C6439EE3DF}" destId="{B53987BF-5E02-4A06-A055-5F252BB7EB45}" srcOrd="2"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840B878-86E9-4355-9E79-49542E4519E9}" type="doc">
      <dgm:prSet loTypeId="urn:microsoft.com/office/officeart/2005/8/layout/target3" loCatId="relationship" qsTypeId="urn:microsoft.com/office/officeart/2005/8/quickstyle/simple1" qsCatId="simple" csTypeId="urn:microsoft.com/office/officeart/2005/8/colors/accent1_2" csCatId="accent1" phldr="1"/>
      <dgm:spPr/>
      <dgm:t>
        <a:bodyPr/>
        <a:lstStyle/>
        <a:p>
          <a:endParaRPr lang="en-US"/>
        </a:p>
      </dgm:t>
    </dgm:pt>
    <dgm:pt modelId="{511E19E1-495E-4D07-847C-BFBEE3089E65}">
      <dgm:prSet custT="1"/>
      <dgm:spPr/>
      <dgm:t>
        <a:bodyPr/>
        <a:lstStyle/>
        <a:p>
          <a:pPr rtl="1"/>
          <a:endParaRPr lang="fa-IR" sz="2000" dirty="0" smtClean="0">
            <a:latin typeface="Arial" pitchFamily="34" charset="0"/>
            <a:cs typeface="Arial" pitchFamily="34" charset="0"/>
          </a:endParaRPr>
        </a:p>
        <a:p>
          <a:pPr rtl="1"/>
          <a:r>
            <a:rPr lang="fa-IR" sz="2000" dirty="0" smtClean="0">
              <a:latin typeface="Arial" pitchFamily="34" charset="0"/>
              <a:cs typeface="B Nazanin" pitchFamily="2" charset="-78"/>
            </a:rPr>
            <a:t>اصول سیستم های فنی – اجتماعی</a:t>
          </a:r>
          <a:endParaRPr lang="en-US" sz="2000" dirty="0">
            <a:latin typeface="Arial" pitchFamily="34" charset="0"/>
            <a:cs typeface="B Nazanin" pitchFamily="2" charset="-78"/>
          </a:endParaRPr>
        </a:p>
      </dgm:t>
    </dgm:pt>
    <dgm:pt modelId="{FB480B7A-880A-469D-ADC1-932997740850}" type="parTrans" cxnId="{F7A69072-201E-4F97-B017-F40AEEBC4F35}">
      <dgm:prSet/>
      <dgm:spPr/>
      <dgm:t>
        <a:bodyPr/>
        <a:lstStyle/>
        <a:p>
          <a:endParaRPr lang="en-US"/>
        </a:p>
      </dgm:t>
    </dgm:pt>
    <dgm:pt modelId="{B27B3937-89B6-4D09-89C1-C1810307EF5B}" type="sibTrans" cxnId="{F7A69072-201E-4F97-B017-F40AEEBC4F35}">
      <dgm:prSet/>
      <dgm:spPr/>
      <dgm:t>
        <a:bodyPr/>
        <a:lstStyle/>
        <a:p>
          <a:endParaRPr lang="en-US"/>
        </a:p>
      </dgm:t>
    </dgm:pt>
    <dgm:pt modelId="{21A4F27F-EB05-4DE9-BD5E-AAF6D7182A1E}">
      <dgm:prSet custT="1"/>
      <dgm:spPr/>
      <dgm:t>
        <a:bodyPr/>
        <a:lstStyle/>
        <a:p>
          <a:pPr algn="ctr" rtl="1"/>
          <a:endParaRPr lang="fa-IR" sz="2000" b="1" dirty="0" smtClean="0"/>
        </a:p>
        <a:p>
          <a:pPr algn="just" rtl="1"/>
          <a:endParaRPr lang="fa-IR" sz="2000" dirty="0" smtClean="0"/>
        </a:p>
        <a:p>
          <a:pPr algn="just" rtl="1"/>
          <a:r>
            <a:rPr lang="fa-IR" sz="2000" dirty="0" smtClean="0">
              <a:cs typeface="B Nazanin" pitchFamily="2" charset="-78"/>
            </a:rPr>
            <a:t>سیستمهای کاری را نباید به صورت </a:t>
          </a:r>
          <a:r>
            <a:rPr lang="fa-IR" sz="2000" b="1" dirty="0" smtClean="0">
              <a:solidFill>
                <a:srgbClr val="00B050"/>
              </a:solidFill>
              <a:cs typeface="B Nazanin" pitchFamily="2" charset="-78"/>
            </a:rPr>
            <a:t>مشاغل انفرادی </a:t>
          </a:r>
          <a:r>
            <a:rPr lang="fa-IR" sz="2000" dirty="0" smtClean="0">
              <a:cs typeface="B Nazanin" pitchFamily="2" charset="-78"/>
            </a:rPr>
            <a:t>قابل تجزیه طراحی کرد ، این سیستمها باید به صورت </a:t>
          </a:r>
          <a:r>
            <a:rPr lang="fa-IR" sz="2000" b="1" dirty="0" smtClean="0">
              <a:solidFill>
                <a:srgbClr val="00B050"/>
              </a:solidFill>
              <a:cs typeface="B Nazanin" pitchFamily="2" charset="-78"/>
            </a:rPr>
            <a:t>واحد های اساسی غیرقابل تجزیه </a:t>
          </a:r>
          <a:r>
            <a:rPr lang="fa-IR" sz="2000" dirty="0" smtClean="0">
              <a:cs typeface="B Nazanin" pitchFamily="2" charset="-78"/>
            </a:rPr>
            <a:t>در نظر گرفته شوند.</a:t>
          </a:r>
          <a:endParaRPr lang="en-US" sz="2000" dirty="0">
            <a:cs typeface="B Nazanin" pitchFamily="2" charset="-78"/>
          </a:endParaRPr>
        </a:p>
      </dgm:t>
    </dgm:pt>
    <dgm:pt modelId="{908D250E-D4D8-4F89-AF8D-F43DF1F4580F}" type="parTrans" cxnId="{BC75753F-4E89-4C32-B95C-521782993402}">
      <dgm:prSet/>
      <dgm:spPr/>
      <dgm:t>
        <a:bodyPr/>
        <a:lstStyle/>
        <a:p>
          <a:endParaRPr lang="en-US"/>
        </a:p>
      </dgm:t>
    </dgm:pt>
    <dgm:pt modelId="{6786449F-EFC1-41A3-B589-5C40C6D91CB2}" type="sibTrans" cxnId="{BC75753F-4E89-4C32-B95C-521782993402}">
      <dgm:prSet/>
      <dgm:spPr/>
      <dgm:t>
        <a:bodyPr/>
        <a:lstStyle/>
        <a:p>
          <a:endParaRPr lang="en-US"/>
        </a:p>
      </dgm:t>
    </dgm:pt>
    <dgm:pt modelId="{DD7FEB57-9887-4FD1-971A-35246DF5A026}">
      <dgm:prSet custT="1"/>
      <dgm:spPr/>
      <dgm:t>
        <a:bodyPr/>
        <a:lstStyle/>
        <a:p>
          <a:pPr algn="ctr" rtl="1"/>
          <a:endParaRPr lang="fa-IR" sz="2000" dirty="0" smtClean="0"/>
        </a:p>
        <a:p>
          <a:pPr algn="just" rtl="1"/>
          <a:r>
            <a:rPr lang="fa-IR" sz="2000" dirty="0" smtClean="0">
              <a:cs typeface="B Nazanin" pitchFamily="2" charset="-78"/>
            </a:rPr>
            <a:t>به جای توجه انفرادی به متصدی شغل ، باید به </a:t>
          </a:r>
          <a:r>
            <a:rPr lang="fa-IR" sz="2000" b="1" dirty="0" smtClean="0">
              <a:solidFill>
                <a:srgbClr val="00B050"/>
              </a:solidFill>
              <a:cs typeface="B Nazanin" pitchFamily="2" charset="-78"/>
            </a:rPr>
            <a:t>گروههای کاری </a:t>
          </a:r>
          <a:r>
            <a:rPr lang="fa-IR" sz="2000" dirty="0" smtClean="0">
              <a:cs typeface="B Nazanin" pitchFamily="2" charset="-78"/>
            </a:rPr>
            <a:t>توجه کرد.</a:t>
          </a:r>
          <a:endParaRPr lang="en-US" sz="2000" dirty="0">
            <a:cs typeface="B Nazanin" pitchFamily="2" charset="-78"/>
          </a:endParaRPr>
        </a:p>
      </dgm:t>
    </dgm:pt>
    <dgm:pt modelId="{6359CB02-1690-4199-A862-39E743D52C2C}" type="parTrans" cxnId="{3976BBB4-4DC9-4253-B749-697053F3EF3D}">
      <dgm:prSet/>
      <dgm:spPr/>
      <dgm:t>
        <a:bodyPr/>
        <a:lstStyle/>
        <a:p>
          <a:endParaRPr lang="en-US"/>
        </a:p>
      </dgm:t>
    </dgm:pt>
    <dgm:pt modelId="{87217313-ACA6-4D4F-BA00-974C2915EAAA}" type="sibTrans" cxnId="{3976BBB4-4DC9-4253-B749-697053F3EF3D}">
      <dgm:prSet/>
      <dgm:spPr/>
      <dgm:t>
        <a:bodyPr/>
        <a:lstStyle/>
        <a:p>
          <a:endParaRPr lang="en-US"/>
        </a:p>
      </dgm:t>
    </dgm:pt>
    <dgm:pt modelId="{1D719B38-61F5-4409-9F7E-197B6AED2D93}">
      <dgm:prSet custT="1"/>
      <dgm:spPr/>
      <dgm:t>
        <a:bodyPr/>
        <a:lstStyle/>
        <a:p>
          <a:pPr algn="ctr" rtl="1"/>
          <a:endParaRPr lang="fa-IR" sz="2000" dirty="0" smtClean="0"/>
        </a:p>
        <a:p>
          <a:pPr algn="just" rtl="1"/>
          <a:r>
            <a:rPr lang="fa-IR" sz="2000" dirty="0" smtClean="0">
              <a:cs typeface="B Nazanin" pitchFamily="2" charset="-78"/>
            </a:rPr>
            <a:t>تدوین مقررات کاری باید به </a:t>
          </a:r>
          <a:r>
            <a:rPr lang="fa-IR" sz="2000" b="1" dirty="0" smtClean="0">
              <a:solidFill>
                <a:srgbClr val="00B050"/>
              </a:solidFill>
              <a:cs typeface="B Nazanin" pitchFamily="2" charset="-78"/>
            </a:rPr>
            <a:t>گروههای کاری </a:t>
          </a:r>
          <a:r>
            <a:rPr lang="fa-IR" sz="2000" dirty="0" smtClean="0">
              <a:cs typeface="B Nazanin" pitchFamily="2" charset="-78"/>
            </a:rPr>
            <a:t>(نه فقط سرپرستان) محول گردد.</a:t>
          </a:r>
          <a:endParaRPr lang="en-US" sz="2000" dirty="0">
            <a:cs typeface="B Nazanin" pitchFamily="2" charset="-78"/>
          </a:endParaRPr>
        </a:p>
      </dgm:t>
    </dgm:pt>
    <dgm:pt modelId="{0E9FEA26-DF26-4C14-90CA-C8CF0F7D4DD6}" type="parTrans" cxnId="{35CFAC7F-0A94-4C68-814D-25C109574EE1}">
      <dgm:prSet/>
      <dgm:spPr/>
      <dgm:t>
        <a:bodyPr/>
        <a:lstStyle/>
        <a:p>
          <a:endParaRPr lang="en-US"/>
        </a:p>
      </dgm:t>
    </dgm:pt>
    <dgm:pt modelId="{4EC06A91-B398-4281-AA88-CEB103B476B0}" type="sibTrans" cxnId="{35CFAC7F-0A94-4C68-814D-25C109574EE1}">
      <dgm:prSet/>
      <dgm:spPr/>
      <dgm:t>
        <a:bodyPr/>
        <a:lstStyle/>
        <a:p>
          <a:endParaRPr lang="en-US"/>
        </a:p>
      </dgm:t>
    </dgm:pt>
    <dgm:pt modelId="{20133A6F-0AA4-456C-BB8C-433E9AD4E19D}">
      <dgm:prSet custT="1"/>
      <dgm:spPr/>
      <dgm:t>
        <a:bodyPr/>
        <a:lstStyle/>
        <a:p>
          <a:pPr algn="ctr" rtl="1"/>
          <a:endParaRPr lang="fa-IR" sz="2000" dirty="0" smtClean="0"/>
        </a:p>
        <a:p>
          <a:pPr algn="just" rtl="1"/>
          <a:r>
            <a:rPr lang="fa-IR" sz="2000" dirty="0" smtClean="0">
              <a:cs typeface="B Nazanin" pitchFamily="2" charset="-78"/>
            </a:rPr>
            <a:t>افراد را باید به مثابه </a:t>
          </a:r>
          <a:r>
            <a:rPr lang="fa-IR" sz="2000" b="1" dirty="0" smtClean="0">
              <a:solidFill>
                <a:srgbClr val="00B050"/>
              </a:solidFill>
              <a:cs typeface="B Nazanin" pitchFamily="2" charset="-78"/>
            </a:rPr>
            <a:t>جز مکمل ماشین </a:t>
          </a:r>
          <a:r>
            <a:rPr lang="fa-IR" sz="2000" dirty="0" smtClean="0">
              <a:cs typeface="B Nazanin" pitchFamily="2" charset="-78"/>
            </a:rPr>
            <a:t>در نظر گرفت ، نه به منزله ی  بخشی از ماشین.</a:t>
          </a:r>
          <a:endParaRPr lang="en-US" sz="2000" dirty="0">
            <a:cs typeface="B Nazanin" pitchFamily="2" charset="-78"/>
          </a:endParaRPr>
        </a:p>
      </dgm:t>
    </dgm:pt>
    <dgm:pt modelId="{0BBDADCC-8869-4706-BE39-95A0F9A80968}" type="parTrans" cxnId="{E88AA627-67D8-4013-AF20-8AA23616141C}">
      <dgm:prSet/>
      <dgm:spPr/>
      <dgm:t>
        <a:bodyPr/>
        <a:lstStyle/>
        <a:p>
          <a:endParaRPr lang="en-US"/>
        </a:p>
      </dgm:t>
    </dgm:pt>
    <dgm:pt modelId="{5FEEE5A8-A346-4978-840B-A48F7E7BD644}" type="sibTrans" cxnId="{E88AA627-67D8-4013-AF20-8AA23616141C}">
      <dgm:prSet/>
      <dgm:spPr/>
      <dgm:t>
        <a:bodyPr/>
        <a:lstStyle/>
        <a:p>
          <a:endParaRPr lang="en-US"/>
        </a:p>
      </dgm:t>
    </dgm:pt>
    <dgm:pt modelId="{C612FB9C-ABAC-46D6-850E-24C805CE9632}">
      <dgm:prSet custT="1"/>
      <dgm:spPr/>
      <dgm:t>
        <a:bodyPr/>
        <a:lstStyle/>
        <a:p>
          <a:pPr algn="just" rtl="1"/>
          <a:r>
            <a:rPr lang="fa-IR" sz="2000" dirty="0" smtClean="0">
              <a:cs typeface="B Nazanin" pitchFamily="2" charset="-78"/>
            </a:rPr>
            <a:t>باید یک نواختی کار و محیط فعالیت را کاهش داد و به </a:t>
          </a:r>
          <a:r>
            <a:rPr lang="fa-IR" sz="2000" b="1" dirty="0" smtClean="0">
              <a:solidFill>
                <a:srgbClr val="00B050"/>
              </a:solidFill>
              <a:cs typeface="B Nazanin" pitchFamily="2" charset="-78"/>
            </a:rPr>
            <a:t>افزایش تنوع </a:t>
          </a:r>
          <a:r>
            <a:rPr lang="fa-IR" sz="2000" dirty="0" smtClean="0">
              <a:cs typeface="B Nazanin" pitchFamily="2" charset="-78"/>
            </a:rPr>
            <a:t>در کار فرد و سازمان توجه کرد.</a:t>
          </a:r>
          <a:endParaRPr lang="en-US" sz="2000" dirty="0">
            <a:cs typeface="B Nazanin" pitchFamily="2" charset="-78"/>
          </a:endParaRPr>
        </a:p>
      </dgm:t>
    </dgm:pt>
    <dgm:pt modelId="{A745DEB6-E98F-427E-B81D-9ED7B9D77122}" type="parTrans" cxnId="{786D3981-1DF2-483C-A4AF-BC4B3AE6C5FE}">
      <dgm:prSet/>
      <dgm:spPr/>
      <dgm:t>
        <a:bodyPr/>
        <a:lstStyle/>
        <a:p>
          <a:endParaRPr lang="en-US"/>
        </a:p>
      </dgm:t>
    </dgm:pt>
    <dgm:pt modelId="{09EFE006-6C69-4288-A436-4B17B2071D69}" type="sibTrans" cxnId="{786D3981-1DF2-483C-A4AF-BC4B3AE6C5FE}">
      <dgm:prSet/>
      <dgm:spPr/>
      <dgm:t>
        <a:bodyPr/>
        <a:lstStyle/>
        <a:p>
          <a:endParaRPr lang="en-US"/>
        </a:p>
      </dgm:t>
    </dgm:pt>
    <dgm:pt modelId="{3481F90F-EB8F-488F-9670-C876A6F12766}" type="pres">
      <dgm:prSet presAssocID="{1840B878-86E9-4355-9E79-49542E4519E9}" presName="Name0" presStyleCnt="0">
        <dgm:presLayoutVars>
          <dgm:chMax val="7"/>
          <dgm:dir/>
          <dgm:animLvl val="lvl"/>
          <dgm:resizeHandles val="exact"/>
        </dgm:presLayoutVars>
      </dgm:prSet>
      <dgm:spPr/>
      <dgm:t>
        <a:bodyPr/>
        <a:lstStyle/>
        <a:p>
          <a:endParaRPr lang="en-US"/>
        </a:p>
      </dgm:t>
    </dgm:pt>
    <dgm:pt modelId="{7FB8E765-3D9B-4FCA-9084-BE16F263A5C7}" type="pres">
      <dgm:prSet presAssocID="{511E19E1-495E-4D07-847C-BFBEE3089E65}" presName="circle1" presStyleLbl="node1" presStyleIdx="0" presStyleCnt="6" custScaleY="112668"/>
      <dgm:spPr/>
    </dgm:pt>
    <dgm:pt modelId="{599DEEA2-8620-4491-B578-506592B0413E}" type="pres">
      <dgm:prSet presAssocID="{511E19E1-495E-4D07-847C-BFBEE3089E65}" presName="space" presStyleCnt="0"/>
      <dgm:spPr/>
    </dgm:pt>
    <dgm:pt modelId="{E225C7BA-3841-4333-B75F-DF3336D6558C}" type="pres">
      <dgm:prSet presAssocID="{511E19E1-495E-4D07-847C-BFBEE3089E65}" presName="rect1" presStyleLbl="alignAcc1" presStyleIdx="0" presStyleCnt="6" custScaleY="112668"/>
      <dgm:spPr/>
      <dgm:t>
        <a:bodyPr/>
        <a:lstStyle/>
        <a:p>
          <a:endParaRPr lang="en-US"/>
        </a:p>
      </dgm:t>
    </dgm:pt>
    <dgm:pt modelId="{4AE976BA-E46C-4FE1-8D86-A53653AA6231}" type="pres">
      <dgm:prSet presAssocID="{21A4F27F-EB05-4DE9-BD5E-AAF6D7182A1E}" presName="vertSpace2" presStyleLbl="node1" presStyleIdx="0" presStyleCnt="6"/>
      <dgm:spPr/>
    </dgm:pt>
    <dgm:pt modelId="{BB8171C5-ABB9-4E0F-BF43-9D65CE3B0815}" type="pres">
      <dgm:prSet presAssocID="{21A4F27F-EB05-4DE9-BD5E-AAF6D7182A1E}" presName="circle2" presStyleLbl="node1" presStyleIdx="1" presStyleCnt="6" custScaleY="109597" custLinFactNeighborX="355" custLinFactNeighborY="7918"/>
      <dgm:spPr/>
    </dgm:pt>
    <dgm:pt modelId="{EBCA5F93-B6E9-4999-800A-7520740DB499}" type="pres">
      <dgm:prSet presAssocID="{21A4F27F-EB05-4DE9-BD5E-AAF6D7182A1E}" presName="rect2" presStyleLbl="alignAcc1" presStyleIdx="1" presStyleCnt="6" custScaleY="92824"/>
      <dgm:spPr/>
      <dgm:t>
        <a:bodyPr/>
        <a:lstStyle/>
        <a:p>
          <a:endParaRPr lang="en-US"/>
        </a:p>
      </dgm:t>
    </dgm:pt>
    <dgm:pt modelId="{14086428-3751-4D30-B2D2-42DBA8AB5EDB}" type="pres">
      <dgm:prSet presAssocID="{DD7FEB57-9887-4FD1-971A-35246DF5A026}" presName="vertSpace3" presStyleLbl="node1" presStyleIdx="1" presStyleCnt="6"/>
      <dgm:spPr/>
    </dgm:pt>
    <dgm:pt modelId="{DEACAACA-0FCD-48D4-A463-67400107F5D1}" type="pres">
      <dgm:prSet presAssocID="{DD7FEB57-9887-4FD1-971A-35246DF5A026}" presName="circle3" presStyleLbl="node1" presStyleIdx="2" presStyleCnt="6" custLinFactNeighborX="577" custLinFactNeighborY="25490"/>
      <dgm:spPr/>
    </dgm:pt>
    <dgm:pt modelId="{CE6C2BD7-6B64-49C8-B7CB-775E48DE2C57}" type="pres">
      <dgm:prSet presAssocID="{DD7FEB57-9887-4FD1-971A-35246DF5A026}" presName="rect3" presStyleLbl="alignAcc1" presStyleIdx="2" presStyleCnt="6" custScaleY="46379" custLinFactNeighborX="221" custLinFactNeighborY="-726"/>
      <dgm:spPr/>
      <dgm:t>
        <a:bodyPr/>
        <a:lstStyle/>
        <a:p>
          <a:endParaRPr lang="en-US"/>
        </a:p>
      </dgm:t>
    </dgm:pt>
    <dgm:pt modelId="{0F3B3F54-4A26-4ADA-9027-C0C75708CAF2}" type="pres">
      <dgm:prSet presAssocID="{1D719B38-61F5-4409-9F7E-197B6AED2D93}" presName="vertSpace4" presStyleLbl="node1" presStyleIdx="2" presStyleCnt="6"/>
      <dgm:spPr/>
    </dgm:pt>
    <dgm:pt modelId="{0C2850C5-7ED4-4BA9-9DFB-B67D241E305F}" type="pres">
      <dgm:prSet presAssocID="{1D719B38-61F5-4409-9F7E-197B6AED2D93}" presName="circle4" presStyleLbl="node1" presStyleIdx="3" presStyleCnt="6" custScaleY="106776" custLinFactNeighborX="961" custLinFactNeighborY="42941"/>
      <dgm:spPr/>
    </dgm:pt>
    <dgm:pt modelId="{3D9EA890-415C-4FB9-9F29-23BD481799BB}" type="pres">
      <dgm:prSet presAssocID="{1D719B38-61F5-4409-9F7E-197B6AED2D93}" presName="rect4" presStyleLbl="alignAcc1" presStyleIdx="3" presStyleCnt="6" custScaleY="43259" custLinFactNeighborX="221" custLinFactNeighborY="12321"/>
      <dgm:spPr/>
      <dgm:t>
        <a:bodyPr/>
        <a:lstStyle/>
        <a:p>
          <a:endParaRPr lang="en-US"/>
        </a:p>
      </dgm:t>
    </dgm:pt>
    <dgm:pt modelId="{060D1C4E-0E16-4B6A-B651-4571173A8A39}" type="pres">
      <dgm:prSet presAssocID="{20133A6F-0AA4-456C-BB8C-433E9AD4E19D}" presName="vertSpace5" presStyleLbl="node1" presStyleIdx="3" presStyleCnt="6"/>
      <dgm:spPr/>
    </dgm:pt>
    <dgm:pt modelId="{DE8A4439-4F7A-4997-BEA2-92BA7BECCCA5}" type="pres">
      <dgm:prSet presAssocID="{20133A6F-0AA4-456C-BB8C-433E9AD4E19D}" presName="circle5" presStyleLbl="node1" presStyleIdx="4" presStyleCnt="6" custScaleY="105278" custLinFactNeighborX="1794" custLinFactNeighborY="87383"/>
      <dgm:spPr/>
    </dgm:pt>
    <dgm:pt modelId="{FE7A034B-68D2-4B71-8238-956C8B77F807}" type="pres">
      <dgm:prSet presAssocID="{20133A6F-0AA4-456C-BB8C-433E9AD4E19D}" presName="rect5" presStyleLbl="alignAcc1" presStyleIdx="4" presStyleCnt="6" custScaleY="53707" custLinFactNeighborX="221" custLinFactNeighborY="61597"/>
      <dgm:spPr/>
      <dgm:t>
        <a:bodyPr/>
        <a:lstStyle/>
        <a:p>
          <a:endParaRPr lang="en-US"/>
        </a:p>
      </dgm:t>
    </dgm:pt>
    <dgm:pt modelId="{EE4CE377-A4A2-43D2-BA8D-CA4001257FDD}" type="pres">
      <dgm:prSet presAssocID="{C612FB9C-ABAC-46D6-850E-24C805CE9632}" presName="vertSpace6" presStyleLbl="node1" presStyleIdx="4" presStyleCnt="6"/>
      <dgm:spPr/>
    </dgm:pt>
    <dgm:pt modelId="{FE5A174D-2CCD-4CF3-84FA-D95710EEC604}" type="pres">
      <dgm:prSet presAssocID="{C612FB9C-ABAC-46D6-850E-24C805CE9632}" presName="circle6" presStyleLbl="node1" presStyleIdx="5" presStyleCnt="6" custScaleY="123871" custLinFactY="100000" custLinFactNeighborX="4957" custLinFactNeighborY="144852"/>
      <dgm:spPr/>
    </dgm:pt>
    <dgm:pt modelId="{A2BAF862-6E51-49CC-A28C-C5C099B4BEF2}" type="pres">
      <dgm:prSet presAssocID="{C612FB9C-ABAC-46D6-850E-24C805CE9632}" presName="rect6" presStyleLbl="alignAcc1" presStyleIdx="5" presStyleCnt="6" custScaleY="126296" custLinFactY="100000" custLinFactNeighborX="221" custLinFactNeighborY="146064"/>
      <dgm:spPr/>
      <dgm:t>
        <a:bodyPr/>
        <a:lstStyle/>
        <a:p>
          <a:endParaRPr lang="en-US"/>
        </a:p>
      </dgm:t>
    </dgm:pt>
    <dgm:pt modelId="{328AFFCA-644B-4E37-B4C4-5F3F1F8064FE}" type="pres">
      <dgm:prSet presAssocID="{511E19E1-495E-4D07-847C-BFBEE3089E65}" presName="rect1ParTxNoCh" presStyleLbl="alignAcc1" presStyleIdx="5" presStyleCnt="6">
        <dgm:presLayoutVars>
          <dgm:chMax val="1"/>
          <dgm:bulletEnabled val="1"/>
        </dgm:presLayoutVars>
      </dgm:prSet>
      <dgm:spPr/>
      <dgm:t>
        <a:bodyPr/>
        <a:lstStyle/>
        <a:p>
          <a:endParaRPr lang="en-US"/>
        </a:p>
      </dgm:t>
    </dgm:pt>
    <dgm:pt modelId="{BCC9925D-673A-4F64-B2F1-F536A78CD9E5}" type="pres">
      <dgm:prSet presAssocID="{21A4F27F-EB05-4DE9-BD5E-AAF6D7182A1E}" presName="rect2ParTxNoCh" presStyleLbl="alignAcc1" presStyleIdx="5" presStyleCnt="6">
        <dgm:presLayoutVars>
          <dgm:chMax val="1"/>
          <dgm:bulletEnabled val="1"/>
        </dgm:presLayoutVars>
      </dgm:prSet>
      <dgm:spPr/>
      <dgm:t>
        <a:bodyPr/>
        <a:lstStyle/>
        <a:p>
          <a:endParaRPr lang="en-US"/>
        </a:p>
      </dgm:t>
    </dgm:pt>
    <dgm:pt modelId="{18C10A84-1AF6-483C-B5B8-4AF499860E11}" type="pres">
      <dgm:prSet presAssocID="{DD7FEB57-9887-4FD1-971A-35246DF5A026}" presName="rect3ParTxNoCh" presStyleLbl="alignAcc1" presStyleIdx="5" presStyleCnt="6">
        <dgm:presLayoutVars>
          <dgm:chMax val="1"/>
          <dgm:bulletEnabled val="1"/>
        </dgm:presLayoutVars>
      </dgm:prSet>
      <dgm:spPr/>
      <dgm:t>
        <a:bodyPr/>
        <a:lstStyle/>
        <a:p>
          <a:endParaRPr lang="en-US"/>
        </a:p>
      </dgm:t>
    </dgm:pt>
    <dgm:pt modelId="{DC4152DD-FB51-4B99-8D15-A471697F0253}" type="pres">
      <dgm:prSet presAssocID="{1D719B38-61F5-4409-9F7E-197B6AED2D93}" presName="rect4ParTxNoCh" presStyleLbl="alignAcc1" presStyleIdx="5" presStyleCnt="6">
        <dgm:presLayoutVars>
          <dgm:chMax val="1"/>
          <dgm:bulletEnabled val="1"/>
        </dgm:presLayoutVars>
      </dgm:prSet>
      <dgm:spPr/>
      <dgm:t>
        <a:bodyPr/>
        <a:lstStyle/>
        <a:p>
          <a:endParaRPr lang="en-US"/>
        </a:p>
      </dgm:t>
    </dgm:pt>
    <dgm:pt modelId="{253825B1-F8FA-4C18-BFB3-1B6339B17E52}" type="pres">
      <dgm:prSet presAssocID="{20133A6F-0AA4-456C-BB8C-433E9AD4E19D}" presName="rect5ParTxNoCh" presStyleLbl="alignAcc1" presStyleIdx="5" presStyleCnt="6">
        <dgm:presLayoutVars>
          <dgm:chMax val="1"/>
          <dgm:bulletEnabled val="1"/>
        </dgm:presLayoutVars>
      </dgm:prSet>
      <dgm:spPr/>
      <dgm:t>
        <a:bodyPr/>
        <a:lstStyle/>
        <a:p>
          <a:endParaRPr lang="en-US"/>
        </a:p>
      </dgm:t>
    </dgm:pt>
    <dgm:pt modelId="{021E3136-DCBC-4262-942D-EC4B123805C0}" type="pres">
      <dgm:prSet presAssocID="{C612FB9C-ABAC-46D6-850E-24C805CE9632}" presName="rect6ParTxNoCh" presStyleLbl="alignAcc1" presStyleIdx="5" presStyleCnt="6">
        <dgm:presLayoutVars>
          <dgm:chMax val="1"/>
          <dgm:bulletEnabled val="1"/>
        </dgm:presLayoutVars>
      </dgm:prSet>
      <dgm:spPr/>
      <dgm:t>
        <a:bodyPr/>
        <a:lstStyle/>
        <a:p>
          <a:endParaRPr lang="en-US"/>
        </a:p>
      </dgm:t>
    </dgm:pt>
  </dgm:ptLst>
  <dgm:cxnLst>
    <dgm:cxn modelId="{3976BBB4-4DC9-4253-B749-697053F3EF3D}" srcId="{1840B878-86E9-4355-9E79-49542E4519E9}" destId="{DD7FEB57-9887-4FD1-971A-35246DF5A026}" srcOrd="2" destOrd="0" parTransId="{6359CB02-1690-4199-A862-39E743D52C2C}" sibTransId="{87217313-ACA6-4D4F-BA00-974C2915EAAA}"/>
    <dgm:cxn modelId="{87EDA64C-366E-406A-A293-853CDD6D83F5}" type="presOf" srcId="{C612FB9C-ABAC-46D6-850E-24C805CE9632}" destId="{A2BAF862-6E51-49CC-A28C-C5C099B4BEF2}" srcOrd="0" destOrd="0" presId="urn:microsoft.com/office/officeart/2005/8/layout/target3"/>
    <dgm:cxn modelId="{9136DE44-D310-4AB1-B521-6B6DA14A3CD9}" type="presOf" srcId="{511E19E1-495E-4D07-847C-BFBEE3089E65}" destId="{328AFFCA-644B-4E37-B4C4-5F3F1F8064FE}" srcOrd="1" destOrd="0" presId="urn:microsoft.com/office/officeart/2005/8/layout/target3"/>
    <dgm:cxn modelId="{4220EE33-9515-4E5B-AEC2-2992EBBFD21A}" type="presOf" srcId="{21A4F27F-EB05-4DE9-BD5E-AAF6D7182A1E}" destId="{EBCA5F93-B6E9-4999-800A-7520740DB499}" srcOrd="0" destOrd="0" presId="urn:microsoft.com/office/officeart/2005/8/layout/target3"/>
    <dgm:cxn modelId="{00A11C42-004F-406B-82C1-2C3C44868205}" type="presOf" srcId="{C612FB9C-ABAC-46D6-850E-24C805CE9632}" destId="{021E3136-DCBC-4262-942D-EC4B123805C0}" srcOrd="1" destOrd="0" presId="urn:microsoft.com/office/officeart/2005/8/layout/target3"/>
    <dgm:cxn modelId="{F7A69072-201E-4F97-B017-F40AEEBC4F35}" srcId="{1840B878-86E9-4355-9E79-49542E4519E9}" destId="{511E19E1-495E-4D07-847C-BFBEE3089E65}" srcOrd="0" destOrd="0" parTransId="{FB480B7A-880A-469D-ADC1-932997740850}" sibTransId="{B27B3937-89B6-4D09-89C1-C1810307EF5B}"/>
    <dgm:cxn modelId="{9A5CA98F-49D9-4B41-AA9E-517A5D7D8A97}" type="presOf" srcId="{1D719B38-61F5-4409-9F7E-197B6AED2D93}" destId="{3D9EA890-415C-4FB9-9F29-23BD481799BB}" srcOrd="0" destOrd="0" presId="urn:microsoft.com/office/officeart/2005/8/layout/target3"/>
    <dgm:cxn modelId="{DB5AE06A-4518-44D7-8858-08836F262ACD}" type="presOf" srcId="{DD7FEB57-9887-4FD1-971A-35246DF5A026}" destId="{CE6C2BD7-6B64-49C8-B7CB-775E48DE2C57}" srcOrd="0" destOrd="0" presId="urn:microsoft.com/office/officeart/2005/8/layout/target3"/>
    <dgm:cxn modelId="{FAD80E63-79F2-40FE-B08F-E4CD07B14BA9}" type="presOf" srcId="{20133A6F-0AA4-456C-BB8C-433E9AD4E19D}" destId="{FE7A034B-68D2-4B71-8238-956C8B77F807}" srcOrd="0" destOrd="0" presId="urn:microsoft.com/office/officeart/2005/8/layout/target3"/>
    <dgm:cxn modelId="{5031CA3B-1180-4107-A333-A1E75D4B6D8C}" type="presOf" srcId="{511E19E1-495E-4D07-847C-BFBEE3089E65}" destId="{E225C7BA-3841-4333-B75F-DF3336D6558C}" srcOrd="0" destOrd="0" presId="urn:microsoft.com/office/officeart/2005/8/layout/target3"/>
    <dgm:cxn modelId="{F15B0532-8123-470E-891B-2C50E5ED565D}" type="presOf" srcId="{DD7FEB57-9887-4FD1-971A-35246DF5A026}" destId="{18C10A84-1AF6-483C-B5B8-4AF499860E11}" srcOrd="1" destOrd="0" presId="urn:microsoft.com/office/officeart/2005/8/layout/target3"/>
    <dgm:cxn modelId="{48C5EE9F-CE69-45DA-BF17-DA39C65EF343}" type="presOf" srcId="{20133A6F-0AA4-456C-BB8C-433E9AD4E19D}" destId="{253825B1-F8FA-4C18-BFB3-1B6339B17E52}" srcOrd="1" destOrd="0" presId="urn:microsoft.com/office/officeart/2005/8/layout/target3"/>
    <dgm:cxn modelId="{B747968A-EED4-4499-A01D-89E99DD49509}" type="presOf" srcId="{1D719B38-61F5-4409-9F7E-197B6AED2D93}" destId="{DC4152DD-FB51-4B99-8D15-A471697F0253}" srcOrd="1" destOrd="0" presId="urn:microsoft.com/office/officeart/2005/8/layout/target3"/>
    <dgm:cxn modelId="{E88AA627-67D8-4013-AF20-8AA23616141C}" srcId="{1840B878-86E9-4355-9E79-49542E4519E9}" destId="{20133A6F-0AA4-456C-BB8C-433E9AD4E19D}" srcOrd="4" destOrd="0" parTransId="{0BBDADCC-8869-4706-BE39-95A0F9A80968}" sibTransId="{5FEEE5A8-A346-4978-840B-A48F7E7BD644}"/>
    <dgm:cxn modelId="{68E5682C-B630-4576-BD7E-31881CA6CE6A}" type="presOf" srcId="{21A4F27F-EB05-4DE9-BD5E-AAF6D7182A1E}" destId="{BCC9925D-673A-4F64-B2F1-F536A78CD9E5}" srcOrd="1" destOrd="0" presId="urn:microsoft.com/office/officeart/2005/8/layout/target3"/>
    <dgm:cxn modelId="{35CFAC7F-0A94-4C68-814D-25C109574EE1}" srcId="{1840B878-86E9-4355-9E79-49542E4519E9}" destId="{1D719B38-61F5-4409-9F7E-197B6AED2D93}" srcOrd="3" destOrd="0" parTransId="{0E9FEA26-DF26-4C14-90CA-C8CF0F7D4DD6}" sibTransId="{4EC06A91-B398-4281-AA88-CEB103B476B0}"/>
    <dgm:cxn modelId="{786D3981-1DF2-483C-A4AF-BC4B3AE6C5FE}" srcId="{1840B878-86E9-4355-9E79-49542E4519E9}" destId="{C612FB9C-ABAC-46D6-850E-24C805CE9632}" srcOrd="5" destOrd="0" parTransId="{A745DEB6-E98F-427E-B81D-9ED7B9D77122}" sibTransId="{09EFE006-6C69-4288-A436-4B17B2071D69}"/>
    <dgm:cxn modelId="{BC75753F-4E89-4C32-B95C-521782993402}" srcId="{1840B878-86E9-4355-9E79-49542E4519E9}" destId="{21A4F27F-EB05-4DE9-BD5E-AAF6D7182A1E}" srcOrd="1" destOrd="0" parTransId="{908D250E-D4D8-4F89-AF8D-F43DF1F4580F}" sibTransId="{6786449F-EFC1-41A3-B589-5C40C6D91CB2}"/>
    <dgm:cxn modelId="{15DED602-763B-41FD-A29C-EF4416742504}" type="presOf" srcId="{1840B878-86E9-4355-9E79-49542E4519E9}" destId="{3481F90F-EB8F-488F-9670-C876A6F12766}" srcOrd="0" destOrd="0" presId="urn:microsoft.com/office/officeart/2005/8/layout/target3"/>
    <dgm:cxn modelId="{601453F9-B4D5-4579-B676-9FDF8D5208A0}" type="presParOf" srcId="{3481F90F-EB8F-488F-9670-C876A6F12766}" destId="{7FB8E765-3D9B-4FCA-9084-BE16F263A5C7}" srcOrd="0" destOrd="0" presId="urn:microsoft.com/office/officeart/2005/8/layout/target3"/>
    <dgm:cxn modelId="{881B2C9A-52CA-407C-BDB5-C5F8143D1C5E}" type="presParOf" srcId="{3481F90F-EB8F-488F-9670-C876A6F12766}" destId="{599DEEA2-8620-4491-B578-506592B0413E}" srcOrd="1" destOrd="0" presId="urn:microsoft.com/office/officeart/2005/8/layout/target3"/>
    <dgm:cxn modelId="{2B8E444C-E6E4-494A-9FAE-C4B890A699B1}" type="presParOf" srcId="{3481F90F-EB8F-488F-9670-C876A6F12766}" destId="{E225C7BA-3841-4333-B75F-DF3336D6558C}" srcOrd="2" destOrd="0" presId="urn:microsoft.com/office/officeart/2005/8/layout/target3"/>
    <dgm:cxn modelId="{9BBC15DB-4E1F-4C68-9965-3E282B1F6E73}" type="presParOf" srcId="{3481F90F-EB8F-488F-9670-C876A6F12766}" destId="{4AE976BA-E46C-4FE1-8D86-A53653AA6231}" srcOrd="3" destOrd="0" presId="urn:microsoft.com/office/officeart/2005/8/layout/target3"/>
    <dgm:cxn modelId="{CFD6E446-A667-4641-8EFC-71740A575035}" type="presParOf" srcId="{3481F90F-EB8F-488F-9670-C876A6F12766}" destId="{BB8171C5-ABB9-4E0F-BF43-9D65CE3B0815}" srcOrd="4" destOrd="0" presId="urn:microsoft.com/office/officeart/2005/8/layout/target3"/>
    <dgm:cxn modelId="{DB99DB26-74DB-4F74-928A-BF5614F2EA53}" type="presParOf" srcId="{3481F90F-EB8F-488F-9670-C876A6F12766}" destId="{EBCA5F93-B6E9-4999-800A-7520740DB499}" srcOrd="5" destOrd="0" presId="urn:microsoft.com/office/officeart/2005/8/layout/target3"/>
    <dgm:cxn modelId="{8592502B-9095-4FDD-98EF-8BB4AB9A2C89}" type="presParOf" srcId="{3481F90F-EB8F-488F-9670-C876A6F12766}" destId="{14086428-3751-4D30-B2D2-42DBA8AB5EDB}" srcOrd="6" destOrd="0" presId="urn:microsoft.com/office/officeart/2005/8/layout/target3"/>
    <dgm:cxn modelId="{5E498938-AD6F-466C-85D1-F36F79442A31}" type="presParOf" srcId="{3481F90F-EB8F-488F-9670-C876A6F12766}" destId="{DEACAACA-0FCD-48D4-A463-67400107F5D1}" srcOrd="7" destOrd="0" presId="urn:microsoft.com/office/officeart/2005/8/layout/target3"/>
    <dgm:cxn modelId="{D431768F-4653-41D8-98F6-C8CAF910B10E}" type="presParOf" srcId="{3481F90F-EB8F-488F-9670-C876A6F12766}" destId="{CE6C2BD7-6B64-49C8-B7CB-775E48DE2C57}" srcOrd="8" destOrd="0" presId="urn:microsoft.com/office/officeart/2005/8/layout/target3"/>
    <dgm:cxn modelId="{CDD682A1-996E-4E90-846B-A991B00B244F}" type="presParOf" srcId="{3481F90F-EB8F-488F-9670-C876A6F12766}" destId="{0F3B3F54-4A26-4ADA-9027-C0C75708CAF2}" srcOrd="9" destOrd="0" presId="urn:microsoft.com/office/officeart/2005/8/layout/target3"/>
    <dgm:cxn modelId="{251BCD73-3A17-466B-97B0-7FB6D2F16A7B}" type="presParOf" srcId="{3481F90F-EB8F-488F-9670-C876A6F12766}" destId="{0C2850C5-7ED4-4BA9-9DFB-B67D241E305F}" srcOrd="10" destOrd="0" presId="urn:microsoft.com/office/officeart/2005/8/layout/target3"/>
    <dgm:cxn modelId="{9DEC93FD-43D2-4D63-9454-E2DE839BCD63}" type="presParOf" srcId="{3481F90F-EB8F-488F-9670-C876A6F12766}" destId="{3D9EA890-415C-4FB9-9F29-23BD481799BB}" srcOrd="11" destOrd="0" presId="urn:microsoft.com/office/officeart/2005/8/layout/target3"/>
    <dgm:cxn modelId="{6022ACC8-145B-42ED-A1BD-AC81D8855738}" type="presParOf" srcId="{3481F90F-EB8F-488F-9670-C876A6F12766}" destId="{060D1C4E-0E16-4B6A-B651-4571173A8A39}" srcOrd="12" destOrd="0" presId="urn:microsoft.com/office/officeart/2005/8/layout/target3"/>
    <dgm:cxn modelId="{CA1A5A03-1773-4A16-AB45-E0417BF65C95}" type="presParOf" srcId="{3481F90F-EB8F-488F-9670-C876A6F12766}" destId="{DE8A4439-4F7A-4997-BEA2-92BA7BECCCA5}" srcOrd="13" destOrd="0" presId="urn:microsoft.com/office/officeart/2005/8/layout/target3"/>
    <dgm:cxn modelId="{2BAF9B50-CC6C-4E7F-A4E2-F279754E461B}" type="presParOf" srcId="{3481F90F-EB8F-488F-9670-C876A6F12766}" destId="{FE7A034B-68D2-4B71-8238-956C8B77F807}" srcOrd="14" destOrd="0" presId="urn:microsoft.com/office/officeart/2005/8/layout/target3"/>
    <dgm:cxn modelId="{18A8EFA6-D236-4B32-99D9-73957C3B4801}" type="presParOf" srcId="{3481F90F-EB8F-488F-9670-C876A6F12766}" destId="{EE4CE377-A4A2-43D2-BA8D-CA4001257FDD}" srcOrd="15" destOrd="0" presId="urn:microsoft.com/office/officeart/2005/8/layout/target3"/>
    <dgm:cxn modelId="{CE8D5FFB-0F69-4C64-A959-679C5B58992D}" type="presParOf" srcId="{3481F90F-EB8F-488F-9670-C876A6F12766}" destId="{FE5A174D-2CCD-4CF3-84FA-D95710EEC604}" srcOrd="16" destOrd="0" presId="urn:microsoft.com/office/officeart/2005/8/layout/target3"/>
    <dgm:cxn modelId="{BAE4449E-0515-4900-B16F-13902C981940}" type="presParOf" srcId="{3481F90F-EB8F-488F-9670-C876A6F12766}" destId="{A2BAF862-6E51-49CC-A28C-C5C099B4BEF2}" srcOrd="17" destOrd="0" presId="urn:microsoft.com/office/officeart/2005/8/layout/target3"/>
    <dgm:cxn modelId="{3C0A43E9-AE58-48B1-B30D-F97D103BF295}" type="presParOf" srcId="{3481F90F-EB8F-488F-9670-C876A6F12766}" destId="{328AFFCA-644B-4E37-B4C4-5F3F1F8064FE}" srcOrd="18" destOrd="0" presId="urn:microsoft.com/office/officeart/2005/8/layout/target3"/>
    <dgm:cxn modelId="{892B9FE4-BBD6-4CFB-B660-40D40FFC70B0}" type="presParOf" srcId="{3481F90F-EB8F-488F-9670-C876A6F12766}" destId="{BCC9925D-673A-4F64-B2F1-F536A78CD9E5}" srcOrd="19" destOrd="0" presId="urn:microsoft.com/office/officeart/2005/8/layout/target3"/>
    <dgm:cxn modelId="{512A0FDA-63F9-4232-A180-5F2E82FAD18C}" type="presParOf" srcId="{3481F90F-EB8F-488F-9670-C876A6F12766}" destId="{18C10A84-1AF6-483C-B5B8-4AF499860E11}" srcOrd="20" destOrd="0" presId="urn:microsoft.com/office/officeart/2005/8/layout/target3"/>
    <dgm:cxn modelId="{F0F8C9AD-77CA-41F8-A71C-56D3C0D5FCD0}" type="presParOf" srcId="{3481F90F-EB8F-488F-9670-C876A6F12766}" destId="{DC4152DD-FB51-4B99-8D15-A471697F0253}" srcOrd="21" destOrd="0" presId="urn:microsoft.com/office/officeart/2005/8/layout/target3"/>
    <dgm:cxn modelId="{147FEC18-AD9D-4202-841D-B362D2F86FF5}" type="presParOf" srcId="{3481F90F-EB8F-488F-9670-C876A6F12766}" destId="{253825B1-F8FA-4C18-BFB3-1B6339B17E52}" srcOrd="22" destOrd="0" presId="urn:microsoft.com/office/officeart/2005/8/layout/target3"/>
    <dgm:cxn modelId="{64474E1A-7665-4078-917B-8B3E6F3F88A8}" type="presParOf" srcId="{3481F90F-EB8F-488F-9670-C876A6F12766}" destId="{021E3136-DCBC-4262-942D-EC4B123805C0}" srcOrd="23"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33FF39C-F94D-4BD3-ACB2-A6E4F79AB1DB}"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US"/>
        </a:p>
      </dgm:t>
    </dgm:pt>
    <dgm:pt modelId="{AE133FC7-0CAB-43F2-881C-82C1440318C0}">
      <dgm:prSet custT="1"/>
      <dgm:spPr/>
      <dgm:t>
        <a:bodyPr/>
        <a:lstStyle/>
        <a:p>
          <a:pPr rtl="1"/>
          <a:r>
            <a:rPr lang="fa-IR" sz="2000" b="1" dirty="0" smtClean="0">
              <a:solidFill>
                <a:srgbClr val="FFFF00"/>
              </a:solidFill>
              <a:effectLst>
                <a:outerShdw blurRad="38100" dist="38100" dir="2700000" algn="tl">
                  <a:srgbClr val="000000">
                    <a:alpha val="43137"/>
                  </a:srgbClr>
                </a:outerShdw>
              </a:effectLst>
              <a:cs typeface="B Zar" pitchFamily="2" charset="-78"/>
            </a:rPr>
            <a:t>سازمان به مثابه یک سیستم باز</a:t>
          </a:r>
          <a:endParaRPr lang="en-US" sz="2000" b="1" dirty="0">
            <a:solidFill>
              <a:srgbClr val="FFFF00"/>
            </a:solidFill>
            <a:effectLst>
              <a:outerShdw blurRad="38100" dist="38100" dir="2700000" algn="tl">
                <a:srgbClr val="000000">
                  <a:alpha val="43137"/>
                </a:srgbClr>
              </a:outerShdw>
            </a:effectLst>
            <a:cs typeface="B Zar" pitchFamily="2" charset="-78"/>
          </a:endParaRPr>
        </a:p>
      </dgm:t>
    </dgm:pt>
    <dgm:pt modelId="{6C00F55B-1735-4D86-9204-B77B116497A1}" type="parTrans" cxnId="{9D6E6036-9715-434C-9693-EF9A26307D61}">
      <dgm:prSet/>
      <dgm:spPr/>
      <dgm:t>
        <a:bodyPr/>
        <a:lstStyle/>
        <a:p>
          <a:endParaRPr lang="en-US"/>
        </a:p>
      </dgm:t>
    </dgm:pt>
    <dgm:pt modelId="{A54C20F2-2C38-4E9C-92C2-8FC481B417F9}" type="sibTrans" cxnId="{9D6E6036-9715-434C-9693-EF9A26307D61}">
      <dgm:prSet/>
      <dgm:spPr/>
      <dgm:t>
        <a:bodyPr/>
        <a:lstStyle/>
        <a:p>
          <a:endParaRPr lang="en-US"/>
        </a:p>
      </dgm:t>
    </dgm:pt>
    <dgm:pt modelId="{0A86911F-2FA9-484A-8DF3-2D162127BD03}">
      <dgm:prSet custT="1"/>
      <dgm:spPr/>
      <dgm:t>
        <a:bodyPr/>
        <a:lstStyle/>
        <a:p>
          <a:pPr algn="justLow" rtl="1"/>
          <a:r>
            <a:rPr lang="fa-IR" sz="1600" b="0" spc="0" dirty="0" smtClean="0">
              <a:cs typeface="B Nazanin" pitchFamily="2" charset="-78"/>
            </a:rPr>
            <a:t>توجه به محیط نکته اساسی است که در دهه های 1950 و 1960 با مطرح شدن نگرش سیستمی توسط زیست شناس مشهور برتالانفی عنوان گردید ، وی معتقد بود که فیزیکدانان، زیست شناسان ، روان شناسان و جامعه شناسان در دنیای اختصاصی خود محصورند و دشوار است که سخنی از حصار کلی آنان به دیگران منتقل گردد . </a:t>
          </a:r>
          <a:endParaRPr lang="en-US" sz="1600" b="0" spc="0" dirty="0">
            <a:cs typeface="B Nazanin" pitchFamily="2" charset="-78"/>
          </a:endParaRPr>
        </a:p>
      </dgm:t>
    </dgm:pt>
    <dgm:pt modelId="{2BEB0FB3-3E29-4E00-8F57-77485107EB99}" type="parTrans" cxnId="{98342838-160A-48C2-802A-6D3714E1DA30}">
      <dgm:prSet/>
      <dgm:spPr/>
      <dgm:t>
        <a:bodyPr/>
        <a:lstStyle/>
        <a:p>
          <a:endParaRPr lang="en-US"/>
        </a:p>
      </dgm:t>
    </dgm:pt>
    <dgm:pt modelId="{E6A205CD-07FC-4CD8-AC5C-03EF05566253}" type="sibTrans" cxnId="{98342838-160A-48C2-802A-6D3714E1DA30}">
      <dgm:prSet/>
      <dgm:spPr/>
      <dgm:t>
        <a:bodyPr/>
        <a:lstStyle/>
        <a:p>
          <a:endParaRPr lang="en-US"/>
        </a:p>
      </dgm:t>
    </dgm:pt>
    <dgm:pt modelId="{EE6BB900-5195-4EB2-B9D0-A2C01F737BFD}">
      <dgm:prSet custT="1"/>
      <dgm:spPr/>
      <dgm:t>
        <a:bodyPr/>
        <a:lstStyle/>
        <a:p>
          <a:pPr algn="justLow" rtl="1"/>
          <a:r>
            <a:rPr lang="fa-IR" sz="2000" dirty="0" smtClean="0">
              <a:cs typeface="B Nazanin" pitchFamily="2" charset="-78"/>
            </a:rPr>
            <a:t>با توجه به اینکه افراد، گروهها و سازمانها نیازهایی دارند که بایستی ارضا شوند و ارضا این نیازها از امکانات فراهم آمده به وسیله محیط امکان مییابد، لذا همه ی موارد فوق برای بقا نیاز به محیط دارد . </a:t>
          </a:r>
          <a:endParaRPr lang="en-US" sz="2000" dirty="0">
            <a:cs typeface="B Nazanin" pitchFamily="2" charset="-78"/>
          </a:endParaRPr>
        </a:p>
      </dgm:t>
    </dgm:pt>
    <dgm:pt modelId="{724CFD44-97A9-45C8-878C-15E4326F4A81}" type="parTrans" cxnId="{F4EA7D14-3C7A-48F0-A3E9-21DA02D07132}">
      <dgm:prSet/>
      <dgm:spPr/>
      <dgm:t>
        <a:bodyPr/>
        <a:lstStyle/>
        <a:p>
          <a:endParaRPr lang="en-US"/>
        </a:p>
      </dgm:t>
    </dgm:pt>
    <dgm:pt modelId="{8CE67737-4F9E-4915-A941-F575429E40A9}" type="sibTrans" cxnId="{F4EA7D14-3C7A-48F0-A3E9-21DA02D07132}">
      <dgm:prSet/>
      <dgm:spPr/>
      <dgm:t>
        <a:bodyPr/>
        <a:lstStyle/>
        <a:p>
          <a:endParaRPr lang="en-US"/>
        </a:p>
      </dgm:t>
    </dgm:pt>
    <dgm:pt modelId="{27C086A7-0E35-49C2-8BA8-CE6B8C50E825}">
      <dgm:prSet/>
      <dgm:spPr/>
      <dgm:t>
        <a:bodyPr/>
        <a:lstStyle/>
        <a:p>
          <a:pPr algn="justLow" rtl="1"/>
          <a:r>
            <a:rPr lang="fa-IR" dirty="0" smtClean="0">
              <a:cs typeface="B Nazanin" pitchFamily="2" charset="-78"/>
            </a:rPr>
            <a:t>آنان مخصوصادرتلاش برای نشان دادن این مسئله بودندکه بسیاری ازمهمترین مفاهیمی که توسط دانشمندان مورد مطالعه قرارگرفته اند نظیر اتمها ، سلولها ، ملکولها، اندامها ، موجودات زنده،گروهها سازمانها،جوامع و منظومه شمسی همگی تحت عنوان سیستمها قابل بررسی هستند.</a:t>
          </a:r>
          <a:endParaRPr lang="en-US" dirty="0">
            <a:cs typeface="B Nazanin" pitchFamily="2" charset="-78"/>
          </a:endParaRPr>
        </a:p>
      </dgm:t>
    </dgm:pt>
    <dgm:pt modelId="{60E917AB-2122-40C4-AE74-7AE51CD55982}" type="parTrans" cxnId="{486E6768-5303-41DD-990E-60B167EA3435}">
      <dgm:prSet/>
      <dgm:spPr/>
      <dgm:t>
        <a:bodyPr/>
        <a:lstStyle/>
        <a:p>
          <a:endParaRPr lang="en-US"/>
        </a:p>
      </dgm:t>
    </dgm:pt>
    <dgm:pt modelId="{D9AA3B97-8A96-4E84-B423-D534257903D9}" type="sibTrans" cxnId="{486E6768-5303-41DD-990E-60B167EA3435}">
      <dgm:prSet/>
      <dgm:spPr/>
      <dgm:t>
        <a:bodyPr/>
        <a:lstStyle/>
        <a:p>
          <a:endParaRPr lang="en-US"/>
        </a:p>
      </dgm:t>
    </dgm:pt>
    <dgm:pt modelId="{E1A0B7DA-31F6-40D3-A35F-C34CDC75B2E2}" type="pres">
      <dgm:prSet presAssocID="{E33FF39C-F94D-4BD3-ACB2-A6E4F79AB1DB}" presName="Name0" presStyleCnt="0">
        <dgm:presLayoutVars>
          <dgm:dir/>
          <dgm:resizeHandles val="exact"/>
        </dgm:presLayoutVars>
      </dgm:prSet>
      <dgm:spPr/>
      <dgm:t>
        <a:bodyPr/>
        <a:lstStyle/>
        <a:p>
          <a:endParaRPr lang="en-US"/>
        </a:p>
      </dgm:t>
    </dgm:pt>
    <dgm:pt modelId="{D748C906-33A0-400D-B2D9-4A245125F152}" type="pres">
      <dgm:prSet presAssocID="{AE133FC7-0CAB-43F2-881C-82C1440318C0}" presName="node" presStyleLbl="node1" presStyleIdx="0" presStyleCnt="4">
        <dgm:presLayoutVars>
          <dgm:bulletEnabled val="1"/>
        </dgm:presLayoutVars>
      </dgm:prSet>
      <dgm:spPr/>
      <dgm:t>
        <a:bodyPr/>
        <a:lstStyle/>
        <a:p>
          <a:endParaRPr lang="en-US"/>
        </a:p>
      </dgm:t>
    </dgm:pt>
    <dgm:pt modelId="{A9598136-E3B7-4F1D-A747-B7A86DC8B367}" type="pres">
      <dgm:prSet presAssocID="{A54C20F2-2C38-4E9C-92C2-8FC481B417F9}" presName="sibTrans" presStyleCnt="0"/>
      <dgm:spPr/>
    </dgm:pt>
    <dgm:pt modelId="{E67A51F7-EADF-4C1F-9034-38BDD26E3ABB}" type="pres">
      <dgm:prSet presAssocID="{EE6BB900-5195-4EB2-B9D0-A2C01F737BFD}" presName="node" presStyleLbl="node1" presStyleIdx="1" presStyleCnt="4">
        <dgm:presLayoutVars>
          <dgm:bulletEnabled val="1"/>
        </dgm:presLayoutVars>
      </dgm:prSet>
      <dgm:spPr/>
      <dgm:t>
        <a:bodyPr/>
        <a:lstStyle/>
        <a:p>
          <a:endParaRPr lang="en-US"/>
        </a:p>
      </dgm:t>
    </dgm:pt>
    <dgm:pt modelId="{46965F01-D1D4-4A45-B96A-3A49C3CDF479}" type="pres">
      <dgm:prSet presAssocID="{8CE67737-4F9E-4915-A941-F575429E40A9}" presName="sibTrans" presStyleCnt="0"/>
      <dgm:spPr/>
    </dgm:pt>
    <dgm:pt modelId="{BB2079D0-D892-438C-8939-AB22A2349122}" type="pres">
      <dgm:prSet presAssocID="{0A86911F-2FA9-484A-8DF3-2D162127BD03}" presName="node" presStyleLbl="node1" presStyleIdx="2" presStyleCnt="4">
        <dgm:presLayoutVars>
          <dgm:bulletEnabled val="1"/>
        </dgm:presLayoutVars>
      </dgm:prSet>
      <dgm:spPr/>
      <dgm:t>
        <a:bodyPr/>
        <a:lstStyle/>
        <a:p>
          <a:endParaRPr lang="en-US"/>
        </a:p>
      </dgm:t>
    </dgm:pt>
    <dgm:pt modelId="{4E5D3AAC-F079-40A4-BA24-C56B3A42C879}" type="pres">
      <dgm:prSet presAssocID="{E6A205CD-07FC-4CD8-AC5C-03EF05566253}" presName="sibTrans" presStyleCnt="0"/>
      <dgm:spPr/>
    </dgm:pt>
    <dgm:pt modelId="{4B6591B8-57BF-4C23-9788-071E8FC94BF6}" type="pres">
      <dgm:prSet presAssocID="{27C086A7-0E35-49C2-8BA8-CE6B8C50E825}" presName="node" presStyleLbl="node1" presStyleIdx="3" presStyleCnt="4">
        <dgm:presLayoutVars>
          <dgm:bulletEnabled val="1"/>
        </dgm:presLayoutVars>
      </dgm:prSet>
      <dgm:spPr/>
      <dgm:t>
        <a:bodyPr/>
        <a:lstStyle/>
        <a:p>
          <a:endParaRPr lang="en-US"/>
        </a:p>
      </dgm:t>
    </dgm:pt>
  </dgm:ptLst>
  <dgm:cxnLst>
    <dgm:cxn modelId="{F4EA7D14-3C7A-48F0-A3E9-21DA02D07132}" srcId="{E33FF39C-F94D-4BD3-ACB2-A6E4F79AB1DB}" destId="{EE6BB900-5195-4EB2-B9D0-A2C01F737BFD}" srcOrd="1" destOrd="0" parTransId="{724CFD44-97A9-45C8-878C-15E4326F4A81}" sibTransId="{8CE67737-4F9E-4915-A941-F575429E40A9}"/>
    <dgm:cxn modelId="{9D6E6036-9715-434C-9693-EF9A26307D61}" srcId="{E33FF39C-F94D-4BD3-ACB2-A6E4F79AB1DB}" destId="{AE133FC7-0CAB-43F2-881C-82C1440318C0}" srcOrd="0" destOrd="0" parTransId="{6C00F55B-1735-4D86-9204-B77B116497A1}" sibTransId="{A54C20F2-2C38-4E9C-92C2-8FC481B417F9}"/>
    <dgm:cxn modelId="{98342838-160A-48C2-802A-6D3714E1DA30}" srcId="{E33FF39C-F94D-4BD3-ACB2-A6E4F79AB1DB}" destId="{0A86911F-2FA9-484A-8DF3-2D162127BD03}" srcOrd="2" destOrd="0" parTransId="{2BEB0FB3-3E29-4E00-8F57-77485107EB99}" sibTransId="{E6A205CD-07FC-4CD8-AC5C-03EF05566253}"/>
    <dgm:cxn modelId="{486E6768-5303-41DD-990E-60B167EA3435}" srcId="{E33FF39C-F94D-4BD3-ACB2-A6E4F79AB1DB}" destId="{27C086A7-0E35-49C2-8BA8-CE6B8C50E825}" srcOrd="3" destOrd="0" parTransId="{60E917AB-2122-40C4-AE74-7AE51CD55982}" sibTransId="{D9AA3B97-8A96-4E84-B423-D534257903D9}"/>
    <dgm:cxn modelId="{B9AF794C-1939-4D88-A5DF-E4BBDAD1F225}" type="presOf" srcId="{0A86911F-2FA9-484A-8DF3-2D162127BD03}" destId="{BB2079D0-D892-438C-8939-AB22A2349122}" srcOrd="0" destOrd="0" presId="urn:microsoft.com/office/officeart/2005/8/layout/hList6"/>
    <dgm:cxn modelId="{6AFBB0EA-69A5-4C17-87C3-E83BAB48CF05}" type="presOf" srcId="{EE6BB900-5195-4EB2-B9D0-A2C01F737BFD}" destId="{E67A51F7-EADF-4C1F-9034-38BDD26E3ABB}" srcOrd="0" destOrd="0" presId="urn:microsoft.com/office/officeart/2005/8/layout/hList6"/>
    <dgm:cxn modelId="{0586DC41-2A24-496F-B1BB-A3837AF369B9}" type="presOf" srcId="{27C086A7-0E35-49C2-8BA8-CE6B8C50E825}" destId="{4B6591B8-57BF-4C23-9788-071E8FC94BF6}" srcOrd="0" destOrd="0" presId="urn:microsoft.com/office/officeart/2005/8/layout/hList6"/>
    <dgm:cxn modelId="{C8D4D0A1-580F-43B1-B247-E2F7C04DA329}" type="presOf" srcId="{E33FF39C-F94D-4BD3-ACB2-A6E4F79AB1DB}" destId="{E1A0B7DA-31F6-40D3-A35F-C34CDC75B2E2}" srcOrd="0" destOrd="0" presId="urn:microsoft.com/office/officeart/2005/8/layout/hList6"/>
    <dgm:cxn modelId="{A777E0D1-7AD4-431E-9081-522DA12360AF}" type="presOf" srcId="{AE133FC7-0CAB-43F2-881C-82C1440318C0}" destId="{D748C906-33A0-400D-B2D9-4A245125F152}" srcOrd="0" destOrd="0" presId="urn:microsoft.com/office/officeart/2005/8/layout/hList6"/>
    <dgm:cxn modelId="{15317D34-B8C5-4554-B6C4-5B958AEFD5CB}" type="presParOf" srcId="{E1A0B7DA-31F6-40D3-A35F-C34CDC75B2E2}" destId="{D748C906-33A0-400D-B2D9-4A245125F152}" srcOrd="0" destOrd="0" presId="urn:microsoft.com/office/officeart/2005/8/layout/hList6"/>
    <dgm:cxn modelId="{09D93D3B-1838-4BAF-88B1-6EDEF4D3B521}" type="presParOf" srcId="{E1A0B7DA-31F6-40D3-A35F-C34CDC75B2E2}" destId="{A9598136-E3B7-4F1D-A747-B7A86DC8B367}" srcOrd="1" destOrd="0" presId="urn:microsoft.com/office/officeart/2005/8/layout/hList6"/>
    <dgm:cxn modelId="{D9ACB57B-5F1F-4D3D-8158-A776A5262F87}" type="presParOf" srcId="{E1A0B7DA-31F6-40D3-A35F-C34CDC75B2E2}" destId="{E67A51F7-EADF-4C1F-9034-38BDD26E3ABB}" srcOrd="2" destOrd="0" presId="urn:microsoft.com/office/officeart/2005/8/layout/hList6"/>
    <dgm:cxn modelId="{60C5061C-C183-4DA2-B6F7-3D156FA2E3B6}" type="presParOf" srcId="{E1A0B7DA-31F6-40D3-A35F-C34CDC75B2E2}" destId="{46965F01-D1D4-4A45-B96A-3A49C3CDF479}" srcOrd="3" destOrd="0" presId="urn:microsoft.com/office/officeart/2005/8/layout/hList6"/>
    <dgm:cxn modelId="{6D08B9E7-5408-4D08-92A7-C59131C54EF5}" type="presParOf" srcId="{E1A0B7DA-31F6-40D3-A35F-C34CDC75B2E2}" destId="{BB2079D0-D892-438C-8939-AB22A2349122}" srcOrd="4" destOrd="0" presId="urn:microsoft.com/office/officeart/2005/8/layout/hList6"/>
    <dgm:cxn modelId="{09962190-4158-4E50-A243-6E905C73F5C1}" type="presParOf" srcId="{E1A0B7DA-31F6-40D3-A35F-C34CDC75B2E2}" destId="{4E5D3AAC-F079-40A4-BA24-C56B3A42C879}" srcOrd="5" destOrd="0" presId="urn:microsoft.com/office/officeart/2005/8/layout/hList6"/>
    <dgm:cxn modelId="{1D1C12D4-7FD5-4216-9BB4-CF9335F40A59}" type="presParOf" srcId="{E1A0B7DA-31F6-40D3-A35F-C34CDC75B2E2}" destId="{4B6591B8-57BF-4C23-9788-071E8FC94BF6}" srcOrd="6"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9808748-960A-4817-9064-33C3662D5FA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A61C90E1-1170-4FF2-846B-CA23BF216B3E}">
      <dgm:prSet custT="1"/>
      <dgm:spPr>
        <a:solidFill>
          <a:srgbClr val="FF0000"/>
        </a:solidFill>
      </dgm:spPr>
      <dgm:t>
        <a:bodyPr/>
        <a:lstStyle/>
        <a:p>
          <a:pPr rtl="1"/>
          <a:r>
            <a:rPr lang="fa-IR" sz="2000" b="1" dirty="0" smtClean="0">
              <a:cs typeface="B Nazanin" pitchFamily="2" charset="-78"/>
            </a:rPr>
            <a:t>نکات اصلی در نگرش سیستم باز</a:t>
          </a:r>
          <a:endParaRPr lang="en-US" sz="2000" b="1" dirty="0">
            <a:cs typeface="B Nazanin" pitchFamily="2" charset="-78"/>
          </a:endParaRPr>
        </a:p>
      </dgm:t>
    </dgm:pt>
    <dgm:pt modelId="{B3DE6A3F-4FFF-42C4-9EB0-D449A351BA2B}" type="parTrans" cxnId="{CBDD8696-EAFB-49F8-8F39-6B3069E0F3CA}">
      <dgm:prSet/>
      <dgm:spPr/>
      <dgm:t>
        <a:bodyPr/>
        <a:lstStyle/>
        <a:p>
          <a:endParaRPr lang="en-US"/>
        </a:p>
      </dgm:t>
    </dgm:pt>
    <dgm:pt modelId="{E2FD4FCE-B36A-4FE4-BFF5-39B14EF89D2F}" type="sibTrans" cxnId="{CBDD8696-EAFB-49F8-8F39-6B3069E0F3CA}">
      <dgm:prSet/>
      <dgm:spPr/>
      <dgm:t>
        <a:bodyPr/>
        <a:lstStyle/>
        <a:p>
          <a:endParaRPr lang="en-US"/>
        </a:p>
      </dgm:t>
    </dgm:pt>
    <dgm:pt modelId="{E6C5D644-ECE7-46B1-B45E-99B70CAC6086}">
      <dgm:prSet custT="1"/>
      <dgm:spPr>
        <a:solidFill>
          <a:srgbClr val="FF0000"/>
        </a:solidFill>
      </dgm:spPr>
      <dgm:t>
        <a:bodyPr/>
        <a:lstStyle/>
        <a:p>
          <a:pPr algn="justLow" rtl="1"/>
          <a:r>
            <a:rPr lang="fa-IR" sz="21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تاکید بر محیط سازمان</a:t>
          </a:r>
          <a:r>
            <a:rPr lang="fa-IR" sz="2100" dirty="0" smtClean="0">
              <a:latin typeface="Arial" pitchFamily="34" charset="0"/>
              <a:cs typeface="B Nazanin" pitchFamily="2" charset="-78"/>
            </a:rPr>
            <a:t/>
          </a:r>
          <a:br>
            <a:rPr lang="fa-IR" sz="2100" dirty="0" smtClean="0">
              <a:latin typeface="Arial" pitchFamily="34" charset="0"/>
              <a:cs typeface="B Nazanin" pitchFamily="2" charset="-78"/>
            </a:rPr>
          </a:br>
          <a:r>
            <a:rPr lang="fa-IR" sz="2100" dirty="0" smtClean="0">
              <a:latin typeface="Arial" pitchFamily="34" charset="0"/>
              <a:cs typeface="B Nazanin" pitchFamily="2" charset="-78"/>
            </a:rPr>
            <a:t>نگرش سیستم باز اعلام داشت با توجه به تاثیر </a:t>
          </a:r>
          <a:r>
            <a:rPr lang="fa-IR" sz="2100" b="1" dirty="0" smtClean="0">
              <a:solidFill>
                <a:srgbClr val="92D050"/>
              </a:solidFill>
              <a:latin typeface="Arial" pitchFamily="34" charset="0"/>
              <a:cs typeface="B Nazanin" pitchFamily="2" charset="-78"/>
            </a:rPr>
            <a:t>عوامل محیطی</a:t>
          </a:r>
          <a:r>
            <a:rPr lang="fa-IR" sz="2100" b="1" dirty="0" smtClean="0">
              <a:latin typeface="Arial" pitchFamily="34" charset="0"/>
              <a:cs typeface="B Nazanin" pitchFamily="2" charset="-78"/>
            </a:rPr>
            <a:t> </a:t>
          </a:r>
          <a:r>
            <a:rPr lang="fa-IR" sz="2100" dirty="0" smtClean="0">
              <a:latin typeface="Arial" pitchFamily="34" charset="0"/>
              <a:cs typeface="B Nazanin" pitchFamily="2" charset="-78"/>
            </a:rPr>
            <a:t>بر </a:t>
          </a:r>
          <a:r>
            <a:rPr lang="fa-IR" sz="2100" b="1" dirty="0" smtClean="0">
              <a:solidFill>
                <a:srgbClr val="92D050"/>
              </a:solidFill>
              <a:latin typeface="Arial" pitchFamily="34" charset="0"/>
              <a:cs typeface="B Nazanin" pitchFamily="2" charset="-78"/>
            </a:rPr>
            <a:t>عملکرد سازمان</a:t>
          </a:r>
          <a:r>
            <a:rPr lang="fa-IR" sz="2100" dirty="0" smtClean="0">
              <a:latin typeface="Arial" pitchFamily="34" charset="0"/>
              <a:cs typeface="B Nazanin" pitchFamily="2" charset="-78"/>
            </a:rPr>
            <a:t> در سازماندهی همیشه باید با توجه به محیط اقدام شود ، بنابراین بر ضرورت توجه بیشتر به شناخت عوامل محیط کاری نظیر </a:t>
          </a:r>
          <a:r>
            <a:rPr lang="fa-IR" sz="2100" b="1" dirty="0" smtClean="0">
              <a:solidFill>
                <a:srgbClr val="92D050"/>
              </a:solidFill>
              <a:latin typeface="Arial" pitchFamily="34" charset="0"/>
              <a:cs typeface="B Nazanin" pitchFamily="2" charset="-78"/>
            </a:rPr>
            <a:t>مشتریان</a:t>
          </a:r>
          <a:r>
            <a:rPr lang="fa-IR" sz="2100" dirty="0" smtClean="0">
              <a:latin typeface="Arial" pitchFamily="34" charset="0"/>
              <a:cs typeface="B Nazanin" pitchFamily="2" charset="-78"/>
            </a:rPr>
            <a:t> ، </a:t>
          </a:r>
          <a:r>
            <a:rPr lang="fa-IR" sz="2100" b="1" dirty="0" smtClean="0">
              <a:solidFill>
                <a:srgbClr val="92D050"/>
              </a:solidFill>
              <a:latin typeface="Arial" pitchFamily="34" charset="0"/>
              <a:cs typeface="B Nazanin" pitchFamily="2" charset="-78"/>
            </a:rPr>
            <a:t>رقبا</a:t>
          </a:r>
          <a:r>
            <a:rPr lang="fa-IR" sz="2100" dirty="0" smtClean="0">
              <a:latin typeface="Arial" pitchFamily="34" charset="0"/>
              <a:cs typeface="B Nazanin" pitchFamily="2" charset="-78"/>
            </a:rPr>
            <a:t> ، </a:t>
          </a:r>
          <a:r>
            <a:rPr lang="fa-IR" sz="2100" b="1" dirty="0" smtClean="0">
              <a:solidFill>
                <a:srgbClr val="92D050"/>
              </a:solidFill>
              <a:latin typeface="Arial" pitchFamily="34" charset="0"/>
              <a:cs typeface="B Nazanin" pitchFamily="2" charset="-78"/>
            </a:rPr>
            <a:t>عرضه کنندگان </a:t>
          </a:r>
          <a:r>
            <a:rPr lang="fa-IR" sz="2100" dirty="0" smtClean="0">
              <a:solidFill>
                <a:schemeClr val="bg1"/>
              </a:solidFill>
              <a:latin typeface="Arial" pitchFamily="34" charset="0"/>
              <a:cs typeface="B Nazanin" pitchFamily="2" charset="-78"/>
            </a:rPr>
            <a:t>،</a:t>
          </a:r>
          <a:r>
            <a:rPr lang="fa-IR" sz="2100" dirty="0" smtClean="0">
              <a:solidFill>
                <a:srgbClr val="92D050"/>
              </a:solidFill>
              <a:latin typeface="Arial" pitchFamily="34" charset="0"/>
              <a:cs typeface="B Nazanin" pitchFamily="2" charset="-78"/>
            </a:rPr>
            <a:t> </a:t>
          </a:r>
          <a:r>
            <a:rPr lang="fa-IR" sz="2100" b="1" dirty="0" smtClean="0">
              <a:solidFill>
                <a:srgbClr val="92D050"/>
              </a:solidFill>
              <a:latin typeface="Arial" pitchFamily="34" charset="0"/>
              <a:cs typeface="B Nazanin" pitchFamily="2" charset="-78"/>
            </a:rPr>
            <a:t>اتحادیه های کارگری</a:t>
          </a:r>
          <a:r>
            <a:rPr lang="fa-IR" sz="2100" dirty="0" smtClean="0">
              <a:latin typeface="Arial" pitchFamily="34" charset="0"/>
              <a:cs typeface="B Nazanin" pitchFamily="2" charset="-78"/>
            </a:rPr>
            <a:t> و </a:t>
          </a:r>
          <a:r>
            <a:rPr lang="fa-IR" sz="2100" b="1" dirty="0" smtClean="0">
              <a:solidFill>
                <a:srgbClr val="92D050"/>
              </a:solidFill>
              <a:latin typeface="Arial" pitchFamily="34" charset="0"/>
              <a:cs typeface="B Nazanin" pitchFamily="2" charset="-78"/>
            </a:rPr>
            <a:t>محیط عمومی </a:t>
          </a:r>
          <a:r>
            <a:rPr lang="fa-IR" sz="2100" dirty="0" smtClean="0">
              <a:latin typeface="Arial" pitchFamily="34" charset="0"/>
              <a:cs typeface="B Nazanin" pitchFamily="2" charset="-78"/>
            </a:rPr>
            <a:t>تاکید شد  ،از این رو برای اعمال </a:t>
          </a:r>
          <a:r>
            <a:rPr lang="fa-IR" sz="2100" b="1" dirty="0" smtClean="0">
              <a:solidFill>
                <a:srgbClr val="92D050"/>
              </a:solidFill>
              <a:latin typeface="Arial" pitchFamily="34" charset="0"/>
              <a:cs typeface="B Nazanin" pitchFamily="2" charset="-78"/>
            </a:rPr>
            <a:t>تغییرات شغلی</a:t>
          </a:r>
          <a:r>
            <a:rPr lang="fa-IR" sz="2100" dirty="0" smtClean="0">
              <a:latin typeface="Arial" pitchFamily="34" charset="0"/>
              <a:cs typeface="B Nazanin" pitchFamily="2" charset="-78"/>
            </a:rPr>
            <a:t> ، </a:t>
          </a:r>
          <a:r>
            <a:rPr lang="fa-IR" sz="2100" dirty="0" smtClean="0">
              <a:solidFill>
                <a:srgbClr val="92D050"/>
              </a:solidFill>
              <a:latin typeface="Arial" pitchFamily="34" charset="0"/>
              <a:cs typeface="B Nazanin" pitchFamily="2" charset="-78"/>
            </a:rPr>
            <a:t>مدیریت مرزهای بحرانی </a:t>
          </a:r>
          <a:r>
            <a:rPr lang="fa-IR" sz="2100" dirty="0" smtClean="0">
              <a:latin typeface="Arial" pitchFamily="34" charset="0"/>
              <a:cs typeface="B Nazanin" pitchFamily="2" charset="-78"/>
            </a:rPr>
            <a:t>و </a:t>
          </a:r>
          <a:r>
            <a:rPr lang="fa-IR" sz="2100" b="1" dirty="0" smtClean="0">
              <a:solidFill>
                <a:srgbClr val="92D050"/>
              </a:solidFill>
              <a:latin typeface="Arial" pitchFamily="34" charset="0"/>
              <a:cs typeface="B Nazanin" pitchFamily="2" charset="-78"/>
            </a:rPr>
            <a:t>تشخیص مسئولیت استراتژیک </a:t>
          </a:r>
          <a:r>
            <a:rPr lang="fa-IR" sz="2100" dirty="0" smtClean="0">
              <a:latin typeface="Arial" pitchFamily="34" charset="0"/>
              <a:cs typeface="B Nazanin" pitchFamily="2" charset="-78"/>
            </a:rPr>
            <a:t>باید به عوامل محیطی توجه کرد.</a:t>
          </a:r>
          <a:endParaRPr lang="en-US" sz="2100" dirty="0">
            <a:latin typeface="Arial" pitchFamily="34" charset="0"/>
            <a:cs typeface="B Nazanin" pitchFamily="2" charset="-78"/>
          </a:endParaRPr>
        </a:p>
      </dgm:t>
    </dgm:pt>
    <dgm:pt modelId="{B1733886-43ED-42AD-9898-B79DCF529A3C}" type="parTrans" cxnId="{DDD841D0-93DD-461C-9028-CC9C54F2A4A8}">
      <dgm:prSet/>
      <dgm:spPr/>
      <dgm:t>
        <a:bodyPr/>
        <a:lstStyle/>
        <a:p>
          <a:endParaRPr lang="en-US"/>
        </a:p>
      </dgm:t>
    </dgm:pt>
    <dgm:pt modelId="{0302661F-6332-46F8-8C5B-DB41ED77BEC7}" type="sibTrans" cxnId="{DDD841D0-93DD-461C-9028-CC9C54F2A4A8}">
      <dgm:prSet/>
      <dgm:spPr/>
      <dgm:t>
        <a:bodyPr/>
        <a:lstStyle/>
        <a:p>
          <a:endParaRPr lang="en-US"/>
        </a:p>
      </dgm:t>
    </dgm:pt>
    <dgm:pt modelId="{9101E65C-5411-420E-A030-8D22EBB75198}">
      <dgm:prSet custT="1"/>
      <dgm:spPr>
        <a:solidFill>
          <a:srgbClr val="7030A0"/>
        </a:solidFill>
      </dgm:spPr>
      <dgm:t>
        <a:bodyPr/>
        <a:lstStyle/>
        <a:p>
          <a:pPr algn="just" rtl="1"/>
          <a:endParaRPr lang="en-US" sz="600" dirty="0" smtClean="0">
            <a:latin typeface="Arial" pitchFamily="34" charset="0"/>
            <a:cs typeface="Arial" pitchFamily="34" charset="0"/>
          </a:endParaRPr>
        </a:p>
        <a:p>
          <a:pPr algn="justLow" rtl="1"/>
          <a:r>
            <a:rPr lang="fa-IR"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تاکید بر ارتباطات درونی خرده</a:t>
          </a:r>
          <a:r>
            <a:rPr lang="en-US"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a:t>
          </a:r>
          <a:r>
            <a:rPr lang="fa-IR" sz="2200" b="1"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سیستمها</a:t>
          </a:r>
          <a:r>
            <a:rPr lang="fa-IR" sz="2200" dirty="0" smtClean="0">
              <a:latin typeface="Arial" pitchFamily="34" charset="0"/>
              <a:cs typeface="B Nazanin" pitchFamily="2" charset="-78"/>
            </a:rPr>
            <a:t>از ویژگیهای دیگر سیستمهای باز </a:t>
          </a:r>
          <a:r>
            <a:rPr lang="fa-IR" sz="2200" b="1" dirty="0" smtClean="0">
              <a:solidFill>
                <a:srgbClr val="92D050"/>
              </a:solidFill>
              <a:latin typeface="Arial" pitchFamily="34" charset="0"/>
              <a:cs typeface="B Nazanin" pitchFamily="2" charset="-78"/>
            </a:rPr>
            <a:t>ساختارسلسله مراتبی </a:t>
          </a:r>
          <a:r>
            <a:rPr lang="fa-IR" sz="2200" dirty="0" smtClean="0">
              <a:latin typeface="Arial" pitchFamily="34" charset="0"/>
              <a:cs typeface="B Nazanin" pitchFamily="2" charset="-78"/>
            </a:rPr>
            <a:t>آنهاست. سازمان مجموعه ای ازافراد است که این افراد متعلق به گروهها و بخشهای سازمانند و آن گروههانیزمتعلق به سازمان بزرگترند. البته بایدتوجه داشت که احتمالا ارتباطات و وابستگیهای </a:t>
          </a:r>
          <a:r>
            <a:rPr lang="fa-IR" sz="2200" b="1" dirty="0" smtClean="0">
              <a:solidFill>
                <a:srgbClr val="92D050"/>
              </a:solidFill>
              <a:latin typeface="Arial" pitchFamily="34" charset="0"/>
              <a:cs typeface="B Nazanin" pitchFamily="2" charset="-78"/>
            </a:rPr>
            <a:t>درونی</a:t>
          </a:r>
          <a:r>
            <a:rPr lang="fa-IR" sz="2200" dirty="0" smtClean="0">
              <a:latin typeface="Arial" pitchFamily="34" charset="0"/>
              <a:cs typeface="B Nazanin" pitchFamily="2" charset="-78"/>
            </a:rPr>
            <a:t> </a:t>
          </a:r>
          <a:r>
            <a:rPr lang="fa-IR" sz="2200" b="1" dirty="0" smtClean="0">
              <a:solidFill>
                <a:srgbClr val="92D050"/>
              </a:solidFill>
              <a:latin typeface="Arial" pitchFamily="34" charset="0"/>
              <a:cs typeface="B Nazanin" pitchFamily="2" charset="-78"/>
            </a:rPr>
            <a:t>اجزا سیستم </a:t>
          </a:r>
          <a:r>
            <a:rPr lang="fa-IR" sz="2200" dirty="0" smtClean="0">
              <a:latin typeface="Arial" pitchFamily="34" charset="0"/>
              <a:cs typeface="B Nazanin" pitchFamily="2" charset="-78"/>
            </a:rPr>
            <a:t>،</a:t>
          </a:r>
          <a:r>
            <a:rPr lang="fa-IR" sz="2200" b="1" dirty="0" smtClean="0">
              <a:solidFill>
                <a:srgbClr val="92D050"/>
              </a:solidFill>
              <a:latin typeface="Arial" pitchFamily="34" charset="0"/>
              <a:cs typeface="B Nazanin" pitchFamily="2" charset="-78"/>
            </a:rPr>
            <a:t>محکمتروبیشتر</a:t>
          </a:r>
          <a:r>
            <a:rPr lang="fa-IR" sz="2200" dirty="0" smtClean="0">
              <a:latin typeface="Arial" pitchFamily="34" charset="0"/>
              <a:cs typeface="B Nazanin" pitchFamily="2" charset="-78"/>
            </a:rPr>
            <a:t>ازارتباطات ووابستگیهای </a:t>
          </a:r>
          <a:r>
            <a:rPr lang="fa-IR" sz="2200" b="1" dirty="0" smtClean="0">
              <a:solidFill>
                <a:srgbClr val="92D050"/>
              </a:solidFill>
              <a:latin typeface="Arial" pitchFamily="34" charset="0"/>
              <a:cs typeface="B Nazanin" pitchFamily="2" charset="-78"/>
            </a:rPr>
            <a:t>بین اجزای سیستم </a:t>
          </a:r>
          <a:r>
            <a:rPr lang="fa-IR" sz="2200" dirty="0" smtClean="0">
              <a:latin typeface="Arial" pitchFamily="34" charset="0"/>
              <a:cs typeface="B Nazanin" pitchFamily="2" charset="-78"/>
            </a:rPr>
            <a:t>است</a:t>
          </a:r>
          <a:r>
            <a:rPr lang="fa-IR" sz="2400" dirty="0" smtClean="0">
              <a:latin typeface="Arial" pitchFamily="34" charset="0"/>
              <a:cs typeface="Arial" pitchFamily="34" charset="0"/>
            </a:rPr>
            <a:t>.</a:t>
          </a:r>
          <a:br>
            <a:rPr lang="fa-IR" sz="2400" dirty="0" smtClean="0">
              <a:latin typeface="Arial" pitchFamily="34" charset="0"/>
              <a:cs typeface="Arial" pitchFamily="34" charset="0"/>
            </a:rPr>
          </a:br>
          <a:endParaRPr lang="en-US" sz="2400" dirty="0">
            <a:latin typeface="Arial" pitchFamily="34" charset="0"/>
            <a:cs typeface="Arial" pitchFamily="34" charset="0"/>
          </a:endParaRPr>
        </a:p>
      </dgm:t>
    </dgm:pt>
    <dgm:pt modelId="{E53F8142-F40F-41AA-B01B-E2EA3B4C52E7}" type="parTrans" cxnId="{57D5F384-0083-46B8-A790-B2C60C085602}">
      <dgm:prSet/>
      <dgm:spPr/>
      <dgm:t>
        <a:bodyPr/>
        <a:lstStyle/>
        <a:p>
          <a:endParaRPr lang="en-US"/>
        </a:p>
      </dgm:t>
    </dgm:pt>
    <dgm:pt modelId="{5AF4275A-F57D-4629-9B03-701FCF9118A6}" type="sibTrans" cxnId="{57D5F384-0083-46B8-A790-B2C60C085602}">
      <dgm:prSet/>
      <dgm:spPr/>
      <dgm:t>
        <a:bodyPr/>
        <a:lstStyle/>
        <a:p>
          <a:endParaRPr lang="en-US"/>
        </a:p>
      </dgm:t>
    </dgm:pt>
    <dgm:pt modelId="{50988B3D-9FCC-43E7-A0FC-04F9455861FE}" type="pres">
      <dgm:prSet presAssocID="{B9808748-960A-4817-9064-33C3662D5FA0}" presName="hierChild1" presStyleCnt="0">
        <dgm:presLayoutVars>
          <dgm:orgChart val="1"/>
          <dgm:chPref val="1"/>
          <dgm:dir/>
          <dgm:animOne val="branch"/>
          <dgm:animLvl val="lvl"/>
          <dgm:resizeHandles/>
        </dgm:presLayoutVars>
      </dgm:prSet>
      <dgm:spPr/>
      <dgm:t>
        <a:bodyPr/>
        <a:lstStyle/>
        <a:p>
          <a:endParaRPr lang="en-US"/>
        </a:p>
      </dgm:t>
    </dgm:pt>
    <dgm:pt modelId="{C6AC5339-F653-4548-B4B2-8017F8F43B02}" type="pres">
      <dgm:prSet presAssocID="{A61C90E1-1170-4FF2-846B-CA23BF216B3E}" presName="hierRoot1" presStyleCnt="0">
        <dgm:presLayoutVars>
          <dgm:hierBranch val="init"/>
        </dgm:presLayoutVars>
      </dgm:prSet>
      <dgm:spPr/>
    </dgm:pt>
    <dgm:pt modelId="{4B27C134-BDFC-49A9-8532-7DD914792413}" type="pres">
      <dgm:prSet presAssocID="{A61C90E1-1170-4FF2-846B-CA23BF216B3E}" presName="rootComposite1" presStyleCnt="0"/>
      <dgm:spPr/>
    </dgm:pt>
    <dgm:pt modelId="{E124A225-36AB-4D17-8736-5D54ACD26F79}" type="pres">
      <dgm:prSet presAssocID="{A61C90E1-1170-4FF2-846B-CA23BF216B3E}" presName="rootText1" presStyleLbl="node0" presStyleIdx="0" presStyleCnt="1" custScaleX="519762" custScaleY="293950" custLinFactY="-100000" custLinFactNeighborX="8653" custLinFactNeighborY="-136792">
        <dgm:presLayoutVars>
          <dgm:chPref val="3"/>
        </dgm:presLayoutVars>
      </dgm:prSet>
      <dgm:spPr/>
      <dgm:t>
        <a:bodyPr/>
        <a:lstStyle/>
        <a:p>
          <a:endParaRPr lang="en-US"/>
        </a:p>
      </dgm:t>
    </dgm:pt>
    <dgm:pt modelId="{99ECB0A7-F5BA-44E5-B094-B977848FC050}" type="pres">
      <dgm:prSet presAssocID="{A61C90E1-1170-4FF2-846B-CA23BF216B3E}" presName="rootConnector1" presStyleLbl="node1" presStyleIdx="0" presStyleCnt="0"/>
      <dgm:spPr/>
      <dgm:t>
        <a:bodyPr/>
        <a:lstStyle/>
        <a:p>
          <a:endParaRPr lang="en-US"/>
        </a:p>
      </dgm:t>
    </dgm:pt>
    <dgm:pt modelId="{B1C259F4-DC06-40EA-8BBF-87329470D7E4}" type="pres">
      <dgm:prSet presAssocID="{A61C90E1-1170-4FF2-846B-CA23BF216B3E}" presName="hierChild2" presStyleCnt="0"/>
      <dgm:spPr/>
    </dgm:pt>
    <dgm:pt modelId="{01EC8C6E-9F52-4894-8522-50B1F7AB765B}" type="pres">
      <dgm:prSet presAssocID="{B1733886-43ED-42AD-9898-B79DCF529A3C}" presName="Name37" presStyleLbl="parChTrans1D2" presStyleIdx="0" presStyleCnt="2"/>
      <dgm:spPr/>
      <dgm:t>
        <a:bodyPr/>
        <a:lstStyle/>
        <a:p>
          <a:endParaRPr lang="en-US"/>
        </a:p>
      </dgm:t>
    </dgm:pt>
    <dgm:pt modelId="{69E57CD3-8723-4E9E-8461-12D4EF367ABD}" type="pres">
      <dgm:prSet presAssocID="{E6C5D644-ECE7-46B1-B45E-99B70CAC6086}" presName="hierRoot2" presStyleCnt="0">
        <dgm:presLayoutVars>
          <dgm:hierBranch val="init"/>
        </dgm:presLayoutVars>
      </dgm:prSet>
      <dgm:spPr/>
    </dgm:pt>
    <dgm:pt modelId="{08BA4F9C-DB85-4CFF-8E8A-6E5B5800E732}" type="pres">
      <dgm:prSet presAssocID="{E6C5D644-ECE7-46B1-B45E-99B70CAC6086}" presName="rootComposite" presStyleCnt="0"/>
      <dgm:spPr/>
    </dgm:pt>
    <dgm:pt modelId="{5B374B53-A495-4886-970B-8A35050B8D59}" type="pres">
      <dgm:prSet presAssocID="{E6C5D644-ECE7-46B1-B45E-99B70CAC6086}" presName="rootText" presStyleLbl="node2" presStyleIdx="0" presStyleCnt="2" custScaleX="866331" custScaleY="2000000" custLinFactY="71866" custLinFactNeighborX="-7628" custLinFactNeighborY="100000">
        <dgm:presLayoutVars>
          <dgm:chPref val="3"/>
        </dgm:presLayoutVars>
      </dgm:prSet>
      <dgm:spPr/>
      <dgm:t>
        <a:bodyPr/>
        <a:lstStyle/>
        <a:p>
          <a:endParaRPr lang="en-US"/>
        </a:p>
      </dgm:t>
    </dgm:pt>
    <dgm:pt modelId="{E301E2B4-1FD6-49A1-A8DE-167EBFFE0C6F}" type="pres">
      <dgm:prSet presAssocID="{E6C5D644-ECE7-46B1-B45E-99B70CAC6086}" presName="rootConnector" presStyleLbl="node2" presStyleIdx="0" presStyleCnt="2"/>
      <dgm:spPr/>
      <dgm:t>
        <a:bodyPr/>
        <a:lstStyle/>
        <a:p>
          <a:endParaRPr lang="en-US"/>
        </a:p>
      </dgm:t>
    </dgm:pt>
    <dgm:pt modelId="{E7C30292-D9F7-4A6E-A61E-D479DAC781FE}" type="pres">
      <dgm:prSet presAssocID="{E6C5D644-ECE7-46B1-B45E-99B70CAC6086}" presName="hierChild4" presStyleCnt="0"/>
      <dgm:spPr/>
    </dgm:pt>
    <dgm:pt modelId="{2EC8066D-BB06-4B3C-9E0E-E41779AD9658}" type="pres">
      <dgm:prSet presAssocID="{E6C5D644-ECE7-46B1-B45E-99B70CAC6086}" presName="hierChild5" presStyleCnt="0"/>
      <dgm:spPr/>
    </dgm:pt>
    <dgm:pt modelId="{4DB3EF09-1963-4240-8AB2-9D4084FAD1F6}" type="pres">
      <dgm:prSet presAssocID="{E53F8142-F40F-41AA-B01B-E2EA3B4C52E7}" presName="Name37" presStyleLbl="parChTrans1D2" presStyleIdx="1" presStyleCnt="2"/>
      <dgm:spPr/>
      <dgm:t>
        <a:bodyPr/>
        <a:lstStyle/>
        <a:p>
          <a:endParaRPr lang="en-US"/>
        </a:p>
      </dgm:t>
    </dgm:pt>
    <dgm:pt modelId="{B09CA1E1-DE27-4F7C-948E-4A7DA4998C71}" type="pres">
      <dgm:prSet presAssocID="{9101E65C-5411-420E-A030-8D22EBB75198}" presName="hierRoot2" presStyleCnt="0">
        <dgm:presLayoutVars>
          <dgm:hierBranch val="init"/>
        </dgm:presLayoutVars>
      </dgm:prSet>
      <dgm:spPr/>
    </dgm:pt>
    <dgm:pt modelId="{92D20340-369B-4628-AAD3-BC76CF523930}" type="pres">
      <dgm:prSet presAssocID="{9101E65C-5411-420E-A030-8D22EBB75198}" presName="rootComposite" presStyleCnt="0"/>
      <dgm:spPr/>
    </dgm:pt>
    <dgm:pt modelId="{95B86A80-F79F-45D0-BC7D-1F6621EA9141}" type="pres">
      <dgm:prSet presAssocID="{9101E65C-5411-420E-A030-8D22EBB75198}" presName="rootText" presStyleLbl="node2" presStyleIdx="1" presStyleCnt="2" custScaleX="855250" custScaleY="2000000" custLinFactY="71867" custLinFactNeighborX="8933" custLinFactNeighborY="100000">
        <dgm:presLayoutVars>
          <dgm:chPref val="3"/>
        </dgm:presLayoutVars>
      </dgm:prSet>
      <dgm:spPr/>
      <dgm:t>
        <a:bodyPr/>
        <a:lstStyle/>
        <a:p>
          <a:endParaRPr lang="en-US"/>
        </a:p>
      </dgm:t>
    </dgm:pt>
    <dgm:pt modelId="{50817FC1-0A61-4895-A57A-E0F9AFEB8168}" type="pres">
      <dgm:prSet presAssocID="{9101E65C-5411-420E-A030-8D22EBB75198}" presName="rootConnector" presStyleLbl="node2" presStyleIdx="1" presStyleCnt="2"/>
      <dgm:spPr/>
      <dgm:t>
        <a:bodyPr/>
        <a:lstStyle/>
        <a:p>
          <a:endParaRPr lang="en-US"/>
        </a:p>
      </dgm:t>
    </dgm:pt>
    <dgm:pt modelId="{40015172-C5C3-4E27-A9CD-937A13B47B78}" type="pres">
      <dgm:prSet presAssocID="{9101E65C-5411-420E-A030-8D22EBB75198}" presName="hierChild4" presStyleCnt="0"/>
      <dgm:spPr/>
    </dgm:pt>
    <dgm:pt modelId="{A41F3E1A-3CB8-4854-A309-4909DD5CC09C}" type="pres">
      <dgm:prSet presAssocID="{9101E65C-5411-420E-A030-8D22EBB75198}" presName="hierChild5" presStyleCnt="0"/>
      <dgm:spPr/>
    </dgm:pt>
    <dgm:pt modelId="{4B39D03D-EAE6-459D-A216-3A4266F34114}" type="pres">
      <dgm:prSet presAssocID="{A61C90E1-1170-4FF2-846B-CA23BF216B3E}" presName="hierChild3" presStyleCnt="0"/>
      <dgm:spPr/>
    </dgm:pt>
  </dgm:ptLst>
  <dgm:cxnLst>
    <dgm:cxn modelId="{DDD841D0-93DD-461C-9028-CC9C54F2A4A8}" srcId="{A61C90E1-1170-4FF2-846B-CA23BF216B3E}" destId="{E6C5D644-ECE7-46B1-B45E-99B70CAC6086}" srcOrd="0" destOrd="0" parTransId="{B1733886-43ED-42AD-9898-B79DCF529A3C}" sibTransId="{0302661F-6332-46F8-8C5B-DB41ED77BEC7}"/>
    <dgm:cxn modelId="{AC994312-AE37-472E-AEB4-C243B36C6C03}" type="presOf" srcId="{B9808748-960A-4817-9064-33C3662D5FA0}" destId="{50988B3D-9FCC-43E7-A0FC-04F9455861FE}" srcOrd="0" destOrd="0" presId="urn:microsoft.com/office/officeart/2005/8/layout/orgChart1"/>
    <dgm:cxn modelId="{9FFB230F-1500-4B62-BBAB-C5B805A2A3A9}" type="presOf" srcId="{9101E65C-5411-420E-A030-8D22EBB75198}" destId="{50817FC1-0A61-4895-A57A-E0F9AFEB8168}" srcOrd="1" destOrd="0" presId="urn:microsoft.com/office/officeart/2005/8/layout/orgChart1"/>
    <dgm:cxn modelId="{5EB73F9A-A212-499E-8A20-519224455BD0}" type="presOf" srcId="{E6C5D644-ECE7-46B1-B45E-99B70CAC6086}" destId="{E301E2B4-1FD6-49A1-A8DE-167EBFFE0C6F}" srcOrd="1" destOrd="0" presId="urn:microsoft.com/office/officeart/2005/8/layout/orgChart1"/>
    <dgm:cxn modelId="{9DEE0F54-71C1-4BA4-BE64-90CCADD52842}" type="presOf" srcId="{A61C90E1-1170-4FF2-846B-CA23BF216B3E}" destId="{99ECB0A7-F5BA-44E5-B094-B977848FC050}" srcOrd="1" destOrd="0" presId="urn:microsoft.com/office/officeart/2005/8/layout/orgChart1"/>
    <dgm:cxn modelId="{CBDD8696-EAFB-49F8-8F39-6B3069E0F3CA}" srcId="{B9808748-960A-4817-9064-33C3662D5FA0}" destId="{A61C90E1-1170-4FF2-846B-CA23BF216B3E}" srcOrd="0" destOrd="0" parTransId="{B3DE6A3F-4FFF-42C4-9EB0-D449A351BA2B}" sibTransId="{E2FD4FCE-B36A-4FE4-BFF5-39B14EF89D2F}"/>
    <dgm:cxn modelId="{A577D29A-0FEA-42B4-A648-D530B7F7AB21}" type="presOf" srcId="{E6C5D644-ECE7-46B1-B45E-99B70CAC6086}" destId="{5B374B53-A495-4886-970B-8A35050B8D59}" srcOrd="0" destOrd="0" presId="urn:microsoft.com/office/officeart/2005/8/layout/orgChart1"/>
    <dgm:cxn modelId="{57D1F0B7-C481-4BDB-A8D0-8D8E5CDD499B}" type="presOf" srcId="{9101E65C-5411-420E-A030-8D22EBB75198}" destId="{95B86A80-F79F-45D0-BC7D-1F6621EA9141}" srcOrd="0" destOrd="0" presId="urn:microsoft.com/office/officeart/2005/8/layout/orgChart1"/>
    <dgm:cxn modelId="{CA79B596-6995-4537-AADA-126989814361}" type="presOf" srcId="{A61C90E1-1170-4FF2-846B-CA23BF216B3E}" destId="{E124A225-36AB-4D17-8736-5D54ACD26F79}" srcOrd="0" destOrd="0" presId="urn:microsoft.com/office/officeart/2005/8/layout/orgChart1"/>
    <dgm:cxn modelId="{C3538D51-8994-41A8-992A-83321C6FF750}" type="presOf" srcId="{B1733886-43ED-42AD-9898-B79DCF529A3C}" destId="{01EC8C6E-9F52-4894-8522-50B1F7AB765B}" srcOrd="0" destOrd="0" presId="urn:microsoft.com/office/officeart/2005/8/layout/orgChart1"/>
    <dgm:cxn modelId="{BF28913C-9BB8-43FC-9022-7A672BF3C369}" type="presOf" srcId="{E53F8142-F40F-41AA-B01B-E2EA3B4C52E7}" destId="{4DB3EF09-1963-4240-8AB2-9D4084FAD1F6}" srcOrd="0" destOrd="0" presId="urn:microsoft.com/office/officeart/2005/8/layout/orgChart1"/>
    <dgm:cxn modelId="{57D5F384-0083-46B8-A790-B2C60C085602}" srcId="{A61C90E1-1170-4FF2-846B-CA23BF216B3E}" destId="{9101E65C-5411-420E-A030-8D22EBB75198}" srcOrd="1" destOrd="0" parTransId="{E53F8142-F40F-41AA-B01B-E2EA3B4C52E7}" sibTransId="{5AF4275A-F57D-4629-9B03-701FCF9118A6}"/>
    <dgm:cxn modelId="{4240EB75-F4F0-4455-B2F2-4F60ECADA245}" type="presParOf" srcId="{50988B3D-9FCC-43E7-A0FC-04F9455861FE}" destId="{C6AC5339-F653-4548-B4B2-8017F8F43B02}" srcOrd="0" destOrd="0" presId="urn:microsoft.com/office/officeart/2005/8/layout/orgChart1"/>
    <dgm:cxn modelId="{52140904-F31B-4CF2-8773-487E9780674E}" type="presParOf" srcId="{C6AC5339-F653-4548-B4B2-8017F8F43B02}" destId="{4B27C134-BDFC-49A9-8532-7DD914792413}" srcOrd="0" destOrd="0" presId="urn:microsoft.com/office/officeart/2005/8/layout/orgChart1"/>
    <dgm:cxn modelId="{AE12C9D8-85FB-4EF4-B8F0-E68E8B89AFF9}" type="presParOf" srcId="{4B27C134-BDFC-49A9-8532-7DD914792413}" destId="{E124A225-36AB-4D17-8736-5D54ACD26F79}" srcOrd="0" destOrd="0" presId="urn:microsoft.com/office/officeart/2005/8/layout/orgChart1"/>
    <dgm:cxn modelId="{A418C2D0-000D-40C4-AC25-E1EE9CDF619B}" type="presParOf" srcId="{4B27C134-BDFC-49A9-8532-7DD914792413}" destId="{99ECB0A7-F5BA-44E5-B094-B977848FC050}" srcOrd="1" destOrd="0" presId="urn:microsoft.com/office/officeart/2005/8/layout/orgChart1"/>
    <dgm:cxn modelId="{8C414F68-D379-4F46-A604-BC3C149782CE}" type="presParOf" srcId="{C6AC5339-F653-4548-B4B2-8017F8F43B02}" destId="{B1C259F4-DC06-40EA-8BBF-87329470D7E4}" srcOrd="1" destOrd="0" presId="urn:microsoft.com/office/officeart/2005/8/layout/orgChart1"/>
    <dgm:cxn modelId="{6648B3AC-9A29-4AC0-87AB-17CCFD79D295}" type="presParOf" srcId="{B1C259F4-DC06-40EA-8BBF-87329470D7E4}" destId="{01EC8C6E-9F52-4894-8522-50B1F7AB765B}" srcOrd="0" destOrd="0" presId="urn:microsoft.com/office/officeart/2005/8/layout/orgChart1"/>
    <dgm:cxn modelId="{EC9AF0E2-7F17-481C-B271-676D906381FA}" type="presParOf" srcId="{B1C259F4-DC06-40EA-8BBF-87329470D7E4}" destId="{69E57CD3-8723-4E9E-8461-12D4EF367ABD}" srcOrd="1" destOrd="0" presId="urn:microsoft.com/office/officeart/2005/8/layout/orgChart1"/>
    <dgm:cxn modelId="{59EECDFE-4842-44DA-B35D-638490B29BE5}" type="presParOf" srcId="{69E57CD3-8723-4E9E-8461-12D4EF367ABD}" destId="{08BA4F9C-DB85-4CFF-8E8A-6E5B5800E732}" srcOrd="0" destOrd="0" presId="urn:microsoft.com/office/officeart/2005/8/layout/orgChart1"/>
    <dgm:cxn modelId="{7F5C1FC8-C965-4A68-A9BD-5CCC8D641841}" type="presParOf" srcId="{08BA4F9C-DB85-4CFF-8E8A-6E5B5800E732}" destId="{5B374B53-A495-4886-970B-8A35050B8D59}" srcOrd="0" destOrd="0" presId="urn:microsoft.com/office/officeart/2005/8/layout/orgChart1"/>
    <dgm:cxn modelId="{BD65187E-44F1-469A-B713-6BE54679C760}" type="presParOf" srcId="{08BA4F9C-DB85-4CFF-8E8A-6E5B5800E732}" destId="{E301E2B4-1FD6-49A1-A8DE-167EBFFE0C6F}" srcOrd="1" destOrd="0" presId="urn:microsoft.com/office/officeart/2005/8/layout/orgChart1"/>
    <dgm:cxn modelId="{ECDB021C-51D6-4D69-88FD-44C6110F2427}" type="presParOf" srcId="{69E57CD3-8723-4E9E-8461-12D4EF367ABD}" destId="{E7C30292-D9F7-4A6E-A61E-D479DAC781FE}" srcOrd="1" destOrd="0" presId="urn:microsoft.com/office/officeart/2005/8/layout/orgChart1"/>
    <dgm:cxn modelId="{A8DC3B04-4D1F-4AFD-B3B8-27D6893255D2}" type="presParOf" srcId="{69E57CD3-8723-4E9E-8461-12D4EF367ABD}" destId="{2EC8066D-BB06-4B3C-9E0E-E41779AD9658}" srcOrd="2" destOrd="0" presId="urn:microsoft.com/office/officeart/2005/8/layout/orgChart1"/>
    <dgm:cxn modelId="{A453B56C-4ACF-40FF-BEA0-36195C31B5E1}" type="presParOf" srcId="{B1C259F4-DC06-40EA-8BBF-87329470D7E4}" destId="{4DB3EF09-1963-4240-8AB2-9D4084FAD1F6}" srcOrd="2" destOrd="0" presId="urn:microsoft.com/office/officeart/2005/8/layout/orgChart1"/>
    <dgm:cxn modelId="{16CEDB05-F09D-4C5B-B052-F389608197E2}" type="presParOf" srcId="{B1C259F4-DC06-40EA-8BBF-87329470D7E4}" destId="{B09CA1E1-DE27-4F7C-948E-4A7DA4998C71}" srcOrd="3" destOrd="0" presId="urn:microsoft.com/office/officeart/2005/8/layout/orgChart1"/>
    <dgm:cxn modelId="{00CF5653-4400-4A30-BFEA-B68F578BB86A}" type="presParOf" srcId="{B09CA1E1-DE27-4F7C-948E-4A7DA4998C71}" destId="{92D20340-369B-4628-AAD3-BC76CF523930}" srcOrd="0" destOrd="0" presId="urn:microsoft.com/office/officeart/2005/8/layout/orgChart1"/>
    <dgm:cxn modelId="{E11845D0-8C62-44F0-B78A-FCBE955064B7}" type="presParOf" srcId="{92D20340-369B-4628-AAD3-BC76CF523930}" destId="{95B86A80-F79F-45D0-BC7D-1F6621EA9141}" srcOrd="0" destOrd="0" presId="urn:microsoft.com/office/officeart/2005/8/layout/orgChart1"/>
    <dgm:cxn modelId="{1B26C2BE-72F7-4D67-BCAE-68A217151BCE}" type="presParOf" srcId="{92D20340-369B-4628-AAD3-BC76CF523930}" destId="{50817FC1-0A61-4895-A57A-E0F9AFEB8168}" srcOrd="1" destOrd="0" presId="urn:microsoft.com/office/officeart/2005/8/layout/orgChart1"/>
    <dgm:cxn modelId="{1CBA09E4-D5D1-433C-8718-5CD0583ED248}" type="presParOf" srcId="{B09CA1E1-DE27-4F7C-948E-4A7DA4998C71}" destId="{40015172-C5C3-4E27-A9CD-937A13B47B78}" srcOrd="1" destOrd="0" presId="urn:microsoft.com/office/officeart/2005/8/layout/orgChart1"/>
    <dgm:cxn modelId="{4BC6A0E7-1762-4B28-A3F6-BED52D0EEC15}" type="presParOf" srcId="{B09CA1E1-DE27-4F7C-948E-4A7DA4998C71}" destId="{A41F3E1A-3CB8-4854-A309-4909DD5CC09C}" srcOrd="2" destOrd="0" presId="urn:microsoft.com/office/officeart/2005/8/layout/orgChart1"/>
    <dgm:cxn modelId="{A350E5BC-5E77-47C0-A75C-5F2B67FB43E8}" type="presParOf" srcId="{C6AC5339-F653-4548-B4B2-8017F8F43B02}" destId="{4B39D03D-EAE6-459D-A216-3A4266F34114}"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2475E858-52B4-4607-9053-24EFDBA71F2B}"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n-US"/>
        </a:p>
      </dgm:t>
    </dgm:pt>
    <dgm:pt modelId="{41411D2C-F7FD-4913-8F14-E0FCB6B89F3C}">
      <dgm:prSet custT="1">
        <dgm:style>
          <a:lnRef idx="1">
            <a:schemeClr val="accent1"/>
          </a:lnRef>
          <a:fillRef idx="3">
            <a:schemeClr val="accent1"/>
          </a:fillRef>
          <a:effectRef idx="2">
            <a:schemeClr val="accent1"/>
          </a:effectRef>
          <a:fontRef idx="minor">
            <a:schemeClr val="lt1"/>
          </a:fontRef>
        </dgm:style>
      </dgm:prSet>
      <dgm:spPr/>
      <dgm:t>
        <a:bodyPr/>
        <a:lstStyle/>
        <a:p>
          <a:pPr algn="just" rtl="1"/>
          <a:r>
            <a:rPr lang="fa-IR" sz="2800" b="1" dirty="0" smtClean="0">
              <a:cs typeface="B Nazanin" pitchFamily="2" charset="-78"/>
            </a:rPr>
            <a:t>ویژگی های سیستم باز </a:t>
          </a:r>
        </a:p>
        <a:p>
          <a:pPr algn="just" rtl="1"/>
          <a:r>
            <a:rPr lang="fa-IR" sz="2000" b="1" dirty="0" smtClean="0">
              <a:solidFill>
                <a:srgbClr val="FFFF00"/>
              </a:solidFill>
              <a:effectLst>
                <a:outerShdw blurRad="38100" dist="38100" dir="2700000" algn="tl">
                  <a:srgbClr val="000000">
                    <a:alpha val="43137"/>
                  </a:srgbClr>
                </a:outerShdw>
              </a:effectLst>
              <a:cs typeface="B Nazanin" pitchFamily="2" charset="-78"/>
            </a:rPr>
            <a:t>مفهوم سیستم باز</a:t>
          </a:r>
          <a:endParaRPr lang="en-US" sz="2800" b="1" dirty="0">
            <a:cs typeface="B Nazanin" pitchFamily="2" charset="-78"/>
          </a:endParaRPr>
        </a:p>
      </dgm:t>
    </dgm:pt>
    <dgm:pt modelId="{B03FD351-8E4C-4C9B-BE5E-F598397ECF2C}" type="parTrans" cxnId="{CD373F0B-52C9-4C65-B421-9D04929464C9}">
      <dgm:prSet/>
      <dgm:spPr/>
      <dgm:t>
        <a:bodyPr/>
        <a:lstStyle/>
        <a:p>
          <a:endParaRPr lang="en-US"/>
        </a:p>
      </dgm:t>
    </dgm:pt>
    <dgm:pt modelId="{99990FEB-E1E0-47FC-BBDF-D86E67237EC6}" type="sibTrans" cxnId="{CD373F0B-52C9-4C65-B421-9D04929464C9}">
      <dgm:prSet/>
      <dgm:spPr/>
      <dgm:t>
        <a:bodyPr/>
        <a:lstStyle/>
        <a:p>
          <a:endParaRPr lang="en-US"/>
        </a:p>
      </dgm:t>
    </dgm:pt>
    <dgm:pt modelId="{53D866E1-D5D5-4612-9A66-A3B7DE4CC41E}">
      <dgm:prSet custT="1">
        <dgm:style>
          <a:lnRef idx="1">
            <a:schemeClr val="accent1"/>
          </a:lnRef>
          <a:fillRef idx="3">
            <a:schemeClr val="accent1"/>
          </a:fillRef>
          <a:effectRef idx="2">
            <a:schemeClr val="accent1"/>
          </a:effectRef>
          <a:fontRef idx="minor">
            <a:schemeClr val="lt1"/>
          </a:fontRef>
        </dgm:style>
      </dgm:prSet>
      <dgm:spPr/>
      <dgm:t>
        <a:bodyPr/>
        <a:lstStyle/>
        <a:p>
          <a:pPr algn="just" rtl="1"/>
          <a:r>
            <a:rPr lang="fa-IR" sz="2400" dirty="0" smtClean="0">
              <a:cs typeface="B Nazanin" pitchFamily="2" charset="-78"/>
            </a:rPr>
            <a:t>همه ی سیستمها خواه در سطح سلول یا بافت پیچیده و یا مجموعه ای از موجودات، دارای سه عنصر </a:t>
          </a:r>
          <a:r>
            <a:rPr lang="fa-IR" sz="2400" dirty="0" smtClean="0">
              <a:solidFill>
                <a:srgbClr val="FF0000"/>
              </a:solidFill>
              <a:cs typeface="B Nazanin" pitchFamily="2" charset="-78"/>
            </a:rPr>
            <a:t>نهاده </a:t>
          </a:r>
          <a:r>
            <a:rPr lang="fa-IR" sz="2400" dirty="0" smtClean="0">
              <a:cs typeface="B Nazanin" pitchFamily="2" charset="-78"/>
            </a:rPr>
            <a:t>، </a:t>
          </a:r>
          <a:r>
            <a:rPr lang="fa-IR" sz="2400" dirty="0" smtClean="0">
              <a:solidFill>
                <a:srgbClr val="FF0000"/>
              </a:solidFill>
              <a:cs typeface="B Nazanin" pitchFamily="2" charset="-78"/>
            </a:rPr>
            <a:t>فرآیند تبدیل</a:t>
          </a:r>
          <a:r>
            <a:rPr lang="fa-IR" sz="2400" dirty="0" smtClean="0">
              <a:cs typeface="B Nazanin" pitchFamily="2" charset="-78"/>
            </a:rPr>
            <a:t> </a:t>
          </a:r>
          <a:r>
            <a:rPr lang="fa-IR" sz="2400" dirty="0" smtClean="0">
              <a:solidFill>
                <a:schemeClr val="bg1"/>
              </a:solidFill>
              <a:cs typeface="B Nazanin" pitchFamily="2" charset="-78"/>
            </a:rPr>
            <a:t>و</a:t>
          </a:r>
          <a:r>
            <a:rPr lang="fa-IR" sz="2400" dirty="0" smtClean="0">
              <a:solidFill>
                <a:srgbClr val="FF0000"/>
              </a:solidFill>
              <a:cs typeface="B Nazanin" pitchFamily="2" charset="-78"/>
            </a:rPr>
            <a:t> ستانده </a:t>
          </a:r>
          <a:r>
            <a:rPr lang="fa-IR" sz="2400" dirty="0" smtClean="0">
              <a:cs typeface="B Nazanin" pitchFamily="2" charset="-78"/>
            </a:rPr>
            <a:t>اند. اصطلاح باز بودن سیستم بر </a:t>
          </a:r>
          <a:r>
            <a:rPr lang="fa-IR" sz="2400" dirty="0" smtClean="0">
              <a:solidFill>
                <a:srgbClr val="FF0000"/>
              </a:solidFill>
              <a:cs typeface="B Nazanin" pitchFamily="2" charset="-78"/>
            </a:rPr>
            <a:t>ارتباط متقابل محیط و عملکرد درونی </a:t>
          </a:r>
          <a:r>
            <a:rPr lang="fa-IR" sz="2400" dirty="0" smtClean="0">
              <a:cs typeface="B Nazanin" pitchFamily="2" charset="-78"/>
            </a:rPr>
            <a:t>سیستم تاکید دارد، محیط و سیستم به مثابه دو عضو </a:t>
          </a:r>
          <a:r>
            <a:rPr lang="fa-IR" sz="2400" dirty="0" smtClean="0">
              <a:solidFill>
                <a:srgbClr val="FF0000"/>
              </a:solidFill>
              <a:cs typeface="B Nazanin" pitchFamily="2" charset="-78"/>
            </a:rPr>
            <a:t>متعامل</a:t>
          </a:r>
          <a:r>
            <a:rPr lang="fa-IR" sz="2400" dirty="0" smtClean="0">
              <a:cs typeface="B Nazanin" pitchFamily="2" charset="-78"/>
            </a:rPr>
            <a:t> و </a:t>
          </a:r>
          <a:r>
            <a:rPr lang="fa-IR" sz="2400" dirty="0" smtClean="0">
              <a:solidFill>
                <a:srgbClr val="FF0000"/>
              </a:solidFill>
              <a:cs typeface="B Nazanin" pitchFamily="2" charset="-78"/>
            </a:rPr>
            <a:t>وابسته</a:t>
          </a:r>
          <a:r>
            <a:rPr lang="fa-IR" sz="2400" dirty="0" smtClean="0">
              <a:cs typeface="B Nazanin" pitchFamily="2" charset="-78"/>
            </a:rPr>
            <a:t> به هم در نظر گرفته می شوند. </a:t>
          </a:r>
          <a:endParaRPr lang="en-US" sz="2400" dirty="0">
            <a:cs typeface="B Nazanin" pitchFamily="2" charset="-78"/>
          </a:endParaRPr>
        </a:p>
      </dgm:t>
    </dgm:pt>
    <dgm:pt modelId="{677BDDBA-CFD2-4B62-A081-3377EF3B979F}" type="parTrans" cxnId="{C45A3CF4-491E-42D2-AC07-EF7B78E76CE0}">
      <dgm:prSet/>
      <dgm:spPr/>
      <dgm:t>
        <a:bodyPr/>
        <a:lstStyle/>
        <a:p>
          <a:endParaRPr lang="en-US"/>
        </a:p>
      </dgm:t>
    </dgm:pt>
    <dgm:pt modelId="{39993375-13AB-4DD5-8D28-9299B15558E9}" type="sibTrans" cxnId="{C45A3CF4-491E-42D2-AC07-EF7B78E76CE0}">
      <dgm:prSet/>
      <dgm:spPr/>
      <dgm:t>
        <a:bodyPr/>
        <a:lstStyle/>
        <a:p>
          <a:endParaRPr lang="en-US"/>
        </a:p>
      </dgm:t>
    </dgm:pt>
    <dgm:pt modelId="{E2C1AF7B-D6E9-4964-9AEC-80E6C89B8ED9}">
      <dgm:prSet custT="1">
        <dgm:style>
          <a:lnRef idx="1">
            <a:schemeClr val="accent1"/>
          </a:lnRef>
          <a:fillRef idx="3">
            <a:schemeClr val="accent1"/>
          </a:fillRef>
          <a:effectRef idx="2">
            <a:schemeClr val="accent1"/>
          </a:effectRef>
          <a:fontRef idx="minor">
            <a:schemeClr val="lt1"/>
          </a:fontRef>
        </dgm:style>
      </dgm:prSet>
      <dgm:spPr/>
      <dgm:t>
        <a:bodyPr/>
        <a:lstStyle/>
        <a:p>
          <a:pPr algn="just" rtl="1"/>
          <a:endParaRPr lang="en-US" sz="2000" dirty="0">
            <a:cs typeface="B Nazanin" pitchFamily="2" charset="-78"/>
          </a:endParaRPr>
        </a:p>
      </dgm:t>
    </dgm:pt>
    <dgm:pt modelId="{583C1788-05AA-4B79-9EE0-9C424B566989}" type="parTrans" cxnId="{A728F27B-6F75-4B39-967C-3596CF174F74}">
      <dgm:prSet/>
      <dgm:spPr/>
      <dgm:t>
        <a:bodyPr/>
        <a:lstStyle/>
        <a:p>
          <a:endParaRPr lang="en-US"/>
        </a:p>
      </dgm:t>
    </dgm:pt>
    <dgm:pt modelId="{C421B5B8-9044-4A2E-A3DC-3BFE997CFE10}" type="sibTrans" cxnId="{A728F27B-6F75-4B39-967C-3596CF174F74}">
      <dgm:prSet/>
      <dgm:spPr/>
      <dgm:t>
        <a:bodyPr/>
        <a:lstStyle/>
        <a:p>
          <a:endParaRPr lang="en-US"/>
        </a:p>
      </dgm:t>
    </dgm:pt>
    <dgm:pt modelId="{A60C29A7-8B8C-4A36-87B8-F4B353FA475F}">
      <dgm:prSet custT="1">
        <dgm:style>
          <a:lnRef idx="1">
            <a:schemeClr val="accent1"/>
          </a:lnRef>
          <a:fillRef idx="3">
            <a:schemeClr val="accent1"/>
          </a:fillRef>
          <a:effectRef idx="2">
            <a:schemeClr val="accent1"/>
          </a:effectRef>
          <a:fontRef idx="minor">
            <a:schemeClr val="lt1"/>
          </a:fontRef>
        </dgm:style>
      </dgm:prSet>
      <dgm:spPr/>
      <dgm:t>
        <a:bodyPr/>
        <a:lstStyle/>
        <a:p>
          <a:pPr algn="just" rtl="1"/>
          <a:endParaRPr lang="en-US" sz="2000" dirty="0">
            <a:cs typeface="B Nazanin" pitchFamily="2" charset="-78"/>
          </a:endParaRPr>
        </a:p>
      </dgm:t>
    </dgm:pt>
    <dgm:pt modelId="{AB777B15-76EE-4FA0-92A3-34C31B85578B}" type="parTrans" cxnId="{3A2BAC86-C3A5-4DE0-A1B8-61EEE5D50F76}">
      <dgm:prSet/>
      <dgm:spPr/>
      <dgm:t>
        <a:bodyPr/>
        <a:lstStyle/>
        <a:p>
          <a:endParaRPr lang="en-US"/>
        </a:p>
      </dgm:t>
    </dgm:pt>
    <dgm:pt modelId="{A218FB25-0D8B-46E5-B24D-D683E0F2CE91}" type="sibTrans" cxnId="{3A2BAC86-C3A5-4DE0-A1B8-61EEE5D50F76}">
      <dgm:prSet/>
      <dgm:spPr/>
      <dgm:t>
        <a:bodyPr/>
        <a:lstStyle/>
        <a:p>
          <a:endParaRPr lang="en-US"/>
        </a:p>
      </dgm:t>
    </dgm:pt>
    <dgm:pt modelId="{1A2B5B66-06ED-4B45-A63A-29DECC9D701C}">
      <dgm:prSet custT="1">
        <dgm:style>
          <a:lnRef idx="1">
            <a:schemeClr val="accent1"/>
          </a:lnRef>
          <a:fillRef idx="3">
            <a:schemeClr val="accent1"/>
          </a:fillRef>
          <a:effectRef idx="2">
            <a:schemeClr val="accent1"/>
          </a:effectRef>
          <a:fontRef idx="minor">
            <a:schemeClr val="lt1"/>
          </a:fontRef>
        </dgm:style>
      </dgm:prSet>
      <dgm:spPr/>
      <dgm:t>
        <a:bodyPr/>
        <a:lstStyle/>
        <a:p>
          <a:pPr algn="just" rtl="1"/>
          <a:endParaRPr lang="en-US" sz="2000" dirty="0">
            <a:cs typeface="B Nazanin" pitchFamily="2" charset="-78"/>
          </a:endParaRPr>
        </a:p>
      </dgm:t>
    </dgm:pt>
    <dgm:pt modelId="{8A0A0672-6954-40F2-8057-D1255DA34105}" type="parTrans" cxnId="{0C18E1D9-8FD9-45B6-9AD2-FCCABB53B77B}">
      <dgm:prSet/>
      <dgm:spPr/>
      <dgm:t>
        <a:bodyPr/>
        <a:lstStyle/>
        <a:p>
          <a:endParaRPr lang="en-US"/>
        </a:p>
      </dgm:t>
    </dgm:pt>
    <dgm:pt modelId="{6AADED0C-3D98-4721-B112-E4820FF8ADD9}" type="sibTrans" cxnId="{0C18E1D9-8FD9-45B6-9AD2-FCCABB53B77B}">
      <dgm:prSet/>
      <dgm:spPr/>
      <dgm:t>
        <a:bodyPr/>
        <a:lstStyle/>
        <a:p>
          <a:endParaRPr lang="en-US"/>
        </a:p>
      </dgm:t>
    </dgm:pt>
    <dgm:pt modelId="{7D16E17F-E1D7-4205-869E-22872F1C7D33}">
      <dgm:prSet custT="1">
        <dgm:style>
          <a:lnRef idx="1">
            <a:schemeClr val="accent1"/>
          </a:lnRef>
          <a:fillRef idx="3">
            <a:schemeClr val="accent1"/>
          </a:fillRef>
          <a:effectRef idx="2">
            <a:schemeClr val="accent1"/>
          </a:effectRef>
          <a:fontRef idx="minor">
            <a:schemeClr val="lt1"/>
          </a:fontRef>
        </dgm:style>
      </dgm:prSet>
      <dgm:spPr/>
      <dgm:t>
        <a:bodyPr/>
        <a:lstStyle/>
        <a:p>
          <a:pPr algn="just" rtl="1"/>
          <a:endParaRPr lang="en-US" sz="2000" dirty="0">
            <a:cs typeface="B Nazanin" pitchFamily="2" charset="-78"/>
          </a:endParaRPr>
        </a:p>
      </dgm:t>
    </dgm:pt>
    <dgm:pt modelId="{05F11CE4-D645-4071-A749-938A2C2EF207}" type="parTrans" cxnId="{55082F0D-6798-4440-902E-19C9D66F9CD6}">
      <dgm:prSet/>
      <dgm:spPr/>
      <dgm:t>
        <a:bodyPr/>
        <a:lstStyle/>
        <a:p>
          <a:endParaRPr lang="en-US"/>
        </a:p>
      </dgm:t>
    </dgm:pt>
    <dgm:pt modelId="{73DAF927-5997-4308-B88D-9F74E0E85F2A}" type="sibTrans" cxnId="{55082F0D-6798-4440-902E-19C9D66F9CD6}">
      <dgm:prSet/>
      <dgm:spPr/>
      <dgm:t>
        <a:bodyPr/>
        <a:lstStyle/>
        <a:p>
          <a:endParaRPr lang="en-US"/>
        </a:p>
      </dgm:t>
    </dgm:pt>
    <dgm:pt modelId="{C991E8C2-9979-4FFF-B5DE-504669FA3190}">
      <dgm:prSet custT="1">
        <dgm:style>
          <a:lnRef idx="1">
            <a:schemeClr val="accent1"/>
          </a:lnRef>
          <a:fillRef idx="3">
            <a:schemeClr val="accent1"/>
          </a:fillRef>
          <a:effectRef idx="2">
            <a:schemeClr val="accent1"/>
          </a:effectRef>
          <a:fontRef idx="minor">
            <a:schemeClr val="lt1"/>
          </a:fontRef>
        </dgm:style>
      </dgm:prSet>
      <dgm:spPr/>
      <dgm:t>
        <a:bodyPr/>
        <a:lstStyle/>
        <a:p>
          <a:pPr algn="just" rtl="1"/>
          <a:endParaRPr lang="en-US" sz="2000" dirty="0">
            <a:cs typeface="B Nazanin" pitchFamily="2" charset="-78"/>
          </a:endParaRPr>
        </a:p>
      </dgm:t>
    </dgm:pt>
    <dgm:pt modelId="{516A09D6-BFCA-4101-B7AB-8BB41C3C4B78}" type="parTrans" cxnId="{E16437AF-7210-4FFD-BC37-A33673521E63}">
      <dgm:prSet/>
      <dgm:spPr/>
      <dgm:t>
        <a:bodyPr/>
        <a:lstStyle/>
        <a:p>
          <a:endParaRPr lang="en-US"/>
        </a:p>
      </dgm:t>
    </dgm:pt>
    <dgm:pt modelId="{9BDE58AA-D53F-4FE2-9C7A-E6D6077BD3A2}" type="sibTrans" cxnId="{E16437AF-7210-4FFD-BC37-A33673521E63}">
      <dgm:prSet/>
      <dgm:spPr/>
      <dgm:t>
        <a:bodyPr/>
        <a:lstStyle/>
        <a:p>
          <a:endParaRPr lang="en-US"/>
        </a:p>
      </dgm:t>
    </dgm:pt>
    <dgm:pt modelId="{0EF3AD62-6E91-4595-BB36-FE126C06EC83}">
      <dgm:prSet custT="1">
        <dgm:style>
          <a:lnRef idx="1">
            <a:schemeClr val="accent1"/>
          </a:lnRef>
          <a:fillRef idx="3">
            <a:schemeClr val="accent1"/>
          </a:fillRef>
          <a:effectRef idx="2">
            <a:schemeClr val="accent1"/>
          </a:effectRef>
          <a:fontRef idx="minor">
            <a:schemeClr val="lt1"/>
          </a:fontRef>
        </dgm:style>
      </dgm:prSet>
      <dgm:spPr/>
      <dgm:t>
        <a:bodyPr/>
        <a:lstStyle/>
        <a:p>
          <a:pPr algn="just" rtl="1"/>
          <a:endParaRPr lang="en-US" sz="2000" dirty="0">
            <a:cs typeface="B Nazanin" pitchFamily="2" charset="-78"/>
          </a:endParaRPr>
        </a:p>
      </dgm:t>
    </dgm:pt>
    <dgm:pt modelId="{3C365215-861F-46FC-B3F1-08DF1B414E91}" type="parTrans" cxnId="{A58DDA07-5B81-4F4D-8973-788156F614D3}">
      <dgm:prSet/>
      <dgm:spPr/>
      <dgm:t>
        <a:bodyPr/>
        <a:lstStyle/>
        <a:p>
          <a:endParaRPr lang="en-US"/>
        </a:p>
      </dgm:t>
    </dgm:pt>
    <dgm:pt modelId="{B4ECD24F-D366-4A8E-AD78-F1C362DC224D}" type="sibTrans" cxnId="{A58DDA07-5B81-4F4D-8973-788156F614D3}">
      <dgm:prSet/>
      <dgm:spPr/>
      <dgm:t>
        <a:bodyPr/>
        <a:lstStyle/>
        <a:p>
          <a:endParaRPr lang="en-US"/>
        </a:p>
      </dgm:t>
    </dgm:pt>
    <dgm:pt modelId="{C360BC78-5826-410E-AD98-996ADAABE177}">
      <dgm:prSet custT="1">
        <dgm:style>
          <a:lnRef idx="1">
            <a:schemeClr val="accent1"/>
          </a:lnRef>
          <a:fillRef idx="3">
            <a:schemeClr val="accent1"/>
          </a:fillRef>
          <a:effectRef idx="2">
            <a:schemeClr val="accent1"/>
          </a:effectRef>
          <a:fontRef idx="minor">
            <a:schemeClr val="lt1"/>
          </a:fontRef>
        </dgm:style>
      </dgm:prSet>
      <dgm:spPr/>
      <dgm:t>
        <a:bodyPr/>
        <a:lstStyle/>
        <a:p>
          <a:pPr algn="just" rtl="1"/>
          <a:endParaRPr lang="en-US" sz="2000" dirty="0">
            <a:cs typeface="B Nazanin" pitchFamily="2" charset="-78"/>
          </a:endParaRPr>
        </a:p>
      </dgm:t>
    </dgm:pt>
    <dgm:pt modelId="{3A5FDF78-F8C2-4E9A-BF58-0943060C21E0}" type="parTrans" cxnId="{10C5CD60-9A76-4F75-AE25-3F20902F4B2D}">
      <dgm:prSet/>
      <dgm:spPr/>
      <dgm:t>
        <a:bodyPr/>
        <a:lstStyle/>
        <a:p>
          <a:endParaRPr lang="en-US"/>
        </a:p>
      </dgm:t>
    </dgm:pt>
    <dgm:pt modelId="{0F4E5CC5-CBEE-4533-A5C3-05D2ED811F19}" type="sibTrans" cxnId="{10C5CD60-9A76-4F75-AE25-3F20902F4B2D}">
      <dgm:prSet/>
      <dgm:spPr/>
      <dgm:t>
        <a:bodyPr/>
        <a:lstStyle/>
        <a:p>
          <a:endParaRPr lang="en-US"/>
        </a:p>
      </dgm:t>
    </dgm:pt>
    <dgm:pt modelId="{28AF93AF-247D-42F5-9A06-73C4FD49BC88}">
      <dgm:prSet custT="1">
        <dgm:style>
          <a:lnRef idx="1">
            <a:schemeClr val="accent1"/>
          </a:lnRef>
          <a:fillRef idx="3">
            <a:schemeClr val="accent1"/>
          </a:fillRef>
          <a:effectRef idx="2">
            <a:schemeClr val="accent1"/>
          </a:effectRef>
          <a:fontRef idx="minor">
            <a:schemeClr val="lt1"/>
          </a:fontRef>
        </dgm:style>
      </dgm:prSet>
      <dgm:spPr/>
      <dgm:t>
        <a:bodyPr/>
        <a:lstStyle/>
        <a:p>
          <a:pPr algn="just" rtl="1"/>
          <a:endParaRPr lang="en-US" sz="2000" dirty="0">
            <a:cs typeface="B Nazanin" pitchFamily="2" charset="-78"/>
          </a:endParaRPr>
        </a:p>
      </dgm:t>
    </dgm:pt>
    <dgm:pt modelId="{99CBB89A-AD74-4EFB-A93F-4D714CB31956}" type="parTrans" cxnId="{D8E63CF3-6F4F-4124-9856-B48F8D32E166}">
      <dgm:prSet/>
      <dgm:spPr/>
      <dgm:t>
        <a:bodyPr/>
        <a:lstStyle/>
        <a:p>
          <a:endParaRPr lang="en-US"/>
        </a:p>
      </dgm:t>
    </dgm:pt>
    <dgm:pt modelId="{D805294A-C0BB-4410-987C-2524BA48801D}" type="sibTrans" cxnId="{D8E63CF3-6F4F-4124-9856-B48F8D32E166}">
      <dgm:prSet/>
      <dgm:spPr/>
      <dgm:t>
        <a:bodyPr/>
        <a:lstStyle/>
        <a:p>
          <a:endParaRPr lang="en-US"/>
        </a:p>
      </dgm:t>
    </dgm:pt>
    <dgm:pt modelId="{0759ED37-B2B5-48E4-AFB7-674E39E771DA}">
      <dgm:prSet custT="1">
        <dgm:style>
          <a:lnRef idx="1">
            <a:schemeClr val="accent1"/>
          </a:lnRef>
          <a:fillRef idx="3">
            <a:schemeClr val="accent1"/>
          </a:fillRef>
          <a:effectRef idx="2">
            <a:schemeClr val="accent1"/>
          </a:effectRef>
          <a:fontRef idx="minor">
            <a:schemeClr val="lt1"/>
          </a:fontRef>
        </dgm:style>
      </dgm:prSet>
      <dgm:spPr/>
      <dgm:t>
        <a:bodyPr/>
        <a:lstStyle/>
        <a:p>
          <a:pPr algn="just" rtl="1"/>
          <a:endParaRPr lang="en-US" sz="2000" dirty="0">
            <a:cs typeface="B Nazanin" pitchFamily="2" charset="-78"/>
          </a:endParaRPr>
        </a:p>
      </dgm:t>
    </dgm:pt>
    <dgm:pt modelId="{49D16BB8-E8FF-4C43-B66D-EA3D28D88F7E}" type="parTrans" cxnId="{5F1987A1-B5FA-41A8-8931-6BA596D1818A}">
      <dgm:prSet/>
      <dgm:spPr/>
      <dgm:t>
        <a:bodyPr/>
        <a:lstStyle/>
        <a:p>
          <a:endParaRPr lang="en-US"/>
        </a:p>
      </dgm:t>
    </dgm:pt>
    <dgm:pt modelId="{42F594C1-F132-47D3-AA65-BF07DD63A076}" type="sibTrans" cxnId="{5F1987A1-B5FA-41A8-8931-6BA596D1818A}">
      <dgm:prSet/>
      <dgm:spPr/>
      <dgm:t>
        <a:bodyPr/>
        <a:lstStyle/>
        <a:p>
          <a:endParaRPr lang="en-US"/>
        </a:p>
      </dgm:t>
    </dgm:pt>
    <dgm:pt modelId="{B009C390-BE39-420B-BD0C-0D5FADDE7DC5}">
      <dgm:prSet custT="1">
        <dgm:style>
          <a:lnRef idx="1">
            <a:schemeClr val="accent1"/>
          </a:lnRef>
          <a:fillRef idx="3">
            <a:schemeClr val="accent1"/>
          </a:fillRef>
          <a:effectRef idx="2">
            <a:schemeClr val="accent1"/>
          </a:effectRef>
          <a:fontRef idx="minor">
            <a:schemeClr val="lt1"/>
          </a:fontRef>
        </dgm:style>
      </dgm:prSet>
      <dgm:spPr/>
      <dgm:t>
        <a:bodyPr/>
        <a:lstStyle/>
        <a:p>
          <a:pPr algn="just" rtl="1"/>
          <a:endParaRPr lang="en-US" sz="2000" dirty="0">
            <a:cs typeface="B Nazanin" pitchFamily="2" charset="-78"/>
          </a:endParaRPr>
        </a:p>
      </dgm:t>
    </dgm:pt>
    <dgm:pt modelId="{55D368C6-98E2-48E0-97D3-F87234BFCB11}" type="parTrans" cxnId="{E4772DAE-136E-43ED-A04A-4EF8B2297E3D}">
      <dgm:prSet/>
      <dgm:spPr/>
      <dgm:t>
        <a:bodyPr/>
        <a:lstStyle/>
        <a:p>
          <a:endParaRPr lang="en-US"/>
        </a:p>
      </dgm:t>
    </dgm:pt>
    <dgm:pt modelId="{3F0B50EF-4403-4C11-8D7A-19B6172F454A}" type="sibTrans" cxnId="{E4772DAE-136E-43ED-A04A-4EF8B2297E3D}">
      <dgm:prSet/>
      <dgm:spPr/>
      <dgm:t>
        <a:bodyPr/>
        <a:lstStyle/>
        <a:p>
          <a:endParaRPr lang="en-US"/>
        </a:p>
      </dgm:t>
    </dgm:pt>
    <dgm:pt modelId="{863F1537-D2EF-47F6-91DC-16BB44DAD47F}" type="pres">
      <dgm:prSet presAssocID="{2475E858-52B4-4607-9053-24EFDBA71F2B}" presName="linearFlow" presStyleCnt="0">
        <dgm:presLayoutVars>
          <dgm:resizeHandles val="exact"/>
        </dgm:presLayoutVars>
      </dgm:prSet>
      <dgm:spPr/>
      <dgm:t>
        <a:bodyPr/>
        <a:lstStyle/>
        <a:p>
          <a:endParaRPr lang="en-US"/>
        </a:p>
      </dgm:t>
    </dgm:pt>
    <dgm:pt modelId="{ADAB2211-CF43-43BA-9BDC-56BBEB987EE3}" type="pres">
      <dgm:prSet presAssocID="{41411D2C-F7FD-4913-8F14-E0FCB6B89F3C}" presName="node" presStyleLbl="node1" presStyleIdx="0" presStyleCnt="1" custLinFactNeighborX="435" custLinFactNeighborY="-98">
        <dgm:presLayoutVars>
          <dgm:bulletEnabled val="1"/>
        </dgm:presLayoutVars>
      </dgm:prSet>
      <dgm:spPr/>
      <dgm:t>
        <a:bodyPr/>
        <a:lstStyle/>
        <a:p>
          <a:endParaRPr lang="en-US"/>
        </a:p>
      </dgm:t>
    </dgm:pt>
  </dgm:ptLst>
  <dgm:cxnLst>
    <dgm:cxn modelId="{DB50ECB4-D89D-4400-BE69-5DFDF183A660}" type="presOf" srcId="{1A2B5B66-06ED-4B45-A63A-29DECC9D701C}" destId="{ADAB2211-CF43-43BA-9BDC-56BBEB987EE3}" srcOrd="0" destOrd="9" presId="urn:microsoft.com/office/officeart/2005/8/layout/process2"/>
    <dgm:cxn modelId="{862273C2-8882-46DC-AB86-DA13ECAF48EE}" type="presOf" srcId="{7D16E17F-E1D7-4205-869E-22872F1C7D33}" destId="{ADAB2211-CF43-43BA-9BDC-56BBEB987EE3}" srcOrd="0" destOrd="8" presId="urn:microsoft.com/office/officeart/2005/8/layout/process2"/>
    <dgm:cxn modelId="{E16437AF-7210-4FFD-BC37-A33673521E63}" srcId="{41411D2C-F7FD-4913-8F14-E0FCB6B89F3C}" destId="{C991E8C2-9979-4FFF-B5DE-504669FA3190}" srcOrd="3" destOrd="0" parTransId="{516A09D6-BFCA-4101-B7AB-8BB41C3C4B78}" sibTransId="{9BDE58AA-D53F-4FE2-9C7A-E6D6077BD3A2}"/>
    <dgm:cxn modelId="{C2C0EE5F-21A6-4906-85AE-E3E22F9688B7}" type="presOf" srcId="{0759ED37-B2B5-48E4-AFB7-674E39E771DA}" destId="{ADAB2211-CF43-43BA-9BDC-56BBEB987EE3}" srcOrd="0" destOrd="3" presId="urn:microsoft.com/office/officeart/2005/8/layout/process2"/>
    <dgm:cxn modelId="{3A2BAC86-C3A5-4DE0-A1B8-61EEE5D50F76}" srcId="{41411D2C-F7FD-4913-8F14-E0FCB6B89F3C}" destId="{A60C29A7-8B8C-4A36-87B8-F4B353FA475F}" srcOrd="9" destOrd="0" parTransId="{AB777B15-76EE-4FA0-92A3-34C31B85578B}" sibTransId="{A218FB25-0D8B-46E5-B24D-D683E0F2CE91}"/>
    <dgm:cxn modelId="{89712815-BE02-4F3D-B417-477A17476688}" type="presOf" srcId="{0EF3AD62-6E91-4595-BB36-FE126C06EC83}" destId="{ADAB2211-CF43-43BA-9BDC-56BBEB987EE3}" srcOrd="0" destOrd="5" presId="urn:microsoft.com/office/officeart/2005/8/layout/process2"/>
    <dgm:cxn modelId="{7BF2AB58-B283-4828-ADFE-3C768A991AA4}" type="presOf" srcId="{53D866E1-D5D5-4612-9A66-A3B7DE4CC41E}" destId="{ADAB2211-CF43-43BA-9BDC-56BBEB987EE3}" srcOrd="0" destOrd="1" presId="urn:microsoft.com/office/officeart/2005/8/layout/process2"/>
    <dgm:cxn modelId="{0C18E1D9-8FD9-45B6-9AD2-FCCABB53B77B}" srcId="{41411D2C-F7FD-4913-8F14-E0FCB6B89F3C}" destId="{1A2B5B66-06ED-4B45-A63A-29DECC9D701C}" srcOrd="8" destOrd="0" parTransId="{8A0A0672-6954-40F2-8057-D1255DA34105}" sibTransId="{6AADED0C-3D98-4721-B112-E4820FF8ADD9}"/>
    <dgm:cxn modelId="{025636A7-3428-4886-97DF-91877D43C5F2}" type="presOf" srcId="{B009C390-BE39-420B-BD0C-0D5FADDE7DC5}" destId="{ADAB2211-CF43-43BA-9BDC-56BBEB987EE3}" srcOrd="0" destOrd="2" presId="urn:microsoft.com/office/officeart/2005/8/layout/process2"/>
    <dgm:cxn modelId="{C566848C-9EEF-45D3-A0F7-0C597917AC94}" type="presOf" srcId="{28AF93AF-247D-42F5-9A06-73C4FD49BC88}" destId="{ADAB2211-CF43-43BA-9BDC-56BBEB987EE3}" srcOrd="0" destOrd="7" presId="urn:microsoft.com/office/officeart/2005/8/layout/process2"/>
    <dgm:cxn modelId="{BDDE8988-A53C-4B41-887A-EB6196320665}" type="presOf" srcId="{41411D2C-F7FD-4913-8F14-E0FCB6B89F3C}" destId="{ADAB2211-CF43-43BA-9BDC-56BBEB987EE3}" srcOrd="0" destOrd="0" presId="urn:microsoft.com/office/officeart/2005/8/layout/process2"/>
    <dgm:cxn modelId="{EB50A9D6-5F6E-4F4E-9B65-1AC26534B83E}" type="presOf" srcId="{C991E8C2-9979-4FFF-B5DE-504669FA3190}" destId="{ADAB2211-CF43-43BA-9BDC-56BBEB987EE3}" srcOrd="0" destOrd="4" presId="urn:microsoft.com/office/officeart/2005/8/layout/process2"/>
    <dgm:cxn modelId="{55082F0D-6798-4440-902E-19C9D66F9CD6}" srcId="{41411D2C-F7FD-4913-8F14-E0FCB6B89F3C}" destId="{7D16E17F-E1D7-4205-869E-22872F1C7D33}" srcOrd="7" destOrd="0" parTransId="{05F11CE4-D645-4071-A749-938A2C2EF207}" sibTransId="{73DAF927-5997-4308-B88D-9F74E0E85F2A}"/>
    <dgm:cxn modelId="{A58DDA07-5B81-4F4D-8973-788156F614D3}" srcId="{41411D2C-F7FD-4913-8F14-E0FCB6B89F3C}" destId="{0EF3AD62-6E91-4595-BB36-FE126C06EC83}" srcOrd="4" destOrd="0" parTransId="{3C365215-861F-46FC-B3F1-08DF1B414E91}" sibTransId="{B4ECD24F-D366-4A8E-AD78-F1C362DC224D}"/>
    <dgm:cxn modelId="{A728F27B-6F75-4B39-967C-3596CF174F74}" srcId="{41411D2C-F7FD-4913-8F14-E0FCB6B89F3C}" destId="{E2C1AF7B-D6E9-4964-9AEC-80E6C89B8ED9}" srcOrd="10" destOrd="0" parTransId="{583C1788-05AA-4B79-9EE0-9C424B566989}" sibTransId="{C421B5B8-9044-4A2E-A3DC-3BFE997CFE10}"/>
    <dgm:cxn modelId="{E4772DAE-136E-43ED-A04A-4EF8B2297E3D}" srcId="{41411D2C-F7FD-4913-8F14-E0FCB6B89F3C}" destId="{B009C390-BE39-420B-BD0C-0D5FADDE7DC5}" srcOrd="1" destOrd="0" parTransId="{55D368C6-98E2-48E0-97D3-F87234BFCB11}" sibTransId="{3F0B50EF-4403-4C11-8D7A-19B6172F454A}"/>
    <dgm:cxn modelId="{A472D59C-47A1-4B6B-8D3D-1A590A0C5C6C}" type="presOf" srcId="{C360BC78-5826-410E-AD98-996ADAABE177}" destId="{ADAB2211-CF43-43BA-9BDC-56BBEB987EE3}" srcOrd="0" destOrd="6" presId="urn:microsoft.com/office/officeart/2005/8/layout/process2"/>
    <dgm:cxn modelId="{C45A3CF4-491E-42D2-AC07-EF7B78E76CE0}" srcId="{41411D2C-F7FD-4913-8F14-E0FCB6B89F3C}" destId="{53D866E1-D5D5-4612-9A66-A3B7DE4CC41E}" srcOrd="0" destOrd="0" parTransId="{677BDDBA-CFD2-4B62-A081-3377EF3B979F}" sibTransId="{39993375-13AB-4DD5-8D28-9299B15558E9}"/>
    <dgm:cxn modelId="{346B0EE7-A5E7-4A27-84D5-4B613FCDD3DC}" type="presOf" srcId="{A60C29A7-8B8C-4A36-87B8-F4B353FA475F}" destId="{ADAB2211-CF43-43BA-9BDC-56BBEB987EE3}" srcOrd="0" destOrd="10" presId="urn:microsoft.com/office/officeart/2005/8/layout/process2"/>
    <dgm:cxn modelId="{F7BAA426-CBA6-48B6-AEA9-B3E87A4E48F1}" type="presOf" srcId="{2475E858-52B4-4607-9053-24EFDBA71F2B}" destId="{863F1537-D2EF-47F6-91DC-16BB44DAD47F}" srcOrd="0" destOrd="0" presId="urn:microsoft.com/office/officeart/2005/8/layout/process2"/>
    <dgm:cxn modelId="{10C5CD60-9A76-4F75-AE25-3F20902F4B2D}" srcId="{41411D2C-F7FD-4913-8F14-E0FCB6B89F3C}" destId="{C360BC78-5826-410E-AD98-996ADAABE177}" srcOrd="5" destOrd="0" parTransId="{3A5FDF78-F8C2-4E9A-BF58-0943060C21E0}" sibTransId="{0F4E5CC5-CBEE-4533-A5C3-05D2ED811F19}"/>
    <dgm:cxn modelId="{CD373F0B-52C9-4C65-B421-9D04929464C9}" srcId="{2475E858-52B4-4607-9053-24EFDBA71F2B}" destId="{41411D2C-F7FD-4913-8F14-E0FCB6B89F3C}" srcOrd="0" destOrd="0" parTransId="{B03FD351-8E4C-4C9B-BE5E-F598397ECF2C}" sibTransId="{99990FEB-E1E0-47FC-BBDF-D86E67237EC6}"/>
    <dgm:cxn modelId="{F808027B-48B7-4B1F-A657-BEB2786C57D0}" type="presOf" srcId="{E2C1AF7B-D6E9-4964-9AEC-80E6C89B8ED9}" destId="{ADAB2211-CF43-43BA-9BDC-56BBEB987EE3}" srcOrd="0" destOrd="11" presId="urn:microsoft.com/office/officeart/2005/8/layout/process2"/>
    <dgm:cxn modelId="{5F1987A1-B5FA-41A8-8931-6BA596D1818A}" srcId="{41411D2C-F7FD-4913-8F14-E0FCB6B89F3C}" destId="{0759ED37-B2B5-48E4-AFB7-674E39E771DA}" srcOrd="2" destOrd="0" parTransId="{49D16BB8-E8FF-4C43-B66D-EA3D28D88F7E}" sibTransId="{42F594C1-F132-47D3-AA65-BF07DD63A076}"/>
    <dgm:cxn modelId="{D8E63CF3-6F4F-4124-9856-B48F8D32E166}" srcId="{41411D2C-F7FD-4913-8F14-E0FCB6B89F3C}" destId="{28AF93AF-247D-42F5-9A06-73C4FD49BC88}" srcOrd="6" destOrd="0" parTransId="{99CBB89A-AD74-4EFB-A93F-4D714CB31956}" sibTransId="{D805294A-C0BB-4410-987C-2524BA48801D}"/>
    <dgm:cxn modelId="{73CF2083-8FF6-4DFA-98E6-5EFA0AD68046}" type="presParOf" srcId="{863F1537-D2EF-47F6-91DC-16BB44DAD47F}" destId="{ADAB2211-CF43-43BA-9BDC-56BBEB987EE3}" srcOrd="0"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635165E-5124-4492-A8A0-80D83A6ADA85}" type="doc">
      <dgm:prSet loTypeId="urn:microsoft.com/office/officeart/2005/8/layout/process4" loCatId="list" qsTypeId="urn:microsoft.com/office/officeart/2005/8/quickstyle/simple1" qsCatId="simple" csTypeId="urn:microsoft.com/office/officeart/2005/8/colors/accent1_2" csCatId="accent1" phldr="1"/>
      <dgm:spPr/>
      <dgm:t>
        <a:bodyPr/>
        <a:lstStyle/>
        <a:p>
          <a:endParaRPr lang="en-US"/>
        </a:p>
      </dgm:t>
    </dgm:pt>
    <dgm:pt modelId="{8A088563-1790-4A2E-86AC-5B41FFBB407D}">
      <dgm:prSet custT="1"/>
      <dgm:spPr/>
      <dgm:t>
        <a:bodyPr/>
        <a:lstStyle/>
        <a:p>
          <a:pPr algn="ctr" rtl="1"/>
          <a:r>
            <a:rPr lang="fa-IR" sz="2400" b="1" dirty="0" smtClean="0">
              <a:effectLst>
                <a:outerShdw blurRad="38100" dist="38100" dir="2700000" algn="tl">
                  <a:srgbClr val="000000">
                    <a:alpha val="43137"/>
                  </a:srgbClr>
                </a:outerShdw>
              </a:effectLst>
              <a:cs typeface="B Nazanin" pitchFamily="2" charset="-78"/>
            </a:rPr>
            <a:t>سه فرضیه ی جی گالبریت اساس فرضیه اقتضایی می باشند</a:t>
          </a:r>
          <a:endParaRPr lang="en-US" sz="2400" b="1" dirty="0">
            <a:effectLst>
              <a:outerShdw blurRad="38100" dist="38100" dir="2700000" algn="tl">
                <a:srgbClr val="000000">
                  <a:alpha val="43137"/>
                </a:srgbClr>
              </a:outerShdw>
            </a:effectLst>
            <a:cs typeface="B Nazanin" pitchFamily="2" charset="-78"/>
          </a:endParaRPr>
        </a:p>
      </dgm:t>
    </dgm:pt>
    <dgm:pt modelId="{328DCAAB-56FF-44D7-81B7-E72E986147BB}" type="parTrans" cxnId="{B4727845-930F-4C9D-B40E-B79097374EA2}">
      <dgm:prSet/>
      <dgm:spPr/>
      <dgm:t>
        <a:bodyPr/>
        <a:lstStyle/>
        <a:p>
          <a:endParaRPr lang="en-US"/>
        </a:p>
      </dgm:t>
    </dgm:pt>
    <dgm:pt modelId="{430D898D-B8A1-4C89-B8B9-6F8458C5AB18}" type="sibTrans" cxnId="{B4727845-930F-4C9D-B40E-B79097374EA2}">
      <dgm:prSet/>
      <dgm:spPr/>
      <dgm:t>
        <a:bodyPr/>
        <a:lstStyle/>
        <a:p>
          <a:endParaRPr lang="en-US"/>
        </a:p>
      </dgm:t>
    </dgm:pt>
    <dgm:pt modelId="{280C2B8F-F26E-4347-B166-2489E23D203D}">
      <dgm:prSet custT="1"/>
      <dgm:spPr/>
      <dgm:t>
        <a:bodyPr/>
        <a:lstStyle/>
        <a:p>
          <a:pPr algn="justLow" rtl="1"/>
          <a:r>
            <a:rPr lang="fa-IR" sz="2400" dirty="0" smtClean="0">
              <a:cs typeface="B Nazanin" pitchFamily="2" charset="-78"/>
            </a:rPr>
            <a:t>1</a:t>
          </a:r>
        </a:p>
        <a:p>
          <a:pPr algn="justLow" rtl="1"/>
          <a:endParaRPr lang="fa-IR" sz="2400" dirty="0" smtClean="0">
            <a:cs typeface="B Nazanin" pitchFamily="2" charset="-78"/>
          </a:endParaRPr>
        </a:p>
        <a:p>
          <a:pPr algn="justLow" rtl="1"/>
          <a:r>
            <a:rPr lang="fa-IR" sz="2400" dirty="0" smtClean="0">
              <a:cs typeface="B Nazanin" pitchFamily="2" charset="-78"/>
            </a:rPr>
            <a:t>1- یک بهترین راه برای سازماندهی وجود </a:t>
          </a:r>
          <a:r>
            <a:rPr lang="fa-IR" sz="2400" dirty="0" smtClean="0">
              <a:solidFill>
                <a:srgbClr val="FFFF00"/>
              </a:solidFill>
              <a:cs typeface="B Nazanin" pitchFamily="2" charset="-78"/>
            </a:rPr>
            <a:t>ندارد</a:t>
          </a:r>
          <a:r>
            <a:rPr lang="fa-IR" sz="2400" dirty="0" smtClean="0">
              <a:cs typeface="B Nazanin" pitchFamily="2" charset="-78"/>
            </a:rPr>
            <a:t>.</a:t>
          </a:r>
          <a:br>
            <a:rPr lang="fa-IR" sz="2400" dirty="0" smtClean="0">
              <a:cs typeface="B Nazanin" pitchFamily="2" charset="-78"/>
            </a:rPr>
          </a:br>
          <a:r>
            <a:rPr lang="fa-IR" sz="2400" dirty="0" smtClean="0">
              <a:cs typeface="B Nazanin" pitchFamily="2" charset="-78"/>
            </a:rPr>
            <a:t>2- روشهای سازماندهی دارای کارایی مساوی </a:t>
          </a:r>
          <a:r>
            <a:rPr lang="fa-IR" sz="2400" dirty="0" smtClean="0">
              <a:solidFill>
                <a:srgbClr val="FFFF00"/>
              </a:solidFill>
              <a:cs typeface="B Nazanin" pitchFamily="2" charset="-78"/>
            </a:rPr>
            <a:t>نیستند</a:t>
          </a:r>
          <a:r>
            <a:rPr lang="fa-IR" sz="2400" dirty="0" smtClean="0">
              <a:cs typeface="B Nazanin" pitchFamily="2" charset="-78"/>
            </a:rPr>
            <a:t>.</a:t>
          </a:r>
          <a:br>
            <a:rPr lang="fa-IR" sz="2400" dirty="0" smtClean="0">
              <a:cs typeface="B Nazanin" pitchFamily="2" charset="-78"/>
            </a:rPr>
          </a:br>
          <a:r>
            <a:rPr lang="fa-IR" sz="2400" dirty="0" smtClean="0">
              <a:cs typeface="B Nazanin" pitchFamily="2" charset="-78"/>
            </a:rPr>
            <a:t>3- بهترین راه برای سازماندهی به </a:t>
          </a:r>
          <a:r>
            <a:rPr lang="fa-IR" sz="2400" dirty="0" smtClean="0">
              <a:solidFill>
                <a:srgbClr val="FFFF00"/>
              </a:solidFill>
              <a:cs typeface="B Nazanin" pitchFamily="2" charset="-78"/>
            </a:rPr>
            <a:t>ماهیت محیطی </a:t>
          </a:r>
          <a:r>
            <a:rPr lang="fa-IR" sz="2400" dirty="0" smtClean="0">
              <a:cs typeface="B Nazanin" pitchFamily="2" charset="-78"/>
            </a:rPr>
            <a:t>که سازمان با آن ارتباط دارد  ، بستگی دارد.</a:t>
          </a:r>
          <a:endParaRPr lang="en-US" sz="2400" dirty="0" smtClean="0">
            <a:cs typeface="B Nazanin" pitchFamily="2" charset="-78"/>
          </a:endParaRPr>
        </a:p>
        <a:p>
          <a:pPr algn="justLow" rtl="1"/>
          <a:r>
            <a:rPr lang="fa-IR" sz="2400" dirty="0" smtClean="0">
              <a:cs typeface="B Nazanin" pitchFamily="2" charset="-78"/>
            </a:rPr>
            <a:t>نکات فوق به طور خیلی خلاصه باورهای اساسی نگرش اقتضایی به سازمان را بیان می دارند  نگرشی که جای خود را به مثابه یک دیدگاه نافذ در تجزیه و تحلیلهای سازمانی جدید محکم نموده است </a:t>
          </a:r>
          <a:endParaRPr lang="en-US" sz="2400" dirty="0" smtClean="0">
            <a:cs typeface="B Nazanin" pitchFamily="2" charset="-78"/>
          </a:endParaRPr>
        </a:p>
        <a:p>
          <a:pPr algn="justLow" rtl="1"/>
          <a:endParaRPr lang="en-US" sz="3200" dirty="0" smtClean="0">
            <a:cs typeface="B Nazanin" pitchFamily="2" charset="-78"/>
          </a:endParaRPr>
        </a:p>
        <a:p>
          <a:pPr algn="justLow" rtl="1"/>
          <a:endParaRPr lang="en-US" sz="3200" dirty="0">
            <a:cs typeface="B Nazanin" pitchFamily="2" charset="-78"/>
          </a:endParaRPr>
        </a:p>
      </dgm:t>
    </dgm:pt>
    <dgm:pt modelId="{ECBCBB94-4F6C-4426-9B32-192E037F2E34}" type="parTrans" cxnId="{C1B26160-3F1F-4F0E-8223-1F9CA992C175}">
      <dgm:prSet/>
      <dgm:spPr/>
      <dgm:t>
        <a:bodyPr/>
        <a:lstStyle/>
        <a:p>
          <a:endParaRPr lang="en-US"/>
        </a:p>
      </dgm:t>
    </dgm:pt>
    <dgm:pt modelId="{202D24BC-1C97-4D7F-A4DD-A66DC92646E9}" type="sibTrans" cxnId="{C1B26160-3F1F-4F0E-8223-1F9CA992C175}">
      <dgm:prSet/>
      <dgm:spPr/>
      <dgm:t>
        <a:bodyPr/>
        <a:lstStyle/>
        <a:p>
          <a:endParaRPr lang="en-US"/>
        </a:p>
      </dgm:t>
    </dgm:pt>
    <dgm:pt modelId="{D20DD18A-BCA8-4190-A45B-E82D17551A23}" type="pres">
      <dgm:prSet presAssocID="{4635165E-5124-4492-A8A0-80D83A6ADA85}" presName="Name0" presStyleCnt="0">
        <dgm:presLayoutVars>
          <dgm:dir/>
          <dgm:animLvl val="lvl"/>
          <dgm:resizeHandles val="exact"/>
        </dgm:presLayoutVars>
      </dgm:prSet>
      <dgm:spPr/>
      <dgm:t>
        <a:bodyPr/>
        <a:lstStyle/>
        <a:p>
          <a:endParaRPr lang="en-US"/>
        </a:p>
      </dgm:t>
    </dgm:pt>
    <dgm:pt modelId="{8A96B9E4-1C9B-45D4-BEAE-C758B2B5ABDB}" type="pres">
      <dgm:prSet presAssocID="{280C2B8F-F26E-4347-B166-2489E23D203D}" presName="boxAndChildren" presStyleCnt="0"/>
      <dgm:spPr/>
    </dgm:pt>
    <dgm:pt modelId="{A0BFC9C0-5145-4C96-9C61-1BD7C443EA94}" type="pres">
      <dgm:prSet presAssocID="{280C2B8F-F26E-4347-B166-2489E23D203D}" presName="parentTextBox" presStyleLbl="node1" presStyleIdx="0" presStyleCnt="2" custScaleY="75613" custLinFactNeighborY="-1381"/>
      <dgm:spPr/>
      <dgm:t>
        <a:bodyPr/>
        <a:lstStyle/>
        <a:p>
          <a:endParaRPr lang="en-US"/>
        </a:p>
      </dgm:t>
    </dgm:pt>
    <dgm:pt modelId="{906F9C78-0656-4274-9207-58432655ED06}" type="pres">
      <dgm:prSet presAssocID="{430D898D-B8A1-4C89-B8B9-6F8458C5AB18}" presName="sp" presStyleCnt="0"/>
      <dgm:spPr/>
    </dgm:pt>
    <dgm:pt modelId="{F8F268CE-8C42-4DE7-8A73-43504D711F22}" type="pres">
      <dgm:prSet presAssocID="{8A088563-1790-4A2E-86AC-5B41FFBB407D}" presName="arrowAndChildren" presStyleCnt="0"/>
      <dgm:spPr/>
    </dgm:pt>
    <dgm:pt modelId="{949B27E4-57A0-4BE5-84B8-FFCC3217D3DA}" type="pres">
      <dgm:prSet presAssocID="{8A088563-1790-4A2E-86AC-5B41FFBB407D}" presName="parentTextArrow" presStyleLbl="node1" presStyleIdx="1" presStyleCnt="2" custScaleY="16557" custLinFactNeighborY="-1320"/>
      <dgm:spPr/>
      <dgm:t>
        <a:bodyPr/>
        <a:lstStyle/>
        <a:p>
          <a:endParaRPr lang="en-US"/>
        </a:p>
      </dgm:t>
    </dgm:pt>
  </dgm:ptLst>
  <dgm:cxnLst>
    <dgm:cxn modelId="{C1B26160-3F1F-4F0E-8223-1F9CA992C175}" srcId="{4635165E-5124-4492-A8A0-80D83A6ADA85}" destId="{280C2B8F-F26E-4347-B166-2489E23D203D}" srcOrd="1" destOrd="0" parTransId="{ECBCBB94-4F6C-4426-9B32-192E037F2E34}" sibTransId="{202D24BC-1C97-4D7F-A4DD-A66DC92646E9}"/>
    <dgm:cxn modelId="{8E00F230-6540-43F6-A38D-93809658E0D1}" type="presOf" srcId="{280C2B8F-F26E-4347-B166-2489E23D203D}" destId="{A0BFC9C0-5145-4C96-9C61-1BD7C443EA94}" srcOrd="0" destOrd="0" presId="urn:microsoft.com/office/officeart/2005/8/layout/process4"/>
    <dgm:cxn modelId="{E603A766-530F-424A-A3B8-96D0007D962F}" type="presOf" srcId="{8A088563-1790-4A2E-86AC-5B41FFBB407D}" destId="{949B27E4-57A0-4BE5-84B8-FFCC3217D3DA}" srcOrd="0" destOrd="0" presId="urn:microsoft.com/office/officeart/2005/8/layout/process4"/>
    <dgm:cxn modelId="{293C7C83-D014-4EDE-BC6D-079C3DFBF022}" type="presOf" srcId="{4635165E-5124-4492-A8A0-80D83A6ADA85}" destId="{D20DD18A-BCA8-4190-A45B-E82D17551A23}" srcOrd="0" destOrd="0" presId="urn:microsoft.com/office/officeart/2005/8/layout/process4"/>
    <dgm:cxn modelId="{B4727845-930F-4C9D-B40E-B79097374EA2}" srcId="{4635165E-5124-4492-A8A0-80D83A6ADA85}" destId="{8A088563-1790-4A2E-86AC-5B41FFBB407D}" srcOrd="0" destOrd="0" parTransId="{328DCAAB-56FF-44D7-81B7-E72E986147BB}" sibTransId="{430D898D-B8A1-4C89-B8B9-6F8458C5AB18}"/>
    <dgm:cxn modelId="{E25D09DD-9291-4E4A-A2BE-9721CF8079B1}" type="presParOf" srcId="{D20DD18A-BCA8-4190-A45B-E82D17551A23}" destId="{8A96B9E4-1C9B-45D4-BEAE-C758B2B5ABDB}" srcOrd="0" destOrd="0" presId="urn:microsoft.com/office/officeart/2005/8/layout/process4"/>
    <dgm:cxn modelId="{56E7F731-FE17-4F10-B305-76ABEB619E84}" type="presParOf" srcId="{8A96B9E4-1C9B-45D4-BEAE-C758B2B5ABDB}" destId="{A0BFC9C0-5145-4C96-9C61-1BD7C443EA94}" srcOrd="0" destOrd="0" presId="urn:microsoft.com/office/officeart/2005/8/layout/process4"/>
    <dgm:cxn modelId="{344C830C-24E7-4E3F-B010-EB6A56A310EA}" type="presParOf" srcId="{D20DD18A-BCA8-4190-A45B-E82D17551A23}" destId="{906F9C78-0656-4274-9207-58432655ED06}" srcOrd="1" destOrd="0" presId="urn:microsoft.com/office/officeart/2005/8/layout/process4"/>
    <dgm:cxn modelId="{15A2FD9B-417F-4B45-9671-CA67A6DCB7E4}" type="presParOf" srcId="{D20DD18A-BCA8-4190-A45B-E82D17551A23}" destId="{F8F268CE-8C42-4DE7-8A73-43504D711F22}" srcOrd="2" destOrd="0" presId="urn:microsoft.com/office/officeart/2005/8/layout/process4"/>
    <dgm:cxn modelId="{DBA0AD33-DE10-4EC2-A417-DC2989F28F4A}" type="presParOf" srcId="{F8F268CE-8C42-4DE7-8A73-43504D711F22}" destId="{949B27E4-57A0-4BE5-84B8-FFCC3217D3DA}" srcOrd="0" destOrd="0" presId="urn:microsoft.com/office/officeart/2005/8/layout/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CED194A-6B35-41F0-A7C4-BC813BED85C5}">
      <dsp:nvSpPr>
        <dsp:cNvPr id="0" name=""/>
        <dsp:cNvSpPr/>
      </dsp:nvSpPr>
      <dsp:spPr>
        <a:xfrm>
          <a:off x="5187780" y="370147"/>
          <a:ext cx="2178775" cy="66522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31750" rIns="47625" bIns="31750" numCol="1" spcCol="1270" anchor="ctr" anchorCtr="0">
          <a:noAutofit/>
        </a:bodyPr>
        <a:lstStyle/>
        <a:p>
          <a:pPr lvl="0" algn="ctr" defTabSz="1111250" rtl="1">
            <a:lnSpc>
              <a:spcPct val="90000"/>
            </a:lnSpc>
            <a:spcBef>
              <a:spcPct val="0"/>
            </a:spcBef>
            <a:spcAft>
              <a:spcPct val="35000"/>
            </a:spcAft>
          </a:pPr>
          <a:r>
            <a:rPr lang="fa-IR" sz="2500" kern="1200" dirty="0" smtClean="0"/>
            <a:t>دیدگاه نوین سازمان</a:t>
          </a:r>
          <a:endParaRPr lang="en-US" sz="2500" kern="1200" dirty="0"/>
        </a:p>
      </dsp:txBody>
      <dsp:txXfrm>
        <a:off x="5207264" y="389631"/>
        <a:ext cx="2139807" cy="626256"/>
      </dsp:txXfrm>
    </dsp:sp>
    <dsp:sp modelId="{1482C4AD-B54B-4DC7-80C8-E0EA8AACBDF5}">
      <dsp:nvSpPr>
        <dsp:cNvPr id="0" name=""/>
        <dsp:cNvSpPr/>
      </dsp:nvSpPr>
      <dsp:spPr>
        <a:xfrm>
          <a:off x="0" y="0"/>
          <a:ext cx="4378312" cy="228861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just" defTabSz="889000" rtl="1">
            <a:lnSpc>
              <a:spcPct val="90000"/>
            </a:lnSpc>
            <a:spcBef>
              <a:spcPct val="0"/>
            </a:spcBef>
            <a:spcAft>
              <a:spcPct val="35000"/>
            </a:spcAft>
          </a:pPr>
          <a:r>
            <a:rPr lang="fa-IR" sz="2000" kern="1200" dirty="0" smtClean="0">
              <a:cs typeface="B Nazanin" pitchFamily="2" charset="-78"/>
            </a:rPr>
            <a:t>دراین دیدگاه چنین تاکید میشود که اگر کارکنان برای کارهایی که به آنها سپرده میشود </a:t>
          </a:r>
          <a:r>
            <a:rPr lang="fa-IR" sz="2000" b="1" kern="1200" dirty="0" smtClean="0">
              <a:solidFill>
                <a:srgbClr val="FFFF00"/>
              </a:solidFill>
              <a:effectLst>
                <a:outerShdw blurRad="38100" dist="38100" dir="2700000" algn="tl">
                  <a:srgbClr val="000000">
                    <a:alpha val="43137"/>
                  </a:srgbClr>
                </a:outerShdw>
              </a:effectLst>
              <a:cs typeface="B Nazanin" pitchFamily="2" charset="-78"/>
            </a:rPr>
            <a:t>برانگیخته</a:t>
          </a:r>
          <a:r>
            <a:rPr lang="fa-IR" sz="2000" kern="1200" dirty="0" smtClean="0">
              <a:cs typeface="B Nazanin" pitchFamily="2" charset="-78"/>
            </a:rPr>
            <a:t> شوند ، بهتر کار خواهند کرد. فرآیند انگیزش بر این اساس استوار است که افراد با بدست آوردن </a:t>
          </a:r>
          <a:r>
            <a:rPr lang="fa-IR" sz="2000" b="1" kern="1200" dirty="0" smtClean="0">
              <a:solidFill>
                <a:srgbClr val="FFFF00"/>
              </a:solidFill>
              <a:effectLst>
                <a:outerShdw blurRad="38100" dist="38100" dir="2700000" algn="tl">
                  <a:srgbClr val="000000">
                    <a:alpha val="43137"/>
                  </a:srgbClr>
                </a:outerShdw>
              </a:effectLst>
              <a:cs typeface="B Nazanin" pitchFamily="2" charset="-78"/>
            </a:rPr>
            <a:t>پاداش</a:t>
          </a:r>
          <a:r>
            <a:rPr lang="fa-IR" sz="2000" kern="1200" dirty="0" smtClean="0">
              <a:cs typeface="B Nazanin" pitchFamily="2" charset="-78"/>
            </a:rPr>
            <a:t> ، می توانند در جهت </a:t>
          </a:r>
          <a:r>
            <a:rPr lang="fa-IR" sz="2000" b="1" strike="noStrike" kern="1200" dirty="0" smtClean="0">
              <a:solidFill>
                <a:srgbClr val="FFFF00"/>
              </a:solidFill>
              <a:effectLst>
                <a:outerShdw blurRad="38100" dist="38100" dir="2700000" algn="tl">
                  <a:srgbClr val="000000">
                    <a:alpha val="43137"/>
                  </a:srgbClr>
                </a:outerShdw>
              </a:effectLst>
              <a:cs typeface="B Nazanin" pitchFamily="2" charset="-78"/>
            </a:rPr>
            <a:t>ارضای نیازهای شخصی خود </a:t>
          </a:r>
          <a:r>
            <a:rPr lang="fa-IR" sz="2000" kern="1200" dirty="0" smtClean="0">
              <a:cs typeface="B Nazanin" pitchFamily="2" charset="-78"/>
            </a:rPr>
            <a:t>اقدام کنند.</a:t>
          </a:r>
          <a:endParaRPr lang="en-US" sz="2000" kern="1200" dirty="0">
            <a:cs typeface="B Nazanin" pitchFamily="2" charset="-78"/>
          </a:endParaRPr>
        </a:p>
      </dsp:txBody>
      <dsp:txXfrm>
        <a:off x="67031" y="67031"/>
        <a:ext cx="4244250" cy="215455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F80E9C-181F-42DD-8995-13FC5375EE69}">
      <dsp:nvSpPr>
        <dsp:cNvPr id="0" name=""/>
        <dsp:cNvSpPr/>
      </dsp:nvSpPr>
      <dsp:spPr>
        <a:xfrm>
          <a:off x="0" y="1021098"/>
          <a:ext cx="7719274" cy="4763672"/>
        </a:xfrm>
        <a:prstGeom prst="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justLow" defTabSz="1066800" rtl="1">
            <a:lnSpc>
              <a:spcPct val="90000"/>
            </a:lnSpc>
            <a:spcBef>
              <a:spcPct val="0"/>
            </a:spcBef>
            <a:spcAft>
              <a:spcPct val="35000"/>
            </a:spcAft>
          </a:pPr>
          <a:r>
            <a:rPr lang="fa-IR" sz="2400" kern="1200" dirty="0" smtClean="0">
              <a:cs typeface="B Zar" pitchFamily="2" charset="-78"/>
            </a:rPr>
            <a:t>وودوارد ارتباط بین </a:t>
          </a:r>
          <a:r>
            <a:rPr lang="fa-IR" sz="2400" b="1" kern="1200" dirty="0" smtClean="0">
              <a:solidFill>
                <a:srgbClr val="FFFF00"/>
              </a:solidFill>
              <a:cs typeface="B Zar" pitchFamily="2" charset="-78"/>
            </a:rPr>
            <a:t>تکنولوژی و ساختار</a:t>
          </a:r>
          <a:r>
            <a:rPr lang="fa-IR" sz="2400" kern="1200" dirty="0" smtClean="0">
              <a:cs typeface="B Zar" pitchFamily="2" charset="-78"/>
            </a:rPr>
            <a:t> را در سازمانها مورد بررسی قرار داد و نشان داد علی رغم بی اعتمادی که نسبت به نظریه های کلاسیک وجود دارد ، نگرش این نظریه ها در بعضی از مواقع برای سازمانها مناسب است.</a:t>
          </a:r>
          <a:br>
            <a:rPr lang="fa-IR" sz="2400" kern="1200" dirty="0" smtClean="0">
              <a:cs typeface="B Zar" pitchFamily="2" charset="-78"/>
            </a:rPr>
          </a:br>
          <a:r>
            <a:rPr lang="fa-IR" sz="2400" kern="1200" dirty="0" smtClean="0">
              <a:cs typeface="B Zar" pitchFamily="2" charset="-78"/>
            </a:rPr>
            <a:t>شواهدبیانگر آن است که ساختارهای </a:t>
          </a:r>
          <a:r>
            <a:rPr lang="fa-IR" sz="2400" b="1" kern="1200" dirty="0" smtClean="0">
              <a:solidFill>
                <a:srgbClr val="FFFF00"/>
              </a:solidFill>
              <a:cs typeface="B Zar" pitchFamily="2" charset="-78"/>
            </a:rPr>
            <a:t>مکانیکی–بوروکراتیکی </a:t>
          </a:r>
          <a:r>
            <a:rPr lang="fa-IR" sz="2400" kern="1200" dirty="0" smtClean="0">
              <a:cs typeface="B Zar" pitchFamily="2" charset="-78"/>
            </a:rPr>
            <a:t>برای شرکتهایی که </a:t>
          </a:r>
          <a:r>
            <a:rPr lang="fa-IR" sz="2400" b="1" kern="1200" dirty="0" smtClean="0">
              <a:solidFill>
                <a:srgbClr val="FFFF00"/>
              </a:solidFill>
              <a:cs typeface="B Zar" pitchFamily="2" charset="-78"/>
            </a:rPr>
            <a:t>تولید انبوه </a:t>
          </a:r>
          <a:r>
            <a:rPr lang="fa-IR" sz="2400" kern="1200" dirty="0" smtClean="0">
              <a:cs typeface="B Zar" pitchFamily="2" charset="-78"/>
            </a:rPr>
            <a:t>دارند مناسبند اما سازمانهایی که از </a:t>
          </a:r>
          <a:r>
            <a:rPr lang="fa-IR" sz="2400" b="1" kern="1200" dirty="0" smtClean="0">
              <a:solidFill>
                <a:srgbClr val="FFFF00"/>
              </a:solidFill>
              <a:cs typeface="B Zar" pitchFamily="2" charset="-78"/>
            </a:rPr>
            <a:t>تکنولوژی تک واحدی یا فرایندی </a:t>
          </a:r>
          <a:r>
            <a:rPr lang="fa-IR" sz="2400" kern="1200" dirty="0" smtClean="0">
              <a:cs typeface="B Zar" pitchFamily="2" charset="-78"/>
            </a:rPr>
            <a:t>استفاده میکنند ، به </a:t>
          </a:r>
          <a:r>
            <a:rPr lang="fa-IR" sz="2400" kern="1200" dirty="0" smtClean="0">
              <a:solidFill>
                <a:srgbClr val="FFFF00"/>
              </a:solidFill>
              <a:cs typeface="B Zar" pitchFamily="2" charset="-78"/>
            </a:rPr>
            <a:t>روش متفاوتی</a:t>
          </a:r>
          <a:r>
            <a:rPr lang="fa-IR" sz="2400" kern="1200" dirty="0" smtClean="0">
              <a:cs typeface="B Zar" pitchFamily="2" charset="-78"/>
            </a:rPr>
            <a:t> برای سازماندهی ساختار سازمانی خود نیازدارند.بدین ترتیب درفرآیندسازماندهی انتخابهای زیادی میتوان داشت و سازمانی موفق خواهد بودکه تنها به یک </a:t>
          </a:r>
          <a:r>
            <a:rPr lang="fa-IR" sz="2400" b="1" kern="1200" dirty="0" smtClean="0">
              <a:solidFill>
                <a:srgbClr val="92D050"/>
              </a:solidFill>
              <a:cs typeface="B Zar" pitchFamily="2" charset="-78"/>
            </a:rPr>
            <a:t>تعادل یا سازگاری</a:t>
          </a:r>
          <a:r>
            <a:rPr lang="fa-IR" sz="2400" kern="1200" dirty="0" smtClean="0">
              <a:cs typeface="B Zar" pitchFamily="2" charset="-78"/>
            </a:rPr>
            <a:t> بین </a:t>
          </a:r>
          <a:r>
            <a:rPr lang="fa-IR" sz="2400" kern="1200" dirty="0" smtClean="0">
              <a:solidFill>
                <a:srgbClr val="FFFF00"/>
              </a:solidFill>
              <a:cs typeface="B Zar" pitchFamily="2" charset="-78"/>
            </a:rPr>
            <a:t>استراتژی</a:t>
          </a:r>
          <a:r>
            <a:rPr lang="fa-IR" sz="2400" kern="1200" dirty="0" smtClean="0">
              <a:cs typeface="B Zar" pitchFamily="2" charset="-78"/>
            </a:rPr>
            <a:t> ، </a:t>
          </a:r>
          <a:r>
            <a:rPr lang="fa-IR" sz="2400" kern="1200" dirty="0" smtClean="0">
              <a:solidFill>
                <a:srgbClr val="FFFF00"/>
              </a:solidFill>
              <a:cs typeface="B Zar" pitchFamily="2" charset="-78"/>
            </a:rPr>
            <a:t>ساختار</a:t>
          </a:r>
          <a:r>
            <a:rPr lang="fa-IR" sz="2400" kern="1200" dirty="0" smtClean="0">
              <a:cs typeface="B Zar" pitchFamily="2" charset="-78"/>
            </a:rPr>
            <a:t> ، </a:t>
          </a:r>
          <a:r>
            <a:rPr lang="fa-IR" sz="2400" kern="1200" dirty="0" smtClean="0">
              <a:solidFill>
                <a:srgbClr val="FFFF00"/>
              </a:solidFill>
              <a:cs typeface="B Zar" pitchFamily="2" charset="-78"/>
            </a:rPr>
            <a:t>تکنولوژی</a:t>
          </a:r>
          <a:r>
            <a:rPr lang="fa-IR" sz="2400" kern="1200" dirty="0" smtClean="0">
              <a:cs typeface="B Zar" pitchFamily="2" charset="-78"/>
            </a:rPr>
            <a:t> ، </a:t>
          </a:r>
          <a:r>
            <a:rPr lang="fa-IR" sz="2400" kern="1200" dirty="0" smtClean="0">
              <a:solidFill>
                <a:srgbClr val="FFFF00"/>
              </a:solidFill>
              <a:cs typeface="B Zar" pitchFamily="2" charset="-78"/>
            </a:rPr>
            <a:t>ارتباطات</a:t>
          </a:r>
          <a:r>
            <a:rPr lang="fa-IR" sz="2400" kern="1200" dirty="0" smtClean="0">
              <a:cs typeface="B Zar" pitchFamily="2" charset="-78"/>
            </a:rPr>
            <a:t> و </a:t>
          </a:r>
          <a:r>
            <a:rPr lang="fa-IR" sz="2400" kern="1200" dirty="0" smtClean="0">
              <a:solidFill>
                <a:srgbClr val="FFFF00"/>
              </a:solidFill>
              <a:cs typeface="B Zar" pitchFamily="2" charset="-78"/>
            </a:rPr>
            <a:t>نیازهای کارکنان </a:t>
          </a:r>
          <a:r>
            <a:rPr lang="fa-IR" sz="2400" kern="1200" dirty="0" smtClean="0">
              <a:cs typeface="B Zar" pitchFamily="2" charset="-78"/>
            </a:rPr>
            <a:t>و </a:t>
          </a:r>
          <a:r>
            <a:rPr lang="fa-IR" sz="2400" kern="1200" dirty="0" smtClean="0">
              <a:solidFill>
                <a:srgbClr val="FFFF00"/>
              </a:solidFill>
              <a:cs typeface="B Zar" pitchFamily="2" charset="-78"/>
            </a:rPr>
            <a:t>محیط خود </a:t>
          </a:r>
          <a:r>
            <a:rPr lang="fa-IR" sz="2400" kern="1200" dirty="0" smtClean="0">
              <a:cs typeface="B Zar" pitchFamily="2" charset="-78"/>
            </a:rPr>
            <a:t>نایل گردد</a:t>
          </a:r>
        </a:p>
      </dsp:txBody>
      <dsp:txXfrm>
        <a:off x="0" y="1021098"/>
        <a:ext cx="7719274" cy="4763672"/>
      </dsp:txXfrm>
    </dsp:sp>
    <dsp:sp modelId="{9ECE6514-BD6E-4EAE-BD1F-C21BBEE50985}">
      <dsp:nvSpPr>
        <dsp:cNvPr id="0" name=""/>
        <dsp:cNvSpPr/>
      </dsp:nvSpPr>
      <dsp:spPr>
        <a:xfrm rot="10800000">
          <a:off x="0" y="0"/>
          <a:ext cx="7719274" cy="1090846"/>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1">
            <a:lnSpc>
              <a:spcPct val="90000"/>
            </a:lnSpc>
            <a:spcBef>
              <a:spcPct val="0"/>
            </a:spcBef>
            <a:spcAft>
              <a:spcPct val="35000"/>
            </a:spcAft>
          </a:pPr>
          <a:r>
            <a:rPr lang="fa-IR" sz="2800" b="1" kern="1200" dirty="0" smtClean="0">
              <a:cs typeface="B Nazanin" pitchFamily="2" charset="-78"/>
            </a:rPr>
            <a:t>تحقیقات وودوارد</a:t>
          </a:r>
          <a:endParaRPr lang="en-US" sz="2800" b="1" kern="1200" dirty="0">
            <a:cs typeface="B Nazanin" pitchFamily="2" charset="-78"/>
          </a:endParaRPr>
        </a:p>
      </dsp:txBody>
      <dsp:txXfrm rot="10800000">
        <a:off x="0" y="0"/>
        <a:ext cx="7719274" cy="70879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87B0DB-A157-4FFF-A673-DBCDC320777A}">
      <dsp:nvSpPr>
        <dsp:cNvPr id="0" name=""/>
        <dsp:cNvSpPr/>
      </dsp:nvSpPr>
      <dsp:spPr>
        <a:xfrm>
          <a:off x="0" y="1051991"/>
          <a:ext cx="7498080" cy="5068688"/>
        </a:xfrm>
        <a:prstGeom prst="rect">
          <a:avLst/>
        </a:prstGeom>
        <a:blipFill rotWithShape="0">
          <a:blip xmlns:r="http://schemas.openxmlformats.org/officeDocument/2006/relationships" r:embed="rId1"/>
          <a:tile tx="0" ty="0" sx="100000" sy="100000" flip="none" algn="tl"/>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justLow" defTabSz="1066800" rtl="1">
            <a:lnSpc>
              <a:spcPct val="90000"/>
            </a:lnSpc>
            <a:spcBef>
              <a:spcPct val="0"/>
            </a:spcBef>
            <a:spcAft>
              <a:spcPct val="35000"/>
            </a:spcAft>
          </a:pPr>
          <a:r>
            <a:rPr lang="fa-IR" sz="2400" kern="1200" dirty="0" smtClean="0">
              <a:cs typeface="B Nazanin" pitchFamily="2" charset="-78"/>
            </a:rPr>
            <a:t>تحقیق آنها بر اساس دو اصل بنیادی زیر استوار است :</a:t>
          </a:r>
          <a:br>
            <a:rPr lang="fa-IR" sz="2400" kern="1200" dirty="0" smtClean="0">
              <a:cs typeface="B Nazanin" pitchFamily="2" charset="-78"/>
            </a:rPr>
          </a:br>
          <a:r>
            <a:rPr lang="fa-IR" sz="2400" kern="1200" dirty="0" smtClean="0">
              <a:cs typeface="B Nazanin" pitchFamily="2" charset="-78"/>
            </a:rPr>
            <a:t>الف) </a:t>
          </a:r>
          <a:r>
            <a:rPr lang="fa-IR" sz="2400" kern="1200" dirty="0" smtClean="0">
              <a:solidFill>
                <a:srgbClr val="FFFF00"/>
              </a:solidFill>
              <a:cs typeface="B Nazanin" pitchFamily="2" charset="-78"/>
            </a:rPr>
            <a:t>شرایط تکنولوژیکی و بازار متفاوت منجر به انواع متفاوت سازمان میگردد</a:t>
          </a:r>
          <a:r>
            <a:rPr lang="fa-IR" sz="2400" kern="1200" dirty="0" smtClean="0">
              <a:cs typeface="B Nazanin" pitchFamily="2" charset="-78"/>
            </a:rPr>
            <a:t>.</a:t>
          </a:r>
        </a:p>
        <a:p>
          <a:pPr lvl="0" algn="justLow" defTabSz="1066800" rtl="1">
            <a:lnSpc>
              <a:spcPct val="90000"/>
            </a:lnSpc>
            <a:spcBef>
              <a:spcPct val="0"/>
            </a:spcBef>
            <a:spcAft>
              <a:spcPct val="35000"/>
            </a:spcAft>
          </a:pPr>
          <a:r>
            <a:rPr lang="fa-IR" sz="2400" kern="1200" dirty="0" smtClean="0">
              <a:cs typeface="B Nazanin" pitchFamily="2" charset="-78"/>
            </a:rPr>
            <a:t>ب) </a:t>
          </a:r>
          <a:r>
            <a:rPr lang="fa-IR" sz="2400" kern="1200" dirty="0" smtClean="0">
              <a:solidFill>
                <a:srgbClr val="FFFF00"/>
              </a:solidFill>
              <a:cs typeface="B Nazanin" pitchFamily="2" charset="-78"/>
            </a:rPr>
            <a:t>سازمانهایی که در محیط های متغییر و نامعین فعالیت دارند ، در مقایسه با سازمانهایی که در محیط های ثابت و معینی فعالیت دارند ، به درجه تفکیک درونی بیشتری نیاز دارند</a:t>
          </a:r>
          <a:r>
            <a:rPr lang="fa-IR" sz="2400" kern="1200" dirty="0" smtClean="0">
              <a:cs typeface="B Nazanin" pitchFamily="2" charset="-78"/>
            </a:rPr>
            <a:t>.</a:t>
          </a:r>
        </a:p>
        <a:p>
          <a:pPr lvl="0" algn="justLow" defTabSz="1066800" rtl="1">
            <a:lnSpc>
              <a:spcPct val="90000"/>
            </a:lnSpc>
            <a:spcBef>
              <a:spcPct val="0"/>
            </a:spcBef>
            <a:spcAft>
              <a:spcPct val="35000"/>
            </a:spcAft>
          </a:pPr>
          <a:r>
            <a:rPr lang="fa-IR" sz="2400" kern="1200" dirty="0" smtClean="0">
              <a:cs typeface="B Nazanin" pitchFamily="2" charset="-78"/>
            </a:rPr>
            <a:t>برای سنجش این فرضیه آنها سازمان های با عملکرد بالا و پایین را در سه صنعت دارای </a:t>
          </a:r>
          <a:r>
            <a:rPr lang="fa-IR" sz="2400" kern="1200" dirty="0" smtClean="0">
              <a:solidFill>
                <a:srgbClr val="FF0000"/>
              </a:solidFill>
              <a:cs typeface="B Nazanin" pitchFamily="2" charset="-78"/>
            </a:rPr>
            <a:t>نرخ رشد</a:t>
          </a:r>
          <a:r>
            <a:rPr lang="fa-IR" sz="2400" kern="1200" dirty="0" smtClean="0">
              <a:cs typeface="B Nazanin" pitchFamily="2" charset="-78"/>
            </a:rPr>
            <a:t> و </a:t>
          </a:r>
          <a:r>
            <a:rPr lang="fa-IR" sz="2400" kern="1200" dirty="0" smtClean="0">
              <a:solidFill>
                <a:srgbClr val="FF0000"/>
              </a:solidFill>
              <a:cs typeface="B Nazanin" pitchFamily="2" charset="-78"/>
            </a:rPr>
            <a:t>تغییر تکنولوژی</a:t>
          </a:r>
          <a:r>
            <a:rPr lang="fa-IR" sz="2400" kern="1200" dirty="0" smtClean="0">
              <a:cs typeface="B Nazanin" pitchFamily="2" charset="-78"/>
            </a:rPr>
            <a:t> و </a:t>
          </a:r>
          <a:r>
            <a:rPr lang="fa-IR" sz="2400" kern="1200" dirty="0" smtClean="0">
              <a:solidFill>
                <a:srgbClr val="FF0000"/>
              </a:solidFill>
              <a:cs typeface="B Nazanin" pitchFamily="2" charset="-78"/>
            </a:rPr>
            <a:t>بازار</a:t>
          </a:r>
          <a:r>
            <a:rPr lang="fa-IR" sz="2400" kern="1200" dirty="0" smtClean="0">
              <a:cs typeface="B Nazanin" pitchFamily="2" charset="-78"/>
            </a:rPr>
            <a:t> </a:t>
          </a:r>
          <a:r>
            <a:rPr lang="fa-IR" sz="2400" kern="1200" dirty="0" smtClean="0">
              <a:solidFill>
                <a:srgbClr val="FFF901"/>
              </a:solidFill>
              <a:cs typeface="B Nazanin" pitchFamily="2" charset="-78"/>
            </a:rPr>
            <a:t>بالا </a:t>
          </a:r>
          <a:r>
            <a:rPr lang="fa-IR" sz="2400" kern="1200" dirty="0" smtClean="0">
              <a:cs typeface="B Nazanin" pitchFamily="2" charset="-78"/>
            </a:rPr>
            <a:t>، </a:t>
          </a:r>
          <a:r>
            <a:rPr lang="fa-IR" sz="2400" kern="1200" dirty="0" smtClean="0">
              <a:solidFill>
                <a:srgbClr val="FFF901"/>
              </a:solidFill>
              <a:cs typeface="B Nazanin" pitchFamily="2" charset="-78"/>
            </a:rPr>
            <a:t>متوسط </a:t>
          </a:r>
          <a:r>
            <a:rPr lang="fa-IR" sz="2400" kern="1200" dirty="0" smtClean="0">
              <a:cs typeface="B Nazanin" pitchFamily="2" charset="-78"/>
            </a:rPr>
            <a:t>و </a:t>
          </a:r>
          <a:r>
            <a:rPr lang="fa-IR" sz="2400" kern="1200" dirty="0" smtClean="0">
              <a:solidFill>
                <a:srgbClr val="FFF901"/>
              </a:solidFill>
              <a:cs typeface="B Nazanin" pitchFamily="2" charset="-78"/>
            </a:rPr>
            <a:t>پایین</a:t>
          </a:r>
          <a:r>
            <a:rPr lang="fa-IR" sz="2400" kern="1200" dirty="0" smtClean="0">
              <a:solidFill>
                <a:srgbClr val="0070C0"/>
              </a:solidFill>
              <a:cs typeface="B Nazanin" pitchFamily="2" charset="-78"/>
            </a:rPr>
            <a:t> </a:t>
          </a:r>
          <a:r>
            <a:rPr lang="fa-IR" sz="2400" kern="1200" dirty="0" smtClean="0">
              <a:cs typeface="B Nazanin" pitchFamily="2" charset="-78"/>
            </a:rPr>
            <a:t>مورد مطالعه قرار دادند. صنعت پلاستیک نمونه ای از صنعت دارای محیط نامعین ، صنعت مخزن سازی به منزله یک صنعت دارای محیط ثابت و صنعت مواد غذایی به منزله ی صنعتی بین این دو انتخاب گردید.</a:t>
          </a:r>
          <a:endParaRPr lang="en-US" sz="2400" kern="1200" dirty="0">
            <a:cs typeface="B Nazanin" pitchFamily="2" charset="-78"/>
          </a:endParaRPr>
        </a:p>
      </dsp:txBody>
      <dsp:txXfrm>
        <a:off x="0" y="1051991"/>
        <a:ext cx="7498080" cy="5068688"/>
      </dsp:txXfrm>
    </dsp:sp>
    <dsp:sp modelId="{CF9FF0CC-7B08-480E-8631-85780C5B070C}">
      <dsp:nvSpPr>
        <dsp:cNvPr id="0" name=""/>
        <dsp:cNvSpPr/>
      </dsp:nvSpPr>
      <dsp:spPr>
        <a:xfrm rot="10800000">
          <a:off x="0" y="2607"/>
          <a:ext cx="7498080" cy="1122806"/>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0">
            <a:lnSpc>
              <a:spcPct val="90000"/>
            </a:lnSpc>
            <a:spcBef>
              <a:spcPct val="0"/>
            </a:spcBef>
            <a:spcAft>
              <a:spcPct val="35000"/>
            </a:spcAft>
          </a:pPr>
          <a:r>
            <a:rPr lang="fa-IR" sz="2400" b="1" kern="1200" dirty="0" smtClean="0"/>
            <a:t>تحقیق پل لارنس و جی لورنس</a:t>
          </a:r>
          <a:endParaRPr lang="en-US" sz="2400" b="1" kern="1200" dirty="0"/>
        </a:p>
      </dsp:txBody>
      <dsp:txXfrm rot="10800000">
        <a:off x="0" y="2607"/>
        <a:ext cx="7498080" cy="729566"/>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B4B1038-95EE-4AE4-9228-8CF9F51F40DE}">
      <dsp:nvSpPr>
        <dsp:cNvPr id="0" name=""/>
        <dsp:cNvSpPr/>
      </dsp:nvSpPr>
      <dsp:spPr>
        <a:xfrm>
          <a:off x="616114" y="2536"/>
          <a:ext cx="6265851" cy="11089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1">
            <a:lnSpc>
              <a:spcPct val="90000"/>
            </a:lnSpc>
            <a:spcBef>
              <a:spcPct val="0"/>
            </a:spcBef>
            <a:spcAft>
              <a:spcPct val="35000"/>
            </a:spcAft>
          </a:pPr>
          <a:r>
            <a:rPr lang="fa-IR" sz="2300" b="1" kern="1200" dirty="0" smtClean="0">
              <a:cs typeface="B Nazanin" pitchFamily="2" charset="-78"/>
            </a:rPr>
            <a:t>در شرایط زیر معمولا ساختار ادهوکراسی توصیه می شود</a:t>
          </a:r>
          <a:endParaRPr lang="en-US" sz="2300" b="1" kern="1200" dirty="0">
            <a:cs typeface="B Nazanin" pitchFamily="2" charset="-78"/>
          </a:endParaRPr>
        </a:p>
      </dsp:txBody>
      <dsp:txXfrm>
        <a:off x="670250" y="56672"/>
        <a:ext cx="6157579" cy="1000700"/>
      </dsp:txXfrm>
    </dsp:sp>
    <dsp:sp modelId="{45EE2F80-8E79-431F-BF2E-36E456A15623}">
      <dsp:nvSpPr>
        <dsp:cNvPr id="0" name=""/>
        <dsp:cNvSpPr/>
      </dsp:nvSpPr>
      <dsp:spPr>
        <a:xfrm>
          <a:off x="1624225" y="1152130"/>
          <a:ext cx="4213459" cy="11089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43815" rIns="87630" bIns="43815" numCol="1" spcCol="1270" anchor="ctr" anchorCtr="0">
          <a:noAutofit/>
        </a:bodyPr>
        <a:lstStyle/>
        <a:p>
          <a:pPr lvl="0" algn="ctr" defTabSz="1022350" rtl="1">
            <a:lnSpc>
              <a:spcPct val="90000"/>
            </a:lnSpc>
            <a:spcBef>
              <a:spcPct val="0"/>
            </a:spcBef>
            <a:spcAft>
              <a:spcPct val="35000"/>
            </a:spcAft>
          </a:pPr>
          <a:r>
            <a:rPr lang="fa-IR" sz="2300" kern="1200" dirty="0" smtClean="0">
              <a:cs typeface="B Nazanin" pitchFamily="2" charset="-78"/>
            </a:rPr>
            <a:t>در محیطی که </a:t>
          </a:r>
          <a:r>
            <a:rPr lang="fa-IR" sz="2300" b="1" kern="1200" dirty="0" smtClean="0">
              <a:solidFill>
                <a:srgbClr val="FFFF00"/>
              </a:solidFill>
              <a:cs typeface="B Nazanin" pitchFamily="2" charset="-78"/>
            </a:rPr>
            <a:t>پویا</a:t>
          </a:r>
          <a:r>
            <a:rPr lang="fa-IR" sz="2300" kern="1200" dirty="0" smtClean="0">
              <a:cs typeface="B Nazanin" pitchFamily="2" charset="-78"/>
            </a:rPr>
            <a:t> و </a:t>
          </a:r>
          <a:r>
            <a:rPr lang="fa-IR" sz="2300" b="1" kern="1200" dirty="0" smtClean="0">
              <a:solidFill>
                <a:srgbClr val="FFFF00"/>
              </a:solidFill>
              <a:cs typeface="B Nazanin" pitchFamily="2" charset="-78"/>
            </a:rPr>
            <a:t>پیچیده</a:t>
          </a:r>
          <a:r>
            <a:rPr lang="fa-IR" sz="2300" kern="1200" dirty="0" smtClean="0">
              <a:cs typeface="B Nazanin" pitchFamily="2" charset="-78"/>
            </a:rPr>
            <a:t> باشد.</a:t>
          </a:r>
          <a:endParaRPr lang="en-US" sz="2300" kern="1200" dirty="0">
            <a:cs typeface="B Nazanin" pitchFamily="2" charset="-78"/>
          </a:endParaRPr>
        </a:p>
      </dsp:txBody>
      <dsp:txXfrm>
        <a:off x="1678361" y="1206266"/>
        <a:ext cx="4105187" cy="1000700"/>
      </dsp:txXfrm>
    </dsp:sp>
    <dsp:sp modelId="{1C5234AB-C52E-4ACD-A642-F24B975F461B}">
      <dsp:nvSpPr>
        <dsp:cNvPr id="0" name=""/>
        <dsp:cNvSpPr/>
      </dsp:nvSpPr>
      <dsp:spPr>
        <a:xfrm>
          <a:off x="1624225" y="2304252"/>
          <a:ext cx="4283506" cy="11089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1">
            <a:lnSpc>
              <a:spcPct val="90000"/>
            </a:lnSpc>
            <a:spcBef>
              <a:spcPct val="0"/>
            </a:spcBef>
            <a:spcAft>
              <a:spcPct val="35000"/>
            </a:spcAft>
          </a:pPr>
          <a:r>
            <a:rPr lang="fa-IR" sz="2200" b="1" kern="1200" dirty="0" smtClean="0">
              <a:solidFill>
                <a:srgbClr val="FFFF00"/>
              </a:solidFill>
              <a:cs typeface="B Nazanin" pitchFamily="2" charset="-78"/>
            </a:rPr>
            <a:t>عدم تجانس </a:t>
          </a:r>
          <a:r>
            <a:rPr lang="fa-IR" sz="2200" kern="1200" dirty="0" smtClean="0">
              <a:cs typeface="B Nazanin" pitchFamily="2" charset="-78"/>
            </a:rPr>
            <a:t>در محیط سبب </a:t>
          </a:r>
          <a:r>
            <a:rPr lang="fa-IR" sz="2200" b="1" kern="1200" dirty="0" smtClean="0">
              <a:solidFill>
                <a:srgbClr val="FFFF00"/>
              </a:solidFill>
              <a:cs typeface="B Nazanin" pitchFamily="2" charset="-78"/>
            </a:rPr>
            <a:t>عدم تمرکز گزینشی </a:t>
          </a:r>
          <a:r>
            <a:rPr lang="fa-IR" sz="2200" kern="1200" dirty="0" smtClean="0">
              <a:cs typeface="B Nazanin" pitchFamily="2" charset="-78"/>
            </a:rPr>
            <a:t>در مجموعه های کاری شود.</a:t>
          </a:r>
          <a:endParaRPr lang="en-US" sz="2200" kern="1200" dirty="0">
            <a:cs typeface="B Nazanin" pitchFamily="2" charset="-78"/>
          </a:endParaRPr>
        </a:p>
      </dsp:txBody>
      <dsp:txXfrm>
        <a:off x="1678361" y="2358388"/>
        <a:ext cx="4175234" cy="1000700"/>
      </dsp:txXfrm>
    </dsp:sp>
    <dsp:sp modelId="{D2D4FBCB-5DE5-4423-87B7-2138C83CAD2A}">
      <dsp:nvSpPr>
        <dsp:cNvPr id="0" name=""/>
        <dsp:cNvSpPr/>
      </dsp:nvSpPr>
      <dsp:spPr>
        <a:xfrm>
          <a:off x="1696242" y="3456385"/>
          <a:ext cx="4213459" cy="11089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1">
            <a:lnSpc>
              <a:spcPct val="90000"/>
            </a:lnSpc>
            <a:spcBef>
              <a:spcPct val="0"/>
            </a:spcBef>
            <a:spcAft>
              <a:spcPct val="35000"/>
            </a:spcAft>
          </a:pPr>
          <a:r>
            <a:rPr lang="fa-IR" sz="2200" b="1" kern="1200" dirty="0" smtClean="0">
              <a:solidFill>
                <a:srgbClr val="FFFF00"/>
              </a:solidFill>
              <a:cs typeface="B Nazanin" pitchFamily="2" charset="-78"/>
            </a:rPr>
            <a:t>تنوع ارضاع </a:t>
          </a:r>
          <a:r>
            <a:rPr lang="fa-IR" sz="2200" kern="1200" dirty="0" smtClean="0">
              <a:cs typeface="B Nazanin" pitchFamily="2" charset="-78"/>
            </a:rPr>
            <a:t>در نتیجه </a:t>
          </a:r>
          <a:r>
            <a:rPr lang="fa-IR" sz="2200" b="1" kern="1200" dirty="0" smtClean="0">
              <a:solidFill>
                <a:srgbClr val="FFFF00"/>
              </a:solidFill>
              <a:cs typeface="B Nazanin" pitchFamily="2" charset="-78"/>
            </a:rPr>
            <a:t>تنوع تولید</a:t>
          </a:r>
          <a:r>
            <a:rPr lang="fa-IR" sz="2200" kern="1200" dirty="0" smtClean="0">
              <a:cs typeface="B Nazanin" pitchFamily="2" charset="-78"/>
            </a:rPr>
            <a:t>.</a:t>
          </a:r>
          <a:endParaRPr lang="en-US" sz="2200" kern="1200" dirty="0">
            <a:cs typeface="B Nazanin" pitchFamily="2" charset="-78"/>
          </a:endParaRPr>
        </a:p>
      </dsp:txBody>
      <dsp:txXfrm>
        <a:off x="1750378" y="3510521"/>
        <a:ext cx="4105187" cy="1000700"/>
      </dsp:txXfrm>
    </dsp:sp>
    <dsp:sp modelId="{336661BA-1B29-4AC5-936C-05F13093DAA0}">
      <dsp:nvSpPr>
        <dsp:cNvPr id="0" name=""/>
        <dsp:cNvSpPr/>
      </dsp:nvSpPr>
      <dsp:spPr>
        <a:xfrm>
          <a:off x="1696242" y="4608508"/>
          <a:ext cx="4283479" cy="110897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1">
            <a:lnSpc>
              <a:spcPct val="90000"/>
            </a:lnSpc>
            <a:spcBef>
              <a:spcPct val="0"/>
            </a:spcBef>
            <a:spcAft>
              <a:spcPct val="35000"/>
            </a:spcAft>
          </a:pPr>
          <a:r>
            <a:rPr lang="fa-IR" sz="2200" kern="1200" dirty="0" smtClean="0">
              <a:cs typeface="B Nazanin" pitchFamily="2" charset="-78"/>
            </a:rPr>
            <a:t>برخورداری سازمان از </a:t>
          </a:r>
          <a:r>
            <a:rPr lang="fa-IR" sz="2200" b="1" kern="1200" dirty="0" smtClean="0">
              <a:solidFill>
                <a:srgbClr val="FFFF00"/>
              </a:solidFill>
              <a:cs typeface="B Nazanin" pitchFamily="2" charset="-78"/>
            </a:rPr>
            <a:t>سیستمهای فنی پیشرفته </a:t>
          </a:r>
          <a:r>
            <a:rPr lang="fa-IR" sz="2200" kern="1200" dirty="0" smtClean="0">
              <a:cs typeface="B Nazanin" pitchFamily="2" charset="-78"/>
            </a:rPr>
            <a:t>و در عین حال </a:t>
          </a:r>
          <a:r>
            <a:rPr lang="fa-IR" sz="2200" b="1" kern="1200" dirty="0" smtClean="0">
              <a:solidFill>
                <a:srgbClr val="FFFF00"/>
              </a:solidFill>
              <a:cs typeface="B Nazanin" pitchFamily="2" charset="-78"/>
            </a:rPr>
            <a:t>خودکار</a:t>
          </a:r>
          <a:r>
            <a:rPr lang="fa-IR" sz="2200" kern="1200" dirty="0" smtClean="0">
              <a:cs typeface="B Nazanin" pitchFamily="2" charset="-78"/>
            </a:rPr>
            <a:t>.</a:t>
          </a:r>
          <a:endParaRPr lang="en-US" sz="2200" kern="1200" dirty="0">
            <a:cs typeface="B Nazanin" pitchFamily="2" charset="-78"/>
          </a:endParaRPr>
        </a:p>
      </dsp:txBody>
      <dsp:txXfrm>
        <a:off x="1750378" y="4662644"/>
        <a:ext cx="4175207" cy="1000700"/>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57C4F-7ABB-4203-AE0B-C6A75BDB20D8}">
      <dsp:nvSpPr>
        <dsp:cNvPr id="0" name=""/>
        <dsp:cNvSpPr/>
      </dsp:nvSpPr>
      <dsp:spPr>
        <a:xfrm rot="5400000">
          <a:off x="1401813" y="-83376"/>
          <a:ext cx="6305460" cy="6472212"/>
        </a:xfrm>
        <a:prstGeom prst="round2SameRect">
          <a:avLst/>
        </a:prstGeom>
        <a:blipFill rotWithShape="0">
          <a:blip xmlns:r="http://schemas.openxmlformats.org/officeDocument/2006/relationships" r:embed="rId1"/>
          <a:tile tx="0" ty="0" sx="100000" sy="100000" flip="none" algn="tl"/>
        </a:blip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Low" defTabSz="1066800" rtl="1">
            <a:lnSpc>
              <a:spcPct val="90000"/>
            </a:lnSpc>
            <a:spcBef>
              <a:spcPct val="0"/>
            </a:spcBef>
            <a:spcAft>
              <a:spcPct val="15000"/>
            </a:spcAft>
            <a:buChar char="••"/>
            <a:tabLst>
              <a:tab pos="442913" algn="l"/>
            </a:tabLst>
          </a:pPr>
          <a:endParaRPr lang="en-US" sz="2400" kern="1200" dirty="0">
            <a:solidFill>
              <a:schemeClr val="bg1"/>
            </a:solidFill>
            <a:cs typeface="B Zar" pitchFamily="2" charset="-78"/>
          </a:endParaRPr>
        </a:p>
        <a:p>
          <a:pPr marL="0" lvl="1" indent="0" algn="justLow" defTabSz="1066800" rtl="1">
            <a:lnSpc>
              <a:spcPct val="90000"/>
            </a:lnSpc>
            <a:spcBef>
              <a:spcPct val="0"/>
            </a:spcBef>
            <a:spcAft>
              <a:spcPct val="15000"/>
            </a:spcAft>
            <a:buChar char="••"/>
            <a:tabLst>
              <a:tab pos="442913" algn="l"/>
            </a:tabLst>
          </a:pPr>
          <a:r>
            <a:rPr lang="fa-IR" sz="2400" kern="1200" dirty="0" smtClean="0">
              <a:solidFill>
                <a:schemeClr val="bg1"/>
              </a:solidFill>
              <a:cs typeface="B Zar" pitchFamily="2" charset="-78"/>
            </a:rPr>
            <a:t>تاکید بر درک روابط متقابل سازمان و محیط آن.نظریه های مکانیکی ، کم وبیش از نقش محیط در سازمان غافل مانده و به سازمانها بصورت سیستمهای تقریبا بسته  که از ساختارهای روشن و واضح برخورداند نگریسته اند برعکس براساس   نظریاتی که تاکنون مورد توجه قرار گرفت سازمانها نظامهایی باز هستند و اگر( به جای مجموعه ای از واحدهای مجزا ) آنها را به صورت باز و منعطف مورد توجه قرار دهیم در شناخت موثر ما از سازمان تاثیر بسزایی خواهد داشت </a:t>
          </a:r>
          <a:endParaRPr lang="en-US" sz="2400" kern="1200" dirty="0">
            <a:solidFill>
              <a:schemeClr val="bg1"/>
            </a:solidFill>
            <a:cs typeface="B Zar" pitchFamily="2" charset="-78"/>
          </a:endParaRPr>
        </a:p>
        <a:p>
          <a:pPr marL="0" lvl="1" indent="0" algn="justLow" defTabSz="1066800" rtl="1">
            <a:lnSpc>
              <a:spcPct val="90000"/>
            </a:lnSpc>
            <a:spcBef>
              <a:spcPct val="0"/>
            </a:spcBef>
            <a:spcAft>
              <a:spcPct val="15000"/>
            </a:spcAft>
            <a:buChar char="••"/>
            <a:tabLst>
              <a:tab pos="442913" algn="l"/>
            </a:tabLst>
          </a:pPr>
          <a:endParaRPr lang="en-US" sz="2400" kern="1200" dirty="0">
            <a:solidFill>
              <a:schemeClr val="bg1"/>
            </a:solidFill>
            <a:cs typeface="B Zar" pitchFamily="2" charset="-78"/>
          </a:endParaRPr>
        </a:p>
        <a:p>
          <a:pPr marL="0" lvl="1" indent="0" algn="justLow" defTabSz="1066800" rtl="1">
            <a:lnSpc>
              <a:spcPct val="90000"/>
            </a:lnSpc>
            <a:spcBef>
              <a:spcPct val="0"/>
            </a:spcBef>
            <a:spcAft>
              <a:spcPct val="15000"/>
            </a:spcAft>
            <a:buChar char="••"/>
            <a:tabLst>
              <a:tab pos="442913" algn="l"/>
            </a:tabLst>
          </a:pPr>
          <a:endParaRPr lang="en-US" sz="2400" kern="1200" dirty="0">
            <a:solidFill>
              <a:schemeClr val="bg1"/>
            </a:solidFill>
            <a:cs typeface="B Zar" pitchFamily="2" charset="-78"/>
          </a:endParaRPr>
        </a:p>
      </dsp:txBody>
      <dsp:txXfrm rot="-5400000">
        <a:off x="1318438" y="307807"/>
        <a:ext cx="6164405" cy="5689846"/>
      </dsp:txXfrm>
    </dsp:sp>
    <dsp:sp modelId="{353E56A7-1EF9-47D3-B9CA-0684CAB752DB}">
      <dsp:nvSpPr>
        <dsp:cNvPr id="0" name=""/>
        <dsp:cNvSpPr/>
      </dsp:nvSpPr>
      <dsp:spPr>
        <a:xfrm>
          <a:off x="0" y="6163"/>
          <a:ext cx="1336457" cy="6305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66675" rIns="133350" bIns="66675" numCol="1" spcCol="1270" anchor="ctr" anchorCtr="0">
          <a:noAutofit/>
        </a:bodyPr>
        <a:lstStyle/>
        <a:p>
          <a:pPr lvl="0" algn="ctr" defTabSz="1555750" rtl="1">
            <a:lnSpc>
              <a:spcPct val="90000"/>
            </a:lnSpc>
            <a:spcBef>
              <a:spcPct val="0"/>
            </a:spcBef>
            <a:spcAft>
              <a:spcPct val="35000"/>
            </a:spcAft>
          </a:pPr>
          <a:r>
            <a:rPr lang="fa-IR" sz="3500" kern="1200" dirty="0" smtClean="0">
              <a:cs typeface="B Zar" pitchFamily="2" charset="-78"/>
            </a:rPr>
            <a:t>نقاط قوت</a:t>
          </a:r>
        </a:p>
        <a:p>
          <a:pPr lvl="0" algn="ctr" defTabSz="1555750" rtl="1">
            <a:lnSpc>
              <a:spcPct val="90000"/>
            </a:lnSpc>
            <a:spcBef>
              <a:spcPct val="0"/>
            </a:spcBef>
            <a:spcAft>
              <a:spcPct val="35000"/>
            </a:spcAft>
          </a:pPr>
          <a:r>
            <a:rPr lang="fa-IR" sz="3500" kern="1200" dirty="0" smtClean="0">
              <a:cs typeface="B Zar" pitchFamily="2" charset="-78"/>
            </a:rPr>
            <a:t>استعاره</a:t>
          </a:r>
        </a:p>
        <a:p>
          <a:pPr lvl="0" algn="ctr" defTabSz="1555750" rtl="1">
            <a:lnSpc>
              <a:spcPct val="90000"/>
            </a:lnSpc>
            <a:spcBef>
              <a:spcPct val="0"/>
            </a:spcBef>
            <a:spcAft>
              <a:spcPct val="35000"/>
            </a:spcAft>
          </a:pPr>
          <a:r>
            <a:rPr lang="fa-IR" sz="3500" kern="1200" dirty="0" smtClean="0">
              <a:cs typeface="B Zar" pitchFamily="2" charset="-78"/>
            </a:rPr>
            <a:t>زیستی</a:t>
          </a:r>
          <a:endParaRPr lang="en-US" sz="3500" kern="1200" dirty="0">
            <a:cs typeface="B Zar" pitchFamily="2" charset="-78"/>
          </a:endParaRPr>
        </a:p>
      </dsp:txBody>
      <dsp:txXfrm>
        <a:off x="65240" y="71403"/>
        <a:ext cx="1205977" cy="6174980"/>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57C4F-7ABB-4203-AE0B-C6A75BDB20D8}">
      <dsp:nvSpPr>
        <dsp:cNvPr id="0" name=""/>
        <dsp:cNvSpPr/>
      </dsp:nvSpPr>
      <dsp:spPr>
        <a:xfrm rot="5400000">
          <a:off x="1379789" y="147954"/>
          <a:ext cx="6305460" cy="6009552"/>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0" lvl="1" indent="0" algn="justLow" defTabSz="1066800" rtl="1">
            <a:lnSpc>
              <a:spcPct val="90000"/>
            </a:lnSpc>
            <a:spcBef>
              <a:spcPct val="0"/>
            </a:spcBef>
            <a:spcAft>
              <a:spcPct val="15000"/>
            </a:spcAft>
            <a:buChar char="••"/>
            <a:tabLst>
              <a:tab pos="442913" algn="l"/>
            </a:tabLst>
          </a:pPr>
          <a:endParaRPr lang="en-US" sz="2400" kern="1200" dirty="0">
            <a:solidFill>
              <a:schemeClr val="tx1"/>
            </a:solidFill>
            <a:cs typeface="B Zar" pitchFamily="2" charset="-78"/>
          </a:endParaRPr>
        </a:p>
        <a:p>
          <a:pPr marL="0" lvl="1" indent="0" algn="justLow" defTabSz="1066800" rtl="1">
            <a:lnSpc>
              <a:spcPct val="90000"/>
            </a:lnSpc>
            <a:spcBef>
              <a:spcPct val="0"/>
            </a:spcBef>
            <a:spcAft>
              <a:spcPct val="15000"/>
            </a:spcAft>
            <a:buChar char="••"/>
            <a:tabLst>
              <a:tab pos="442913" algn="l"/>
            </a:tabLst>
          </a:pPr>
          <a:r>
            <a:rPr lang="fa-IR" sz="2400" kern="1200" dirty="0" smtClean="0">
              <a:solidFill>
                <a:schemeClr val="tx1"/>
              </a:solidFill>
              <a:cs typeface="B Zar" pitchFamily="2" charset="-78"/>
            </a:rPr>
            <a:t>مدیریت سازمان را به توجه عمیق به نیازها و ارضای آن وادار میکند. بر این اساس اگر سازمان به حیات خود توجه داشته باشد میبایستی از طریق ارضای نیازهای خود اقدام شایسته مبذول دارد.</a:t>
          </a:r>
          <a:endParaRPr lang="en-US" sz="2400" kern="1200" dirty="0">
            <a:solidFill>
              <a:schemeClr val="tx1"/>
            </a:solidFill>
            <a:cs typeface="B Zar" pitchFamily="2" charset="-78"/>
          </a:endParaRPr>
        </a:p>
        <a:p>
          <a:pPr marL="0" lvl="1" indent="0" algn="justLow" defTabSz="1066800" rtl="1">
            <a:lnSpc>
              <a:spcPct val="90000"/>
            </a:lnSpc>
            <a:spcBef>
              <a:spcPct val="0"/>
            </a:spcBef>
            <a:spcAft>
              <a:spcPct val="15000"/>
            </a:spcAft>
            <a:buChar char="••"/>
            <a:tabLst>
              <a:tab pos="442913" algn="l"/>
            </a:tabLst>
          </a:pPr>
          <a:endParaRPr lang="en-US" sz="2400" kern="1200" dirty="0">
            <a:solidFill>
              <a:schemeClr val="tx1"/>
            </a:solidFill>
            <a:cs typeface="B Zar" pitchFamily="2" charset="-78"/>
          </a:endParaRPr>
        </a:p>
        <a:p>
          <a:pPr marL="0" lvl="1" indent="0" algn="justLow" defTabSz="1066800" rtl="1">
            <a:lnSpc>
              <a:spcPct val="90000"/>
            </a:lnSpc>
            <a:spcBef>
              <a:spcPct val="0"/>
            </a:spcBef>
            <a:spcAft>
              <a:spcPct val="15000"/>
            </a:spcAft>
            <a:buChar char="••"/>
            <a:tabLst>
              <a:tab pos="442913" algn="l"/>
            </a:tabLst>
          </a:pPr>
          <a:r>
            <a:rPr lang="fa-IR" sz="2400" kern="1200" dirty="0" smtClean="0">
              <a:solidFill>
                <a:schemeClr val="tx1"/>
              </a:solidFill>
              <a:cs typeface="B Zar" pitchFamily="2" charset="-78"/>
            </a:rPr>
            <a:t> این امربا نظریه های کلاسیک  که توجه خود رامعطوف به یک هدف عملیاتی مشخص مینمودنددرتقابل قرار دارد به دیگر سخن حیات سازمانی یک فرآیند است حال آنکه اهداف نقاط مشخصی هستند که میبایستی به آنهارسید ازآنجا که در این نگرش حیات خود به مثابه یک هدف اولیه و اساسی موردتوجه قرار میگیرد نگرش مدیران رامنعطف میسازد و از جابه جایی اهداف که سرنوشت کلیه سازمانهاست جلوگیری مینماید </a:t>
          </a:r>
          <a:endParaRPr lang="en-US" sz="2400" kern="1200" dirty="0">
            <a:solidFill>
              <a:schemeClr val="tx1"/>
            </a:solidFill>
            <a:cs typeface="B Zar" pitchFamily="2" charset="-78"/>
          </a:endParaRPr>
        </a:p>
      </dsp:txBody>
      <dsp:txXfrm rot="-5400000">
        <a:off x="1527743" y="293362"/>
        <a:ext cx="5716190" cy="5718736"/>
      </dsp:txXfrm>
    </dsp:sp>
    <dsp:sp modelId="{353E56A7-1EF9-47D3-B9CA-0684CAB752DB}">
      <dsp:nvSpPr>
        <dsp:cNvPr id="0" name=""/>
        <dsp:cNvSpPr/>
      </dsp:nvSpPr>
      <dsp:spPr>
        <a:xfrm>
          <a:off x="0" y="6163"/>
          <a:ext cx="1543236" cy="63054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78105" rIns="156210" bIns="78105" numCol="1" spcCol="1270" anchor="ctr" anchorCtr="0">
          <a:noAutofit/>
        </a:bodyPr>
        <a:lstStyle/>
        <a:p>
          <a:pPr lvl="0" algn="ctr" defTabSz="1822450" rtl="1">
            <a:lnSpc>
              <a:spcPct val="90000"/>
            </a:lnSpc>
            <a:spcBef>
              <a:spcPct val="0"/>
            </a:spcBef>
            <a:spcAft>
              <a:spcPct val="35000"/>
            </a:spcAft>
          </a:pPr>
          <a:r>
            <a:rPr lang="fa-IR" sz="4100" kern="1200" dirty="0" smtClean="0">
              <a:cs typeface="B Zar" pitchFamily="2" charset="-78"/>
            </a:rPr>
            <a:t>نقاط قوت</a:t>
          </a:r>
        </a:p>
        <a:p>
          <a:pPr lvl="0" algn="ctr" defTabSz="1822450" rtl="1">
            <a:lnSpc>
              <a:spcPct val="90000"/>
            </a:lnSpc>
            <a:spcBef>
              <a:spcPct val="0"/>
            </a:spcBef>
            <a:spcAft>
              <a:spcPct val="35000"/>
            </a:spcAft>
          </a:pPr>
          <a:r>
            <a:rPr lang="fa-IR" sz="4100" kern="1200" dirty="0" smtClean="0">
              <a:cs typeface="B Zar" pitchFamily="2" charset="-78"/>
            </a:rPr>
            <a:t>استعاره</a:t>
          </a:r>
        </a:p>
        <a:p>
          <a:pPr lvl="0" algn="ctr" defTabSz="1822450" rtl="1">
            <a:lnSpc>
              <a:spcPct val="90000"/>
            </a:lnSpc>
            <a:spcBef>
              <a:spcPct val="0"/>
            </a:spcBef>
            <a:spcAft>
              <a:spcPct val="35000"/>
            </a:spcAft>
          </a:pPr>
          <a:r>
            <a:rPr lang="fa-IR" sz="4100" kern="1200" dirty="0" smtClean="0">
              <a:cs typeface="B Zar" pitchFamily="2" charset="-78"/>
            </a:rPr>
            <a:t>زیستی</a:t>
          </a:r>
          <a:endParaRPr lang="en-US" sz="4100" kern="1200" dirty="0">
            <a:cs typeface="B Zar" pitchFamily="2" charset="-78"/>
          </a:endParaRPr>
        </a:p>
      </dsp:txBody>
      <dsp:txXfrm>
        <a:off x="75335" y="81498"/>
        <a:ext cx="1392566" cy="615479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57C4F-7ABB-4203-AE0B-C6A75BDB20D8}">
      <dsp:nvSpPr>
        <dsp:cNvPr id="0" name=""/>
        <dsp:cNvSpPr/>
      </dsp:nvSpPr>
      <dsp:spPr>
        <a:xfrm rot="5400000">
          <a:off x="1573490" y="-298089"/>
          <a:ext cx="5815894" cy="646802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Low" defTabSz="1066800" rtl="1">
            <a:lnSpc>
              <a:spcPct val="90000"/>
            </a:lnSpc>
            <a:spcBef>
              <a:spcPct val="0"/>
            </a:spcBef>
            <a:spcAft>
              <a:spcPct val="15000"/>
            </a:spcAft>
            <a:buChar char="••"/>
          </a:pPr>
          <a:r>
            <a:rPr lang="fa-IR" sz="2400" kern="1200" dirty="0" smtClean="0">
              <a:solidFill>
                <a:schemeClr val="tx1"/>
              </a:solidFill>
              <a:cs typeface="B Zar" pitchFamily="2" charset="-78"/>
            </a:rPr>
            <a:t>برای سازماندهی طیف وسیعی از راهکارهای مختلف وجود دارد و مدیران و افراد مسئول در سازماندهی با عنایت به شرایط خاص محیطی نسبت به انتخاب یکی از آنها اقدام مینمایند ، کیفیت و کارآمدی سازمان بستگی تام به این انتخاب دارد.</a:t>
          </a:r>
          <a:endParaRPr lang="en-US" sz="2400" kern="1200" dirty="0">
            <a:solidFill>
              <a:schemeClr val="tx1"/>
            </a:solidFill>
            <a:cs typeface="B Zar" pitchFamily="2" charset="-78"/>
          </a:endParaRPr>
        </a:p>
        <a:p>
          <a:pPr marL="171450" lvl="1" indent="-171450" algn="justLow" defTabSz="800100" rtl="1">
            <a:lnSpc>
              <a:spcPct val="90000"/>
            </a:lnSpc>
            <a:spcBef>
              <a:spcPct val="0"/>
            </a:spcBef>
            <a:spcAft>
              <a:spcPct val="15000"/>
            </a:spcAft>
            <a:buChar char="••"/>
          </a:pPr>
          <a:endParaRPr lang="en-US" sz="1800" kern="1200" dirty="0">
            <a:solidFill>
              <a:schemeClr val="tx1"/>
            </a:solidFill>
            <a:cs typeface="B Zar" pitchFamily="2" charset="-78"/>
          </a:endParaRPr>
        </a:p>
        <a:p>
          <a:pPr marL="228600" lvl="1" indent="-228600" algn="justLow" defTabSz="1066800" rtl="1">
            <a:lnSpc>
              <a:spcPct val="90000"/>
            </a:lnSpc>
            <a:spcBef>
              <a:spcPct val="0"/>
            </a:spcBef>
            <a:spcAft>
              <a:spcPct val="15000"/>
            </a:spcAft>
            <a:buChar char="••"/>
          </a:pPr>
          <a:r>
            <a:rPr lang="fa-IR" sz="2400" kern="1200" dirty="0" smtClean="0">
              <a:solidFill>
                <a:schemeClr val="tx1"/>
              </a:solidFill>
              <a:cs typeface="B Zar" pitchFamily="2" charset="-78"/>
            </a:rPr>
            <a:t>توجه عمیق به نو آوری و ابداع در سازمان.قابل ذکر نیست که بگوییم در سازمانهای مکانیکی نوآوری و ابداع فدای نظم و انضباط عملکردی می گردد نظراتی که در این بخش مطرح گردید براین نکته تاکید دارد که سازمانهای پویا ماتریسی پروژه ای   ویا به کلی زیستی در این زمینه برتری کامل دارند </a:t>
          </a:r>
          <a:endParaRPr lang="en-US" sz="2400" kern="1200" dirty="0">
            <a:solidFill>
              <a:schemeClr val="tx1"/>
            </a:solidFill>
            <a:cs typeface="B Zar" pitchFamily="2" charset="-78"/>
          </a:endParaRPr>
        </a:p>
        <a:p>
          <a:pPr marL="171450" lvl="1" indent="-171450" algn="justLow" defTabSz="800100" rtl="1">
            <a:lnSpc>
              <a:spcPct val="90000"/>
            </a:lnSpc>
            <a:spcBef>
              <a:spcPct val="0"/>
            </a:spcBef>
            <a:spcAft>
              <a:spcPct val="15000"/>
            </a:spcAft>
            <a:buChar char="••"/>
          </a:pPr>
          <a:endParaRPr lang="en-US" sz="1800" kern="1200" dirty="0">
            <a:solidFill>
              <a:schemeClr val="tx1"/>
            </a:solidFill>
            <a:cs typeface="B Zar" pitchFamily="2" charset="-78"/>
          </a:endParaRPr>
        </a:p>
      </dsp:txBody>
      <dsp:txXfrm rot="-5400000">
        <a:off x="1247425" y="311885"/>
        <a:ext cx="6184117" cy="5248076"/>
      </dsp:txXfrm>
    </dsp:sp>
    <dsp:sp modelId="{353E56A7-1EF9-47D3-B9CA-0684CAB752DB}">
      <dsp:nvSpPr>
        <dsp:cNvPr id="0" name=""/>
        <dsp:cNvSpPr/>
      </dsp:nvSpPr>
      <dsp:spPr>
        <a:xfrm>
          <a:off x="0" y="5847"/>
          <a:ext cx="1243601" cy="59819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1">
            <a:lnSpc>
              <a:spcPct val="90000"/>
            </a:lnSpc>
            <a:spcBef>
              <a:spcPct val="0"/>
            </a:spcBef>
            <a:spcAft>
              <a:spcPct val="35000"/>
            </a:spcAft>
          </a:pPr>
          <a:r>
            <a:rPr lang="fa-IR" sz="3300" kern="1200" dirty="0" smtClean="0">
              <a:cs typeface="B Zar" pitchFamily="2" charset="-78"/>
            </a:rPr>
            <a:t>نقاط قوت</a:t>
          </a:r>
        </a:p>
        <a:p>
          <a:pPr lvl="0" algn="ctr" defTabSz="1466850" rtl="1">
            <a:lnSpc>
              <a:spcPct val="90000"/>
            </a:lnSpc>
            <a:spcBef>
              <a:spcPct val="0"/>
            </a:spcBef>
            <a:spcAft>
              <a:spcPct val="35000"/>
            </a:spcAft>
          </a:pPr>
          <a:r>
            <a:rPr lang="fa-IR" sz="3300" kern="1200" dirty="0" smtClean="0">
              <a:cs typeface="B Zar" pitchFamily="2" charset="-78"/>
            </a:rPr>
            <a:t>استعاره</a:t>
          </a:r>
        </a:p>
        <a:p>
          <a:pPr lvl="0" algn="ctr" defTabSz="1466850" rtl="1">
            <a:lnSpc>
              <a:spcPct val="90000"/>
            </a:lnSpc>
            <a:spcBef>
              <a:spcPct val="0"/>
            </a:spcBef>
            <a:spcAft>
              <a:spcPct val="35000"/>
            </a:spcAft>
          </a:pPr>
          <a:r>
            <a:rPr lang="fa-IR" sz="3300" kern="1200" dirty="0" smtClean="0">
              <a:cs typeface="B Zar" pitchFamily="2" charset="-78"/>
            </a:rPr>
            <a:t>زیستی</a:t>
          </a:r>
          <a:endParaRPr lang="en-US" sz="3300" kern="1200" dirty="0">
            <a:cs typeface="B Zar" pitchFamily="2" charset="-78"/>
          </a:endParaRPr>
        </a:p>
      </dsp:txBody>
      <dsp:txXfrm>
        <a:off x="60708" y="66555"/>
        <a:ext cx="1122185" cy="5860488"/>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57C4F-7ABB-4203-AE0B-C6A75BDB20D8}">
      <dsp:nvSpPr>
        <dsp:cNvPr id="0" name=""/>
        <dsp:cNvSpPr/>
      </dsp:nvSpPr>
      <dsp:spPr>
        <a:xfrm rot="5400000">
          <a:off x="1570647" y="-298146"/>
          <a:ext cx="5821579" cy="646802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Low" defTabSz="1066800" rtl="1">
            <a:lnSpc>
              <a:spcPct val="90000"/>
            </a:lnSpc>
            <a:spcBef>
              <a:spcPct val="0"/>
            </a:spcBef>
            <a:spcAft>
              <a:spcPct val="15000"/>
            </a:spcAft>
            <a:buChar char="••"/>
          </a:pPr>
          <a:r>
            <a:rPr lang="fa-IR" sz="2400" kern="1200" dirty="0" smtClean="0">
              <a:solidFill>
                <a:schemeClr val="tx1"/>
              </a:solidFill>
              <a:cs typeface="B Zar" pitchFamily="2" charset="-78"/>
            </a:rPr>
            <a:t>استفاده از زمینه های نظری و عملی ، مخصوصا در نگرش اقتضایی  ، در توسعه سازمانی است.</a:t>
          </a:r>
          <a:endParaRPr lang="en-US" sz="2400" kern="1200" dirty="0">
            <a:solidFill>
              <a:schemeClr val="tx1"/>
            </a:solidFill>
            <a:cs typeface="B Zar" pitchFamily="2" charset="-78"/>
          </a:endParaRPr>
        </a:p>
        <a:p>
          <a:pPr marL="171450" lvl="1" indent="-171450" algn="justLow" defTabSz="800100" rtl="1">
            <a:lnSpc>
              <a:spcPct val="90000"/>
            </a:lnSpc>
            <a:spcBef>
              <a:spcPct val="0"/>
            </a:spcBef>
            <a:spcAft>
              <a:spcPct val="15000"/>
            </a:spcAft>
            <a:buChar char="••"/>
          </a:pPr>
          <a:endParaRPr lang="en-US" sz="1800" kern="1200" dirty="0">
            <a:solidFill>
              <a:schemeClr val="tx1"/>
            </a:solidFill>
            <a:cs typeface="B Zar" pitchFamily="2" charset="-78"/>
          </a:endParaRPr>
        </a:p>
        <a:p>
          <a:pPr marL="228600" lvl="1" indent="-228600" algn="justLow" defTabSz="1066800" rtl="1">
            <a:lnSpc>
              <a:spcPct val="90000"/>
            </a:lnSpc>
            <a:spcBef>
              <a:spcPct val="0"/>
            </a:spcBef>
            <a:spcAft>
              <a:spcPct val="15000"/>
            </a:spcAft>
            <a:buChar char="••"/>
          </a:pPr>
          <a:r>
            <a:rPr lang="fa-IR" sz="2400" kern="1200" dirty="0" smtClean="0">
              <a:solidFill>
                <a:schemeClr val="tx1"/>
              </a:solidFill>
              <a:cs typeface="B Zar" pitchFamily="2" charset="-78"/>
            </a:rPr>
            <a:t>این استعاره به اکولوژی و روابط بین سازمانی تاکید می نماید.نظریه پردازان اکولوژی جمعیت براین باورند که روابط بین سازمانی تاثیر بسیار زیادی در حیات سازمانهای جدید خواهد داشت چنانچه این نظریه را بپذیریم شایسته است که شکل جدیدی از روابط بین سازمانی را باتوجه به محیط بسیار پیچیده ای که سازمانهای ما با آن روبرویند خلق نماییم </a:t>
          </a:r>
          <a:endParaRPr lang="en-US" sz="2400" kern="1200" dirty="0">
            <a:solidFill>
              <a:schemeClr val="tx1"/>
            </a:solidFill>
            <a:cs typeface="B Zar" pitchFamily="2" charset="-78"/>
          </a:endParaRPr>
        </a:p>
      </dsp:txBody>
      <dsp:txXfrm rot="-5400000">
        <a:off x="1247424" y="309263"/>
        <a:ext cx="6183840" cy="5253207"/>
      </dsp:txXfrm>
    </dsp:sp>
    <dsp:sp modelId="{353E56A7-1EF9-47D3-B9CA-0684CAB752DB}">
      <dsp:nvSpPr>
        <dsp:cNvPr id="0" name=""/>
        <dsp:cNvSpPr/>
      </dsp:nvSpPr>
      <dsp:spPr>
        <a:xfrm>
          <a:off x="0" y="0"/>
          <a:ext cx="1243601" cy="598775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1">
            <a:lnSpc>
              <a:spcPct val="90000"/>
            </a:lnSpc>
            <a:spcBef>
              <a:spcPct val="0"/>
            </a:spcBef>
            <a:spcAft>
              <a:spcPct val="35000"/>
            </a:spcAft>
          </a:pPr>
          <a:r>
            <a:rPr lang="fa-IR" sz="3300" kern="1200" dirty="0" smtClean="0">
              <a:solidFill>
                <a:schemeClr val="bg1"/>
              </a:solidFill>
              <a:cs typeface="B Zar" pitchFamily="2" charset="-78"/>
            </a:rPr>
            <a:t>نقاط قوت</a:t>
          </a:r>
        </a:p>
        <a:p>
          <a:pPr lvl="0" algn="ctr" defTabSz="1466850" rtl="1">
            <a:lnSpc>
              <a:spcPct val="90000"/>
            </a:lnSpc>
            <a:spcBef>
              <a:spcPct val="0"/>
            </a:spcBef>
            <a:spcAft>
              <a:spcPct val="35000"/>
            </a:spcAft>
          </a:pPr>
          <a:r>
            <a:rPr lang="fa-IR" sz="3300" kern="1200" dirty="0" smtClean="0">
              <a:solidFill>
                <a:schemeClr val="bg1"/>
              </a:solidFill>
              <a:cs typeface="B Zar" pitchFamily="2" charset="-78"/>
            </a:rPr>
            <a:t>استعاره</a:t>
          </a:r>
        </a:p>
        <a:p>
          <a:pPr lvl="0" algn="ctr" defTabSz="1466850" rtl="1">
            <a:lnSpc>
              <a:spcPct val="90000"/>
            </a:lnSpc>
            <a:spcBef>
              <a:spcPct val="0"/>
            </a:spcBef>
            <a:spcAft>
              <a:spcPct val="35000"/>
            </a:spcAft>
          </a:pPr>
          <a:r>
            <a:rPr lang="fa-IR" sz="3300" kern="1200" dirty="0" smtClean="0">
              <a:solidFill>
                <a:schemeClr val="bg1"/>
              </a:solidFill>
              <a:cs typeface="B Zar" pitchFamily="2" charset="-78"/>
            </a:rPr>
            <a:t>زیستی</a:t>
          </a:r>
          <a:endParaRPr lang="en-US" sz="3300" kern="1200" dirty="0">
            <a:solidFill>
              <a:schemeClr val="bg1"/>
            </a:solidFill>
            <a:cs typeface="B Zar" pitchFamily="2" charset="-78"/>
          </a:endParaRPr>
        </a:p>
      </dsp:txBody>
      <dsp:txXfrm>
        <a:off x="60708" y="60708"/>
        <a:ext cx="1122185" cy="586633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657C4F-7ABB-4203-AE0B-C6A75BDB20D8}">
      <dsp:nvSpPr>
        <dsp:cNvPr id="0" name=""/>
        <dsp:cNvSpPr/>
      </dsp:nvSpPr>
      <dsp:spPr>
        <a:xfrm rot="5400000">
          <a:off x="1577313" y="-326065"/>
          <a:ext cx="5815894" cy="646802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Low" defTabSz="1066800" rtl="1">
            <a:lnSpc>
              <a:spcPct val="90000"/>
            </a:lnSpc>
            <a:spcBef>
              <a:spcPct val="0"/>
            </a:spcBef>
            <a:spcAft>
              <a:spcPct val="15000"/>
            </a:spcAft>
            <a:buChar char="••"/>
          </a:pPr>
          <a:r>
            <a:rPr lang="fa-IR" sz="2400" kern="1200" dirty="0" smtClean="0">
              <a:solidFill>
                <a:schemeClr val="tx1"/>
              </a:solidFill>
              <a:cs typeface="B Zar" pitchFamily="2" charset="-78"/>
            </a:rPr>
            <a:t>ازآنجا که در این نگرش حیات خودبه مثابه یک هدف اولیه و اساسی مورد توجه قرار میگیرد ، نگرش مدیران را منعطف میسازد و از جابجایی اهداف که سرنوشت کلیه سازمانهاست ، جلوگیری میکند.</a:t>
          </a:r>
          <a:endParaRPr lang="en-US" sz="2400" kern="1200" dirty="0">
            <a:solidFill>
              <a:schemeClr val="tx1"/>
            </a:solidFill>
            <a:cs typeface="B Zar" pitchFamily="2" charset="-78"/>
          </a:endParaRPr>
        </a:p>
        <a:p>
          <a:pPr marL="228600" lvl="1" indent="-228600" algn="justLow" defTabSz="1066800" rtl="1">
            <a:lnSpc>
              <a:spcPct val="90000"/>
            </a:lnSpc>
            <a:spcBef>
              <a:spcPct val="0"/>
            </a:spcBef>
            <a:spcAft>
              <a:spcPct val="15000"/>
            </a:spcAft>
            <a:buChar char="••"/>
          </a:pPr>
          <a:endParaRPr lang="en-US" sz="2400" kern="1200" dirty="0">
            <a:solidFill>
              <a:schemeClr val="tx1"/>
            </a:solidFill>
            <a:cs typeface="B Zar" pitchFamily="2" charset="-78"/>
          </a:endParaRPr>
        </a:p>
        <a:p>
          <a:pPr marL="228600" lvl="1" indent="-228600" algn="justLow" defTabSz="1066800" rtl="1">
            <a:lnSpc>
              <a:spcPct val="90000"/>
            </a:lnSpc>
            <a:spcBef>
              <a:spcPct val="0"/>
            </a:spcBef>
            <a:spcAft>
              <a:spcPct val="15000"/>
            </a:spcAft>
            <a:buChar char="••"/>
          </a:pPr>
          <a:endParaRPr lang="en-US" sz="2400" kern="1200" dirty="0">
            <a:solidFill>
              <a:schemeClr val="tx1"/>
            </a:solidFill>
            <a:cs typeface="B Zar" pitchFamily="2" charset="-78"/>
          </a:endParaRPr>
        </a:p>
        <a:p>
          <a:pPr marL="228600" lvl="1" indent="-228600" algn="justLow" defTabSz="1066800" rtl="1">
            <a:lnSpc>
              <a:spcPct val="90000"/>
            </a:lnSpc>
            <a:spcBef>
              <a:spcPct val="0"/>
            </a:spcBef>
            <a:spcAft>
              <a:spcPct val="15000"/>
            </a:spcAft>
            <a:buChar char="••"/>
          </a:pPr>
          <a:r>
            <a:rPr lang="fa-IR" sz="2400" kern="1200" dirty="0" smtClean="0">
              <a:solidFill>
                <a:schemeClr val="tx1"/>
              </a:solidFill>
              <a:cs typeface="B Zar" pitchFamily="2" charset="-78"/>
            </a:rPr>
            <a:t>استفاده از زمینه های نظری و عملی ، مخصوصا در نگرش اقتضایی  ، در توسعه سازمانی است.</a:t>
          </a:r>
          <a:endParaRPr lang="en-US" sz="2400" kern="1200" dirty="0">
            <a:solidFill>
              <a:schemeClr val="tx1"/>
            </a:solidFill>
            <a:cs typeface="B Zar" pitchFamily="2" charset="-78"/>
          </a:endParaRPr>
        </a:p>
        <a:p>
          <a:pPr marL="228600" lvl="1" indent="-228600" algn="justLow" defTabSz="1066800" rtl="1">
            <a:lnSpc>
              <a:spcPct val="90000"/>
            </a:lnSpc>
            <a:spcBef>
              <a:spcPct val="0"/>
            </a:spcBef>
            <a:spcAft>
              <a:spcPct val="15000"/>
            </a:spcAft>
            <a:buChar char="••"/>
          </a:pPr>
          <a:endParaRPr lang="en-US" sz="2400" kern="1200" dirty="0">
            <a:solidFill>
              <a:schemeClr val="tx1"/>
            </a:solidFill>
            <a:cs typeface="B Zar" pitchFamily="2" charset="-78"/>
          </a:endParaRPr>
        </a:p>
        <a:p>
          <a:pPr marL="228600" lvl="1" indent="-228600" algn="justLow" defTabSz="1066800" rtl="1">
            <a:lnSpc>
              <a:spcPct val="90000"/>
            </a:lnSpc>
            <a:spcBef>
              <a:spcPct val="0"/>
            </a:spcBef>
            <a:spcAft>
              <a:spcPct val="15000"/>
            </a:spcAft>
            <a:buChar char="••"/>
          </a:pPr>
          <a:r>
            <a:rPr lang="fa-IR" sz="2400" kern="1200" dirty="0" smtClean="0">
              <a:solidFill>
                <a:schemeClr val="tx1"/>
              </a:solidFill>
              <a:cs typeface="B Zar" pitchFamily="2" charset="-78"/>
            </a:rPr>
            <a:t>این استعاره به اکولوژی و روابط بین سازمانی تاکید می نماید.</a:t>
          </a:r>
          <a:endParaRPr lang="en-US" sz="2400" kern="1200" dirty="0">
            <a:solidFill>
              <a:schemeClr val="tx1"/>
            </a:solidFill>
            <a:cs typeface="B Zar" pitchFamily="2" charset="-78"/>
          </a:endParaRPr>
        </a:p>
        <a:p>
          <a:pPr marL="228600" lvl="1" indent="-228600" algn="justLow" defTabSz="1066800" rtl="1">
            <a:lnSpc>
              <a:spcPct val="90000"/>
            </a:lnSpc>
            <a:spcBef>
              <a:spcPct val="0"/>
            </a:spcBef>
            <a:spcAft>
              <a:spcPct val="15000"/>
            </a:spcAft>
            <a:buChar char="••"/>
          </a:pPr>
          <a:endParaRPr lang="en-US" sz="2400" kern="1200" dirty="0">
            <a:solidFill>
              <a:schemeClr val="tx1"/>
            </a:solidFill>
            <a:cs typeface="B Zar" pitchFamily="2" charset="-78"/>
          </a:endParaRPr>
        </a:p>
      </dsp:txBody>
      <dsp:txXfrm rot="-5400000">
        <a:off x="1251248" y="283909"/>
        <a:ext cx="6184117" cy="5248076"/>
      </dsp:txXfrm>
    </dsp:sp>
    <dsp:sp modelId="{353E56A7-1EF9-47D3-B9CA-0684CAB752DB}">
      <dsp:nvSpPr>
        <dsp:cNvPr id="0" name=""/>
        <dsp:cNvSpPr/>
      </dsp:nvSpPr>
      <dsp:spPr>
        <a:xfrm>
          <a:off x="0" y="5847"/>
          <a:ext cx="1243601" cy="598190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62865" rIns="125730" bIns="62865" numCol="1" spcCol="1270" anchor="ctr" anchorCtr="0">
          <a:noAutofit/>
        </a:bodyPr>
        <a:lstStyle/>
        <a:p>
          <a:pPr lvl="0" algn="ctr" defTabSz="1466850" rtl="1">
            <a:lnSpc>
              <a:spcPct val="90000"/>
            </a:lnSpc>
            <a:spcBef>
              <a:spcPct val="0"/>
            </a:spcBef>
            <a:spcAft>
              <a:spcPct val="35000"/>
            </a:spcAft>
          </a:pPr>
          <a:r>
            <a:rPr lang="fa-IR" sz="3300" kern="1200" dirty="0" smtClean="0">
              <a:solidFill>
                <a:schemeClr val="bg1"/>
              </a:solidFill>
              <a:cs typeface="B Zar" pitchFamily="2" charset="-78"/>
            </a:rPr>
            <a:t>نقاط قوت</a:t>
          </a:r>
        </a:p>
        <a:p>
          <a:pPr lvl="0" algn="ctr" defTabSz="1466850" rtl="1">
            <a:lnSpc>
              <a:spcPct val="90000"/>
            </a:lnSpc>
            <a:spcBef>
              <a:spcPct val="0"/>
            </a:spcBef>
            <a:spcAft>
              <a:spcPct val="35000"/>
            </a:spcAft>
          </a:pPr>
          <a:r>
            <a:rPr lang="fa-IR" sz="3300" kern="1200" dirty="0" smtClean="0">
              <a:solidFill>
                <a:schemeClr val="bg1"/>
              </a:solidFill>
              <a:cs typeface="B Zar" pitchFamily="2" charset="-78"/>
            </a:rPr>
            <a:t>استعاره</a:t>
          </a:r>
        </a:p>
        <a:p>
          <a:pPr lvl="0" algn="ctr" defTabSz="1466850" rtl="1">
            <a:lnSpc>
              <a:spcPct val="90000"/>
            </a:lnSpc>
            <a:spcBef>
              <a:spcPct val="0"/>
            </a:spcBef>
            <a:spcAft>
              <a:spcPct val="35000"/>
            </a:spcAft>
          </a:pPr>
          <a:r>
            <a:rPr lang="fa-IR" sz="3300" kern="1200" dirty="0" smtClean="0">
              <a:solidFill>
                <a:schemeClr val="bg1"/>
              </a:solidFill>
              <a:cs typeface="B Zar" pitchFamily="2" charset="-78"/>
            </a:rPr>
            <a:t>زیستی</a:t>
          </a:r>
          <a:endParaRPr lang="en-US" sz="3300" kern="1200" dirty="0">
            <a:solidFill>
              <a:schemeClr val="bg1"/>
            </a:solidFill>
            <a:cs typeface="B Zar" pitchFamily="2" charset="-78"/>
          </a:endParaRPr>
        </a:p>
      </dsp:txBody>
      <dsp:txXfrm>
        <a:off x="60708" y="66555"/>
        <a:ext cx="1122185" cy="586048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BE07A-28F7-4990-AC95-501642AF73BA}">
      <dsp:nvSpPr>
        <dsp:cNvPr id="0" name=""/>
        <dsp:cNvSpPr/>
      </dsp:nvSpPr>
      <dsp:spPr>
        <a:xfrm rot="5400000">
          <a:off x="1642678" y="116696"/>
          <a:ext cx="6171128" cy="6124588"/>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just" defTabSz="889000" rtl="1">
            <a:lnSpc>
              <a:spcPct val="90000"/>
            </a:lnSpc>
            <a:spcBef>
              <a:spcPct val="0"/>
            </a:spcBef>
            <a:spcAft>
              <a:spcPct val="15000"/>
            </a:spcAft>
            <a:buChar char="••"/>
          </a:pPr>
          <a:r>
            <a:rPr lang="fa-IR" sz="2000" kern="1200" dirty="0" smtClean="0">
              <a:solidFill>
                <a:schemeClr val="tx1"/>
              </a:solidFill>
              <a:cs typeface="B Zar" pitchFamily="2" charset="-78"/>
            </a:rPr>
            <a:t>اهمیت روز افزون استعاره زیستی از بسیاری لحاظ نتیجه و محصول تغییرات زمانی است و چون به ضرورتهای محیطی توجه اساسی مینماید مورد توجه بسیاری  از سازمانهای بوروکراتیک قرار گرفته است اصطلاحی است که میگویند یک روش دیدن روش ندیدن نیز هست استعاره زیسای از این امر مستثنی نیست در آنچه بیان می دارد حقایق نهفته را باز میگوید اما محدودیتهای خود را نیز به همراه دارد</a:t>
          </a:r>
          <a:endParaRPr lang="en-US" sz="2000" kern="1200" dirty="0">
            <a:solidFill>
              <a:schemeClr val="tx1"/>
            </a:solidFill>
            <a:cs typeface="B Zar" pitchFamily="2" charset="-78"/>
          </a:endParaRPr>
        </a:p>
        <a:p>
          <a:pPr marL="228600" lvl="1" indent="-228600" algn="just" defTabSz="889000" rtl="1">
            <a:lnSpc>
              <a:spcPct val="90000"/>
            </a:lnSpc>
            <a:spcBef>
              <a:spcPct val="0"/>
            </a:spcBef>
            <a:spcAft>
              <a:spcPct val="15000"/>
            </a:spcAft>
            <a:buChar char="••"/>
          </a:pPr>
          <a:r>
            <a:rPr lang="fa-IR" sz="2000" kern="1200" dirty="0" smtClean="0">
              <a:solidFill>
                <a:schemeClr val="tx1"/>
              </a:solidFill>
              <a:cs typeface="B Zar" pitchFamily="2" charset="-78"/>
            </a:rPr>
            <a:t>اولین محدودیت این حقیقت را روشن میکند که ما سازمان و محیط آن را به دور از واقعیت مورد توجه قرار دادیم.موجودات زنده در دنیای واقعی زندگی و حیات دارند و ما آنها را مشاهده و آثار روابط  آنها را بایکدیگر ملاحظه می کنیم موجودات زنده براساس غریزه به زمندگی خود ادامه می دهند اما سازمانها نتیجه دیدگاهها ایده آلها و باورهای افراد و کارکنان است و بدین خاطر ساختار آنها نسبت به موجودات طبیعی شکننده تر است</a:t>
          </a:r>
          <a:endParaRPr lang="en-US" sz="2000" kern="1200" dirty="0">
            <a:solidFill>
              <a:schemeClr val="tx1"/>
            </a:solidFill>
            <a:cs typeface="B Zar" pitchFamily="2" charset="-78"/>
          </a:endParaRPr>
        </a:p>
        <a:p>
          <a:pPr marL="228600" lvl="1" indent="-228600" algn="just" defTabSz="889000" rtl="1">
            <a:lnSpc>
              <a:spcPct val="90000"/>
            </a:lnSpc>
            <a:spcBef>
              <a:spcPct val="0"/>
            </a:spcBef>
            <a:spcAft>
              <a:spcPct val="15000"/>
            </a:spcAft>
            <a:buChar char="••"/>
          </a:pPr>
          <a:r>
            <a:rPr lang="fa-IR" sz="2000" kern="1200" dirty="0" smtClean="0">
              <a:solidFill>
                <a:schemeClr val="tx1"/>
              </a:solidFill>
              <a:cs typeface="B Zar" pitchFamily="2" charset="-78"/>
            </a:rPr>
            <a:t> سازمانها برخلاف موجودات زنده دارای حق انتخاب هستند  وبارقابت و یاهمکاری با سایر سازمانها محیط راشکل می دهند . </a:t>
          </a:r>
          <a:endParaRPr lang="en-US" sz="2000" kern="1200" dirty="0">
            <a:solidFill>
              <a:schemeClr val="tx1"/>
            </a:solidFill>
            <a:cs typeface="B Zar" pitchFamily="2" charset="-78"/>
          </a:endParaRPr>
        </a:p>
      </dsp:txBody>
      <dsp:txXfrm rot="-5400000">
        <a:off x="1665948" y="392404"/>
        <a:ext cx="5825610" cy="5573172"/>
      </dsp:txXfrm>
    </dsp:sp>
    <dsp:sp modelId="{413C4C3D-3717-49A6-8358-705DCEE25444}">
      <dsp:nvSpPr>
        <dsp:cNvPr id="0" name=""/>
        <dsp:cNvSpPr/>
      </dsp:nvSpPr>
      <dsp:spPr>
        <a:xfrm>
          <a:off x="175" y="3104"/>
          <a:ext cx="1665773" cy="635177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76200" rIns="152400" bIns="76200" numCol="1" spcCol="1270" anchor="ctr" anchorCtr="0">
          <a:noAutofit/>
        </a:bodyPr>
        <a:lstStyle/>
        <a:p>
          <a:pPr lvl="0" algn="ctr" defTabSz="1778000" rtl="1">
            <a:lnSpc>
              <a:spcPct val="90000"/>
            </a:lnSpc>
            <a:spcBef>
              <a:spcPct val="0"/>
            </a:spcBef>
            <a:spcAft>
              <a:spcPct val="35000"/>
            </a:spcAft>
          </a:pPr>
          <a:r>
            <a:rPr lang="fa-IR" sz="4000" kern="1200" dirty="0" smtClean="0">
              <a:cs typeface="B Zar" pitchFamily="2" charset="-78"/>
            </a:rPr>
            <a:t>نقاط ضعف استعاره زیستی</a:t>
          </a:r>
          <a:endParaRPr lang="en-US" sz="4000" kern="1200" dirty="0">
            <a:cs typeface="B Zar" pitchFamily="2" charset="-78"/>
          </a:endParaRPr>
        </a:p>
      </dsp:txBody>
      <dsp:txXfrm>
        <a:off x="81491" y="84420"/>
        <a:ext cx="1503141" cy="6189141"/>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BBE07A-28F7-4990-AC95-501642AF73BA}">
      <dsp:nvSpPr>
        <dsp:cNvPr id="0" name=""/>
        <dsp:cNvSpPr/>
      </dsp:nvSpPr>
      <dsp:spPr>
        <a:xfrm rot="5400000">
          <a:off x="1616889" y="-119062"/>
          <a:ext cx="5677540" cy="608186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3820" tIns="41910" rIns="83820" bIns="41910" numCol="1" spcCol="1270" anchor="ctr" anchorCtr="0">
          <a:noAutofit/>
        </a:bodyPr>
        <a:lstStyle/>
        <a:p>
          <a:pPr marL="228600" lvl="1" indent="-228600" algn="just" defTabSz="977900" rtl="1">
            <a:lnSpc>
              <a:spcPct val="90000"/>
            </a:lnSpc>
            <a:spcBef>
              <a:spcPct val="0"/>
            </a:spcBef>
            <a:spcAft>
              <a:spcPct val="15000"/>
            </a:spcAft>
            <a:buChar char="••"/>
          </a:pPr>
          <a:endParaRPr lang="en-US" sz="2200" kern="1200" dirty="0">
            <a:solidFill>
              <a:schemeClr val="tx1"/>
            </a:solidFill>
            <a:cs typeface="B Zar" pitchFamily="2" charset="-78"/>
          </a:endParaRPr>
        </a:p>
        <a:p>
          <a:pPr marL="228600" lvl="1" indent="-228600" algn="just" defTabSz="977900" rtl="1">
            <a:lnSpc>
              <a:spcPct val="90000"/>
            </a:lnSpc>
            <a:spcBef>
              <a:spcPct val="0"/>
            </a:spcBef>
            <a:spcAft>
              <a:spcPct val="15000"/>
            </a:spcAft>
            <a:buChar char="••"/>
          </a:pPr>
          <a:r>
            <a:rPr lang="fa-IR" sz="2200" kern="1200" dirty="0" smtClean="0">
              <a:solidFill>
                <a:schemeClr val="tx1"/>
              </a:solidFill>
              <a:cs typeface="B Zar" pitchFamily="2" charset="-78"/>
            </a:rPr>
            <a:t>دومین محدودیت در مفروضه ی «عملکرد واحدی» نهفته است. موجودات زنده در دنیای واقعی ، یک وابستگی متقابل داخلی بین عناصر تشکیل خود دارندور مجموع یک عملکرد همتراز شده را در کل  بدن به نمایش می گذارند مثلا دستگاه گردش خون  در حالی که در سازمانها هر بخش یا واحد ، قابلیتهای جداگانه ای دارد و هرچند در ظاهر بر اساس هماهنگی های به عمل آمده به صورت یک پارچه به فعالیت می پردازند ولی در بسیاری از مواقع با یکدیگر تعارض و اختلاف دارند.</a:t>
          </a:r>
          <a:endParaRPr lang="en-US" sz="2200" kern="1200" dirty="0">
            <a:solidFill>
              <a:schemeClr val="tx1"/>
            </a:solidFill>
            <a:cs typeface="B Zar" pitchFamily="2" charset="-78"/>
          </a:endParaRPr>
        </a:p>
        <a:p>
          <a:pPr marL="228600" lvl="1" indent="-228600" algn="just" defTabSz="977900" rtl="1">
            <a:lnSpc>
              <a:spcPct val="90000"/>
            </a:lnSpc>
            <a:spcBef>
              <a:spcPct val="0"/>
            </a:spcBef>
            <a:spcAft>
              <a:spcPct val="15000"/>
            </a:spcAft>
            <a:buChar char="••"/>
          </a:pPr>
          <a:r>
            <a:rPr lang="fa-IR" sz="2200" kern="1200" dirty="0" smtClean="0">
              <a:solidFill>
                <a:schemeClr val="tx1"/>
              </a:solidFill>
              <a:cs typeface="B Zar" pitchFamily="2" charset="-78"/>
            </a:rPr>
            <a:t>سومین محدودیت خطر تبدیل استعاره به ایدئولوژی است. نظریه می تواند خود را به مثابه یک الزام مطرح کند که سازمان ها «باید» مانند موجود زنده باشند.</a:t>
          </a:r>
          <a:endParaRPr lang="en-US" sz="2200" kern="1200" dirty="0">
            <a:solidFill>
              <a:schemeClr val="tx1"/>
            </a:solidFill>
            <a:cs typeface="B Zar" pitchFamily="2" charset="-78"/>
          </a:endParaRPr>
        </a:p>
      </dsp:txBody>
      <dsp:txXfrm rot="-5400000">
        <a:off x="1414730" y="360253"/>
        <a:ext cx="5804705" cy="5123230"/>
      </dsp:txXfrm>
    </dsp:sp>
    <dsp:sp modelId="{413C4C3D-3717-49A6-8358-705DCEE25444}">
      <dsp:nvSpPr>
        <dsp:cNvPr id="0" name=""/>
        <dsp:cNvSpPr/>
      </dsp:nvSpPr>
      <dsp:spPr>
        <a:xfrm>
          <a:off x="1490" y="0"/>
          <a:ext cx="1413238" cy="584373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rtl="1">
            <a:lnSpc>
              <a:spcPct val="90000"/>
            </a:lnSpc>
            <a:spcBef>
              <a:spcPct val="0"/>
            </a:spcBef>
            <a:spcAft>
              <a:spcPct val="35000"/>
            </a:spcAft>
          </a:pPr>
          <a:r>
            <a:rPr lang="fa-IR" sz="3600" kern="1200" dirty="0" smtClean="0">
              <a:cs typeface="B Nazanin" pitchFamily="2" charset="-78"/>
            </a:rPr>
            <a:t>نقاط ضعف استعاره زیستی</a:t>
          </a:r>
          <a:endParaRPr lang="en-US" sz="3600" kern="1200" dirty="0">
            <a:cs typeface="B Nazanin" pitchFamily="2" charset="-78"/>
          </a:endParaRPr>
        </a:p>
      </dsp:txBody>
      <dsp:txXfrm>
        <a:off x="70479" y="68989"/>
        <a:ext cx="1275260" cy="570575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1315EE-42B0-477C-BFCA-CECF24023F1E}">
      <dsp:nvSpPr>
        <dsp:cNvPr id="0" name=""/>
        <dsp:cNvSpPr/>
      </dsp:nvSpPr>
      <dsp:spPr>
        <a:xfrm>
          <a:off x="0" y="1184033"/>
          <a:ext cx="7546032" cy="500736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just" defTabSz="1066800" rtl="1">
            <a:lnSpc>
              <a:spcPct val="90000"/>
            </a:lnSpc>
            <a:spcBef>
              <a:spcPct val="0"/>
            </a:spcBef>
            <a:spcAft>
              <a:spcPct val="35000"/>
            </a:spcAft>
          </a:pPr>
          <a:r>
            <a:rPr lang="fa-IR" sz="2400" kern="1200" dirty="0" smtClean="0">
              <a:cs typeface="B Nazanin" pitchFamily="2" charset="-78"/>
            </a:rPr>
            <a:t>مطالعات هاتورن(در دهه 1920)تحت رهبری التون مایوآغازگردید. در مطالعات اولیه درهاتورن متخصصین کارایی تصورمیکردند که زیاد کردن روشنایی موجب تولید بیشتر میشود . البته با پیشرفت تحقیقات این دیدگاه ضعیف تیلوری جای خود را به توجه به ابعاد وسیعتر کار هم چون </a:t>
          </a:r>
          <a:r>
            <a:rPr lang="fa-IR" sz="2400" b="1" kern="1200" dirty="0" smtClean="0">
              <a:solidFill>
                <a:srgbClr val="FFFF00"/>
              </a:solidFill>
              <a:cs typeface="B Nazanin" pitchFamily="2" charset="-78"/>
            </a:rPr>
            <a:t>نگرشها</a:t>
          </a:r>
          <a:r>
            <a:rPr lang="fa-IR" sz="2400" kern="1200" dirty="0" smtClean="0">
              <a:cs typeface="B Nazanin" pitchFamily="2" charset="-78"/>
            </a:rPr>
            <a:t> ، </a:t>
          </a:r>
          <a:r>
            <a:rPr lang="fa-IR" sz="2400" b="1" kern="1200" dirty="0" smtClean="0">
              <a:solidFill>
                <a:srgbClr val="FFFF00"/>
              </a:solidFill>
              <a:cs typeface="B Nazanin" pitchFamily="2" charset="-78"/>
            </a:rPr>
            <a:t>اشتغالات ذهنی کارکنان</a:t>
          </a:r>
          <a:r>
            <a:rPr lang="fa-IR" sz="2400" kern="1200" dirty="0" smtClean="0">
              <a:cs typeface="B Nazanin" pitchFamily="2" charset="-78"/>
            </a:rPr>
            <a:t> ، و </a:t>
          </a:r>
          <a:r>
            <a:rPr lang="fa-IR" sz="2400" b="1" kern="1200" dirty="0" smtClean="0">
              <a:solidFill>
                <a:srgbClr val="FFFF00"/>
              </a:solidFill>
              <a:cs typeface="B Nazanin" pitchFamily="2" charset="-78"/>
            </a:rPr>
            <a:t>عوامل اجتماعی موثر بر عملکرد</a:t>
          </a:r>
          <a:r>
            <a:rPr lang="fa-IR" sz="2400" kern="1200" dirty="0" smtClean="0">
              <a:solidFill>
                <a:srgbClr val="FFFF00"/>
              </a:solidFill>
              <a:cs typeface="B Nazanin" pitchFamily="2" charset="-78"/>
            </a:rPr>
            <a:t> </a:t>
          </a:r>
          <a:r>
            <a:rPr lang="fa-IR" sz="2400" kern="1200" dirty="0" smtClean="0">
              <a:cs typeface="B Nazanin" pitchFamily="2" charset="-78"/>
            </a:rPr>
            <a:t>آنان داد. این مطالعات به دلیل تشخیص </a:t>
          </a:r>
          <a:r>
            <a:rPr lang="fa-IR" sz="2400" b="1" kern="1200" dirty="0" smtClean="0">
              <a:solidFill>
                <a:srgbClr val="FFFF00"/>
              </a:solidFill>
              <a:cs typeface="B Nazanin" pitchFamily="2" charset="-78"/>
            </a:rPr>
            <a:t>اهمیت نیازهای اجتماعی </a:t>
          </a:r>
          <a:r>
            <a:rPr lang="fa-IR" sz="2400" kern="1200" dirty="0" smtClean="0">
              <a:cs typeface="B Nazanin" pitchFamily="2" charset="-78"/>
            </a:rPr>
            <a:t>در </a:t>
          </a:r>
          <a:r>
            <a:rPr lang="fa-IR" sz="2400" b="1" kern="1200" dirty="0" smtClean="0">
              <a:solidFill>
                <a:srgbClr val="FFFF00"/>
              </a:solidFill>
              <a:cs typeface="B Nazanin" pitchFamily="2" charset="-78"/>
            </a:rPr>
            <a:t>محیط کار</a:t>
          </a:r>
          <a:r>
            <a:rPr lang="fa-IR" sz="2400" b="1" kern="1200" dirty="0" smtClean="0">
              <a:cs typeface="B Nazanin" pitchFamily="2" charset="-78"/>
            </a:rPr>
            <a:t> </a:t>
          </a:r>
          <a:r>
            <a:rPr lang="fa-IR" sz="2400" kern="1200" dirty="0" smtClean="0">
              <a:cs typeface="B Nazanin" pitchFamily="2" charset="-78"/>
            </a:rPr>
            <a:t>و نیز تاثیری که </a:t>
          </a:r>
          <a:r>
            <a:rPr lang="fa-IR" sz="2400" b="1" kern="1200" dirty="0" smtClean="0">
              <a:solidFill>
                <a:srgbClr val="FFFF00"/>
              </a:solidFill>
              <a:cs typeface="B Nazanin" pitchFamily="2" charset="-78"/>
            </a:rPr>
            <a:t>گروهای کاری</a:t>
          </a:r>
          <a:r>
            <a:rPr lang="fa-IR" sz="2400" b="1" kern="1200" dirty="0" smtClean="0">
              <a:cs typeface="B Nazanin" pitchFamily="2" charset="-78"/>
            </a:rPr>
            <a:t> </a:t>
          </a:r>
          <a:r>
            <a:rPr lang="fa-IR" sz="2400" kern="1200" dirty="0" smtClean="0">
              <a:cs typeface="B Nazanin" pitchFamily="2" charset="-78"/>
            </a:rPr>
            <a:t>بر </a:t>
          </a:r>
          <a:r>
            <a:rPr lang="fa-IR" sz="2400" b="1" kern="1200" dirty="0" smtClean="0">
              <a:solidFill>
                <a:srgbClr val="FFFF00"/>
              </a:solidFill>
              <a:cs typeface="B Nazanin" pitchFamily="2" charset="-78"/>
            </a:rPr>
            <a:t>ارضای نیازها </a:t>
          </a:r>
          <a:r>
            <a:rPr lang="fa-IR" sz="2400" kern="1200" dirty="0" smtClean="0">
              <a:cs typeface="B Nazanin" pitchFamily="2" charset="-78"/>
            </a:rPr>
            <a:t>مینهند نظیر محدود نمودن تولید و یا ترغیب به فعالیت های برنامه ریزی نشده اهمیت زیادی پیدا نموده است . التون مایو و همکارانش دریافتند که در تعیین عوامل موثر در بازدهی و تولید </a:t>
          </a:r>
          <a:r>
            <a:rPr lang="fa-IR" sz="2400" b="1" kern="1200" dirty="0" smtClean="0">
              <a:solidFill>
                <a:srgbClr val="FFFF00"/>
              </a:solidFill>
              <a:cs typeface="B Nazanin" pitchFamily="2" charset="-78"/>
            </a:rPr>
            <a:t>عوامل منطقی </a:t>
          </a:r>
          <a:r>
            <a:rPr lang="fa-IR" sz="2400" kern="1200" dirty="0" smtClean="0">
              <a:cs typeface="B Nazanin" pitchFamily="2" charset="-78"/>
            </a:rPr>
            <a:t>نسبت به </a:t>
          </a:r>
          <a:r>
            <a:rPr lang="fa-IR" sz="2400" b="1" kern="1200" dirty="0" smtClean="0">
              <a:solidFill>
                <a:srgbClr val="FFFF00"/>
              </a:solidFill>
              <a:cs typeface="B Nazanin" pitchFamily="2" charset="-78"/>
            </a:rPr>
            <a:t>عوامل احساسی و ذهنی</a:t>
          </a:r>
          <a:r>
            <a:rPr lang="fa-IR" sz="2400" b="1" kern="1200" dirty="0" smtClean="0">
              <a:cs typeface="B Nazanin" pitchFamily="2" charset="-78"/>
            </a:rPr>
            <a:t> </a:t>
          </a:r>
          <a:r>
            <a:rPr lang="fa-IR" sz="2400" kern="1200" dirty="0" smtClean="0">
              <a:cs typeface="B Nazanin" pitchFamily="2" charset="-78"/>
            </a:rPr>
            <a:t>از اهمیت </a:t>
          </a:r>
          <a:r>
            <a:rPr lang="fa-IR" sz="2400" b="1" kern="1200" dirty="0" smtClean="0">
              <a:solidFill>
                <a:srgbClr val="FF0000"/>
              </a:solidFill>
              <a:cs typeface="B Nazanin" pitchFamily="2" charset="-78"/>
            </a:rPr>
            <a:t>کمتری</a:t>
          </a:r>
          <a:r>
            <a:rPr lang="fa-IR" sz="2400" kern="1200" dirty="0" smtClean="0">
              <a:cs typeface="B Nazanin" pitchFamily="2" charset="-78"/>
            </a:rPr>
            <a:t> برخوردار است.</a:t>
          </a:r>
          <a:endParaRPr lang="en-US" sz="2400" kern="1200" dirty="0">
            <a:cs typeface="B Nazanin" pitchFamily="2" charset="-78"/>
          </a:endParaRPr>
        </a:p>
      </dsp:txBody>
      <dsp:txXfrm>
        <a:off x="0" y="1184033"/>
        <a:ext cx="7546032" cy="5007368"/>
      </dsp:txXfrm>
    </dsp:sp>
    <dsp:sp modelId="{8762D19E-AD30-4BCE-ABD1-4B713F715AD3}">
      <dsp:nvSpPr>
        <dsp:cNvPr id="0" name=""/>
        <dsp:cNvSpPr/>
      </dsp:nvSpPr>
      <dsp:spPr>
        <a:xfrm rot="10800000">
          <a:off x="0" y="1285"/>
          <a:ext cx="7546032" cy="1257858"/>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99136" numCol="1" spcCol="1270" anchor="ctr" anchorCtr="0">
          <a:noAutofit/>
        </a:bodyPr>
        <a:lstStyle/>
        <a:p>
          <a:pPr lvl="0" algn="ctr" defTabSz="1244600" rtl="1">
            <a:lnSpc>
              <a:spcPct val="90000"/>
            </a:lnSpc>
            <a:spcBef>
              <a:spcPct val="0"/>
            </a:spcBef>
            <a:spcAft>
              <a:spcPct val="35000"/>
            </a:spcAft>
          </a:pPr>
          <a:r>
            <a:rPr lang="fa-IR" sz="2800" b="1" kern="1200" dirty="0" smtClean="0">
              <a:cs typeface="B Zar" pitchFamily="2" charset="-78"/>
            </a:rPr>
            <a:t>مطالعات هاتورن </a:t>
          </a:r>
          <a:endParaRPr lang="en-US" sz="2800" b="1" kern="1200" dirty="0">
            <a:cs typeface="B Zar" pitchFamily="2" charset="-78"/>
          </a:endParaRPr>
        </a:p>
      </dsp:txBody>
      <dsp:txXfrm rot="10800000">
        <a:off x="0" y="1285"/>
        <a:ext cx="7546032" cy="81731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F6832E0-0CE2-49FF-8083-F348019734AC}">
      <dsp:nvSpPr>
        <dsp:cNvPr id="0" name=""/>
        <dsp:cNvSpPr/>
      </dsp:nvSpPr>
      <dsp:spPr>
        <a:xfrm>
          <a:off x="8074" y="0"/>
          <a:ext cx="8255683" cy="122413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r>
            <a:rPr lang="fa-IR" sz="2000" b="1" kern="1200" dirty="0" smtClean="0">
              <a:cs typeface="B Nazanin" pitchFamily="2" charset="-78"/>
            </a:rPr>
            <a:t>نکته !</a:t>
          </a:r>
          <a:r>
            <a:rPr lang="fa-IR" sz="2000" kern="1200" dirty="0" smtClean="0">
              <a:cs typeface="B Nazanin" pitchFamily="2" charset="-78"/>
            </a:rPr>
            <a:t/>
          </a:r>
          <a:br>
            <a:rPr lang="fa-IR" sz="2000" kern="1200" dirty="0" smtClean="0">
              <a:cs typeface="B Nazanin" pitchFamily="2" charset="-78"/>
            </a:rPr>
          </a:br>
          <a:r>
            <a:rPr lang="fa-IR" sz="2000" kern="1200" dirty="0" smtClean="0">
              <a:cs typeface="B Nazanin" pitchFamily="2" charset="-78"/>
            </a:rPr>
            <a:t>نظریه های جدید سازمانی بر اساس این ایده که </a:t>
          </a:r>
          <a:r>
            <a:rPr lang="fa-IR" sz="2000" b="1" kern="1200" dirty="0" smtClean="0">
              <a:solidFill>
                <a:srgbClr val="FFFF00"/>
              </a:solidFill>
              <a:cs typeface="B Nazanin" pitchFamily="2" charset="-78"/>
            </a:rPr>
            <a:t>هنگامی</a:t>
          </a:r>
          <a:r>
            <a:rPr lang="fa-IR" sz="2000" b="1" kern="1200" dirty="0" smtClean="0">
              <a:cs typeface="B Nazanin" pitchFamily="2" charset="-78"/>
            </a:rPr>
            <a:t> </a:t>
          </a:r>
          <a:r>
            <a:rPr lang="fa-IR" sz="2000" b="1" kern="1200" dirty="0" smtClean="0">
              <a:solidFill>
                <a:srgbClr val="FFFF00"/>
              </a:solidFill>
              <a:cs typeface="B Nazanin" pitchFamily="2" charset="-78"/>
            </a:rPr>
            <a:t>گروه ها و اشخاص - همچون موجودات زنده - به طور موثر فعالیت می نمایند که نیازهای آنها برآورده شده باشد </a:t>
          </a:r>
          <a:r>
            <a:rPr lang="fa-IR" sz="2000" kern="1200" dirty="0" smtClean="0">
              <a:cs typeface="B Nazanin" pitchFamily="2" charset="-78"/>
            </a:rPr>
            <a:t>شکل گرفت.</a:t>
          </a:r>
          <a:endParaRPr lang="en-US" sz="2000" kern="1200" dirty="0">
            <a:cs typeface="B Nazanin" pitchFamily="2" charset="-78"/>
          </a:endParaRPr>
        </a:p>
      </dsp:txBody>
      <dsp:txXfrm>
        <a:off x="43928" y="35854"/>
        <a:ext cx="8183975" cy="115242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EC2C44-5862-4585-B28B-71433B9EED76}">
      <dsp:nvSpPr>
        <dsp:cNvPr id="0" name=""/>
        <dsp:cNvSpPr/>
      </dsp:nvSpPr>
      <dsp:spPr>
        <a:xfrm>
          <a:off x="5944628" y="1152116"/>
          <a:ext cx="1553451" cy="259943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justLow" defTabSz="889000" rtl="1">
            <a:lnSpc>
              <a:spcPct val="90000"/>
            </a:lnSpc>
            <a:spcBef>
              <a:spcPct val="0"/>
            </a:spcBef>
            <a:spcAft>
              <a:spcPct val="35000"/>
            </a:spcAft>
          </a:pPr>
          <a:r>
            <a:rPr lang="fa-IR" sz="2000" b="0" kern="1200" dirty="0" smtClean="0">
              <a:latin typeface="Arial" pitchFamily="34" charset="0"/>
              <a:cs typeface="B Nazanin" pitchFamily="2" charset="-78"/>
            </a:rPr>
            <a:t>سازمان به مثابه یک سیستم فنی – اجتماعی</a:t>
          </a:r>
          <a:endParaRPr lang="en-US" sz="2000" b="0" kern="1200" dirty="0">
            <a:latin typeface="Arial" pitchFamily="34" charset="0"/>
            <a:cs typeface="B Nazanin" pitchFamily="2" charset="-78"/>
          </a:endParaRPr>
        </a:p>
      </dsp:txBody>
      <dsp:txXfrm>
        <a:off x="5990127" y="1197615"/>
        <a:ext cx="1462453" cy="2508432"/>
      </dsp:txXfrm>
    </dsp:sp>
    <dsp:sp modelId="{C208AB3D-E443-4386-813D-894BBB72D658}">
      <dsp:nvSpPr>
        <dsp:cNvPr id="0" name=""/>
        <dsp:cNvSpPr/>
      </dsp:nvSpPr>
      <dsp:spPr>
        <a:xfrm rot="10804426">
          <a:off x="5333402" y="2313634"/>
          <a:ext cx="364600" cy="4181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US" sz="1900" kern="1200"/>
        </a:p>
      </dsp:txBody>
      <dsp:txXfrm rot="10800000">
        <a:off x="5442782" y="2397337"/>
        <a:ext cx="255220" cy="250899"/>
      </dsp:txXfrm>
    </dsp:sp>
    <dsp:sp modelId="{B53987BF-5E02-4A06-A055-5F252BB7EB45}">
      <dsp:nvSpPr>
        <dsp:cNvPr id="0" name=""/>
        <dsp:cNvSpPr/>
      </dsp:nvSpPr>
      <dsp:spPr>
        <a:xfrm>
          <a:off x="0" y="0"/>
          <a:ext cx="5262665" cy="59877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just" defTabSz="800100" rtl="1">
            <a:lnSpc>
              <a:spcPct val="90000"/>
            </a:lnSpc>
            <a:spcBef>
              <a:spcPct val="0"/>
            </a:spcBef>
            <a:spcAft>
              <a:spcPct val="35000"/>
            </a:spcAft>
          </a:pPr>
          <a:r>
            <a:rPr lang="fa-IR" sz="1800" b="1" kern="1200" dirty="0" smtClean="0">
              <a:latin typeface="Arial" pitchFamily="34" charset="0"/>
              <a:cs typeface="B Nazanin" pitchFamily="2" charset="-78"/>
            </a:rPr>
            <a:t>روانشناسانی نظیر : آرجریس ، هرزبرگ و مک گریگور در تلاش برآمدند تا چگونگی </a:t>
          </a:r>
          <a:r>
            <a:rPr lang="fa-IR" sz="1800" b="1" kern="1200" dirty="0" smtClean="0">
              <a:solidFill>
                <a:srgbClr val="FFFF00"/>
              </a:solidFill>
              <a:latin typeface="Arial" pitchFamily="34" charset="0"/>
              <a:cs typeface="B Nazanin" pitchFamily="2" charset="-78"/>
            </a:rPr>
            <a:t>تاثیر ساختارهای بوروکراتیک</a:t>
          </a:r>
          <a:r>
            <a:rPr lang="fa-IR" sz="1800" b="1" kern="1200" dirty="0" smtClean="0">
              <a:latin typeface="Arial" pitchFamily="34" charset="0"/>
              <a:cs typeface="B Nazanin" pitchFamily="2" charset="-78"/>
            </a:rPr>
            <a:t> و </a:t>
          </a:r>
          <a:r>
            <a:rPr lang="fa-IR" sz="1800" b="1" kern="1200" dirty="0" smtClean="0">
              <a:solidFill>
                <a:srgbClr val="FFFF00"/>
              </a:solidFill>
              <a:latin typeface="Arial" pitchFamily="34" charset="0"/>
              <a:cs typeface="B Nazanin" pitchFamily="2" charset="-78"/>
            </a:rPr>
            <a:t>سبک رهبری </a:t>
          </a:r>
          <a:r>
            <a:rPr lang="fa-IR" sz="1800" b="1" kern="1200" dirty="0" smtClean="0">
              <a:latin typeface="Arial" pitchFamily="34" charset="0"/>
              <a:cs typeface="B Nazanin" pitchFamily="2" charset="-78"/>
            </a:rPr>
            <a:t>را در ایجاد مشاغل انگیزاننده و غنی شده برای ترغیب افراد به </a:t>
          </a:r>
          <a:r>
            <a:rPr lang="fa-IR" sz="1800" b="1" kern="1200" dirty="0" smtClean="0">
              <a:solidFill>
                <a:srgbClr val="FFFF00"/>
              </a:solidFill>
              <a:latin typeface="Arial" pitchFamily="34" charset="0"/>
              <a:cs typeface="B Nazanin" pitchFamily="2" charset="-78"/>
            </a:rPr>
            <a:t>شکوفاسازی ظرفیتهای خود کنترلی </a:t>
          </a:r>
          <a:r>
            <a:rPr lang="fa-IR" sz="1800" b="1" kern="1200" dirty="0" smtClean="0">
              <a:latin typeface="Arial" pitchFamily="34" charset="0"/>
              <a:cs typeface="B Nazanin" pitchFamily="2" charset="-78"/>
            </a:rPr>
            <a:t>و </a:t>
          </a:r>
          <a:r>
            <a:rPr lang="fa-IR" sz="1800" b="1" kern="1200" dirty="0" smtClean="0">
              <a:solidFill>
                <a:srgbClr val="FFFF00"/>
              </a:solidFill>
              <a:latin typeface="Arial" pitchFamily="34" charset="0"/>
              <a:cs typeface="B Nazanin" pitchFamily="2" charset="-78"/>
            </a:rPr>
            <a:t>خلاقیت </a:t>
          </a:r>
          <a:r>
            <a:rPr lang="fa-IR" sz="1800" b="1" kern="1200" dirty="0" smtClean="0">
              <a:latin typeface="Arial" pitchFamily="34" charset="0"/>
              <a:cs typeface="B Nazanin" pitchFamily="2" charset="-78"/>
            </a:rPr>
            <a:t>خود مطالعه کنند ، از این رو بر روی این ایده تمرکز کردند که از طریق </a:t>
          </a:r>
          <a:r>
            <a:rPr lang="fa-IR" sz="1800" b="1" kern="1200" dirty="0" smtClean="0">
              <a:solidFill>
                <a:srgbClr val="FFFF00"/>
              </a:solidFill>
              <a:latin typeface="Arial" pitchFamily="34" charset="0"/>
              <a:cs typeface="B Nazanin" pitchFamily="2" charset="-78"/>
            </a:rPr>
            <a:t>واگذاری مشاغل معنی دار </a:t>
          </a:r>
          <a:r>
            <a:rPr lang="fa-IR" sz="1800" b="1" kern="1200" dirty="0" smtClean="0">
              <a:latin typeface="Arial" pitchFamily="34" charset="0"/>
              <a:cs typeface="B Nazanin" pitchFamily="2" charset="-78"/>
            </a:rPr>
            <a:t>، </a:t>
          </a:r>
          <a:r>
            <a:rPr lang="fa-IR" sz="1800" b="1" kern="1200" dirty="0" smtClean="0">
              <a:solidFill>
                <a:srgbClr val="FFFF00"/>
              </a:solidFill>
              <a:latin typeface="Arial" pitchFamily="34" charset="0"/>
              <a:cs typeface="B Nazanin" pitchFamily="2" charset="-78"/>
            </a:rPr>
            <a:t>تفویض اختیار و مسئولیت </a:t>
          </a:r>
          <a:r>
            <a:rPr lang="fa-IR" sz="1800" b="1" kern="1200" dirty="0" smtClean="0">
              <a:latin typeface="Arial" pitchFamily="34" charset="0"/>
              <a:cs typeface="B Nazanin" pitchFamily="2" charset="-78"/>
            </a:rPr>
            <a:t>، </a:t>
          </a:r>
          <a:r>
            <a:rPr lang="fa-IR" sz="1800" b="1" kern="1200" dirty="0" smtClean="0">
              <a:solidFill>
                <a:srgbClr val="FFFF00"/>
              </a:solidFill>
              <a:latin typeface="Arial" pitchFamily="34" charset="0"/>
              <a:cs typeface="B Nazanin" pitchFamily="2" charset="-78"/>
            </a:rPr>
            <a:t>مشارکت دادن کارکنان درکارهای مربوط به خودشان</a:t>
          </a:r>
          <a:r>
            <a:rPr lang="fa-IR" sz="1800" b="1" kern="1200" dirty="0" smtClean="0">
              <a:latin typeface="Arial" pitchFamily="34" charset="0"/>
              <a:cs typeface="B Nazanin" pitchFamily="2" charset="-78"/>
            </a:rPr>
            <a:t>،</a:t>
          </a:r>
          <a:r>
            <a:rPr lang="fa-IR" sz="1800" b="1" kern="1200" dirty="0" smtClean="0">
              <a:solidFill>
                <a:srgbClr val="FFFF00"/>
              </a:solidFill>
              <a:latin typeface="Arial" pitchFamily="34" charset="0"/>
              <a:cs typeface="B Nazanin" pitchFamily="2" charset="-78"/>
            </a:rPr>
            <a:t>غنی سازی شغل</a:t>
          </a:r>
          <a:r>
            <a:rPr lang="fa-IR" sz="1800" b="1" kern="1200" dirty="0" smtClean="0">
              <a:latin typeface="Arial" pitchFamily="34" charset="0"/>
              <a:cs typeface="B Nazanin" pitchFamily="2" charset="-78"/>
            </a:rPr>
            <a:t> و بطور کلی </a:t>
          </a:r>
          <a:r>
            <a:rPr lang="fa-IR" sz="1800" b="1" kern="1200" dirty="0" smtClean="0">
              <a:solidFill>
                <a:srgbClr val="FFFF00"/>
              </a:solidFill>
              <a:latin typeface="Arial" pitchFamily="34" charset="0"/>
              <a:cs typeface="B Nazanin" pitchFamily="2" charset="-78"/>
            </a:rPr>
            <a:t>توسعه روشهای کارمند مدار </a:t>
          </a:r>
          <a:r>
            <a:rPr lang="fa-IR" sz="1800" b="1" kern="1200" dirty="0" smtClean="0">
              <a:latin typeface="Arial" pitchFamily="34" charset="0"/>
              <a:cs typeface="B Nazanin" pitchFamily="2" charset="-78"/>
            </a:rPr>
            <a:t>میتوان موجبات همسویی نیازهای فردی و سازمانی را فراهم نمود ، این توجه دوگانه به ابعاد انسانی – فنی سازمان موجب گردید که سازمان در دهه 1950 به مثابه یک سیستم فنی–اجتماعی مورد توجه قرار گیرد . سیستم اجتماعی شامل افرادی است که درون سازمان کار میکنند و همچنین روابط متقابل بین آنها را در بر میگیرد. بر اساس این رویکرد اگر طراحان مشاغل عواملی نظیر </a:t>
          </a:r>
          <a:r>
            <a:rPr lang="fa-IR" sz="1800" b="1" kern="1200" dirty="0" smtClean="0">
              <a:solidFill>
                <a:srgbClr val="FFFF00"/>
              </a:solidFill>
              <a:latin typeface="Arial" pitchFamily="34" charset="0"/>
              <a:cs typeface="B Nazanin" pitchFamily="2" charset="-78"/>
            </a:rPr>
            <a:t>شخصیتها و نگرش های کارکنان </a:t>
          </a:r>
          <a:r>
            <a:rPr lang="fa-IR" sz="1800" b="1" kern="1200" dirty="0" smtClean="0">
              <a:latin typeface="Arial" pitchFamily="34" charset="0"/>
              <a:cs typeface="B Nazanin" pitchFamily="2" charset="-78"/>
            </a:rPr>
            <a:t>، </a:t>
          </a:r>
          <a:r>
            <a:rPr lang="fa-IR" sz="1800" b="1" kern="1200" dirty="0" smtClean="0">
              <a:solidFill>
                <a:srgbClr val="FFFF00"/>
              </a:solidFill>
              <a:latin typeface="Arial" pitchFamily="34" charset="0"/>
              <a:cs typeface="B Nazanin" pitchFamily="2" charset="-78"/>
            </a:rPr>
            <a:t>الگوهای تعاملی آنها </a:t>
          </a:r>
          <a:r>
            <a:rPr lang="fa-IR" sz="1800" b="1" kern="1200" dirty="0" smtClean="0">
              <a:latin typeface="Arial" pitchFamily="34" charset="0"/>
              <a:cs typeface="B Nazanin" pitchFamily="2" charset="-78"/>
            </a:rPr>
            <a:t>و </a:t>
          </a:r>
          <a:r>
            <a:rPr lang="fa-IR" sz="1800" b="1" kern="1200" dirty="0" smtClean="0">
              <a:solidFill>
                <a:srgbClr val="FFFF00"/>
              </a:solidFill>
              <a:latin typeface="Arial" pitchFamily="34" charset="0"/>
              <a:cs typeface="B Nazanin" pitchFamily="2" charset="-78"/>
            </a:rPr>
            <a:t>روابط آنها را با سرپرستانشان </a:t>
          </a:r>
          <a:r>
            <a:rPr lang="fa-IR" sz="1800" b="1" kern="1200" dirty="0" smtClean="0">
              <a:latin typeface="Arial" pitchFamily="34" charset="0"/>
              <a:cs typeface="B Nazanin" pitchFamily="2" charset="-78"/>
            </a:rPr>
            <a:t>نادیده بگیرند ، حتی بهترین سیستم فنی طراحی شده نیز در تحقق ظرفیتهای بالقوه سازمان با شکست مواجه خواهد شد.</a:t>
          </a:r>
          <a:endParaRPr lang="en-US" sz="1800" b="1" kern="1200" dirty="0">
            <a:latin typeface="Arial" pitchFamily="34" charset="0"/>
            <a:cs typeface="B Nazanin" pitchFamily="2" charset="-78"/>
          </a:endParaRPr>
        </a:p>
      </dsp:txBody>
      <dsp:txXfrm>
        <a:off x="154138" y="154138"/>
        <a:ext cx="4954389" cy="56794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B8E765-3D9B-4FCA-9084-BE16F263A5C7}">
      <dsp:nvSpPr>
        <dsp:cNvPr id="0" name=""/>
        <dsp:cNvSpPr/>
      </dsp:nvSpPr>
      <dsp:spPr>
        <a:xfrm>
          <a:off x="0" y="-36379"/>
          <a:ext cx="5014947" cy="5650241"/>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25C7BA-3841-4333-B75F-DF3336D6558C}">
      <dsp:nvSpPr>
        <dsp:cNvPr id="0" name=""/>
        <dsp:cNvSpPr/>
      </dsp:nvSpPr>
      <dsp:spPr>
        <a:xfrm>
          <a:off x="2507473" y="-36379"/>
          <a:ext cx="5850772" cy="5650241"/>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endParaRPr lang="fa-IR" sz="2000" kern="1200" dirty="0" smtClean="0">
            <a:latin typeface="Arial" pitchFamily="34" charset="0"/>
            <a:cs typeface="Arial" pitchFamily="34" charset="0"/>
          </a:endParaRPr>
        </a:p>
        <a:p>
          <a:pPr lvl="0" algn="ctr" defTabSz="889000" rtl="1">
            <a:lnSpc>
              <a:spcPct val="90000"/>
            </a:lnSpc>
            <a:spcBef>
              <a:spcPct val="0"/>
            </a:spcBef>
            <a:spcAft>
              <a:spcPct val="35000"/>
            </a:spcAft>
          </a:pPr>
          <a:r>
            <a:rPr lang="fa-IR" sz="2000" kern="1200" dirty="0" smtClean="0">
              <a:latin typeface="Arial" pitchFamily="34" charset="0"/>
              <a:cs typeface="B Nazanin" pitchFamily="2" charset="-78"/>
            </a:rPr>
            <a:t>اصول سیستم های فنی – اجتماعی</a:t>
          </a:r>
          <a:endParaRPr lang="en-US" sz="2000" kern="1200" dirty="0">
            <a:latin typeface="Arial" pitchFamily="34" charset="0"/>
            <a:cs typeface="B Nazanin" pitchFamily="2" charset="-78"/>
          </a:endParaRPr>
        </a:p>
      </dsp:txBody>
      <dsp:txXfrm>
        <a:off x="2507473" y="-36379"/>
        <a:ext cx="5850772" cy="706281"/>
      </dsp:txXfrm>
    </dsp:sp>
    <dsp:sp modelId="{BB8171C5-ABB9-4E0F-BF43-9D65CE3B0815}">
      <dsp:nvSpPr>
        <dsp:cNvPr id="0" name=""/>
        <dsp:cNvSpPr/>
      </dsp:nvSpPr>
      <dsp:spPr>
        <a:xfrm>
          <a:off x="453496" y="1037201"/>
          <a:ext cx="4137330" cy="453438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BCA5F93-B6E9-4999-800A-7520740DB499}">
      <dsp:nvSpPr>
        <dsp:cNvPr id="0" name=""/>
        <dsp:cNvSpPr/>
      </dsp:nvSpPr>
      <dsp:spPr>
        <a:xfrm>
          <a:off x="2507473" y="1056585"/>
          <a:ext cx="5850772" cy="384043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endParaRPr lang="fa-IR" sz="2000" b="1" kern="1200" dirty="0" smtClean="0"/>
        </a:p>
        <a:p>
          <a:pPr lvl="0" algn="just" defTabSz="889000" rtl="1">
            <a:lnSpc>
              <a:spcPct val="90000"/>
            </a:lnSpc>
            <a:spcBef>
              <a:spcPct val="0"/>
            </a:spcBef>
            <a:spcAft>
              <a:spcPct val="35000"/>
            </a:spcAft>
          </a:pPr>
          <a:endParaRPr lang="fa-IR" sz="2000" kern="1200" dirty="0" smtClean="0"/>
        </a:p>
        <a:p>
          <a:pPr lvl="0" algn="just" defTabSz="889000" rtl="1">
            <a:lnSpc>
              <a:spcPct val="90000"/>
            </a:lnSpc>
            <a:spcBef>
              <a:spcPct val="0"/>
            </a:spcBef>
            <a:spcAft>
              <a:spcPct val="35000"/>
            </a:spcAft>
          </a:pPr>
          <a:r>
            <a:rPr lang="fa-IR" sz="2000" kern="1200" dirty="0" smtClean="0">
              <a:cs typeface="B Nazanin" pitchFamily="2" charset="-78"/>
            </a:rPr>
            <a:t>سیستمهای کاری را نباید به صورت </a:t>
          </a:r>
          <a:r>
            <a:rPr lang="fa-IR" sz="2000" b="1" kern="1200" dirty="0" smtClean="0">
              <a:solidFill>
                <a:srgbClr val="00B050"/>
              </a:solidFill>
              <a:cs typeface="B Nazanin" pitchFamily="2" charset="-78"/>
            </a:rPr>
            <a:t>مشاغل انفرادی </a:t>
          </a:r>
          <a:r>
            <a:rPr lang="fa-IR" sz="2000" kern="1200" dirty="0" smtClean="0">
              <a:cs typeface="B Nazanin" pitchFamily="2" charset="-78"/>
            </a:rPr>
            <a:t>قابل تجزیه طراحی کرد ، این سیستمها باید به صورت </a:t>
          </a:r>
          <a:r>
            <a:rPr lang="fa-IR" sz="2000" b="1" kern="1200" dirty="0" smtClean="0">
              <a:solidFill>
                <a:srgbClr val="00B050"/>
              </a:solidFill>
              <a:cs typeface="B Nazanin" pitchFamily="2" charset="-78"/>
            </a:rPr>
            <a:t>واحد های اساسی غیرقابل تجزیه </a:t>
          </a:r>
          <a:r>
            <a:rPr lang="fa-IR" sz="2000" kern="1200" dirty="0" smtClean="0">
              <a:cs typeface="B Nazanin" pitchFamily="2" charset="-78"/>
            </a:rPr>
            <a:t>در نظر گرفته شوند.</a:t>
          </a:r>
          <a:endParaRPr lang="en-US" sz="2000" kern="1200" dirty="0">
            <a:cs typeface="B Nazanin" pitchFamily="2" charset="-78"/>
          </a:endParaRPr>
        </a:p>
      </dsp:txBody>
      <dsp:txXfrm>
        <a:off x="2507473" y="1056585"/>
        <a:ext cx="5850772" cy="581885"/>
      </dsp:txXfrm>
    </dsp:sp>
    <dsp:sp modelId="{DEACAACA-0FCD-48D4-A463-67400107F5D1}">
      <dsp:nvSpPr>
        <dsp:cNvPr id="0" name=""/>
        <dsp:cNvSpPr/>
      </dsp:nvSpPr>
      <dsp:spPr>
        <a:xfrm>
          <a:off x="896426" y="2365908"/>
          <a:ext cx="3259712" cy="3259712"/>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E6C2BD7-6B64-49C8-B7CB-775E48DE2C57}">
      <dsp:nvSpPr>
        <dsp:cNvPr id="0" name=""/>
        <dsp:cNvSpPr/>
      </dsp:nvSpPr>
      <dsp:spPr>
        <a:xfrm>
          <a:off x="2507473" y="2385287"/>
          <a:ext cx="5850772" cy="151182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endParaRPr lang="fa-IR" sz="2000" kern="1200" dirty="0" smtClean="0"/>
        </a:p>
        <a:p>
          <a:pPr lvl="0" algn="just" defTabSz="889000" rtl="1">
            <a:lnSpc>
              <a:spcPct val="90000"/>
            </a:lnSpc>
            <a:spcBef>
              <a:spcPct val="0"/>
            </a:spcBef>
            <a:spcAft>
              <a:spcPct val="35000"/>
            </a:spcAft>
          </a:pPr>
          <a:r>
            <a:rPr lang="fa-IR" sz="2000" kern="1200" dirty="0" smtClean="0">
              <a:cs typeface="B Nazanin" pitchFamily="2" charset="-78"/>
            </a:rPr>
            <a:t>به جای توجه انفرادی به متصدی شغل ، باید به </a:t>
          </a:r>
          <a:r>
            <a:rPr lang="fa-IR" sz="2000" b="1" kern="1200" dirty="0" smtClean="0">
              <a:solidFill>
                <a:srgbClr val="00B050"/>
              </a:solidFill>
              <a:cs typeface="B Nazanin" pitchFamily="2" charset="-78"/>
            </a:rPr>
            <a:t>گروههای کاری </a:t>
          </a:r>
          <a:r>
            <a:rPr lang="fa-IR" sz="2000" kern="1200" dirty="0" smtClean="0">
              <a:cs typeface="B Nazanin" pitchFamily="2" charset="-78"/>
            </a:rPr>
            <a:t>توجه کرد.</a:t>
          </a:r>
          <a:endParaRPr lang="en-US" sz="2000" kern="1200" dirty="0">
            <a:cs typeface="B Nazanin" pitchFamily="2" charset="-78"/>
          </a:endParaRPr>
        </a:p>
      </dsp:txBody>
      <dsp:txXfrm>
        <a:off x="2507473" y="2385287"/>
        <a:ext cx="5850772" cy="290733"/>
      </dsp:txXfrm>
    </dsp:sp>
    <dsp:sp modelId="{0C2850C5-7ED4-4BA9-9DFB-B67D241E305F}">
      <dsp:nvSpPr>
        <dsp:cNvPr id="0" name=""/>
        <dsp:cNvSpPr/>
      </dsp:nvSpPr>
      <dsp:spPr>
        <a:xfrm>
          <a:off x="1339315" y="3104065"/>
          <a:ext cx="2382100" cy="2543511"/>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9EA890-415C-4FB9-9F29-23BD481799BB}">
      <dsp:nvSpPr>
        <dsp:cNvPr id="0" name=""/>
        <dsp:cNvSpPr/>
      </dsp:nvSpPr>
      <dsp:spPr>
        <a:xfrm>
          <a:off x="2507473" y="3131185"/>
          <a:ext cx="5850772" cy="103047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endParaRPr lang="fa-IR" sz="2000" kern="1200" dirty="0" smtClean="0"/>
        </a:p>
        <a:p>
          <a:pPr lvl="0" algn="just" defTabSz="889000" rtl="1">
            <a:lnSpc>
              <a:spcPct val="90000"/>
            </a:lnSpc>
            <a:spcBef>
              <a:spcPct val="0"/>
            </a:spcBef>
            <a:spcAft>
              <a:spcPct val="35000"/>
            </a:spcAft>
          </a:pPr>
          <a:r>
            <a:rPr lang="fa-IR" sz="2000" kern="1200" dirty="0" smtClean="0">
              <a:cs typeface="B Nazanin" pitchFamily="2" charset="-78"/>
            </a:rPr>
            <a:t>تدوین مقررات کاری باید به </a:t>
          </a:r>
          <a:r>
            <a:rPr lang="fa-IR" sz="2000" b="1" kern="1200" dirty="0" smtClean="0">
              <a:solidFill>
                <a:srgbClr val="00B050"/>
              </a:solidFill>
              <a:cs typeface="B Nazanin" pitchFamily="2" charset="-78"/>
            </a:rPr>
            <a:t>گروههای کاری </a:t>
          </a:r>
          <a:r>
            <a:rPr lang="fa-IR" sz="2000" kern="1200" dirty="0" smtClean="0">
              <a:cs typeface="B Nazanin" pitchFamily="2" charset="-78"/>
            </a:rPr>
            <a:t>(نه فقط سرپرستان) محول گردد.</a:t>
          </a:r>
          <a:endParaRPr lang="en-US" sz="2000" kern="1200" dirty="0">
            <a:cs typeface="B Nazanin" pitchFamily="2" charset="-78"/>
          </a:endParaRPr>
        </a:p>
      </dsp:txBody>
      <dsp:txXfrm>
        <a:off x="2507473" y="3131185"/>
        <a:ext cx="5850772" cy="271177"/>
      </dsp:txXfrm>
    </dsp:sp>
    <dsp:sp modelId="{DE8A4439-4F7A-4997-BEA2-92BA7BECCCA5}">
      <dsp:nvSpPr>
        <dsp:cNvPr id="0" name=""/>
        <dsp:cNvSpPr/>
      </dsp:nvSpPr>
      <dsp:spPr>
        <a:xfrm>
          <a:off x="1782222" y="4063701"/>
          <a:ext cx="1504482" cy="1583889"/>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7A034B-68D2-4B71-8238-956C8B77F807}">
      <dsp:nvSpPr>
        <dsp:cNvPr id="0" name=""/>
        <dsp:cNvSpPr/>
      </dsp:nvSpPr>
      <dsp:spPr>
        <a:xfrm>
          <a:off x="2507473" y="4063694"/>
          <a:ext cx="5850772" cy="808012"/>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1">
            <a:lnSpc>
              <a:spcPct val="90000"/>
            </a:lnSpc>
            <a:spcBef>
              <a:spcPct val="0"/>
            </a:spcBef>
            <a:spcAft>
              <a:spcPct val="35000"/>
            </a:spcAft>
          </a:pPr>
          <a:endParaRPr lang="fa-IR" sz="2000" kern="1200" dirty="0" smtClean="0"/>
        </a:p>
        <a:p>
          <a:pPr lvl="0" algn="just" defTabSz="889000" rtl="1">
            <a:lnSpc>
              <a:spcPct val="90000"/>
            </a:lnSpc>
            <a:spcBef>
              <a:spcPct val="0"/>
            </a:spcBef>
            <a:spcAft>
              <a:spcPct val="35000"/>
            </a:spcAft>
          </a:pPr>
          <a:r>
            <a:rPr lang="fa-IR" sz="2000" kern="1200" dirty="0" smtClean="0">
              <a:cs typeface="B Nazanin" pitchFamily="2" charset="-78"/>
            </a:rPr>
            <a:t>افراد را باید به مثابه </a:t>
          </a:r>
          <a:r>
            <a:rPr lang="fa-IR" sz="2000" b="1" kern="1200" dirty="0" smtClean="0">
              <a:solidFill>
                <a:srgbClr val="00B050"/>
              </a:solidFill>
              <a:cs typeface="B Nazanin" pitchFamily="2" charset="-78"/>
            </a:rPr>
            <a:t>جز مکمل ماشین </a:t>
          </a:r>
          <a:r>
            <a:rPr lang="fa-IR" sz="2000" kern="1200" dirty="0" smtClean="0">
              <a:cs typeface="B Nazanin" pitchFamily="2" charset="-78"/>
            </a:rPr>
            <a:t>در نظر گرفت ، نه به منزله ی  بخشی از ماشین.</a:t>
          </a:r>
          <a:endParaRPr lang="en-US" sz="2000" kern="1200" dirty="0">
            <a:cs typeface="B Nazanin" pitchFamily="2" charset="-78"/>
          </a:endParaRPr>
        </a:p>
      </dsp:txBody>
      <dsp:txXfrm>
        <a:off x="2507473" y="4063694"/>
        <a:ext cx="5850772" cy="336673"/>
      </dsp:txXfrm>
    </dsp:sp>
    <dsp:sp modelId="{FE5A174D-2CCD-4CF3-84FA-D95710EEC604}">
      <dsp:nvSpPr>
        <dsp:cNvPr id="0" name=""/>
        <dsp:cNvSpPr/>
      </dsp:nvSpPr>
      <dsp:spPr>
        <a:xfrm>
          <a:off x="2225114" y="4875685"/>
          <a:ext cx="626865" cy="776504"/>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2BAF862-6E51-49CC-A28C-C5C099B4BEF2}">
      <dsp:nvSpPr>
        <dsp:cNvPr id="0" name=""/>
        <dsp:cNvSpPr/>
      </dsp:nvSpPr>
      <dsp:spPr>
        <a:xfrm>
          <a:off x="2507473" y="4785777"/>
          <a:ext cx="5850772" cy="79170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just" defTabSz="889000" rtl="1">
            <a:lnSpc>
              <a:spcPct val="90000"/>
            </a:lnSpc>
            <a:spcBef>
              <a:spcPct val="0"/>
            </a:spcBef>
            <a:spcAft>
              <a:spcPct val="35000"/>
            </a:spcAft>
          </a:pPr>
          <a:r>
            <a:rPr lang="fa-IR" sz="2000" kern="1200" dirty="0" smtClean="0">
              <a:cs typeface="B Nazanin" pitchFamily="2" charset="-78"/>
            </a:rPr>
            <a:t>باید یک نواختی کار و محیط فعالیت را کاهش داد و به </a:t>
          </a:r>
          <a:r>
            <a:rPr lang="fa-IR" sz="2000" b="1" kern="1200" dirty="0" smtClean="0">
              <a:solidFill>
                <a:srgbClr val="00B050"/>
              </a:solidFill>
              <a:cs typeface="B Nazanin" pitchFamily="2" charset="-78"/>
            </a:rPr>
            <a:t>افزایش تنوع </a:t>
          </a:r>
          <a:r>
            <a:rPr lang="fa-IR" sz="2000" kern="1200" dirty="0" smtClean="0">
              <a:cs typeface="B Nazanin" pitchFamily="2" charset="-78"/>
            </a:rPr>
            <a:t>در کار فرد و سازمان توجه کرد.</a:t>
          </a:r>
          <a:endParaRPr lang="en-US" sz="2000" kern="1200" dirty="0">
            <a:cs typeface="B Nazanin" pitchFamily="2" charset="-78"/>
          </a:endParaRPr>
        </a:p>
      </dsp:txBody>
      <dsp:txXfrm>
        <a:off x="2507473" y="4785777"/>
        <a:ext cx="5850772" cy="79170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48C906-33A0-400D-B2D9-4A245125F152}">
      <dsp:nvSpPr>
        <dsp:cNvPr id="0" name=""/>
        <dsp:cNvSpPr/>
      </dsp:nvSpPr>
      <dsp:spPr>
        <a:xfrm rot="16200000">
          <a:off x="-2394248" y="2396116"/>
          <a:ext cx="6624736" cy="183250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ctr" defTabSz="889000" rtl="1">
            <a:lnSpc>
              <a:spcPct val="90000"/>
            </a:lnSpc>
            <a:spcBef>
              <a:spcPct val="0"/>
            </a:spcBef>
            <a:spcAft>
              <a:spcPct val="35000"/>
            </a:spcAft>
          </a:pPr>
          <a:r>
            <a:rPr lang="fa-IR" sz="2000" b="1" kern="1200" dirty="0" smtClean="0">
              <a:solidFill>
                <a:srgbClr val="FFFF00"/>
              </a:solidFill>
              <a:effectLst>
                <a:outerShdw blurRad="38100" dist="38100" dir="2700000" algn="tl">
                  <a:srgbClr val="000000">
                    <a:alpha val="43137"/>
                  </a:srgbClr>
                </a:outerShdw>
              </a:effectLst>
              <a:cs typeface="B Zar" pitchFamily="2" charset="-78"/>
            </a:rPr>
            <a:t>سازمان به مثابه یک سیستم باز</a:t>
          </a:r>
          <a:endParaRPr lang="en-US" sz="2000" b="1" kern="1200" dirty="0">
            <a:solidFill>
              <a:srgbClr val="FFFF00"/>
            </a:solidFill>
            <a:effectLst>
              <a:outerShdw blurRad="38100" dist="38100" dir="2700000" algn="tl">
                <a:srgbClr val="000000">
                  <a:alpha val="43137"/>
                </a:srgbClr>
              </a:outerShdw>
            </a:effectLst>
            <a:cs typeface="B Zar" pitchFamily="2" charset="-78"/>
          </a:endParaRPr>
        </a:p>
      </dsp:txBody>
      <dsp:txXfrm rot="5400000">
        <a:off x="1868" y="1324947"/>
        <a:ext cx="1832503" cy="3974842"/>
      </dsp:txXfrm>
    </dsp:sp>
    <dsp:sp modelId="{E67A51F7-EADF-4C1F-9034-38BDD26E3ABB}">
      <dsp:nvSpPr>
        <dsp:cNvPr id="0" name=""/>
        <dsp:cNvSpPr/>
      </dsp:nvSpPr>
      <dsp:spPr>
        <a:xfrm rot="16200000">
          <a:off x="-424306" y="2396116"/>
          <a:ext cx="6624736" cy="183250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0" tIns="0" rIns="127000" bIns="0" numCol="1" spcCol="1270" anchor="ctr" anchorCtr="0">
          <a:noAutofit/>
        </a:bodyPr>
        <a:lstStyle/>
        <a:p>
          <a:pPr lvl="0" algn="justLow" defTabSz="889000" rtl="1">
            <a:lnSpc>
              <a:spcPct val="90000"/>
            </a:lnSpc>
            <a:spcBef>
              <a:spcPct val="0"/>
            </a:spcBef>
            <a:spcAft>
              <a:spcPct val="35000"/>
            </a:spcAft>
          </a:pPr>
          <a:r>
            <a:rPr lang="fa-IR" sz="2000" kern="1200" dirty="0" smtClean="0">
              <a:cs typeface="B Nazanin" pitchFamily="2" charset="-78"/>
            </a:rPr>
            <a:t>با توجه به اینکه افراد، گروهها و سازمانها نیازهایی دارند که بایستی ارضا شوند و ارضا این نیازها از امکانات فراهم آمده به وسیله محیط امکان مییابد، لذا همه ی موارد فوق برای بقا نیاز به محیط دارد . </a:t>
          </a:r>
          <a:endParaRPr lang="en-US" sz="2000" kern="1200" dirty="0">
            <a:cs typeface="B Nazanin" pitchFamily="2" charset="-78"/>
          </a:endParaRPr>
        </a:p>
      </dsp:txBody>
      <dsp:txXfrm rot="5400000">
        <a:off x="1971810" y="1324947"/>
        <a:ext cx="1832503" cy="3974842"/>
      </dsp:txXfrm>
    </dsp:sp>
    <dsp:sp modelId="{BB2079D0-D892-438C-8939-AB22A2349122}">
      <dsp:nvSpPr>
        <dsp:cNvPr id="0" name=""/>
        <dsp:cNvSpPr/>
      </dsp:nvSpPr>
      <dsp:spPr>
        <a:xfrm rot="16200000">
          <a:off x="1545634" y="2396116"/>
          <a:ext cx="6624736" cy="183250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0" tIns="0" rIns="101600" bIns="0" numCol="1" spcCol="1270" anchor="ctr" anchorCtr="0">
          <a:noAutofit/>
        </a:bodyPr>
        <a:lstStyle/>
        <a:p>
          <a:pPr lvl="0" algn="justLow" defTabSz="711200" rtl="1">
            <a:lnSpc>
              <a:spcPct val="90000"/>
            </a:lnSpc>
            <a:spcBef>
              <a:spcPct val="0"/>
            </a:spcBef>
            <a:spcAft>
              <a:spcPct val="35000"/>
            </a:spcAft>
          </a:pPr>
          <a:r>
            <a:rPr lang="fa-IR" sz="1600" b="0" kern="1200" spc="0" dirty="0" smtClean="0">
              <a:cs typeface="B Nazanin" pitchFamily="2" charset="-78"/>
            </a:rPr>
            <a:t>توجه به محیط نکته اساسی است که در دهه های 1950 و 1960 با مطرح شدن نگرش سیستمی توسط زیست شناس مشهور برتالانفی عنوان گردید ، وی معتقد بود که فیزیکدانان، زیست شناسان ، روان شناسان و جامعه شناسان در دنیای اختصاصی خود محصورند و دشوار است که سخنی از حصار کلی آنان به دیگران منتقل گردد . </a:t>
          </a:r>
          <a:endParaRPr lang="en-US" sz="1600" b="0" kern="1200" spc="0" dirty="0">
            <a:cs typeface="B Nazanin" pitchFamily="2" charset="-78"/>
          </a:endParaRPr>
        </a:p>
      </dsp:txBody>
      <dsp:txXfrm rot="5400000">
        <a:off x="3941750" y="1324947"/>
        <a:ext cx="1832503" cy="3974842"/>
      </dsp:txXfrm>
    </dsp:sp>
    <dsp:sp modelId="{4B6591B8-57BF-4C23-9788-071E8FC94BF6}">
      <dsp:nvSpPr>
        <dsp:cNvPr id="0" name=""/>
        <dsp:cNvSpPr/>
      </dsp:nvSpPr>
      <dsp:spPr>
        <a:xfrm rot="16200000">
          <a:off x="3515576" y="2396116"/>
          <a:ext cx="6624736" cy="1832503"/>
        </a:xfrm>
        <a:prstGeom prst="flowChartManualOperati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6396" bIns="0" numCol="1" spcCol="1270" anchor="ctr" anchorCtr="0">
          <a:noAutofit/>
        </a:bodyPr>
        <a:lstStyle/>
        <a:p>
          <a:pPr lvl="0" algn="justLow" defTabSz="800100" rtl="1">
            <a:lnSpc>
              <a:spcPct val="90000"/>
            </a:lnSpc>
            <a:spcBef>
              <a:spcPct val="0"/>
            </a:spcBef>
            <a:spcAft>
              <a:spcPct val="35000"/>
            </a:spcAft>
          </a:pPr>
          <a:r>
            <a:rPr lang="fa-IR" sz="1800" kern="1200" dirty="0" smtClean="0">
              <a:cs typeface="B Nazanin" pitchFamily="2" charset="-78"/>
            </a:rPr>
            <a:t>آنان مخصوصادرتلاش برای نشان دادن این مسئله بودندکه بسیاری ازمهمترین مفاهیمی که توسط دانشمندان مورد مطالعه قرارگرفته اند نظیر اتمها ، سلولها ، ملکولها، اندامها ، موجودات زنده،گروهها سازمانها،جوامع و منظومه شمسی همگی تحت عنوان سیستمها قابل بررسی هستند.</a:t>
          </a:r>
          <a:endParaRPr lang="en-US" sz="1800" kern="1200" dirty="0">
            <a:cs typeface="B Nazanin" pitchFamily="2" charset="-78"/>
          </a:endParaRPr>
        </a:p>
      </dsp:txBody>
      <dsp:txXfrm rot="5400000">
        <a:off x="5911692" y="1324947"/>
        <a:ext cx="1832503" cy="397484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B3EF09-1963-4240-8AB2-9D4084FAD1F6}">
      <dsp:nvSpPr>
        <dsp:cNvPr id="0" name=""/>
        <dsp:cNvSpPr/>
      </dsp:nvSpPr>
      <dsp:spPr>
        <a:xfrm>
          <a:off x="3786264" y="632268"/>
          <a:ext cx="1872225" cy="307048"/>
        </a:xfrm>
        <a:custGeom>
          <a:avLst/>
          <a:gdLst/>
          <a:ahLst/>
          <a:cxnLst/>
          <a:rect l="0" t="0" r="0" b="0"/>
          <a:pathLst>
            <a:path>
              <a:moveTo>
                <a:pt x="0" y="0"/>
              </a:moveTo>
              <a:lnTo>
                <a:pt x="0" y="261878"/>
              </a:lnTo>
              <a:lnTo>
                <a:pt x="1872225" y="261878"/>
              </a:lnTo>
              <a:lnTo>
                <a:pt x="1872225" y="3070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1EC8C6E-9F52-4894-8522-50B1F7AB765B}">
      <dsp:nvSpPr>
        <dsp:cNvPr id="0" name=""/>
        <dsp:cNvSpPr/>
      </dsp:nvSpPr>
      <dsp:spPr>
        <a:xfrm>
          <a:off x="1863424" y="632268"/>
          <a:ext cx="1922839" cy="307048"/>
        </a:xfrm>
        <a:custGeom>
          <a:avLst/>
          <a:gdLst/>
          <a:ahLst/>
          <a:cxnLst/>
          <a:rect l="0" t="0" r="0" b="0"/>
          <a:pathLst>
            <a:path>
              <a:moveTo>
                <a:pt x="1922839" y="0"/>
              </a:moveTo>
              <a:lnTo>
                <a:pt x="1922839" y="261878"/>
              </a:lnTo>
              <a:lnTo>
                <a:pt x="0" y="261878"/>
              </a:lnTo>
              <a:lnTo>
                <a:pt x="0" y="30704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124A225-36AB-4D17-8736-5D54ACD26F79}">
      <dsp:nvSpPr>
        <dsp:cNvPr id="0" name=""/>
        <dsp:cNvSpPr/>
      </dsp:nvSpPr>
      <dsp:spPr>
        <a:xfrm>
          <a:off x="2668288" y="0"/>
          <a:ext cx="2235952" cy="632268"/>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rtl="1">
            <a:lnSpc>
              <a:spcPct val="90000"/>
            </a:lnSpc>
            <a:spcBef>
              <a:spcPct val="0"/>
            </a:spcBef>
            <a:spcAft>
              <a:spcPct val="35000"/>
            </a:spcAft>
          </a:pPr>
          <a:r>
            <a:rPr lang="fa-IR" sz="2000" b="1" kern="1200" dirty="0" smtClean="0">
              <a:cs typeface="B Nazanin" pitchFamily="2" charset="-78"/>
            </a:rPr>
            <a:t>نکات اصلی در نگرش سیستم باز</a:t>
          </a:r>
          <a:endParaRPr lang="en-US" sz="2000" b="1" kern="1200" dirty="0">
            <a:cs typeface="B Nazanin" pitchFamily="2" charset="-78"/>
          </a:endParaRPr>
        </a:p>
      </dsp:txBody>
      <dsp:txXfrm>
        <a:off x="2668288" y="0"/>
        <a:ext cx="2235952" cy="632268"/>
      </dsp:txXfrm>
    </dsp:sp>
    <dsp:sp modelId="{5B374B53-A495-4886-970B-8A35050B8D59}">
      <dsp:nvSpPr>
        <dsp:cNvPr id="0" name=""/>
        <dsp:cNvSpPr/>
      </dsp:nvSpPr>
      <dsp:spPr>
        <a:xfrm>
          <a:off x="0" y="939317"/>
          <a:ext cx="3726849" cy="4301876"/>
        </a:xfrm>
        <a:prstGeom prst="rect">
          <a:avLst/>
        </a:prstGeom>
        <a:solidFill>
          <a:srgbClr val="FF00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justLow" defTabSz="933450" rtl="1">
            <a:lnSpc>
              <a:spcPct val="90000"/>
            </a:lnSpc>
            <a:spcBef>
              <a:spcPct val="0"/>
            </a:spcBef>
            <a:spcAft>
              <a:spcPct val="35000"/>
            </a:spcAft>
          </a:pPr>
          <a:r>
            <a:rPr lang="fa-IR" sz="2100" b="1" kern="1200"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تاکید بر محیط سازمان</a:t>
          </a:r>
          <a:r>
            <a:rPr lang="fa-IR" sz="2100" kern="1200" dirty="0" smtClean="0">
              <a:latin typeface="Arial" pitchFamily="34" charset="0"/>
              <a:cs typeface="B Nazanin" pitchFamily="2" charset="-78"/>
            </a:rPr>
            <a:t/>
          </a:r>
          <a:br>
            <a:rPr lang="fa-IR" sz="2100" kern="1200" dirty="0" smtClean="0">
              <a:latin typeface="Arial" pitchFamily="34" charset="0"/>
              <a:cs typeface="B Nazanin" pitchFamily="2" charset="-78"/>
            </a:rPr>
          </a:br>
          <a:r>
            <a:rPr lang="fa-IR" sz="2100" kern="1200" dirty="0" smtClean="0">
              <a:latin typeface="Arial" pitchFamily="34" charset="0"/>
              <a:cs typeface="B Nazanin" pitchFamily="2" charset="-78"/>
            </a:rPr>
            <a:t>نگرش سیستم باز اعلام داشت با توجه به تاثیر </a:t>
          </a:r>
          <a:r>
            <a:rPr lang="fa-IR" sz="2100" b="1" kern="1200" dirty="0" smtClean="0">
              <a:solidFill>
                <a:srgbClr val="92D050"/>
              </a:solidFill>
              <a:latin typeface="Arial" pitchFamily="34" charset="0"/>
              <a:cs typeface="B Nazanin" pitchFamily="2" charset="-78"/>
            </a:rPr>
            <a:t>عوامل محیطی</a:t>
          </a:r>
          <a:r>
            <a:rPr lang="fa-IR" sz="2100" b="1" kern="1200" dirty="0" smtClean="0">
              <a:latin typeface="Arial" pitchFamily="34" charset="0"/>
              <a:cs typeface="B Nazanin" pitchFamily="2" charset="-78"/>
            </a:rPr>
            <a:t> </a:t>
          </a:r>
          <a:r>
            <a:rPr lang="fa-IR" sz="2100" kern="1200" dirty="0" smtClean="0">
              <a:latin typeface="Arial" pitchFamily="34" charset="0"/>
              <a:cs typeface="B Nazanin" pitchFamily="2" charset="-78"/>
            </a:rPr>
            <a:t>بر </a:t>
          </a:r>
          <a:r>
            <a:rPr lang="fa-IR" sz="2100" b="1" kern="1200" dirty="0" smtClean="0">
              <a:solidFill>
                <a:srgbClr val="92D050"/>
              </a:solidFill>
              <a:latin typeface="Arial" pitchFamily="34" charset="0"/>
              <a:cs typeface="B Nazanin" pitchFamily="2" charset="-78"/>
            </a:rPr>
            <a:t>عملکرد سازمان</a:t>
          </a:r>
          <a:r>
            <a:rPr lang="fa-IR" sz="2100" kern="1200" dirty="0" smtClean="0">
              <a:latin typeface="Arial" pitchFamily="34" charset="0"/>
              <a:cs typeface="B Nazanin" pitchFamily="2" charset="-78"/>
            </a:rPr>
            <a:t> در سازماندهی همیشه باید با توجه به محیط اقدام شود ، بنابراین بر ضرورت توجه بیشتر به شناخت عوامل محیط کاری نظیر </a:t>
          </a:r>
          <a:r>
            <a:rPr lang="fa-IR" sz="2100" b="1" kern="1200" dirty="0" smtClean="0">
              <a:solidFill>
                <a:srgbClr val="92D050"/>
              </a:solidFill>
              <a:latin typeface="Arial" pitchFamily="34" charset="0"/>
              <a:cs typeface="B Nazanin" pitchFamily="2" charset="-78"/>
            </a:rPr>
            <a:t>مشتریان</a:t>
          </a:r>
          <a:r>
            <a:rPr lang="fa-IR" sz="2100" kern="1200" dirty="0" smtClean="0">
              <a:latin typeface="Arial" pitchFamily="34" charset="0"/>
              <a:cs typeface="B Nazanin" pitchFamily="2" charset="-78"/>
            </a:rPr>
            <a:t> ، </a:t>
          </a:r>
          <a:r>
            <a:rPr lang="fa-IR" sz="2100" b="1" kern="1200" dirty="0" smtClean="0">
              <a:solidFill>
                <a:srgbClr val="92D050"/>
              </a:solidFill>
              <a:latin typeface="Arial" pitchFamily="34" charset="0"/>
              <a:cs typeface="B Nazanin" pitchFamily="2" charset="-78"/>
            </a:rPr>
            <a:t>رقبا</a:t>
          </a:r>
          <a:r>
            <a:rPr lang="fa-IR" sz="2100" kern="1200" dirty="0" smtClean="0">
              <a:latin typeface="Arial" pitchFamily="34" charset="0"/>
              <a:cs typeface="B Nazanin" pitchFamily="2" charset="-78"/>
            </a:rPr>
            <a:t> ، </a:t>
          </a:r>
          <a:r>
            <a:rPr lang="fa-IR" sz="2100" b="1" kern="1200" dirty="0" smtClean="0">
              <a:solidFill>
                <a:srgbClr val="92D050"/>
              </a:solidFill>
              <a:latin typeface="Arial" pitchFamily="34" charset="0"/>
              <a:cs typeface="B Nazanin" pitchFamily="2" charset="-78"/>
            </a:rPr>
            <a:t>عرضه کنندگان </a:t>
          </a:r>
          <a:r>
            <a:rPr lang="fa-IR" sz="2100" kern="1200" dirty="0" smtClean="0">
              <a:solidFill>
                <a:schemeClr val="bg1"/>
              </a:solidFill>
              <a:latin typeface="Arial" pitchFamily="34" charset="0"/>
              <a:cs typeface="B Nazanin" pitchFamily="2" charset="-78"/>
            </a:rPr>
            <a:t>،</a:t>
          </a:r>
          <a:r>
            <a:rPr lang="fa-IR" sz="2100" kern="1200" dirty="0" smtClean="0">
              <a:solidFill>
                <a:srgbClr val="92D050"/>
              </a:solidFill>
              <a:latin typeface="Arial" pitchFamily="34" charset="0"/>
              <a:cs typeface="B Nazanin" pitchFamily="2" charset="-78"/>
            </a:rPr>
            <a:t> </a:t>
          </a:r>
          <a:r>
            <a:rPr lang="fa-IR" sz="2100" b="1" kern="1200" dirty="0" smtClean="0">
              <a:solidFill>
                <a:srgbClr val="92D050"/>
              </a:solidFill>
              <a:latin typeface="Arial" pitchFamily="34" charset="0"/>
              <a:cs typeface="B Nazanin" pitchFamily="2" charset="-78"/>
            </a:rPr>
            <a:t>اتحادیه های کارگری</a:t>
          </a:r>
          <a:r>
            <a:rPr lang="fa-IR" sz="2100" kern="1200" dirty="0" smtClean="0">
              <a:latin typeface="Arial" pitchFamily="34" charset="0"/>
              <a:cs typeface="B Nazanin" pitchFamily="2" charset="-78"/>
            </a:rPr>
            <a:t> و </a:t>
          </a:r>
          <a:r>
            <a:rPr lang="fa-IR" sz="2100" b="1" kern="1200" dirty="0" smtClean="0">
              <a:solidFill>
                <a:srgbClr val="92D050"/>
              </a:solidFill>
              <a:latin typeface="Arial" pitchFamily="34" charset="0"/>
              <a:cs typeface="B Nazanin" pitchFamily="2" charset="-78"/>
            </a:rPr>
            <a:t>محیط عمومی </a:t>
          </a:r>
          <a:r>
            <a:rPr lang="fa-IR" sz="2100" kern="1200" dirty="0" smtClean="0">
              <a:latin typeface="Arial" pitchFamily="34" charset="0"/>
              <a:cs typeface="B Nazanin" pitchFamily="2" charset="-78"/>
            </a:rPr>
            <a:t>تاکید شد  ،از این رو برای اعمال </a:t>
          </a:r>
          <a:r>
            <a:rPr lang="fa-IR" sz="2100" b="1" kern="1200" dirty="0" smtClean="0">
              <a:solidFill>
                <a:srgbClr val="92D050"/>
              </a:solidFill>
              <a:latin typeface="Arial" pitchFamily="34" charset="0"/>
              <a:cs typeface="B Nazanin" pitchFamily="2" charset="-78"/>
            </a:rPr>
            <a:t>تغییرات شغلی</a:t>
          </a:r>
          <a:r>
            <a:rPr lang="fa-IR" sz="2100" kern="1200" dirty="0" smtClean="0">
              <a:latin typeface="Arial" pitchFamily="34" charset="0"/>
              <a:cs typeface="B Nazanin" pitchFamily="2" charset="-78"/>
            </a:rPr>
            <a:t> ، </a:t>
          </a:r>
          <a:r>
            <a:rPr lang="fa-IR" sz="2100" kern="1200" dirty="0" smtClean="0">
              <a:solidFill>
                <a:srgbClr val="92D050"/>
              </a:solidFill>
              <a:latin typeface="Arial" pitchFamily="34" charset="0"/>
              <a:cs typeface="B Nazanin" pitchFamily="2" charset="-78"/>
            </a:rPr>
            <a:t>مدیریت مرزهای بحرانی </a:t>
          </a:r>
          <a:r>
            <a:rPr lang="fa-IR" sz="2100" kern="1200" dirty="0" smtClean="0">
              <a:latin typeface="Arial" pitchFamily="34" charset="0"/>
              <a:cs typeface="B Nazanin" pitchFamily="2" charset="-78"/>
            </a:rPr>
            <a:t>و </a:t>
          </a:r>
          <a:r>
            <a:rPr lang="fa-IR" sz="2100" b="1" kern="1200" dirty="0" smtClean="0">
              <a:solidFill>
                <a:srgbClr val="92D050"/>
              </a:solidFill>
              <a:latin typeface="Arial" pitchFamily="34" charset="0"/>
              <a:cs typeface="B Nazanin" pitchFamily="2" charset="-78"/>
            </a:rPr>
            <a:t>تشخیص مسئولیت استراتژیک </a:t>
          </a:r>
          <a:r>
            <a:rPr lang="fa-IR" sz="2100" kern="1200" dirty="0" smtClean="0">
              <a:latin typeface="Arial" pitchFamily="34" charset="0"/>
              <a:cs typeface="B Nazanin" pitchFamily="2" charset="-78"/>
            </a:rPr>
            <a:t>باید به عوامل محیطی توجه کرد.</a:t>
          </a:r>
          <a:endParaRPr lang="en-US" sz="2100" kern="1200" dirty="0">
            <a:latin typeface="Arial" pitchFamily="34" charset="0"/>
            <a:cs typeface="B Nazanin" pitchFamily="2" charset="-78"/>
          </a:endParaRPr>
        </a:p>
      </dsp:txBody>
      <dsp:txXfrm>
        <a:off x="0" y="939317"/>
        <a:ext cx="3726849" cy="4301876"/>
      </dsp:txXfrm>
    </dsp:sp>
    <dsp:sp modelId="{95B86A80-F79F-45D0-BC7D-1F6621EA9141}">
      <dsp:nvSpPr>
        <dsp:cNvPr id="0" name=""/>
        <dsp:cNvSpPr/>
      </dsp:nvSpPr>
      <dsp:spPr>
        <a:xfrm>
          <a:off x="3818899" y="939317"/>
          <a:ext cx="3679180" cy="4301876"/>
        </a:xfrm>
        <a:prstGeom prst="rect">
          <a:avLst/>
        </a:prstGeom>
        <a:solidFill>
          <a:srgbClr val="7030A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lvl="0" algn="just" defTabSz="266700" rtl="1">
            <a:lnSpc>
              <a:spcPct val="90000"/>
            </a:lnSpc>
            <a:spcBef>
              <a:spcPct val="0"/>
            </a:spcBef>
            <a:spcAft>
              <a:spcPct val="35000"/>
            </a:spcAft>
          </a:pPr>
          <a:endParaRPr lang="en-US" sz="600" kern="1200" dirty="0" smtClean="0">
            <a:latin typeface="Arial" pitchFamily="34" charset="0"/>
            <a:cs typeface="Arial" pitchFamily="34" charset="0"/>
          </a:endParaRPr>
        </a:p>
        <a:p>
          <a:pPr lvl="0" algn="justLow" defTabSz="266700" rtl="1">
            <a:lnSpc>
              <a:spcPct val="90000"/>
            </a:lnSpc>
            <a:spcBef>
              <a:spcPct val="0"/>
            </a:spcBef>
            <a:spcAft>
              <a:spcPct val="35000"/>
            </a:spcAft>
          </a:pPr>
          <a:r>
            <a:rPr lang="fa-IR" sz="2200" b="1" kern="1200"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تاکید بر ارتباطات درونی خرده</a:t>
          </a:r>
          <a:r>
            <a:rPr lang="en-US" sz="2200" b="1" kern="1200"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 </a:t>
          </a:r>
          <a:r>
            <a:rPr lang="fa-IR" sz="2200" b="1" kern="1200"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سیستمها</a:t>
          </a:r>
          <a:r>
            <a:rPr lang="fa-IR" sz="2200" kern="1200" dirty="0" smtClean="0">
              <a:latin typeface="Arial" pitchFamily="34" charset="0"/>
              <a:cs typeface="B Nazanin" pitchFamily="2" charset="-78"/>
            </a:rPr>
            <a:t>از ویژگیهای دیگر سیستمهای باز </a:t>
          </a:r>
          <a:r>
            <a:rPr lang="fa-IR" sz="2200" b="1" kern="1200" dirty="0" smtClean="0">
              <a:solidFill>
                <a:srgbClr val="92D050"/>
              </a:solidFill>
              <a:latin typeface="Arial" pitchFamily="34" charset="0"/>
              <a:cs typeface="B Nazanin" pitchFamily="2" charset="-78"/>
            </a:rPr>
            <a:t>ساختارسلسله مراتبی </a:t>
          </a:r>
          <a:r>
            <a:rPr lang="fa-IR" sz="2200" kern="1200" dirty="0" smtClean="0">
              <a:latin typeface="Arial" pitchFamily="34" charset="0"/>
              <a:cs typeface="B Nazanin" pitchFamily="2" charset="-78"/>
            </a:rPr>
            <a:t>آنهاست. سازمان مجموعه ای ازافراد است که این افراد متعلق به گروهها و بخشهای سازمانند و آن گروههانیزمتعلق به سازمان بزرگترند. البته بایدتوجه داشت که احتمالا ارتباطات و وابستگیهای </a:t>
          </a:r>
          <a:r>
            <a:rPr lang="fa-IR" sz="2200" b="1" kern="1200" dirty="0" smtClean="0">
              <a:solidFill>
                <a:srgbClr val="92D050"/>
              </a:solidFill>
              <a:latin typeface="Arial" pitchFamily="34" charset="0"/>
              <a:cs typeface="B Nazanin" pitchFamily="2" charset="-78"/>
            </a:rPr>
            <a:t>درونی</a:t>
          </a:r>
          <a:r>
            <a:rPr lang="fa-IR" sz="2200" kern="1200" dirty="0" smtClean="0">
              <a:latin typeface="Arial" pitchFamily="34" charset="0"/>
              <a:cs typeface="B Nazanin" pitchFamily="2" charset="-78"/>
            </a:rPr>
            <a:t> </a:t>
          </a:r>
          <a:r>
            <a:rPr lang="fa-IR" sz="2200" b="1" kern="1200" dirty="0" smtClean="0">
              <a:solidFill>
                <a:srgbClr val="92D050"/>
              </a:solidFill>
              <a:latin typeface="Arial" pitchFamily="34" charset="0"/>
              <a:cs typeface="B Nazanin" pitchFamily="2" charset="-78"/>
            </a:rPr>
            <a:t>اجزا سیستم </a:t>
          </a:r>
          <a:r>
            <a:rPr lang="fa-IR" sz="2200" kern="1200" dirty="0" smtClean="0">
              <a:latin typeface="Arial" pitchFamily="34" charset="0"/>
              <a:cs typeface="B Nazanin" pitchFamily="2" charset="-78"/>
            </a:rPr>
            <a:t>،</a:t>
          </a:r>
          <a:r>
            <a:rPr lang="fa-IR" sz="2200" b="1" kern="1200" dirty="0" smtClean="0">
              <a:solidFill>
                <a:srgbClr val="92D050"/>
              </a:solidFill>
              <a:latin typeface="Arial" pitchFamily="34" charset="0"/>
              <a:cs typeface="B Nazanin" pitchFamily="2" charset="-78"/>
            </a:rPr>
            <a:t>محکمتروبیشتر</a:t>
          </a:r>
          <a:r>
            <a:rPr lang="fa-IR" sz="2200" kern="1200" dirty="0" smtClean="0">
              <a:latin typeface="Arial" pitchFamily="34" charset="0"/>
              <a:cs typeface="B Nazanin" pitchFamily="2" charset="-78"/>
            </a:rPr>
            <a:t>ازارتباطات ووابستگیهای </a:t>
          </a:r>
          <a:r>
            <a:rPr lang="fa-IR" sz="2200" b="1" kern="1200" dirty="0" smtClean="0">
              <a:solidFill>
                <a:srgbClr val="92D050"/>
              </a:solidFill>
              <a:latin typeface="Arial" pitchFamily="34" charset="0"/>
              <a:cs typeface="B Nazanin" pitchFamily="2" charset="-78"/>
            </a:rPr>
            <a:t>بین اجزای سیستم </a:t>
          </a:r>
          <a:r>
            <a:rPr lang="fa-IR" sz="2200" kern="1200" dirty="0" smtClean="0">
              <a:latin typeface="Arial" pitchFamily="34" charset="0"/>
              <a:cs typeface="B Nazanin" pitchFamily="2" charset="-78"/>
            </a:rPr>
            <a:t>است</a:t>
          </a:r>
          <a:r>
            <a:rPr lang="fa-IR" sz="2400" kern="1200" dirty="0" smtClean="0">
              <a:latin typeface="Arial" pitchFamily="34" charset="0"/>
              <a:cs typeface="Arial" pitchFamily="34" charset="0"/>
            </a:rPr>
            <a:t>.</a:t>
          </a:r>
          <a:br>
            <a:rPr lang="fa-IR" sz="2400" kern="1200" dirty="0" smtClean="0">
              <a:latin typeface="Arial" pitchFamily="34" charset="0"/>
              <a:cs typeface="Arial" pitchFamily="34" charset="0"/>
            </a:rPr>
          </a:br>
          <a:endParaRPr lang="en-US" sz="2400" kern="1200" dirty="0">
            <a:latin typeface="Arial" pitchFamily="34" charset="0"/>
            <a:cs typeface="Arial" pitchFamily="34" charset="0"/>
          </a:endParaRPr>
        </a:p>
      </dsp:txBody>
      <dsp:txXfrm>
        <a:off x="3818899" y="939317"/>
        <a:ext cx="3679180" cy="430187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AB2211-CF43-43BA-9BDC-56BBEB987EE3}">
      <dsp:nvSpPr>
        <dsp:cNvPr id="0" name=""/>
        <dsp:cNvSpPr/>
      </dsp:nvSpPr>
      <dsp:spPr>
        <a:xfrm>
          <a:off x="0" y="0"/>
          <a:ext cx="8001056" cy="6618266"/>
        </a:xfrm>
        <a:prstGeom prst="roundRect">
          <a:avLst>
            <a:gd name="adj" fmla="val 10000"/>
          </a:avLst>
        </a:prstGeom>
        <a:gradFill rotWithShape="1">
          <a:gsLst>
            <a:gs pos="0">
              <a:schemeClr val="accent1">
                <a:tint val="92000"/>
                <a:satMod val="170000"/>
              </a:schemeClr>
            </a:gs>
            <a:gs pos="15000">
              <a:schemeClr val="accent1">
                <a:tint val="92000"/>
                <a:shade val="99000"/>
                <a:satMod val="170000"/>
              </a:schemeClr>
            </a:gs>
            <a:gs pos="62000">
              <a:schemeClr val="accent1">
                <a:tint val="96000"/>
                <a:shade val="80000"/>
                <a:satMod val="170000"/>
              </a:schemeClr>
            </a:gs>
            <a:gs pos="97000">
              <a:schemeClr val="accent1">
                <a:tint val="98000"/>
                <a:shade val="63000"/>
                <a:satMod val="170000"/>
              </a:schemeClr>
            </a:gs>
            <a:gs pos="100000">
              <a:schemeClr val="accent1">
                <a:shade val="62000"/>
                <a:satMod val="170000"/>
              </a:schemeClr>
            </a:gs>
          </a:gsLst>
          <a:path path="circle">
            <a:fillToRect l="50000" t="50000" r="50000" b="50000"/>
          </a:path>
        </a:gradFill>
        <a:ln w="9525" cap="flat" cmpd="sng" algn="ctr">
          <a:solidFill>
            <a:schemeClr val="accent1"/>
          </a:solidFill>
          <a:prstDash val="solid"/>
        </a:ln>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accent1">
              <a:shade val="80000"/>
            </a:schemeClr>
          </a:contourClr>
        </a:sp3d>
      </dsp:spPr>
      <dsp:style>
        <a:lnRef idx="1">
          <a:schemeClr val="accent1"/>
        </a:lnRef>
        <a:fillRef idx="3">
          <a:schemeClr val="accent1"/>
        </a:fillRef>
        <a:effectRef idx="2">
          <a:schemeClr val="accent1"/>
        </a:effectRef>
        <a:fontRef idx="minor">
          <a:schemeClr val="lt1"/>
        </a:fontRef>
      </dsp:style>
      <dsp:txBody>
        <a:bodyPr spcFirstLastPara="0" vert="horz" wrap="square" lIns="106680" tIns="106680" rIns="106680" bIns="106680" numCol="1" spcCol="1270" anchor="ctr" anchorCtr="0">
          <a:noAutofit/>
        </a:bodyPr>
        <a:lstStyle/>
        <a:p>
          <a:pPr lvl="0" algn="just" defTabSz="1244600" rtl="1">
            <a:lnSpc>
              <a:spcPct val="90000"/>
            </a:lnSpc>
            <a:spcBef>
              <a:spcPct val="0"/>
            </a:spcBef>
            <a:spcAft>
              <a:spcPct val="35000"/>
            </a:spcAft>
          </a:pPr>
          <a:r>
            <a:rPr lang="fa-IR" sz="2800" b="1" kern="1200" dirty="0" smtClean="0">
              <a:cs typeface="B Nazanin" pitchFamily="2" charset="-78"/>
            </a:rPr>
            <a:t>ویژگی های سیستم باز </a:t>
          </a:r>
        </a:p>
        <a:p>
          <a:pPr lvl="0" algn="just" defTabSz="1244600" rtl="1">
            <a:lnSpc>
              <a:spcPct val="90000"/>
            </a:lnSpc>
            <a:spcBef>
              <a:spcPct val="0"/>
            </a:spcBef>
            <a:spcAft>
              <a:spcPct val="35000"/>
            </a:spcAft>
          </a:pPr>
          <a:r>
            <a:rPr lang="fa-IR" sz="2000" b="1" kern="1200" dirty="0" smtClean="0">
              <a:solidFill>
                <a:srgbClr val="FFFF00"/>
              </a:solidFill>
              <a:effectLst>
                <a:outerShdw blurRad="38100" dist="38100" dir="2700000" algn="tl">
                  <a:srgbClr val="000000">
                    <a:alpha val="43137"/>
                  </a:srgbClr>
                </a:outerShdw>
              </a:effectLst>
              <a:cs typeface="B Nazanin" pitchFamily="2" charset="-78"/>
            </a:rPr>
            <a:t>مفهوم سیستم باز</a:t>
          </a:r>
          <a:endParaRPr lang="en-US" sz="2800" b="1" kern="1200" dirty="0">
            <a:cs typeface="B Nazanin" pitchFamily="2" charset="-78"/>
          </a:endParaRPr>
        </a:p>
        <a:p>
          <a:pPr marL="228600" lvl="1" indent="-228600" algn="just" defTabSz="1066800" rtl="1">
            <a:lnSpc>
              <a:spcPct val="90000"/>
            </a:lnSpc>
            <a:spcBef>
              <a:spcPct val="0"/>
            </a:spcBef>
            <a:spcAft>
              <a:spcPct val="15000"/>
            </a:spcAft>
            <a:buChar char="••"/>
          </a:pPr>
          <a:r>
            <a:rPr lang="fa-IR" sz="2400" kern="1200" dirty="0" smtClean="0">
              <a:cs typeface="B Nazanin" pitchFamily="2" charset="-78"/>
            </a:rPr>
            <a:t>همه ی سیستمها خواه در سطح سلول یا بافت پیچیده و یا مجموعه ای از </a:t>
          </a:r>
          <a:r>
            <a:rPr lang="fa-IR" sz="2400" kern="1200" dirty="0" smtClean="0">
              <a:cs typeface="B Nazanin" pitchFamily="2" charset="-78"/>
            </a:rPr>
            <a:t>موجودات، دارای </a:t>
          </a:r>
          <a:r>
            <a:rPr lang="fa-IR" sz="2400" kern="1200" dirty="0" smtClean="0">
              <a:cs typeface="B Nazanin" pitchFamily="2" charset="-78"/>
            </a:rPr>
            <a:t>سه عنصر </a:t>
          </a:r>
          <a:r>
            <a:rPr lang="fa-IR" sz="2400" kern="1200" dirty="0" smtClean="0">
              <a:solidFill>
                <a:srgbClr val="FF0000"/>
              </a:solidFill>
              <a:cs typeface="B Nazanin" pitchFamily="2" charset="-78"/>
            </a:rPr>
            <a:t>نهاده </a:t>
          </a:r>
          <a:r>
            <a:rPr lang="fa-IR" sz="2400" kern="1200" dirty="0" smtClean="0">
              <a:cs typeface="B Nazanin" pitchFamily="2" charset="-78"/>
            </a:rPr>
            <a:t>، </a:t>
          </a:r>
          <a:r>
            <a:rPr lang="fa-IR" sz="2400" kern="1200" dirty="0" smtClean="0">
              <a:solidFill>
                <a:srgbClr val="FF0000"/>
              </a:solidFill>
              <a:cs typeface="B Nazanin" pitchFamily="2" charset="-78"/>
            </a:rPr>
            <a:t>فرآیند تبدیل</a:t>
          </a:r>
          <a:r>
            <a:rPr lang="fa-IR" sz="2400" kern="1200" dirty="0" smtClean="0">
              <a:cs typeface="B Nazanin" pitchFamily="2" charset="-78"/>
            </a:rPr>
            <a:t> </a:t>
          </a:r>
          <a:r>
            <a:rPr lang="fa-IR" sz="2400" kern="1200" dirty="0" smtClean="0">
              <a:solidFill>
                <a:schemeClr val="bg1"/>
              </a:solidFill>
              <a:cs typeface="B Nazanin" pitchFamily="2" charset="-78"/>
            </a:rPr>
            <a:t>و</a:t>
          </a:r>
          <a:r>
            <a:rPr lang="fa-IR" sz="2400" kern="1200" dirty="0" smtClean="0">
              <a:solidFill>
                <a:srgbClr val="FF0000"/>
              </a:solidFill>
              <a:cs typeface="B Nazanin" pitchFamily="2" charset="-78"/>
            </a:rPr>
            <a:t> ستانده </a:t>
          </a:r>
          <a:r>
            <a:rPr lang="fa-IR" sz="2400" kern="1200" dirty="0" smtClean="0">
              <a:cs typeface="B Nazanin" pitchFamily="2" charset="-78"/>
            </a:rPr>
            <a:t>اند. اصطلاح باز بودن سیستم بر </a:t>
          </a:r>
          <a:r>
            <a:rPr lang="fa-IR" sz="2400" kern="1200" dirty="0" smtClean="0">
              <a:solidFill>
                <a:srgbClr val="FF0000"/>
              </a:solidFill>
              <a:cs typeface="B Nazanin" pitchFamily="2" charset="-78"/>
            </a:rPr>
            <a:t>ارتباط متقابل محیط و عملکرد درونی </a:t>
          </a:r>
          <a:r>
            <a:rPr lang="fa-IR" sz="2400" kern="1200" dirty="0" smtClean="0">
              <a:cs typeface="B Nazanin" pitchFamily="2" charset="-78"/>
            </a:rPr>
            <a:t>سیستم تاکید </a:t>
          </a:r>
          <a:r>
            <a:rPr lang="fa-IR" sz="2400" kern="1200" dirty="0" smtClean="0">
              <a:cs typeface="B Nazanin" pitchFamily="2" charset="-78"/>
            </a:rPr>
            <a:t>دارد، </a:t>
          </a:r>
          <a:r>
            <a:rPr lang="fa-IR" sz="2400" kern="1200" dirty="0" smtClean="0">
              <a:cs typeface="B Nazanin" pitchFamily="2" charset="-78"/>
            </a:rPr>
            <a:t>محیط و سیستم به مثابه دو عضو </a:t>
          </a:r>
          <a:r>
            <a:rPr lang="fa-IR" sz="2400" kern="1200" dirty="0" smtClean="0">
              <a:solidFill>
                <a:srgbClr val="FF0000"/>
              </a:solidFill>
              <a:cs typeface="B Nazanin" pitchFamily="2" charset="-78"/>
            </a:rPr>
            <a:t>متعامل</a:t>
          </a:r>
          <a:r>
            <a:rPr lang="fa-IR" sz="2400" kern="1200" dirty="0" smtClean="0">
              <a:cs typeface="B Nazanin" pitchFamily="2" charset="-78"/>
            </a:rPr>
            <a:t> و </a:t>
          </a:r>
          <a:r>
            <a:rPr lang="fa-IR" sz="2400" kern="1200" dirty="0" smtClean="0">
              <a:solidFill>
                <a:srgbClr val="FF0000"/>
              </a:solidFill>
              <a:cs typeface="B Nazanin" pitchFamily="2" charset="-78"/>
            </a:rPr>
            <a:t>وابسته</a:t>
          </a:r>
          <a:r>
            <a:rPr lang="fa-IR" sz="2400" kern="1200" dirty="0" smtClean="0">
              <a:cs typeface="B Nazanin" pitchFamily="2" charset="-78"/>
            </a:rPr>
            <a:t> به هم در نظر گرفته می شوند. </a:t>
          </a:r>
          <a:endParaRPr lang="en-US" sz="2400" kern="1200" dirty="0">
            <a:cs typeface="B Nazanin" pitchFamily="2" charset="-78"/>
          </a:endParaRPr>
        </a:p>
        <a:p>
          <a:pPr marL="228600" lvl="1" indent="-228600" algn="just" defTabSz="889000" rtl="1">
            <a:lnSpc>
              <a:spcPct val="90000"/>
            </a:lnSpc>
            <a:spcBef>
              <a:spcPct val="0"/>
            </a:spcBef>
            <a:spcAft>
              <a:spcPct val="15000"/>
            </a:spcAft>
            <a:buChar char="••"/>
          </a:pPr>
          <a:endParaRPr lang="en-US" sz="2000" kern="1200" dirty="0">
            <a:cs typeface="B Nazanin" pitchFamily="2" charset="-78"/>
          </a:endParaRPr>
        </a:p>
        <a:p>
          <a:pPr marL="228600" lvl="1" indent="-228600" algn="just" defTabSz="889000" rtl="1">
            <a:lnSpc>
              <a:spcPct val="90000"/>
            </a:lnSpc>
            <a:spcBef>
              <a:spcPct val="0"/>
            </a:spcBef>
            <a:spcAft>
              <a:spcPct val="15000"/>
            </a:spcAft>
            <a:buChar char="••"/>
          </a:pPr>
          <a:endParaRPr lang="en-US" sz="2000" kern="1200" dirty="0">
            <a:cs typeface="B Nazanin" pitchFamily="2" charset="-78"/>
          </a:endParaRPr>
        </a:p>
        <a:p>
          <a:pPr marL="228600" lvl="1" indent="-228600" algn="just" defTabSz="889000" rtl="1">
            <a:lnSpc>
              <a:spcPct val="90000"/>
            </a:lnSpc>
            <a:spcBef>
              <a:spcPct val="0"/>
            </a:spcBef>
            <a:spcAft>
              <a:spcPct val="15000"/>
            </a:spcAft>
            <a:buChar char="••"/>
          </a:pPr>
          <a:endParaRPr lang="en-US" sz="2000" kern="1200" dirty="0">
            <a:cs typeface="B Nazanin" pitchFamily="2" charset="-78"/>
          </a:endParaRPr>
        </a:p>
        <a:p>
          <a:pPr marL="228600" lvl="1" indent="-228600" algn="just" defTabSz="889000" rtl="1">
            <a:lnSpc>
              <a:spcPct val="90000"/>
            </a:lnSpc>
            <a:spcBef>
              <a:spcPct val="0"/>
            </a:spcBef>
            <a:spcAft>
              <a:spcPct val="15000"/>
            </a:spcAft>
            <a:buChar char="••"/>
          </a:pPr>
          <a:endParaRPr lang="en-US" sz="2000" kern="1200" dirty="0">
            <a:cs typeface="B Nazanin" pitchFamily="2" charset="-78"/>
          </a:endParaRPr>
        </a:p>
        <a:p>
          <a:pPr marL="228600" lvl="1" indent="-228600" algn="just" defTabSz="889000" rtl="1">
            <a:lnSpc>
              <a:spcPct val="90000"/>
            </a:lnSpc>
            <a:spcBef>
              <a:spcPct val="0"/>
            </a:spcBef>
            <a:spcAft>
              <a:spcPct val="15000"/>
            </a:spcAft>
            <a:buChar char="••"/>
          </a:pPr>
          <a:endParaRPr lang="en-US" sz="2000" kern="1200" dirty="0">
            <a:cs typeface="B Nazanin" pitchFamily="2" charset="-78"/>
          </a:endParaRPr>
        </a:p>
        <a:p>
          <a:pPr marL="228600" lvl="1" indent="-228600" algn="just" defTabSz="889000" rtl="1">
            <a:lnSpc>
              <a:spcPct val="90000"/>
            </a:lnSpc>
            <a:spcBef>
              <a:spcPct val="0"/>
            </a:spcBef>
            <a:spcAft>
              <a:spcPct val="15000"/>
            </a:spcAft>
            <a:buChar char="••"/>
          </a:pPr>
          <a:endParaRPr lang="en-US" sz="2000" kern="1200" dirty="0">
            <a:cs typeface="B Nazanin" pitchFamily="2" charset="-78"/>
          </a:endParaRPr>
        </a:p>
        <a:p>
          <a:pPr marL="228600" lvl="1" indent="-228600" algn="just" defTabSz="889000" rtl="1">
            <a:lnSpc>
              <a:spcPct val="90000"/>
            </a:lnSpc>
            <a:spcBef>
              <a:spcPct val="0"/>
            </a:spcBef>
            <a:spcAft>
              <a:spcPct val="15000"/>
            </a:spcAft>
            <a:buChar char="••"/>
          </a:pPr>
          <a:endParaRPr lang="en-US" sz="2000" kern="1200" dirty="0">
            <a:cs typeface="B Nazanin" pitchFamily="2" charset="-78"/>
          </a:endParaRPr>
        </a:p>
        <a:p>
          <a:pPr marL="228600" lvl="1" indent="-228600" algn="just" defTabSz="889000" rtl="1">
            <a:lnSpc>
              <a:spcPct val="90000"/>
            </a:lnSpc>
            <a:spcBef>
              <a:spcPct val="0"/>
            </a:spcBef>
            <a:spcAft>
              <a:spcPct val="15000"/>
            </a:spcAft>
            <a:buChar char="••"/>
          </a:pPr>
          <a:endParaRPr lang="en-US" sz="2000" kern="1200" dirty="0">
            <a:cs typeface="B Nazanin" pitchFamily="2" charset="-78"/>
          </a:endParaRPr>
        </a:p>
        <a:p>
          <a:pPr marL="228600" lvl="1" indent="-228600" algn="just" defTabSz="889000" rtl="1">
            <a:lnSpc>
              <a:spcPct val="90000"/>
            </a:lnSpc>
            <a:spcBef>
              <a:spcPct val="0"/>
            </a:spcBef>
            <a:spcAft>
              <a:spcPct val="15000"/>
            </a:spcAft>
            <a:buChar char="••"/>
          </a:pPr>
          <a:endParaRPr lang="en-US" sz="2000" kern="1200" dirty="0">
            <a:cs typeface="B Nazanin" pitchFamily="2" charset="-78"/>
          </a:endParaRPr>
        </a:p>
        <a:p>
          <a:pPr marL="228600" lvl="1" indent="-228600" algn="just" defTabSz="889000" rtl="1">
            <a:lnSpc>
              <a:spcPct val="90000"/>
            </a:lnSpc>
            <a:spcBef>
              <a:spcPct val="0"/>
            </a:spcBef>
            <a:spcAft>
              <a:spcPct val="15000"/>
            </a:spcAft>
            <a:buChar char="••"/>
          </a:pPr>
          <a:endParaRPr lang="en-US" sz="2000" kern="1200" dirty="0">
            <a:cs typeface="B Nazanin" pitchFamily="2" charset="-78"/>
          </a:endParaRPr>
        </a:p>
      </dsp:txBody>
      <dsp:txXfrm>
        <a:off x="193842" y="193842"/>
        <a:ext cx="7613372" cy="6230582"/>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FC9C0-5145-4C96-9C61-1BD7C443EA94}">
      <dsp:nvSpPr>
        <dsp:cNvPr id="0" name=""/>
        <dsp:cNvSpPr/>
      </dsp:nvSpPr>
      <dsp:spPr>
        <a:xfrm>
          <a:off x="0" y="994492"/>
          <a:ext cx="7498080" cy="329178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justLow" defTabSz="1066800" rtl="1">
            <a:lnSpc>
              <a:spcPct val="90000"/>
            </a:lnSpc>
            <a:spcBef>
              <a:spcPct val="0"/>
            </a:spcBef>
            <a:spcAft>
              <a:spcPct val="35000"/>
            </a:spcAft>
          </a:pPr>
          <a:r>
            <a:rPr lang="fa-IR" sz="2400" kern="1200" dirty="0" smtClean="0">
              <a:cs typeface="B Nazanin" pitchFamily="2" charset="-78"/>
            </a:rPr>
            <a:t>1</a:t>
          </a:r>
        </a:p>
        <a:p>
          <a:pPr lvl="0" algn="justLow" defTabSz="1066800" rtl="1">
            <a:lnSpc>
              <a:spcPct val="90000"/>
            </a:lnSpc>
            <a:spcBef>
              <a:spcPct val="0"/>
            </a:spcBef>
            <a:spcAft>
              <a:spcPct val="35000"/>
            </a:spcAft>
          </a:pPr>
          <a:endParaRPr lang="fa-IR" sz="2400" kern="1200" dirty="0" smtClean="0">
            <a:cs typeface="B Nazanin" pitchFamily="2" charset="-78"/>
          </a:endParaRPr>
        </a:p>
        <a:p>
          <a:pPr lvl="0" algn="justLow" defTabSz="1066800" rtl="1">
            <a:lnSpc>
              <a:spcPct val="90000"/>
            </a:lnSpc>
            <a:spcBef>
              <a:spcPct val="0"/>
            </a:spcBef>
            <a:spcAft>
              <a:spcPct val="35000"/>
            </a:spcAft>
          </a:pPr>
          <a:r>
            <a:rPr lang="fa-IR" sz="2400" kern="1200" dirty="0" smtClean="0">
              <a:cs typeface="B Nazanin" pitchFamily="2" charset="-78"/>
            </a:rPr>
            <a:t>1- یک بهترین راه برای سازماندهی وجود </a:t>
          </a:r>
          <a:r>
            <a:rPr lang="fa-IR" sz="2400" kern="1200" dirty="0" smtClean="0">
              <a:solidFill>
                <a:srgbClr val="FFFF00"/>
              </a:solidFill>
              <a:cs typeface="B Nazanin" pitchFamily="2" charset="-78"/>
            </a:rPr>
            <a:t>ندارد</a:t>
          </a:r>
          <a:r>
            <a:rPr lang="fa-IR" sz="2400" kern="1200" dirty="0" smtClean="0">
              <a:cs typeface="B Nazanin" pitchFamily="2" charset="-78"/>
            </a:rPr>
            <a:t>.</a:t>
          </a:r>
          <a:br>
            <a:rPr lang="fa-IR" sz="2400" kern="1200" dirty="0" smtClean="0">
              <a:cs typeface="B Nazanin" pitchFamily="2" charset="-78"/>
            </a:rPr>
          </a:br>
          <a:r>
            <a:rPr lang="fa-IR" sz="2400" kern="1200" dirty="0" smtClean="0">
              <a:cs typeface="B Nazanin" pitchFamily="2" charset="-78"/>
            </a:rPr>
            <a:t>2- روشهای سازماندهی دارای کارایی مساوی </a:t>
          </a:r>
          <a:r>
            <a:rPr lang="fa-IR" sz="2400" kern="1200" dirty="0" smtClean="0">
              <a:solidFill>
                <a:srgbClr val="FFFF00"/>
              </a:solidFill>
              <a:cs typeface="B Nazanin" pitchFamily="2" charset="-78"/>
            </a:rPr>
            <a:t>نیستند</a:t>
          </a:r>
          <a:r>
            <a:rPr lang="fa-IR" sz="2400" kern="1200" dirty="0" smtClean="0">
              <a:cs typeface="B Nazanin" pitchFamily="2" charset="-78"/>
            </a:rPr>
            <a:t>.</a:t>
          </a:r>
          <a:br>
            <a:rPr lang="fa-IR" sz="2400" kern="1200" dirty="0" smtClean="0">
              <a:cs typeface="B Nazanin" pitchFamily="2" charset="-78"/>
            </a:rPr>
          </a:br>
          <a:r>
            <a:rPr lang="fa-IR" sz="2400" kern="1200" dirty="0" smtClean="0">
              <a:cs typeface="B Nazanin" pitchFamily="2" charset="-78"/>
            </a:rPr>
            <a:t>3- بهترین راه برای سازماندهی به </a:t>
          </a:r>
          <a:r>
            <a:rPr lang="fa-IR" sz="2400" kern="1200" dirty="0" smtClean="0">
              <a:solidFill>
                <a:srgbClr val="FFFF00"/>
              </a:solidFill>
              <a:cs typeface="B Nazanin" pitchFamily="2" charset="-78"/>
            </a:rPr>
            <a:t>ماهیت محیطی </a:t>
          </a:r>
          <a:r>
            <a:rPr lang="fa-IR" sz="2400" kern="1200" dirty="0" smtClean="0">
              <a:cs typeface="B Nazanin" pitchFamily="2" charset="-78"/>
            </a:rPr>
            <a:t>که سازمان با آن ارتباط دارد  ، بستگی دارد.</a:t>
          </a:r>
          <a:endParaRPr lang="en-US" sz="2400" kern="1200" dirty="0" smtClean="0">
            <a:cs typeface="B Nazanin" pitchFamily="2" charset="-78"/>
          </a:endParaRPr>
        </a:p>
        <a:p>
          <a:pPr lvl="0" algn="justLow" defTabSz="1066800" rtl="1">
            <a:lnSpc>
              <a:spcPct val="90000"/>
            </a:lnSpc>
            <a:spcBef>
              <a:spcPct val="0"/>
            </a:spcBef>
            <a:spcAft>
              <a:spcPct val="35000"/>
            </a:spcAft>
          </a:pPr>
          <a:r>
            <a:rPr lang="fa-IR" sz="2400" kern="1200" dirty="0" smtClean="0">
              <a:cs typeface="B Nazanin" pitchFamily="2" charset="-78"/>
            </a:rPr>
            <a:t>نکات فوق به طور خیلی خلاصه باورهای اساسی نگرش اقتضایی به سازمان را بیان می دارند  نگرشی که جای خود را به مثابه یک دیدگاه نافذ در تجزیه و تحلیلهای سازمانی جدید محکم نموده است </a:t>
          </a:r>
          <a:endParaRPr lang="en-US" sz="2400" kern="1200" dirty="0" smtClean="0">
            <a:cs typeface="B Nazanin" pitchFamily="2" charset="-78"/>
          </a:endParaRPr>
        </a:p>
        <a:p>
          <a:pPr lvl="0" algn="justLow" defTabSz="1066800" rtl="1">
            <a:lnSpc>
              <a:spcPct val="90000"/>
            </a:lnSpc>
            <a:spcBef>
              <a:spcPct val="0"/>
            </a:spcBef>
            <a:spcAft>
              <a:spcPct val="35000"/>
            </a:spcAft>
          </a:pPr>
          <a:endParaRPr lang="en-US" sz="3200" kern="1200" dirty="0" smtClean="0">
            <a:cs typeface="B Nazanin" pitchFamily="2" charset="-78"/>
          </a:endParaRPr>
        </a:p>
        <a:p>
          <a:pPr lvl="0" algn="justLow" defTabSz="1066800" rtl="1">
            <a:lnSpc>
              <a:spcPct val="90000"/>
            </a:lnSpc>
            <a:spcBef>
              <a:spcPct val="0"/>
            </a:spcBef>
            <a:spcAft>
              <a:spcPct val="35000"/>
            </a:spcAft>
          </a:pPr>
          <a:endParaRPr lang="en-US" sz="3200" kern="1200" dirty="0">
            <a:cs typeface="B Nazanin" pitchFamily="2" charset="-78"/>
          </a:endParaRPr>
        </a:p>
      </dsp:txBody>
      <dsp:txXfrm>
        <a:off x="0" y="994492"/>
        <a:ext cx="7498080" cy="3291783"/>
      </dsp:txXfrm>
    </dsp:sp>
    <dsp:sp modelId="{949B27E4-57A0-4BE5-84B8-FFCC3217D3DA}">
      <dsp:nvSpPr>
        <dsp:cNvPr id="0" name=""/>
        <dsp:cNvSpPr/>
      </dsp:nvSpPr>
      <dsp:spPr>
        <a:xfrm rot="10800000">
          <a:off x="0" y="0"/>
          <a:ext cx="7498080" cy="1108594"/>
        </a:xfrm>
        <a:prstGeom prst="upArrowCallou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170688" numCol="1" spcCol="1270" anchor="ctr" anchorCtr="0">
          <a:noAutofit/>
        </a:bodyPr>
        <a:lstStyle/>
        <a:p>
          <a:pPr lvl="0" algn="ctr" defTabSz="1066800" rtl="1">
            <a:lnSpc>
              <a:spcPct val="90000"/>
            </a:lnSpc>
            <a:spcBef>
              <a:spcPct val="0"/>
            </a:spcBef>
            <a:spcAft>
              <a:spcPct val="35000"/>
            </a:spcAft>
          </a:pPr>
          <a:r>
            <a:rPr lang="fa-IR" sz="2400" b="1" kern="1200" dirty="0" smtClean="0">
              <a:effectLst>
                <a:outerShdw blurRad="38100" dist="38100" dir="2700000" algn="tl">
                  <a:srgbClr val="000000">
                    <a:alpha val="43137"/>
                  </a:srgbClr>
                </a:outerShdw>
              </a:effectLst>
              <a:cs typeface="B Nazanin" pitchFamily="2" charset="-78"/>
            </a:rPr>
            <a:t>سه فرضیه ی جی گالبریت اساس فرضیه اقتضایی می باشند</a:t>
          </a:r>
          <a:endParaRPr lang="en-US" sz="2400" b="1" kern="1200" dirty="0">
            <a:effectLst>
              <a:outerShdw blurRad="38100" dist="38100" dir="2700000" algn="tl">
                <a:srgbClr val="000000">
                  <a:alpha val="43137"/>
                </a:srgbClr>
              </a:outerShdw>
            </a:effectLst>
            <a:cs typeface="B Nazanin" pitchFamily="2" charset="-78"/>
          </a:endParaRPr>
        </a:p>
      </dsp:txBody>
      <dsp:txXfrm rot="10800000">
        <a:off x="0" y="0"/>
        <a:ext cx="7498080" cy="72033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process4">
  <dgm:title val=""/>
  <dgm:desc val=""/>
  <dgm:catLst>
    <dgm:cat type="process" pri="16000"/>
    <dgm:cat type="list" pri="2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lin">
      <dgm:param type="linDir" val="fromB"/>
    </dgm:alg>
    <dgm:shape xmlns:r="http://schemas.openxmlformats.org/officeDocument/2006/relationships" r:blip="">
      <dgm:adjLst/>
    </dgm:shape>
    <dgm:presOf/>
    <dgm:constrLst>
      <dgm:constr type="h" for="ch" forName="boxAndChildren" refType="h"/>
      <dgm:constr type="h" for="ch" forName="arrowAndChildren" refType="h" refFor="ch" refForName="boxAndChildren" op="equ" fact="1.538"/>
      <dgm:constr type="w" for="ch" forName="arrowAndChildren" refType="w"/>
      <dgm:constr type="w" for="ch" forName="boxAndChildren" refType="w"/>
      <dgm:constr type="h" for="ch" forName="sp" refType="h" fact="-0.015"/>
      <dgm:constr type="primFontSz" for="des" forName="parentTextBox" val="65"/>
      <dgm:constr type="primFontSz" for="des" forName="parentTextArrow" refType="primFontSz" refFor="des" refForName="parentTextBox" op="equ"/>
      <dgm:constr type="primFontSz" for="des" forName="childTextArrow" val="65"/>
      <dgm:constr type="primFontSz" for="des" forName="childTextBox" refType="primFontSz" refFor="des" refForName="childTextArrow" op="equ"/>
    </dgm:constrLst>
    <dgm:ruleLst/>
    <dgm:forEach name="Name1" axis="ch" ptType="node" st="-1" step="-1">
      <dgm:choose name="Name2">
        <dgm:if name="Name3" axis="self" ptType="node" func="revPos" op="equ" val="1">
          <dgm:layoutNode name="boxAndChildren">
            <dgm:alg type="composite"/>
            <dgm:shape xmlns:r="http://schemas.openxmlformats.org/officeDocument/2006/relationships" r:blip="">
              <dgm:adjLst/>
            </dgm:shape>
            <dgm:presOf/>
            <dgm:choose name="Name4">
              <dgm:if name="Name5" axis="ch" ptType="node" func="cnt" op="gte" val="1">
                <dgm:constrLst>
                  <dgm:constr type="w" for="ch" forName="parentTextBox" refType="w"/>
                  <dgm:constr type="h" for="ch" forName="parentTextBox" refType="h" fact="0.54"/>
                  <dgm:constr type="t" for="ch" forName="parentTextBox"/>
                  <dgm:constr type="w" for="ch" forName="entireBox" refType="w"/>
                  <dgm:constr type="h" for="ch" forName="entireBox" refType="h"/>
                  <dgm:constr type="w" for="ch" forName="descendantBox" refType="w"/>
                  <dgm:constr type="b" for="ch" forName="descendantBox" refType="h" fact="0.98"/>
                  <dgm:constr type="h" for="ch" forName="descendantBox" refType="h" fact="0.46"/>
                </dgm:constrLst>
              </dgm:if>
              <dgm:else name="Name6">
                <dgm:constrLst>
                  <dgm:constr type="w" for="ch" forName="parentTextBox" refType="w"/>
                  <dgm:constr type="h" for="ch" forName="parentTextBox" refType="h"/>
                </dgm:constrLst>
              </dgm:else>
            </dgm:choose>
            <dgm:ruleLst/>
            <dgm:layoutNode name="parentTextBox">
              <dgm:alg type="tx"/>
              <dgm:choose name="Name7">
                <dgm:if name="Name8" axis="ch" ptType="node" func="cnt" op="gte" val="1">
                  <dgm:shape xmlns:r="http://schemas.openxmlformats.org/officeDocument/2006/relationships" type="rect" r:blip="" zOrderOff="1" hideGeom="1">
                    <dgm:adjLst/>
                  </dgm:shape>
                </dgm:if>
                <dgm:else name="Name9">
                  <dgm:shape xmlns:r="http://schemas.openxmlformats.org/officeDocument/2006/relationships" type="rect" r:blip="">
                    <dgm:adjLst/>
                  </dgm:shape>
                </dgm:else>
              </dgm:choose>
              <dgm:presOf axis="self"/>
              <dgm:constrLst/>
              <dgm:ruleLst>
                <dgm:rule type="primFontSz" val="5" fact="NaN" max="NaN"/>
              </dgm:ruleLst>
            </dgm:layoutNode>
            <dgm:choose name="Name10">
              <dgm:if name="Name11" axis="ch" ptType="node" func="cnt" op="gte" val="1">
                <dgm:layoutNode name="entireBox">
                  <dgm:alg type="sp"/>
                  <dgm:shape xmlns:r="http://schemas.openxmlformats.org/officeDocument/2006/relationships" type="rect" r:blip="">
                    <dgm:adjLst/>
                  </dgm:shape>
                  <dgm:presOf axis="self"/>
                  <dgm:constrLst/>
                  <dgm:ruleLst/>
                </dgm:layoutNode>
                <dgm:layoutNode name="descendantBox" styleLbl="fgAccFollowNode1">
                  <dgm:choose name="Name12">
                    <dgm:if name="Name13" func="var" arg="dir" op="equ" val="norm">
                      <dgm:alg type="lin"/>
                    </dgm:if>
                    <dgm:else name="Name14">
                      <dgm:alg type="lin">
                        <dgm:param type="linDir" val="fromR"/>
                      </dgm:alg>
                    </dgm:else>
                  </dgm:choose>
                  <dgm:shape xmlns:r="http://schemas.openxmlformats.org/officeDocument/2006/relationships" r:blip="">
                    <dgm:adjLst/>
                  </dgm:shape>
                  <dgm:presOf/>
                  <dgm:constrLst>
                    <dgm:constr type="w" for="ch" forName="childTextBox" refType="w"/>
                    <dgm:constr type="h" for="ch" forName="childTextBox" refType="h"/>
                  </dgm:constrLst>
                  <dgm:ruleLst/>
                  <dgm:forEach name="Name15" axis="ch" ptType="node">
                    <dgm:layoutNode name="childTextBox"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16"/>
            </dgm:choose>
          </dgm:layoutNode>
        </dgm:if>
        <dgm:else name="Name17">
          <dgm:layoutNode name="arrowAndChildren">
            <dgm:alg type="composite"/>
            <dgm:shape xmlns:r="http://schemas.openxmlformats.org/officeDocument/2006/relationships" r:blip="">
              <dgm:adjLst/>
            </dgm:shape>
            <dgm:presOf/>
            <dgm:choose name="Name18">
              <dgm:if name="Name19" axis="ch" ptType="node" func="cnt" op="gte" val="1">
                <dgm:constrLst>
                  <dgm:constr type="w" for="ch" forName="parentTextArrow" refType="w"/>
                  <dgm:constr type="t" for="ch" forName="parentTextArrow"/>
                  <dgm:constr type="h" for="ch" forName="parentTextArrow" refType="h" fact="0.351"/>
                  <dgm:constr type="w" for="ch" forName="arrow" refType="w"/>
                  <dgm:constr type="h" for="ch" forName="arrow" refType="h"/>
                  <dgm:constr type="w" for="ch" forName="descendantArrow" refType="w"/>
                  <dgm:constr type="b" for="ch" forName="descendantArrow" refType="h" fact="0.65"/>
                  <dgm:constr type="h" for="ch" forName="descendantArrow" refType="h" fact="0.299"/>
                </dgm:constrLst>
              </dgm:if>
              <dgm:else name="Name20">
                <dgm:constrLst>
                  <dgm:constr type="w" for="ch" forName="parentTextArrow" refType="w"/>
                  <dgm:constr type="h" for="ch" forName="parentTextArrow" refType="h"/>
                </dgm:constrLst>
              </dgm:else>
            </dgm:choose>
            <dgm:ruleLst/>
            <dgm:layoutNode name="parentTextArrow">
              <dgm:alg type="tx"/>
              <dgm:choose name="Name21">
                <dgm:if name="Name22" axis="ch" ptType="node" func="cnt" op="gte" val="1">
                  <dgm:shape xmlns:r="http://schemas.openxmlformats.org/officeDocument/2006/relationships" type="rect" r:blip="" zOrderOff="1" hideGeom="1">
                    <dgm:adjLst/>
                  </dgm:shape>
                </dgm:if>
                <dgm:else name="Name23">
                  <dgm:shape xmlns:r="http://schemas.openxmlformats.org/officeDocument/2006/relationships" rot="180" type="upArrowCallout" r:blip="">
                    <dgm:adjLst/>
                  </dgm:shape>
                </dgm:else>
              </dgm:choose>
              <dgm:presOf axis="self"/>
              <dgm:constrLst/>
              <dgm:ruleLst>
                <dgm:rule type="primFontSz" val="5" fact="NaN" max="NaN"/>
              </dgm:ruleLst>
            </dgm:layoutNode>
            <dgm:choose name="Name24">
              <dgm:if name="Name25" axis="ch" ptType="node" func="cnt" op="gte" val="1">
                <dgm:layoutNode name="arrow">
                  <dgm:alg type="sp"/>
                  <dgm:shape xmlns:r="http://schemas.openxmlformats.org/officeDocument/2006/relationships" rot="180" type="upArrowCallout" r:blip="">
                    <dgm:adjLst/>
                  </dgm:shape>
                  <dgm:presOf axis="self"/>
                  <dgm:constrLst/>
                  <dgm:ruleLst/>
                </dgm:layoutNode>
                <dgm:layoutNode name="descendantArrow">
                  <dgm:choose name="Name26">
                    <dgm:if name="Name27" func="var" arg="dir" op="equ" val="norm">
                      <dgm:alg type="lin"/>
                    </dgm:if>
                    <dgm:else name="Name28">
                      <dgm:alg type="lin">
                        <dgm:param type="linDir" val="fromR"/>
                      </dgm:alg>
                    </dgm:else>
                  </dgm:choose>
                  <dgm:shape xmlns:r="http://schemas.openxmlformats.org/officeDocument/2006/relationships" r:blip="">
                    <dgm:adjLst/>
                  </dgm:shape>
                  <dgm:presOf/>
                  <dgm:constrLst>
                    <dgm:constr type="w" for="ch" forName="childTextArrow" refType="w"/>
                    <dgm:constr type="h" for="ch" forName="childTextArrow" refType="h"/>
                  </dgm:constrLst>
                  <dgm:ruleLst/>
                  <dgm:forEach name="Name29" axis="ch" ptType="node">
                    <dgm:layoutNode name="childTextArrow" styleLbl="fgAccFollowNode1">
                      <dgm:varLst>
                        <dgm:bulletEnabled val="1"/>
                      </dgm:varLst>
                      <dgm:alg type="tx"/>
                      <dgm:shape xmlns:r="http://schemas.openxmlformats.org/officeDocument/2006/relationships" type="rect" r:blip="">
                        <dgm:adjLst/>
                      </dgm:shape>
                      <dgm:presOf axis="desOrSelf" ptType="node"/>
                      <dgm:constrLst>
                        <dgm:constr type="tMarg" refType="primFontSz" fact="0.1"/>
                        <dgm:constr type="bMarg" refType="primFontSz" fact="0.1"/>
                      </dgm:constrLst>
                      <dgm:ruleLst>
                        <dgm:rule type="primFontSz" val="5" fact="NaN" max="NaN"/>
                      </dgm:ruleLst>
                    </dgm:layoutNode>
                  </dgm:forEach>
                </dgm:layoutNode>
              </dgm:if>
              <dgm:else name="Name30"/>
            </dgm:choose>
          </dgm:layoutNode>
        </dgm:else>
      </dgm:choose>
      <dgm:forEach name="Name31" axis="precedSib" ptType="sibTrans" st="-1" cnt="1">
        <dgm:layoutNode name="sp">
          <dgm:alg type="sp"/>
          <dgm:shape xmlns:r="http://schemas.openxmlformats.org/officeDocument/2006/relationships" r:blip="">
            <dgm:adjLst/>
          </dgm:shape>
          <dgm:presOf axis="sel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623697" y="0"/>
            <a:ext cx="4302231" cy="339884"/>
          </a:xfrm>
          <a:prstGeom prst="rect">
            <a:avLst/>
          </a:prstGeom>
        </p:spPr>
        <p:txBody>
          <a:bodyPr vert="horz" lIns="91440" tIns="45720" rIns="91440" bIns="45720" rtlCol="0"/>
          <a:lstStyle>
            <a:lvl1pPr algn="r">
              <a:defRPr sz="1200"/>
            </a:lvl1pPr>
          </a:lstStyle>
          <a:p>
            <a:fld id="{4D9DB2A3-996C-470B-89C5-69D8FADB12E2}" type="datetimeFigureOut">
              <a:rPr lang="en-US" smtClean="0"/>
              <a:pPr/>
              <a:t>3/17/2016</a:t>
            </a:fld>
            <a:endParaRPr lang="en-US"/>
          </a:p>
        </p:txBody>
      </p:sp>
      <p:sp>
        <p:nvSpPr>
          <p:cNvPr id="4" name="Footer Placeholder 3"/>
          <p:cNvSpPr>
            <a:spLocks noGrp="1"/>
          </p:cNvSpPr>
          <p:nvPr>
            <p:ph type="ftr" sz="quarter" idx="2"/>
          </p:nvPr>
        </p:nvSpPr>
        <p:spPr>
          <a:xfrm>
            <a:off x="0" y="6456612"/>
            <a:ext cx="4302231" cy="339884"/>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5" name="Slide Number Placeholder 4"/>
          <p:cNvSpPr>
            <a:spLocks noGrp="1"/>
          </p:cNvSpPr>
          <p:nvPr>
            <p:ph type="sldNum" sz="quarter" idx="3"/>
          </p:nvPr>
        </p:nvSpPr>
        <p:spPr>
          <a:xfrm>
            <a:off x="5623697" y="6456612"/>
            <a:ext cx="4302231" cy="339884"/>
          </a:xfrm>
          <a:prstGeom prst="rect">
            <a:avLst/>
          </a:prstGeom>
        </p:spPr>
        <p:txBody>
          <a:bodyPr vert="horz" lIns="91440" tIns="45720" rIns="91440" bIns="45720" rtlCol="0" anchor="b"/>
          <a:lstStyle>
            <a:lvl1pPr algn="r">
              <a:defRPr sz="1200"/>
            </a:lvl1pPr>
          </a:lstStyle>
          <a:p>
            <a:fld id="{13CAFFEF-F93B-4DDC-9118-B3BE6375D369}" type="slidenum">
              <a:rPr lang="en-US" smtClean="0"/>
              <a:pPr/>
              <a:t>‹#›</a:t>
            </a:fld>
            <a:endParaRPr lang="en-US"/>
          </a:p>
        </p:txBody>
      </p:sp>
    </p:spTree>
    <p:extLst>
      <p:ext uri="{BB962C8B-B14F-4D97-AF65-F5344CB8AC3E}">
        <p14:creationId xmlns:p14="http://schemas.microsoft.com/office/powerpoint/2010/main" xmlns="" val="367563320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231" cy="339884"/>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5623697" y="0"/>
            <a:ext cx="4302231" cy="339884"/>
          </a:xfrm>
          <a:prstGeom prst="rect">
            <a:avLst/>
          </a:prstGeom>
        </p:spPr>
        <p:txBody>
          <a:bodyPr vert="horz" lIns="91440" tIns="45720" rIns="91440" bIns="45720" rtlCol="0"/>
          <a:lstStyle>
            <a:lvl1pPr algn="r">
              <a:defRPr sz="1200"/>
            </a:lvl1pPr>
          </a:lstStyle>
          <a:p>
            <a:fld id="{6AE94074-3443-422F-95E7-AFC64765D960}" type="datetimeFigureOut">
              <a:rPr lang="en-US" smtClean="0"/>
              <a:pPr/>
              <a:t>3/17/2016</a:t>
            </a:fld>
            <a:endParaRPr lang="en-US"/>
          </a:p>
        </p:txBody>
      </p:sp>
      <p:sp>
        <p:nvSpPr>
          <p:cNvPr id="4" name="Slide Image Placeholder 3"/>
          <p:cNvSpPr>
            <a:spLocks noGrp="1" noRot="1" noChangeAspect="1"/>
          </p:cNvSpPr>
          <p:nvPr>
            <p:ph type="sldImg" idx="2"/>
          </p:nvPr>
        </p:nvSpPr>
        <p:spPr>
          <a:xfrm>
            <a:off x="3263900" y="509588"/>
            <a:ext cx="3400425" cy="25495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992823" y="3228896"/>
            <a:ext cx="7942580" cy="305895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456612"/>
            <a:ext cx="4302231" cy="339884"/>
          </a:xfrm>
          <a:prstGeom prst="rect">
            <a:avLst/>
          </a:prstGeom>
        </p:spPr>
        <p:txBody>
          <a:bodyPr vert="horz" lIns="91440" tIns="45720" rIns="91440" bIns="45720" rtlCol="0" anchor="b"/>
          <a:lstStyle>
            <a:lvl1pPr algn="l">
              <a:defRPr sz="1200"/>
            </a:lvl1pPr>
          </a:lstStyle>
          <a:p>
            <a:r>
              <a:rPr lang="en-US" smtClean="0"/>
              <a:t>© irmgn.ir</a:t>
            </a:r>
            <a:endParaRPr lang="en-US"/>
          </a:p>
        </p:txBody>
      </p:sp>
      <p:sp>
        <p:nvSpPr>
          <p:cNvPr id="7" name="Slide Number Placeholder 6"/>
          <p:cNvSpPr>
            <a:spLocks noGrp="1"/>
          </p:cNvSpPr>
          <p:nvPr>
            <p:ph type="sldNum" sz="quarter" idx="5"/>
          </p:nvPr>
        </p:nvSpPr>
        <p:spPr>
          <a:xfrm>
            <a:off x="5623697" y="6456612"/>
            <a:ext cx="4302231" cy="339884"/>
          </a:xfrm>
          <a:prstGeom prst="rect">
            <a:avLst/>
          </a:prstGeom>
        </p:spPr>
        <p:txBody>
          <a:bodyPr vert="horz" lIns="91440" tIns="45720" rIns="91440" bIns="45720" rtlCol="0" anchor="b"/>
          <a:lstStyle>
            <a:lvl1pPr algn="r">
              <a:defRPr sz="1200"/>
            </a:lvl1pPr>
          </a:lstStyle>
          <a:p>
            <a:fld id="{C0C69A5F-32CF-4452-86B4-1B9387968635}" type="slidenum">
              <a:rPr lang="en-US" smtClean="0"/>
              <a:pPr/>
              <a:t>‹#›</a:t>
            </a:fld>
            <a:endParaRPr lang="en-US"/>
          </a:p>
        </p:txBody>
      </p:sp>
    </p:spTree>
    <p:extLst>
      <p:ext uri="{BB962C8B-B14F-4D97-AF65-F5344CB8AC3E}">
        <p14:creationId xmlns:p14="http://schemas.microsoft.com/office/powerpoint/2010/main" xmlns="" val="495595454"/>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0C69A5F-32CF-4452-86B4-1B9387968635}" type="slidenum">
              <a:rPr lang="en-US" smtClean="0"/>
              <a:pPr/>
              <a:t>1</a:t>
            </a:fld>
            <a:endParaRPr lang="en-US"/>
          </a:p>
        </p:txBody>
      </p:sp>
      <p:sp>
        <p:nvSpPr>
          <p:cNvPr id="5" name="Footer Placeholder 4"/>
          <p:cNvSpPr>
            <a:spLocks noGrp="1"/>
          </p:cNvSpPr>
          <p:nvPr>
            <p:ph type="ftr" sz="quarter" idx="11"/>
          </p:nvPr>
        </p:nvSpPr>
        <p:spPr/>
        <p:txBody>
          <a:bodyPr/>
          <a:lstStyle/>
          <a:p>
            <a:r>
              <a:rPr lang="en-US" smtClean="0"/>
              <a:t>© irmgn.ir</a:t>
            </a:r>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endParaRPr lang="fa-IR" smtClean="0">
              <a:latin typeface="Arial" charset="0"/>
            </a:endParaRPr>
          </a:p>
        </p:txBody>
      </p:sp>
      <p:sp>
        <p:nvSpPr>
          <p:cNvPr id="54276" name="Slide Number Placeholder 3"/>
          <p:cNvSpPr>
            <a:spLocks noGrp="1"/>
          </p:cNvSpPr>
          <p:nvPr>
            <p:ph type="sldNum" sz="quarter" idx="5"/>
          </p:nvPr>
        </p:nvSpPr>
        <p:spPr>
          <a:noFill/>
        </p:spPr>
        <p:txBody>
          <a:bodyPr/>
          <a:lstStyle/>
          <a:p>
            <a:pPr algn="r" rtl="0" fontAlgn="base">
              <a:spcBef>
                <a:spcPct val="0"/>
              </a:spcBef>
              <a:spcAft>
                <a:spcPct val="0"/>
              </a:spcAft>
            </a:pPr>
            <a:fld id="{25527BD7-C978-4B92-BFF0-A858E32B98AD}" type="slidenum">
              <a:rPr lang="en-US" sz="1100" b="1" kern="1200">
                <a:solidFill>
                  <a:srgbClr val="0000FF"/>
                </a:solidFill>
                <a:latin typeface="Times New Roman" pitchFamily="18" charset="0"/>
                <a:ea typeface="+mn-ea"/>
                <a:cs typeface="Zar" pitchFamily="2" charset="-78"/>
              </a:rPr>
              <a:pPr algn="r" rtl="0" fontAlgn="base">
                <a:spcBef>
                  <a:spcPct val="0"/>
                </a:spcBef>
                <a:spcAft>
                  <a:spcPct val="0"/>
                </a:spcAft>
              </a:pPr>
              <a:t>53</a:t>
            </a:fld>
            <a:endParaRPr lang="en-US" sz="1100" b="1" kern="1200" dirty="0">
              <a:solidFill>
                <a:srgbClr val="0000FF"/>
              </a:solidFill>
              <a:latin typeface="Times New Roman" pitchFamily="18" charset="0"/>
              <a:ea typeface="+mn-ea"/>
              <a:cs typeface="Zar" pitchFamily="2" charset="-78"/>
            </a:endParaRPr>
          </a:p>
        </p:txBody>
      </p:sp>
      <p:sp>
        <p:nvSpPr>
          <p:cNvPr id="5" name="Footer Placeholder 4"/>
          <p:cNvSpPr>
            <a:spLocks noGrp="1"/>
          </p:cNvSpPr>
          <p:nvPr>
            <p:ph type="ftr" sz="quarter" idx="10"/>
          </p:nvPr>
        </p:nvSpPr>
        <p:spPr/>
        <p:txBody>
          <a:bodyPr/>
          <a:lstStyle/>
          <a:p>
            <a:r>
              <a:rPr lang="en-US" smtClean="0"/>
              <a:t>© irmgn.ir</a:t>
            </a:r>
            <a:endParaRPr lang="en-US"/>
          </a:p>
        </p:txBody>
      </p:sp>
    </p:spTree>
    <p:extLst>
      <p:ext uri="{BB962C8B-B14F-4D97-AF65-F5344CB8AC3E}">
        <p14:creationId xmlns:p14="http://schemas.microsoft.com/office/powerpoint/2010/main" xmlns="" val="10207213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67DD5808-C6ED-4BE9-ACDA-76C6B5E1141E}" type="datetime1">
              <a:rPr lang="en-US" smtClean="0"/>
              <a:t>3/17/2016</a:t>
            </a:fld>
            <a:endParaRPr lang="en-US"/>
          </a:p>
        </p:txBody>
      </p:sp>
      <p:sp>
        <p:nvSpPr>
          <p:cNvPr id="20" name="Footer Placeholder 19"/>
          <p:cNvSpPr>
            <a:spLocks noGrp="1"/>
          </p:cNvSpPr>
          <p:nvPr>
            <p:ph type="ftr" sz="quarter" idx="11"/>
          </p:nvPr>
        </p:nvSpPr>
        <p:spPr/>
        <p:txBody>
          <a:bodyPr/>
          <a:lstStyle>
            <a:extLst/>
          </a:lstStyle>
          <a:p>
            <a:r>
              <a:rPr lang="en-US" smtClean="0"/>
              <a:t>© irmgn.ir</a:t>
            </a:r>
            <a:endParaRPr lang="en-US"/>
          </a:p>
        </p:txBody>
      </p:sp>
      <p:sp>
        <p:nvSpPr>
          <p:cNvPr id="10" name="Slide Number Placeholder 9"/>
          <p:cNvSpPr>
            <a:spLocks noGrp="1"/>
          </p:cNvSpPr>
          <p:nvPr>
            <p:ph type="sldNum" sz="quarter" idx="12"/>
          </p:nvPr>
        </p:nvSpPr>
        <p:spPr/>
        <p:txBody>
          <a:bodyPr/>
          <a:lstStyle>
            <a:extLst/>
          </a:lstStyle>
          <a:p>
            <a:fld id="{E1484B19-D145-4ABA-BAA9-E4B7CE47358B}"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9AA1DE7-E2F8-4C45-9835-4F2644940B0E}" type="datetime1">
              <a:rPr lang="en-US" smtClean="0"/>
              <a:t>3/17/2016</a:t>
            </a:fld>
            <a:endParaRPr lang="en-US"/>
          </a:p>
        </p:txBody>
      </p:sp>
      <p:sp>
        <p:nvSpPr>
          <p:cNvPr id="5" name="Footer Placeholder 4"/>
          <p:cNvSpPr>
            <a:spLocks noGrp="1"/>
          </p:cNvSpPr>
          <p:nvPr>
            <p:ph type="ftr" sz="quarter" idx="11"/>
          </p:nvPr>
        </p:nvSpPr>
        <p:spPr/>
        <p:txBody>
          <a:bodyPr/>
          <a:lstStyle>
            <a:extLst/>
          </a:lstStyle>
          <a:p>
            <a:r>
              <a:rPr lang="en-US" smtClean="0"/>
              <a:t>© irmgn.ir</a:t>
            </a:r>
            <a:endParaRPr lang="en-US"/>
          </a:p>
        </p:txBody>
      </p:sp>
      <p:sp>
        <p:nvSpPr>
          <p:cNvPr id="6" name="Slide Number Placeholder 5"/>
          <p:cNvSpPr>
            <a:spLocks noGrp="1"/>
          </p:cNvSpPr>
          <p:nvPr>
            <p:ph type="sldNum" sz="quarter" idx="12"/>
          </p:nvPr>
        </p:nvSpPr>
        <p:spPr/>
        <p:txBody>
          <a:bodyPr/>
          <a:lstStyle>
            <a:extLst/>
          </a:lstStyle>
          <a:p>
            <a:fld id="{E1484B19-D145-4ABA-BAA9-E4B7CE47358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D6C2BE4-D0F7-42BD-8EEC-B360BFA057C5}" type="datetime1">
              <a:rPr lang="en-US" smtClean="0"/>
              <a:t>3/17/2016</a:t>
            </a:fld>
            <a:endParaRPr lang="en-US"/>
          </a:p>
        </p:txBody>
      </p:sp>
      <p:sp>
        <p:nvSpPr>
          <p:cNvPr id="5" name="Footer Placeholder 4"/>
          <p:cNvSpPr>
            <a:spLocks noGrp="1"/>
          </p:cNvSpPr>
          <p:nvPr>
            <p:ph type="ftr" sz="quarter" idx="11"/>
          </p:nvPr>
        </p:nvSpPr>
        <p:spPr/>
        <p:txBody>
          <a:bodyPr/>
          <a:lstStyle>
            <a:extLst/>
          </a:lstStyle>
          <a:p>
            <a:r>
              <a:rPr lang="en-US" smtClean="0"/>
              <a:t>© irmgn.ir</a:t>
            </a:r>
            <a:endParaRPr lang="en-US"/>
          </a:p>
        </p:txBody>
      </p:sp>
      <p:sp>
        <p:nvSpPr>
          <p:cNvPr id="6" name="Slide Number Placeholder 5"/>
          <p:cNvSpPr>
            <a:spLocks noGrp="1"/>
          </p:cNvSpPr>
          <p:nvPr>
            <p:ph type="sldNum" sz="quarter" idx="12"/>
          </p:nvPr>
        </p:nvSpPr>
        <p:spPr/>
        <p:txBody>
          <a:bodyPr/>
          <a:lstStyle>
            <a:extLst/>
          </a:lstStyle>
          <a:p>
            <a:fld id="{E1484B19-D145-4ABA-BAA9-E4B7CE47358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58370" name="Rectangle 2"/>
          <p:cNvSpPr>
            <a:spLocks noGrp="1" noChangeArrowheads="1"/>
          </p:cNvSpPr>
          <p:nvPr>
            <p:ph type="ctrTitle" sz="quarter"/>
          </p:nvPr>
        </p:nvSpPr>
        <p:spPr>
          <a:xfrm>
            <a:off x="3581400" y="685800"/>
            <a:ext cx="5561013" cy="3352800"/>
          </a:xfrm>
        </p:spPr>
        <p:txBody>
          <a:bodyPr/>
          <a:lstStyle>
            <a:lvl1pPr>
              <a:defRPr>
                <a:solidFill>
                  <a:schemeClr val="bg2"/>
                </a:solidFill>
                <a:effectLst>
                  <a:outerShdw blurRad="38100" dist="38100" dir="2700000" algn="tl">
                    <a:srgbClr val="000000"/>
                  </a:outerShdw>
                </a:effectLst>
              </a:defRPr>
            </a:lvl1pPr>
          </a:lstStyle>
          <a:p>
            <a:r>
              <a:rPr lang="en-US"/>
              <a:t>Click to edit Master title style</a:t>
            </a:r>
          </a:p>
        </p:txBody>
      </p:sp>
      <p:sp>
        <p:nvSpPr>
          <p:cNvPr id="58371" name="Rectangle 3"/>
          <p:cNvSpPr>
            <a:spLocks noGrp="1" noChangeArrowheads="1"/>
          </p:cNvSpPr>
          <p:nvPr>
            <p:ph type="subTitle" sz="quarter" idx="1"/>
          </p:nvPr>
        </p:nvSpPr>
        <p:spPr>
          <a:xfrm>
            <a:off x="5181600" y="4038600"/>
            <a:ext cx="3960813" cy="1752600"/>
          </a:xfrm>
          <a:ln w="9525">
            <a:headEnd/>
            <a:tailEnd/>
          </a:ln>
        </p:spPr>
        <p:txBody>
          <a:bodyPr lIns="92075" tIns="46038" rIns="92075" bIns="46038" anchor="ctr"/>
          <a:lstStyle>
            <a:lvl1pPr marL="0" indent="0" algn="ctr">
              <a:buFont typeface="Wingdings" pitchFamily="2" charset="2"/>
              <a:buNone/>
              <a:defRPr>
                <a:solidFill>
                  <a:schemeClr val="bg2"/>
                </a:solidFill>
              </a:defRPr>
            </a:lvl1pPr>
          </a:lstStyle>
          <a:p>
            <a:r>
              <a:rPr lang="en-US"/>
              <a:t>Click to edit Master subtitle style</a:t>
            </a:r>
          </a:p>
        </p:txBody>
      </p:sp>
      <p:sp>
        <p:nvSpPr>
          <p:cNvPr id="4" name="Rectangle 4"/>
          <p:cNvSpPr>
            <a:spLocks noGrp="1" noChangeArrowheads="1"/>
          </p:cNvSpPr>
          <p:nvPr>
            <p:ph type="dt" sz="quarter" idx="10"/>
          </p:nvPr>
        </p:nvSpPr>
        <p:spPr>
          <a:xfrm>
            <a:off x="685800" y="6248400"/>
            <a:ext cx="1905000" cy="457200"/>
          </a:xfrm>
        </p:spPr>
        <p:txBody>
          <a:bodyPr/>
          <a:lstStyle>
            <a:lvl1pPr>
              <a:defRPr>
                <a:solidFill>
                  <a:srgbClr val="EAEAEA"/>
                </a:solidFill>
              </a:defRPr>
            </a:lvl1pPr>
          </a:lstStyle>
          <a:p>
            <a:pPr algn="l" rtl="0" fontAlgn="base">
              <a:spcBef>
                <a:spcPct val="50000"/>
              </a:spcBef>
              <a:spcAft>
                <a:spcPct val="0"/>
              </a:spcAft>
              <a:defRPr/>
            </a:pPr>
            <a:fld id="{E8A7B1FD-5F13-48B3-BE77-CA955FBC4492}" type="datetime1">
              <a:rPr lang="en-US" sz="1400" kern="1200" smtClean="0">
                <a:latin typeface="Times New Roman" pitchFamily="18" charset="0"/>
                <a:ea typeface="+mn-ea"/>
              </a:rPr>
              <a:t>3/17/2016</a:t>
            </a:fld>
            <a:endParaRPr lang="en-US" sz="1400" kern="1200">
              <a:latin typeface="Times New Roman" pitchFamily="18" charset="0"/>
              <a:ea typeface="+mn-ea"/>
              <a:cs typeface="Zar" pitchFamily="10" charset="-78"/>
            </a:endParaRPr>
          </a:p>
        </p:txBody>
      </p:sp>
      <p:sp>
        <p:nvSpPr>
          <p:cNvPr id="5" name="Rectangle 5"/>
          <p:cNvSpPr>
            <a:spLocks noGrp="1" noChangeArrowheads="1"/>
          </p:cNvSpPr>
          <p:nvPr>
            <p:ph type="ftr" sz="quarter" idx="11"/>
          </p:nvPr>
        </p:nvSpPr>
        <p:spPr>
          <a:xfrm>
            <a:off x="3124200" y="6248400"/>
            <a:ext cx="2895600" cy="457200"/>
          </a:xfrm>
        </p:spPr>
        <p:txBody>
          <a:bodyPr/>
          <a:lstStyle>
            <a:lvl1pPr>
              <a:defRPr>
                <a:solidFill>
                  <a:srgbClr val="EAEAEA"/>
                </a:solidFill>
              </a:defRPr>
            </a:lvl1pPr>
          </a:lstStyle>
          <a:p>
            <a:pPr algn="ctr" rtl="0" fontAlgn="base">
              <a:spcBef>
                <a:spcPct val="50000"/>
              </a:spcBef>
              <a:spcAft>
                <a:spcPct val="0"/>
              </a:spcAft>
              <a:defRPr/>
            </a:pPr>
            <a:r>
              <a:rPr lang="en-US" sz="1400" kern="1200" smtClean="0">
                <a:latin typeface="Times New Roman" pitchFamily="18" charset="0"/>
                <a:ea typeface="+mn-ea"/>
                <a:cs typeface="Zar" pitchFamily="10" charset="-78"/>
              </a:rPr>
              <a:t>© irmgn.ir</a:t>
            </a:r>
            <a:endParaRPr lang="en-US" sz="1400" kern="1200">
              <a:latin typeface="Times New Roman" pitchFamily="18" charset="0"/>
              <a:ea typeface="+mn-ea"/>
              <a:cs typeface="Zar" pitchFamily="10" charset="-78"/>
            </a:endParaRPr>
          </a:p>
        </p:txBody>
      </p:sp>
      <p:sp>
        <p:nvSpPr>
          <p:cNvPr id="6" name="Rectangle 6"/>
          <p:cNvSpPr>
            <a:spLocks noGrp="1" noChangeArrowheads="1"/>
          </p:cNvSpPr>
          <p:nvPr>
            <p:ph type="sldNum" sz="quarter" idx="12"/>
          </p:nvPr>
        </p:nvSpPr>
        <p:spPr>
          <a:xfrm>
            <a:off x="6553200" y="6248400"/>
            <a:ext cx="1905000" cy="457200"/>
          </a:xfrm>
        </p:spPr>
        <p:txBody>
          <a:bodyPr/>
          <a:lstStyle>
            <a:lvl1pPr>
              <a:defRPr>
                <a:solidFill>
                  <a:srgbClr val="EAEAEA"/>
                </a:solidFill>
              </a:defRPr>
            </a:lvl1pPr>
          </a:lstStyle>
          <a:p>
            <a:pPr algn="r" rtl="0" fontAlgn="base">
              <a:spcBef>
                <a:spcPct val="50000"/>
              </a:spcBef>
              <a:spcAft>
                <a:spcPct val="0"/>
              </a:spcAft>
              <a:defRPr/>
            </a:pPr>
            <a:fld id="{BAEB1D49-CA77-4841-BE2B-7C2E9DA68623}" type="slidenum">
              <a:rPr lang="en-US" sz="1400" kern="1200">
                <a:latin typeface="Times New Roman" pitchFamily="18" charset="0"/>
                <a:ea typeface="+mn-ea"/>
                <a:cs typeface="Zar" pitchFamily="10" charset="-78"/>
              </a:rPr>
              <a:pPr algn="r" rtl="0" fontAlgn="base">
                <a:spcBef>
                  <a:spcPct val="50000"/>
                </a:spcBef>
                <a:spcAft>
                  <a:spcPct val="0"/>
                </a:spcAft>
                <a:defRPr/>
              </a:pPr>
              <a:t>‹#›</a:t>
            </a:fld>
            <a:endParaRPr lang="en-US" sz="1400" kern="1200">
              <a:latin typeface="Times New Roman" pitchFamily="18" charset="0"/>
              <a:ea typeface="+mn-ea"/>
              <a:cs typeface="Zar" pitchFamily="10" charset="-78"/>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A809DBD1-CD93-48EB-8C94-47DC9EA4A59C}"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5"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6"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3BE9C89E-DD2A-4998-A494-C253E7A573AF}"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r">
              <a:defRPr sz="4000" b="1" cap="all"/>
            </a:lvl1pPr>
          </a:lstStyle>
          <a:p>
            <a:r>
              <a:rPr lang="en-US" smtClean="0"/>
              <a:t>Click to edit Master title style</a:t>
            </a:r>
            <a:endParaRPr lang="fa-I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3FBE2BA5-EF32-4261-9167-35ACF8F2F4F9}"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5"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6"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79181D86-D4F0-4E73-B9E2-33370653B93F}"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Content Placeholder 2"/>
          <p:cNvSpPr>
            <a:spLocks noGrp="1"/>
          </p:cNvSpPr>
          <p:nvPr>
            <p:ph sz="half" idx="1"/>
          </p:nvPr>
        </p:nvSpPr>
        <p:spPr>
          <a:xfrm>
            <a:off x="1371600" y="19812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ontent Placeholder 3"/>
          <p:cNvSpPr>
            <a:spLocks noGrp="1"/>
          </p:cNvSpPr>
          <p:nvPr>
            <p:ph sz="half" idx="2"/>
          </p:nvPr>
        </p:nvSpPr>
        <p:spPr>
          <a:xfrm>
            <a:off x="5257800" y="1981200"/>
            <a:ext cx="37338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C931A9C3-52B8-46A6-AC77-FBC6B823EEBB}"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6"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7"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E6DC3B3D-9D0B-4602-B53A-9A4AA2EA71EC}"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fa-I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7"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530AD1E3-EEA1-43C2-9AA7-C8718BB90792}"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8"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9"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5354753B-783E-4E1D-A7FD-40BFF8D974D4}"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C179809C-60C7-4F66-96C6-C829328FE58C}"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4"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5"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7B5F4CD4-A2AE-4104-8EB1-4982B2645216}"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D274E5F1-3B16-4203-AD36-9F83042BD6DD}"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3"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4"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B029ED4D-AC76-4ED1-8D7C-34D6BD94BB29}"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r">
              <a:defRPr sz="2000" b="1"/>
            </a:lvl1pPr>
          </a:lstStyle>
          <a:p>
            <a:r>
              <a:rPr lang="en-US" smtClean="0"/>
              <a:t>Click to edit Master title style</a:t>
            </a:r>
            <a:endParaRPr lang="fa-I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064A2618-D50C-4E8C-9E74-F2ED34CB8168}"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6"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7"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84645856-4B27-4513-9732-FB9B1D4D2F16}"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2280F2D6-7FD4-4A4F-B550-8F53F25E7672}" type="datetime1">
              <a:rPr lang="en-US" smtClean="0"/>
              <a:t>3/17/2016</a:t>
            </a:fld>
            <a:endParaRPr lang="en-US"/>
          </a:p>
        </p:txBody>
      </p:sp>
      <p:sp>
        <p:nvSpPr>
          <p:cNvPr id="5" name="Footer Placeholder 4"/>
          <p:cNvSpPr>
            <a:spLocks noGrp="1"/>
          </p:cNvSpPr>
          <p:nvPr>
            <p:ph type="ftr" sz="quarter" idx="11"/>
          </p:nvPr>
        </p:nvSpPr>
        <p:spPr/>
        <p:txBody>
          <a:bodyPr/>
          <a:lstStyle>
            <a:extLst/>
          </a:lstStyle>
          <a:p>
            <a:r>
              <a:rPr lang="en-US" smtClean="0"/>
              <a:t>© irmgn.ir</a:t>
            </a:r>
            <a:endParaRPr lang="en-US"/>
          </a:p>
        </p:txBody>
      </p:sp>
      <p:sp>
        <p:nvSpPr>
          <p:cNvPr id="6" name="Slide Number Placeholder 5"/>
          <p:cNvSpPr>
            <a:spLocks noGrp="1"/>
          </p:cNvSpPr>
          <p:nvPr>
            <p:ph type="sldNum" sz="quarter" idx="12"/>
          </p:nvPr>
        </p:nvSpPr>
        <p:spPr/>
        <p:txBody>
          <a:bodyPr/>
          <a:lstStyle>
            <a:extLst/>
          </a:lstStyle>
          <a:p>
            <a:fld id="{E1484B19-D145-4ABA-BAA9-E4B7CE47358B}"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r">
              <a:defRPr sz="2000" b="1"/>
            </a:lvl1pPr>
          </a:lstStyle>
          <a:p>
            <a:r>
              <a:rPr lang="en-US" smtClean="0"/>
              <a:t>Click to edit Master title style</a:t>
            </a:r>
            <a:endParaRPr lang="fa-I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a-I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245D79A3-5CAD-4063-90F1-703F4E6DDB94}"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6"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7"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5E798E17-F8EA-437A-ABDF-3B3CD519F418}"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a-I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9FD8A78A-10B7-409A-B893-4468F51E010F}"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5"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6"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8D482989-C3B2-475A-B20B-361832F6D19A}"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6600" y="533400"/>
            <a:ext cx="1905000" cy="5562600"/>
          </a:xfrm>
        </p:spPr>
        <p:txBody>
          <a:bodyPr vert="eaVert"/>
          <a:lstStyle/>
          <a:p>
            <a:r>
              <a:rPr lang="en-US" smtClean="0"/>
              <a:t>Click to edit Master title style</a:t>
            </a:r>
            <a:endParaRPr lang="fa-IR"/>
          </a:p>
        </p:txBody>
      </p:sp>
      <p:sp>
        <p:nvSpPr>
          <p:cNvPr id="3" name="Vertical Text Placeholder 2"/>
          <p:cNvSpPr>
            <a:spLocks noGrp="1"/>
          </p:cNvSpPr>
          <p:nvPr>
            <p:ph type="body" orient="vert" idx="1"/>
          </p:nvPr>
        </p:nvSpPr>
        <p:spPr>
          <a:xfrm>
            <a:off x="1371600" y="533400"/>
            <a:ext cx="556260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EFCFCC83-6602-481E-BCAC-A2980428A92F}"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5"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6"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E3D6E16C-07E5-444F-8601-92992A7A8453}"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7543800" cy="1143000"/>
          </a:xfrm>
        </p:spPr>
        <p:txBody>
          <a:bodyPr/>
          <a:lstStyle/>
          <a:p>
            <a:r>
              <a:rPr lang="en-US" smtClean="0"/>
              <a:t>Click to edit Master title style</a:t>
            </a:r>
            <a:endParaRPr lang="fa-IR"/>
          </a:p>
        </p:txBody>
      </p:sp>
      <p:sp>
        <p:nvSpPr>
          <p:cNvPr id="3" name="Text Placeholder 2"/>
          <p:cNvSpPr>
            <a:spLocks noGrp="1"/>
          </p:cNvSpPr>
          <p:nvPr>
            <p:ph type="body" sz="half" idx="1"/>
          </p:nvPr>
        </p:nvSpPr>
        <p:spPr>
          <a:xfrm>
            <a:off x="1371600" y="1981200"/>
            <a:ext cx="3733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4" name="ClipArt Placeholder 3"/>
          <p:cNvSpPr>
            <a:spLocks noGrp="1"/>
          </p:cNvSpPr>
          <p:nvPr>
            <p:ph type="clipArt" sz="half" idx="2"/>
          </p:nvPr>
        </p:nvSpPr>
        <p:spPr>
          <a:xfrm>
            <a:off x="5257800" y="1981200"/>
            <a:ext cx="3733800" cy="4114800"/>
          </a:xfrm>
        </p:spPr>
        <p:txBody>
          <a:bodyPr/>
          <a:lstStyle/>
          <a:p>
            <a:pPr lvl="0"/>
            <a:endParaRPr lang="fa-IR" noProof="0" smtClean="0"/>
          </a:p>
        </p:txBody>
      </p:sp>
      <p:sp>
        <p:nvSpPr>
          <p:cNvPr id="5"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A39E6DC1-40EA-44A5-AEB6-AC3650C20794}"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6"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7"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7C9972A6-FFA3-445A-8A7A-3942483310D4}"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7543800" cy="1143000"/>
          </a:xfrm>
        </p:spPr>
        <p:txBody>
          <a:bodyPr/>
          <a:lstStyle/>
          <a:p>
            <a:r>
              <a:rPr lang="en-US" smtClean="0"/>
              <a:t>Click to edit Master title style</a:t>
            </a:r>
            <a:endParaRPr lang="fa-IR"/>
          </a:p>
        </p:txBody>
      </p:sp>
      <p:sp>
        <p:nvSpPr>
          <p:cNvPr id="3" name="Table Placeholder 2"/>
          <p:cNvSpPr>
            <a:spLocks noGrp="1"/>
          </p:cNvSpPr>
          <p:nvPr>
            <p:ph type="tbl" idx="1"/>
          </p:nvPr>
        </p:nvSpPr>
        <p:spPr>
          <a:xfrm>
            <a:off x="1371600" y="1981200"/>
            <a:ext cx="7620000" cy="4114800"/>
          </a:xfrm>
        </p:spPr>
        <p:txBody>
          <a:bodyPr/>
          <a:lstStyle/>
          <a:p>
            <a:pPr lvl="0"/>
            <a:endParaRPr lang="fa-IR" noProof="0" smtClean="0"/>
          </a:p>
        </p:txBody>
      </p:sp>
      <p:sp>
        <p:nvSpPr>
          <p:cNvPr id="4"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FC61AE28-1902-4D89-834D-77559D81F563}"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5"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6"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FA415014-814E-436C-87BE-A2659A9033BA}"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371600" y="533400"/>
            <a:ext cx="7543800" cy="1143000"/>
          </a:xfrm>
        </p:spPr>
        <p:txBody>
          <a:bodyPr/>
          <a:lstStyle/>
          <a:p>
            <a:r>
              <a:rPr lang="en-US" smtClean="0"/>
              <a:t>Click to edit Master title style</a:t>
            </a:r>
            <a:endParaRPr lang="fa-IR"/>
          </a:p>
        </p:txBody>
      </p:sp>
      <p:sp>
        <p:nvSpPr>
          <p:cNvPr id="3" name="ClipArt Placeholder 2"/>
          <p:cNvSpPr>
            <a:spLocks noGrp="1"/>
          </p:cNvSpPr>
          <p:nvPr>
            <p:ph type="clipArt" sz="half" idx="1"/>
          </p:nvPr>
        </p:nvSpPr>
        <p:spPr>
          <a:xfrm>
            <a:off x="1371600" y="1981200"/>
            <a:ext cx="3733800" cy="4114800"/>
          </a:xfrm>
        </p:spPr>
        <p:txBody>
          <a:bodyPr/>
          <a:lstStyle/>
          <a:p>
            <a:pPr lvl="0"/>
            <a:endParaRPr lang="fa-IR" noProof="0" smtClean="0"/>
          </a:p>
        </p:txBody>
      </p:sp>
      <p:sp>
        <p:nvSpPr>
          <p:cNvPr id="4" name="Text Placeholder 3"/>
          <p:cNvSpPr>
            <a:spLocks noGrp="1"/>
          </p:cNvSpPr>
          <p:nvPr>
            <p:ph type="body" sz="half" idx="2"/>
          </p:nvPr>
        </p:nvSpPr>
        <p:spPr>
          <a:xfrm>
            <a:off x="5257800" y="1981200"/>
            <a:ext cx="37338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5" name="Rectangle 3"/>
          <p:cNvSpPr>
            <a:spLocks noGrp="1" noChangeArrowheads="1"/>
          </p:cNvSpPr>
          <p:nvPr>
            <p:ph type="dt" sz="half" idx="10"/>
          </p:nvPr>
        </p:nvSpPr>
        <p:spPr>
          <a:ln/>
        </p:spPr>
        <p:txBody>
          <a:bodyPr/>
          <a:lstStyle>
            <a:lvl1pPr>
              <a:defRPr/>
            </a:lvl1pPr>
          </a:lstStyle>
          <a:p>
            <a:pPr algn="l" rtl="0" fontAlgn="base">
              <a:spcBef>
                <a:spcPct val="50000"/>
              </a:spcBef>
              <a:spcAft>
                <a:spcPct val="0"/>
              </a:spcAft>
              <a:defRPr/>
            </a:pPr>
            <a:fld id="{1721F22F-5D01-4AC4-885D-234EFCDBAF8D}" type="datetime1">
              <a:rPr lang="en-US" sz="1400" kern="1200" smtClean="0">
                <a:solidFill>
                  <a:srgbClr val="000000"/>
                </a:solidFill>
                <a:latin typeface="Times New Roman" pitchFamily="18" charset="0"/>
                <a:ea typeface="+mn-ea"/>
              </a:rPr>
              <a:t>3/17/2016</a:t>
            </a:fld>
            <a:endParaRPr lang="en-US" sz="1400" kern="1200">
              <a:solidFill>
                <a:srgbClr val="000000"/>
              </a:solidFill>
              <a:latin typeface="Times New Roman" pitchFamily="18" charset="0"/>
              <a:ea typeface="+mn-ea"/>
              <a:cs typeface="Zar" pitchFamily="10" charset="-78"/>
            </a:endParaRPr>
          </a:p>
        </p:txBody>
      </p:sp>
      <p:sp>
        <p:nvSpPr>
          <p:cNvPr id="6" name="Rectangle 4"/>
          <p:cNvSpPr>
            <a:spLocks noGrp="1" noChangeArrowheads="1"/>
          </p:cNvSpPr>
          <p:nvPr>
            <p:ph type="ftr" sz="quarter" idx="11"/>
          </p:nvPr>
        </p:nvSpPr>
        <p:spPr>
          <a:ln/>
        </p:spPr>
        <p:txBody>
          <a:bodyPr/>
          <a:lstStyle>
            <a:lvl1pPr>
              <a:defRPr/>
            </a:lvl1pPr>
          </a:lstStyle>
          <a:p>
            <a:pPr algn="ctr" rtl="0" fontAlgn="base">
              <a:spcBef>
                <a:spcPct val="50000"/>
              </a:spcBef>
              <a:spcAft>
                <a:spcPct val="0"/>
              </a:spcAft>
              <a:defRPr/>
            </a:pPr>
            <a:r>
              <a:rPr lang="en-US" sz="1400" kern="1200" smtClean="0">
                <a:solidFill>
                  <a:srgbClr val="000000"/>
                </a:solidFill>
                <a:latin typeface="Times New Roman" pitchFamily="18" charset="0"/>
                <a:ea typeface="+mn-ea"/>
                <a:cs typeface="Zar" pitchFamily="10" charset="-78"/>
              </a:rPr>
              <a:t>© irmgn.ir</a:t>
            </a:r>
            <a:endParaRPr lang="en-US" sz="1400" kern="1200">
              <a:solidFill>
                <a:srgbClr val="000000"/>
              </a:solidFill>
              <a:latin typeface="Times New Roman" pitchFamily="18" charset="0"/>
              <a:ea typeface="+mn-ea"/>
              <a:cs typeface="Zar" pitchFamily="10" charset="-78"/>
            </a:endParaRPr>
          </a:p>
        </p:txBody>
      </p:sp>
      <p:sp>
        <p:nvSpPr>
          <p:cNvPr id="7" name="Rectangle 5"/>
          <p:cNvSpPr>
            <a:spLocks noGrp="1" noChangeArrowheads="1"/>
          </p:cNvSpPr>
          <p:nvPr>
            <p:ph type="sldNum" sz="quarter" idx="12"/>
          </p:nvPr>
        </p:nvSpPr>
        <p:spPr>
          <a:ln/>
        </p:spPr>
        <p:txBody>
          <a:bodyPr/>
          <a:lstStyle>
            <a:lvl1pPr>
              <a:defRPr/>
            </a:lvl1pPr>
          </a:lstStyle>
          <a:p>
            <a:pPr algn="r" rtl="0" fontAlgn="base">
              <a:spcBef>
                <a:spcPct val="50000"/>
              </a:spcBef>
              <a:spcAft>
                <a:spcPct val="0"/>
              </a:spcAft>
              <a:defRPr/>
            </a:pPr>
            <a:fld id="{463EB220-4005-4368-A148-FCD5A2DF0F43}" type="slidenum">
              <a:rPr lang="en-US" sz="1400" kern="1200">
                <a:solidFill>
                  <a:srgbClr val="000000"/>
                </a:solidFill>
                <a:latin typeface="Times New Roman" pitchFamily="18" charset="0"/>
                <a:ea typeface="+mn-ea"/>
                <a:cs typeface="Zar" pitchFamily="10" charset="-78"/>
              </a:rPr>
              <a:pPr algn="r" rtl="0" fontAlgn="base">
                <a:spcBef>
                  <a:spcPct val="50000"/>
                </a:spcBef>
                <a:spcAft>
                  <a:spcPct val="0"/>
                </a:spcAft>
                <a:defRPr/>
              </a:pPr>
              <a:t>‹#›</a:t>
            </a:fld>
            <a:endParaRPr lang="en-US" sz="1400" kern="1200">
              <a:solidFill>
                <a:srgbClr val="000000"/>
              </a:solidFill>
              <a:latin typeface="Times New Roman" pitchFamily="18" charset="0"/>
              <a:ea typeface="+mn-ea"/>
              <a:cs typeface="Zar" pitchFamily="10" charset="-78"/>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28A8626D-1532-4816-8C20-7494E38ABEA2}" type="datetime1">
              <a:rPr lang="en-US" smtClean="0"/>
              <a:t>3/17/2016</a:t>
            </a:fld>
            <a:endParaRPr lang="en-US"/>
          </a:p>
        </p:txBody>
      </p:sp>
      <p:sp>
        <p:nvSpPr>
          <p:cNvPr id="5" name="Footer Placeholder 4"/>
          <p:cNvSpPr>
            <a:spLocks noGrp="1"/>
          </p:cNvSpPr>
          <p:nvPr>
            <p:ph type="ftr" sz="quarter" idx="11"/>
          </p:nvPr>
        </p:nvSpPr>
        <p:spPr/>
        <p:txBody>
          <a:bodyPr/>
          <a:lstStyle>
            <a:extLst/>
          </a:lstStyle>
          <a:p>
            <a:r>
              <a:rPr lang="en-US" smtClean="0"/>
              <a:t>© irmgn.ir</a:t>
            </a:r>
            <a:endParaRPr lang="en-US"/>
          </a:p>
        </p:txBody>
      </p:sp>
      <p:sp>
        <p:nvSpPr>
          <p:cNvPr id="6" name="Slide Number Placeholder 5"/>
          <p:cNvSpPr>
            <a:spLocks noGrp="1"/>
          </p:cNvSpPr>
          <p:nvPr>
            <p:ph type="sldNum" sz="quarter" idx="12"/>
          </p:nvPr>
        </p:nvSpPr>
        <p:spPr/>
        <p:txBody>
          <a:bodyPr/>
          <a:lstStyle>
            <a:extLst/>
          </a:lstStyle>
          <a:p>
            <a:fld id="{E1484B19-D145-4ABA-BAA9-E4B7CE47358B}"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F2CD930-993E-4995-9A2D-CF82856E3281}" type="datetime1">
              <a:rPr lang="en-US" smtClean="0"/>
              <a:t>3/17/2016</a:t>
            </a:fld>
            <a:endParaRPr lang="en-US"/>
          </a:p>
        </p:txBody>
      </p:sp>
      <p:sp>
        <p:nvSpPr>
          <p:cNvPr id="6" name="Footer Placeholder 5"/>
          <p:cNvSpPr>
            <a:spLocks noGrp="1"/>
          </p:cNvSpPr>
          <p:nvPr>
            <p:ph type="ftr" sz="quarter" idx="11"/>
          </p:nvPr>
        </p:nvSpPr>
        <p:spPr/>
        <p:txBody>
          <a:bodyPr/>
          <a:lstStyle>
            <a:extLst/>
          </a:lstStyle>
          <a:p>
            <a:r>
              <a:rPr lang="en-US" smtClean="0"/>
              <a:t>© irmgn.ir</a:t>
            </a:r>
            <a:endParaRPr lang="en-US"/>
          </a:p>
        </p:txBody>
      </p:sp>
      <p:sp>
        <p:nvSpPr>
          <p:cNvPr id="7" name="Slide Number Placeholder 6"/>
          <p:cNvSpPr>
            <a:spLocks noGrp="1"/>
          </p:cNvSpPr>
          <p:nvPr>
            <p:ph type="sldNum" sz="quarter" idx="12"/>
          </p:nvPr>
        </p:nvSpPr>
        <p:spPr/>
        <p:txBody>
          <a:bodyPr/>
          <a:lstStyle>
            <a:extLst/>
          </a:lstStyle>
          <a:p>
            <a:fld id="{E1484B19-D145-4ABA-BAA9-E4B7CE47358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57A4AFF-3988-4442-849E-6DDE7E19C582}" type="datetime1">
              <a:rPr lang="en-US" smtClean="0"/>
              <a:t>3/17/2016</a:t>
            </a:fld>
            <a:endParaRPr lang="en-US"/>
          </a:p>
        </p:txBody>
      </p:sp>
      <p:sp>
        <p:nvSpPr>
          <p:cNvPr id="8" name="Footer Placeholder 7"/>
          <p:cNvSpPr>
            <a:spLocks noGrp="1"/>
          </p:cNvSpPr>
          <p:nvPr>
            <p:ph type="ftr" sz="quarter" idx="11"/>
          </p:nvPr>
        </p:nvSpPr>
        <p:spPr/>
        <p:txBody>
          <a:bodyPr/>
          <a:lstStyle>
            <a:extLst/>
          </a:lstStyle>
          <a:p>
            <a:r>
              <a:rPr lang="en-US" smtClean="0"/>
              <a:t>© irmgn.ir</a:t>
            </a:r>
            <a:endParaRPr lang="en-US"/>
          </a:p>
        </p:txBody>
      </p:sp>
      <p:sp>
        <p:nvSpPr>
          <p:cNvPr id="9" name="Slide Number Placeholder 8"/>
          <p:cNvSpPr>
            <a:spLocks noGrp="1"/>
          </p:cNvSpPr>
          <p:nvPr>
            <p:ph type="sldNum" sz="quarter" idx="12"/>
          </p:nvPr>
        </p:nvSpPr>
        <p:spPr/>
        <p:txBody>
          <a:bodyPr/>
          <a:lstStyle>
            <a:extLst/>
          </a:lstStyle>
          <a:p>
            <a:fld id="{E1484B19-D145-4ABA-BAA9-E4B7CE47358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60CF7AE7-74C4-4004-AF9D-61ED8F14C370}" type="datetime1">
              <a:rPr lang="en-US" smtClean="0"/>
              <a:t>3/17/2016</a:t>
            </a:fld>
            <a:endParaRPr lang="en-US"/>
          </a:p>
        </p:txBody>
      </p:sp>
      <p:sp>
        <p:nvSpPr>
          <p:cNvPr id="4" name="Footer Placeholder 3"/>
          <p:cNvSpPr>
            <a:spLocks noGrp="1"/>
          </p:cNvSpPr>
          <p:nvPr>
            <p:ph type="ftr" sz="quarter" idx="11"/>
          </p:nvPr>
        </p:nvSpPr>
        <p:spPr/>
        <p:txBody>
          <a:bodyPr/>
          <a:lstStyle>
            <a:extLst/>
          </a:lstStyle>
          <a:p>
            <a:r>
              <a:rPr lang="en-US" smtClean="0"/>
              <a:t>© irmgn.ir</a:t>
            </a:r>
            <a:endParaRPr lang="en-US"/>
          </a:p>
        </p:txBody>
      </p:sp>
      <p:sp>
        <p:nvSpPr>
          <p:cNvPr id="5" name="Slide Number Placeholder 4"/>
          <p:cNvSpPr>
            <a:spLocks noGrp="1"/>
          </p:cNvSpPr>
          <p:nvPr>
            <p:ph type="sldNum" sz="quarter" idx="12"/>
          </p:nvPr>
        </p:nvSpPr>
        <p:spPr/>
        <p:txBody>
          <a:bodyPr/>
          <a:lstStyle>
            <a:extLst/>
          </a:lstStyle>
          <a:p>
            <a:fld id="{E1484B19-D145-4ABA-BAA9-E4B7CE47358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6D3E1E4B-B7B8-4E1A-B6E9-AB6AE1977782}" type="datetime1">
              <a:rPr lang="en-US" smtClean="0"/>
              <a:t>3/17/2016</a:t>
            </a:fld>
            <a:endParaRPr lang="en-US"/>
          </a:p>
        </p:txBody>
      </p:sp>
      <p:sp>
        <p:nvSpPr>
          <p:cNvPr id="3" name="Footer Placeholder 2"/>
          <p:cNvSpPr>
            <a:spLocks noGrp="1"/>
          </p:cNvSpPr>
          <p:nvPr>
            <p:ph type="ftr" sz="quarter" idx="11"/>
          </p:nvPr>
        </p:nvSpPr>
        <p:spPr/>
        <p:txBody>
          <a:bodyPr/>
          <a:lstStyle>
            <a:extLst/>
          </a:lstStyle>
          <a:p>
            <a:r>
              <a:rPr lang="en-US" smtClean="0"/>
              <a:t>© irmgn.ir</a:t>
            </a:r>
            <a:endParaRPr lang="en-US"/>
          </a:p>
        </p:txBody>
      </p:sp>
      <p:sp>
        <p:nvSpPr>
          <p:cNvPr id="4" name="Slide Number Placeholder 3"/>
          <p:cNvSpPr>
            <a:spLocks noGrp="1"/>
          </p:cNvSpPr>
          <p:nvPr>
            <p:ph type="sldNum" sz="quarter" idx="12"/>
          </p:nvPr>
        </p:nvSpPr>
        <p:spPr/>
        <p:txBody>
          <a:bodyPr/>
          <a:lstStyle>
            <a:extLst/>
          </a:lstStyle>
          <a:p>
            <a:fld id="{E1484B19-D145-4ABA-BAA9-E4B7CE47358B}"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80FAABB4-17F9-4C07-96EC-DFEBF1BCD524}" type="datetime1">
              <a:rPr lang="en-US" smtClean="0"/>
              <a:t>3/17/2016</a:t>
            </a:fld>
            <a:endParaRPr lang="en-US"/>
          </a:p>
        </p:txBody>
      </p:sp>
      <p:sp>
        <p:nvSpPr>
          <p:cNvPr id="6" name="Footer Placeholder 5"/>
          <p:cNvSpPr>
            <a:spLocks noGrp="1"/>
          </p:cNvSpPr>
          <p:nvPr>
            <p:ph type="ftr" sz="quarter" idx="11"/>
          </p:nvPr>
        </p:nvSpPr>
        <p:spPr/>
        <p:txBody>
          <a:bodyPr/>
          <a:lstStyle>
            <a:extLst/>
          </a:lstStyle>
          <a:p>
            <a:r>
              <a:rPr lang="en-US" smtClean="0"/>
              <a:t>© irmgn.ir</a:t>
            </a:r>
            <a:endParaRPr lang="en-US"/>
          </a:p>
        </p:txBody>
      </p:sp>
      <p:sp>
        <p:nvSpPr>
          <p:cNvPr id="7" name="Slide Number Placeholder 6"/>
          <p:cNvSpPr>
            <a:spLocks noGrp="1"/>
          </p:cNvSpPr>
          <p:nvPr>
            <p:ph type="sldNum" sz="quarter" idx="12"/>
          </p:nvPr>
        </p:nvSpPr>
        <p:spPr/>
        <p:txBody>
          <a:bodyPr/>
          <a:lstStyle>
            <a:extLst/>
          </a:lstStyle>
          <a:p>
            <a:fld id="{E1484B19-D145-4ABA-BAA9-E4B7CE47358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E090EC64-F90F-438F-B830-9C079E180570}" type="datetime1">
              <a:rPr lang="en-US" smtClean="0"/>
              <a:t>3/17/2016</a:t>
            </a:fld>
            <a:endParaRPr lang="en-US"/>
          </a:p>
        </p:txBody>
      </p:sp>
      <p:sp>
        <p:nvSpPr>
          <p:cNvPr id="6" name="Footer Placeholder 5"/>
          <p:cNvSpPr>
            <a:spLocks noGrp="1"/>
          </p:cNvSpPr>
          <p:nvPr>
            <p:ph type="ftr" sz="quarter" idx="11"/>
          </p:nvPr>
        </p:nvSpPr>
        <p:spPr/>
        <p:txBody>
          <a:bodyPr/>
          <a:lstStyle>
            <a:extLst/>
          </a:lstStyle>
          <a:p>
            <a:r>
              <a:rPr lang="en-US" smtClean="0"/>
              <a:t>© irmgn.ir</a:t>
            </a:r>
            <a:endParaRPr lang="en-US"/>
          </a:p>
        </p:txBody>
      </p:sp>
      <p:sp>
        <p:nvSpPr>
          <p:cNvPr id="7" name="Slide Number Placeholder 6"/>
          <p:cNvSpPr>
            <a:spLocks noGrp="1"/>
          </p:cNvSpPr>
          <p:nvPr>
            <p:ph type="sldNum" sz="quarter" idx="12"/>
          </p:nvPr>
        </p:nvSpPr>
        <p:spPr/>
        <p:txBody>
          <a:bodyPr/>
          <a:lstStyle>
            <a:extLst/>
          </a:lstStyle>
          <a:p>
            <a:fld id="{E1484B19-D145-4ABA-BAA9-E4B7CE47358B}"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image" Target="../media/image2.jpe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5F5F1DD-47B8-4B54-9367-5B66E95DCDD1}" type="datetime1">
              <a:rPr lang="en-US" smtClean="0"/>
              <a:t>3/17/2016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r>
              <a:rPr lang="en-US" smtClean="0"/>
              <a:t>© irmgn.ir</a:t>
            </a:r>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E1484B19-D145-4ABA-BAA9-E4B7CE47358B}"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4009" r:id="rId1"/>
    <p:sldLayoutId id="2147484010" r:id="rId2"/>
    <p:sldLayoutId id="2147484011" r:id="rId3"/>
    <p:sldLayoutId id="2147484012" r:id="rId4"/>
    <p:sldLayoutId id="2147484013" r:id="rId5"/>
    <p:sldLayoutId id="2147484014" r:id="rId6"/>
    <p:sldLayoutId id="2147484015" r:id="rId7"/>
    <p:sldLayoutId id="2147484016" r:id="rId8"/>
    <p:sldLayoutId id="2147484017" r:id="rId9"/>
    <p:sldLayoutId id="2147484018" r:id="rId10"/>
    <p:sldLayoutId id="2147484019" r:id="rId11"/>
  </p:sldLayoutIdLst>
  <p:hf sldNum="0" hd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371600" y="533400"/>
            <a:ext cx="7543800" cy="1143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7347" name="Rectangle 3"/>
          <p:cNvSpPr>
            <a:spLocks noGrp="1" noChangeArrowheads="1"/>
          </p:cNvSpPr>
          <p:nvPr>
            <p:ph type="dt" sz="half" idx="2"/>
          </p:nvPr>
        </p:nvSpPr>
        <p:spPr bwMode="auto">
          <a:xfrm>
            <a:off x="1371600" y="6248400"/>
            <a:ext cx="16764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l">
              <a:spcBef>
                <a:spcPct val="50000"/>
              </a:spcBef>
              <a:defRPr sz="1400" b="0">
                <a:solidFill>
                  <a:schemeClr val="tx1"/>
                </a:solidFill>
                <a:effectLst/>
                <a:cs typeface="Zar" pitchFamily="10" charset="-78"/>
              </a:defRPr>
            </a:lvl1pPr>
          </a:lstStyle>
          <a:p>
            <a:pPr rtl="0" fontAlgn="base">
              <a:spcAft>
                <a:spcPct val="0"/>
              </a:spcAft>
              <a:defRPr/>
            </a:pPr>
            <a:fld id="{467739BA-5349-49F8-82CD-EBE46322FC4F}" type="datetime1">
              <a:rPr lang="en-US" kern="1200" smtClean="0">
                <a:solidFill>
                  <a:srgbClr val="000000"/>
                </a:solidFill>
                <a:latin typeface="Times New Roman" pitchFamily="18" charset="0"/>
                <a:ea typeface="+mn-ea"/>
              </a:rPr>
              <a:t>3/17/2016</a:t>
            </a:fld>
            <a:endParaRPr lang="en-US" kern="1200">
              <a:solidFill>
                <a:srgbClr val="000000"/>
              </a:solidFill>
              <a:latin typeface="Times New Roman" pitchFamily="18" charset="0"/>
              <a:ea typeface="+mn-ea"/>
            </a:endParaRPr>
          </a:p>
        </p:txBody>
      </p:sp>
      <p:sp>
        <p:nvSpPr>
          <p:cNvPr id="57348" name="Rectangle 4"/>
          <p:cNvSpPr>
            <a:spLocks noGrp="1" noChangeArrowheads="1"/>
          </p:cNvSpPr>
          <p:nvPr>
            <p:ph type="ftr" sz="quarter" idx="3"/>
          </p:nvPr>
        </p:nvSpPr>
        <p:spPr bwMode="auto">
          <a:xfrm>
            <a:off x="3429000" y="6248400"/>
            <a:ext cx="3429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spcBef>
                <a:spcPct val="50000"/>
              </a:spcBef>
              <a:defRPr sz="1400" b="0">
                <a:solidFill>
                  <a:schemeClr val="tx1"/>
                </a:solidFill>
                <a:effectLst/>
                <a:cs typeface="Zar" pitchFamily="10" charset="-78"/>
              </a:defRPr>
            </a:lvl1pPr>
          </a:lstStyle>
          <a:p>
            <a:pPr algn="ctr" rtl="0" fontAlgn="base">
              <a:spcAft>
                <a:spcPct val="0"/>
              </a:spcAft>
              <a:defRPr/>
            </a:pPr>
            <a:r>
              <a:rPr lang="en-US" kern="1200" smtClean="0">
                <a:solidFill>
                  <a:srgbClr val="000000"/>
                </a:solidFill>
                <a:latin typeface="Times New Roman" pitchFamily="18" charset="0"/>
                <a:ea typeface="+mn-ea"/>
              </a:rPr>
              <a:t>© irmgn.ir</a:t>
            </a:r>
            <a:endParaRPr lang="en-US" kern="1200">
              <a:solidFill>
                <a:srgbClr val="000000"/>
              </a:solidFill>
              <a:latin typeface="Times New Roman" pitchFamily="18" charset="0"/>
              <a:ea typeface="+mn-ea"/>
            </a:endParaRPr>
          </a:p>
        </p:txBody>
      </p:sp>
      <p:sp>
        <p:nvSpPr>
          <p:cNvPr id="57349" name="Rectangle 5"/>
          <p:cNvSpPr>
            <a:spLocks noGrp="1" noChangeArrowheads="1"/>
          </p:cNvSpPr>
          <p:nvPr>
            <p:ph type="sldNum" sz="quarter" idx="4"/>
          </p:nvPr>
        </p:nvSpPr>
        <p:spPr bwMode="auto">
          <a:xfrm>
            <a:off x="7239000" y="6248400"/>
            <a:ext cx="19050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spcBef>
                <a:spcPct val="50000"/>
              </a:spcBef>
              <a:defRPr sz="1400" b="0">
                <a:solidFill>
                  <a:schemeClr val="tx1"/>
                </a:solidFill>
                <a:effectLst/>
                <a:cs typeface="Zar" pitchFamily="10" charset="-78"/>
              </a:defRPr>
            </a:lvl1pPr>
          </a:lstStyle>
          <a:p>
            <a:pPr rtl="0" fontAlgn="base">
              <a:spcAft>
                <a:spcPct val="0"/>
              </a:spcAft>
              <a:defRPr/>
            </a:pPr>
            <a:fld id="{B1D72772-D134-442E-9CAC-271B037D07B1}" type="slidenum">
              <a:rPr lang="en-US" kern="1200">
                <a:solidFill>
                  <a:srgbClr val="000000"/>
                </a:solidFill>
                <a:latin typeface="Times New Roman" pitchFamily="18" charset="0"/>
                <a:ea typeface="+mn-ea"/>
              </a:rPr>
              <a:pPr rtl="0" fontAlgn="base">
                <a:spcAft>
                  <a:spcPct val="0"/>
                </a:spcAft>
                <a:defRPr/>
              </a:pPr>
              <a:t>‹#›</a:t>
            </a:fld>
            <a:endParaRPr lang="en-US" kern="1200">
              <a:solidFill>
                <a:srgbClr val="000000"/>
              </a:solidFill>
              <a:latin typeface="Times New Roman" pitchFamily="18" charset="0"/>
              <a:ea typeface="+mn-ea"/>
            </a:endParaRPr>
          </a:p>
        </p:txBody>
      </p:sp>
      <p:pic>
        <p:nvPicPr>
          <p:cNvPr id="1030" name="Picture 6" descr="strtegic1"/>
          <p:cNvPicPr>
            <a:picLocks noChangeAspect="1" noChangeArrowheads="1"/>
          </p:cNvPicPr>
          <p:nvPr/>
        </p:nvPicPr>
        <p:blipFill>
          <a:blip r:embed="rId16"/>
          <a:srcRect/>
          <a:stretch>
            <a:fillRect/>
          </a:stretch>
        </p:blipFill>
        <p:spPr bwMode="auto">
          <a:xfrm>
            <a:off x="0" y="0"/>
            <a:ext cx="1219200" cy="6858000"/>
          </a:xfrm>
          <a:prstGeom prst="rect">
            <a:avLst/>
          </a:prstGeom>
          <a:noFill/>
          <a:ln w="9525">
            <a:noFill/>
            <a:miter lim="800000"/>
            <a:headEnd/>
            <a:tailEnd/>
          </a:ln>
        </p:spPr>
      </p:pic>
      <p:sp>
        <p:nvSpPr>
          <p:cNvPr id="1031" name="Rectangle 7"/>
          <p:cNvSpPr>
            <a:spLocks noGrp="1" noChangeArrowheads="1"/>
          </p:cNvSpPr>
          <p:nvPr>
            <p:ph type="body" idx="1"/>
          </p:nvPr>
        </p:nvSpPr>
        <p:spPr bwMode="auto">
          <a:xfrm>
            <a:off x="1371600" y="1981200"/>
            <a:ext cx="7620000" cy="4114800"/>
          </a:xfrm>
          <a:prstGeom prst="rect">
            <a:avLst/>
          </a:prstGeom>
          <a:noFill/>
          <a:ln w="12700" cap="sq">
            <a:noFill/>
            <a:miter lim="800000"/>
            <a:headEnd type="none" w="sm" len="sm"/>
            <a:tailEnd type="none" w="sm" len="sm"/>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4047" r:id="rId1"/>
    <p:sldLayoutId id="2147484048" r:id="rId2"/>
    <p:sldLayoutId id="2147484049" r:id="rId3"/>
    <p:sldLayoutId id="2147484050" r:id="rId4"/>
    <p:sldLayoutId id="2147484051" r:id="rId5"/>
    <p:sldLayoutId id="2147484052" r:id="rId6"/>
    <p:sldLayoutId id="2147484053" r:id="rId7"/>
    <p:sldLayoutId id="2147484054" r:id="rId8"/>
    <p:sldLayoutId id="2147484055" r:id="rId9"/>
    <p:sldLayoutId id="2147484056" r:id="rId10"/>
    <p:sldLayoutId id="2147484057" r:id="rId11"/>
    <p:sldLayoutId id="2147484058" r:id="rId12"/>
    <p:sldLayoutId id="2147484059" r:id="rId13"/>
    <p:sldLayoutId id="2147484060" r:id="rId14"/>
  </p:sldLayoutIdLst>
  <p:hf sldNum="0" hd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Times New Roman" pitchFamily="18" charset="0"/>
          <a:cs typeface="Times New Roman" pitchFamily="18" charset="0"/>
        </a:defRPr>
      </a:lvl6pPr>
      <a:lvl7pPr marL="914400" algn="ctr" rtl="0" fontAlgn="base">
        <a:spcBef>
          <a:spcPct val="0"/>
        </a:spcBef>
        <a:spcAft>
          <a:spcPct val="0"/>
        </a:spcAft>
        <a:defRPr sz="4400">
          <a:solidFill>
            <a:schemeClr val="tx2"/>
          </a:solidFill>
          <a:latin typeface="Times New Roman" pitchFamily="18" charset="0"/>
          <a:cs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cs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cs typeface="Times New Roman" pitchFamily="18" charset="0"/>
        </a:defRPr>
      </a:lvl9pPr>
    </p:titleStyle>
    <p:bodyStyle>
      <a:lvl1pPr marL="342900" indent="-342900" algn="l" rtl="0" eaLnBrk="0" fontAlgn="base" hangingPunct="0">
        <a:spcBef>
          <a:spcPct val="20000"/>
        </a:spcBef>
        <a:spcAft>
          <a:spcPct val="0"/>
        </a:spcAft>
        <a:buClr>
          <a:schemeClr val="tx2"/>
        </a:buClr>
        <a:buFont typeface="Wingdings" pitchFamily="2" charset="2"/>
        <a:buChar char="w"/>
        <a:defRPr sz="3200">
          <a:solidFill>
            <a:schemeClr val="tx1"/>
          </a:solidFill>
          <a:latin typeface="+mn-lt"/>
          <a:ea typeface="+mn-ea"/>
          <a:cs typeface="+mn-cs"/>
        </a:defRPr>
      </a:lvl1pPr>
      <a:lvl2pPr marL="742950" indent="-285750" algn="l" rtl="0" eaLnBrk="0" fontAlgn="base" hangingPunct="0">
        <a:spcBef>
          <a:spcPct val="20000"/>
        </a:spcBef>
        <a:spcAft>
          <a:spcPct val="0"/>
        </a:spcAft>
        <a:buSzPct val="95000"/>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8.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4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5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53.xml.rels><?xml version="1.0" encoding="UTF-8" standalone="yes"?>
<Relationships xmlns="http://schemas.openxmlformats.org/package/2006/relationships"><Relationship Id="rId3" Type="http://schemas.openxmlformats.org/officeDocument/2006/relationships/hyperlink" Target="mailto:Hesam.najafirad@iauasrb.ac.ir"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microsoft.com/office/2007/relationships/hdphoto" Target="../media/hdphoto2.wdp"/><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openxmlformats.org/officeDocument/2006/relationships/image" Target="../media/image6.jpeg"/><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microsoft.com/office/2007/relationships/diagramDrawing" Target="../diagrams/drawing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15616" y="-27384"/>
            <a:ext cx="7632848" cy="6878806"/>
          </a:xfrm>
          <a:prstGeom prst="rect">
            <a:avLst/>
          </a:prstGeom>
        </p:spPr>
        <p:txBody>
          <a:bodyPr wrap="square">
            <a:spAutoFit/>
          </a:bodyPr>
          <a:lstStyle/>
          <a:p>
            <a:pPr algn="ctr" rtl="1"/>
            <a:endParaRPr lang="fa-IR" sz="5400" b="1" dirty="0" smtClean="0">
              <a:solidFill>
                <a:srgbClr val="59210F"/>
              </a:solidFill>
              <a:latin typeface="IranNastaliq" panose="02020505000000020003" pitchFamily="18" charset="0"/>
              <a:cs typeface="IranNastaliq" panose="02020505000000020003" pitchFamily="18" charset="0"/>
            </a:endParaRPr>
          </a:p>
          <a:p>
            <a:pPr algn="ctr" rtl="1"/>
            <a:endParaRPr lang="fa-IR" sz="5400" b="1" dirty="0">
              <a:solidFill>
                <a:srgbClr val="59210F"/>
              </a:solidFill>
              <a:latin typeface="IranNastaliq" panose="02020505000000020003" pitchFamily="18" charset="0"/>
              <a:cs typeface="IranNastaliq" panose="02020505000000020003" pitchFamily="18" charset="0"/>
            </a:endParaRPr>
          </a:p>
          <a:p>
            <a:pPr algn="ctr" rtl="1"/>
            <a:endParaRPr lang="fa-IR" sz="1100" b="1" dirty="0">
              <a:solidFill>
                <a:srgbClr val="792D15"/>
              </a:solidFill>
              <a:effectLst>
                <a:outerShdw blurRad="38100" dist="38100" dir="2700000" algn="tl">
                  <a:srgbClr val="000000">
                    <a:alpha val="43137"/>
                  </a:srgbClr>
                </a:outerShdw>
              </a:effectLst>
              <a:latin typeface="IranNastaliq" panose="02020505000000020003" pitchFamily="18" charset="0"/>
              <a:cs typeface="IranNastaliq" panose="02020505000000020003" pitchFamily="18" charset="0"/>
            </a:endParaRPr>
          </a:p>
          <a:p>
            <a:pPr algn="ctr" rtl="1"/>
            <a:r>
              <a:rPr lang="fa-IR" sz="4000" b="1" dirty="0">
                <a:solidFill>
                  <a:srgbClr val="792D15"/>
                </a:solidFill>
                <a:latin typeface="IranNastaliq" panose="02020505000000020003" pitchFamily="18" charset="0"/>
                <a:cs typeface="IranNastaliq" panose="02020505000000020003" pitchFamily="18" charset="0"/>
              </a:rPr>
              <a:t>دانشگاه علوم و تحقیقات آذربایجان شرقی</a:t>
            </a:r>
          </a:p>
          <a:p>
            <a:pPr algn="ctr" rtl="1"/>
            <a:endParaRPr lang="fa-IR" b="1" dirty="0">
              <a:solidFill>
                <a:srgbClr val="792D15"/>
              </a:solidFill>
              <a:latin typeface="IranNastaliq" panose="02020505000000020003" pitchFamily="18" charset="0"/>
              <a:cs typeface="IranNastaliq" panose="02020505000000020003" pitchFamily="18" charset="0"/>
            </a:endParaRPr>
          </a:p>
          <a:p>
            <a:pPr algn="ctr" rtl="1"/>
            <a:r>
              <a:rPr lang="fa-IR" sz="3200" dirty="0">
                <a:solidFill>
                  <a:srgbClr val="792D15"/>
                </a:solidFill>
                <a:latin typeface="IranNastaliq" panose="02020505000000020003" pitchFamily="18" charset="0"/>
                <a:cs typeface="IranNastaliq" panose="02020505000000020003" pitchFamily="18" charset="0"/>
              </a:rPr>
              <a:t>عنوان </a:t>
            </a:r>
            <a:r>
              <a:rPr lang="fa-IR" sz="3200" dirty="0" smtClean="0">
                <a:solidFill>
                  <a:srgbClr val="792D15"/>
                </a:solidFill>
                <a:latin typeface="IranNastaliq" panose="02020505000000020003" pitchFamily="18" charset="0"/>
                <a:cs typeface="IranNastaliq" panose="02020505000000020003" pitchFamily="18" charset="0"/>
              </a:rPr>
              <a:t>:</a:t>
            </a:r>
          </a:p>
          <a:p>
            <a:pPr algn="ctr" rtl="1"/>
            <a:endParaRPr lang="fa-IR" sz="700" dirty="0" smtClean="0">
              <a:solidFill>
                <a:srgbClr val="792D15"/>
              </a:solidFill>
              <a:latin typeface="IranNastaliq" panose="02020505000000020003" pitchFamily="18" charset="0"/>
              <a:cs typeface="IranNastaliq" panose="02020505000000020003" pitchFamily="18" charset="0"/>
            </a:endParaRPr>
          </a:p>
          <a:p>
            <a:pPr algn="ctr" rtl="1"/>
            <a:r>
              <a:rPr lang="fa-IR" sz="3200" dirty="0">
                <a:solidFill>
                  <a:srgbClr val="792D15"/>
                </a:solidFill>
                <a:latin typeface="IranNastaliq" panose="02020505000000020003" pitchFamily="18" charset="0"/>
                <a:cs typeface="IranNastaliq" panose="02020505000000020003" pitchFamily="18" charset="0"/>
              </a:rPr>
              <a:t>تاثیر پذیری نظریه های مدیریت از طبیعت </a:t>
            </a:r>
            <a:r>
              <a:rPr lang="fa-IR" sz="2400" dirty="0">
                <a:solidFill>
                  <a:srgbClr val="792D15"/>
                </a:solidFill>
                <a:latin typeface="IranNastaliq" panose="02020505000000020003" pitchFamily="18" charset="0"/>
                <a:cs typeface="IranNastaliq" panose="02020505000000020003" pitchFamily="18" charset="0"/>
              </a:rPr>
              <a:t>«سازمان به مثابه موجود زنده»</a:t>
            </a:r>
          </a:p>
          <a:p>
            <a:pPr algn="ctr" rtl="1"/>
            <a:endParaRPr lang="fa-IR" sz="500" dirty="0">
              <a:solidFill>
                <a:srgbClr val="792D15"/>
              </a:solidFill>
              <a:latin typeface="IranNastaliq" panose="02020505000000020003" pitchFamily="18" charset="0"/>
              <a:cs typeface="IranNastaliq" panose="02020505000000020003" pitchFamily="18" charset="0"/>
            </a:endParaRPr>
          </a:p>
          <a:p>
            <a:pPr algn="ctr" rtl="1"/>
            <a:endParaRPr lang="fa-IR" sz="1100" dirty="0" smtClean="0">
              <a:solidFill>
                <a:srgbClr val="792D15"/>
              </a:solidFill>
              <a:latin typeface="IranNastaliq" panose="02020505000000020003" pitchFamily="18" charset="0"/>
              <a:cs typeface="IranNastaliq" panose="02020505000000020003" pitchFamily="18" charset="0"/>
            </a:endParaRPr>
          </a:p>
          <a:p>
            <a:pPr algn="ctr" rtl="1"/>
            <a:r>
              <a:rPr lang="fa-IR" sz="2400" dirty="0" smtClean="0">
                <a:solidFill>
                  <a:srgbClr val="792D15"/>
                </a:solidFill>
                <a:latin typeface="IranNastaliq" panose="02020505000000020003" pitchFamily="18" charset="0"/>
                <a:cs typeface="IranNastaliq" panose="02020505000000020003" pitchFamily="18" charset="0"/>
              </a:rPr>
              <a:t>برگرفته از فصل 3 کتاب سیمای </a:t>
            </a:r>
            <a:r>
              <a:rPr lang="fa-IR" sz="2400" dirty="0">
                <a:solidFill>
                  <a:srgbClr val="792D15"/>
                </a:solidFill>
                <a:latin typeface="IranNastaliq" panose="02020505000000020003" pitchFamily="18" charset="0"/>
                <a:cs typeface="IranNastaliq" panose="02020505000000020003" pitchFamily="18" charset="0"/>
              </a:rPr>
              <a:t>سازمان</a:t>
            </a:r>
          </a:p>
          <a:p>
            <a:pPr algn="ctr" rtl="1"/>
            <a:endParaRPr lang="fa-IR" dirty="0" smtClean="0">
              <a:solidFill>
                <a:srgbClr val="792D15"/>
              </a:solidFill>
              <a:latin typeface="IranNastaliq" panose="02020505000000020003" pitchFamily="18" charset="0"/>
              <a:cs typeface="IranNastaliq" panose="02020505000000020003" pitchFamily="18" charset="0"/>
            </a:endParaRPr>
          </a:p>
          <a:p>
            <a:pPr algn="ctr" rtl="1"/>
            <a:endParaRPr lang="en-GB" sz="1400" dirty="0">
              <a:solidFill>
                <a:srgbClr val="792D15"/>
              </a:solidFill>
              <a:latin typeface="IranNastaliq" panose="02020505000000020003" pitchFamily="18" charset="0"/>
              <a:cs typeface="IranNastaliq" panose="02020505000000020003" pitchFamily="18" charset="0"/>
            </a:endParaRPr>
          </a:p>
          <a:p>
            <a:pPr algn="ctr" rtl="1"/>
            <a:r>
              <a:rPr lang="fa-IR" sz="3200" dirty="0">
                <a:solidFill>
                  <a:srgbClr val="792D15"/>
                </a:solidFill>
                <a:latin typeface="IranNastaliq" panose="02020505000000020003" pitchFamily="18" charset="0"/>
                <a:cs typeface="IranNastaliq" panose="02020505000000020003" pitchFamily="18" charset="0"/>
              </a:rPr>
              <a:t>استاد : جناب </a:t>
            </a:r>
            <a:r>
              <a:rPr lang="fa-IR" sz="3200" dirty="0" smtClean="0">
                <a:solidFill>
                  <a:srgbClr val="792D15"/>
                </a:solidFill>
                <a:latin typeface="IranNastaliq" panose="02020505000000020003" pitchFamily="18" charset="0"/>
                <a:cs typeface="IranNastaliq" panose="02020505000000020003" pitchFamily="18" charset="0"/>
              </a:rPr>
              <a:t>آقای دکتر ایران زاده</a:t>
            </a:r>
            <a:endParaRPr lang="fa-IR" sz="3200" dirty="0">
              <a:solidFill>
                <a:srgbClr val="792D15"/>
              </a:solidFill>
              <a:latin typeface="IranNastaliq" panose="02020505000000020003" pitchFamily="18" charset="0"/>
              <a:cs typeface="IranNastaliq" panose="02020505000000020003" pitchFamily="18" charset="0"/>
            </a:endParaRPr>
          </a:p>
          <a:p>
            <a:pPr algn="ctr" rtl="1"/>
            <a:endParaRPr lang="en-GB" sz="1100" b="1" dirty="0">
              <a:solidFill>
                <a:srgbClr val="792D15"/>
              </a:solidFill>
              <a:effectLst>
                <a:outerShdw blurRad="38100" dist="38100" dir="2700000" algn="tl">
                  <a:srgbClr val="000000">
                    <a:alpha val="43137"/>
                  </a:srgbClr>
                </a:outerShdw>
              </a:effectLst>
              <a:latin typeface="IranNastaliq" panose="02020505000000020003" pitchFamily="18" charset="0"/>
              <a:cs typeface="IranNastaliq" panose="02020505000000020003" pitchFamily="18" charset="0"/>
            </a:endParaRPr>
          </a:p>
          <a:p>
            <a:pPr algn="ctr" rtl="1"/>
            <a:r>
              <a:rPr lang="fa-IR" sz="2800" dirty="0">
                <a:solidFill>
                  <a:srgbClr val="792D15"/>
                </a:solidFill>
                <a:latin typeface="IranNastaliq" panose="02020505000000020003" pitchFamily="18" charset="0"/>
                <a:cs typeface="IranNastaliq" panose="02020505000000020003" pitchFamily="18" charset="0"/>
              </a:rPr>
              <a:t>دانشجو</a:t>
            </a:r>
            <a:r>
              <a:rPr lang="en-GB" sz="2800" dirty="0">
                <a:solidFill>
                  <a:srgbClr val="792D15"/>
                </a:solidFill>
                <a:latin typeface="IranNastaliq" panose="02020505000000020003" pitchFamily="18" charset="0"/>
                <a:cs typeface="IranNastaliq" panose="02020505000000020003" pitchFamily="18" charset="0"/>
              </a:rPr>
              <a:t>  </a:t>
            </a:r>
            <a:r>
              <a:rPr lang="fa-IR" sz="2800" dirty="0">
                <a:solidFill>
                  <a:srgbClr val="792D15"/>
                </a:solidFill>
                <a:latin typeface="IranNastaliq" panose="02020505000000020003" pitchFamily="18" charset="0"/>
                <a:cs typeface="IranNastaliq" panose="02020505000000020003" pitchFamily="18" charset="0"/>
              </a:rPr>
              <a:t>:</a:t>
            </a:r>
            <a:r>
              <a:rPr lang="en-GB" sz="2800" dirty="0">
                <a:solidFill>
                  <a:srgbClr val="792D15"/>
                </a:solidFill>
                <a:latin typeface="IranNastaliq" panose="02020505000000020003" pitchFamily="18" charset="0"/>
                <a:cs typeface="IranNastaliq" panose="02020505000000020003" pitchFamily="18" charset="0"/>
              </a:rPr>
              <a:t>   </a:t>
            </a:r>
            <a:r>
              <a:rPr lang="fa-IR" sz="2800" dirty="0">
                <a:solidFill>
                  <a:srgbClr val="792D15"/>
                </a:solidFill>
                <a:latin typeface="IranNastaliq" panose="02020505000000020003" pitchFamily="18" charset="0"/>
                <a:cs typeface="IranNastaliq" panose="02020505000000020003" pitchFamily="18" charset="0"/>
              </a:rPr>
              <a:t>حسام الدین نجفی </a:t>
            </a:r>
            <a:r>
              <a:rPr lang="fa-IR" sz="2800" dirty="0" smtClean="0">
                <a:solidFill>
                  <a:srgbClr val="792D15"/>
                </a:solidFill>
                <a:latin typeface="IranNastaliq" panose="02020505000000020003" pitchFamily="18" charset="0"/>
                <a:cs typeface="IranNastaliq" panose="02020505000000020003" pitchFamily="18" charset="0"/>
              </a:rPr>
              <a:t>راد</a:t>
            </a:r>
          </a:p>
          <a:p>
            <a:pPr algn="ctr" rtl="1"/>
            <a:endParaRPr lang="fa-IR" sz="1400" dirty="0">
              <a:solidFill>
                <a:srgbClr val="792D15"/>
              </a:solidFill>
              <a:latin typeface="IranNastaliq" panose="02020505000000020003" pitchFamily="18" charset="0"/>
              <a:cs typeface="IranNastaliq" panose="02020505000000020003" pitchFamily="18" charset="0"/>
            </a:endParaRPr>
          </a:p>
          <a:p>
            <a:pPr algn="ctr" rtl="1"/>
            <a:r>
              <a:rPr lang="fa-IR" sz="2800" dirty="0" smtClean="0">
                <a:solidFill>
                  <a:srgbClr val="792D15"/>
                </a:solidFill>
                <a:latin typeface="IranNastaliq" panose="02020505000000020003" pitchFamily="18" charset="0"/>
                <a:cs typeface="IranNastaliq" panose="02020505000000020003" pitchFamily="18" charset="0"/>
              </a:rPr>
              <a:t>فروردین 1393</a:t>
            </a:r>
          </a:p>
        </p:txBody>
      </p:sp>
      <p:pic>
        <p:nvPicPr>
          <p:cNvPr id="6" name="Picture 2" descr="http://img7.irna.ir/1392/13921117/81030957/81030957-5478853.jpg"/>
          <p:cNvPicPr>
            <a:picLocks noChangeAspect="1" noChangeArrowheads="1"/>
          </p:cNvPicPr>
          <p:nvPr/>
        </p:nvPicPr>
        <p:blipFill rotWithShape="1">
          <a:blip r:embed="rId3">
            <a:extLst>
              <a:ext uri="{28A0092B-C50C-407E-A947-70E740481C1C}">
                <a14:useLocalDpi xmlns:a14="http://schemas.microsoft.com/office/drawing/2010/main" xmlns="" val="0"/>
              </a:ext>
            </a:extLst>
          </a:blip>
          <a:srcRect l="17740" r="14517"/>
          <a:stretch/>
        </p:blipFill>
        <p:spPr bwMode="auto">
          <a:xfrm>
            <a:off x="4283968" y="44624"/>
            <a:ext cx="1296144" cy="1481307"/>
          </a:xfrm>
          <a:prstGeom prst="rect">
            <a:avLst/>
          </a:prstGeom>
          <a:noFill/>
          <a:extLst>
            <a:ext uri="{909E8E84-426E-40DD-AFC4-6F175D3DCCD1}">
              <a14:hiddenFill xmlns:a14="http://schemas.microsoft.com/office/drawing/2010/main" xmlns="">
                <a:solidFill>
                  <a:srgbClr val="FFFFFF"/>
                </a:solidFill>
              </a14:hiddenFill>
            </a:ext>
          </a:extLst>
        </p:spPr>
      </p:pic>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87560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1947099261"/>
              </p:ext>
            </p:extLst>
          </p:nvPr>
        </p:nvGraphicFramePr>
        <p:xfrm>
          <a:off x="1403648" y="476672"/>
          <a:ext cx="7498080" cy="598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692984443"/>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4">
                                            <p:graphicEl>
                                              <a:dgm id="{13EC2C44-5862-4585-B28B-71433B9EED76}"/>
                                            </p:graphicEl>
                                          </p:spTgt>
                                        </p:tgtEl>
                                        <p:attrNameLst>
                                          <p:attrName>style.visibility</p:attrName>
                                        </p:attrNameLst>
                                      </p:cBhvr>
                                      <p:to>
                                        <p:strVal val="visible"/>
                                      </p:to>
                                    </p:set>
                                    <p:anim calcmode="lin" valueType="num">
                                      <p:cBhvr>
                                        <p:cTn id="7" dur="1000" fill="hold"/>
                                        <p:tgtEl>
                                          <p:spTgt spid="4">
                                            <p:graphicEl>
                                              <a:dgm id="{13EC2C44-5862-4585-B28B-71433B9EED76}"/>
                                            </p:graphicEl>
                                          </p:spTgt>
                                        </p:tgtEl>
                                        <p:attrNameLst>
                                          <p:attrName>ppt_w</p:attrName>
                                        </p:attrNameLst>
                                      </p:cBhvr>
                                      <p:tavLst>
                                        <p:tav tm="0">
                                          <p:val>
                                            <p:fltVal val="0"/>
                                          </p:val>
                                        </p:tav>
                                        <p:tav tm="100000">
                                          <p:val>
                                            <p:strVal val="#ppt_w"/>
                                          </p:val>
                                        </p:tav>
                                      </p:tavLst>
                                    </p:anim>
                                    <p:anim calcmode="lin" valueType="num">
                                      <p:cBhvr>
                                        <p:cTn id="8" dur="1000" fill="hold"/>
                                        <p:tgtEl>
                                          <p:spTgt spid="4">
                                            <p:graphicEl>
                                              <a:dgm id="{13EC2C44-5862-4585-B28B-71433B9EED76}"/>
                                            </p:graphicEl>
                                          </p:spTgt>
                                        </p:tgtEl>
                                        <p:attrNameLst>
                                          <p:attrName>ppt_h</p:attrName>
                                        </p:attrNameLst>
                                      </p:cBhvr>
                                      <p:tavLst>
                                        <p:tav tm="0">
                                          <p:val>
                                            <p:fltVal val="0"/>
                                          </p:val>
                                        </p:tav>
                                        <p:tav tm="100000">
                                          <p:val>
                                            <p:strVal val="#ppt_h"/>
                                          </p:val>
                                        </p:tav>
                                      </p:tavLst>
                                    </p:anim>
                                    <p:anim calcmode="lin" valueType="num">
                                      <p:cBhvr>
                                        <p:cTn id="9" dur="1000" fill="hold"/>
                                        <p:tgtEl>
                                          <p:spTgt spid="4">
                                            <p:graphicEl>
                                              <a:dgm id="{13EC2C44-5862-4585-B28B-71433B9EED76}"/>
                                            </p:graphicEl>
                                          </p:spTgt>
                                        </p:tgtEl>
                                        <p:attrNameLst>
                                          <p:attrName>style.rotation</p:attrName>
                                        </p:attrNameLst>
                                      </p:cBhvr>
                                      <p:tavLst>
                                        <p:tav tm="0">
                                          <p:val>
                                            <p:fltVal val="90"/>
                                          </p:val>
                                        </p:tav>
                                        <p:tav tm="100000">
                                          <p:val>
                                            <p:fltVal val="0"/>
                                          </p:val>
                                        </p:tav>
                                      </p:tavLst>
                                    </p:anim>
                                    <p:animEffect transition="in" filter="fade">
                                      <p:cBhvr>
                                        <p:cTn id="10" dur="1000"/>
                                        <p:tgtEl>
                                          <p:spTgt spid="4">
                                            <p:graphicEl>
                                              <a:dgm id="{13EC2C44-5862-4585-B28B-71433B9EED76}"/>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4">
                                            <p:graphicEl>
                                              <a:dgm id="{C208AB3D-E443-4386-813D-894BBB72D658}"/>
                                            </p:graphicEl>
                                          </p:spTgt>
                                        </p:tgtEl>
                                        <p:attrNameLst>
                                          <p:attrName>style.visibility</p:attrName>
                                        </p:attrNameLst>
                                      </p:cBhvr>
                                      <p:to>
                                        <p:strVal val="visible"/>
                                      </p:to>
                                    </p:set>
                                    <p:anim calcmode="lin" valueType="num">
                                      <p:cBhvr>
                                        <p:cTn id="15" dur="1000" fill="hold"/>
                                        <p:tgtEl>
                                          <p:spTgt spid="4">
                                            <p:graphicEl>
                                              <a:dgm id="{C208AB3D-E443-4386-813D-894BBB72D658}"/>
                                            </p:graphicEl>
                                          </p:spTgt>
                                        </p:tgtEl>
                                        <p:attrNameLst>
                                          <p:attrName>ppt_w</p:attrName>
                                        </p:attrNameLst>
                                      </p:cBhvr>
                                      <p:tavLst>
                                        <p:tav tm="0">
                                          <p:val>
                                            <p:fltVal val="0"/>
                                          </p:val>
                                        </p:tav>
                                        <p:tav tm="100000">
                                          <p:val>
                                            <p:strVal val="#ppt_w"/>
                                          </p:val>
                                        </p:tav>
                                      </p:tavLst>
                                    </p:anim>
                                    <p:anim calcmode="lin" valueType="num">
                                      <p:cBhvr>
                                        <p:cTn id="16" dur="1000" fill="hold"/>
                                        <p:tgtEl>
                                          <p:spTgt spid="4">
                                            <p:graphicEl>
                                              <a:dgm id="{C208AB3D-E443-4386-813D-894BBB72D658}"/>
                                            </p:graphicEl>
                                          </p:spTgt>
                                        </p:tgtEl>
                                        <p:attrNameLst>
                                          <p:attrName>ppt_h</p:attrName>
                                        </p:attrNameLst>
                                      </p:cBhvr>
                                      <p:tavLst>
                                        <p:tav tm="0">
                                          <p:val>
                                            <p:fltVal val="0"/>
                                          </p:val>
                                        </p:tav>
                                        <p:tav tm="100000">
                                          <p:val>
                                            <p:strVal val="#ppt_h"/>
                                          </p:val>
                                        </p:tav>
                                      </p:tavLst>
                                    </p:anim>
                                    <p:anim calcmode="lin" valueType="num">
                                      <p:cBhvr>
                                        <p:cTn id="17" dur="1000" fill="hold"/>
                                        <p:tgtEl>
                                          <p:spTgt spid="4">
                                            <p:graphicEl>
                                              <a:dgm id="{C208AB3D-E443-4386-813D-894BBB72D658}"/>
                                            </p:graphicEl>
                                          </p:spTgt>
                                        </p:tgtEl>
                                        <p:attrNameLst>
                                          <p:attrName>style.rotation</p:attrName>
                                        </p:attrNameLst>
                                      </p:cBhvr>
                                      <p:tavLst>
                                        <p:tav tm="0">
                                          <p:val>
                                            <p:fltVal val="90"/>
                                          </p:val>
                                        </p:tav>
                                        <p:tav tm="100000">
                                          <p:val>
                                            <p:fltVal val="0"/>
                                          </p:val>
                                        </p:tav>
                                      </p:tavLst>
                                    </p:anim>
                                    <p:animEffect transition="in" filter="fade">
                                      <p:cBhvr>
                                        <p:cTn id="18" dur="1000"/>
                                        <p:tgtEl>
                                          <p:spTgt spid="4">
                                            <p:graphicEl>
                                              <a:dgm id="{C208AB3D-E443-4386-813D-894BBB72D658}"/>
                                            </p:graphicEl>
                                          </p:spTgt>
                                        </p:tgtEl>
                                      </p:cBhvr>
                                    </p:animEffect>
                                  </p:childTnLst>
                                </p:cTn>
                              </p:par>
                              <p:par>
                                <p:cTn id="19" presetID="31" presetClass="entr" presetSubtype="0" fill="hold" grpId="0" nodeType="withEffect">
                                  <p:stCondLst>
                                    <p:cond delay="0"/>
                                  </p:stCondLst>
                                  <p:childTnLst>
                                    <p:set>
                                      <p:cBhvr>
                                        <p:cTn id="20" dur="1" fill="hold">
                                          <p:stCondLst>
                                            <p:cond delay="0"/>
                                          </p:stCondLst>
                                        </p:cTn>
                                        <p:tgtEl>
                                          <p:spTgt spid="4">
                                            <p:graphicEl>
                                              <a:dgm id="{B53987BF-5E02-4A06-A055-5F252BB7EB45}"/>
                                            </p:graphicEl>
                                          </p:spTgt>
                                        </p:tgtEl>
                                        <p:attrNameLst>
                                          <p:attrName>style.visibility</p:attrName>
                                        </p:attrNameLst>
                                      </p:cBhvr>
                                      <p:to>
                                        <p:strVal val="visible"/>
                                      </p:to>
                                    </p:set>
                                    <p:anim calcmode="lin" valueType="num">
                                      <p:cBhvr>
                                        <p:cTn id="21" dur="1000" fill="hold"/>
                                        <p:tgtEl>
                                          <p:spTgt spid="4">
                                            <p:graphicEl>
                                              <a:dgm id="{B53987BF-5E02-4A06-A055-5F252BB7EB45}"/>
                                            </p:graphicEl>
                                          </p:spTgt>
                                        </p:tgtEl>
                                        <p:attrNameLst>
                                          <p:attrName>ppt_w</p:attrName>
                                        </p:attrNameLst>
                                      </p:cBhvr>
                                      <p:tavLst>
                                        <p:tav tm="0">
                                          <p:val>
                                            <p:fltVal val="0"/>
                                          </p:val>
                                        </p:tav>
                                        <p:tav tm="100000">
                                          <p:val>
                                            <p:strVal val="#ppt_w"/>
                                          </p:val>
                                        </p:tav>
                                      </p:tavLst>
                                    </p:anim>
                                    <p:anim calcmode="lin" valueType="num">
                                      <p:cBhvr>
                                        <p:cTn id="22" dur="1000" fill="hold"/>
                                        <p:tgtEl>
                                          <p:spTgt spid="4">
                                            <p:graphicEl>
                                              <a:dgm id="{B53987BF-5E02-4A06-A055-5F252BB7EB45}"/>
                                            </p:graphicEl>
                                          </p:spTgt>
                                        </p:tgtEl>
                                        <p:attrNameLst>
                                          <p:attrName>ppt_h</p:attrName>
                                        </p:attrNameLst>
                                      </p:cBhvr>
                                      <p:tavLst>
                                        <p:tav tm="0">
                                          <p:val>
                                            <p:fltVal val="0"/>
                                          </p:val>
                                        </p:tav>
                                        <p:tav tm="100000">
                                          <p:val>
                                            <p:strVal val="#ppt_h"/>
                                          </p:val>
                                        </p:tav>
                                      </p:tavLst>
                                    </p:anim>
                                    <p:anim calcmode="lin" valueType="num">
                                      <p:cBhvr>
                                        <p:cTn id="23" dur="1000" fill="hold"/>
                                        <p:tgtEl>
                                          <p:spTgt spid="4">
                                            <p:graphicEl>
                                              <a:dgm id="{B53987BF-5E02-4A06-A055-5F252BB7EB45}"/>
                                            </p:graphicEl>
                                          </p:spTgt>
                                        </p:tgtEl>
                                        <p:attrNameLst>
                                          <p:attrName>style.rotation</p:attrName>
                                        </p:attrNameLst>
                                      </p:cBhvr>
                                      <p:tavLst>
                                        <p:tav tm="0">
                                          <p:val>
                                            <p:fltVal val="90"/>
                                          </p:val>
                                        </p:tav>
                                        <p:tav tm="100000">
                                          <p:val>
                                            <p:fltVal val="0"/>
                                          </p:val>
                                        </p:tav>
                                      </p:tavLst>
                                    </p:anim>
                                    <p:animEffect transition="in" filter="fade">
                                      <p:cBhvr>
                                        <p:cTn id="24" dur="1000"/>
                                        <p:tgtEl>
                                          <p:spTgt spid="4">
                                            <p:graphicEl>
                                              <a:dgm id="{B53987BF-5E02-4A06-A055-5F252BB7EB45}"/>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p:cNvGraphicFramePr>
            <a:graphicFrameLocks noGrp="1"/>
          </p:cNvGraphicFramePr>
          <p:nvPr>
            <p:ph sz="half" idx="1"/>
            <p:extLst>
              <p:ext uri="{D42A27DB-BD31-4B8C-83A1-F6EECF244321}">
                <p14:modId xmlns:p14="http://schemas.microsoft.com/office/powerpoint/2010/main" xmlns="" val="2260620937"/>
              </p:ext>
            </p:extLst>
          </p:nvPr>
        </p:nvGraphicFramePr>
        <p:xfrm>
          <a:off x="428596" y="214290"/>
          <a:ext cx="8358246" cy="55774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214282" y="5857892"/>
            <a:ext cx="8715436" cy="923330"/>
          </a:xfrm>
          <a:prstGeom prst="rect">
            <a:avLst/>
          </a:prstGeom>
        </p:spPr>
        <p:txBody>
          <a:bodyPr wrap="square">
            <a:spAutoFit/>
          </a:bodyPr>
          <a:lstStyle/>
          <a:p>
            <a:pPr lvl="0" algn="just" rtl="1"/>
            <a:r>
              <a:rPr lang="fa-IR" dirty="0" smtClean="0">
                <a:solidFill>
                  <a:srgbClr val="FF0000"/>
                </a:solidFill>
                <a:cs typeface="B Nazanin" pitchFamily="2" charset="-78"/>
              </a:rPr>
              <a:t>مروری بر نکات مورد توجه سیستمهای فنی – اجتماعی نشان می دهد که این رویکرد به افزایش چالش ایجاد تنوع ارائه شناخت و حمایت اجتماعی اجازه انجام وظایف کلی حداقل نمودن جهت دهی و کنترل خارجی و فرآهم آوردن بازخورد می انجامد   </a:t>
            </a:r>
            <a:endParaRPr lang="en-US" dirty="0">
              <a:solidFill>
                <a:srgbClr val="FF0000"/>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62257922"/>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7">
                                            <p:graphicEl>
                                              <a:dgm id="{7FB8E765-3D9B-4FCA-9084-BE16F263A5C7}"/>
                                            </p:graphicEl>
                                          </p:spTgt>
                                        </p:tgtEl>
                                        <p:attrNameLst>
                                          <p:attrName>style.visibility</p:attrName>
                                        </p:attrNameLst>
                                      </p:cBhvr>
                                      <p:to>
                                        <p:strVal val="visible"/>
                                      </p:to>
                                    </p:set>
                                    <p:animEffect transition="in" filter="wheel(1)">
                                      <p:cBhvr>
                                        <p:cTn id="7" dur="2000"/>
                                        <p:tgtEl>
                                          <p:spTgt spid="7">
                                            <p:graphicEl>
                                              <a:dgm id="{7FB8E765-3D9B-4FCA-9084-BE16F263A5C7}"/>
                                            </p:graphicEl>
                                          </p:spTgt>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7">
                                            <p:graphicEl>
                                              <a:dgm id="{E225C7BA-3841-4333-B75F-DF3336D6558C}"/>
                                            </p:graphicEl>
                                          </p:spTgt>
                                        </p:tgtEl>
                                        <p:attrNameLst>
                                          <p:attrName>style.visibility</p:attrName>
                                        </p:attrNameLst>
                                      </p:cBhvr>
                                      <p:to>
                                        <p:strVal val="visible"/>
                                      </p:to>
                                    </p:set>
                                    <p:animEffect transition="in" filter="wheel(1)">
                                      <p:cBhvr>
                                        <p:cTn id="10" dur="2000"/>
                                        <p:tgtEl>
                                          <p:spTgt spid="7">
                                            <p:graphicEl>
                                              <a:dgm id="{E225C7BA-3841-4333-B75F-DF3336D6558C}"/>
                                            </p:graphicEl>
                                          </p:spTgt>
                                        </p:tgtEl>
                                      </p:cBhvr>
                                    </p:animEffect>
                                  </p:childTnLst>
                                </p:cTn>
                              </p:par>
                            </p:childTnLst>
                          </p:cTn>
                        </p:par>
                      </p:childTnLst>
                    </p:cTn>
                  </p:par>
                  <p:par>
                    <p:cTn id="11" fill="hold">
                      <p:stCondLst>
                        <p:cond delay="indefinite"/>
                      </p:stCondLst>
                      <p:childTnLst>
                        <p:par>
                          <p:cTn id="12" fill="hold">
                            <p:stCondLst>
                              <p:cond delay="0"/>
                            </p:stCondLst>
                            <p:childTnLst>
                              <p:par>
                                <p:cTn id="13" presetID="21" presetClass="entr" presetSubtype="1" fill="hold" grpId="0" nodeType="clickEffect">
                                  <p:stCondLst>
                                    <p:cond delay="0"/>
                                  </p:stCondLst>
                                  <p:childTnLst>
                                    <p:set>
                                      <p:cBhvr>
                                        <p:cTn id="14" dur="1" fill="hold">
                                          <p:stCondLst>
                                            <p:cond delay="0"/>
                                          </p:stCondLst>
                                        </p:cTn>
                                        <p:tgtEl>
                                          <p:spTgt spid="7">
                                            <p:graphicEl>
                                              <a:dgm id="{BB8171C5-ABB9-4E0F-BF43-9D65CE3B0815}"/>
                                            </p:graphicEl>
                                          </p:spTgt>
                                        </p:tgtEl>
                                        <p:attrNameLst>
                                          <p:attrName>style.visibility</p:attrName>
                                        </p:attrNameLst>
                                      </p:cBhvr>
                                      <p:to>
                                        <p:strVal val="visible"/>
                                      </p:to>
                                    </p:set>
                                    <p:animEffect transition="in" filter="wheel(1)">
                                      <p:cBhvr>
                                        <p:cTn id="15" dur="2000"/>
                                        <p:tgtEl>
                                          <p:spTgt spid="7">
                                            <p:graphicEl>
                                              <a:dgm id="{BB8171C5-ABB9-4E0F-BF43-9D65CE3B0815}"/>
                                            </p:graphicEl>
                                          </p:spTgt>
                                        </p:tgtEl>
                                      </p:cBhvr>
                                    </p:animEffect>
                                  </p:childTnLst>
                                </p:cTn>
                              </p:par>
                              <p:par>
                                <p:cTn id="16" presetID="21" presetClass="entr" presetSubtype="1" fill="hold" grpId="0" nodeType="withEffect">
                                  <p:stCondLst>
                                    <p:cond delay="0"/>
                                  </p:stCondLst>
                                  <p:childTnLst>
                                    <p:set>
                                      <p:cBhvr>
                                        <p:cTn id="17" dur="1" fill="hold">
                                          <p:stCondLst>
                                            <p:cond delay="0"/>
                                          </p:stCondLst>
                                        </p:cTn>
                                        <p:tgtEl>
                                          <p:spTgt spid="7">
                                            <p:graphicEl>
                                              <a:dgm id="{EBCA5F93-B6E9-4999-800A-7520740DB499}"/>
                                            </p:graphicEl>
                                          </p:spTgt>
                                        </p:tgtEl>
                                        <p:attrNameLst>
                                          <p:attrName>style.visibility</p:attrName>
                                        </p:attrNameLst>
                                      </p:cBhvr>
                                      <p:to>
                                        <p:strVal val="visible"/>
                                      </p:to>
                                    </p:set>
                                    <p:animEffect transition="in" filter="wheel(1)">
                                      <p:cBhvr>
                                        <p:cTn id="18" dur="2000"/>
                                        <p:tgtEl>
                                          <p:spTgt spid="7">
                                            <p:graphicEl>
                                              <a:dgm id="{EBCA5F93-B6E9-4999-800A-7520740DB499}"/>
                                            </p:graphicEl>
                                          </p:spTgt>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1" fill="hold" grpId="0" nodeType="clickEffect">
                                  <p:stCondLst>
                                    <p:cond delay="0"/>
                                  </p:stCondLst>
                                  <p:childTnLst>
                                    <p:set>
                                      <p:cBhvr>
                                        <p:cTn id="22" dur="1" fill="hold">
                                          <p:stCondLst>
                                            <p:cond delay="0"/>
                                          </p:stCondLst>
                                        </p:cTn>
                                        <p:tgtEl>
                                          <p:spTgt spid="7">
                                            <p:graphicEl>
                                              <a:dgm id="{DEACAACA-0FCD-48D4-A463-67400107F5D1}"/>
                                            </p:graphicEl>
                                          </p:spTgt>
                                        </p:tgtEl>
                                        <p:attrNameLst>
                                          <p:attrName>style.visibility</p:attrName>
                                        </p:attrNameLst>
                                      </p:cBhvr>
                                      <p:to>
                                        <p:strVal val="visible"/>
                                      </p:to>
                                    </p:set>
                                    <p:animEffect transition="in" filter="wheel(1)">
                                      <p:cBhvr>
                                        <p:cTn id="23" dur="2000"/>
                                        <p:tgtEl>
                                          <p:spTgt spid="7">
                                            <p:graphicEl>
                                              <a:dgm id="{DEACAACA-0FCD-48D4-A463-67400107F5D1}"/>
                                            </p:graphicEl>
                                          </p:spTgt>
                                        </p:tgtEl>
                                      </p:cBhvr>
                                    </p:animEffect>
                                  </p:childTnLst>
                                </p:cTn>
                              </p:par>
                              <p:par>
                                <p:cTn id="24" presetID="21" presetClass="entr" presetSubtype="1" fill="hold" grpId="0" nodeType="withEffect">
                                  <p:stCondLst>
                                    <p:cond delay="0"/>
                                  </p:stCondLst>
                                  <p:childTnLst>
                                    <p:set>
                                      <p:cBhvr>
                                        <p:cTn id="25" dur="1" fill="hold">
                                          <p:stCondLst>
                                            <p:cond delay="0"/>
                                          </p:stCondLst>
                                        </p:cTn>
                                        <p:tgtEl>
                                          <p:spTgt spid="7">
                                            <p:graphicEl>
                                              <a:dgm id="{CE6C2BD7-6B64-49C8-B7CB-775E48DE2C57}"/>
                                            </p:graphicEl>
                                          </p:spTgt>
                                        </p:tgtEl>
                                        <p:attrNameLst>
                                          <p:attrName>style.visibility</p:attrName>
                                        </p:attrNameLst>
                                      </p:cBhvr>
                                      <p:to>
                                        <p:strVal val="visible"/>
                                      </p:to>
                                    </p:set>
                                    <p:animEffect transition="in" filter="wheel(1)">
                                      <p:cBhvr>
                                        <p:cTn id="26" dur="2000"/>
                                        <p:tgtEl>
                                          <p:spTgt spid="7">
                                            <p:graphicEl>
                                              <a:dgm id="{CE6C2BD7-6B64-49C8-B7CB-775E48DE2C57}"/>
                                            </p:graphicEl>
                                          </p:spTgt>
                                        </p:tgtEl>
                                      </p:cBhvr>
                                    </p:animEffect>
                                  </p:childTnLst>
                                </p:cTn>
                              </p:par>
                            </p:childTnLst>
                          </p:cTn>
                        </p:par>
                      </p:childTnLst>
                    </p:cTn>
                  </p:par>
                  <p:par>
                    <p:cTn id="27" fill="hold">
                      <p:stCondLst>
                        <p:cond delay="indefinite"/>
                      </p:stCondLst>
                      <p:childTnLst>
                        <p:par>
                          <p:cTn id="28" fill="hold">
                            <p:stCondLst>
                              <p:cond delay="0"/>
                            </p:stCondLst>
                            <p:childTnLst>
                              <p:par>
                                <p:cTn id="29" presetID="21" presetClass="entr" presetSubtype="1" fill="hold" grpId="0" nodeType="clickEffect">
                                  <p:stCondLst>
                                    <p:cond delay="0"/>
                                  </p:stCondLst>
                                  <p:childTnLst>
                                    <p:set>
                                      <p:cBhvr>
                                        <p:cTn id="30" dur="1" fill="hold">
                                          <p:stCondLst>
                                            <p:cond delay="0"/>
                                          </p:stCondLst>
                                        </p:cTn>
                                        <p:tgtEl>
                                          <p:spTgt spid="7">
                                            <p:graphicEl>
                                              <a:dgm id="{0C2850C5-7ED4-4BA9-9DFB-B67D241E305F}"/>
                                            </p:graphicEl>
                                          </p:spTgt>
                                        </p:tgtEl>
                                        <p:attrNameLst>
                                          <p:attrName>style.visibility</p:attrName>
                                        </p:attrNameLst>
                                      </p:cBhvr>
                                      <p:to>
                                        <p:strVal val="visible"/>
                                      </p:to>
                                    </p:set>
                                    <p:animEffect transition="in" filter="wheel(1)">
                                      <p:cBhvr>
                                        <p:cTn id="31" dur="2000"/>
                                        <p:tgtEl>
                                          <p:spTgt spid="7">
                                            <p:graphicEl>
                                              <a:dgm id="{0C2850C5-7ED4-4BA9-9DFB-B67D241E305F}"/>
                                            </p:graphicEl>
                                          </p:spTgt>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7">
                                            <p:graphicEl>
                                              <a:dgm id="{3D9EA890-415C-4FB9-9F29-23BD481799BB}"/>
                                            </p:graphicEl>
                                          </p:spTgt>
                                        </p:tgtEl>
                                        <p:attrNameLst>
                                          <p:attrName>style.visibility</p:attrName>
                                        </p:attrNameLst>
                                      </p:cBhvr>
                                      <p:to>
                                        <p:strVal val="visible"/>
                                      </p:to>
                                    </p:set>
                                    <p:animEffect transition="in" filter="wheel(1)">
                                      <p:cBhvr>
                                        <p:cTn id="34" dur="2000"/>
                                        <p:tgtEl>
                                          <p:spTgt spid="7">
                                            <p:graphicEl>
                                              <a:dgm id="{3D9EA890-415C-4FB9-9F29-23BD481799BB}"/>
                                            </p:graphicEl>
                                          </p:spTgt>
                                        </p:tgtEl>
                                      </p:cBhvr>
                                    </p:animEffect>
                                  </p:childTnLst>
                                </p:cTn>
                              </p:par>
                            </p:childTnLst>
                          </p:cTn>
                        </p:par>
                      </p:childTnLst>
                    </p:cTn>
                  </p:par>
                  <p:par>
                    <p:cTn id="35" fill="hold">
                      <p:stCondLst>
                        <p:cond delay="indefinite"/>
                      </p:stCondLst>
                      <p:childTnLst>
                        <p:par>
                          <p:cTn id="36" fill="hold">
                            <p:stCondLst>
                              <p:cond delay="0"/>
                            </p:stCondLst>
                            <p:childTnLst>
                              <p:par>
                                <p:cTn id="37" presetID="21" presetClass="entr" presetSubtype="1" fill="hold" grpId="0" nodeType="clickEffect">
                                  <p:stCondLst>
                                    <p:cond delay="0"/>
                                  </p:stCondLst>
                                  <p:childTnLst>
                                    <p:set>
                                      <p:cBhvr>
                                        <p:cTn id="38" dur="1" fill="hold">
                                          <p:stCondLst>
                                            <p:cond delay="0"/>
                                          </p:stCondLst>
                                        </p:cTn>
                                        <p:tgtEl>
                                          <p:spTgt spid="7">
                                            <p:graphicEl>
                                              <a:dgm id="{DE8A4439-4F7A-4997-BEA2-92BA7BECCCA5}"/>
                                            </p:graphicEl>
                                          </p:spTgt>
                                        </p:tgtEl>
                                        <p:attrNameLst>
                                          <p:attrName>style.visibility</p:attrName>
                                        </p:attrNameLst>
                                      </p:cBhvr>
                                      <p:to>
                                        <p:strVal val="visible"/>
                                      </p:to>
                                    </p:set>
                                    <p:animEffect transition="in" filter="wheel(1)">
                                      <p:cBhvr>
                                        <p:cTn id="39" dur="2000"/>
                                        <p:tgtEl>
                                          <p:spTgt spid="7">
                                            <p:graphicEl>
                                              <a:dgm id="{DE8A4439-4F7A-4997-BEA2-92BA7BECCCA5}"/>
                                            </p:graphicEl>
                                          </p:spTgt>
                                        </p:tgtEl>
                                      </p:cBhvr>
                                    </p:animEffect>
                                  </p:childTnLst>
                                </p:cTn>
                              </p:par>
                              <p:par>
                                <p:cTn id="40" presetID="21" presetClass="entr" presetSubtype="1" fill="hold" grpId="0" nodeType="withEffect">
                                  <p:stCondLst>
                                    <p:cond delay="0"/>
                                  </p:stCondLst>
                                  <p:childTnLst>
                                    <p:set>
                                      <p:cBhvr>
                                        <p:cTn id="41" dur="1" fill="hold">
                                          <p:stCondLst>
                                            <p:cond delay="0"/>
                                          </p:stCondLst>
                                        </p:cTn>
                                        <p:tgtEl>
                                          <p:spTgt spid="7">
                                            <p:graphicEl>
                                              <a:dgm id="{FE7A034B-68D2-4B71-8238-956C8B77F807}"/>
                                            </p:graphicEl>
                                          </p:spTgt>
                                        </p:tgtEl>
                                        <p:attrNameLst>
                                          <p:attrName>style.visibility</p:attrName>
                                        </p:attrNameLst>
                                      </p:cBhvr>
                                      <p:to>
                                        <p:strVal val="visible"/>
                                      </p:to>
                                    </p:set>
                                    <p:animEffect transition="in" filter="wheel(1)">
                                      <p:cBhvr>
                                        <p:cTn id="42" dur="2000"/>
                                        <p:tgtEl>
                                          <p:spTgt spid="7">
                                            <p:graphicEl>
                                              <a:dgm id="{FE7A034B-68D2-4B71-8238-956C8B77F807}"/>
                                            </p:graphic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1" fill="hold" grpId="0" nodeType="clickEffect">
                                  <p:stCondLst>
                                    <p:cond delay="0"/>
                                  </p:stCondLst>
                                  <p:childTnLst>
                                    <p:set>
                                      <p:cBhvr>
                                        <p:cTn id="46" dur="1" fill="hold">
                                          <p:stCondLst>
                                            <p:cond delay="0"/>
                                          </p:stCondLst>
                                        </p:cTn>
                                        <p:tgtEl>
                                          <p:spTgt spid="7">
                                            <p:graphicEl>
                                              <a:dgm id="{FE5A174D-2CCD-4CF3-84FA-D95710EEC604}"/>
                                            </p:graphicEl>
                                          </p:spTgt>
                                        </p:tgtEl>
                                        <p:attrNameLst>
                                          <p:attrName>style.visibility</p:attrName>
                                        </p:attrNameLst>
                                      </p:cBhvr>
                                      <p:to>
                                        <p:strVal val="visible"/>
                                      </p:to>
                                    </p:set>
                                    <p:animEffect transition="in" filter="wheel(1)">
                                      <p:cBhvr>
                                        <p:cTn id="47" dur="2000"/>
                                        <p:tgtEl>
                                          <p:spTgt spid="7">
                                            <p:graphicEl>
                                              <a:dgm id="{FE5A174D-2CCD-4CF3-84FA-D95710EEC604}"/>
                                            </p:graphicEl>
                                          </p:spTgt>
                                        </p:tgtEl>
                                      </p:cBhvr>
                                    </p:animEffect>
                                  </p:childTnLst>
                                </p:cTn>
                              </p:par>
                              <p:par>
                                <p:cTn id="48" presetID="21" presetClass="entr" presetSubtype="1" fill="hold" grpId="0" nodeType="withEffect">
                                  <p:stCondLst>
                                    <p:cond delay="0"/>
                                  </p:stCondLst>
                                  <p:childTnLst>
                                    <p:set>
                                      <p:cBhvr>
                                        <p:cTn id="49" dur="1" fill="hold">
                                          <p:stCondLst>
                                            <p:cond delay="0"/>
                                          </p:stCondLst>
                                        </p:cTn>
                                        <p:tgtEl>
                                          <p:spTgt spid="7">
                                            <p:graphicEl>
                                              <a:dgm id="{A2BAF862-6E51-49CC-A28C-C5C099B4BEF2}"/>
                                            </p:graphicEl>
                                          </p:spTgt>
                                        </p:tgtEl>
                                        <p:attrNameLst>
                                          <p:attrName>style.visibility</p:attrName>
                                        </p:attrNameLst>
                                      </p:cBhvr>
                                      <p:to>
                                        <p:strVal val="visible"/>
                                      </p:to>
                                    </p:set>
                                    <p:animEffect transition="in" filter="wheel(1)">
                                      <p:cBhvr>
                                        <p:cTn id="50" dur="2000"/>
                                        <p:tgtEl>
                                          <p:spTgt spid="7">
                                            <p:graphicEl>
                                              <a:dgm id="{A2BAF862-6E51-49CC-A28C-C5C099B4BEF2}"/>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xmlns="" val="2003497093"/>
              </p:ext>
            </p:extLst>
          </p:nvPr>
        </p:nvGraphicFramePr>
        <p:xfrm>
          <a:off x="1187624" y="116632"/>
          <a:ext cx="7746064" cy="66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509005063"/>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graphicEl>
                                              <a:dgm id="{D748C906-33A0-400D-B2D9-4A245125F152}"/>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graphicEl>
                                              <a:dgm id="{E67A51F7-EADF-4C1F-9034-38BDD26E3ABB}"/>
                                            </p:graphic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graphicEl>
                                              <a:dgm id="{BB2079D0-D892-438C-8939-AB22A234912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graphicEl>
                                              <a:dgm id="{4B6591B8-57BF-4C23-9788-071E8FC94BF6}"/>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xmlns="" val="3705708053"/>
              </p:ext>
            </p:extLst>
          </p:nvPr>
        </p:nvGraphicFramePr>
        <p:xfrm>
          <a:off x="1403648" y="116632"/>
          <a:ext cx="7498080" cy="524119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1285852" y="5429264"/>
            <a:ext cx="7643866" cy="1200329"/>
          </a:xfrm>
          <a:prstGeom prst="rect">
            <a:avLst/>
          </a:prstGeom>
        </p:spPr>
        <p:txBody>
          <a:bodyPr wrap="square">
            <a:spAutoFit/>
          </a:bodyPr>
          <a:lstStyle/>
          <a:p>
            <a:pPr lvl="0" algn="just" rtl="1"/>
            <a:r>
              <a:rPr lang="fa-IR" dirty="0" smtClean="0">
                <a:cs typeface="B Nazanin" pitchFamily="2" charset="-78"/>
              </a:rPr>
              <a:t>هرچند تعجب آور به نظر می رسد اما نظریه پردازان مدیریت کلاسیک توجه کمی  به  محیط داشتند آنها سازمان را به مثابه یک نظام مکانیکی بسته با اصول ثابت در طراحی داخلی در نظرمی گرفتند  که بدون توجه به تاثیرات محیطی صرفا با ساختار کارایی می تواند به حیات خود ادامه دهد  </a:t>
            </a:r>
          </a:p>
          <a:p>
            <a:pPr lvl="0" algn="just" rtl="1"/>
            <a:r>
              <a:rPr lang="fa-IR" dirty="0" smtClean="0">
                <a:cs typeface="B Nazanin" pitchFamily="2" charset="-78"/>
              </a:rPr>
              <a:t>ارتباط داخلی و درونی هر واحد سازمانی معمولا بیشتر از ارتباطات  واحدها با یکدیگر است  </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704107408"/>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graphicEl>
                                              <a:dgm id="{E124A225-36AB-4D17-8736-5D54ACD26F79}"/>
                                            </p:graphicEl>
                                          </p:spTgt>
                                        </p:tgtEl>
                                        <p:attrNameLst>
                                          <p:attrName>style.visibility</p:attrName>
                                        </p:attrNameLst>
                                      </p:cBhvr>
                                      <p:to>
                                        <p:strVal val="visible"/>
                                      </p:to>
                                    </p:set>
                                    <p:animEffect transition="in" filter="randombar(horizontal)">
                                      <p:cBhvr>
                                        <p:cTn id="7" dur="500"/>
                                        <p:tgtEl>
                                          <p:spTgt spid="2">
                                            <p:graphicEl>
                                              <a:dgm id="{E124A225-36AB-4D17-8736-5D54ACD26F79}"/>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
                                            <p:graphicEl>
                                              <a:dgm id="{01EC8C6E-9F52-4894-8522-50B1F7AB765B}"/>
                                            </p:graphicEl>
                                          </p:spTgt>
                                        </p:tgtEl>
                                        <p:attrNameLst>
                                          <p:attrName>style.visibility</p:attrName>
                                        </p:attrNameLst>
                                      </p:cBhvr>
                                      <p:to>
                                        <p:strVal val="visible"/>
                                      </p:to>
                                    </p:set>
                                    <p:animEffect transition="in" filter="randombar(horizontal)">
                                      <p:cBhvr>
                                        <p:cTn id="12" dur="500"/>
                                        <p:tgtEl>
                                          <p:spTgt spid="2">
                                            <p:graphicEl>
                                              <a:dgm id="{01EC8C6E-9F52-4894-8522-50B1F7AB765B}"/>
                                            </p:graphicEl>
                                          </p:spTgt>
                                        </p:tgtEl>
                                      </p:cBhvr>
                                    </p:animEffect>
                                  </p:childTnLst>
                                </p:cTn>
                              </p:par>
                              <p:par>
                                <p:cTn id="13" presetID="14" presetClass="entr" presetSubtype="10" fill="hold" grpId="0" nodeType="withEffect">
                                  <p:stCondLst>
                                    <p:cond delay="0"/>
                                  </p:stCondLst>
                                  <p:childTnLst>
                                    <p:set>
                                      <p:cBhvr>
                                        <p:cTn id="14" dur="1" fill="hold">
                                          <p:stCondLst>
                                            <p:cond delay="0"/>
                                          </p:stCondLst>
                                        </p:cTn>
                                        <p:tgtEl>
                                          <p:spTgt spid="2">
                                            <p:graphicEl>
                                              <a:dgm id="{5B374B53-A495-4886-970B-8A35050B8D59}"/>
                                            </p:graphicEl>
                                          </p:spTgt>
                                        </p:tgtEl>
                                        <p:attrNameLst>
                                          <p:attrName>style.visibility</p:attrName>
                                        </p:attrNameLst>
                                      </p:cBhvr>
                                      <p:to>
                                        <p:strVal val="visible"/>
                                      </p:to>
                                    </p:set>
                                    <p:animEffect transition="in" filter="randombar(horizontal)">
                                      <p:cBhvr>
                                        <p:cTn id="15" dur="500"/>
                                        <p:tgtEl>
                                          <p:spTgt spid="2">
                                            <p:graphicEl>
                                              <a:dgm id="{5B374B53-A495-4886-970B-8A35050B8D59}"/>
                                            </p:graphicEl>
                                          </p:spTgt>
                                        </p:tgtEl>
                                      </p:cBhvr>
                                    </p:animEffect>
                                  </p:childTnLst>
                                </p:cTn>
                              </p:par>
                            </p:childTnLst>
                          </p:cTn>
                        </p:par>
                      </p:childTnLst>
                    </p:cTn>
                  </p:par>
                  <p:par>
                    <p:cTn id="16" fill="hold">
                      <p:stCondLst>
                        <p:cond delay="indefinite"/>
                      </p:stCondLst>
                      <p:childTnLst>
                        <p:par>
                          <p:cTn id="17" fill="hold">
                            <p:stCondLst>
                              <p:cond delay="0"/>
                            </p:stCondLst>
                            <p:childTnLst>
                              <p:par>
                                <p:cTn id="18" presetID="14" presetClass="entr" presetSubtype="10" fill="hold" grpId="0" nodeType="clickEffect">
                                  <p:stCondLst>
                                    <p:cond delay="0"/>
                                  </p:stCondLst>
                                  <p:childTnLst>
                                    <p:set>
                                      <p:cBhvr>
                                        <p:cTn id="19" dur="1" fill="hold">
                                          <p:stCondLst>
                                            <p:cond delay="0"/>
                                          </p:stCondLst>
                                        </p:cTn>
                                        <p:tgtEl>
                                          <p:spTgt spid="2">
                                            <p:graphicEl>
                                              <a:dgm id="{4DB3EF09-1963-4240-8AB2-9D4084FAD1F6}"/>
                                            </p:graphicEl>
                                          </p:spTgt>
                                        </p:tgtEl>
                                        <p:attrNameLst>
                                          <p:attrName>style.visibility</p:attrName>
                                        </p:attrNameLst>
                                      </p:cBhvr>
                                      <p:to>
                                        <p:strVal val="visible"/>
                                      </p:to>
                                    </p:set>
                                    <p:animEffect transition="in" filter="randombar(horizontal)">
                                      <p:cBhvr>
                                        <p:cTn id="20" dur="500"/>
                                        <p:tgtEl>
                                          <p:spTgt spid="2">
                                            <p:graphicEl>
                                              <a:dgm id="{4DB3EF09-1963-4240-8AB2-9D4084FAD1F6}"/>
                                            </p:graphicEl>
                                          </p:spTgt>
                                        </p:tgtEl>
                                      </p:cBhvr>
                                    </p:animEffect>
                                  </p:childTnLst>
                                </p:cTn>
                              </p:par>
                              <p:par>
                                <p:cTn id="21" presetID="14" presetClass="entr" presetSubtype="10" fill="hold" grpId="0" nodeType="withEffect">
                                  <p:stCondLst>
                                    <p:cond delay="0"/>
                                  </p:stCondLst>
                                  <p:childTnLst>
                                    <p:set>
                                      <p:cBhvr>
                                        <p:cTn id="22" dur="1" fill="hold">
                                          <p:stCondLst>
                                            <p:cond delay="0"/>
                                          </p:stCondLst>
                                        </p:cTn>
                                        <p:tgtEl>
                                          <p:spTgt spid="2">
                                            <p:graphicEl>
                                              <a:dgm id="{95B86A80-F79F-45D0-BC7D-1F6621EA9141}"/>
                                            </p:graphicEl>
                                          </p:spTgt>
                                        </p:tgtEl>
                                        <p:attrNameLst>
                                          <p:attrName>style.visibility</p:attrName>
                                        </p:attrNameLst>
                                      </p:cBhvr>
                                      <p:to>
                                        <p:strVal val="visible"/>
                                      </p:to>
                                    </p:set>
                                    <p:animEffect transition="in" filter="randombar(horizontal)">
                                      <p:cBhvr>
                                        <p:cTn id="23" dur="500"/>
                                        <p:tgtEl>
                                          <p:spTgt spid="2">
                                            <p:graphicEl>
                                              <a:dgm id="{95B86A80-F79F-45D0-BC7D-1F6621EA9141}"/>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Sub>
          <a:bldDgm bld="one"/>
        </p:bldSub>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4414" y="285728"/>
            <a:ext cx="7643866" cy="5878532"/>
          </a:xfrm>
          <a:prstGeom prst="rect">
            <a:avLst/>
          </a:prstGeom>
        </p:spPr>
        <p:txBody>
          <a:bodyPr wrap="square">
            <a:spAutoFit/>
          </a:bodyPr>
          <a:lstStyle/>
          <a:p>
            <a:pPr algn="just" rtl="1"/>
            <a:r>
              <a:rPr lang="fa-IR" sz="2000" b="1" dirty="0" smtClean="0">
                <a:cs typeface="B Zar" pitchFamily="2" charset="-78"/>
              </a:rPr>
              <a:t>3-  ایجاد توافق بین سیستم های گوناگون و حذف موارد غیر عملکردی : </a:t>
            </a:r>
          </a:p>
          <a:p>
            <a:pPr algn="just" rtl="1"/>
            <a:endParaRPr lang="fa-IR" sz="2000" b="1" dirty="0" smtClean="0">
              <a:solidFill>
                <a:srgbClr val="FF0000"/>
              </a:solidFill>
              <a:cs typeface="B Zar" pitchFamily="2" charset="-78"/>
            </a:endParaRPr>
          </a:p>
          <a:p>
            <a:pPr algn="just" rtl="1"/>
            <a:r>
              <a:rPr lang="fa-IR" sz="2400" dirty="0" smtClean="0">
                <a:cs typeface="B Zar" pitchFamily="2" charset="-78"/>
              </a:rPr>
              <a:t>سومین نکته مورد توجه در استفاده عملی از نگرش سیستمی تکیه بر تلاش جهت ایجاد توافق بین نظامهای گوناگون و تشخیص و حذف موارد غیر عملکردی است و همان گونه که در نگرش فنی – انسانی تاکید بر تطبیق انسان و الزامات فنی است ، بر سیستم های باز نیز بر تطبیق کل سیستم ها تاکید می گردد.</a:t>
            </a:r>
          </a:p>
          <a:p>
            <a:pPr algn="just" rtl="1"/>
            <a:endParaRPr lang="fa-IR" sz="2400" dirty="0" smtClean="0">
              <a:cs typeface="B Zar" pitchFamily="2" charset="-78"/>
            </a:endParaRPr>
          </a:p>
          <a:p>
            <a:pPr algn="just" rtl="1"/>
            <a:r>
              <a:rPr lang="fa-IR" sz="2400" dirty="0" smtClean="0">
                <a:cs typeface="B Zar" pitchFamily="2" charset="-78"/>
              </a:rPr>
              <a:t>کلیه ویژگیهای سیستمهای باز در مورد سازمانها نیز مصداق دارند برای مثال رعایت اصل ضرورت تنوع به طور ویژه ای  برای طراحی سیستمهای کنترل با مدیریت مرزهای درونی و بیرونی اهمیت دارند و رعایت اصول تفکیک و انسجام نیز برای سازماندهی انواع گوناگون وظایف در درون سازمان مفید است </a:t>
            </a:r>
          </a:p>
          <a:p>
            <a:pPr algn="just" rtl="1"/>
            <a:endParaRPr lang="fa-IR" sz="2400" dirty="0" smtClean="0">
              <a:cs typeface="B Zar" pitchFamily="2" charset="-78"/>
            </a:endParaRPr>
          </a:p>
          <a:p>
            <a:pPr algn="just" rtl="1"/>
            <a:r>
              <a:rPr lang="fa-IR" sz="2400" dirty="0" smtClean="0">
                <a:cs typeface="B Zar" pitchFamily="2" charset="-78"/>
              </a:rPr>
              <a:t>در مجموع این باورها راههایی را فراراه نظریه های سازمان و مدیریت قرار میدهد که ما را از تفکر بوروکراتیک آزاد ساخته و موجب می شود سازمان را به نحوی اداره کنیم  که با ضرورتهای محیطی تطبیق داشته باشد امروزه این دیدگاه اقتضایی در انتخاب شیوه های اداره و توسعه انواع سازمانها به کار گرفته می شود .</a:t>
            </a:r>
            <a:endParaRPr lang="en-US" sz="2400" dirty="0">
              <a:cs typeface="B Zar" pitchFamily="2" charset="-78"/>
            </a:endParaRPr>
          </a:p>
        </p:txBody>
      </p:sp>
      <p:sp>
        <p:nvSpPr>
          <p:cNvPr id="3" name="Footer Placeholder 2"/>
          <p:cNvSpPr>
            <a:spLocks noGrp="1"/>
          </p:cNvSpPr>
          <p:nvPr>
            <p:ph type="ftr" sz="quarter" idx="11"/>
          </p:nvPr>
        </p:nvSpPr>
        <p:spPr/>
        <p:txBody>
          <a:bodyPr/>
          <a:lstStyle/>
          <a:p>
            <a:r>
              <a:rPr lang="en-US" smtClean="0"/>
              <a:t>© irmgn.ir</a:t>
            </a:r>
            <a:endParaRPr lang="en-US"/>
          </a:p>
        </p:txBody>
      </p:sp>
    </p:spTree>
  </p:cSld>
  <p:clrMapOvr>
    <a:masterClrMapping/>
  </p:clrMapOvr>
  <p:transition>
    <p:wedg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xmlns="" val="1043877736"/>
              </p:ext>
            </p:extLst>
          </p:nvPr>
        </p:nvGraphicFramePr>
        <p:xfrm>
          <a:off x="1043608" y="21771"/>
          <a:ext cx="8001056" cy="6624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Rectangle 2"/>
          <p:cNvSpPr/>
          <p:nvPr/>
        </p:nvSpPr>
        <p:spPr>
          <a:xfrm>
            <a:off x="1142976" y="3143248"/>
            <a:ext cx="7572428" cy="3416320"/>
          </a:xfrm>
          <a:prstGeom prst="rect">
            <a:avLst/>
          </a:prstGeom>
        </p:spPr>
        <p:txBody>
          <a:bodyPr wrap="square">
            <a:spAutoFit/>
          </a:bodyPr>
          <a:lstStyle/>
          <a:p>
            <a:pPr algn="just" rtl="1"/>
            <a:endParaRPr lang="fa-IR" sz="2400" dirty="0" smtClean="0">
              <a:solidFill>
                <a:schemeClr val="bg1"/>
              </a:solidFill>
              <a:cs typeface="B Zar" pitchFamily="2" charset="-78"/>
            </a:endParaRPr>
          </a:p>
          <a:p>
            <a:pPr algn="just" rtl="1"/>
            <a:r>
              <a:rPr lang="fa-IR" sz="2400" dirty="0" smtClean="0">
                <a:solidFill>
                  <a:schemeClr val="bg1"/>
                </a:solidFill>
                <a:cs typeface="B Zar" pitchFamily="2" charset="-78"/>
              </a:rPr>
              <a:t>سیستم ها مواد اولیه ، انرژی ، اطلاعات و منابع انسانی را دریافت می کنند و آنها را به کالا و خدمات ، منابع ، مواد زائد و غیره تبدیل می کند . </a:t>
            </a:r>
          </a:p>
          <a:p>
            <a:pPr algn="just" rtl="1"/>
            <a:r>
              <a:rPr lang="fa-IR" sz="2400" dirty="0" smtClean="0">
                <a:solidFill>
                  <a:schemeClr val="bg1"/>
                </a:solidFill>
                <a:cs typeface="B Zar" pitchFamily="2" charset="-78"/>
              </a:rPr>
              <a:t>ماهیت باز بودن سیستمهای اجتماعی وزنده در مقابل بسته بودن بسیاری از سیستمهای فیزیکی مد نظر قرار میگیرد   بعضی سیستمهای باز فقط پاسخگوی بخش کوچکی ازداده های محیط هستند درحالیکه بعضی دیگر از سیستمها فرآیند تبدیل درونی خود را بر اساس متغیر های محیطی تنظیم میکنند. موجودات زنده، سازمانها، گروههای اجتماعی سیستم های کاملاً باز محسوب میشوند .</a:t>
            </a:r>
          </a:p>
          <a:p>
            <a:pPr algn="just" rtl="1"/>
            <a:endParaRPr lang="en-US" sz="2400" dirty="0">
              <a:solidFill>
                <a:schemeClr val="bg1"/>
              </a:solidFill>
              <a:cs typeface="B Zar"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426193316"/>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357166"/>
            <a:ext cx="7643866" cy="4154984"/>
          </a:xfrm>
          <a:prstGeom prst="rect">
            <a:avLst/>
          </a:prstGeom>
        </p:spPr>
        <p:txBody>
          <a:bodyPr wrap="square">
            <a:spAutoFit/>
          </a:bodyPr>
          <a:lstStyle/>
          <a:p>
            <a:pPr lvl="0" algn="justLow" rtl="1"/>
            <a:r>
              <a:rPr lang="fa-IR" sz="2400" b="1" dirty="0" smtClean="0">
                <a:effectLst>
                  <a:outerShdw blurRad="38100" dist="38100" dir="2700000" algn="tl">
                    <a:srgbClr val="000000">
                      <a:alpha val="43137"/>
                    </a:srgbClr>
                  </a:outerShdw>
                </a:effectLst>
                <a:cs typeface="B Zar" pitchFamily="2" charset="-78"/>
              </a:rPr>
              <a:t>مفهوم خود تعادلی</a:t>
            </a:r>
          </a:p>
          <a:p>
            <a:pPr lvl="0" algn="justLow" rtl="1"/>
            <a:r>
              <a:rPr lang="fa-IR" sz="2400" dirty="0" smtClean="0">
                <a:cs typeface="B Zar" pitchFamily="2" charset="-78"/>
              </a:rPr>
              <a:t/>
            </a:r>
            <a:br>
              <a:rPr lang="fa-IR" sz="2400" dirty="0" smtClean="0">
                <a:cs typeface="B Zar" pitchFamily="2" charset="-78"/>
              </a:rPr>
            </a:br>
            <a:r>
              <a:rPr lang="fa-IR" sz="2400" dirty="0" smtClean="0">
                <a:cs typeface="B Zar" pitchFamily="2" charset="-78"/>
              </a:rPr>
              <a:t>این مفهوم بر </a:t>
            </a:r>
            <a:r>
              <a:rPr lang="fa-IR" sz="2400" dirty="0" smtClean="0">
                <a:solidFill>
                  <a:srgbClr val="FF0000"/>
                </a:solidFill>
                <a:cs typeface="B Zar" pitchFamily="2" charset="-78"/>
              </a:rPr>
              <a:t>خود تنظیمی </a:t>
            </a:r>
            <a:r>
              <a:rPr lang="fa-IR" sz="2400" dirty="0" smtClean="0">
                <a:cs typeface="B Zar" pitchFamily="2" charset="-78"/>
              </a:rPr>
              <a:t>و توانایی برای </a:t>
            </a:r>
            <a:r>
              <a:rPr lang="fa-IR" sz="2400" dirty="0" smtClean="0">
                <a:solidFill>
                  <a:srgbClr val="FF0000"/>
                </a:solidFill>
                <a:cs typeface="B Zar" pitchFamily="2" charset="-78"/>
              </a:rPr>
              <a:t>بقا</a:t>
            </a:r>
            <a:r>
              <a:rPr lang="fa-IR" sz="2400" dirty="0" smtClean="0">
                <a:cs typeface="B Zar" pitchFamily="2" charset="-78"/>
              </a:rPr>
              <a:t> در یک حالت </a:t>
            </a:r>
            <a:r>
              <a:rPr lang="fa-IR" sz="2400" dirty="0" smtClean="0">
                <a:solidFill>
                  <a:srgbClr val="FF0000"/>
                </a:solidFill>
                <a:cs typeface="B Zar" pitchFamily="2" charset="-78"/>
              </a:rPr>
              <a:t>پایدار</a:t>
            </a:r>
            <a:r>
              <a:rPr lang="fa-IR" sz="2400" dirty="0" smtClean="0">
                <a:cs typeface="B Zar" pitchFamily="2" charset="-78"/>
              </a:rPr>
              <a:t> دلالت دارد. هر موجود زنده ضمن آنکه شکل منظم و مجزای خود را در مقابل محیط حفظ میکند ، با آن به تعامل و تبادل میپردازد. این شکل منظم و واضح از طریق فرآیند خود تعادلی که تنظیم کننده و کنترل کننده عملکرد سیستم است ، حفظ میشود. چنانچه انحرافی ازنرمها و استانداردها پدید آید ، اعمالی انجام می شود که آنرا تصحیح نماید ، این فرآیند </a:t>
            </a:r>
            <a:r>
              <a:rPr lang="fa-IR" sz="2400" dirty="0" smtClean="0">
                <a:solidFill>
                  <a:srgbClr val="FF0000"/>
                </a:solidFill>
                <a:cs typeface="B Zar" pitchFamily="2" charset="-78"/>
              </a:rPr>
              <a:t>بازخورد منفی </a:t>
            </a:r>
            <a:r>
              <a:rPr lang="fa-IR" sz="2400" dirty="0" smtClean="0">
                <a:cs typeface="B Zar" pitchFamily="2" charset="-78"/>
              </a:rPr>
              <a:t>نام دارد. همانگونه که هنگام مواجهه با تب ، سیستم داخلی بدن با عملکردهایی نظیر عرق کردن به مقابله با افزایش درجه حرارت برمیخیزد     سازمانها نیز به عنوان سیستم های اجتماعی  اگر بخواهند خود را حفظ نمایند به چنین فرآیند کنترل خودتعالی نیاز دارند.</a:t>
            </a:r>
            <a:endParaRPr lang="en-US" sz="2400" dirty="0">
              <a:cs typeface="B Zar" pitchFamily="2" charset="-78"/>
            </a:endParaRPr>
          </a:p>
        </p:txBody>
      </p:sp>
      <p:sp>
        <p:nvSpPr>
          <p:cNvPr id="3" name="Footer Placeholder 2"/>
          <p:cNvSpPr>
            <a:spLocks noGrp="1"/>
          </p:cNvSpPr>
          <p:nvPr>
            <p:ph type="ftr" sz="quarter" idx="11"/>
          </p:nvPr>
        </p:nvSpPr>
        <p:spPr/>
        <p:txBody>
          <a:bodyPr/>
          <a:lstStyle/>
          <a:p>
            <a:r>
              <a:rPr lang="en-US" smtClean="0"/>
              <a:t>© irmgn.ir</a:t>
            </a:r>
            <a:endParaRPr lang="en-US"/>
          </a:p>
        </p:txBody>
      </p:sp>
    </p:spTree>
  </p:cSld>
  <p:clrMapOvr>
    <a:masterClrMapping/>
  </p:clrMapOvr>
  <p:transition>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4414" y="428604"/>
            <a:ext cx="7643866" cy="2677656"/>
          </a:xfrm>
          <a:prstGeom prst="rect">
            <a:avLst/>
          </a:prstGeom>
        </p:spPr>
        <p:txBody>
          <a:bodyPr wrap="square">
            <a:spAutoFit/>
          </a:bodyPr>
          <a:lstStyle/>
          <a:p>
            <a:pPr lvl="0" algn="justLow" rtl="1"/>
            <a:r>
              <a:rPr lang="fa-IR" sz="2400" b="1" dirty="0" smtClean="0">
                <a:effectLst>
                  <a:outerShdw blurRad="38100" dist="38100" dir="2700000" algn="tl">
                    <a:srgbClr val="000000">
                      <a:alpha val="43137"/>
                    </a:srgbClr>
                  </a:outerShdw>
                </a:effectLst>
                <a:cs typeface="B Zar" pitchFamily="2" charset="-78"/>
              </a:rPr>
              <a:t>آنتروپی / آنتروپی منفی</a:t>
            </a:r>
          </a:p>
          <a:p>
            <a:pPr lvl="0" algn="justLow" rtl="1"/>
            <a:r>
              <a:rPr lang="fa-IR" sz="2400" dirty="0" smtClean="0">
                <a:cs typeface="B Zar" pitchFamily="2" charset="-78"/>
              </a:rPr>
              <a:t/>
            </a:r>
            <a:br>
              <a:rPr lang="fa-IR" sz="2400" dirty="0" smtClean="0">
                <a:cs typeface="B Zar" pitchFamily="2" charset="-78"/>
              </a:rPr>
            </a:br>
            <a:r>
              <a:rPr lang="fa-IR" sz="2400" dirty="0" smtClean="0">
                <a:cs typeface="B Zar" pitchFamily="2" charset="-78"/>
              </a:rPr>
              <a:t>در سیستم های بسته ، مصرف منابع محدود موجب اضمحلال و نابودی سیستم میشود ، در حالی که که سیستم های باز از طریق دریافت انرژی از محیط برای مقابله با آنتروپی و بقا تلاش می کنند. به این تلاش سیستم برای مقابله با </a:t>
            </a:r>
            <a:r>
              <a:rPr lang="fa-IR" sz="2400" dirty="0" smtClean="0">
                <a:solidFill>
                  <a:srgbClr val="FF0000"/>
                </a:solidFill>
                <a:cs typeface="B Zar" pitchFamily="2" charset="-78"/>
              </a:rPr>
              <a:t>کهولت</a:t>
            </a:r>
            <a:r>
              <a:rPr lang="fa-IR" sz="2400" dirty="0" smtClean="0">
                <a:cs typeface="B Zar" pitchFamily="2" charset="-78"/>
              </a:rPr>
              <a:t> و </a:t>
            </a:r>
            <a:r>
              <a:rPr lang="fa-IR" sz="2400" dirty="0" smtClean="0">
                <a:solidFill>
                  <a:srgbClr val="FF0000"/>
                </a:solidFill>
                <a:cs typeface="B Zar" pitchFamily="2" charset="-78"/>
              </a:rPr>
              <a:t>بی نظمی </a:t>
            </a:r>
            <a:r>
              <a:rPr lang="fa-IR" sz="2400" dirty="0" smtClean="0">
                <a:cs typeface="B Zar" pitchFamily="2" charset="-78"/>
              </a:rPr>
              <a:t>، آنتروپی </a:t>
            </a:r>
            <a:r>
              <a:rPr lang="fa-IR" sz="2400" dirty="0" smtClean="0">
                <a:solidFill>
                  <a:srgbClr val="FF0000"/>
                </a:solidFill>
                <a:cs typeface="B Zar" pitchFamily="2" charset="-78"/>
              </a:rPr>
              <a:t>منفی</a:t>
            </a:r>
            <a:r>
              <a:rPr lang="fa-IR" sz="2400" dirty="0" smtClean="0">
                <a:cs typeface="B Zar" pitchFamily="2" charset="-78"/>
              </a:rPr>
              <a:t> گفته می شود.</a:t>
            </a:r>
          </a:p>
          <a:p>
            <a:pPr lvl="0" algn="justLow" rtl="1"/>
            <a:endParaRPr lang="en-US" sz="2400" dirty="0">
              <a:cs typeface="B Zar" pitchFamily="2" charset="-78"/>
            </a:endParaRPr>
          </a:p>
        </p:txBody>
      </p:sp>
      <p:cxnSp>
        <p:nvCxnSpPr>
          <p:cNvPr id="6" name="Straight Connector 5"/>
          <p:cNvCxnSpPr/>
          <p:nvPr/>
        </p:nvCxnSpPr>
        <p:spPr>
          <a:xfrm rot="5400000">
            <a:off x="-142470" y="4183788"/>
            <a:ext cx="300039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357728" y="5683986"/>
            <a:ext cx="3643338"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rot="5400000">
            <a:off x="3715976" y="4182994"/>
            <a:ext cx="3000396"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5216174" y="5683192"/>
            <a:ext cx="3643338" cy="1588"/>
          </a:xfrm>
          <a:prstGeom prst="line">
            <a:avLst/>
          </a:prstGeom>
        </p:spPr>
        <p:style>
          <a:lnRef idx="1">
            <a:schemeClr val="accent1"/>
          </a:lnRef>
          <a:fillRef idx="0">
            <a:schemeClr val="accent1"/>
          </a:fillRef>
          <a:effectRef idx="0">
            <a:schemeClr val="accent1"/>
          </a:effectRef>
          <a:fontRef idx="minor">
            <a:schemeClr val="tx1"/>
          </a:fontRef>
        </p:style>
      </p:cxnSp>
      <p:sp>
        <p:nvSpPr>
          <p:cNvPr id="15" name="Freeform 14"/>
          <p:cNvSpPr/>
          <p:nvPr/>
        </p:nvSpPr>
        <p:spPr>
          <a:xfrm>
            <a:off x="1357290" y="2928934"/>
            <a:ext cx="2755490" cy="1740310"/>
          </a:xfrm>
          <a:custGeom>
            <a:avLst/>
            <a:gdLst>
              <a:gd name="connsiteX0" fmla="*/ 0 w 2755490"/>
              <a:gd name="connsiteY0" fmla="*/ 1524000 h 1740310"/>
              <a:gd name="connsiteX1" fmla="*/ 1932038 w 2755490"/>
              <a:gd name="connsiteY1" fmla="*/ 1524000 h 1740310"/>
              <a:gd name="connsiteX2" fmla="*/ 2639961 w 2755490"/>
              <a:gd name="connsiteY2" fmla="*/ 226142 h 1740310"/>
              <a:gd name="connsiteX3" fmla="*/ 2625213 w 2755490"/>
              <a:gd name="connsiteY3" fmla="*/ 167148 h 1740310"/>
            </a:gdLst>
            <a:ahLst/>
            <a:cxnLst>
              <a:cxn ang="0">
                <a:pos x="connsiteX0" y="connsiteY0"/>
              </a:cxn>
              <a:cxn ang="0">
                <a:pos x="connsiteX1" y="connsiteY1"/>
              </a:cxn>
              <a:cxn ang="0">
                <a:pos x="connsiteX2" y="connsiteY2"/>
              </a:cxn>
              <a:cxn ang="0">
                <a:pos x="connsiteX3" y="connsiteY3"/>
              </a:cxn>
            </a:cxnLst>
            <a:rect l="l" t="t" r="r" b="b"/>
            <a:pathLst>
              <a:path w="2755490" h="1740310">
                <a:moveTo>
                  <a:pt x="0" y="1524000"/>
                </a:moveTo>
                <a:cubicBezTo>
                  <a:pt x="746022" y="1632155"/>
                  <a:pt x="1492044" y="1740310"/>
                  <a:pt x="1932038" y="1524000"/>
                </a:cubicBezTo>
                <a:cubicBezTo>
                  <a:pt x="2372032" y="1307690"/>
                  <a:pt x="2524432" y="452284"/>
                  <a:pt x="2639961" y="226142"/>
                </a:cubicBezTo>
                <a:cubicBezTo>
                  <a:pt x="2755490" y="0"/>
                  <a:pt x="2664542" y="233516"/>
                  <a:pt x="2625213" y="167148"/>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7" name="Freeform 16"/>
          <p:cNvSpPr/>
          <p:nvPr/>
        </p:nvSpPr>
        <p:spPr>
          <a:xfrm>
            <a:off x="1386786" y="4467682"/>
            <a:ext cx="2775155" cy="946355"/>
          </a:xfrm>
          <a:custGeom>
            <a:avLst/>
            <a:gdLst>
              <a:gd name="connsiteX0" fmla="*/ 0 w 2775155"/>
              <a:gd name="connsiteY0" fmla="*/ 0 h 946355"/>
              <a:gd name="connsiteX1" fmla="*/ 1769807 w 2775155"/>
              <a:gd name="connsiteY1" fmla="*/ 280220 h 946355"/>
              <a:gd name="connsiteX2" fmla="*/ 2757949 w 2775155"/>
              <a:gd name="connsiteY2" fmla="*/ 914400 h 946355"/>
              <a:gd name="connsiteX3" fmla="*/ 2757949 w 2775155"/>
              <a:gd name="connsiteY3" fmla="*/ 914400 h 946355"/>
              <a:gd name="connsiteX4" fmla="*/ 2772697 w 2775155"/>
              <a:gd name="connsiteY4" fmla="*/ 943897 h 946355"/>
              <a:gd name="connsiteX5" fmla="*/ 2772697 w 2775155"/>
              <a:gd name="connsiteY5" fmla="*/ 929149 h 9463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75155" h="946355">
                <a:moveTo>
                  <a:pt x="0" y="0"/>
                </a:moveTo>
                <a:cubicBezTo>
                  <a:pt x="655074" y="63910"/>
                  <a:pt x="1310149" y="127820"/>
                  <a:pt x="1769807" y="280220"/>
                </a:cubicBezTo>
                <a:cubicBezTo>
                  <a:pt x="2229465" y="432620"/>
                  <a:pt x="2757949" y="914400"/>
                  <a:pt x="2757949" y="914400"/>
                </a:cubicBezTo>
                <a:lnTo>
                  <a:pt x="2757949" y="914400"/>
                </a:lnTo>
                <a:cubicBezTo>
                  <a:pt x="2760407" y="919316"/>
                  <a:pt x="2770239" y="941439"/>
                  <a:pt x="2772697" y="943897"/>
                </a:cubicBezTo>
                <a:cubicBezTo>
                  <a:pt x="2775155" y="946355"/>
                  <a:pt x="2773926" y="937752"/>
                  <a:pt x="2772697" y="929149"/>
                </a:cubicBez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8" name="Freeform 17"/>
          <p:cNvSpPr/>
          <p:nvPr/>
        </p:nvSpPr>
        <p:spPr>
          <a:xfrm>
            <a:off x="5214942" y="4000504"/>
            <a:ext cx="3701845" cy="975851"/>
          </a:xfrm>
          <a:custGeom>
            <a:avLst/>
            <a:gdLst>
              <a:gd name="connsiteX0" fmla="*/ 0 w 3701845"/>
              <a:gd name="connsiteY0" fmla="*/ 961103 h 975851"/>
              <a:gd name="connsiteX1" fmla="*/ 914400 w 3701845"/>
              <a:gd name="connsiteY1" fmla="*/ 2458 h 975851"/>
              <a:gd name="connsiteX2" fmla="*/ 1445342 w 3701845"/>
              <a:gd name="connsiteY2" fmla="*/ 946354 h 975851"/>
              <a:gd name="connsiteX3" fmla="*/ 2271251 w 3701845"/>
              <a:gd name="connsiteY3" fmla="*/ 31954 h 975851"/>
              <a:gd name="connsiteX4" fmla="*/ 2890683 w 3701845"/>
              <a:gd name="connsiteY4" fmla="*/ 946354 h 975851"/>
              <a:gd name="connsiteX5" fmla="*/ 3259393 w 3701845"/>
              <a:gd name="connsiteY5" fmla="*/ 208935 h 975851"/>
              <a:gd name="connsiteX6" fmla="*/ 3701845 w 3701845"/>
              <a:gd name="connsiteY6" fmla="*/ 120445 h 975851"/>
              <a:gd name="connsiteX7" fmla="*/ 3701845 w 3701845"/>
              <a:gd name="connsiteY7" fmla="*/ 120445 h 975851"/>
              <a:gd name="connsiteX8" fmla="*/ 3701845 w 3701845"/>
              <a:gd name="connsiteY8" fmla="*/ 120445 h 975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701845" h="975851">
                <a:moveTo>
                  <a:pt x="0" y="961103"/>
                </a:moveTo>
                <a:cubicBezTo>
                  <a:pt x="336755" y="483009"/>
                  <a:pt x="673510" y="4916"/>
                  <a:pt x="914400" y="2458"/>
                </a:cubicBezTo>
                <a:cubicBezTo>
                  <a:pt x="1155290" y="0"/>
                  <a:pt x="1219200" y="941438"/>
                  <a:pt x="1445342" y="946354"/>
                </a:cubicBezTo>
                <a:cubicBezTo>
                  <a:pt x="1671484" y="951270"/>
                  <a:pt x="2030361" y="31954"/>
                  <a:pt x="2271251" y="31954"/>
                </a:cubicBezTo>
                <a:cubicBezTo>
                  <a:pt x="2512141" y="31954"/>
                  <a:pt x="2725993" y="916857"/>
                  <a:pt x="2890683" y="946354"/>
                </a:cubicBezTo>
                <a:cubicBezTo>
                  <a:pt x="3055373" y="975851"/>
                  <a:pt x="3124199" y="346587"/>
                  <a:pt x="3259393" y="208935"/>
                </a:cubicBezTo>
                <a:cubicBezTo>
                  <a:pt x="3394587" y="71284"/>
                  <a:pt x="3701845" y="120445"/>
                  <a:pt x="3701845" y="120445"/>
                </a:cubicBezTo>
                <a:lnTo>
                  <a:pt x="3701845" y="120445"/>
                </a:lnTo>
                <a:lnTo>
                  <a:pt x="3701845" y="120445"/>
                </a:lnTo>
              </a:path>
            </a:pathLst>
          </a:cu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0" name="Straight Arrow Connector 19"/>
          <p:cNvCxnSpPr/>
          <p:nvPr/>
        </p:nvCxnSpPr>
        <p:spPr>
          <a:xfrm flipV="1">
            <a:off x="5215380" y="3755160"/>
            <a:ext cx="928694" cy="11754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V="1">
            <a:off x="6787016" y="3612284"/>
            <a:ext cx="928694" cy="11754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H="1">
            <a:off x="5822603" y="4290945"/>
            <a:ext cx="1143008"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rot="16200000" flipH="1">
            <a:off x="7322801" y="4433821"/>
            <a:ext cx="1143008" cy="50006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flipH="1" flipV="1">
            <a:off x="3393711" y="3219375"/>
            <a:ext cx="1071570" cy="42862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endCxn id="17" idx="4"/>
          </p:cNvCxnSpPr>
          <p:nvPr/>
        </p:nvCxnSpPr>
        <p:spPr>
          <a:xfrm>
            <a:off x="3143678" y="4683854"/>
            <a:ext cx="1015805" cy="72772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3" name="Rectangle 32"/>
          <p:cNvSpPr/>
          <p:nvPr/>
        </p:nvSpPr>
        <p:spPr>
          <a:xfrm>
            <a:off x="5643571" y="6072206"/>
            <a:ext cx="2714644" cy="646331"/>
          </a:xfrm>
          <a:prstGeom prst="rect">
            <a:avLst/>
          </a:prstGeom>
        </p:spPr>
        <p:txBody>
          <a:bodyPr wrap="square">
            <a:spAutoFit/>
          </a:bodyPr>
          <a:lstStyle/>
          <a:p>
            <a:pPr algn="r" rtl="1"/>
            <a:r>
              <a:rPr lang="fa-IR" b="1" dirty="0" smtClean="0">
                <a:solidFill>
                  <a:srgbClr val="FF0000"/>
                </a:solidFill>
                <a:effectLst>
                  <a:outerShdw blurRad="38100" dist="38100" dir="2700000" algn="tl">
                    <a:srgbClr val="000000">
                      <a:alpha val="43137"/>
                    </a:srgbClr>
                  </a:outerShdw>
                </a:effectLst>
                <a:cs typeface="B Zar" pitchFamily="2" charset="-78"/>
              </a:rPr>
              <a:t>زمان </a:t>
            </a:r>
          </a:p>
          <a:p>
            <a:pPr algn="r" rtl="1"/>
            <a:r>
              <a:rPr lang="fa-IR" b="1" dirty="0" smtClean="0">
                <a:solidFill>
                  <a:srgbClr val="FF0000"/>
                </a:solidFill>
                <a:effectLst>
                  <a:outerShdw blurRad="38100" dist="38100" dir="2700000" algn="tl">
                    <a:srgbClr val="000000">
                      <a:alpha val="43137"/>
                    </a:srgbClr>
                  </a:outerShdw>
                </a:effectLst>
                <a:cs typeface="B Zar" pitchFamily="2" charset="-78"/>
              </a:rPr>
              <a:t>آنتروپی منفی (سیستم باز) </a:t>
            </a:r>
            <a:endParaRPr lang="en-US" dirty="0">
              <a:solidFill>
                <a:srgbClr val="FF0000"/>
              </a:solidFill>
            </a:endParaRPr>
          </a:p>
        </p:txBody>
      </p:sp>
      <p:sp>
        <p:nvSpPr>
          <p:cNvPr id="35" name="Rectangle 34"/>
          <p:cNvSpPr/>
          <p:nvPr/>
        </p:nvSpPr>
        <p:spPr>
          <a:xfrm>
            <a:off x="1571604" y="5929330"/>
            <a:ext cx="2714644" cy="646331"/>
          </a:xfrm>
          <a:prstGeom prst="rect">
            <a:avLst/>
          </a:prstGeom>
        </p:spPr>
        <p:txBody>
          <a:bodyPr wrap="square">
            <a:spAutoFit/>
          </a:bodyPr>
          <a:lstStyle/>
          <a:p>
            <a:pPr algn="r" rtl="1"/>
            <a:r>
              <a:rPr lang="fa-IR" b="1" dirty="0" smtClean="0">
                <a:solidFill>
                  <a:srgbClr val="FF0000"/>
                </a:solidFill>
                <a:effectLst>
                  <a:outerShdw blurRad="38100" dist="38100" dir="2700000" algn="tl">
                    <a:srgbClr val="000000">
                      <a:alpha val="43137"/>
                    </a:srgbClr>
                  </a:outerShdw>
                </a:effectLst>
                <a:cs typeface="B Zar" pitchFamily="2" charset="-78"/>
              </a:rPr>
              <a:t>زمان </a:t>
            </a:r>
          </a:p>
          <a:p>
            <a:pPr algn="r" rtl="1"/>
            <a:r>
              <a:rPr lang="fa-IR" b="1" dirty="0" smtClean="0">
                <a:solidFill>
                  <a:srgbClr val="FF0000"/>
                </a:solidFill>
                <a:effectLst>
                  <a:outerShdw blurRad="38100" dist="38100" dir="2700000" algn="tl">
                    <a:srgbClr val="000000">
                      <a:alpha val="43137"/>
                    </a:srgbClr>
                  </a:outerShdw>
                </a:effectLst>
                <a:cs typeface="B Zar" pitchFamily="2" charset="-78"/>
              </a:rPr>
              <a:t>آنتروپی مثبت (سیستم بسته ) </a:t>
            </a:r>
            <a:endParaRPr lang="en-US" dirty="0">
              <a:solidFill>
                <a:srgbClr val="FF0000"/>
              </a:solidFill>
            </a:endParaRPr>
          </a:p>
        </p:txBody>
      </p:sp>
      <p:sp>
        <p:nvSpPr>
          <p:cNvPr id="19" name="Footer Placeholder 18"/>
          <p:cNvSpPr>
            <a:spLocks noGrp="1"/>
          </p:cNvSpPr>
          <p:nvPr>
            <p:ph type="ftr" sz="quarter" idx="11"/>
          </p:nvPr>
        </p:nvSpPr>
        <p:spPr/>
        <p:txBody>
          <a:bodyPr/>
          <a:lstStyle/>
          <a:p>
            <a:r>
              <a:rPr lang="en-US" smtClean="0"/>
              <a:t>© irmgn.ir</a:t>
            </a:r>
            <a:endParaRPr lang="en-US"/>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214290"/>
            <a:ext cx="7818072" cy="6383062"/>
          </a:xfrm>
        </p:spPr>
        <p:style>
          <a:lnRef idx="1">
            <a:schemeClr val="accent1"/>
          </a:lnRef>
          <a:fillRef idx="3">
            <a:schemeClr val="accent1"/>
          </a:fillRef>
          <a:effectRef idx="2">
            <a:schemeClr val="accent1"/>
          </a:effectRef>
          <a:fontRef idx="minor">
            <a:schemeClr val="lt1"/>
          </a:fontRef>
        </p:style>
        <p:txBody>
          <a:bodyPr>
            <a:normAutofit/>
          </a:bodyPr>
          <a:lstStyle/>
          <a:p>
            <a:pPr algn="justLow" rtl="1">
              <a:lnSpc>
                <a:spcPct val="120000"/>
              </a:lnSpc>
            </a:pPr>
            <a:r>
              <a:rPr lang="fa-IR" sz="1900" b="1" dirty="0" smtClean="0">
                <a:solidFill>
                  <a:srgbClr val="FFFF00"/>
                </a:solidFill>
                <a:effectLst>
                  <a:outerShdw blurRad="38100" dist="38100" dir="2700000" algn="tl">
                    <a:srgbClr val="000000">
                      <a:alpha val="43137"/>
                    </a:srgbClr>
                  </a:outerShdw>
                </a:effectLst>
                <a:cs typeface="B Nazanin" pitchFamily="2" charset="-78"/>
              </a:rPr>
              <a:t>ساختار ، عملکرد ، تفکیک و یکپارچگی</a:t>
            </a:r>
            <a:endParaRPr lang="en-US" sz="1900" b="1" dirty="0" smtClean="0">
              <a:solidFill>
                <a:srgbClr val="FFFF00"/>
              </a:solidFill>
              <a:effectLst>
                <a:outerShdw blurRad="38100" dist="38100" dir="2700000" algn="tl">
                  <a:srgbClr val="000000">
                    <a:alpha val="43137"/>
                  </a:srgbClr>
                </a:outerShdw>
              </a:effectLst>
              <a:cs typeface="B Nazanin" pitchFamily="2" charset="-78"/>
            </a:endParaRPr>
          </a:p>
          <a:p>
            <a:pPr algn="just" rtl="1">
              <a:lnSpc>
                <a:spcPct val="120000"/>
              </a:lnSpc>
            </a:pPr>
            <a:r>
              <a:rPr lang="fa-IR" sz="2200" dirty="0" smtClean="0">
                <a:cs typeface="B Nazanin" pitchFamily="2" charset="-78"/>
              </a:rPr>
              <a:t>سازمان ساختاری متشکل از قسمتهاوبخشهای مختلف است . ادراک ما از سیستم زنده بر وابستگی و ارتباط تنگاتنگ ساختار ، عملکرد ، رفتار و سایر ویژگیهای عملیاتی با سیستم تاکید دارد. به همین دلیل مطالعه موجودات زنده از طریق مطالعه ساختار و ساختمان بدن آنان امکان پذیر میباشد  از این رو زندگی یک سلول زنده نیز وابسته به ارتباطات پیچیده ای  بین ساختار سلولی ، سوخت وساز تبادل گازها و مقدار زیادی فعالیتها است  یک سلول به مثابه یک سیستم ، نظامی از عملکردهای وابسته است و از حیث پیچیدگی قابل مقایسه با یک ساختار ساده نیست در واقع ساختار سلول در هر لحظه از زمان به وجود این عملکردها بستگی دارد ضمن آنکه خود سلول زنده تجلی این عملکردها است .این سخن در مورد ارگانیسمهای پیچیده که عملکردهای تخصصی و متفاوت دارند نیز صحیح است </a:t>
            </a:r>
          </a:p>
          <a:p>
            <a:pPr algn="just" rtl="1">
              <a:lnSpc>
                <a:spcPct val="120000"/>
              </a:lnSpc>
            </a:pPr>
            <a:r>
              <a:rPr lang="fa-IR" sz="2200" dirty="0" smtClean="0">
                <a:cs typeface="B Nazanin" pitchFamily="2" charset="-78"/>
              </a:rPr>
              <a:t>یعنی هرموجود زنده ازطریق تخصصی کردن امورعملکردهای ویژه ای را بانجام میرساند،( مثلا سیستم گردش خون )  ضمن آنکه برای حفظ کلیت خود با استفاده از ساز و کار مغز عملکردها را یکپارچه و منسجم می نماید. نظیر همین روابط ساختاروعملکرد (تفکیک و انسجام) در سیستم های اجتماعی نیز مشاهده میشود.</a:t>
            </a:r>
            <a:endParaRPr lang="en-US" sz="19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727366695"/>
      </p:ext>
    </p:extLst>
  </p:cSld>
  <p:clrMapOvr>
    <a:masterClrMapping/>
  </p:clrMapOvr>
  <p:transition spd="slow">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1538" y="214290"/>
            <a:ext cx="7929618" cy="6383062"/>
          </a:xfrm>
        </p:spPr>
        <p:style>
          <a:lnRef idx="1">
            <a:schemeClr val="accent1"/>
          </a:lnRef>
          <a:fillRef idx="3">
            <a:schemeClr val="accent1"/>
          </a:fillRef>
          <a:effectRef idx="2">
            <a:schemeClr val="accent1"/>
          </a:effectRef>
          <a:fontRef idx="minor">
            <a:schemeClr val="lt1"/>
          </a:fontRef>
        </p:style>
        <p:txBody>
          <a:bodyPr>
            <a:normAutofit fontScale="92500"/>
          </a:bodyPr>
          <a:lstStyle/>
          <a:p>
            <a:pPr algn="justLow" rtl="1">
              <a:lnSpc>
                <a:spcPct val="120000"/>
              </a:lnSpc>
            </a:pPr>
            <a:r>
              <a:rPr lang="fa-IR" b="1" dirty="0" smtClean="0">
                <a:solidFill>
                  <a:srgbClr val="FFFF00"/>
                </a:solidFill>
                <a:effectLst>
                  <a:outerShdw blurRad="38100" dist="38100" dir="2700000" algn="tl">
                    <a:srgbClr val="000000">
                      <a:alpha val="43137"/>
                    </a:srgbClr>
                  </a:outerShdw>
                </a:effectLst>
                <a:cs typeface="B Nazanin" pitchFamily="2" charset="-78"/>
              </a:rPr>
              <a:t>ضرورت تنوع</a:t>
            </a:r>
          </a:p>
          <a:p>
            <a:pPr algn="justLow" rtl="1">
              <a:lnSpc>
                <a:spcPct val="120000"/>
              </a:lnSpc>
            </a:pPr>
            <a:r>
              <a:rPr lang="fa-IR" sz="2000" b="1" dirty="0" smtClean="0">
                <a:solidFill>
                  <a:srgbClr val="FFFF00"/>
                </a:solidFill>
                <a:effectLst>
                  <a:outerShdw blurRad="38100" dist="38100" dir="2700000" algn="tl">
                    <a:srgbClr val="000000">
                      <a:alpha val="43137"/>
                    </a:srgbClr>
                  </a:outerShdw>
                </a:effectLst>
                <a:cs typeface="B Nazanin" pitchFamily="2" charset="-78"/>
              </a:rPr>
              <a:t/>
            </a:r>
            <a:br>
              <a:rPr lang="fa-IR" sz="2000" b="1" dirty="0" smtClean="0">
                <a:solidFill>
                  <a:srgbClr val="FFFF00"/>
                </a:solidFill>
                <a:effectLst>
                  <a:outerShdw blurRad="38100" dist="38100" dir="2700000" algn="tl">
                    <a:srgbClr val="000000">
                      <a:alpha val="43137"/>
                    </a:srgbClr>
                  </a:outerShdw>
                </a:effectLst>
                <a:cs typeface="B Nazanin" pitchFamily="2" charset="-78"/>
              </a:rPr>
            </a:br>
            <a:r>
              <a:rPr lang="fa-IR" sz="2000" b="1" dirty="0" smtClean="0">
                <a:solidFill>
                  <a:srgbClr val="FFFF00"/>
                </a:solidFill>
                <a:effectLst>
                  <a:outerShdw blurRad="38100" dist="38100" dir="2700000" algn="tl">
                    <a:srgbClr val="000000">
                      <a:alpha val="43137"/>
                    </a:srgbClr>
                  </a:outerShdw>
                </a:effectLst>
                <a:cs typeface="B Nazanin" pitchFamily="2" charset="-78"/>
              </a:rPr>
              <a:t>موضوع مرتبط  با ایده  تفکیک و یکپارچگی اصل ضرورت تنوع است </a:t>
            </a:r>
            <a:r>
              <a:rPr lang="fa-IR" sz="2200" dirty="0" smtClean="0">
                <a:cs typeface="B Nazanin" pitchFamily="2" charset="-78"/>
              </a:rPr>
              <a:t>بر اساس این اصل </a:t>
            </a:r>
            <a:r>
              <a:rPr lang="fa-IR" sz="2200" dirty="0" smtClean="0">
                <a:solidFill>
                  <a:srgbClr val="FF0000"/>
                </a:solidFill>
                <a:cs typeface="B Nazanin" pitchFamily="2" charset="-78"/>
              </a:rPr>
              <a:t>سازوکار تنظیم درونی یک سیستم ، بایستی از همان میزان گوناگونی و تنوع که محیط سیستم داراست ، برخوردار باشد</a:t>
            </a:r>
            <a:r>
              <a:rPr lang="fa-IR" sz="2200" dirty="0" smtClean="0">
                <a:cs typeface="B Nazanin" pitchFamily="2" charset="-78"/>
              </a:rPr>
              <a:t> ، زیرا سیستم با استفاده از این میزان تنوع ، با اعمال کنترل های داخلی می تواند خود را با تنوع محیط سازگار نماید. بر این اساس هر نظامی که بخواهد خود را از تنوع محیطی دور سازد ، مانع رشد گردیده و ماهیت پیچیده وضعیت مشخص خود را از دست میدهد .</a:t>
            </a:r>
          </a:p>
          <a:p>
            <a:pPr algn="justLow" rtl="1">
              <a:lnSpc>
                <a:spcPct val="120000"/>
              </a:lnSpc>
            </a:pPr>
            <a:endParaRPr lang="fa-IR" sz="2200" dirty="0" smtClean="0">
              <a:cs typeface="B Nazanin" pitchFamily="2" charset="-78"/>
            </a:endParaRPr>
          </a:p>
          <a:p>
            <a:pPr algn="justLow" rtl="1">
              <a:lnSpc>
                <a:spcPct val="120000"/>
              </a:lnSpc>
            </a:pPr>
            <a:r>
              <a:rPr lang="fa-IR" sz="3000" b="1" dirty="0" smtClean="0">
                <a:solidFill>
                  <a:srgbClr val="FFFF00"/>
                </a:solidFill>
                <a:effectLst>
                  <a:outerShdw blurRad="38100" dist="38100" dir="2700000" algn="tl">
                    <a:srgbClr val="000000">
                      <a:alpha val="43137"/>
                    </a:srgbClr>
                  </a:outerShdw>
                </a:effectLst>
                <a:cs typeface="B Nazanin" pitchFamily="2" charset="-78"/>
              </a:rPr>
              <a:t>هم پایانی</a:t>
            </a:r>
          </a:p>
          <a:p>
            <a:pPr algn="justLow" rtl="1">
              <a:lnSpc>
                <a:spcPct val="120000"/>
              </a:lnSpc>
            </a:pPr>
            <a:endParaRPr lang="fa-IR" sz="3000" b="1" dirty="0" smtClean="0">
              <a:solidFill>
                <a:srgbClr val="FFFF00"/>
              </a:solidFill>
              <a:effectLst>
                <a:outerShdw blurRad="38100" dist="38100" dir="2700000" algn="tl">
                  <a:srgbClr val="000000">
                    <a:alpha val="43137"/>
                  </a:srgbClr>
                </a:outerShdw>
              </a:effectLst>
              <a:cs typeface="B Nazanin" pitchFamily="2" charset="-78"/>
            </a:endParaRPr>
          </a:p>
          <a:p>
            <a:pPr algn="justLow" rtl="1">
              <a:lnSpc>
                <a:spcPct val="120000"/>
              </a:lnSpc>
            </a:pPr>
            <a:r>
              <a:rPr lang="fa-IR" sz="2200" dirty="0" smtClean="0">
                <a:cs typeface="B Nazanin" pitchFamily="2" charset="-78"/>
              </a:rPr>
              <a:t>بر اساس این اصل یک نظام باز می تواند از </a:t>
            </a:r>
            <a:r>
              <a:rPr lang="fa-IR" sz="2200" dirty="0" smtClean="0">
                <a:solidFill>
                  <a:srgbClr val="FF0000"/>
                </a:solidFill>
                <a:cs typeface="B Nazanin" pitchFamily="2" charset="-78"/>
              </a:rPr>
              <a:t>راههای گوناگون </a:t>
            </a:r>
            <a:r>
              <a:rPr lang="fa-IR" sz="2200" dirty="0" smtClean="0">
                <a:cs typeface="B Nazanin" pitchFamily="2" charset="-78"/>
              </a:rPr>
              <a:t>به یک </a:t>
            </a:r>
            <a:r>
              <a:rPr lang="fa-IR" sz="2200" dirty="0" smtClean="0">
                <a:solidFill>
                  <a:srgbClr val="FF0000"/>
                </a:solidFill>
                <a:cs typeface="B Nazanin" pitchFamily="2" charset="-78"/>
              </a:rPr>
              <a:t>پایان از قبل تعیین شده </a:t>
            </a:r>
            <a:r>
              <a:rPr lang="fa-IR" sz="2200" dirty="0" smtClean="0">
                <a:cs typeface="B Nazanin" pitchFamily="2" charset="-78"/>
              </a:rPr>
              <a:t>برسد. نظام های زنده دارای الگوی قابل انعطاف سازمان هستند که اجازه می دهند از نقاط مختلف شروع و با منابع مختلف از طریق راههای متفاوت به نتایج خاص نایل شوند.</a:t>
            </a:r>
          </a:p>
          <a:p>
            <a:pPr algn="justLow" rtl="1"/>
            <a:r>
              <a:rPr lang="fa-IR" sz="2000" dirty="0" smtClean="0">
                <a:cs typeface="B Nazanin" pitchFamily="2" charset="-78"/>
              </a:rPr>
              <a:t/>
            </a:r>
            <a:br>
              <a:rPr lang="fa-IR" sz="2000" dirty="0" smtClean="0">
                <a:cs typeface="B Nazanin" pitchFamily="2" charset="-78"/>
              </a:rPr>
            </a:br>
            <a:endParaRPr lang="en-US" sz="19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727366695"/>
      </p:ext>
    </p:extLst>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85852" y="357166"/>
            <a:ext cx="7572428" cy="5693866"/>
          </a:xfrm>
          <a:prstGeom prst="rect">
            <a:avLst/>
          </a:prstGeom>
        </p:spPr>
        <p:txBody>
          <a:bodyPr wrap="square">
            <a:spAutoFit/>
          </a:bodyPr>
          <a:lstStyle/>
          <a:p>
            <a:pPr algn="just" rtl="1"/>
            <a:r>
              <a:rPr lang="fa-IR" sz="2800" dirty="0" smtClean="0">
                <a:cs typeface="B Zar" pitchFamily="2" charset="-78"/>
              </a:rPr>
              <a:t>اجازه دهید سازمانها را به منزله موجودات زنده مورد توجه قرار دهیم. سازمانها همچون موجود زنده ای هستند که در محیطی گسترده تر برای ارضای نیازهای متنوع خود به فعالیت می پردازند. حیواناتی نظیر خرسهای قطبی در مناطق پوشیده از برف قطبی زندگی میکنند در حالی که شترها در صحراهای سوزان به زندگی ادامه میدهند. سازمانهای متفاوت نیز در محیطهای متفاوتی قادر به فعالیت و ادامه حیاتند و برخی از سازمانها بهتر از دیگران خود را با شرایط ویژه محیطی منطبق می کنند.</a:t>
            </a:r>
          </a:p>
          <a:p>
            <a:pPr algn="just" rtl="1"/>
            <a:r>
              <a:rPr lang="fa-IR" sz="2800" dirty="0" smtClean="0">
                <a:cs typeface="B Zar" pitchFamily="2" charset="-78"/>
              </a:rPr>
              <a:t>به عنوان مثال سازمانهای بوروکراتیک نمیتوانند در محیط های رقابتی و ناپایدار به فعالیت و حیات خود ادامه دهند.</a:t>
            </a:r>
          </a:p>
          <a:p>
            <a:pPr algn="just" rtl="1"/>
            <a:r>
              <a:rPr lang="fa-IR" sz="2800" dirty="0" smtClean="0">
                <a:cs typeface="B Zar" pitchFamily="2" charset="-78"/>
              </a:rPr>
              <a:t>مشکلات ناشی از اتخاذ نگرش مکانیکی به سازمان باعث شد که بسیاری از نظریه پردازان سازمانی متمایل به استفاده از علوم طبیعی و زیستی شوند.</a:t>
            </a:r>
            <a:endParaRPr lang="en-US" sz="2800" dirty="0">
              <a:cs typeface="B Zar" pitchFamily="2" charset="-78"/>
            </a:endParaRPr>
          </a:p>
        </p:txBody>
      </p:sp>
      <p:sp>
        <p:nvSpPr>
          <p:cNvPr id="3" name="Footer Placeholder 2"/>
          <p:cNvSpPr>
            <a:spLocks noGrp="1"/>
          </p:cNvSpPr>
          <p:nvPr>
            <p:ph type="ftr" sz="quarter" idx="11"/>
          </p:nvPr>
        </p:nvSpPr>
        <p:spPr/>
        <p:txBody>
          <a:bodyPr/>
          <a:lstStyle/>
          <a:p>
            <a:r>
              <a:rPr lang="en-US" smtClean="0"/>
              <a:t>© irmgn.ir</a:t>
            </a:r>
            <a:endParaRPr lang="en-US"/>
          </a:p>
        </p:txBody>
      </p:sp>
    </p:spTree>
  </p:cSld>
  <p:clrMapOvr>
    <a:masterClrMapping/>
  </p:clrMapOvr>
  <p:transition>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87624" y="332656"/>
            <a:ext cx="7818072" cy="6264696"/>
          </a:xfrm>
        </p:spPr>
        <p:style>
          <a:lnRef idx="1">
            <a:schemeClr val="accent1"/>
          </a:lnRef>
          <a:fillRef idx="3">
            <a:schemeClr val="accent1"/>
          </a:fillRef>
          <a:effectRef idx="2">
            <a:schemeClr val="accent1"/>
          </a:effectRef>
          <a:fontRef idx="minor">
            <a:schemeClr val="lt1"/>
          </a:fontRef>
        </p:style>
        <p:txBody>
          <a:bodyPr>
            <a:normAutofit/>
          </a:bodyPr>
          <a:lstStyle/>
          <a:p>
            <a:pPr marL="82296" indent="0" algn="justLow" rtl="1">
              <a:buNone/>
            </a:pPr>
            <a:endParaRPr lang="fa-IR" sz="1900" dirty="0" smtClean="0">
              <a:cs typeface="B Nazanin" pitchFamily="2" charset="-78"/>
            </a:endParaRPr>
          </a:p>
          <a:p>
            <a:pPr algn="justLow" rtl="1"/>
            <a:r>
              <a:rPr lang="fa-IR" sz="2000" b="1" dirty="0" smtClean="0">
                <a:solidFill>
                  <a:srgbClr val="FFFF00"/>
                </a:solidFill>
                <a:effectLst>
                  <a:outerShdw blurRad="38100" dist="38100" dir="2700000" algn="tl">
                    <a:srgbClr val="000000">
                      <a:alpha val="43137"/>
                    </a:srgbClr>
                  </a:outerShdw>
                </a:effectLst>
                <a:cs typeface="B Nazanin" pitchFamily="2" charset="-78"/>
              </a:rPr>
              <a:t>تکامل تدریجی سیستم </a:t>
            </a:r>
            <a:r>
              <a:rPr lang="fa-IR" sz="2000" dirty="0" smtClean="0">
                <a:cs typeface="B Nazanin" pitchFamily="2" charset="-78"/>
              </a:rPr>
              <a:t/>
            </a:r>
            <a:br>
              <a:rPr lang="fa-IR" sz="2000" dirty="0" smtClean="0">
                <a:cs typeface="B Nazanin" pitchFamily="2" charset="-78"/>
              </a:rPr>
            </a:br>
            <a:r>
              <a:rPr lang="fa-IR" sz="2200" dirty="0" smtClean="0">
                <a:cs typeface="B Nazanin" pitchFamily="2" charset="-78"/>
              </a:rPr>
              <a:t>ظرفیت رشد و توسعه یک سیستم بستگی به توانایی آن سیستم در حرکت به سمت شکل های پیچیده تری از تفکیک ، انسجام و تنوع بیشتر دارد. از طریق این سازوکار ، سیستم توانایی تطبیق با محیط و کسب فرصت های محیطی را به دست می آورد. این رشد از طریق یک فرآیند چرخشی از تنوع ، انتخاب و ابقای خصوصیت برگزیده شده استمرار می یابد</a:t>
            </a:r>
            <a:r>
              <a:rPr lang="fa-IR" sz="2000" dirty="0" smtClean="0">
                <a:cs typeface="B Nazanin" pitchFamily="2" charset="-78"/>
              </a:rPr>
              <a:t>.</a:t>
            </a:r>
          </a:p>
          <a:p>
            <a:pPr algn="justLow" rtl="1"/>
            <a:endParaRPr lang="en-US" sz="19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727366695"/>
      </p:ext>
    </p:extLst>
  </p:cSld>
  <p:clrMapOvr>
    <a:masterClrMapping/>
  </p:clrMapOvr>
  <p:transition spd="slow">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1071538" y="285728"/>
            <a:ext cx="7884368" cy="6364094"/>
          </a:xfrm>
        </p:spPr>
      </p:pic>
      <p:sp>
        <p:nvSpPr>
          <p:cNvPr id="3" name="Rectangle 2"/>
          <p:cNvSpPr/>
          <p:nvPr/>
        </p:nvSpPr>
        <p:spPr>
          <a:xfrm>
            <a:off x="1071538" y="500042"/>
            <a:ext cx="2357454" cy="830997"/>
          </a:xfrm>
          <a:prstGeom prst="rect">
            <a:avLst/>
          </a:prstGeom>
        </p:spPr>
        <p:txBody>
          <a:bodyPr wrap="square">
            <a:spAutoFit/>
          </a:bodyPr>
          <a:lstStyle/>
          <a:p>
            <a:pPr algn="r" rtl="1"/>
            <a:r>
              <a:rPr lang="fa-IR" sz="1600" b="1" dirty="0" smtClean="0">
                <a:solidFill>
                  <a:srgbClr val="FF0000"/>
                </a:solidFill>
                <a:cs typeface="B Nazanin" pitchFamily="2" charset="-78"/>
              </a:rPr>
              <a:t>توصیف سازمان به مثابه  مجموعه ای ازخرده سیستمهای</a:t>
            </a:r>
          </a:p>
          <a:p>
            <a:pPr algn="r" rtl="1"/>
            <a:r>
              <a:rPr lang="fa-IR" sz="1600" b="1" dirty="0" smtClean="0">
                <a:solidFill>
                  <a:srgbClr val="FF0000"/>
                </a:solidFill>
                <a:cs typeface="B Nazanin" pitchFamily="2" charset="-78"/>
              </a:rPr>
              <a:t>وابسته  </a:t>
            </a:r>
            <a:endParaRPr lang="en-US" sz="1600" b="1" dirty="0">
              <a:solidFill>
                <a:srgbClr val="FF0000"/>
              </a:solidFill>
            </a:endParaRPr>
          </a:p>
        </p:txBody>
      </p:sp>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85157736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4414" y="214290"/>
            <a:ext cx="7498080" cy="1000132"/>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rtl="1"/>
            <a:r>
              <a:rPr lang="fa-IR" sz="3200" b="1" dirty="0" smtClean="0">
                <a:effectLst/>
                <a:cs typeface="B Nazanin" pitchFamily="2" charset="-78"/>
              </a:rPr>
              <a:t> </a:t>
            </a:r>
            <a:r>
              <a:rPr lang="fa-IR" sz="3200" b="1" dirty="0" smtClean="0">
                <a:solidFill>
                  <a:srgbClr val="FF0000"/>
                </a:solidFill>
                <a:effectLst/>
                <a:cs typeface="B Nazanin" pitchFamily="2" charset="-78"/>
              </a:rPr>
              <a:t>  فرآیند تطبیق سازمان با محیط : نظریه اقتضا</a:t>
            </a:r>
            <a:r>
              <a:rPr lang="fa-IR" sz="3200" dirty="0" smtClean="0">
                <a:effectLst/>
                <a:cs typeface="B Nazanin" pitchFamily="2" charset="-78"/>
              </a:rPr>
              <a:t/>
            </a:r>
            <a:br>
              <a:rPr lang="fa-IR" sz="3200" dirty="0" smtClean="0">
                <a:effectLst/>
                <a:cs typeface="B Nazanin" pitchFamily="2" charset="-78"/>
              </a:rPr>
            </a:br>
            <a:endParaRPr lang="en-US" sz="3200" dirty="0">
              <a:effectLst/>
              <a:cs typeface="B Nazanin" pitchFamily="2" charset="-78"/>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672811869"/>
              </p:ext>
            </p:extLst>
          </p:nvPr>
        </p:nvGraphicFramePr>
        <p:xfrm>
          <a:off x="1285852" y="2143116"/>
          <a:ext cx="7498080" cy="435771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214414" y="1285860"/>
            <a:ext cx="7500990" cy="707886"/>
          </a:xfrm>
          <a:prstGeom prst="rect">
            <a:avLst/>
          </a:prstGeom>
        </p:spPr>
        <p:txBody>
          <a:bodyPr wrap="square">
            <a:spAutoFit/>
          </a:bodyPr>
          <a:lstStyle/>
          <a:p>
            <a:pPr algn="r" rtl="1"/>
            <a:r>
              <a:rPr lang="fa-IR" sz="2000" b="1" dirty="0" smtClean="0">
                <a:solidFill>
                  <a:srgbClr val="FF0000"/>
                </a:solidFill>
                <a:cs typeface="B Zar" pitchFamily="2" charset="-78"/>
              </a:rPr>
              <a:t>سازمانها سیستم های بازی هستند که برای ارضاء نیازهای خود و نیز ایجاد تعادل و تطبیق آنها با شرایط محیطی نیازمند مدیریتی دقیق هستند .</a:t>
            </a:r>
            <a:endParaRPr lang="en-US" sz="2000" b="1" dirty="0">
              <a:solidFill>
                <a:srgbClr val="FF0000"/>
              </a:solidFill>
              <a:cs typeface="B Zar" pitchFamily="2" charset="-78"/>
            </a:endParaRPr>
          </a:p>
        </p:txBody>
      </p:sp>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422665420"/>
      </p:ext>
    </p:extLst>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graphicEl>
                                              <a:dgm id="{949B27E4-57A0-4BE5-84B8-FFCC3217D3DA}"/>
                                            </p:graphicEl>
                                          </p:spTgt>
                                        </p:tgtEl>
                                        <p:attrNameLst>
                                          <p:attrName>style.visibility</p:attrName>
                                        </p:attrNameLst>
                                      </p:cBhvr>
                                      <p:to>
                                        <p:strVal val="visible"/>
                                      </p:to>
                                    </p:set>
                                    <p:anim calcmode="lin" valueType="num">
                                      <p:cBhvr additive="base">
                                        <p:cTn id="7" dur="500" fill="hold"/>
                                        <p:tgtEl>
                                          <p:spTgt spid="4">
                                            <p:graphicEl>
                                              <a:dgm id="{949B27E4-57A0-4BE5-84B8-FFCC3217D3DA}"/>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dgm id="{949B27E4-57A0-4BE5-84B8-FFCC3217D3DA}"/>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graphicEl>
                                              <a:dgm id="{A0BFC9C0-5145-4C96-9C61-1BD7C443EA94}"/>
                                            </p:graphicEl>
                                          </p:spTgt>
                                        </p:tgtEl>
                                        <p:attrNameLst>
                                          <p:attrName>style.visibility</p:attrName>
                                        </p:attrNameLst>
                                      </p:cBhvr>
                                      <p:to>
                                        <p:strVal val="visible"/>
                                      </p:to>
                                    </p:set>
                                    <p:anim calcmode="lin" valueType="num">
                                      <p:cBhvr additive="base">
                                        <p:cTn id="13" dur="500" fill="hold"/>
                                        <p:tgtEl>
                                          <p:spTgt spid="4">
                                            <p:graphicEl>
                                              <a:dgm id="{A0BFC9C0-5145-4C96-9C61-1BD7C443EA94}"/>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graphicEl>
                                              <a:dgm id="{A0BFC9C0-5145-4C96-9C61-1BD7C443EA94}"/>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42976" y="285728"/>
            <a:ext cx="7786742" cy="3046988"/>
          </a:xfrm>
          <a:prstGeom prst="rect">
            <a:avLst/>
          </a:prstGeom>
        </p:spPr>
        <p:txBody>
          <a:bodyPr wrap="square">
            <a:spAutoFit/>
          </a:bodyPr>
          <a:lstStyle/>
          <a:p>
            <a:pPr algn="just" rtl="1"/>
            <a:r>
              <a:rPr lang="fa-IR" sz="2400" dirty="0" smtClean="0">
                <a:cs typeface="B Zar" pitchFamily="2" charset="-78"/>
              </a:rPr>
              <a:t>یکی از مؤثرترین مطالعاتی که شرایط لازم برای این رویکرد را فراهم آورد، در دهه ی 1950 توسط  تام برنز وجی ام استاکی  انجام گردید برای این کار آنا 20 شرکت موفق انگلیسی و اسکاتلندی را انتخاب کردند تا مشخص نمایند چگونه ساختار و اعمال مدیریتی چنین سازمانهایی میتواند براساس شرایط محیطی گوناگون متفاوت باشند آنان مصاحبه هایی را با مدیران این شرکتها انجام داده اند و خود نیز از نزدیک به مشاهده اوضاع وا حوال شرکتها پرداختند و شرایط محیطی آنها را برحسب نوع تغییر تکنولوژی آنان و نیز میزان تغییر در بازارکالاهای آنان مورد بررسی قرار داده اند  در جدول اسلاید بعدی ابعاد مطالعات آنان مورد توجه قرار گرفته است   </a:t>
            </a:r>
            <a:endParaRPr lang="en-US" sz="2400" dirty="0">
              <a:cs typeface="B Zar" pitchFamily="2" charset="-78"/>
            </a:endParaRPr>
          </a:p>
        </p:txBody>
      </p:sp>
      <p:sp>
        <p:nvSpPr>
          <p:cNvPr id="3" name="Footer Placeholder 2"/>
          <p:cNvSpPr>
            <a:spLocks noGrp="1"/>
          </p:cNvSpPr>
          <p:nvPr>
            <p:ph type="ftr" sz="quarter" idx="11"/>
          </p:nvPr>
        </p:nvSpPr>
        <p:spPr/>
        <p:txBody>
          <a:bodyPr/>
          <a:lstStyle/>
          <a:p>
            <a:r>
              <a:rPr lang="en-US" smtClean="0"/>
              <a:t>© irmgn.ir</a:t>
            </a:r>
            <a:endParaRPr lang="en-US"/>
          </a:p>
        </p:txBody>
      </p:sp>
    </p:spTree>
  </p:cSld>
  <p:clrMapOvr>
    <a:masterClrMapping/>
  </p:clrMapOvr>
  <p:transition>
    <p:wip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06090"/>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fa-IR" sz="2800" dirty="0" smtClean="0">
                <a:cs typeface="B Nazanin" pitchFamily="2" charset="-78"/>
              </a:rPr>
              <a:t>مطالعات تام برنز و جی.ام.استاکی در خصوص نظریه اقتضا</a:t>
            </a:r>
            <a:endParaRPr lang="en-US" sz="2800" dirty="0">
              <a:cs typeface="B Nazanin" pitchFamily="2" charset="-78"/>
            </a:endParaRPr>
          </a:p>
        </p:txBody>
      </p:sp>
      <p:sp>
        <p:nvSpPr>
          <p:cNvPr id="3" name="Content Placeholder 2"/>
          <p:cNvSpPr>
            <a:spLocks noGrp="1"/>
          </p:cNvSpPr>
          <p:nvPr>
            <p:ph idx="1"/>
          </p:nvPr>
        </p:nvSpPr>
        <p:spPr>
          <a:xfrm>
            <a:off x="1435608" y="1268760"/>
            <a:ext cx="7498080" cy="5256584"/>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82296" indent="0" algn="justLow" rtl="1">
              <a:buNone/>
            </a:pPr>
            <a:endParaRPr lang="fa-IR" sz="2400" dirty="0" smtClean="0">
              <a:cs typeface="B Nazanin" pitchFamily="2" charset="-78"/>
            </a:endParaRPr>
          </a:p>
          <a:p>
            <a:pPr marL="82296" indent="0" algn="justLow" rtl="1">
              <a:buNone/>
            </a:pPr>
            <a:endParaRPr lang="fa-IR" sz="2400" dirty="0">
              <a:cs typeface="B Nazanin" pitchFamily="2" charset="-78"/>
            </a:endParaRPr>
          </a:p>
          <a:p>
            <a:pPr marL="82296" indent="0" algn="justLow" rtl="1">
              <a:buNone/>
            </a:pPr>
            <a:r>
              <a:rPr lang="fa-IR" sz="2400" dirty="0" smtClean="0">
                <a:cs typeface="B Nazanin" pitchFamily="2" charset="-78"/>
              </a:rPr>
              <a:t>برنز و استاکی بیست شرکت موفق انگلیسی و اسکاتلندی را انتخاب کردند ، تا مشخص نمایند چگونه </a:t>
            </a:r>
            <a:r>
              <a:rPr lang="fa-IR" sz="2400" b="1" dirty="0" smtClean="0">
                <a:solidFill>
                  <a:srgbClr val="FFFF00"/>
                </a:solidFill>
                <a:cs typeface="B Nazanin" pitchFamily="2" charset="-78"/>
              </a:rPr>
              <a:t>ساختار و اعمال مدیریتی </a:t>
            </a:r>
            <a:r>
              <a:rPr lang="fa-IR" sz="2400" dirty="0" smtClean="0">
                <a:cs typeface="B Nazanin" pitchFamily="2" charset="-78"/>
              </a:rPr>
              <a:t>چنین سازمانهایی می توانند ، بر اساس </a:t>
            </a:r>
            <a:r>
              <a:rPr lang="fa-IR" sz="2400" b="1" dirty="0" smtClean="0">
                <a:solidFill>
                  <a:srgbClr val="FFFF00"/>
                </a:solidFill>
                <a:cs typeface="B Nazanin" pitchFamily="2" charset="-78"/>
              </a:rPr>
              <a:t>شرایط محیطیِ گوناگون </a:t>
            </a:r>
            <a:r>
              <a:rPr lang="fa-IR" sz="2400" dirty="0" smtClean="0">
                <a:cs typeface="B Nazanin" pitchFamily="2" charset="-78"/>
              </a:rPr>
              <a:t>، متفاوت باشند. آنان شرایط محیطی شرکت را بر حسب </a:t>
            </a:r>
            <a:r>
              <a:rPr lang="fa-IR" sz="2400" b="1" dirty="0" smtClean="0">
                <a:solidFill>
                  <a:srgbClr val="FFFF00"/>
                </a:solidFill>
                <a:cs typeface="B Nazanin" pitchFamily="2" charset="-78"/>
              </a:rPr>
              <a:t>نوع تغییر تکنولوژی آنان </a:t>
            </a:r>
            <a:r>
              <a:rPr lang="fa-IR" sz="2400" dirty="0" smtClean="0">
                <a:cs typeface="B Nazanin" pitchFamily="2" charset="-78"/>
              </a:rPr>
              <a:t>و نیز </a:t>
            </a:r>
            <a:r>
              <a:rPr lang="fa-IR" sz="2400" b="1" dirty="0" smtClean="0">
                <a:solidFill>
                  <a:srgbClr val="FFFF00"/>
                </a:solidFill>
                <a:cs typeface="B Nazanin" pitchFamily="2" charset="-78"/>
              </a:rPr>
              <a:t>میزان تغییر در بازار کالاهای آنان </a:t>
            </a:r>
            <a:r>
              <a:rPr lang="fa-IR" sz="2400" dirty="0" smtClean="0">
                <a:cs typeface="B Nazanin" pitchFamily="2" charset="-78"/>
              </a:rPr>
              <a:t>مورد بررسی قرار دادند و نتایج بررسی های خود را در جدولی زیر ارائه دادند:</a:t>
            </a:r>
          </a:p>
          <a:p>
            <a:pPr marL="82296" indent="0" algn="r" rtl="1">
              <a:buNone/>
            </a:pPr>
            <a:endParaRPr lang="en-US" sz="2400" dirty="0">
              <a:cs typeface="B Nazanin"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xmlns="" val="3038487397"/>
              </p:ext>
            </p:extLst>
          </p:nvPr>
        </p:nvGraphicFramePr>
        <p:xfrm>
          <a:off x="1331640" y="260648"/>
          <a:ext cx="7627852" cy="6107498"/>
        </p:xfrm>
        <a:graphic>
          <a:graphicData uri="http://schemas.openxmlformats.org/drawingml/2006/table">
            <a:tbl>
              <a:tblPr rtl="1" firstRow="1" bandRow="1">
                <a:tableStyleId>{AF606853-7671-496A-8E4F-DF71F8EC918B}</a:tableStyleId>
              </a:tblPr>
              <a:tblGrid>
                <a:gridCol w="1044130"/>
                <a:gridCol w="1661300"/>
                <a:gridCol w="1715658"/>
                <a:gridCol w="1473696"/>
                <a:gridCol w="1733068"/>
              </a:tblGrid>
              <a:tr h="599860">
                <a:tc>
                  <a:txBody>
                    <a:bodyPr/>
                    <a:lstStyle/>
                    <a:p>
                      <a:pPr algn="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fa-IR" dirty="0" smtClean="0">
                          <a:solidFill>
                            <a:srgbClr val="FFFF00"/>
                          </a:solidFill>
                          <a:cs typeface="B Zar" pitchFamily="2" charset="-78"/>
                        </a:rPr>
                        <a:t>کارخانه ابریشم</a:t>
                      </a:r>
                      <a:r>
                        <a:rPr lang="fa-IR" baseline="0" dirty="0" smtClean="0">
                          <a:solidFill>
                            <a:srgbClr val="FFFF00"/>
                          </a:solidFill>
                          <a:cs typeface="B Zar" pitchFamily="2" charset="-78"/>
                        </a:rPr>
                        <a:t> مصنوعی</a:t>
                      </a:r>
                      <a:endParaRPr lang="en-US" b="1" dirty="0">
                        <a:solidFill>
                          <a:srgbClr val="FFFF00"/>
                        </a:solidFill>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a:r>
                        <a:rPr lang="fa-IR" dirty="0" smtClean="0">
                          <a:solidFill>
                            <a:srgbClr val="FFFF00"/>
                          </a:solidFill>
                          <a:cs typeface="B Zar" pitchFamily="2" charset="-78"/>
                        </a:rPr>
                        <a:t>شرکت</a:t>
                      </a:r>
                      <a:r>
                        <a:rPr lang="fa-IR" baseline="0" dirty="0" smtClean="0">
                          <a:solidFill>
                            <a:srgbClr val="FFFF00"/>
                          </a:solidFill>
                          <a:cs typeface="B Zar" pitchFamily="2" charset="-78"/>
                        </a:rPr>
                        <a:t> ابزار صنعتی</a:t>
                      </a:r>
                      <a:endParaRPr lang="en-US" dirty="0">
                        <a:solidFill>
                          <a:srgbClr val="FFFF00"/>
                        </a:solidFill>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fa-IR" dirty="0" smtClean="0">
                          <a:solidFill>
                            <a:srgbClr val="FFFF00"/>
                          </a:solidFill>
                          <a:cs typeface="B Zar" pitchFamily="2" charset="-78"/>
                        </a:rPr>
                        <a:t>شرکت رادیو و تلویزیون</a:t>
                      </a:r>
                      <a:endParaRPr lang="en-US" dirty="0">
                        <a:solidFill>
                          <a:srgbClr val="FFFF00"/>
                        </a:solidFill>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r"/>
                      <a:r>
                        <a:rPr lang="fa-IR" dirty="0" smtClean="0">
                          <a:solidFill>
                            <a:srgbClr val="FFFF00"/>
                          </a:solidFill>
                          <a:cs typeface="B Zar" pitchFamily="2" charset="-78"/>
                        </a:rPr>
                        <a:t>شرکت الکترونیک</a:t>
                      </a:r>
                      <a:endParaRPr lang="en-US" dirty="0">
                        <a:solidFill>
                          <a:srgbClr val="FFFF00"/>
                        </a:solidFill>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tile tx="0" ty="0" sx="100000" sy="100000" flip="none" algn="tl"/>
                    </a:blipFill>
                  </a:tcPr>
                </a:tc>
              </a:tr>
              <a:tr h="599860">
                <a:tc>
                  <a:txBody>
                    <a:bodyPr/>
                    <a:lstStyle/>
                    <a:p>
                      <a:pPr algn="ctr"/>
                      <a:r>
                        <a:rPr lang="fa-IR" b="1" dirty="0" smtClean="0">
                          <a:solidFill>
                            <a:srgbClr val="FFC000"/>
                          </a:solidFill>
                          <a:cs typeface="B Zar" pitchFamily="2" charset="-78"/>
                        </a:rPr>
                        <a:t>محیط</a:t>
                      </a:r>
                      <a:endParaRPr lang="en-US" b="1" dirty="0">
                        <a:solidFill>
                          <a:srgbClr val="FFC000"/>
                        </a:solidFill>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fa-IR" dirty="0" smtClean="0">
                          <a:cs typeface="B Zar" pitchFamily="2" charset="-78"/>
                        </a:rPr>
                        <a:t>نسبتا</a:t>
                      </a:r>
                      <a:r>
                        <a:rPr lang="fa-IR" baseline="0" dirty="0" smtClean="0">
                          <a:cs typeface="B Zar" pitchFamily="2" charset="-78"/>
                        </a:rPr>
                        <a:t> ثابت</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fa-IR" dirty="0" smtClean="0">
                          <a:cs typeface="B Zar" pitchFamily="2" charset="-78"/>
                        </a:rPr>
                        <a:t>نرخ متوسط متغییر</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fa-IR" dirty="0" smtClean="0">
                          <a:cs typeface="B Zar" pitchFamily="2" charset="-78"/>
                        </a:rPr>
                        <a:t>تغییرات</a:t>
                      </a:r>
                      <a:r>
                        <a:rPr lang="fa-IR" baseline="0" dirty="0" smtClean="0">
                          <a:cs typeface="B Zar" pitchFamily="2" charset="-78"/>
                        </a:rPr>
                        <a:t> زیاد و تکنولوژی زیاد</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r>
                        <a:rPr lang="fa-IR" dirty="0" smtClean="0">
                          <a:cs typeface="B Zar" pitchFamily="2" charset="-78"/>
                        </a:rPr>
                        <a:t>غیرقابل</a:t>
                      </a:r>
                      <a:r>
                        <a:rPr lang="fa-IR" baseline="0" dirty="0" smtClean="0">
                          <a:cs typeface="B Zar" pitchFamily="2" charset="-78"/>
                        </a:rPr>
                        <a:t> پیش بینی</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tile tx="0" ty="0" sx="100000" sy="100000" flip="none" algn="tl"/>
                    </a:blipFill>
                  </a:tcPr>
                </a:tc>
              </a:tr>
              <a:tr h="801591">
                <a:tc>
                  <a:txBody>
                    <a:bodyPr/>
                    <a:lstStyle/>
                    <a:p>
                      <a:pPr algn="ctr"/>
                      <a:r>
                        <a:rPr lang="fa-IR" b="1" dirty="0" smtClean="0">
                          <a:solidFill>
                            <a:srgbClr val="FFC000"/>
                          </a:solidFill>
                          <a:cs typeface="B Zar" pitchFamily="2" charset="-78"/>
                        </a:rPr>
                        <a:t>ماهیت وضایف</a:t>
                      </a:r>
                      <a:endParaRPr lang="en-US" b="1" dirty="0">
                        <a:solidFill>
                          <a:srgbClr val="FFC000"/>
                        </a:solidFill>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fa-IR" dirty="0" smtClean="0">
                          <a:cs typeface="B Zar" pitchFamily="2" charset="-78"/>
                        </a:rPr>
                        <a:t>تولید محصولات استاندارد</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fa-IR" dirty="0" smtClean="0">
                          <a:cs typeface="B Zar" pitchFamily="2" charset="-78"/>
                        </a:rPr>
                        <a:t>تولید کارا و محصول بر اساس نیاز مشتری</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fa-IR" dirty="0" smtClean="0">
                          <a:cs typeface="B Zar" pitchFamily="2" charset="-78"/>
                        </a:rPr>
                        <a:t>تولید</a:t>
                      </a:r>
                      <a:r>
                        <a:rPr lang="fa-IR" baseline="0" dirty="0" smtClean="0">
                          <a:cs typeface="B Zar" pitchFamily="2" charset="-78"/>
                        </a:rPr>
                        <a:t> محصول جدید در محیط رقابتی</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r>
                        <a:rPr lang="fa-IR" dirty="0" smtClean="0">
                          <a:cs typeface="B Zar" pitchFamily="2" charset="-78"/>
                        </a:rPr>
                        <a:t>بهره</a:t>
                      </a:r>
                      <a:r>
                        <a:rPr lang="fa-IR" baseline="0" dirty="0" smtClean="0">
                          <a:cs typeface="B Zar" pitchFamily="2" charset="-78"/>
                        </a:rPr>
                        <a:t> برداری از تغییر تکنولوژی سریع و نوآوری</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tile tx="0" ty="0" sx="100000" sy="100000" flip="none" algn="tl"/>
                    </a:blipFill>
                  </a:tcPr>
                </a:tc>
              </a:tr>
              <a:tr h="1042069">
                <a:tc>
                  <a:txBody>
                    <a:bodyPr/>
                    <a:lstStyle/>
                    <a:p>
                      <a:pPr algn="ctr"/>
                      <a:r>
                        <a:rPr lang="fa-IR" b="1" dirty="0" smtClean="0">
                          <a:solidFill>
                            <a:srgbClr val="FFC000"/>
                          </a:solidFill>
                          <a:cs typeface="B Zar" pitchFamily="2" charset="-78"/>
                        </a:rPr>
                        <a:t>سازماندهی کار</a:t>
                      </a:r>
                      <a:endParaRPr lang="en-US" b="1" dirty="0">
                        <a:solidFill>
                          <a:srgbClr val="FFC000"/>
                        </a:solidFill>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fa-IR" dirty="0" smtClean="0">
                          <a:cs typeface="B Zar" pitchFamily="2" charset="-78"/>
                        </a:rPr>
                        <a:t>مشاغل کاملا تعریف</a:t>
                      </a:r>
                      <a:r>
                        <a:rPr lang="fa-IR" baseline="0" dirty="0" smtClean="0">
                          <a:cs typeface="B Zar" pitchFamily="2" charset="-78"/>
                        </a:rPr>
                        <a:t> شده</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fa-IR" smtClean="0">
                          <a:cs typeface="B Zar" pitchFamily="2" charset="-78"/>
                        </a:rPr>
                        <a:t>تقسیم شغل و مسئولیت ها بر اساس عملکرد و سلسله مراتب</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fa-IR" dirty="0" smtClean="0">
                          <a:cs typeface="B Zar" pitchFamily="2" charset="-78"/>
                        </a:rPr>
                        <a:t>موقعیتهای سازمانی نامعین</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r>
                        <a:rPr lang="fa-IR" dirty="0" smtClean="0">
                          <a:cs typeface="B Zar" pitchFamily="2" charset="-78"/>
                        </a:rPr>
                        <a:t>کوششی در جهت پرهیز از تعیین</a:t>
                      </a:r>
                      <a:r>
                        <a:rPr lang="fa-IR" baseline="0" dirty="0" smtClean="0">
                          <a:cs typeface="B Zar" pitchFamily="2" charset="-78"/>
                        </a:rPr>
                        <a:t> وظایف</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tile tx="0" ty="0" sx="100000" sy="100000" flip="none" algn="tl"/>
                    </a:blipFill>
                  </a:tcPr>
                </a:tc>
              </a:tr>
              <a:tr h="1042069">
                <a:tc>
                  <a:txBody>
                    <a:bodyPr/>
                    <a:lstStyle/>
                    <a:p>
                      <a:pPr algn="ctr"/>
                      <a:r>
                        <a:rPr lang="fa-IR" b="1" dirty="0" smtClean="0">
                          <a:solidFill>
                            <a:srgbClr val="FFC000"/>
                          </a:solidFill>
                          <a:cs typeface="B Zar" pitchFamily="2" charset="-78"/>
                        </a:rPr>
                        <a:t>وضعیت اختیار</a:t>
                      </a:r>
                      <a:endParaRPr lang="en-US" b="1" dirty="0">
                        <a:solidFill>
                          <a:srgbClr val="FFC000"/>
                        </a:solidFill>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fa-IR" dirty="0" smtClean="0">
                          <a:cs typeface="B Zar" pitchFamily="2" charset="-78"/>
                        </a:rPr>
                        <a:t>کاملا</a:t>
                      </a:r>
                      <a:r>
                        <a:rPr lang="fa-IR" baseline="0" dirty="0" smtClean="0">
                          <a:cs typeface="B Zar" pitchFamily="2" charset="-78"/>
                        </a:rPr>
                        <a:t> در سلسله مراتب تعریف شده است</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fa-IR" dirty="0" smtClean="0">
                          <a:cs typeface="B Zar" pitchFamily="2" charset="-78"/>
                        </a:rPr>
                        <a:t>تاحدودی در سلسله مراتب تعریف شده است</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fa-IR" dirty="0" smtClean="0">
                          <a:cs typeface="B Zar" pitchFamily="2" charset="-78"/>
                        </a:rPr>
                        <a:t>برای حل مشکلات اختیار به</a:t>
                      </a:r>
                      <a:r>
                        <a:rPr lang="fa-IR" baseline="0" dirty="0" smtClean="0">
                          <a:cs typeface="B Zar" pitchFamily="2" charset="-78"/>
                        </a:rPr>
                        <a:t> افراد داده میشود</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r>
                        <a:rPr lang="fa-IR" dirty="0" smtClean="0">
                          <a:cs typeface="B Zar" pitchFamily="2" charset="-78"/>
                        </a:rPr>
                        <a:t>الگوی غیر</a:t>
                      </a:r>
                      <a:r>
                        <a:rPr lang="fa-IR" baseline="0" dirty="0" smtClean="0">
                          <a:cs typeface="B Zar" pitchFamily="2" charset="-78"/>
                        </a:rPr>
                        <a:t> رسمی اختیار و تغییر قانون بر اثر تغییرات محیطی</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tile tx="0" ty="0" sx="100000" sy="100000" flip="none" algn="tl"/>
                    </a:blipFill>
                  </a:tcPr>
                </a:tc>
              </a:tr>
              <a:tr h="801591">
                <a:tc>
                  <a:txBody>
                    <a:bodyPr/>
                    <a:lstStyle/>
                    <a:p>
                      <a:pPr algn="ctr"/>
                      <a:r>
                        <a:rPr lang="fa-IR" b="1" dirty="0" smtClean="0">
                          <a:solidFill>
                            <a:srgbClr val="FFC000"/>
                          </a:solidFill>
                          <a:cs typeface="B Zar" pitchFamily="2" charset="-78"/>
                        </a:rPr>
                        <a:t>سیستم ارتباطی</a:t>
                      </a:r>
                      <a:endParaRPr lang="en-US" b="1" dirty="0">
                        <a:solidFill>
                          <a:srgbClr val="FFC000"/>
                        </a:solidFill>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fa-IR" dirty="0" smtClean="0">
                          <a:cs typeface="B Zar" pitchFamily="2" charset="-78"/>
                        </a:rPr>
                        <a:t>ارتباط عمودی</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fa-IR" dirty="0" smtClean="0">
                          <a:cs typeface="B Zar" pitchFamily="2" charset="-78"/>
                        </a:rPr>
                        <a:t>کارکنان</a:t>
                      </a:r>
                      <a:r>
                        <a:rPr lang="fa-IR" baseline="0" dirty="0" smtClean="0">
                          <a:cs typeface="B Zar" pitchFamily="2" charset="-78"/>
                        </a:rPr>
                        <a:t> رده پایین برای مشاوره آزادند</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fa-IR" dirty="0" smtClean="0">
                          <a:cs typeface="B Zar" pitchFamily="2" charset="-78"/>
                        </a:rPr>
                        <a:t>جلسات مکرر مشاوره ای در همه سطوح</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r>
                        <a:rPr lang="fa-IR" smtClean="0">
                          <a:cs typeface="B Zar" pitchFamily="2" charset="-78"/>
                        </a:rPr>
                        <a:t>فرآیند ارتباطی کاملا</a:t>
                      </a:r>
                      <a:r>
                        <a:rPr lang="fa-IR" baseline="0" smtClean="0">
                          <a:cs typeface="B Zar" pitchFamily="2" charset="-78"/>
                        </a:rPr>
                        <a:t> غیر رسمی</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tile tx="0" ty="0" sx="100000" sy="100000" flip="none" algn="tl"/>
                    </a:blipFill>
                  </a:tcPr>
                </a:tc>
              </a:tr>
              <a:tr h="801591">
                <a:tc>
                  <a:txBody>
                    <a:bodyPr/>
                    <a:lstStyle/>
                    <a:p>
                      <a:pPr algn="ctr"/>
                      <a:r>
                        <a:rPr lang="fa-IR" b="1" dirty="0" smtClean="0">
                          <a:solidFill>
                            <a:srgbClr val="FFC000"/>
                          </a:solidFill>
                          <a:cs typeface="B Zar" pitchFamily="2" charset="-78"/>
                        </a:rPr>
                        <a:t>تعهد کارکنان</a:t>
                      </a:r>
                      <a:endParaRPr lang="en-US" b="1" dirty="0">
                        <a:solidFill>
                          <a:srgbClr val="FFC000"/>
                        </a:solidFill>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7030A0"/>
                    </a:solidFill>
                  </a:tcPr>
                </a:tc>
                <a:tc>
                  <a:txBody>
                    <a:bodyPr/>
                    <a:lstStyle/>
                    <a:p>
                      <a:pPr algn="ctr"/>
                      <a:r>
                        <a:rPr lang="fa-IR" dirty="0" smtClean="0">
                          <a:cs typeface="B Zar" pitchFamily="2" charset="-78"/>
                        </a:rPr>
                        <a:t>تعهد به یک وظیفه</a:t>
                      </a:r>
                      <a:r>
                        <a:rPr lang="fa-IR" baseline="0" dirty="0" smtClean="0">
                          <a:cs typeface="B Zar" pitchFamily="2" charset="-78"/>
                        </a:rPr>
                        <a:t> خاص</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fa-IR" dirty="0" smtClean="0">
                          <a:cs typeface="B Zar" pitchFamily="2" charset="-78"/>
                        </a:rPr>
                        <a:t>تعهد به شغل با وجود انعطاف در شرایط خاص</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pPr algn="ctr"/>
                      <a:r>
                        <a:rPr lang="fa-IR" dirty="0" smtClean="0">
                          <a:cs typeface="B Zar" pitchFamily="2" charset="-78"/>
                        </a:rPr>
                        <a:t>تعهد به نیازهای موقعیت در عملکرد</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2"/>
                      <a:tile tx="0" ty="0" sx="100000" sy="100000" flip="none" algn="tl"/>
                    </a:blipFill>
                  </a:tcPr>
                </a:tc>
                <a:tc>
                  <a:txBody>
                    <a:bodyPr/>
                    <a:lstStyle/>
                    <a:p>
                      <a:pPr algn="ctr"/>
                      <a:r>
                        <a:rPr lang="fa-IR" dirty="0" smtClean="0">
                          <a:cs typeface="B Zar" pitchFamily="2" charset="-78"/>
                        </a:rPr>
                        <a:t>تعهد کامل به وظیفه</a:t>
                      </a:r>
                      <a:r>
                        <a:rPr lang="fa-IR" baseline="0" dirty="0" smtClean="0">
                          <a:cs typeface="B Zar" pitchFamily="2" charset="-78"/>
                        </a:rPr>
                        <a:t> متمرکز</a:t>
                      </a:r>
                      <a:endParaRPr lang="en-US" dirty="0">
                        <a:cs typeface="B Z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blipFill>
                      <a:blip r:embed="rId3"/>
                      <a:tile tx="0" ty="0" sx="100000" sy="100000" flip="none" algn="tl"/>
                    </a:blipFill>
                  </a:tcPr>
                </a:tc>
              </a:tr>
            </a:tbl>
          </a:graphicData>
        </a:graphic>
      </p:graphicFrame>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33204547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04664"/>
            <a:ext cx="7498080" cy="5843736"/>
          </a:xfrm>
          <a:solidFill>
            <a:srgbClr val="7030A0"/>
          </a:solidFill>
        </p:spPr>
        <p:style>
          <a:lnRef idx="0">
            <a:schemeClr val="accent6"/>
          </a:lnRef>
          <a:fillRef idx="3">
            <a:schemeClr val="accent6"/>
          </a:fillRef>
          <a:effectRef idx="3">
            <a:schemeClr val="accent6"/>
          </a:effectRef>
          <a:fontRef idx="minor">
            <a:schemeClr val="lt1"/>
          </a:fontRef>
        </p:style>
        <p:txBody>
          <a:bodyPr>
            <a:normAutofit/>
          </a:bodyPr>
          <a:lstStyle/>
          <a:p>
            <a:pPr marL="82296" indent="0" algn="justLow" rtl="1">
              <a:buNone/>
            </a:pPr>
            <a:r>
              <a:rPr lang="fa-IR" sz="2800" b="1" dirty="0" smtClean="0">
                <a:solidFill>
                  <a:srgbClr val="FFFF00"/>
                </a:solidFill>
                <a:cs typeface="B Nazanin" pitchFamily="2" charset="-78"/>
              </a:rPr>
              <a:t>نکته!</a:t>
            </a:r>
            <a:br>
              <a:rPr lang="fa-IR" sz="2800" b="1" dirty="0" smtClean="0">
                <a:solidFill>
                  <a:srgbClr val="FFFF00"/>
                </a:solidFill>
                <a:cs typeface="B Nazanin" pitchFamily="2" charset="-78"/>
              </a:rPr>
            </a:br>
            <a:r>
              <a:rPr lang="fa-IR" sz="2800" dirty="0" smtClean="0">
                <a:cs typeface="B Nazanin" pitchFamily="2" charset="-78"/>
              </a:rPr>
              <a:t/>
            </a:r>
            <a:br>
              <a:rPr lang="fa-IR" sz="2800" dirty="0" smtClean="0">
                <a:cs typeface="B Nazanin" pitchFamily="2" charset="-78"/>
              </a:rPr>
            </a:br>
            <a:r>
              <a:rPr lang="fa-IR" sz="2800" dirty="0" smtClean="0">
                <a:cs typeface="B Nazanin" pitchFamily="2" charset="-78"/>
              </a:rPr>
              <a:t>به زعم برنز و استاکر موثرترین ساختار ، ساختاری است که خود را با </a:t>
            </a:r>
            <a:r>
              <a:rPr lang="fa-IR" sz="2800" dirty="0" smtClean="0">
                <a:solidFill>
                  <a:srgbClr val="FFC000"/>
                </a:solidFill>
                <a:cs typeface="B Nazanin" pitchFamily="2" charset="-78"/>
              </a:rPr>
              <a:t>الزامات محیط</a:t>
            </a:r>
            <a:r>
              <a:rPr lang="fa-IR" sz="2800" dirty="0" smtClean="0">
                <a:cs typeface="B Nazanin" pitchFamily="2" charset="-78"/>
              </a:rPr>
              <a:t> انطباق دهد ، یعنی طرح </a:t>
            </a:r>
            <a:r>
              <a:rPr lang="fa-IR" sz="2800" dirty="0" smtClean="0">
                <a:solidFill>
                  <a:srgbClr val="FFC000"/>
                </a:solidFill>
                <a:cs typeface="B Nazanin" pitchFamily="2" charset="-78"/>
              </a:rPr>
              <a:t>ماشینی</a:t>
            </a:r>
            <a:r>
              <a:rPr lang="fa-IR" sz="2800" dirty="0" smtClean="0">
                <a:cs typeface="B Nazanin" pitchFamily="2" charset="-78"/>
              </a:rPr>
              <a:t> در یک محیط </a:t>
            </a:r>
            <a:r>
              <a:rPr lang="fa-IR" sz="2800" dirty="0" smtClean="0">
                <a:solidFill>
                  <a:srgbClr val="FFC000"/>
                </a:solidFill>
                <a:cs typeface="B Nazanin" pitchFamily="2" charset="-78"/>
              </a:rPr>
              <a:t>ثابت</a:t>
            </a:r>
            <a:r>
              <a:rPr lang="fa-IR" sz="2800" dirty="0" smtClean="0">
                <a:cs typeface="B Nazanin" pitchFamily="2" charset="-78"/>
              </a:rPr>
              <a:t> </a:t>
            </a:r>
            <a:r>
              <a:rPr lang="fa-IR" sz="2800" dirty="0" smtClean="0">
                <a:solidFill>
                  <a:srgbClr val="FFC000"/>
                </a:solidFill>
                <a:cs typeface="B Nazanin" pitchFamily="2" charset="-78"/>
              </a:rPr>
              <a:t>و مطمئن </a:t>
            </a:r>
            <a:r>
              <a:rPr lang="fa-IR" sz="2800" dirty="0" smtClean="0">
                <a:cs typeface="B Nazanin" pitchFamily="2" charset="-78"/>
              </a:rPr>
              <a:t>قابل استفاده است و ساختار </a:t>
            </a:r>
            <a:r>
              <a:rPr lang="fa-IR" sz="2800" dirty="0" smtClean="0">
                <a:solidFill>
                  <a:srgbClr val="FFC000"/>
                </a:solidFill>
                <a:cs typeface="B Nazanin" pitchFamily="2" charset="-78"/>
              </a:rPr>
              <a:t>ارگانیک</a:t>
            </a:r>
            <a:r>
              <a:rPr lang="fa-IR" sz="2800" dirty="0" smtClean="0">
                <a:cs typeface="B Nazanin" pitchFamily="2" charset="-78"/>
              </a:rPr>
              <a:t> در یک محیط </a:t>
            </a:r>
            <a:r>
              <a:rPr lang="fa-IR" sz="2800" dirty="0" smtClean="0">
                <a:solidFill>
                  <a:srgbClr val="FFC000"/>
                </a:solidFill>
                <a:cs typeface="B Nazanin" pitchFamily="2" charset="-78"/>
              </a:rPr>
              <a:t>متلاطم و دارای تغییرات زیاد</a:t>
            </a:r>
            <a:r>
              <a:rPr lang="fa-IR" sz="2800" dirty="0" smtClean="0">
                <a:cs typeface="B Nazanin" pitchFamily="2" charset="-78"/>
              </a:rPr>
              <a:t> به کار میرود ، از این رو آنها مشخص کردندکه ساختارهای ماشینی و زیستی نوع ایده آل ساختار سازمانی بوده که در دو سر یک پیوستار قرار می گیرند و </a:t>
            </a:r>
            <a:r>
              <a:rPr lang="fa-IR" sz="2800" dirty="0" smtClean="0">
                <a:solidFill>
                  <a:srgbClr val="FFC000"/>
                </a:solidFill>
                <a:cs typeface="B Nazanin" pitchFamily="2" charset="-78"/>
              </a:rPr>
              <a:t>هیچ سازمانی دارای ساختار ماشینی و ارگانیکی محض نیست</a:t>
            </a:r>
            <a:r>
              <a:rPr lang="fa-IR" sz="2800" dirty="0" smtClean="0">
                <a:cs typeface="B Nazanin" pitchFamily="2" charset="-78"/>
              </a:rPr>
              <a:t> بلکه بطور معمول هر سازمان در جهت یکی از این دو ساختار حرکت میکند ، علاوه بر این برنز و استاکر تاکید کردند که هیچ کدام از این دو ساختار نسبت به هم </a:t>
            </a:r>
            <a:r>
              <a:rPr lang="fa-IR" sz="2800" dirty="0" smtClean="0">
                <a:solidFill>
                  <a:srgbClr val="FFC000"/>
                </a:solidFill>
                <a:cs typeface="B Nazanin" pitchFamily="2" charset="-78"/>
              </a:rPr>
              <a:t>برتری ندارند</a:t>
            </a:r>
            <a:r>
              <a:rPr lang="fa-IR" sz="2800" dirty="0" smtClean="0">
                <a:cs typeface="B Nazanin" pitchFamily="2" charset="-78"/>
              </a:rPr>
              <a:t>. </a:t>
            </a:r>
            <a:r>
              <a:rPr lang="fa-IR" sz="2800" dirty="0" smtClean="0">
                <a:solidFill>
                  <a:srgbClr val="FFC000"/>
                </a:solidFill>
                <a:cs typeface="B Nazanin" pitchFamily="2" charset="-78"/>
              </a:rPr>
              <a:t>ماهیتِ سازمانی </a:t>
            </a:r>
            <a:r>
              <a:rPr lang="fa-IR" sz="2800" dirty="0" smtClean="0">
                <a:cs typeface="B Nazanin" pitchFamily="2" charset="-78"/>
              </a:rPr>
              <a:t>است که تعیین می کند چه ساختاری باید مورد استفاده قرار گیرد.</a:t>
            </a: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26453324"/>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680450714"/>
              </p:ext>
            </p:extLst>
          </p:nvPr>
        </p:nvGraphicFramePr>
        <p:xfrm>
          <a:off x="1214414" y="214290"/>
          <a:ext cx="7719274" cy="57864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ectangle 4"/>
          <p:cNvSpPr/>
          <p:nvPr/>
        </p:nvSpPr>
        <p:spPr>
          <a:xfrm>
            <a:off x="1071538" y="6000768"/>
            <a:ext cx="7929586" cy="707886"/>
          </a:xfrm>
          <a:prstGeom prst="rect">
            <a:avLst/>
          </a:prstGeom>
          <a:solidFill>
            <a:srgbClr val="7030A0"/>
          </a:solidFill>
        </p:spPr>
        <p:txBody>
          <a:bodyPr wrap="square">
            <a:spAutoFit/>
          </a:bodyPr>
          <a:lstStyle/>
          <a:p>
            <a:pPr algn="r" rtl="1"/>
            <a:r>
              <a:rPr lang="fa-IR" sz="2000" dirty="0" smtClean="0">
                <a:solidFill>
                  <a:schemeClr val="bg1"/>
                </a:solidFill>
                <a:cs typeface="B Zar" pitchFamily="2" charset="-78"/>
              </a:rPr>
              <a:t> بدین ترتیب هر دو تحقیق نشان میدهد که سازمانی موفق خواهد بود که بتواند به یک تعادل یا سازگاری بین استراتژی ، ساختار ، تکنولوژی ، ارتباطات و نیازهای کارکنان و محیط خود نایل گردد . </a:t>
            </a:r>
            <a:endParaRPr lang="en-US" sz="2000" dirty="0">
              <a:solidFill>
                <a:schemeClr val="bg1"/>
              </a:solidFill>
              <a:cs typeface="B Zar" pitchFamily="2" charset="-78"/>
            </a:endParaRPr>
          </a:p>
        </p:txBody>
      </p:sp>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50423216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graphicEl>
                                              <a:dgm id="{9ECE6514-BD6E-4EAE-BD1F-C21BBEE50985}"/>
                                            </p:graphicEl>
                                          </p:spTgt>
                                        </p:tgtEl>
                                        <p:attrNameLst>
                                          <p:attrName>style.visibility</p:attrName>
                                        </p:attrNameLst>
                                      </p:cBhvr>
                                      <p:to>
                                        <p:strVal val="visible"/>
                                      </p:to>
                                    </p:set>
                                    <p:anim calcmode="lin" valueType="num">
                                      <p:cBhvr additive="base">
                                        <p:cTn id="7" dur="500" fill="hold"/>
                                        <p:tgtEl>
                                          <p:spTgt spid="4">
                                            <p:graphicEl>
                                              <a:dgm id="{9ECE6514-BD6E-4EAE-BD1F-C21BBEE50985}"/>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dgm id="{9ECE6514-BD6E-4EAE-BD1F-C21BBEE50985}"/>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graphicEl>
                                              <a:dgm id="{F9F80E9C-181F-42DD-8995-13FC5375EE69}"/>
                                            </p:graphicEl>
                                          </p:spTgt>
                                        </p:tgtEl>
                                        <p:attrNameLst>
                                          <p:attrName>style.visibility</p:attrName>
                                        </p:attrNameLst>
                                      </p:cBhvr>
                                      <p:to>
                                        <p:strVal val="visible"/>
                                      </p:to>
                                    </p:set>
                                    <p:anim calcmode="lin" valueType="num">
                                      <p:cBhvr additive="base">
                                        <p:cTn id="13" dur="500" fill="hold"/>
                                        <p:tgtEl>
                                          <p:spTgt spid="4">
                                            <p:graphicEl>
                                              <a:dgm id="{F9F80E9C-181F-42DD-8995-13FC5375EE69}"/>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graphicEl>
                                              <a:dgm id="{F9F80E9C-181F-42DD-8995-13FC5375EE69}"/>
                                            </p:graphic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8" presetClass="entr" presetSubtype="16" fill="hold"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animEffect transition="in" filter="diamond(in)">
                                      <p:cBhvr>
                                        <p:cTn id="19" dur="2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uiExpand="1">
        <p:bldSub>
          <a:bldDgm bld="one"/>
        </p:bldSub>
      </p:bldGraphic>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4118621218"/>
              </p:ext>
            </p:extLst>
          </p:nvPr>
        </p:nvGraphicFramePr>
        <p:xfrm>
          <a:off x="1435608" y="404664"/>
          <a:ext cx="7498080" cy="61206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66758181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graphicEl>
                                              <a:dgm id="{CF9FF0CC-7B08-480E-8631-85780C5B070C}"/>
                                            </p:graphicEl>
                                          </p:spTgt>
                                        </p:tgtEl>
                                        <p:attrNameLst>
                                          <p:attrName>style.visibility</p:attrName>
                                        </p:attrNameLst>
                                      </p:cBhvr>
                                      <p:to>
                                        <p:strVal val="visible"/>
                                      </p:to>
                                    </p:set>
                                    <p:anim calcmode="lin" valueType="num">
                                      <p:cBhvr additive="base">
                                        <p:cTn id="7" dur="500" fill="hold"/>
                                        <p:tgtEl>
                                          <p:spTgt spid="4">
                                            <p:graphicEl>
                                              <a:dgm id="{CF9FF0CC-7B08-480E-8631-85780C5B070C}"/>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dgm id="{CF9FF0CC-7B08-480E-8631-85780C5B070C}"/>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graphicEl>
                                              <a:dgm id="{C987B0DB-A157-4FFF-A673-DBCDC320777A}"/>
                                            </p:graphicEl>
                                          </p:spTgt>
                                        </p:tgtEl>
                                        <p:attrNameLst>
                                          <p:attrName>style.visibility</p:attrName>
                                        </p:attrNameLst>
                                      </p:cBhvr>
                                      <p:to>
                                        <p:strVal val="visible"/>
                                      </p:to>
                                    </p:set>
                                    <p:anim calcmode="lin" valueType="num">
                                      <p:cBhvr additive="base">
                                        <p:cTn id="13" dur="500" fill="hold"/>
                                        <p:tgtEl>
                                          <p:spTgt spid="4">
                                            <p:graphicEl>
                                              <a:dgm id="{C987B0DB-A157-4FFF-A673-DBCDC320777A}"/>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graphicEl>
                                              <a:dgm id="{C987B0DB-A157-4FFF-A673-DBCDC320777A}"/>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76672"/>
            <a:ext cx="7498080" cy="5771728"/>
          </a:xfrm>
          <a:blipFill>
            <a:blip r:embed="rId2"/>
            <a:tile tx="0" ty="0" sx="100000" sy="100000" flip="none" algn="tl"/>
          </a:blipFill>
        </p:spPr>
        <p:style>
          <a:lnRef idx="0">
            <a:schemeClr val="accent6"/>
          </a:lnRef>
          <a:fillRef idx="3">
            <a:schemeClr val="accent6"/>
          </a:fillRef>
          <a:effectRef idx="3">
            <a:schemeClr val="accent6"/>
          </a:effectRef>
          <a:fontRef idx="minor">
            <a:schemeClr val="lt1"/>
          </a:fontRef>
        </p:style>
        <p:txBody>
          <a:bodyPr>
            <a:normAutofit fontScale="85000" lnSpcReduction="20000"/>
          </a:bodyPr>
          <a:lstStyle/>
          <a:p>
            <a:pPr marL="82296" indent="0" algn="ctr" rtl="1">
              <a:buNone/>
            </a:pPr>
            <a:r>
              <a:rPr lang="fa-IR" sz="3000" b="1" dirty="0" smtClean="0">
                <a:cs typeface="B Nazanin" pitchFamily="2" charset="-78"/>
              </a:rPr>
              <a:t>نتایج تحقیق لارنس و لورنس </a:t>
            </a:r>
          </a:p>
          <a:p>
            <a:pPr marL="82296" indent="0" algn="justLow" rtl="1">
              <a:buNone/>
            </a:pPr>
            <a:r>
              <a:rPr lang="fa-IR" sz="2800" dirty="0" smtClean="0">
                <a:solidFill>
                  <a:schemeClr val="bg1"/>
                </a:solidFill>
                <a:cs typeface="B Nazanin" pitchFamily="2" charset="-78"/>
              </a:rPr>
              <a:t>1)</a:t>
            </a:r>
            <a:r>
              <a:rPr lang="fa-IR" sz="2800" dirty="0" smtClean="0">
                <a:solidFill>
                  <a:srgbClr val="FFFF00"/>
                </a:solidFill>
                <a:cs typeface="B Nazanin" pitchFamily="2" charset="-78"/>
              </a:rPr>
              <a:t> شرکتهای موفق در هر محیط دارای درجه مناسبی از تفکیک و انسجام هستند </a:t>
            </a:r>
            <a:r>
              <a:rPr lang="fa-IR" sz="2800" dirty="0" smtClean="0">
                <a:cs typeface="B Nazanin" pitchFamily="2" charset="-78"/>
              </a:rPr>
              <a:t>. درجه تفکیک بین بخشهای مختلف صنعت پلاستیک از صنعت مواد غذایی بیشتر بود و درجه تفکیک هردو بزرگتر از صنعت ظروف استاندارد (مخزن سازی) بود.</a:t>
            </a:r>
          </a:p>
          <a:p>
            <a:pPr marL="82296" indent="0" algn="justLow" rtl="1">
              <a:buNone/>
            </a:pPr>
            <a:r>
              <a:rPr lang="fa-IR" sz="2800" dirty="0" smtClean="0">
                <a:cs typeface="B Nazanin" pitchFamily="2" charset="-78"/>
              </a:rPr>
              <a:t/>
            </a:r>
            <a:br>
              <a:rPr lang="fa-IR" sz="2800" dirty="0" smtClean="0">
                <a:cs typeface="B Nazanin" pitchFamily="2" charset="-78"/>
              </a:rPr>
            </a:br>
            <a:r>
              <a:rPr lang="fa-IR" sz="2800" dirty="0" smtClean="0">
                <a:cs typeface="B Nazanin" pitchFamily="2" charset="-78"/>
              </a:rPr>
              <a:t>2) </a:t>
            </a:r>
            <a:r>
              <a:rPr lang="fa-IR" sz="2800" dirty="0" smtClean="0">
                <a:solidFill>
                  <a:srgbClr val="FFFF00"/>
                </a:solidFill>
                <a:cs typeface="B Nazanin" pitchFamily="2" charset="-78"/>
              </a:rPr>
              <a:t>تنوع واحدهای مختلف سازمان که در تعامل با محیط های مختلف هستند ، نیازمند سبک های متفاوت سازمانی است</a:t>
            </a:r>
            <a:r>
              <a:rPr lang="fa-IR" sz="2800" dirty="0" smtClean="0">
                <a:cs typeface="B Nazanin" pitchFamily="2" charset="-78"/>
              </a:rPr>
              <a:t>. مثلا بخشهای تحقیق و توسعه که دارای اهداف نامعلوم و افقهای بلند مدت هستند برای برقراری ارتباطات میان کارکنان از رسمیت کمتری استفاده می نمایند.</a:t>
            </a:r>
            <a:br>
              <a:rPr lang="fa-IR" sz="2800" dirty="0" smtClean="0">
                <a:cs typeface="B Nazanin" pitchFamily="2" charset="-78"/>
              </a:rPr>
            </a:br>
            <a:r>
              <a:rPr lang="fa-IR" sz="2800" dirty="0" smtClean="0">
                <a:cs typeface="B Nazanin" pitchFamily="2" charset="-78"/>
              </a:rPr>
              <a:t>3) </a:t>
            </a:r>
            <a:r>
              <a:rPr lang="fa-IR" sz="2800" dirty="0" smtClean="0">
                <a:solidFill>
                  <a:srgbClr val="FFFF00"/>
                </a:solidFill>
                <a:cs typeface="B Nazanin" pitchFamily="2" charset="-78"/>
              </a:rPr>
              <a:t>در محیط نسبتا ثابت ، روش های بوروکراتیک جهت انسجام به خوبی عمل میکند امادرمحیطهای غیر ثابت باید ازروشهای دیگری نظیر تیمهای پروژه ای چند منظوره و یا مدیرانی با مهارتهای فردی در حل تعارضات و هماهنگی استفاده نمود</a:t>
            </a:r>
            <a:r>
              <a:rPr lang="fa-IR" sz="2800" dirty="0" smtClean="0">
                <a:cs typeface="B Nazanin" pitchFamily="2" charset="-78"/>
              </a:rPr>
              <a:t>.</a:t>
            </a:r>
          </a:p>
          <a:p>
            <a:pPr marL="82296" indent="0" algn="justLow" rtl="1">
              <a:buNone/>
            </a:pPr>
            <a:r>
              <a:rPr lang="fa-IR" sz="2800" dirty="0" smtClean="0">
                <a:cs typeface="B Nazanin" pitchFamily="2" charset="-78"/>
              </a:rPr>
              <a:t/>
            </a:r>
            <a:br>
              <a:rPr lang="fa-IR" sz="2800" dirty="0" smtClean="0">
                <a:cs typeface="B Nazanin" pitchFamily="2" charset="-78"/>
              </a:rPr>
            </a:br>
            <a:r>
              <a:rPr lang="fa-IR" sz="2800" dirty="0" smtClean="0">
                <a:cs typeface="B Nazanin" pitchFamily="2" charset="-78"/>
              </a:rPr>
              <a:t>4) </a:t>
            </a:r>
            <a:r>
              <a:rPr lang="fa-IR" sz="2800" dirty="0" smtClean="0">
                <a:solidFill>
                  <a:srgbClr val="FFFF00"/>
                </a:solidFill>
                <a:cs typeface="B Nazanin" pitchFamily="2" charset="-78"/>
              </a:rPr>
              <a:t>در شرایط محیطی گوناگون بعضی از سازمانها بهتر از سایرین می توانند به بقای خود ادامه دهند و این امر صرفا به دلیل ارتباط صحیح سازمان و محیط آن است</a:t>
            </a:r>
            <a:r>
              <a:rPr lang="fa-IR" sz="2800" dirty="0" smtClean="0">
                <a:cs typeface="B Nazanin" pitchFamily="2" charset="-78"/>
              </a:rPr>
              <a:t>. </a:t>
            </a:r>
            <a:endParaRPr lang="en-US" sz="28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167738176"/>
      </p:ext>
    </p:extLst>
  </p:cSld>
  <p:clrMapOvr>
    <a:masterClrMapping/>
  </p:clrMapOvr>
  <p:transition spd="slow">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78098"/>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rtl="1"/>
            <a:r>
              <a:rPr lang="fa-IR" sz="4400" dirty="0" smtClean="0">
                <a:cs typeface="B Nazanin" pitchFamily="2" charset="-78"/>
              </a:rPr>
              <a:t>تنوع سازمان ها</a:t>
            </a:r>
            <a:endParaRPr lang="en-US" sz="4400" dirty="0">
              <a:cs typeface="B Nazanin" pitchFamily="2" charset="-78"/>
            </a:endParaRPr>
          </a:p>
        </p:txBody>
      </p:sp>
      <p:sp>
        <p:nvSpPr>
          <p:cNvPr id="3" name="Content Placeholder 2"/>
          <p:cNvSpPr>
            <a:spLocks noGrp="1"/>
          </p:cNvSpPr>
          <p:nvPr>
            <p:ph idx="1"/>
          </p:nvPr>
        </p:nvSpPr>
        <p:spPr>
          <a:solidFill>
            <a:srgbClr val="0070C0"/>
          </a:solidFill>
        </p:spPr>
        <p:style>
          <a:lnRef idx="1">
            <a:schemeClr val="accent1"/>
          </a:lnRef>
          <a:fillRef idx="3">
            <a:schemeClr val="accent1"/>
          </a:fillRef>
          <a:effectRef idx="2">
            <a:schemeClr val="accent1"/>
          </a:effectRef>
          <a:fontRef idx="minor">
            <a:schemeClr val="lt1"/>
          </a:fontRef>
        </p:style>
        <p:txBody>
          <a:bodyPr>
            <a:normAutofit fontScale="92500" lnSpcReduction="10000"/>
          </a:bodyPr>
          <a:lstStyle/>
          <a:p>
            <a:pPr marL="82296" indent="0" algn="r" rtl="1">
              <a:lnSpc>
                <a:spcPct val="150000"/>
              </a:lnSpc>
              <a:buNone/>
            </a:pPr>
            <a:r>
              <a:rPr lang="fa-IR" dirty="0" smtClean="0">
                <a:cs typeface="B Nazanin" pitchFamily="2" charset="-78"/>
              </a:rPr>
              <a:t>هنری مینتزبرگ پنج نوع سازمان را مورد شناسایی قرار داد که عبارتند از :</a:t>
            </a:r>
            <a:br>
              <a:rPr lang="fa-IR" dirty="0" smtClean="0">
                <a:cs typeface="B Nazanin" pitchFamily="2" charset="-78"/>
              </a:rPr>
            </a:br>
            <a:r>
              <a:rPr lang="fa-IR" b="1" dirty="0" smtClean="0">
                <a:cs typeface="B Nazanin" pitchFamily="2" charset="-78"/>
              </a:rPr>
              <a:t>1) بوروکراسی ماشینی</a:t>
            </a:r>
            <a:br>
              <a:rPr lang="fa-IR" b="1" dirty="0" smtClean="0">
                <a:cs typeface="B Nazanin" pitchFamily="2" charset="-78"/>
              </a:rPr>
            </a:br>
            <a:r>
              <a:rPr lang="fa-IR" b="1" dirty="0" smtClean="0">
                <a:cs typeface="B Nazanin" pitchFamily="2" charset="-78"/>
              </a:rPr>
              <a:t>2)ساختار ساده</a:t>
            </a:r>
            <a:br>
              <a:rPr lang="fa-IR" b="1" dirty="0" smtClean="0">
                <a:cs typeface="B Nazanin" pitchFamily="2" charset="-78"/>
              </a:rPr>
            </a:br>
            <a:r>
              <a:rPr lang="fa-IR" b="1" dirty="0" smtClean="0">
                <a:cs typeface="B Nazanin" pitchFamily="2" charset="-78"/>
              </a:rPr>
              <a:t>3) بوروکراسی حرفه ای</a:t>
            </a:r>
            <a:br>
              <a:rPr lang="fa-IR" b="1" dirty="0" smtClean="0">
                <a:cs typeface="B Nazanin" pitchFamily="2" charset="-78"/>
              </a:rPr>
            </a:br>
            <a:r>
              <a:rPr lang="fa-IR" b="1" dirty="0" smtClean="0">
                <a:cs typeface="B Nazanin" pitchFamily="2" charset="-78"/>
              </a:rPr>
              <a:t>4) ساختار بخشی یا مبتنی بر بازده</a:t>
            </a:r>
            <a:br>
              <a:rPr lang="fa-IR" b="1" dirty="0" smtClean="0">
                <a:cs typeface="B Nazanin" pitchFamily="2" charset="-78"/>
              </a:rPr>
            </a:br>
            <a:r>
              <a:rPr lang="fa-IR" b="1" dirty="0" smtClean="0">
                <a:cs typeface="B Nazanin" pitchFamily="2" charset="-78"/>
              </a:rPr>
              <a:t>5) ادهوکراسی</a:t>
            </a:r>
            <a:endParaRPr lang="en-US" b="1"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575014068"/>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91234"/>
            <a:ext cx="7498080" cy="6034110"/>
          </a:xfrm>
        </p:spPr>
        <p:txBody>
          <a:bodyPr>
            <a:normAutofit/>
          </a:bodyPr>
          <a:lstStyle/>
          <a:p>
            <a:pPr marL="0" indent="0" algn="just" rtl="1">
              <a:buNone/>
            </a:pPr>
            <a:r>
              <a:rPr lang="fa-IR" sz="2800" dirty="0" smtClean="0">
                <a:cs typeface="B Zar" pitchFamily="2" charset="-78"/>
              </a:rPr>
              <a:t>در این فصل با استفاده از استعاره موجود زنده، مواردی ازقبیل نیازهای سازمانی سازمان به مثابه یک نظام باز فرآیند، سازگاری سازمان با محیط، چرخه عمر سازمان و ارتباط بین انواع سازمان و محیط انها را مورد بررسی قرار می دهیم.</a:t>
            </a:r>
          </a:p>
          <a:p>
            <a:pPr marL="0" indent="0" algn="just" rtl="1">
              <a:buNone/>
            </a:pPr>
            <a:r>
              <a:rPr lang="fa-IR" sz="2800" dirty="0" smtClean="0">
                <a:cs typeface="B Zar" pitchFamily="2" charset="-78"/>
              </a:rPr>
              <a:t>نظریه های متاثر از استعاره ماشینی ،عمدتا حول مسائلی نظیر اهداف، ساختار،کارائی و یا مهندسی از پیش طراحی شده تدوین می شوند؛ در حالیکه با استفاده از استعاره موجود زنده، توجه نظریه پردازان به اموری نظیر حیات سازمان، ارتباط سازمان با محیط، چرخه حیات سازمان و اثر بخشی آن معطوف میگردد؛ ضمن آنکه مواردی چون اهداف، ساختار و کارائی نیز به منزله امور فرعی تر مورد توجه قرار می گیرند.</a:t>
            </a:r>
            <a:endParaRPr lang="en-US" sz="2800" dirty="0">
              <a:cs typeface="B Zar"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cSld>
  <p:clrMapOvr>
    <a:masterClrMapping/>
  </p:clrMapOvr>
  <p:transition>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332656"/>
            <a:ext cx="7790712" cy="5915744"/>
          </a:xfrm>
        </p:spPr>
        <p:style>
          <a:lnRef idx="2">
            <a:schemeClr val="accent1">
              <a:shade val="50000"/>
            </a:schemeClr>
          </a:lnRef>
          <a:fillRef idx="1">
            <a:schemeClr val="accent1"/>
          </a:fillRef>
          <a:effectRef idx="0">
            <a:schemeClr val="accent1"/>
          </a:effectRef>
          <a:fontRef idx="minor">
            <a:schemeClr val="lt1"/>
          </a:fontRef>
        </p:style>
        <p:txBody>
          <a:bodyPr/>
          <a:lstStyle/>
          <a:p>
            <a:pPr marL="82296" indent="0" algn="ctr" rtl="1">
              <a:buNone/>
            </a:pPr>
            <a:r>
              <a:rPr lang="fa-IR" b="1" u="sng" dirty="0" smtClean="0">
                <a:solidFill>
                  <a:srgbClr val="FFFF00"/>
                </a:solidFill>
                <a:cs typeface="B Nazanin" pitchFamily="2" charset="-78"/>
              </a:rPr>
              <a:t>بوروکراسی ماشینی و ساختار بخشی</a:t>
            </a:r>
          </a:p>
          <a:p>
            <a:pPr marL="82296" indent="0" algn="ctr" rtl="1">
              <a:buNone/>
            </a:pPr>
            <a:endParaRPr lang="fa-IR" b="1" u="sng" dirty="0" smtClean="0">
              <a:solidFill>
                <a:srgbClr val="FFFF00"/>
              </a:solidFill>
              <a:cs typeface="B Nazanin" pitchFamily="2" charset="-78"/>
            </a:endParaRPr>
          </a:p>
          <a:p>
            <a:pPr marL="82296" indent="0" algn="just" rtl="1">
              <a:buNone/>
            </a:pPr>
            <a:r>
              <a:rPr lang="fa-IR" sz="2800" dirty="0" smtClean="0">
                <a:cs typeface="B Nazanin" pitchFamily="2" charset="-78"/>
              </a:rPr>
              <a:t>محققان مک گیل ثابت کردندکه بوروکراسی ماشینی وساختار بخشی هردونهایتامنجربه </a:t>
            </a:r>
            <a:r>
              <a:rPr lang="fa-IR" sz="2800" dirty="0" smtClean="0">
                <a:solidFill>
                  <a:srgbClr val="7030A0"/>
                </a:solidFill>
                <a:cs typeface="B Nazanin" pitchFamily="2" charset="-78"/>
              </a:rPr>
              <a:t>عدم کارایی</a:t>
            </a:r>
            <a:r>
              <a:rPr lang="fa-IR" sz="2800" dirty="0" smtClean="0">
                <a:cs typeface="B Nazanin" pitchFamily="2" charset="-78"/>
              </a:rPr>
              <a:t> خواهندشد،مگردر شرایطی که در آن وظایف و محیط </a:t>
            </a:r>
            <a:r>
              <a:rPr lang="fa-IR" sz="2800" dirty="0" smtClean="0">
                <a:solidFill>
                  <a:srgbClr val="7030A0"/>
                </a:solidFill>
                <a:cs typeface="B Nazanin" pitchFamily="2" charset="-78"/>
              </a:rPr>
              <a:t>ساده</a:t>
            </a:r>
            <a:r>
              <a:rPr lang="fa-IR" sz="2800" dirty="0" smtClean="0">
                <a:cs typeface="B Nazanin" pitchFamily="2" charset="-78"/>
              </a:rPr>
              <a:t> و </a:t>
            </a:r>
            <a:r>
              <a:rPr lang="fa-IR" sz="2800" dirty="0" smtClean="0">
                <a:solidFill>
                  <a:srgbClr val="7030A0"/>
                </a:solidFill>
                <a:cs typeface="B Nazanin" pitchFamily="2" charset="-78"/>
              </a:rPr>
              <a:t>ثابت</a:t>
            </a:r>
            <a:r>
              <a:rPr lang="fa-IR" sz="2800" dirty="0" smtClean="0">
                <a:cs typeface="B Nazanin" pitchFamily="2" charset="-78"/>
              </a:rPr>
              <a:t> باشند. نظامهای بسیار متمرکز در برخورد با تغییرات محیطی ، از نوع آرام ، عدم کارایی خود را بروز می دهند . این نوع ساختارها برای شرکتهایی که مبتنی بر </a:t>
            </a:r>
            <a:r>
              <a:rPr lang="fa-IR" sz="2800" dirty="0" smtClean="0">
                <a:solidFill>
                  <a:srgbClr val="7030A0"/>
                </a:solidFill>
                <a:cs typeface="B Nazanin" pitchFamily="2" charset="-78"/>
              </a:rPr>
              <a:t>تولید</a:t>
            </a:r>
            <a:r>
              <a:rPr lang="fa-IR" sz="2800" dirty="0" smtClean="0">
                <a:cs typeface="B Nazanin" pitchFamily="2" charset="-78"/>
              </a:rPr>
              <a:t> و یا در پی </a:t>
            </a:r>
            <a:r>
              <a:rPr lang="fa-IR" sz="2800" dirty="0" smtClean="0">
                <a:solidFill>
                  <a:srgbClr val="7030A0"/>
                </a:solidFill>
                <a:cs typeface="B Nazanin" pitchFamily="2" charset="-78"/>
              </a:rPr>
              <a:t>حداکثر کارایی </a:t>
            </a:r>
            <a:r>
              <a:rPr lang="fa-IR" sz="2800" dirty="0" smtClean="0">
                <a:cs typeface="B Nazanin" pitchFamily="2" charset="-78"/>
              </a:rPr>
              <a:t>هستند مناسب ولی برای سازمانهایی که مبتنی بر بازار و یا محیط قرار دارند ، نامناسب است</a:t>
            </a:r>
          </a:p>
          <a:p>
            <a:pPr marL="82296" indent="0" algn="just" rtl="1">
              <a:buNone/>
            </a:pPr>
            <a:r>
              <a:rPr lang="fa-IR" sz="2800" dirty="0" smtClean="0">
                <a:cs typeface="B Nazanin" pitchFamily="2" charset="-78"/>
              </a:rPr>
              <a:t>.</a:t>
            </a:r>
            <a:endParaRPr lang="en-US" sz="28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777919440"/>
      </p:ext>
    </p:extLst>
  </p:cSld>
  <p:clrMapOvr>
    <a:masterClrMapping/>
  </p:clrMapOvr>
  <p:transition spd="slow">
    <p:wipe dir="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285728"/>
            <a:ext cx="7498080" cy="5962672"/>
          </a:xfr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marL="82296" indent="0" algn="ctr" rtl="1">
              <a:buNone/>
            </a:pPr>
            <a:r>
              <a:rPr lang="fa-IR" b="1" u="sng" dirty="0" smtClean="0">
                <a:solidFill>
                  <a:srgbClr val="FFFF00"/>
                </a:solidFill>
                <a:cs typeface="B Nazanin" pitchFamily="2" charset="-78"/>
              </a:rPr>
              <a:t>ساختار ساده</a:t>
            </a:r>
          </a:p>
          <a:p>
            <a:pPr marL="82296" indent="0" algn="just" rtl="1">
              <a:buNone/>
            </a:pPr>
            <a:r>
              <a:rPr lang="fa-IR" dirty="0" smtClean="0">
                <a:cs typeface="B Nazanin" pitchFamily="2" charset="-78"/>
              </a:rPr>
              <a:t>در ساختار ساده ، سازمان به وسیله یک </a:t>
            </a:r>
            <a:r>
              <a:rPr lang="fa-IR" dirty="0" smtClean="0">
                <a:solidFill>
                  <a:srgbClr val="FFF901"/>
                </a:solidFill>
                <a:cs typeface="B Nazanin" pitchFamily="2" charset="-78"/>
              </a:rPr>
              <a:t>مدیر اجرایی </a:t>
            </a:r>
            <a:r>
              <a:rPr lang="fa-IR" dirty="0" smtClean="0">
                <a:cs typeface="B Nazanin" pitchFamily="2" charset="-78"/>
              </a:rPr>
              <a:t>، که غالبا بنیانگذار موسسه است ، اداره می شود. وی از حمایت کارکنان به نحو شایسته ای برخوردار است. در این حالت سازمان </a:t>
            </a:r>
            <a:r>
              <a:rPr lang="fa-IR" dirty="0" smtClean="0">
                <a:solidFill>
                  <a:srgbClr val="FFF901"/>
                </a:solidFill>
                <a:cs typeface="B Nazanin" pitchFamily="2" charset="-78"/>
              </a:rPr>
              <a:t>بسیار غیر رسمی </a:t>
            </a:r>
            <a:r>
              <a:rPr lang="fa-IR" dirty="0" smtClean="0">
                <a:cs typeface="B Nazanin" pitchFamily="2" charset="-78"/>
              </a:rPr>
              <a:t>و </a:t>
            </a:r>
            <a:r>
              <a:rPr lang="fa-IR" dirty="0" smtClean="0">
                <a:solidFill>
                  <a:srgbClr val="FFF901"/>
                </a:solidFill>
                <a:cs typeface="B Nazanin" pitchFamily="2" charset="-78"/>
              </a:rPr>
              <a:t>انعطاف پذیر </a:t>
            </a:r>
            <a:r>
              <a:rPr lang="fa-IR" dirty="0" smtClean="0">
                <a:cs typeface="B Nazanin" pitchFamily="2" charset="-78"/>
              </a:rPr>
              <a:t>بوده و هرچند مدیر سعی در </a:t>
            </a:r>
            <a:r>
              <a:rPr lang="fa-IR" dirty="0" smtClean="0">
                <a:solidFill>
                  <a:srgbClr val="FFF901"/>
                </a:solidFill>
                <a:cs typeface="B Nazanin" pitchFamily="2" charset="-78"/>
              </a:rPr>
              <a:t>تمرکزگرایی</a:t>
            </a:r>
            <a:r>
              <a:rPr lang="fa-IR" dirty="0" smtClean="0">
                <a:cs typeface="B Nazanin" pitchFamily="2" charset="-78"/>
              </a:rPr>
              <a:t> دارد ، اما برای </a:t>
            </a:r>
            <a:r>
              <a:rPr lang="fa-IR" dirty="0" smtClean="0">
                <a:solidFill>
                  <a:srgbClr val="FFF901"/>
                </a:solidFill>
                <a:cs typeface="B Nazanin" pitchFamily="2" charset="-78"/>
              </a:rPr>
              <a:t>تغییرات بسیار سریع</a:t>
            </a:r>
            <a:r>
              <a:rPr lang="fa-IR" dirty="0" smtClean="0">
                <a:solidFill>
                  <a:srgbClr val="7030A0"/>
                </a:solidFill>
                <a:cs typeface="B Nazanin" pitchFamily="2" charset="-78"/>
              </a:rPr>
              <a:t> </a:t>
            </a:r>
            <a:r>
              <a:rPr lang="fa-IR" dirty="0" smtClean="0">
                <a:cs typeface="B Nazanin" pitchFamily="2" charset="-78"/>
              </a:rPr>
              <a:t>، ایده آل است. این شکل از ساختار برای سازمان هایی که در آنها </a:t>
            </a:r>
            <a:r>
              <a:rPr lang="fa-IR" dirty="0" smtClean="0">
                <a:solidFill>
                  <a:srgbClr val="FFF901"/>
                </a:solidFill>
                <a:cs typeface="B Nazanin" pitchFamily="2" charset="-78"/>
              </a:rPr>
              <a:t>تصمیم گیری ها </a:t>
            </a:r>
            <a:r>
              <a:rPr lang="fa-IR" dirty="0" smtClean="0">
                <a:cs typeface="B Nazanin" pitchFamily="2" charset="-78"/>
              </a:rPr>
              <a:t>می بایستی </a:t>
            </a:r>
            <a:r>
              <a:rPr lang="fa-IR" dirty="0" smtClean="0">
                <a:solidFill>
                  <a:srgbClr val="FFF901"/>
                </a:solidFill>
                <a:cs typeface="B Nazanin" pitchFamily="2" charset="-78"/>
              </a:rPr>
              <a:t>سریع</a:t>
            </a:r>
            <a:r>
              <a:rPr lang="fa-IR" dirty="0" smtClean="0">
                <a:cs typeface="B Nazanin" pitchFamily="2" charset="-78"/>
              </a:rPr>
              <a:t> انجام شود و </a:t>
            </a:r>
            <a:r>
              <a:rPr lang="fa-IR" dirty="0" smtClean="0">
                <a:solidFill>
                  <a:srgbClr val="FFF901"/>
                </a:solidFill>
                <a:cs typeface="B Nazanin" pitchFamily="2" charset="-78"/>
              </a:rPr>
              <a:t>وظایف</a:t>
            </a:r>
            <a:r>
              <a:rPr lang="fa-IR" dirty="0" smtClean="0">
                <a:cs typeface="B Nazanin" pitchFamily="2" charset="-78"/>
              </a:rPr>
              <a:t> آنها </a:t>
            </a:r>
            <a:r>
              <a:rPr lang="fa-IR" dirty="0" smtClean="0">
                <a:solidFill>
                  <a:srgbClr val="FFF901"/>
                </a:solidFill>
                <a:cs typeface="B Nazanin" pitchFamily="2" charset="-78"/>
              </a:rPr>
              <a:t>زیاد پیچیده نیست </a:t>
            </a:r>
            <a:r>
              <a:rPr lang="fa-IR" dirty="0" smtClean="0">
                <a:cs typeface="B Nazanin" pitchFamily="2" charset="-78"/>
              </a:rPr>
              <a:t>، بسیار مناسب است. از این رو ساختار ساده برای موسسات </a:t>
            </a:r>
            <a:r>
              <a:rPr lang="fa-IR" dirty="0" smtClean="0">
                <a:solidFill>
                  <a:srgbClr val="FFF901"/>
                </a:solidFill>
                <a:cs typeface="B Nazanin" pitchFamily="2" charset="-78"/>
              </a:rPr>
              <a:t>نوپا</a:t>
            </a:r>
            <a:r>
              <a:rPr lang="fa-IR" dirty="0" smtClean="0">
                <a:cs typeface="B Nazanin" pitchFamily="2" charset="-78"/>
              </a:rPr>
              <a:t> و </a:t>
            </a:r>
            <a:r>
              <a:rPr lang="fa-IR" dirty="0" smtClean="0">
                <a:solidFill>
                  <a:srgbClr val="FFF901"/>
                </a:solidFill>
                <a:cs typeface="B Nazanin" pitchFamily="2" charset="-78"/>
              </a:rPr>
              <a:t>نوآور</a:t>
            </a:r>
            <a:r>
              <a:rPr lang="fa-IR" dirty="0" smtClean="0">
                <a:cs typeface="B Nazanin" pitchFamily="2" charset="-78"/>
              </a:rPr>
              <a:t> بسیار موفقیت آمیز به نظر می رسد.</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843578489"/>
      </p:ext>
    </p:extLst>
  </p:cSld>
  <p:clrMapOvr>
    <a:masterClrMapping/>
  </p:clrMapOvr>
  <p:transition spd="slow">
    <p:wipe dir="u"/>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2976" y="404664"/>
            <a:ext cx="7790712" cy="6239046"/>
          </a:xfrm>
          <a:blipFill>
            <a:blip r:embed="rId2"/>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a:normAutofit fontScale="85000" lnSpcReduction="20000"/>
          </a:bodyPr>
          <a:lstStyle/>
          <a:p>
            <a:pPr marL="82296" indent="0" algn="ctr" rtl="1">
              <a:buNone/>
            </a:pPr>
            <a:r>
              <a:rPr lang="fa-IR" b="1" u="sng" dirty="0">
                <a:solidFill>
                  <a:srgbClr val="FFFF00"/>
                </a:solidFill>
                <a:cs typeface="B Nazanin" pitchFamily="2" charset="-78"/>
              </a:rPr>
              <a:t>بروکراسی حرفه ای </a:t>
            </a:r>
            <a:endParaRPr lang="fa-IR" b="1" u="sng" dirty="0" smtClean="0">
              <a:solidFill>
                <a:srgbClr val="FFFF00"/>
              </a:solidFill>
              <a:cs typeface="B Nazanin" pitchFamily="2" charset="-78"/>
            </a:endParaRPr>
          </a:p>
          <a:p>
            <a:pPr marL="82296" indent="0" algn="justLow" rtl="1">
              <a:buFontTx/>
              <a:buChar char="-"/>
            </a:pPr>
            <a:endParaRPr lang="fa-IR" b="1" u="sng" dirty="0" smtClean="0">
              <a:solidFill>
                <a:srgbClr val="FFFF00"/>
              </a:solidFill>
              <a:cs typeface="B Nazanin" pitchFamily="2" charset="-78"/>
            </a:endParaRPr>
          </a:p>
          <a:p>
            <a:pPr marL="82296" indent="0" algn="justLow" rtl="1">
              <a:buFontTx/>
              <a:buChar char="-"/>
            </a:pPr>
            <a:r>
              <a:rPr lang="fa-IR" dirty="0" smtClean="0">
                <a:cs typeface="B Nazanin" pitchFamily="2" charset="-78"/>
              </a:rPr>
              <a:t>در </a:t>
            </a:r>
            <a:r>
              <a:rPr lang="fa-IR" dirty="0">
                <a:cs typeface="B Nazanin" pitchFamily="2" charset="-78"/>
              </a:rPr>
              <a:t>بروکراسی حرفه ای اصول </a:t>
            </a:r>
            <a:r>
              <a:rPr lang="fa-IR" dirty="0">
                <a:solidFill>
                  <a:srgbClr val="FFF901"/>
                </a:solidFill>
                <a:cs typeface="B Nazanin" pitchFamily="2" charset="-78"/>
              </a:rPr>
              <a:t>کنترل متمرکز </a:t>
            </a:r>
            <a:r>
              <a:rPr lang="fa-IR" dirty="0">
                <a:cs typeface="B Nazanin" pitchFamily="2" charset="-78"/>
              </a:rPr>
              <a:t>تعدیل شده و </a:t>
            </a:r>
            <a:r>
              <a:rPr lang="fa-IR" dirty="0">
                <a:solidFill>
                  <a:srgbClr val="FFF901"/>
                </a:solidFill>
                <a:cs typeface="B Nazanin" pitchFamily="2" charset="-78"/>
              </a:rPr>
              <a:t>آزادی</a:t>
            </a:r>
            <a:r>
              <a:rPr lang="fa-IR" dirty="0">
                <a:cs typeface="B Nazanin" pitchFamily="2" charset="-78"/>
              </a:rPr>
              <a:t> و </a:t>
            </a:r>
            <a:r>
              <a:rPr lang="fa-IR" dirty="0">
                <a:solidFill>
                  <a:srgbClr val="FFF901"/>
                </a:solidFill>
                <a:cs typeface="B Nazanin" pitchFamily="2" charset="-78"/>
              </a:rPr>
              <a:t>اختیار</a:t>
            </a:r>
            <a:r>
              <a:rPr lang="fa-IR" dirty="0">
                <a:cs typeface="B Nazanin" pitchFamily="2" charset="-78"/>
              </a:rPr>
              <a:t> بیشتری برای کارمندان </a:t>
            </a:r>
            <a:r>
              <a:rPr lang="fa-IR" dirty="0" smtClean="0">
                <a:cs typeface="B Nazanin" pitchFamily="2" charset="-78"/>
              </a:rPr>
              <a:t>قائل میشوند.این </a:t>
            </a:r>
            <a:r>
              <a:rPr lang="fa-IR" dirty="0">
                <a:cs typeface="B Nazanin" pitchFamily="2" charset="-78"/>
              </a:rPr>
              <a:t>نوع </a:t>
            </a:r>
            <a:r>
              <a:rPr lang="fa-IR" dirty="0" smtClean="0">
                <a:cs typeface="B Nazanin" pitchFamily="2" charset="-78"/>
              </a:rPr>
              <a:t>سازمانها </a:t>
            </a:r>
            <a:r>
              <a:rPr lang="fa-IR" dirty="0">
                <a:cs typeface="B Nazanin" pitchFamily="2" charset="-78"/>
              </a:rPr>
              <a:t>برای شرایط </a:t>
            </a:r>
            <a:r>
              <a:rPr lang="fa-IR" dirty="0">
                <a:solidFill>
                  <a:srgbClr val="FFF901"/>
                </a:solidFill>
                <a:cs typeface="B Nazanin" pitchFamily="2" charset="-78"/>
              </a:rPr>
              <a:t>نسبتا باثباتی </a:t>
            </a:r>
            <a:r>
              <a:rPr lang="fa-IR" dirty="0">
                <a:cs typeface="B Nazanin" pitchFamily="2" charset="-78"/>
              </a:rPr>
              <a:t>که در آن وظایف </a:t>
            </a:r>
            <a:r>
              <a:rPr lang="fa-IR" dirty="0">
                <a:solidFill>
                  <a:srgbClr val="FFF901"/>
                </a:solidFill>
                <a:cs typeface="B Nazanin" pitchFamily="2" charset="-78"/>
              </a:rPr>
              <a:t>تا حدودی پیچیده </a:t>
            </a:r>
            <a:r>
              <a:rPr lang="fa-IR" dirty="0">
                <a:cs typeface="B Nazanin" pitchFamily="2" charset="-78"/>
              </a:rPr>
              <a:t>می باشند مناسب است</a:t>
            </a:r>
            <a:r>
              <a:rPr lang="fa-IR" dirty="0" smtClean="0">
                <a:cs typeface="B Nazanin" pitchFamily="2" charset="-78"/>
              </a:rPr>
              <a:t>. برای مثال ساختارهایی از این نوع برای دانشگاهها بیمارستانها و دیگر سازمانهای حرفه ای  که در آن افراد دارای مهارتهاو تواناناییهای مهم میبایستی دارای آزادی عمل بیشتروحق  رای  بالاتری  باشند مناسب است </a:t>
            </a:r>
          </a:p>
          <a:p>
            <a:pPr marL="82296" indent="0" algn="justLow" rtl="1">
              <a:buFontTx/>
              <a:buChar char="-"/>
            </a:pPr>
            <a:r>
              <a:rPr lang="fa-IR" dirty="0">
                <a:cs typeface="B Nazanin" pitchFamily="2" charset="-78"/>
              </a:rPr>
              <a:t/>
            </a:r>
            <a:br>
              <a:rPr lang="fa-IR" dirty="0">
                <a:cs typeface="B Nazanin" pitchFamily="2" charset="-78"/>
              </a:rPr>
            </a:br>
            <a:r>
              <a:rPr lang="fa-IR" dirty="0">
                <a:cs typeface="B Nazanin" pitchFamily="2" charset="-78"/>
              </a:rPr>
              <a:t>- </a:t>
            </a:r>
            <a:r>
              <a:rPr lang="fa-IR" dirty="0" smtClean="0">
                <a:cs typeface="B Nazanin" pitchFamily="2" charset="-78"/>
              </a:rPr>
              <a:t>سازمانها </a:t>
            </a:r>
            <a:r>
              <a:rPr lang="fa-IR" dirty="0">
                <a:cs typeface="B Nazanin" pitchFamily="2" charset="-78"/>
              </a:rPr>
              <a:t>دارای ساختار بروکراسی حرفه ای ، گرایش به سمت </a:t>
            </a:r>
            <a:r>
              <a:rPr lang="fa-IR" dirty="0">
                <a:solidFill>
                  <a:srgbClr val="FFF901"/>
                </a:solidFill>
                <a:cs typeface="B Nazanin" pitchFamily="2" charset="-78"/>
              </a:rPr>
              <a:t>ساختاری مسطح </a:t>
            </a:r>
            <a:r>
              <a:rPr lang="fa-IR" dirty="0">
                <a:cs typeface="B Nazanin" pitchFamily="2" charset="-78"/>
              </a:rPr>
              <a:t>و </a:t>
            </a:r>
            <a:r>
              <a:rPr lang="fa-IR" dirty="0">
                <a:solidFill>
                  <a:srgbClr val="FFF901"/>
                </a:solidFill>
                <a:cs typeface="B Nazanin" pitchFamily="2" charset="-78"/>
              </a:rPr>
              <a:t>از بین بردن سلسله مراتب بلند و نظام اختیار غیرمتمرکزند</a:t>
            </a:r>
            <a:r>
              <a:rPr lang="fa-IR" dirty="0" smtClean="0">
                <a:cs typeface="B Nazanin" pitchFamily="2" charset="-78"/>
              </a:rPr>
              <a:t>.</a:t>
            </a:r>
          </a:p>
          <a:p>
            <a:pPr marL="82296" indent="0" algn="justLow" rtl="1">
              <a:buFontTx/>
              <a:buChar char="-"/>
            </a:pPr>
            <a:r>
              <a:rPr lang="fa-IR" dirty="0" smtClean="0">
                <a:cs typeface="B Nazanin" pitchFamily="2" charset="-78"/>
              </a:rPr>
              <a:t/>
            </a:r>
            <a:br>
              <a:rPr lang="fa-IR" dirty="0" smtClean="0">
                <a:cs typeface="B Nazanin" pitchFamily="2" charset="-78"/>
              </a:rPr>
            </a:br>
            <a:r>
              <a:rPr lang="fa-IR" dirty="0" smtClean="0">
                <a:cs typeface="B Nazanin" pitchFamily="2" charset="-78"/>
              </a:rPr>
              <a:t>- </a:t>
            </a:r>
            <a:r>
              <a:rPr lang="fa-IR" dirty="0">
                <a:cs typeface="B Nazanin" pitchFamily="2" charset="-78"/>
              </a:rPr>
              <a:t>در این سازمانها به جای روشهای گوناگون و مستقیم کنترل با استفاده از آموزشهای حرفه ای سعی در استاندارد نمودن و یک پارچه ساختن عملکرد می شود.</a:t>
            </a:r>
          </a:p>
          <a:p>
            <a:pPr marL="82296" indent="0" algn="r" rtl="1">
              <a:buNone/>
            </a:pPr>
            <a:endParaRPr lang="en-US" dirty="0"/>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15463515"/>
      </p:ext>
    </p:extLst>
  </p:cSld>
  <p:clrMapOvr>
    <a:masterClrMapping/>
  </p:clrMapOvr>
  <p:transition spd="slow">
    <p:wipe dir="u"/>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404664"/>
            <a:ext cx="7719274" cy="6239046"/>
          </a:xfrm>
        </p:spPr>
        <p:style>
          <a:lnRef idx="2">
            <a:schemeClr val="accent1">
              <a:shade val="50000"/>
            </a:schemeClr>
          </a:lnRef>
          <a:fillRef idx="1">
            <a:schemeClr val="accent1"/>
          </a:fillRef>
          <a:effectRef idx="0">
            <a:schemeClr val="accent1"/>
          </a:effectRef>
          <a:fontRef idx="minor">
            <a:schemeClr val="lt1"/>
          </a:fontRef>
        </p:style>
        <p:txBody>
          <a:bodyPr>
            <a:normAutofit fontScale="92500" lnSpcReduction="10000"/>
          </a:bodyPr>
          <a:lstStyle/>
          <a:p>
            <a:pPr marL="82296" indent="0" algn="ctr">
              <a:buNone/>
            </a:pPr>
            <a:r>
              <a:rPr lang="fa-IR" b="1" u="sng" dirty="0" smtClean="0">
                <a:solidFill>
                  <a:srgbClr val="FFFF00"/>
                </a:solidFill>
                <a:cs typeface="B Nazanin" pitchFamily="2" charset="-78"/>
              </a:rPr>
              <a:t>ادهوکراسی</a:t>
            </a:r>
          </a:p>
          <a:p>
            <a:pPr marL="82296" indent="0" algn="justLow" rtl="1">
              <a:buNone/>
            </a:pPr>
            <a:r>
              <a:rPr lang="fa-IR" dirty="0" smtClean="0">
                <a:cs typeface="B Nazanin" pitchFamily="2" charset="-78"/>
              </a:rPr>
              <a:t>ادهوکراسی معمولا متضمن سیستم های </a:t>
            </a:r>
            <a:r>
              <a:rPr lang="fa-IR" dirty="0" smtClean="0">
                <a:solidFill>
                  <a:srgbClr val="7030A0"/>
                </a:solidFill>
                <a:cs typeface="B Nazanin" pitchFamily="2" charset="-78"/>
              </a:rPr>
              <a:t>پروژه ای</a:t>
            </a:r>
            <a:r>
              <a:rPr lang="fa-IR" dirty="0" smtClean="0">
                <a:cs typeface="B Nazanin" pitchFamily="2" charset="-78"/>
              </a:rPr>
              <a:t> است که در آن افرادی دور هم گرد می آیند تا وظیفه ای را انجام دهند و پس از انجام وظیفه ، این تشکل خاص از بین میرود و اعضا بعدا با تشکیل گروه دیگری ، پروژه دیگری را شروع می کنند.اینگونه ساختاردر</a:t>
            </a:r>
            <a:r>
              <a:rPr lang="fa-IR" dirty="0" smtClean="0">
                <a:solidFill>
                  <a:srgbClr val="7030A0"/>
                </a:solidFill>
                <a:cs typeface="B Nazanin" pitchFamily="2" charset="-78"/>
              </a:rPr>
              <a:t>شرکتهای نوآور</a:t>
            </a:r>
            <a:r>
              <a:rPr lang="fa-IR" dirty="0" smtClean="0">
                <a:cs typeface="B Nazanin" pitchFamily="2" charset="-78"/>
              </a:rPr>
              <a:t>ودر</a:t>
            </a:r>
            <a:r>
              <a:rPr lang="fa-IR" dirty="0" smtClean="0">
                <a:solidFill>
                  <a:srgbClr val="7030A0"/>
                </a:solidFill>
                <a:cs typeface="B Nazanin" pitchFamily="2" charset="-78"/>
              </a:rPr>
              <a:t>صنایع هوافضا </a:t>
            </a:r>
            <a:r>
              <a:rPr lang="fa-IR" dirty="0" smtClean="0">
                <a:cs typeface="B Nazanin" pitchFamily="2" charset="-78"/>
              </a:rPr>
              <a:t>، </a:t>
            </a:r>
            <a:r>
              <a:rPr lang="fa-IR" dirty="0" smtClean="0">
                <a:solidFill>
                  <a:srgbClr val="7030A0"/>
                </a:solidFill>
                <a:cs typeface="B Nazanin" pitchFamily="2" charset="-78"/>
              </a:rPr>
              <a:t>سازمانهای الکترونیکی </a:t>
            </a:r>
            <a:r>
              <a:rPr lang="fa-IR" dirty="0" smtClean="0">
                <a:cs typeface="B Nazanin" pitchFamily="2" charset="-78"/>
              </a:rPr>
              <a:t>ونیزشرکتهایی که کارهای پروژه ای انجام میدهند،نظیر </a:t>
            </a:r>
            <a:r>
              <a:rPr lang="fa-IR" dirty="0" smtClean="0">
                <a:solidFill>
                  <a:srgbClr val="7030A0"/>
                </a:solidFill>
                <a:cs typeface="B Nazanin" pitchFamily="2" charset="-78"/>
              </a:rPr>
              <a:t>شرکتهای مشاوره </a:t>
            </a:r>
            <a:r>
              <a:rPr lang="fa-IR" dirty="0" smtClean="0">
                <a:cs typeface="B Nazanin" pitchFamily="2" charset="-78"/>
              </a:rPr>
              <a:t>ای،بسیار کاربرددارد.گاهی اوقات این شکل از سازمان،ازسازمان اصلی مجزا گشته به مثابه یک </a:t>
            </a:r>
            <a:r>
              <a:rPr lang="fa-IR" dirty="0" smtClean="0">
                <a:solidFill>
                  <a:srgbClr val="7030A0"/>
                </a:solidFill>
                <a:cs typeface="B Nazanin" pitchFamily="2" charset="-78"/>
              </a:rPr>
              <a:t>گروه تخصصی و ویژه </a:t>
            </a:r>
            <a:r>
              <a:rPr lang="fa-IR" dirty="0" smtClean="0">
                <a:cs typeface="B Nazanin" pitchFamily="2" charset="-78"/>
              </a:rPr>
              <a:t>جهت کمک و همکاری در </a:t>
            </a:r>
            <a:r>
              <a:rPr lang="fa-IR" dirty="0" smtClean="0">
                <a:solidFill>
                  <a:srgbClr val="7030A0"/>
                </a:solidFill>
                <a:cs typeface="B Nazanin" pitchFamily="2" charset="-78"/>
              </a:rPr>
              <a:t>برنامه ریزی استراتژیک </a:t>
            </a:r>
            <a:r>
              <a:rPr lang="fa-IR" dirty="0" smtClean="0">
                <a:cs typeface="B Nazanin" pitchFamily="2" charset="-78"/>
              </a:rPr>
              <a:t>سازمان عمل میکند.</a:t>
            </a:r>
          </a:p>
          <a:p>
            <a:pPr marL="82296" indent="0" algn="justLow" rtl="1">
              <a:buNone/>
            </a:pPr>
            <a:r>
              <a:rPr lang="fa-IR" dirty="0" smtClean="0">
                <a:cs typeface="B Nazanin" pitchFamily="2" charset="-78"/>
              </a:rPr>
              <a:t>سازمان ماتریسی گونه ای از ساختارهای ادهو کراسی است که در آن ساختار وظیفه ای سازمانهای بوروکراتیک با یک ساختار گروهی پروژه ای ترکیب می گردد  </a:t>
            </a:r>
            <a:endParaRPr lang="en-US"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089879855"/>
      </p:ext>
    </p:extLst>
  </p:cSld>
  <p:clrMapOvr>
    <a:masterClrMapping/>
  </p:clrMapOvr>
  <p:transition spd="slow">
    <p:wipe di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2357421" y="2643182"/>
          <a:ext cx="2000266" cy="1854200"/>
        </p:xfrm>
        <a:graphic>
          <a:graphicData uri="http://schemas.openxmlformats.org/drawingml/2006/table">
            <a:tbl>
              <a:tblPr firstRow="1" bandRow="1">
                <a:tableStyleId>{5C22544A-7EE6-4342-B048-85BDC9FD1C3A}</a:tableStyleId>
              </a:tblPr>
              <a:tblGrid>
                <a:gridCol w="327778"/>
                <a:gridCol w="458041"/>
                <a:gridCol w="357190"/>
                <a:gridCol w="428628"/>
                <a:gridCol w="428629"/>
              </a:tblGrid>
              <a:tr h="370840">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0000"/>
                    </a:solidFill>
                  </a:tcPr>
                </a:tc>
              </a:tr>
              <a:tr h="370840">
                <a:tc>
                  <a:txBody>
                    <a:bodyPr/>
                    <a:lstStyle/>
                    <a:p>
                      <a:endParaRPr lang="en-US" dirty="0"/>
                    </a:p>
                  </a:txBody>
                  <a:tcPr>
                    <a:solidFill>
                      <a:srgbClr val="00B050"/>
                    </a:solidFill>
                  </a:tcPr>
                </a:tc>
                <a:tc>
                  <a:txBody>
                    <a:bodyPr/>
                    <a:lstStyle/>
                    <a:p>
                      <a:endParaRPr lang="en-US" dirty="0"/>
                    </a:p>
                  </a:txBody>
                  <a:tcPr>
                    <a:solidFill>
                      <a:srgbClr val="00B050"/>
                    </a:solidFill>
                  </a:tcPr>
                </a:tc>
                <a:tc>
                  <a:txBody>
                    <a:bodyPr/>
                    <a:lstStyle/>
                    <a:p>
                      <a:endParaRPr lang="en-US" dirty="0"/>
                    </a:p>
                  </a:txBody>
                  <a:tcPr>
                    <a:solidFill>
                      <a:srgbClr val="00B050"/>
                    </a:solidFill>
                  </a:tcPr>
                </a:tc>
                <a:tc>
                  <a:txBody>
                    <a:bodyPr/>
                    <a:lstStyle/>
                    <a:p>
                      <a:endParaRPr lang="en-US" dirty="0"/>
                    </a:p>
                  </a:txBody>
                  <a:tcPr>
                    <a:solidFill>
                      <a:srgbClr val="00B050"/>
                    </a:solidFill>
                  </a:tcPr>
                </a:tc>
                <a:tc>
                  <a:txBody>
                    <a:bodyPr/>
                    <a:lstStyle/>
                    <a:p>
                      <a:endParaRPr lang="en-US" dirty="0"/>
                    </a:p>
                  </a:txBody>
                  <a:tcPr>
                    <a:solidFill>
                      <a:srgbClr val="00B050"/>
                    </a:solidFill>
                  </a:tcPr>
                </a:tc>
              </a:tr>
              <a:tr h="370840">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0000"/>
                    </a:solidFill>
                  </a:tcPr>
                </a:tc>
              </a:tr>
              <a:tr h="370840">
                <a:tc>
                  <a:txBody>
                    <a:bodyPr/>
                    <a:lstStyle/>
                    <a:p>
                      <a:endParaRPr lang="en-US" dirty="0"/>
                    </a:p>
                  </a:txBody>
                  <a:tcPr>
                    <a:solidFill>
                      <a:srgbClr val="00B0F0"/>
                    </a:solidFill>
                  </a:tcPr>
                </a:tc>
                <a:tc>
                  <a:txBody>
                    <a:bodyPr/>
                    <a:lstStyle/>
                    <a:p>
                      <a:endParaRPr lang="en-US" dirty="0"/>
                    </a:p>
                  </a:txBody>
                  <a:tcPr>
                    <a:solidFill>
                      <a:srgbClr val="00B0F0"/>
                    </a:solidFill>
                  </a:tcPr>
                </a:tc>
                <a:tc>
                  <a:txBody>
                    <a:bodyPr/>
                    <a:lstStyle/>
                    <a:p>
                      <a:endParaRPr lang="en-US" dirty="0"/>
                    </a:p>
                  </a:txBody>
                  <a:tcPr>
                    <a:solidFill>
                      <a:srgbClr val="00B0F0"/>
                    </a:solidFill>
                  </a:tcPr>
                </a:tc>
                <a:tc>
                  <a:txBody>
                    <a:bodyPr/>
                    <a:lstStyle/>
                    <a:p>
                      <a:endParaRPr lang="en-US" dirty="0"/>
                    </a:p>
                  </a:txBody>
                  <a:tcPr>
                    <a:solidFill>
                      <a:srgbClr val="00B0F0"/>
                    </a:solidFill>
                  </a:tcPr>
                </a:tc>
                <a:tc>
                  <a:txBody>
                    <a:bodyPr/>
                    <a:lstStyle/>
                    <a:p>
                      <a:endParaRPr lang="en-US" dirty="0"/>
                    </a:p>
                  </a:txBody>
                  <a:tcPr>
                    <a:solidFill>
                      <a:srgbClr val="00B0F0"/>
                    </a:solidFill>
                  </a:tcPr>
                </a:tc>
              </a:tr>
              <a:tr h="370840">
                <a:tc>
                  <a:txBody>
                    <a:bodyPr/>
                    <a:lstStyle/>
                    <a:p>
                      <a:endParaRPr lang="en-US" dirty="0"/>
                    </a:p>
                  </a:txBody>
                  <a:tcPr>
                    <a:solidFill>
                      <a:srgbClr val="7030A0"/>
                    </a:solidFill>
                  </a:tcPr>
                </a:tc>
                <a:tc>
                  <a:txBody>
                    <a:bodyPr/>
                    <a:lstStyle/>
                    <a:p>
                      <a:endParaRPr lang="en-US" dirty="0"/>
                    </a:p>
                  </a:txBody>
                  <a:tcPr>
                    <a:solidFill>
                      <a:srgbClr val="7030A0"/>
                    </a:solidFill>
                  </a:tcPr>
                </a:tc>
                <a:tc>
                  <a:txBody>
                    <a:bodyPr/>
                    <a:lstStyle/>
                    <a:p>
                      <a:endParaRPr lang="en-US" dirty="0"/>
                    </a:p>
                  </a:txBody>
                  <a:tcPr>
                    <a:solidFill>
                      <a:srgbClr val="7030A0"/>
                    </a:solidFill>
                  </a:tcPr>
                </a:tc>
                <a:tc>
                  <a:txBody>
                    <a:bodyPr/>
                    <a:lstStyle/>
                    <a:p>
                      <a:endParaRPr lang="en-US" dirty="0"/>
                    </a:p>
                  </a:txBody>
                  <a:tcPr>
                    <a:solidFill>
                      <a:srgbClr val="7030A0"/>
                    </a:solidFill>
                  </a:tcPr>
                </a:tc>
                <a:tc>
                  <a:txBody>
                    <a:bodyPr/>
                    <a:lstStyle/>
                    <a:p>
                      <a:endParaRPr lang="en-US" dirty="0"/>
                    </a:p>
                  </a:txBody>
                  <a:tcPr>
                    <a:solidFill>
                      <a:srgbClr val="7030A0"/>
                    </a:solidFill>
                  </a:tcPr>
                </a:tc>
              </a:tr>
            </a:tbl>
          </a:graphicData>
        </a:graphic>
      </p:graphicFrame>
      <p:sp>
        <p:nvSpPr>
          <p:cNvPr id="5" name="Rectangle 4"/>
          <p:cNvSpPr/>
          <p:nvPr/>
        </p:nvSpPr>
        <p:spPr>
          <a:xfrm rot="16200000">
            <a:off x="1953372" y="2006976"/>
            <a:ext cx="1034556" cy="369332"/>
          </a:xfrm>
          <a:prstGeom prst="rect">
            <a:avLst/>
          </a:prstGeom>
        </p:spPr>
        <p:txBody>
          <a:bodyPr wrap="square">
            <a:spAutoFit/>
          </a:bodyPr>
          <a:lstStyle/>
          <a:p>
            <a:r>
              <a:rPr lang="fa-IR" dirty="0" smtClean="0">
                <a:cs typeface="B Nazanin" pitchFamily="2" charset="-78"/>
              </a:rPr>
              <a:t>الف </a:t>
            </a:r>
            <a:endParaRPr lang="en-US" dirty="0">
              <a:cs typeface="B Nazanin" pitchFamily="2" charset="-78"/>
            </a:endParaRPr>
          </a:p>
        </p:txBody>
      </p:sp>
      <p:sp>
        <p:nvSpPr>
          <p:cNvPr id="6" name="Rectangle 5"/>
          <p:cNvSpPr/>
          <p:nvPr/>
        </p:nvSpPr>
        <p:spPr>
          <a:xfrm rot="5400000" flipV="1">
            <a:off x="2599351" y="2152318"/>
            <a:ext cx="599855" cy="369332"/>
          </a:xfrm>
          <a:prstGeom prst="rect">
            <a:avLst/>
          </a:prstGeom>
        </p:spPr>
        <p:txBody>
          <a:bodyPr wrap="square">
            <a:spAutoFit/>
          </a:bodyPr>
          <a:lstStyle/>
          <a:p>
            <a:r>
              <a:rPr lang="fa-IR" dirty="0" smtClean="0">
                <a:cs typeface="B Nazanin" pitchFamily="2" charset="-78"/>
              </a:rPr>
              <a:t>ب </a:t>
            </a:r>
            <a:endParaRPr lang="en-US" dirty="0"/>
          </a:p>
        </p:txBody>
      </p:sp>
      <p:sp>
        <p:nvSpPr>
          <p:cNvPr id="7" name="Rectangle 6"/>
          <p:cNvSpPr/>
          <p:nvPr/>
        </p:nvSpPr>
        <p:spPr>
          <a:xfrm rot="5400000" flipV="1">
            <a:off x="3007286" y="2080310"/>
            <a:ext cx="599855" cy="369332"/>
          </a:xfrm>
          <a:prstGeom prst="rect">
            <a:avLst/>
          </a:prstGeom>
        </p:spPr>
        <p:txBody>
          <a:bodyPr wrap="square">
            <a:spAutoFit/>
          </a:bodyPr>
          <a:lstStyle/>
          <a:p>
            <a:r>
              <a:rPr lang="fa-IR" dirty="0" smtClean="0">
                <a:cs typeface="B Nazanin" pitchFamily="2" charset="-78"/>
              </a:rPr>
              <a:t>ج</a:t>
            </a:r>
            <a:endParaRPr lang="en-US" dirty="0"/>
          </a:p>
        </p:txBody>
      </p:sp>
      <p:sp>
        <p:nvSpPr>
          <p:cNvPr id="8" name="Rectangle 7"/>
          <p:cNvSpPr/>
          <p:nvPr/>
        </p:nvSpPr>
        <p:spPr>
          <a:xfrm rot="5400000" flipV="1">
            <a:off x="3456607" y="2104102"/>
            <a:ext cx="599855" cy="369332"/>
          </a:xfrm>
          <a:prstGeom prst="rect">
            <a:avLst/>
          </a:prstGeom>
        </p:spPr>
        <p:txBody>
          <a:bodyPr wrap="square">
            <a:spAutoFit/>
          </a:bodyPr>
          <a:lstStyle/>
          <a:p>
            <a:r>
              <a:rPr lang="fa-IR" dirty="0" smtClean="0">
                <a:cs typeface="B Nazanin" pitchFamily="2" charset="-78"/>
              </a:rPr>
              <a:t>د </a:t>
            </a:r>
            <a:endParaRPr lang="en-US" dirty="0"/>
          </a:p>
        </p:txBody>
      </p:sp>
      <p:sp>
        <p:nvSpPr>
          <p:cNvPr id="9" name="Rectangle 8"/>
          <p:cNvSpPr/>
          <p:nvPr/>
        </p:nvSpPr>
        <p:spPr>
          <a:xfrm rot="5400000" flipV="1">
            <a:off x="3880473" y="2075549"/>
            <a:ext cx="609378" cy="369332"/>
          </a:xfrm>
          <a:prstGeom prst="rect">
            <a:avLst/>
          </a:prstGeom>
        </p:spPr>
        <p:txBody>
          <a:bodyPr wrap="square">
            <a:spAutoFit/>
          </a:bodyPr>
          <a:lstStyle/>
          <a:p>
            <a:r>
              <a:rPr lang="fa-IR" dirty="0" smtClean="0">
                <a:cs typeface="B Nazanin" pitchFamily="2" charset="-78"/>
              </a:rPr>
              <a:t>ه</a:t>
            </a:r>
            <a:endParaRPr lang="en-US" dirty="0"/>
          </a:p>
        </p:txBody>
      </p:sp>
      <p:sp>
        <p:nvSpPr>
          <p:cNvPr id="10" name="Rectangle 9"/>
          <p:cNvSpPr/>
          <p:nvPr/>
        </p:nvSpPr>
        <p:spPr>
          <a:xfrm>
            <a:off x="2789935" y="1780382"/>
            <a:ext cx="1034556" cy="369332"/>
          </a:xfrm>
          <a:prstGeom prst="rect">
            <a:avLst/>
          </a:prstGeom>
        </p:spPr>
        <p:txBody>
          <a:bodyPr wrap="square">
            <a:spAutoFit/>
          </a:bodyPr>
          <a:lstStyle/>
          <a:p>
            <a:pPr algn="ctr" rtl="1"/>
            <a:r>
              <a:rPr lang="fa-IR" dirty="0" smtClean="0">
                <a:cs typeface="B Nazanin" pitchFamily="2" charset="-78"/>
              </a:rPr>
              <a:t>نوع پروژه </a:t>
            </a:r>
            <a:endParaRPr lang="en-US" dirty="0">
              <a:cs typeface="B Nazanin" pitchFamily="2" charset="-78"/>
            </a:endParaRPr>
          </a:p>
        </p:txBody>
      </p:sp>
      <p:sp>
        <p:nvSpPr>
          <p:cNvPr id="11" name="Rectangle 10"/>
          <p:cNvSpPr/>
          <p:nvPr/>
        </p:nvSpPr>
        <p:spPr>
          <a:xfrm rot="16200000">
            <a:off x="1187149" y="3392807"/>
            <a:ext cx="1472708" cy="369332"/>
          </a:xfrm>
          <a:prstGeom prst="rect">
            <a:avLst/>
          </a:prstGeom>
        </p:spPr>
        <p:txBody>
          <a:bodyPr wrap="square">
            <a:spAutoFit/>
          </a:bodyPr>
          <a:lstStyle/>
          <a:p>
            <a:pPr algn="ctr" rtl="1"/>
            <a:r>
              <a:rPr lang="fa-IR" dirty="0" smtClean="0">
                <a:cs typeface="B Nazanin" pitchFamily="2" charset="-78"/>
              </a:rPr>
              <a:t>نوع وظایف </a:t>
            </a:r>
            <a:endParaRPr lang="en-US" dirty="0">
              <a:cs typeface="B Nazanin" pitchFamily="2" charset="-78"/>
            </a:endParaRPr>
          </a:p>
        </p:txBody>
      </p:sp>
      <p:sp>
        <p:nvSpPr>
          <p:cNvPr id="12" name="Rectangle 11"/>
          <p:cNvSpPr/>
          <p:nvPr/>
        </p:nvSpPr>
        <p:spPr>
          <a:xfrm>
            <a:off x="4257676" y="2607977"/>
            <a:ext cx="1285884" cy="1938992"/>
          </a:xfrm>
          <a:prstGeom prst="rect">
            <a:avLst/>
          </a:prstGeom>
        </p:spPr>
        <p:txBody>
          <a:bodyPr wrap="square">
            <a:spAutoFit/>
          </a:bodyPr>
          <a:lstStyle/>
          <a:p>
            <a:pPr algn="ctr" rtl="1"/>
            <a:r>
              <a:rPr lang="fa-IR" dirty="0" smtClean="0">
                <a:cs typeface="B Nazanin" pitchFamily="2" charset="-78"/>
              </a:rPr>
              <a:t>مالی  واداری</a:t>
            </a:r>
          </a:p>
          <a:p>
            <a:pPr algn="ctr" rtl="1"/>
            <a:endParaRPr lang="fa-IR" sz="700" dirty="0" smtClean="0">
              <a:cs typeface="B Nazanin" pitchFamily="2" charset="-78"/>
            </a:endParaRPr>
          </a:p>
          <a:p>
            <a:pPr algn="ctr" rtl="1"/>
            <a:r>
              <a:rPr lang="fa-IR" dirty="0" smtClean="0">
                <a:cs typeface="B Nazanin" pitchFamily="2" charset="-78"/>
              </a:rPr>
              <a:t>خرید</a:t>
            </a:r>
          </a:p>
          <a:p>
            <a:pPr algn="ctr" rtl="1"/>
            <a:r>
              <a:rPr lang="fa-IR" sz="200" dirty="0" smtClean="0">
                <a:cs typeface="B Nazanin" pitchFamily="2" charset="-78"/>
              </a:rPr>
              <a:t> </a:t>
            </a:r>
          </a:p>
          <a:p>
            <a:pPr algn="ctr" rtl="1"/>
            <a:endParaRPr lang="fa-IR" sz="700" dirty="0" smtClean="0">
              <a:cs typeface="B Nazanin" pitchFamily="2" charset="-78"/>
            </a:endParaRPr>
          </a:p>
          <a:p>
            <a:pPr algn="ctr" rtl="1"/>
            <a:r>
              <a:rPr lang="fa-IR" dirty="0" smtClean="0">
                <a:cs typeface="B Nazanin" pitchFamily="2" charset="-78"/>
              </a:rPr>
              <a:t>قرار داد </a:t>
            </a:r>
          </a:p>
          <a:p>
            <a:pPr algn="ctr" rtl="1"/>
            <a:endParaRPr lang="fa-IR" sz="700" dirty="0" smtClean="0">
              <a:cs typeface="B Nazanin" pitchFamily="2" charset="-78"/>
            </a:endParaRPr>
          </a:p>
          <a:p>
            <a:pPr algn="ctr" rtl="1"/>
            <a:r>
              <a:rPr lang="fa-IR" dirty="0" smtClean="0">
                <a:cs typeface="B Nazanin" pitchFamily="2" charset="-78"/>
              </a:rPr>
              <a:t>ساخت</a:t>
            </a:r>
          </a:p>
          <a:p>
            <a:pPr algn="ctr" rtl="1"/>
            <a:endParaRPr lang="fa-IR" sz="700" dirty="0" smtClean="0">
              <a:cs typeface="B Nazanin" pitchFamily="2" charset="-78"/>
            </a:endParaRPr>
          </a:p>
          <a:p>
            <a:pPr algn="ctr" rtl="1"/>
            <a:r>
              <a:rPr lang="fa-IR" dirty="0" smtClean="0">
                <a:cs typeface="B Nazanin" pitchFamily="2" charset="-78"/>
              </a:rPr>
              <a:t>طراحی  </a:t>
            </a:r>
            <a:endParaRPr lang="en-US" dirty="0">
              <a:cs typeface="B Nazanin" pitchFamily="2" charset="-78"/>
            </a:endParaRPr>
          </a:p>
        </p:txBody>
      </p:sp>
      <p:cxnSp>
        <p:nvCxnSpPr>
          <p:cNvPr id="14" name="Straight Connector 13"/>
          <p:cNvCxnSpPr/>
          <p:nvPr/>
        </p:nvCxnSpPr>
        <p:spPr>
          <a:xfrm rot="10800000" flipV="1">
            <a:off x="4351372" y="2151139"/>
            <a:ext cx="1228740" cy="485772"/>
          </a:xfrm>
          <a:prstGeom prst="line">
            <a:avLst/>
          </a:prstGeom>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5609254" y="1079569"/>
            <a:ext cx="1500198" cy="107157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400" dirty="0" smtClean="0">
                <a:cs typeface="B Nazanin" pitchFamily="2" charset="-78"/>
              </a:rPr>
              <a:t>مدیر اجرایی </a:t>
            </a:r>
            <a:endParaRPr lang="en-US" sz="2400" dirty="0">
              <a:cs typeface="B Nazanin" pitchFamily="2" charset="-78"/>
            </a:endParaRPr>
          </a:p>
        </p:txBody>
      </p:sp>
      <p:sp>
        <p:nvSpPr>
          <p:cNvPr id="13" name="Rectangle 12"/>
          <p:cNvSpPr/>
          <p:nvPr/>
        </p:nvSpPr>
        <p:spPr>
          <a:xfrm>
            <a:off x="3286116" y="5286388"/>
            <a:ext cx="1390124" cy="369332"/>
          </a:xfrm>
          <a:prstGeom prst="rect">
            <a:avLst/>
          </a:prstGeom>
        </p:spPr>
        <p:txBody>
          <a:bodyPr wrap="none">
            <a:spAutoFit/>
          </a:bodyPr>
          <a:lstStyle/>
          <a:p>
            <a:r>
              <a:rPr lang="fa-IR" dirty="0" smtClean="0">
                <a:solidFill>
                  <a:srgbClr val="FF0000"/>
                </a:solidFill>
                <a:cs typeface="B Nazanin" pitchFamily="2" charset="-78"/>
              </a:rPr>
              <a:t>سازمان ماتریسی </a:t>
            </a:r>
            <a:endParaRPr lang="en-US" dirty="0">
              <a:solidFill>
                <a:srgbClr val="FF0000"/>
              </a:solidFill>
            </a:endParaRPr>
          </a:p>
        </p:txBody>
      </p:sp>
      <p:sp>
        <p:nvSpPr>
          <p:cNvPr id="15" name="Footer Placeholder 14"/>
          <p:cNvSpPr>
            <a:spLocks noGrp="1"/>
          </p:cNvSpPr>
          <p:nvPr>
            <p:ph type="ftr" sz="quarter" idx="11"/>
          </p:nvPr>
        </p:nvSpPr>
        <p:spPr/>
        <p:txBody>
          <a:bodyPr/>
          <a:lstStyle/>
          <a:p>
            <a:r>
              <a:rPr lang="en-US" smtClean="0"/>
              <a:t>© irmgn.ir</a:t>
            </a:r>
            <a:endParaRPr lang="en-US"/>
          </a:p>
        </p:txBody>
      </p:sp>
    </p:spTree>
  </p:cSld>
  <p:clrMapOvr>
    <a:masterClrMapping/>
  </p:clrMapOvr>
  <p:transition>
    <p:wipe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968123227"/>
              </p:ext>
            </p:extLst>
          </p:nvPr>
        </p:nvGraphicFramePr>
        <p:xfrm>
          <a:off x="1435608" y="476672"/>
          <a:ext cx="7498080" cy="57717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867320807"/>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graphicEl>
                                              <a:dgm id="{AB4B1038-95EE-4AE4-9228-8CF9F51F40DE}"/>
                                            </p:graphicEl>
                                          </p:spTgt>
                                        </p:tgtEl>
                                        <p:attrNameLst>
                                          <p:attrName>style.visibility</p:attrName>
                                        </p:attrNameLst>
                                      </p:cBhvr>
                                      <p:to>
                                        <p:strVal val="visible"/>
                                      </p:to>
                                    </p:set>
                                    <p:animEffect transition="in" filter="randombar(horizontal)">
                                      <p:cBhvr>
                                        <p:cTn id="7" dur="500"/>
                                        <p:tgtEl>
                                          <p:spTgt spid="4">
                                            <p:graphicEl>
                                              <a:dgm id="{AB4B1038-95EE-4AE4-9228-8CF9F51F40DE}"/>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4">
                                            <p:graphicEl>
                                              <a:dgm id="{45EE2F80-8E79-431F-BF2E-36E456A15623}"/>
                                            </p:graphicEl>
                                          </p:spTgt>
                                        </p:tgtEl>
                                        <p:attrNameLst>
                                          <p:attrName>style.visibility</p:attrName>
                                        </p:attrNameLst>
                                      </p:cBhvr>
                                      <p:to>
                                        <p:strVal val="visible"/>
                                      </p:to>
                                    </p:set>
                                    <p:animEffect transition="in" filter="randombar(horizontal)">
                                      <p:cBhvr>
                                        <p:cTn id="12" dur="500"/>
                                        <p:tgtEl>
                                          <p:spTgt spid="4">
                                            <p:graphicEl>
                                              <a:dgm id="{45EE2F80-8E79-431F-BF2E-36E456A15623}"/>
                                            </p:graphic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4">
                                            <p:graphicEl>
                                              <a:dgm id="{1C5234AB-C52E-4ACD-A642-F24B975F461B}"/>
                                            </p:graphicEl>
                                          </p:spTgt>
                                        </p:tgtEl>
                                        <p:attrNameLst>
                                          <p:attrName>style.visibility</p:attrName>
                                        </p:attrNameLst>
                                      </p:cBhvr>
                                      <p:to>
                                        <p:strVal val="visible"/>
                                      </p:to>
                                    </p:set>
                                    <p:animEffect transition="in" filter="randombar(horizontal)">
                                      <p:cBhvr>
                                        <p:cTn id="17" dur="500"/>
                                        <p:tgtEl>
                                          <p:spTgt spid="4">
                                            <p:graphicEl>
                                              <a:dgm id="{1C5234AB-C52E-4ACD-A642-F24B975F461B}"/>
                                            </p:graphic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4">
                                            <p:graphicEl>
                                              <a:dgm id="{D2D4FBCB-5DE5-4423-87B7-2138C83CAD2A}"/>
                                            </p:graphicEl>
                                          </p:spTgt>
                                        </p:tgtEl>
                                        <p:attrNameLst>
                                          <p:attrName>style.visibility</p:attrName>
                                        </p:attrNameLst>
                                      </p:cBhvr>
                                      <p:to>
                                        <p:strVal val="visible"/>
                                      </p:to>
                                    </p:set>
                                    <p:animEffect transition="in" filter="randombar(horizontal)">
                                      <p:cBhvr>
                                        <p:cTn id="22" dur="500"/>
                                        <p:tgtEl>
                                          <p:spTgt spid="4">
                                            <p:graphicEl>
                                              <a:dgm id="{D2D4FBCB-5DE5-4423-87B7-2138C83CAD2A}"/>
                                            </p:graphic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4">
                                            <p:graphicEl>
                                              <a:dgm id="{336661BA-1B29-4AC5-936C-05F13093DAA0}"/>
                                            </p:graphicEl>
                                          </p:spTgt>
                                        </p:tgtEl>
                                        <p:attrNameLst>
                                          <p:attrName>style.visibility</p:attrName>
                                        </p:attrNameLst>
                                      </p:cBhvr>
                                      <p:to>
                                        <p:strVal val="visible"/>
                                      </p:to>
                                    </p:set>
                                    <p:animEffect transition="in" filter="randombar(horizontal)">
                                      <p:cBhvr>
                                        <p:cTn id="27" dur="500"/>
                                        <p:tgtEl>
                                          <p:spTgt spid="4">
                                            <p:graphicEl>
                                              <a:dgm id="{336661BA-1B29-4AC5-936C-05F13093DAA0}"/>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idx="1"/>
          </p:nvPr>
        </p:nvSpPr>
        <p:spPr/>
        <p:txBody>
          <a:bodyPr>
            <a:noAutofit/>
          </a:bodyPr>
          <a:lstStyle/>
          <a:p>
            <a:pPr algn="ctr" rtl="1"/>
            <a:r>
              <a:rPr lang="fa-IR" sz="2000" b="1" dirty="0" smtClean="0">
                <a:cs typeface="B Nazanin" pitchFamily="2" charset="-78"/>
              </a:rPr>
              <a:t>نکتـــــــــــــــــــــــــــه!</a:t>
            </a:r>
            <a:endParaRPr lang="en-US" sz="2000" b="1" dirty="0">
              <a:cs typeface="B Nazanin" pitchFamily="2" charset="-78"/>
            </a:endParaRPr>
          </a:p>
        </p:txBody>
      </p:sp>
      <p:sp>
        <p:nvSpPr>
          <p:cNvPr id="4" name="Text Placeholder 3"/>
          <p:cNvSpPr>
            <a:spLocks noGrp="1"/>
          </p:cNvSpPr>
          <p:nvPr>
            <p:ph type="body" sz="half" idx="3"/>
          </p:nvPr>
        </p:nvSpPr>
        <p:spPr/>
        <p:txBody>
          <a:bodyPr>
            <a:normAutofit/>
          </a:bodyPr>
          <a:lstStyle/>
          <a:p>
            <a:pPr algn="ctr"/>
            <a:r>
              <a:rPr lang="fa-IR" sz="2400" b="1" dirty="0" smtClean="0">
                <a:cs typeface="B Nazanin" pitchFamily="2" charset="-78"/>
              </a:rPr>
              <a:t>معایب ادهوکراسی</a:t>
            </a:r>
            <a:endParaRPr lang="en-US" sz="2400" b="1" dirty="0">
              <a:cs typeface="B Nazanin" pitchFamily="2" charset="-78"/>
            </a:endParaRPr>
          </a:p>
        </p:txBody>
      </p:sp>
      <p:sp>
        <p:nvSpPr>
          <p:cNvPr id="5" name="Content Placeholder 4"/>
          <p:cNvSpPr>
            <a:spLocks noGrp="1"/>
          </p:cNvSpPr>
          <p:nvPr>
            <p:ph sz="quarter" idx="2"/>
          </p:nvPr>
        </p:nvSpPr>
        <p:spPr/>
        <p:txBody>
          <a:bodyPr>
            <a:normAutofit/>
          </a:bodyPr>
          <a:lstStyle/>
          <a:p>
            <a:pPr marL="118872" indent="0" algn="r" rtl="1">
              <a:buNone/>
            </a:pPr>
            <a:endParaRPr lang="fa-IR" dirty="0">
              <a:cs typeface="B Nazanin" pitchFamily="2" charset="-78"/>
            </a:endParaRPr>
          </a:p>
          <a:p>
            <a:pPr marL="118872" indent="0" algn="justLow" rtl="1">
              <a:buNone/>
            </a:pPr>
            <a:r>
              <a:rPr lang="fa-IR" dirty="0" smtClean="0">
                <a:cs typeface="B Nazanin" pitchFamily="2" charset="-78"/>
              </a:rPr>
              <a:t>ساختارهای </a:t>
            </a:r>
            <a:r>
              <a:rPr lang="fa-IR" b="1" dirty="0" smtClean="0">
                <a:solidFill>
                  <a:srgbClr val="0070C0"/>
                </a:solidFill>
                <a:cs typeface="B Nazanin" pitchFamily="2" charset="-78"/>
              </a:rPr>
              <a:t>ساده و بوروکراسی ماشینی </a:t>
            </a:r>
            <a:r>
              <a:rPr lang="fa-IR" dirty="0" smtClean="0">
                <a:cs typeface="B Nazanin" pitchFamily="2" charset="-78"/>
              </a:rPr>
              <a:t>، ساختار مطلوبی برای سازمانهای </a:t>
            </a:r>
            <a:r>
              <a:rPr lang="fa-IR" b="1" dirty="0" smtClean="0">
                <a:solidFill>
                  <a:srgbClr val="0070C0"/>
                </a:solidFill>
                <a:cs typeface="B Nazanin" pitchFamily="2" charset="-78"/>
              </a:rPr>
              <a:t>دیروزند</a:t>
            </a:r>
            <a:r>
              <a:rPr lang="fa-IR" dirty="0" smtClean="0">
                <a:cs typeface="B Nazanin" pitchFamily="2" charset="-78"/>
              </a:rPr>
              <a:t> و </a:t>
            </a:r>
            <a:r>
              <a:rPr lang="fa-IR" b="1" dirty="0" smtClean="0">
                <a:solidFill>
                  <a:srgbClr val="0070C0"/>
                </a:solidFill>
                <a:cs typeface="B Nazanin" pitchFamily="2" charset="-78"/>
              </a:rPr>
              <a:t>بوروکراسی حرفه ای و ساختار بخشی</a:t>
            </a:r>
            <a:r>
              <a:rPr lang="fa-IR" dirty="0" smtClean="0">
                <a:cs typeface="B Nazanin" pitchFamily="2" charset="-78"/>
              </a:rPr>
              <a:t> ، ساختار مطلوب </a:t>
            </a:r>
            <a:r>
              <a:rPr lang="fa-IR" b="1" dirty="0" smtClean="0">
                <a:solidFill>
                  <a:srgbClr val="0070C0"/>
                </a:solidFill>
                <a:cs typeface="B Nazanin" pitchFamily="2" charset="-78"/>
              </a:rPr>
              <a:t>امروزند</a:t>
            </a:r>
            <a:r>
              <a:rPr lang="fa-IR" dirty="0" smtClean="0">
                <a:cs typeface="B Nazanin" pitchFamily="2" charset="-78"/>
              </a:rPr>
              <a:t> ، </a:t>
            </a:r>
            <a:r>
              <a:rPr lang="fa-IR" b="1" dirty="0" smtClean="0">
                <a:solidFill>
                  <a:srgbClr val="0070C0"/>
                </a:solidFill>
                <a:cs typeface="B Nazanin" pitchFamily="2" charset="-78"/>
              </a:rPr>
              <a:t>ادهوکراسی</a:t>
            </a:r>
            <a:r>
              <a:rPr lang="fa-IR" dirty="0" smtClean="0">
                <a:cs typeface="B Nazanin" pitchFamily="2" charset="-78"/>
              </a:rPr>
              <a:t> نیز ساختار مناسب برای سازمان های </a:t>
            </a:r>
            <a:r>
              <a:rPr lang="fa-IR" b="1" dirty="0" smtClean="0">
                <a:solidFill>
                  <a:srgbClr val="0070C0"/>
                </a:solidFill>
                <a:cs typeface="B Nazanin" pitchFamily="2" charset="-78"/>
              </a:rPr>
              <a:t>فردا</a:t>
            </a:r>
            <a:r>
              <a:rPr lang="fa-IR" dirty="0" smtClean="0">
                <a:cs typeface="B Nazanin" pitchFamily="2" charset="-78"/>
              </a:rPr>
              <a:t> است.</a:t>
            </a:r>
            <a:endParaRPr lang="en-US" dirty="0">
              <a:cs typeface="B Nazanin" pitchFamily="2" charset="-78"/>
            </a:endParaRPr>
          </a:p>
        </p:txBody>
      </p:sp>
      <p:sp>
        <p:nvSpPr>
          <p:cNvPr id="6" name="Content Placeholder 5"/>
          <p:cNvSpPr>
            <a:spLocks noGrp="1"/>
          </p:cNvSpPr>
          <p:nvPr>
            <p:ph sz="quarter" idx="4"/>
          </p:nvPr>
        </p:nvSpPr>
        <p:spPr/>
        <p:txBody>
          <a:bodyPr/>
          <a:lstStyle/>
          <a:p>
            <a:pPr marL="118872" indent="0" algn="r" rtl="1">
              <a:buNone/>
            </a:pPr>
            <a:endParaRPr lang="fa-IR" dirty="0"/>
          </a:p>
          <a:p>
            <a:pPr marL="118872" indent="0" algn="justLow" rtl="1">
              <a:buNone/>
            </a:pPr>
            <a:r>
              <a:rPr lang="fa-IR" dirty="0" smtClean="0">
                <a:cs typeface="B Nazanin" pitchFamily="2" charset="-78"/>
              </a:rPr>
              <a:t>این نوع ساختار مشکلاتی در زمینه </a:t>
            </a:r>
            <a:r>
              <a:rPr lang="fa-IR" dirty="0" smtClean="0">
                <a:solidFill>
                  <a:srgbClr val="FF0000"/>
                </a:solidFill>
                <a:cs typeface="B Nazanin" pitchFamily="2" charset="-78"/>
              </a:rPr>
              <a:t>تعارض</a:t>
            </a:r>
            <a:r>
              <a:rPr lang="fa-IR" dirty="0" smtClean="0">
                <a:cs typeface="B Nazanin" pitchFamily="2" charset="-78"/>
              </a:rPr>
              <a:t> بین </a:t>
            </a:r>
            <a:r>
              <a:rPr lang="fa-IR" dirty="0" smtClean="0">
                <a:solidFill>
                  <a:srgbClr val="FF0000"/>
                </a:solidFill>
                <a:cs typeface="B Nazanin" pitchFamily="2" charset="-78"/>
              </a:rPr>
              <a:t>تعلق به واحد مربوطه </a:t>
            </a:r>
            <a:r>
              <a:rPr lang="fa-IR" dirty="0" smtClean="0">
                <a:cs typeface="B Nazanin" pitchFamily="2" charset="-78"/>
              </a:rPr>
              <a:t>و </a:t>
            </a:r>
            <a:r>
              <a:rPr lang="fa-IR" dirty="0" smtClean="0">
                <a:solidFill>
                  <a:srgbClr val="FF0000"/>
                </a:solidFill>
                <a:cs typeface="B Nazanin" pitchFamily="2" charset="-78"/>
              </a:rPr>
              <a:t>گروه کاری </a:t>
            </a:r>
            <a:r>
              <a:rPr lang="fa-IR" dirty="0" smtClean="0">
                <a:cs typeface="B Nazanin" pitchFamily="2" charset="-78"/>
              </a:rPr>
              <a:t>به وجود می آورد. گزارشات حاکی از آن است که افراد وابستگی بیشتری را به واحد مربوطه خود نشان می دهند و صرافا برای گزراش دهی وشرکت در جلسات در تیمها شرکت می نمایند و بدین لحاظ خود را عنصر کامل تیم نمی دانند.</a:t>
            </a:r>
            <a:endParaRPr lang="en-US" dirty="0">
              <a:cs typeface="B Nazanin" pitchFamily="2" charset="-78"/>
            </a:endParaRPr>
          </a:p>
        </p:txBody>
      </p:sp>
      <p:sp>
        <p:nvSpPr>
          <p:cNvPr id="7" name="Footer Placeholder 6"/>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841924444"/>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Effect transition="in" filter="barn(inVertical)">
                                      <p:cBhvr>
                                        <p:cTn id="7" dur="500"/>
                                        <p:tgtEl>
                                          <p:spTgt spid="4">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Effect transition="in" filter="barn(inVertical)">
                                      <p:cBhvr>
                                        <p:cTn id="12" dur="500"/>
                                        <p:tgtEl>
                                          <p:spTgt spid="4">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6">
                                            <p:bg/>
                                          </p:spTgt>
                                        </p:tgtEl>
                                        <p:attrNameLst>
                                          <p:attrName>style.visibility</p:attrName>
                                        </p:attrNameLst>
                                      </p:cBhvr>
                                      <p:to>
                                        <p:strVal val="visible"/>
                                      </p:to>
                                    </p:set>
                                    <p:animEffect transition="in" filter="barn(inVertical)">
                                      <p:cBhvr>
                                        <p:cTn id="15" dur="500"/>
                                        <p:tgtEl>
                                          <p:spTgt spid="6">
                                            <p:bg/>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barn(inVertical)">
                                      <p:cBhvr>
                                        <p:cTn id="20" dur="500"/>
                                        <p:tgtEl>
                                          <p:spTgt spid="6">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bg/>
                                          </p:spTgt>
                                        </p:tgtEl>
                                        <p:attrNameLst>
                                          <p:attrName>style.visibility</p:attrName>
                                        </p:attrNameLst>
                                      </p:cBhvr>
                                      <p:to>
                                        <p:strVal val="visible"/>
                                      </p:to>
                                    </p:set>
                                    <p:animEffect transition="in" filter="barn(inVertical)">
                                      <p:cBhvr>
                                        <p:cTn id="25" dur="500"/>
                                        <p:tgtEl>
                                          <p:spTgt spid="3">
                                            <p:bg/>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
                                            <p:txEl>
                                              <p:pRg st="0" end="0"/>
                                            </p:txEl>
                                          </p:spTgt>
                                        </p:tgtEl>
                                        <p:attrNameLst>
                                          <p:attrName>style.visibility</p:attrName>
                                        </p:attrNameLst>
                                      </p:cBhvr>
                                      <p:to>
                                        <p:strVal val="visible"/>
                                      </p:to>
                                    </p:set>
                                    <p:animEffect transition="in" filter="barn(inVertical)">
                                      <p:cBhvr>
                                        <p:cTn id="30" dur="500"/>
                                        <p:tgtEl>
                                          <p:spTgt spid="3">
                                            <p:txEl>
                                              <p:pRg st="0" end="0"/>
                                            </p:txEl>
                                          </p:spTgt>
                                        </p:tgtEl>
                                      </p:cBhvr>
                                    </p:animEffect>
                                  </p:childTnLst>
                                </p:cTn>
                              </p:par>
                              <p:par>
                                <p:cTn id="31" presetID="16" presetClass="entr" presetSubtype="21" fill="hold" grpId="0" nodeType="withEffect">
                                  <p:stCondLst>
                                    <p:cond delay="0"/>
                                  </p:stCondLst>
                                  <p:childTnLst>
                                    <p:set>
                                      <p:cBhvr>
                                        <p:cTn id="32" dur="1" fill="hold">
                                          <p:stCondLst>
                                            <p:cond delay="0"/>
                                          </p:stCondLst>
                                        </p:cTn>
                                        <p:tgtEl>
                                          <p:spTgt spid="5">
                                            <p:bg/>
                                          </p:spTgt>
                                        </p:tgtEl>
                                        <p:attrNameLst>
                                          <p:attrName>style.visibility</p:attrName>
                                        </p:attrNameLst>
                                      </p:cBhvr>
                                      <p:to>
                                        <p:strVal val="visible"/>
                                      </p:to>
                                    </p:set>
                                    <p:animEffect transition="in" filter="barn(inVertical)">
                                      <p:cBhvr>
                                        <p:cTn id="33" dur="500"/>
                                        <p:tgtEl>
                                          <p:spTgt spid="5">
                                            <p:bg/>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grpId="0" nodeType="clickEffect">
                                  <p:stCondLst>
                                    <p:cond delay="0"/>
                                  </p:stCondLst>
                                  <p:childTnLst>
                                    <p:set>
                                      <p:cBhvr>
                                        <p:cTn id="37" dur="1" fill="hold">
                                          <p:stCondLst>
                                            <p:cond delay="0"/>
                                          </p:stCondLst>
                                        </p:cTn>
                                        <p:tgtEl>
                                          <p:spTgt spid="5">
                                            <p:txEl>
                                              <p:pRg st="1" end="1"/>
                                            </p:txEl>
                                          </p:spTgt>
                                        </p:tgtEl>
                                        <p:attrNameLst>
                                          <p:attrName>style.visibility</p:attrName>
                                        </p:attrNameLst>
                                      </p:cBhvr>
                                      <p:to>
                                        <p:strVal val="visible"/>
                                      </p:to>
                                    </p:set>
                                    <p:animEffect transition="in" filter="barn(inVertical)">
                                      <p:cBhvr>
                                        <p:cTn id="38" dur="5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build="p" animBg="1"/>
      <p:bldP spid="5" grpId="0" build="p" animBg="1"/>
      <p:bldP spid="6" grpId="0" build="p"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71538" y="357166"/>
            <a:ext cx="7715304" cy="6309420"/>
          </a:xfrm>
          <a:prstGeom prst="rect">
            <a:avLst/>
          </a:prstGeom>
        </p:spPr>
        <p:txBody>
          <a:bodyPr wrap="square">
            <a:spAutoFit/>
          </a:bodyPr>
          <a:lstStyle/>
          <a:p>
            <a:pPr algn="just" rtl="1"/>
            <a:r>
              <a:rPr lang="fa-IR" sz="2400" b="1" dirty="0" smtClean="0">
                <a:cs typeface="B Zar" pitchFamily="2" charset="-78"/>
              </a:rPr>
              <a:t>سلامت و توسعه سازمان</a:t>
            </a:r>
          </a:p>
          <a:p>
            <a:pPr algn="just" rtl="1"/>
            <a:endParaRPr lang="fa-IR" sz="2400" dirty="0" smtClean="0">
              <a:cs typeface="B Zar" pitchFamily="2" charset="-78"/>
            </a:endParaRPr>
          </a:p>
          <a:p>
            <a:pPr algn="just" rtl="1"/>
            <a:r>
              <a:rPr lang="fa-IR" sz="2400" dirty="0" smtClean="0">
                <a:cs typeface="B Zar" pitchFamily="2" charset="-78"/>
              </a:rPr>
              <a:t>در عمل چگونه سازمان میتواند به یک ساختار مناسب دست یابد؟ لازمه پاسخ به این سؤال تطابق سازمان با ویژگیهای محیطی و تعادل و تناسب روابط درونی است. برای پاسخ سوالات فوق می بایستی در پی یافتن پاسخ به سوالاتی که چگونگی رابطه بین سازمان و محیط را روشن می نمایند باشیم سوالاتی از قبیل </a:t>
            </a:r>
          </a:p>
          <a:p>
            <a:pPr algn="just" rtl="1"/>
            <a:endParaRPr lang="fa-IR" sz="2400" dirty="0" smtClean="0">
              <a:cs typeface="B Zar" pitchFamily="2" charset="-78"/>
            </a:endParaRPr>
          </a:p>
          <a:p>
            <a:pPr algn="just" rtl="1"/>
            <a:r>
              <a:rPr lang="fa-IR" sz="2400" dirty="0" smtClean="0">
                <a:cs typeface="B Zar" pitchFamily="2" charset="-78"/>
              </a:rPr>
              <a:t>1. ماهیت محیط سازمانی چیست؟ آیا محیط سازمان ساده و با ثبات باشد یا پیچیده و آشفته  ؟ چه تغییراتی در زمینه های اقتصادی تکنولوژیکی بازار نیروی کار و یازمینه های سیاسی اجتماعی در حال شکل گیری است.  احتمال تسری توسعه به کل محیط چقدر است ؟   </a:t>
            </a:r>
          </a:p>
          <a:p>
            <a:pPr marL="457200" indent="-457200" algn="just" rtl="1">
              <a:buAutoNum type="arabicPeriod"/>
            </a:pPr>
            <a:endParaRPr lang="fa-IR" sz="2400" dirty="0" smtClean="0">
              <a:cs typeface="B Zar" pitchFamily="2" charset="-78"/>
            </a:endParaRPr>
          </a:p>
          <a:p>
            <a:pPr marL="457200" indent="-457200" algn="just" rtl="1">
              <a:buAutoNum type="arabicPeriod"/>
            </a:pPr>
            <a:endParaRPr lang="fa-IR" sz="2000" dirty="0" smtClean="0">
              <a:cs typeface="B Zar" pitchFamily="2" charset="-78"/>
            </a:endParaRPr>
          </a:p>
          <a:p>
            <a:pPr algn="just" rtl="1"/>
            <a:r>
              <a:rPr lang="fa-IR" sz="2400" dirty="0" smtClean="0">
                <a:cs typeface="B Zar" pitchFamily="2" charset="-78"/>
              </a:rPr>
              <a:t>2. چه استراتژی ای مورد استفاده قرار میگیرد؟آیا سازمان میتواند فقدان راهبرد را بپذیرد آیا نسبت به هر تغییری به صورت عکس العمل واکنش نشان میدهد ایا سازمان سعی میکند با تغییر خاصی  که در محیط ایجاد شده مقابله نماید ؟ آیا سازمان  متمایل به رقابت با محیط یا همکاری  با آن است .</a:t>
            </a:r>
          </a:p>
        </p:txBody>
      </p:sp>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867320807"/>
      </p:ext>
    </p:extLst>
  </p:cSld>
  <p:clrMapOvr>
    <a:masterClrMapping/>
  </p:clrMapOvr>
  <p:transition spd="slow">
    <p:wedg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71538" y="357166"/>
            <a:ext cx="7858180" cy="6001643"/>
          </a:xfrm>
          <a:prstGeom prst="rect">
            <a:avLst/>
          </a:prstGeom>
        </p:spPr>
        <p:txBody>
          <a:bodyPr wrap="square">
            <a:spAutoFit/>
          </a:bodyPr>
          <a:lstStyle/>
          <a:p>
            <a:pPr algn="just" rtl="1"/>
            <a:r>
              <a:rPr lang="fa-IR" sz="2400" b="1" dirty="0" smtClean="0">
                <a:cs typeface="B Zar" pitchFamily="2" charset="-78"/>
              </a:rPr>
              <a:t>سلامت و توسعه سازمان</a:t>
            </a:r>
          </a:p>
          <a:p>
            <a:pPr algn="just" rtl="1"/>
            <a:endParaRPr lang="fa-IR" sz="2400" dirty="0" smtClean="0">
              <a:cs typeface="B Zar" pitchFamily="2" charset="-78"/>
            </a:endParaRPr>
          </a:p>
          <a:p>
            <a:pPr algn="just" rtl="1"/>
            <a:r>
              <a:rPr lang="fa-IR" sz="2400" dirty="0" smtClean="0">
                <a:cs typeface="B Zar" pitchFamily="2" charset="-78"/>
              </a:rPr>
              <a:t>3. چه تکنولوژی ای مورد استفاده قرار میگیرد؟ آیا فرایندهای مورد استفاده  داده ها را به ستاده های استاندارد معینی تبدیل میکنند آیا تکنولوژی برای مسئولیتها و استقلال  کاری مشاغلی با آزادی عمل کم یا زیاد به وجود می آورد ؟ </a:t>
            </a:r>
          </a:p>
          <a:p>
            <a:pPr algn="just" rtl="1"/>
            <a:endParaRPr lang="fa-IR" sz="2400" dirty="0" smtClean="0">
              <a:cs typeface="B Zar" pitchFamily="2" charset="-78"/>
            </a:endParaRPr>
          </a:p>
          <a:p>
            <a:pPr algn="just" rtl="1"/>
            <a:r>
              <a:rPr lang="fa-IR" sz="2400" dirty="0" smtClean="0">
                <a:cs typeface="B Zar" pitchFamily="2" charset="-78"/>
              </a:rPr>
              <a:t>4. چه افرادی استخدام می شوند؟ "فرهنگ" و طرز فکر برتر در سازمان چیست؟</a:t>
            </a:r>
          </a:p>
          <a:p>
            <a:pPr algn="just" rtl="1"/>
            <a:endParaRPr lang="fa-IR" sz="2400" dirty="0" smtClean="0">
              <a:cs typeface="B Zar" pitchFamily="2" charset="-78"/>
            </a:endParaRPr>
          </a:p>
          <a:p>
            <a:pPr algn="just" rtl="1"/>
            <a:r>
              <a:rPr lang="fa-IR" sz="2400" dirty="0" smtClean="0">
                <a:cs typeface="B Zar" pitchFamily="2" charset="-78"/>
              </a:rPr>
              <a:t>5. سازمان چگونه ساختاردهی میشود و فلسفه های مدیریتی مهم و برترکدامند؟آیا ساختار بوروکراتیک و یا ساختارهای ارگانیک ماتریسی برای آن مناسب است ؟ و..... </a:t>
            </a:r>
          </a:p>
          <a:p>
            <a:pPr algn="just" rtl="1"/>
            <a:endParaRPr lang="fa-IR" sz="2400" dirty="0" smtClean="0">
              <a:cs typeface="B Zar" pitchFamily="2" charset="-78"/>
            </a:endParaRPr>
          </a:p>
          <a:p>
            <a:pPr algn="just" rtl="1"/>
            <a:r>
              <a:rPr lang="fa-IR" sz="2400" dirty="0" smtClean="0">
                <a:cs typeface="B Zar" pitchFamily="2" charset="-78"/>
              </a:rPr>
              <a:t>پاسخ به پرسشهای فوق می تواند برای شناخت خصوصیات سازمانی بسیار مفید باشد و از طریق این شناخت در صدد یافتن به ساختار مناسب برآمد . </a:t>
            </a:r>
          </a:p>
          <a:p>
            <a:pPr algn="just" rtl="1"/>
            <a:endParaRPr lang="fa-IR" sz="2400" dirty="0" smtClean="0">
              <a:cs typeface="B Zar" pitchFamily="2" charset="-78"/>
            </a:endParaRPr>
          </a:p>
          <a:p>
            <a:pPr algn="just" rtl="1"/>
            <a:endParaRPr lang="fa-IR" sz="2400" dirty="0" smtClean="0">
              <a:cs typeface="B Zar" pitchFamily="2" charset="-78"/>
            </a:endParaRPr>
          </a:p>
          <a:p>
            <a:pPr algn="just" rtl="1"/>
            <a:endParaRPr lang="fa-IR" sz="2400" dirty="0">
              <a:cs typeface="B Zar" pitchFamily="2" charset="-78"/>
            </a:endParaRPr>
          </a:p>
        </p:txBody>
      </p:sp>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867320807"/>
      </p:ext>
    </p:extLst>
  </p:cSld>
  <p:clrMapOvr>
    <a:masterClrMapping/>
  </p:clrMapOvr>
  <p:transition spd="slow">
    <p:wedg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850106"/>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pPr algn="ctr"/>
            <a:r>
              <a:rPr lang="fa-IR" sz="3200" b="1" dirty="0" smtClean="0">
                <a:cs typeface="B Nazanin" pitchFamily="2" charset="-78"/>
              </a:rPr>
              <a:t>سلامت و توسعه سازمان</a:t>
            </a:r>
            <a:endParaRPr lang="en-US" sz="3200" b="1" dirty="0">
              <a:cs typeface="B Nazanin" pitchFamily="2" charset="-78"/>
            </a:endParaRPr>
          </a:p>
        </p:txBody>
      </p:sp>
      <p:sp>
        <p:nvSpPr>
          <p:cNvPr id="3" name="Content Placeholder 2"/>
          <p:cNvSpPr>
            <a:spLocks noGrp="1"/>
          </p:cNvSpPr>
          <p:nvPr>
            <p:ph idx="1"/>
          </p:nvPr>
        </p:nvSpPr>
        <p:spPr>
          <a:xfrm>
            <a:off x="1435608" y="1340768"/>
            <a:ext cx="7498080" cy="4907632"/>
          </a:xfrm>
        </p:spPr>
        <p:style>
          <a:lnRef idx="1">
            <a:schemeClr val="accent1"/>
          </a:lnRef>
          <a:fillRef idx="3">
            <a:schemeClr val="accent1"/>
          </a:fillRef>
          <a:effectRef idx="2">
            <a:schemeClr val="accent1"/>
          </a:effectRef>
          <a:fontRef idx="minor">
            <a:schemeClr val="lt1"/>
          </a:fontRef>
        </p:style>
        <p:txBody>
          <a:bodyPr>
            <a:normAutofit/>
          </a:bodyPr>
          <a:lstStyle/>
          <a:p>
            <a:pPr marL="82296" indent="0" algn="r" rtl="1">
              <a:buNone/>
            </a:pPr>
            <a:r>
              <a:rPr lang="fa-IR" sz="2800" dirty="0" smtClean="0">
                <a:cs typeface="B Nazanin" pitchFamily="2" charset="-78"/>
              </a:rPr>
              <a:t>برای سلامت و توسعه سازمان لازم است سازگاری مناسب بین خرده سیستم های </a:t>
            </a:r>
            <a:r>
              <a:rPr lang="fa-IR" sz="2800" b="1" dirty="0" smtClean="0">
                <a:solidFill>
                  <a:srgbClr val="FFFF00"/>
                </a:solidFill>
                <a:cs typeface="B Nazanin" pitchFamily="2" charset="-78"/>
              </a:rPr>
              <a:t>استراتژی </a:t>
            </a:r>
            <a:r>
              <a:rPr lang="fa-IR" sz="2800" dirty="0" smtClean="0">
                <a:cs typeface="B Nazanin" pitchFamily="2" charset="-78"/>
              </a:rPr>
              <a:t>، </a:t>
            </a:r>
            <a:r>
              <a:rPr lang="fa-IR" sz="2800" b="1" dirty="0" smtClean="0">
                <a:solidFill>
                  <a:srgbClr val="FFFF00"/>
                </a:solidFill>
                <a:cs typeface="B Nazanin" pitchFamily="2" charset="-78"/>
              </a:rPr>
              <a:t>انسانی - فرهنگی </a:t>
            </a:r>
            <a:r>
              <a:rPr lang="fa-IR" sz="2800" dirty="0" smtClean="0">
                <a:cs typeface="B Nazanin" pitchFamily="2" charset="-78"/>
              </a:rPr>
              <a:t>، </a:t>
            </a:r>
            <a:r>
              <a:rPr lang="fa-IR" sz="2800" b="1" dirty="0" smtClean="0">
                <a:solidFill>
                  <a:srgbClr val="FFFF00"/>
                </a:solidFill>
                <a:cs typeface="B Nazanin" pitchFamily="2" charset="-78"/>
              </a:rPr>
              <a:t>ساختار</a:t>
            </a:r>
            <a:r>
              <a:rPr lang="fa-IR" sz="2800" dirty="0" smtClean="0">
                <a:cs typeface="B Nazanin" pitchFamily="2" charset="-78"/>
              </a:rPr>
              <a:t> و نظائر آن و </a:t>
            </a:r>
            <a:r>
              <a:rPr lang="fa-IR" sz="2800" b="1" dirty="0" smtClean="0">
                <a:solidFill>
                  <a:srgbClr val="FFFF00"/>
                </a:solidFill>
                <a:cs typeface="B Nazanin" pitchFamily="2" charset="-78"/>
              </a:rPr>
              <a:t>وضعیت محیط </a:t>
            </a:r>
            <a:r>
              <a:rPr lang="fa-IR" sz="2800" dirty="0" smtClean="0">
                <a:cs typeface="B Nazanin" pitchFamily="2" charset="-78"/>
              </a:rPr>
              <a:t>بدست آید. برای این منظور جدول مقابل طراحی گردیده است : </a:t>
            </a:r>
            <a:endParaRPr lang="en-US" sz="2800" dirty="0">
              <a:cs typeface="B Nazanin" pitchFamily="2" charset="-78"/>
            </a:endParaRPr>
          </a:p>
        </p:txBody>
      </p:sp>
      <p:graphicFrame>
        <p:nvGraphicFramePr>
          <p:cNvPr id="4" name="Table 3"/>
          <p:cNvGraphicFramePr>
            <a:graphicFrameLocks noGrp="1"/>
          </p:cNvGraphicFramePr>
          <p:nvPr>
            <p:extLst>
              <p:ext uri="{D42A27DB-BD31-4B8C-83A1-F6EECF244321}">
                <p14:modId xmlns:p14="http://schemas.microsoft.com/office/powerpoint/2010/main" xmlns="" val="186437079"/>
              </p:ext>
            </p:extLst>
          </p:nvPr>
        </p:nvGraphicFramePr>
        <p:xfrm>
          <a:off x="1259632" y="260648"/>
          <a:ext cx="7776864" cy="6408710"/>
        </p:xfrm>
        <a:graphic>
          <a:graphicData uri="http://schemas.openxmlformats.org/drawingml/2006/table">
            <a:tbl>
              <a:tblPr firstRow="1" bandRow="1">
                <a:tableStyleId>{5C22544A-7EE6-4342-B048-85BDC9FD1C3A}</a:tableStyleId>
              </a:tblPr>
              <a:tblGrid>
                <a:gridCol w="1944216"/>
                <a:gridCol w="1944216"/>
                <a:gridCol w="1944216"/>
                <a:gridCol w="972108"/>
                <a:gridCol w="972108"/>
              </a:tblGrid>
              <a:tr h="915530">
                <a:tc>
                  <a:txBody>
                    <a:bodyPr/>
                    <a:lstStyle/>
                    <a:p>
                      <a:pPr algn="ctr" rtl="1"/>
                      <a:r>
                        <a:rPr lang="fa-IR" dirty="0" smtClean="0"/>
                        <a:t>حالت ب</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t>حالت ج و د</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t>حالت الف</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5530">
                <a:tc>
                  <a:txBody>
                    <a:bodyPr/>
                    <a:lstStyle/>
                    <a:p>
                      <a:pPr algn="l" rtl="1"/>
                      <a:r>
                        <a:rPr lang="fa-IR" dirty="0" smtClean="0"/>
                        <a:t>متلاطم و </a:t>
                      </a:r>
                    </a:p>
                    <a:p>
                      <a:pPr algn="l" rtl="1"/>
                      <a:r>
                        <a:rPr lang="fa-IR" dirty="0" smtClean="0"/>
                        <a:t>غیرقابل</a:t>
                      </a:r>
                    </a:p>
                    <a:p>
                      <a:pPr algn="l" rtl="1"/>
                      <a:r>
                        <a:rPr lang="fa-IR" baseline="0" dirty="0" smtClean="0"/>
                        <a:t> پیش بینی</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dirty="0" smtClean="0"/>
                        <a:t>ثابت و </a:t>
                      </a:r>
                    </a:p>
                    <a:p>
                      <a:pPr algn="r" rtl="1"/>
                      <a:r>
                        <a:rPr lang="fa-IR" dirty="0" smtClean="0"/>
                        <a:t>معین</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t>محیط</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t>محیط</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5530">
                <a:tc>
                  <a:txBody>
                    <a:bodyPr/>
                    <a:lstStyle/>
                    <a:p>
                      <a:pPr algn="l" rtl="1"/>
                      <a:r>
                        <a:rPr lang="fa-IR" dirty="0" smtClean="0"/>
                        <a:t>خلاق و </a:t>
                      </a:r>
                    </a:p>
                    <a:p>
                      <a:pPr algn="l" rtl="1"/>
                      <a:r>
                        <a:rPr lang="fa-IR" dirty="0" smtClean="0"/>
                        <a:t>یادگیرنده</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dirty="0" smtClean="0"/>
                        <a:t>تدافعی</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t>استراتژی </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pPr algn="ctr" rtl="1"/>
                      <a:r>
                        <a:rPr lang="fa-IR" sz="2400" b="0" dirty="0" smtClean="0">
                          <a:cs typeface="B Nazanin" pitchFamily="2" charset="-78"/>
                        </a:rPr>
                        <a:t>خرده </a:t>
                      </a:r>
                    </a:p>
                    <a:p>
                      <a:pPr algn="ctr" rtl="1"/>
                      <a:r>
                        <a:rPr lang="fa-IR" sz="2400" b="0" dirty="0" smtClean="0">
                          <a:cs typeface="B Nazanin" pitchFamily="2" charset="-78"/>
                        </a:rPr>
                        <a:t>سیستم</a:t>
                      </a:r>
                      <a:r>
                        <a:rPr lang="fa-IR" sz="2400" b="0" baseline="0" dirty="0" smtClean="0">
                          <a:cs typeface="B Nazanin" pitchFamily="2" charset="-78"/>
                        </a:rPr>
                        <a:t> های فرعی سازمانی </a:t>
                      </a:r>
                      <a:endParaRPr lang="en-US" sz="2400" b="0" dirty="0">
                        <a:cs typeface="B Nazanin"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5530">
                <a:tc>
                  <a:txBody>
                    <a:bodyPr/>
                    <a:lstStyle/>
                    <a:p>
                      <a:pPr algn="l" rtl="1"/>
                      <a:r>
                        <a:rPr lang="fa-IR" dirty="0" smtClean="0"/>
                        <a:t>پیچیده</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dirty="0" smtClean="0"/>
                        <a:t>تکراری</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t>تکنولوژی</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rtl="1"/>
                      <a:endParaRPr lang="en-US" dirty="0"/>
                    </a:p>
                  </a:txBody>
                  <a:tcPr anchor="ctr"/>
                </a:tc>
              </a:tr>
              <a:tr h="915530">
                <a:tc>
                  <a:txBody>
                    <a:bodyPr/>
                    <a:lstStyle/>
                    <a:p>
                      <a:pPr algn="l" rtl="1"/>
                      <a:r>
                        <a:rPr lang="fa-IR" dirty="0" smtClean="0"/>
                        <a:t>خود شکوفا</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dirty="0" smtClean="0"/>
                        <a:t>اقتصادی</a:t>
                      </a:r>
                    </a:p>
                    <a:p>
                      <a:pPr algn="r" rtl="1"/>
                      <a:r>
                        <a:rPr lang="fa-IR" baseline="0" dirty="0" smtClean="0"/>
                        <a:t> کارگرا</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t>فرهنگی</a:t>
                      </a:r>
                      <a:r>
                        <a:rPr lang="fa-IR" baseline="0" dirty="0" smtClean="0"/>
                        <a:t> / انسانی</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rtl="1"/>
                      <a:endParaRPr lang="en-US" dirty="0"/>
                    </a:p>
                  </a:txBody>
                  <a:tcPr anchor="ctr"/>
                </a:tc>
              </a:tr>
              <a:tr h="915530">
                <a:tc>
                  <a:txBody>
                    <a:bodyPr/>
                    <a:lstStyle/>
                    <a:p>
                      <a:pPr algn="l" rtl="1"/>
                      <a:r>
                        <a:rPr lang="fa-IR" dirty="0" smtClean="0"/>
                        <a:t>ارگانیک</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dirty="0" smtClean="0"/>
                        <a:t>مکانیکی</a:t>
                      </a:r>
                    </a:p>
                    <a:p>
                      <a:pPr algn="r" rtl="1"/>
                      <a:r>
                        <a:rPr lang="fa-IR" dirty="0" smtClean="0"/>
                        <a:t> بوروکراتیک</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t>ساختار</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rtl="1"/>
                      <a:endParaRPr lang="en-US" dirty="0"/>
                    </a:p>
                  </a:txBody>
                  <a:tcPr anchor="ctr"/>
                </a:tc>
              </a:tr>
              <a:tr h="915530">
                <a:tc>
                  <a:txBody>
                    <a:bodyPr/>
                    <a:lstStyle/>
                    <a:p>
                      <a:pPr algn="l" rtl="1"/>
                      <a:r>
                        <a:rPr lang="fa-IR" dirty="0" smtClean="0"/>
                        <a:t>نظریه </a:t>
                      </a:r>
                      <a:r>
                        <a:rPr lang="en-US" dirty="0" smtClean="0"/>
                        <a:t>y</a:t>
                      </a:r>
                      <a:r>
                        <a:rPr lang="fa-IR" dirty="0" smtClean="0"/>
                        <a:t> </a:t>
                      </a:r>
                    </a:p>
                    <a:p>
                      <a:pPr algn="l" rtl="1"/>
                      <a:r>
                        <a:rPr lang="fa-IR" dirty="0" smtClean="0"/>
                        <a:t>دموکراتیک</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rtl="1"/>
                      <a:r>
                        <a:rPr lang="fa-IR" dirty="0" smtClean="0"/>
                        <a:t>نظریه </a:t>
                      </a:r>
                      <a:r>
                        <a:rPr lang="en-US" dirty="0" smtClean="0"/>
                        <a:t>x</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1"/>
                      <a:r>
                        <a:rPr lang="fa-IR" dirty="0" smtClean="0"/>
                        <a:t>مدیریتی</a:t>
                      </a:r>
                      <a:endParaRPr 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algn="ctr" rtl="1"/>
                      <a:endParaRPr lang="en-US" dirty="0"/>
                    </a:p>
                  </a:txBody>
                  <a:tcPr anchor="ctr"/>
                </a:tc>
              </a:tr>
            </a:tbl>
          </a:graphicData>
        </a:graphic>
      </p:graphicFrame>
      <p:sp>
        <p:nvSpPr>
          <p:cNvPr id="5" name="Oval 4"/>
          <p:cNvSpPr/>
          <p:nvPr/>
        </p:nvSpPr>
        <p:spPr>
          <a:xfrm>
            <a:off x="5364088" y="1412776"/>
            <a:ext cx="72008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الف</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71297" y="2250774"/>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71297" y="3121717"/>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39631" y="4077072"/>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3" name="Picture 5"/>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71297" y="4941168"/>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4" name="Picture 6"/>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5371297" y="5949280"/>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2" name="Oval 11"/>
          <p:cNvSpPr/>
          <p:nvPr/>
        </p:nvSpPr>
        <p:spPr>
          <a:xfrm>
            <a:off x="2339752" y="1412776"/>
            <a:ext cx="72008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t>ب</a:t>
            </a:r>
            <a:endParaRPr lang="en-US" dirty="0"/>
          </a:p>
        </p:txBody>
      </p:sp>
      <p:pic>
        <p:nvPicPr>
          <p:cNvPr id="2056" name="Picture 8"/>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315295" y="2250774"/>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7" name="Picture 9"/>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327523" y="3121717"/>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8" name="Picture 10"/>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315294" y="4077072"/>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59" name="Picture 11"/>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315293" y="4941168"/>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60" name="Picture 12"/>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2315292" y="5949280"/>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18" name="Oval 17"/>
          <p:cNvSpPr/>
          <p:nvPr/>
        </p:nvSpPr>
        <p:spPr>
          <a:xfrm>
            <a:off x="4283968" y="1412776"/>
            <a:ext cx="72008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د</a:t>
            </a:r>
            <a:endParaRPr lang="en-US" dirty="0"/>
          </a:p>
        </p:txBody>
      </p:sp>
      <p:pic>
        <p:nvPicPr>
          <p:cNvPr id="2062" name="Picture 14"/>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259511" y="2250774"/>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63" name="Picture 15"/>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271739" y="3121717"/>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64" name="Picture 16"/>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296053" y="4077072"/>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65" name="Picture 17"/>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296053" y="4941168"/>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66" name="Picture 18"/>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4296053" y="5949280"/>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26" name="Oval 25"/>
          <p:cNvSpPr/>
          <p:nvPr/>
        </p:nvSpPr>
        <p:spPr>
          <a:xfrm>
            <a:off x="3347864" y="1412776"/>
            <a:ext cx="720080" cy="5760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a:t>ج</a:t>
            </a:r>
            <a:endParaRPr lang="en-US" dirty="0"/>
          </a:p>
        </p:txBody>
      </p:sp>
      <p:pic>
        <p:nvPicPr>
          <p:cNvPr id="2068" name="Picture 20"/>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335635" y="2250774"/>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69" name="Picture 21"/>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323407" y="3121717"/>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70" name="Picture 22"/>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347864" y="4077072"/>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71" name="Picture 2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347864" y="4941168"/>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2072" name="Picture 24"/>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3347864" y="5949280"/>
            <a:ext cx="744537" cy="5969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cxnSp>
        <p:nvCxnSpPr>
          <p:cNvPr id="7" name="Straight Connector 6"/>
          <p:cNvCxnSpPr>
            <a:endCxn id="18" idx="6"/>
          </p:cNvCxnSpPr>
          <p:nvPr/>
        </p:nvCxnSpPr>
        <p:spPr>
          <a:xfrm flipH="1">
            <a:off x="5004048" y="1700808"/>
            <a:ext cx="33558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a:stCxn id="18" idx="2"/>
            <a:endCxn id="26" idx="6"/>
          </p:cNvCxnSpPr>
          <p:nvPr/>
        </p:nvCxnSpPr>
        <p:spPr>
          <a:xfrm flipH="1">
            <a:off x="4067944" y="1700808"/>
            <a:ext cx="2160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a:stCxn id="26" idx="2"/>
            <a:endCxn id="12" idx="6"/>
          </p:cNvCxnSpPr>
          <p:nvPr/>
        </p:nvCxnSpPr>
        <p:spPr>
          <a:xfrm flipH="1">
            <a:off x="3059832" y="1700808"/>
            <a:ext cx="28803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a:stCxn id="12" idx="4"/>
            <a:endCxn id="2056" idx="0"/>
          </p:cNvCxnSpPr>
          <p:nvPr/>
        </p:nvCxnSpPr>
        <p:spPr>
          <a:xfrm flipH="1">
            <a:off x="2687564" y="1988840"/>
            <a:ext cx="12228" cy="261934"/>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a:endCxn id="2060" idx="0"/>
          </p:cNvCxnSpPr>
          <p:nvPr/>
        </p:nvCxnSpPr>
        <p:spPr>
          <a:xfrm flipH="1">
            <a:off x="2687561" y="1988840"/>
            <a:ext cx="6117" cy="3960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a:endCxn id="2054" idx="1"/>
          </p:cNvCxnSpPr>
          <p:nvPr/>
        </p:nvCxnSpPr>
        <p:spPr>
          <a:xfrm>
            <a:off x="3059832" y="6247730"/>
            <a:ext cx="231146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a:stCxn id="26" idx="4"/>
            <a:endCxn id="2072" idx="0"/>
          </p:cNvCxnSpPr>
          <p:nvPr/>
        </p:nvCxnSpPr>
        <p:spPr>
          <a:xfrm>
            <a:off x="3707904" y="1988840"/>
            <a:ext cx="12229" cy="3960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a:stCxn id="18" idx="4"/>
            <a:endCxn id="2066" idx="0"/>
          </p:cNvCxnSpPr>
          <p:nvPr/>
        </p:nvCxnSpPr>
        <p:spPr>
          <a:xfrm>
            <a:off x="4644008" y="1988840"/>
            <a:ext cx="24314" cy="3960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a:stCxn id="5" idx="4"/>
            <a:endCxn id="2054" idx="0"/>
          </p:cNvCxnSpPr>
          <p:nvPr/>
        </p:nvCxnSpPr>
        <p:spPr>
          <a:xfrm>
            <a:off x="5724128" y="1988840"/>
            <a:ext cx="19438" cy="396044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p:cNvCxnSpPr>
            <a:endCxn id="2050" idx="1"/>
          </p:cNvCxnSpPr>
          <p:nvPr/>
        </p:nvCxnSpPr>
        <p:spPr>
          <a:xfrm>
            <a:off x="3059832" y="2549224"/>
            <a:ext cx="231146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Straight Connector 29"/>
          <p:cNvCxnSpPr>
            <a:endCxn id="2051" idx="1"/>
          </p:cNvCxnSpPr>
          <p:nvPr/>
        </p:nvCxnSpPr>
        <p:spPr>
          <a:xfrm>
            <a:off x="3072060" y="3420167"/>
            <a:ext cx="229923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48" name="Straight Connector 2047"/>
          <p:cNvCxnSpPr>
            <a:stCxn id="2058" idx="3"/>
            <a:endCxn id="2052" idx="1"/>
          </p:cNvCxnSpPr>
          <p:nvPr/>
        </p:nvCxnSpPr>
        <p:spPr>
          <a:xfrm>
            <a:off x="3059831" y="4375522"/>
            <a:ext cx="2279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073" name="Straight Connector 2072"/>
          <p:cNvCxnSpPr>
            <a:endCxn id="2053" idx="1"/>
          </p:cNvCxnSpPr>
          <p:nvPr/>
        </p:nvCxnSpPr>
        <p:spPr>
          <a:xfrm>
            <a:off x="3059832" y="5239618"/>
            <a:ext cx="2311465" cy="0"/>
          </a:xfrm>
          <a:prstGeom prst="line">
            <a:avLst/>
          </a:prstGeom>
        </p:spPr>
        <p:style>
          <a:lnRef idx="1">
            <a:schemeClr val="accent1"/>
          </a:lnRef>
          <a:fillRef idx="0">
            <a:schemeClr val="accent1"/>
          </a:fillRef>
          <a:effectRef idx="0">
            <a:schemeClr val="accent1"/>
          </a:effectRef>
          <a:fontRef idx="minor">
            <a:schemeClr val="tx1"/>
          </a:fontRef>
        </p:style>
      </p:cxnSp>
      <p:sp>
        <p:nvSpPr>
          <p:cNvPr id="42" name="Footer Placeholder 41"/>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555849917"/>
      </p:ext>
    </p:extLst>
  </p:cSld>
  <p:clrMapOvr>
    <a:masterClrMapping/>
  </p:clrMapOvr>
  <p:transition spd="slow">
    <p:whee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2062"/>
                                        </p:tgtEl>
                                        <p:attrNameLst>
                                          <p:attrName>style.visibility</p:attrName>
                                        </p:attrNameLst>
                                      </p:cBhvr>
                                      <p:to>
                                        <p:strVal val="visible"/>
                                      </p:to>
                                    </p:set>
                                    <p:animEffect transition="in" filter="wheel(1)">
                                      <p:cBhvr>
                                        <p:cTn id="7" dur="2000"/>
                                        <p:tgtEl>
                                          <p:spTgt spid="206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wheel(1)">
                                      <p:cBhvr>
                                        <p:cTn id="10" dur="2000"/>
                                        <p:tgtEl>
                                          <p:spTgt spid="12"/>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26"/>
                                        </p:tgtEl>
                                        <p:attrNameLst>
                                          <p:attrName>style.visibility</p:attrName>
                                        </p:attrNameLst>
                                      </p:cBhvr>
                                      <p:to>
                                        <p:strVal val="visible"/>
                                      </p:to>
                                    </p:set>
                                    <p:animEffect transition="in" filter="wheel(1)">
                                      <p:cBhvr>
                                        <p:cTn id="13" dur="2000"/>
                                        <p:tgtEl>
                                          <p:spTgt spid="26"/>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wheel(1)">
                                      <p:cBhvr>
                                        <p:cTn id="16" dur="2000"/>
                                        <p:tgtEl>
                                          <p:spTgt spid="18"/>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1)">
                                      <p:cBhvr>
                                        <p:cTn id="19" dur="2000"/>
                                        <p:tgtEl>
                                          <p:spTgt spid="5"/>
                                        </p:tgtEl>
                                      </p:cBhvr>
                                    </p:animEffect>
                                  </p:childTnLst>
                                </p:cTn>
                              </p:par>
                              <p:par>
                                <p:cTn id="20" presetID="21" presetClass="entr" presetSubtype="1" fill="hold" nodeType="withEffect">
                                  <p:stCondLst>
                                    <p:cond delay="0"/>
                                  </p:stCondLst>
                                  <p:childTnLst>
                                    <p:set>
                                      <p:cBhvr>
                                        <p:cTn id="21" dur="1" fill="hold">
                                          <p:stCondLst>
                                            <p:cond delay="0"/>
                                          </p:stCondLst>
                                        </p:cTn>
                                        <p:tgtEl>
                                          <p:spTgt spid="2050"/>
                                        </p:tgtEl>
                                        <p:attrNameLst>
                                          <p:attrName>style.visibility</p:attrName>
                                        </p:attrNameLst>
                                      </p:cBhvr>
                                      <p:to>
                                        <p:strVal val="visible"/>
                                      </p:to>
                                    </p:set>
                                    <p:animEffect transition="in" filter="wheel(1)">
                                      <p:cBhvr>
                                        <p:cTn id="22" dur="2000"/>
                                        <p:tgtEl>
                                          <p:spTgt spid="2050"/>
                                        </p:tgtEl>
                                      </p:cBhvr>
                                    </p:animEffect>
                                  </p:childTnLst>
                                </p:cTn>
                              </p:par>
                              <p:par>
                                <p:cTn id="23" presetID="21" presetClass="entr" presetSubtype="1" fill="hold" nodeType="withEffect">
                                  <p:stCondLst>
                                    <p:cond delay="0"/>
                                  </p:stCondLst>
                                  <p:childTnLst>
                                    <p:set>
                                      <p:cBhvr>
                                        <p:cTn id="24" dur="1" fill="hold">
                                          <p:stCondLst>
                                            <p:cond delay="0"/>
                                          </p:stCondLst>
                                        </p:cTn>
                                        <p:tgtEl>
                                          <p:spTgt spid="2056"/>
                                        </p:tgtEl>
                                        <p:attrNameLst>
                                          <p:attrName>style.visibility</p:attrName>
                                        </p:attrNameLst>
                                      </p:cBhvr>
                                      <p:to>
                                        <p:strVal val="visible"/>
                                      </p:to>
                                    </p:set>
                                    <p:animEffect transition="in" filter="wheel(1)">
                                      <p:cBhvr>
                                        <p:cTn id="25" dur="2000"/>
                                        <p:tgtEl>
                                          <p:spTgt spid="2056"/>
                                        </p:tgtEl>
                                      </p:cBhvr>
                                    </p:animEffect>
                                  </p:childTnLst>
                                </p:cTn>
                              </p:par>
                              <p:par>
                                <p:cTn id="26" presetID="21" presetClass="entr" presetSubtype="1" fill="hold" nodeType="withEffect">
                                  <p:stCondLst>
                                    <p:cond delay="0"/>
                                  </p:stCondLst>
                                  <p:childTnLst>
                                    <p:set>
                                      <p:cBhvr>
                                        <p:cTn id="27" dur="1" fill="hold">
                                          <p:stCondLst>
                                            <p:cond delay="0"/>
                                          </p:stCondLst>
                                        </p:cTn>
                                        <p:tgtEl>
                                          <p:spTgt spid="2057"/>
                                        </p:tgtEl>
                                        <p:attrNameLst>
                                          <p:attrName>style.visibility</p:attrName>
                                        </p:attrNameLst>
                                      </p:cBhvr>
                                      <p:to>
                                        <p:strVal val="visible"/>
                                      </p:to>
                                    </p:set>
                                    <p:animEffect transition="in" filter="wheel(1)">
                                      <p:cBhvr>
                                        <p:cTn id="28" dur="2000"/>
                                        <p:tgtEl>
                                          <p:spTgt spid="2057"/>
                                        </p:tgtEl>
                                      </p:cBhvr>
                                    </p:animEffect>
                                  </p:childTnLst>
                                </p:cTn>
                              </p:par>
                              <p:par>
                                <p:cTn id="29" presetID="21" presetClass="entr" presetSubtype="1" fill="hold" nodeType="withEffect">
                                  <p:stCondLst>
                                    <p:cond delay="0"/>
                                  </p:stCondLst>
                                  <p:childTnLst>
                                    <p:set>
                                      <p:cBhvr>
                                        <p:cTn id="30" dur="1" fill="hold">
                                          <p:stCondLst>
                                            <p:cond delay="0"/>
                                          </p:stCondLst>
                                        </p:cTn>
                                        <p:tgtEl>
                                          <p:spTgt spid="2069"/>
                                        </p:tgtEl>
                                        <p:attrNameLst>
                                          <p:attrName>style.visibility</p:attrName>
                                        </p:attrNameLst>
                                      </p:cBhvr>
                                      <p:to>
                                        <p:strVal val="visible"/>
                                      </p:to>
                                    </p:set>
                                    <p:animEffect transition="in" filter="wheel(1)">
                                      <p:cBhvr>
                                        <p:cTn id="31" dur="2000"/>
                                        <p:tgtEl>
                                          <p:spTgt spid="2069"/>
                                        </p:tgtEl>
                                      </p:cBhvr>
                                    </p:animEffect>
                                  </p:childTnLst>
                                </p:cTn>
                              </p:par>
                              <p:par>
                                <p:cTn id="32" presetID="21" presetClass="entr" presetSubtype="1" fill="hold" nodeType="withEffect">
                                  <p:stCondLst>
                                    <p:cond delay="0"/>
                                  </p:stCondLst>
                                  <p:childTnLst>
                                    <p:set>
                                      <p:cBhvr>
                                        <p:cTn id="33" dur="1" fill="hold">
                                          <p:stCondLst>
                                            <p:cond delay="0"/>
                                          </p:stCondLst>
                                        </p:cTn>
                                        <p:tgtEl>
                                          <p:spTgt spid="2063"/>
                                        </p:tgtEl>
                                        <p:attrNameLst>
                                          <p:attrName>style.visibility</p:attrName>
                                        </p:attrNameLst>
                                      </p:cBhvr>
                                      <p:to>
                                        <p:strVal val="visible"/>
                                      </p:to>
                                    </p:set>
                                    <p:animEffect transition="in" filter="wheel(1)">
                                      <p:cBhvr>
                                        <p:cTn id="34" dur="2000"/>
                                        <p:tgtEl>
                                          <p:spTgt spid="2063"/>
                                        </p:tgtEl>
                                      </p:cBhvr>
                                    </p:animEffect>
                                  </p:childTnLst>
                                </p:cTn>
                              </p:par>
                              <p:par>
                                <p:cTn id="35" presetID="21" presetClass="entr" presetSubtype="1" fill="hold" nodeType="withEffect">
                                  <p:stCondLst>
                                    <p:cond delay="0"/>
                                  </p:stCondLst>
                                  <p:childTnLst>
                                    <p:set>
                                      <p:cBhvr>
                                        <p:cTn id="36" dur="1" fill="hold">
                                          <p:stCondLst>
                                            <p:cond delay="0"/>
                                          </p:stCondLst>
                                        </p:cTn>
                                        <p:tgtEl>
                                          <p:spTgt spid="2051"/>
                                        </p:tgtEl>
                                        <p:attrNameLst>
                                          <p:attrName>style.visibility</p:attrName>
                                        </p:attrNameLst>
                                      </p:cBhvr>
                                      <p:to>
                                        <p:strVal val="visible"/>
                                      </p:to>
                                    </p:set>
                                    <p:animEffect transition="in" filter="wheel(1)">
                                      <p:cBhvr>
                                        <p:cTn id="37" dur="2000"/>
                                        <p:tgtEl>
                                          <p:spTgt spid="2051"/>
                                        </p:tgtEl>
                                      </p:cBhvr>
                                    </p:animEffect>
                                  </p:childTnLst>
                                </p:cTn>
                              </p:par>
                              <p:par>
                                <p:cTn id="38" presetID="21" presetClass="entr" presetSubtype="1" fill="hold" nodeType="withEffect">
                                  <p:stCondLst>
                                    <p:cond delay="0"/>
                                  </p:stCondLst>
                                  <p:childTnLst>
                                    <p:set>
                                      <p:cBhvr>
                                        <p:cTn id="39" dur="1" fill="hold">
                                          <p:stCondLst>
                                            <p:cond delay="0"/>
                                          </p:stCondLst>
                                        </p:cTn>
                                        <p:tgtEl>
                                          <p:spTgt spid="2052"/>
                                        </p:tgtEl>
                                        <p:attrNameLst>
                                          <p:attrName>style.visibility</p:attrName>
                                        </p:attrNameLst>
                                      </p:cBhvr>
                                      <p:to>
                                        <p:strVal val="visible"/>
                                      </p:to>
                                    </p:set>
                                    <p:animEffect transition="in" filter="wheel(1)">
                                      <p:cBhvr>
                                        <p:cTn id="40" dur="2000"/>
                                        <p:tgtEl>
                                          <p:spTgt spid="2052"/>
                                        </p:tgtEl>
                                      </p:cBhvr>
                                    </p:animEffect>
                                  </p:childTnLst>
                                </p:cTn>
                              </p:par>
                              <p:par>
                                <p:cTn id="41" presetID="21" presetClass="entr" presetSubtype="1" fill="hold" nodeType="withEffect">
                                  <p:stCondLst>
                                    <p:cond delay="0"/>
                                  </p:stCondLst>
                                  <p:childTnLst>
                                    <p:set>
                                      <p:cBhvr>
                                        <p:cTn id="42" dur="1" fill="hold">
                                          <p:stCondLst>
                                            <p:cond delay="0"/>
                                          </p:stCondLst>
                                        </p:cTn>
                                        <p:tgtEl>
                                          <p:spTgt spid="2064"/>
                                        </p:tgtEl>
                                        <p:attrNameLst>
                                          <p:attrName>style.visibility</p:attrName>
                                        </p:attrNameLst>
                                      </p:cBhvr>
                                      <p:to>
                                        <p:strVal val="visible"/>
                                      </p:to>
                                    </p:set>
                                    <p:animEffect transition="in" filter="wheel(1)">
                                      <p:cBhvr>
                                        <p:cTn id="43" dur="2000"/>
                                        <p:tgtEl>
                                          <p:spTgt spid="2064"/>
                                        </p:tgtEl>
                                      </p:cBhvr>
                                    </p:animEffect>
                                  </p:childTnLst>
                                </p:cTn>
                              </p:par>
                              <p:par>
                                <p:cTn id="44" presetID="21" presetClass="entr" presetSubtype="1" fill="hold" nodeType="withEffect">
                                  <p:stCondLst>
                                    <p:cond delay="0"/>
                                  </p:stCondLst>
                                  <p:childTnLst>
                                    <p:set>
                                      <p:cBhvr>
                                        <p:cTn id="45" dur="1" fill="hold">
                                          <p:stCondLst>
                                            <p:cond delay="0"/>
                                          </p:stCondLst>
                                        </p:cTn>
                                        <p:tgtEl>
                                          <p:spTgt spid="2070"/>
                                        </p:tgtEl>
                                        <p:attrNameLst>
                                          <p:attrName>style.visibility</p:attrName>
                                        </p:attrNameLst>
                                      </p:cBhvr>
                                      <p:to>
                                        <p:strVal val="visible"/>
                                      </p:to>
                                    </p:set>
                                    <p:animEffect transition="in" filter="wheel(1)">
                                      <p:cBhvr>
                                        <p:cTn id="46" dur="2000"/>
                                        <p:tgtEl>
                                          <p:spTgt spid="2070"/>
                                        </p:tgtEl>
                                      </p:cBhvr>
                                    </p:animEffect>
                                  </p:childTnLst>
                                </p:cTn>
                              </p:par>
                              <p:par>
                                <p:cTn id="47" presetID="21" presetClass="entr" presetSubtype="1" fill="hold" nodeType="withEffect">
                                  <p:stCondLst>
                                    <p:cond delay="0"/>
                                  </p:stCondLst>
                                  <p:childTnLst>
                                    <p:set>
                                      <p:cBhvr>
                                        <p:cTn id="48" dur="1" fill="hold">
                                          <p:stCondLst>
                                            <p:cond delay="0"/>
                                          </p:stCondLst>
                                        </p:cTn>
                                        <p:tgtEl>
                                          <p:spTgt spid="2058"/>
                                        </p:tgtEl>
                                        <p:attrNameLst>
                                          <p:attrName>style.visibility</p:attrName>
                                        </p:attrNameLst>
                                      </p:cBhvr>
                                      <p:to>
                                        <p:strVal val="visible"/>
                                      </p:to>
                                    </p:set>
                                    <p:animEffect transition="in" filter="wheel(1)">
                                      <p:cBhvr>
                                        <p:cTn id="49" dur="2000"/>
                                        <p:tgtEl>
                                          <p:spTgt spid="2058"/>
                                        </p:tgtEl>
                                      </p:cBhvr>
                                    </p:animEffect>
                                  </p:childTnLst>
                                </p:cTn>
                              </p:par>
                              <p:par>
                                <p:cTn id="50" presetID="21" presetClass="entr" presetSubtype="1" fill="hold" nodeType="withEffect">
                                  <p:stCondLst>
                                    <p:cond delay="0"/>
                                  </p:stCondLst>
                                  <p:childTnLst>
                                    <p:set>
                                      <p:cBhvr>
                                        <p:cTn id="51" dur="1" fill="hold">
                                          <p:stCondLst>
                                            <p:cond delay="0"/>
                                          </p:stCondLst>
                                        </p:cTn>
                                        <p:tgtEl>
                                          <p:spTgt spid="2059"/>
                                        </p:tgtEl>
                                        <p:attrNameLst>
                                          <p:attrName>style.visibility</p:attrName>
                                        </p:attrNameLst>
                                      </p:cBhvr>
                                      <p:to>
                                        <p:strVal val="visible"/>
                                      </p:to>
                                    </p:set>
                                    <p:animEffect transition="in" filter="wheel(1)">
                                      <p:cBhvr>
                                        <p:cTn id="52" dur="2000"/>
                                        <p:tgtEl>
                                          <p:spTgt spid="2059"/>
                                        </p:tgtEl>
                                      </p:cBhvr>
                                    </p:animEffect>
                                  </p:childTnLst>
                                </p:cTn>
                              </p:par>
                              <p:par>
                                <p:cTn id="53" presetID="21" presetClass="entr" presetSubtype="1" fill="hold" nodeType="withEffect">
                                  <p:stCondLst>
                                    <p:cond delay="0"/>
                                  </p:stCondLst>
                                  <p:childTnLst>
                                    <p:set>
                                      <p:cBhvr>
                                        <p:cTn id="54" dur="1" fill="hold">
                                          <p:stCondLst>
                                            <p:cond delay="0"/>
                                          </p:stCondLst>
                                        </p:cTn>
                                        <p:tgtEl>
                                          <p:spTgt spid="2071"/>
                                        </p:tgtEl>
                                        <p:attrNameLst>
                                          <p:attrName>style.visibility</p:attrName>
                                        </p:attrNameLst>
                                      </p:cBhvr>
                                      <p:to>
                                        <p:strVal val="visible"/>
                                      </p:to>
                                    </p:set>
                                    <p:animEffect transition="in" filter="wheel(1)">
                                      <p:cBhvr>
                                        <p:cTn id="55" dur="2000"/>
                                        <p:tgtEl>
                                          <p:spTgt spid="2071"/>
                                        </p:tgtEl>
                                      </p:cBhvr>
                                    </p:animEffect>
                                  </p:childTnLst>
                                </p:cTn>
                              </p:par>
                              <p:par>
                                <p:cTn id="56" presetID="21" presetClass="entr" presetSubtype="1" fill="hold" nodeType="withEffect">
                                  <p:stCondLst>
                                    <p:cond delay="0"/>
                                  </p:stCondLst>
                                  <p:childTnLst>
                                    <p:set>
                                      <p:cBhvr>
                                        <p:cTn id="57" dur="1" fill="hold">
                                          <p:stCondLst>
                                            <p:cond delay="0"/>
                                          </p:stCondLst>
                                        </p:cTn>
                                        <p:tgtEl>
                                          <p:spTgt spid="2065"/>
                                        </p:tgtEl>
                                        <p:attrNameLst>
                                          <p:attrName>style.visibility</p:attrName>
                                        </p:attrNameLst>
                                      </p:cBhvr>
                                      <p:to>
                                        <p:strVal val="visible"/>
                                      </p:to>
                                    </p:set>
                                    <p:animEffect transition="in" filter="wheel(1)">
                                      <p:cBhvr>
                                        <p:cTn id="58" dur="2000"/>
                                        <p:tgtEl>
                                          <p:spTgt spid="2065"/>
                                        </p:tgtEl>
                                      </p:cBhvr>
                                    </p:animEffect>
                                  </p:childTnLst>
                                </p:cTn>
                              </p:par>
                              <p:par>
                                <p:cTn id="59" presetID="21" presetClass="entr" presetSubtype="1" fill="hold" nodeType="withEffect">
                                  <p:stCondLst>
                                    <p:cond delay="0"/>
                                  </p:stCondLst>
                                  <p:childTnLst>
                                    <p:set>
                                      <p:cBhvr>
                                        <p:cTn id="60" dur="1" fill="hold">
                                          <p:stCondLst>
                                            <p:cond delay="0"/>
                                          </p:stCondLst>
                                        </p:cTn>
                                        <p:tgtEl>
                                          <p:spTgt spid="2053"/>
                                        </p:tgtEl>
                                        <p:attrNameLst>
                                          <p:attrName>style.visibility</p:attrName>
                                        </p:attrNameLst>
                                      </p:cBhvr>
                                      <p:to>
                                        <p:strVal val="visible"/>
                                      </p:to>
                                    </p:set>
                                    <p:animEffect transition="in" filter="wheel(1)">
                                      <p:cBhvr>
                                        <p:cTn id="61" dur="2000"/>
                                        <p:tgtEl>
                                          <p:spTgt spid="2053"/>
                                        </p:tgtEl>
                                      </p:cBhvr>
                                    </p:animEffect>
                                  </p:childTnLst>
                                </p:cTn>
                              </p:par>
                              <p:par>
                                <p:cTn id="62" presetID="21" presetClass="entr" presetSubtype="1" fill="hold" nodeType="withEffect">
                                  <p:stCondLst>
                                    <p:cond delay="0"/>
                                  </p:stCondLst>
                                  <p:childTnLst>
                                    <p:set>
                                      <p:cBhvr>
                                        <p:cTn id="63" dur="1" fill="hold">
                                          <p:stCondLst>
                                            <p:cond delay="0"/>
                                          </p:stCondLst>
                                        </p:cTn>
                                        <p:tgtEl>
                                          <p:spTgt spid="2054"/>
                                        </p:tgtEl>
                                        <p:attrNameLst>
                                          <p:attrName>style.visibility</p:attrName>
                                        </p:attrNameLst>
                                      </p:cBhvr>
                                      <p:to>
                                        <p:strVal val="visible"/>
                                      </p:to>
                                    </p:set>
                                    <p:animEffect transition="in" filter="wheel(1)">
                                      <p:cBhvr>
                                        <p:cTn id="64" dur="2000"/>
                                        <p:tgtEl>
                                          <p:spTgt spid="2054"/>
                                        </p:tgtEl>
                                      </p:cBhvr>
                                    </p:animEffect>
                                  </p:childTnLst>
                                </p:cTn>
                              </p:par>
                              <p:par>
                                <p:cTn id="65" presetID="21" presetClass="entr" presetSubtype="1" fill="hold" nodeType="withEffect">
                                  <p:stCondLst>
                                    <p:cond delay="0"/>
                                  </p:stCondLst>
                                  <p:childTnLst>
                                    <p:set>
                                      <p:cBhvr>
                                        <p:cTn id="66" dur="1" fill="hold">
                                          <p:stCondLst>
                                            <p:cond delay="0"/>
                                          </p:stCondLst>
                                        </p:cTn>
                                        <p:tgtEl>
                                          <p:spTgt spid="2066"/>
                                        </p:tgtEl>
                                        <p:attrNameLst>
                                          <p:attrName>style.visibility</p:attrName>
                                        </p:attrNameLst>
                                      </p:cBhvr>
                                      <p:to>
                                        <p:strVal val="visible"/>
                                      </p:to>
                                    </p:set>
                                    <p:animEffect transition="in" filter="wheel(1)">
                                      <p:cBhvr>
                                        <p:cTn id="67" dur="2000"/>
                                        <p:tgtEl>
                                          <p:spTgt spid="2066"/>
                                        </p:tgtEl>
                                      </p:cBhvr>
                                    </p:animEffect>
                                  </p:childTnLst>
                                </p:cTn>
                              </p:par>
                              <p:par>
                                <p:cTn id="68" presetID="21" presetClass="entr" presetSubtype="1" fill="hold" nodeType="withEffect">
                                  <p:stCondLst>
                                    <p:cond delay="0"/>
                                  </p:stCondLst>
                                  <p:childTnLst>
                                    <p:set>
                                      <p:cBhvr>
                                        <p:cTn id="69" dur="1" fill="hold">
                                          <p:stCondLst>
                                            <p:cond delay="0"/>
                                          </p:stCondLst>
                                        </p:cTn>
                                        <p:tgtEl>
                                          <p:spTgt spid="2072"/>
                                        </p:tgtEl>
                                        <p:attrNameLst>
                                          <p:attrName>style.visibility</p:attrName>
                                        </p:attrNameLst>
                                      </p:cBhvr>
                                      <p:to>
                                        <p:strVal val="visible"/>
                                      </p:to>
                                    </p:set>
                                    <p:animEffect transition="in" filter="wheel(1)">
                                      <p:cBhvr>
                                        <p:cTn id="70" dur="2000"/>
                                        <p:tgtEl>
                                          <p:spTgt spid="2072"/>
                                        </p:tgtEl>
                                      </p:cBhvr>
                                    </p:animEffect>
                                  </p:childTnLst>
                                </p:cTn>
                              </p:par>
                              <p:par>
                                <p:cTn id="71" presetID="21" presetClass="entr" presetSubtype="1" fill="hold" nodeType="withEffect">
                                  <p:stCondLst>
                                    <p:cond delay="0"/>
                                  </p:stCondLst>
                                  <p:childTnLst>
                                    <p:set>
                                      <p:cBhvr>
                                        <p:cTn id="72" dur="1" fill="hold">
                                          <p:stCondLst>
                                            <p:cond delay="0"/>
                                          </p:stCondLst>
                                        </p:cTn>
                                        <p:tgtEl>
                                          <p:spTgt spid="2060"/>
                                        </p:tgtEl>
                                        <p:attrNameLst>
                                          <p:attrName>style.visibility</p:attrName>
                                        </p:attrNameLst>
                                      </p:cBhvr>
                                      <p:to>
                                        <p:strVal val="visible"/>
                                      </p:to>
                                    </p:set>
                                    <p:animEffect transition="in" filter="wheel(1)">
                                      <p:cBhvr>
                                        <p:cTn id="73" dur="2000"/>
                                        <p:tgtEl>
                                          <p:spTgt spid="2060"/>
                                        </p:tgtEl>
                                      </p:cBhvr>
                                    </p:animEffect>
                                  </p:childTnLst>
                                </p:cTn>
                              </p:par>
                              <p:par>
                                <p:cTn id="74" presetID="21" presetClass="entr" presetSubtype="1" fill="hold" nodeType="withEffect">
                                  <p:stCondLst>
                                    <p:cond delay="0"/>
                                  </p:stCondLst>
                                  <p:childTnLst>
                                    <p:set>
                                      <p:cBhvr>
                                        <p:cTn id="75" dur="1" fill="hold">
                                          <p:stCondLst>
                                            <p:cond delay="0"/>
                                          </p:stCondLst>
                                        </p:cTn>
                                        <p:tgtEl>
                                          <p:spTgt spid="21"/>
                                        </p:tgtEl>
                                        <p:attrNameLst>
                                          <p:attrName>style.visibility</p:attrName>
                                        </p:attrNameLst>
                                      </p:cBhvr>
                                      <p:to>
                                        <p:strVal val="visible"/>
                                      </p:to>
                                    </p:set>
                                    <p:animEffect transition="in" filter="wheel(1)">
                                      <p:cBhvr>
                                        <p:cTn id="76" dur="2000"/>
                                        <p:tgtEl>
                                          <p:spTgt spid="21"/>
                                        </p:tgtEl>
                                      </p:cBhvr>
                                    </p:animEffect>
                                  </p:childTnLst>
                                </p:cTn>
                              </p:par>
                              <p:par>
                                <p:cTn id="77" presetID="21" presetClass="entr" presetSubtype="1" fill="hold" nodeType="withEffect">
                                  <p:stCondLst>
                                    <p:cond delay="0"/>
                                  </p:stCondLst>
                                  <p:childTnLst>
                                    <p:set>
                                      <p:cBhvr>
                                        <p:cTn id="78" dur="1" fill="hold">
                                          <p:stCondLst>
                                            <p:cond delay="0"/>
                                          </p:stCondLst>
                                        </p:cTn>
                                        <p:tgtEl>
                                          <p:spTgt spid="23"/>
                                        </p:tgtEl>
                                        <p:attrNameLst>
                                          <p:attrName>style.visibility</p:attrName>
                                        </p:attrNameLst>
                                      </p:cBhvr>
                                      <p:to>
                                        <p:strVal val="visible"/>
                                      </p:to>
                                    </p:set>
                                    <p:animEffect transition="in" filter="wheel(1)">
                                      <p:cBhvr>
                                        <p:cTn id="79" dur="2000"/>
                                        <p:tgtEl>
                                          <p:spTgt spid="23"/>
                                        </p:tgtEl>
                                      </p:cBhvr>
                                    </p:animEffect>
                                  </p:childTnLst>
                                </p:cTn>
                              </p:par>
                              <p:par>
                                <p:cTn id="80" presetID="21" presetClass="entr" presetSubtype="1" fill="hold" nodeType="withEffect">
                                  <p:stCondLst>
                                    <p:cond delay="0"/>
                                  </p:stCondLst>
                                  <p:childTnLst>
                                    <p:set>
                                      <p:cBhvr>
                                        <p:cTn id="81" dur="1" fill="hold">
                                          <p:stCondLst>
                                            <p:cond delay="0"/>
                                          </p:stCondLst>
                                        </p:cTn>
                                        <p:tgtEl>
                                          <p:spTgt spid="25"/>
                                        </p:tgtEl>
                                        <p:attrNameLst>
                                          <p:attrName>style.visibility</p:attrName>
                                        </p:attrNameLst>
                                      </p:cBhvr>
                                      <p:to>
                                        <p:strVal val="visible"/>
                                      </p:to>
                                    </p:set>
                                    <p:animEffect transition="in" filter="wheel(1)">
                                      <p:cBhvr>
                                        <p:cTn id="82" dur="2000"/>
                                        <p:tgtEl>
                                          <p:spTgt spid="25"/>
                                        </p:tgtEl>
                                      </p:cBhvr>
                                    </p:animEffect>
                                  </p:childTnLst>
                                </p:cTn>
                              </p:par>
                              <p:par>
                                <p:cTn id="83" presetID="21" presetClass="entr" presetSubtype="1" fill="hold" nodeType="withEffect">
                                  <p:stCondLst>
                                    <p:cond delay="0"/>
                                  </p:stCondLst>
                                  <p:childTnLst>
                                    <p:set>
                                      <p:cBhvr>
                                        <p:cTn id="84" dur="1" fill="hold">
                                          <p:stCondLst>
                                            <p:cond delay="0"/>
                                          </p:stCondLst>
                                        </p:cTn>
                                        <p:tgtEl>
                                          <p:spTgt spid="11"/>
                                        </p:tgtEl>
                                        <p:attrNameLst>
                                          <p:attrName>style.visibility</p:attrName>
                                        </p:attrNameLst>
                                      </p:cBhvr>
                                      <p:to>
                                        <p:strVal val="visible"/>
                                      </p:to>
                                    </p:set>
                                    <p:animEffect transition="in" filter="wheel(1)">
                                      <p:cBhvr>
                                        <p:cTn id="85" dur="2000"/>
                                        <p:tgtEl>
                                          <p:spTgt spid="11"/>
                                        </p:tgtEl>
                                      </p:cBhvr>
                                    </p:animEffect>
                                  </p:childTnLst>
                                </p:cTn>
                              </p:par>
                              <p:par>
                                <p:cTn id="86" presetID="21" presetClass="entr" presetSubtype="1" fill="hold" nodeType="withEffect">
                                  <p:stCondLst>
                                    <p:cond delay="0"/>
                                  </p:stCondLst>
                                  <p:childTnLst>
                                    <p:set>
                                      <p:cBhvr>
                                        <p:cTn id="87" dur="1" fill="hold">
                                          <p:stCondLst>
                                            <p:cond delay="0"/>
                                          </p:stCondLst>
                                        </p:cTn>
                                        <p:tgtEl>
                                          <p:spTgt spid="9"/>
                                        </p:tgtEl>
                                        <p:attrNameLst>
                                          <p:attrName>style.visibility</p:attrName>
                                        </p:attrNameLst>
                                      </p:cBhvr>
                                      <p:to>
                                        <p:strVal val="visible"/>
                                      </p:to>
                                    </p:set>
                                    <p:animEffect transition="in" filter="wheel(1)">
                                      <p:cBhvr>
                                        <p:cTn id="88" dur="2000"/>
                                        <p:tgtEl>
                                          <p:spTgt spid="9"/>
                                        </p:tgtEl>
                                      </p:cBhvr>
                                    </p:animEffect>
                                  </p:childTnLst>
                                </p:cTn>
                              </p:par>
                              <p:par>
                                <p:cTn id="89" presetID="21" presetClass="entr" presetSubtype="1" fill="hold" nodeType="withEffect">
                                  <p:stCondLst>
                                    <p:cond delay="0"/>
                                  </p:stCondLst>
                                  <p:childTnLst>
                                    <p:set>
                                      <p:cBhvr>
                                        <p:cTn id="90" dur="1" fill="hold">
                                          <p:stCondLst>
                                            <p:cond delay="0"/>
                                          </p:stCondLst>
                                        </p:cTn>
                                        <p:tgtEl>
                                          <p:spTgt spid="2068"/>
                                        </p:tgtEl>
                                        <p:attrNameLst>
                                          <p:attrName>style.visibility</p:attrName>
                                        </p:attrNameLst>
                                      </p:cBhvr>
                                      <p:to>
                                        <p:strVal val="visible"/>
                                      </p:to>
                                    </p:set>
                                    <p:animEffect transition="in" filter="wheel(1)">
                                      <p:cBhvr>
                                        <p:cTn id="91" dur="2000"/>
                                        <p:tgtEl>
                                          <p:spTgt spid="2068"/>
                                        </p:tgtEl>
                                      </p:cBhvr>
                                    </p:animEffect>
                                  </p:childTnLst>
                                </p:cTn>
                              </p:par>
                              <p:par>
                                <p:cTn id="92" presetID="21" presetClass="entr" presetSubtype="1" fill="hold" nodeType="with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wheel(1)">
                                      <p:cBhvr>
                                        <p:cTn id="94" dur="2000"/>
                                        <p:tgtEl>
                                          <p:spTgt spid="28"/>
                                        </p:tgtEl>
                                      </p:cBhvr>
                                    </p:animEffect>
                                  </p:childTnLst>
                                </p:cTn>
                              </p:par>
                              <p:par>
                                <p:cTn id="95" presetID="21" presetClass="entr" presetSubtype="1" fill="hold" nodeType="withEffect">
                                  <p:stCondLst>
                                    <p:cond delay="0"/>
                                  </p:stCondLst>
                                  <p:childTnLst>
                                    <p:set>
                                      <p:cBhvr>
                                        <p:cTn id="96" dur="1" fill="hold">
                                          <p:stCondLst>
                                            <p:cond delay="0"/>
                                          </p:stCondLst>
                                        </p:cTn>
                                        <p:tgtEl>
                                          <p:spTgt spid="30"/>
                                        </p:tgtEl>
                                        <p:attrNameLst>
                                          <p:attrName>style.visibility</p:attrName>
                                        </p:attrNameLst>
                                      </p:cBhvr>
                                      <p:to>
                                        <p:strVal val="visible"/>
                                      </p:to>
                                    </p:set>
                                    <p:animEffect transition="in" filter="wheel(1)">
                                      <p:cBhvr>
                                        <p:cTn id="97" dur="2000"/>
                                        <p:tgtEl>
                                          <p:spTgt spid="30"/>
                                        </p:tgtEl>
                                      </p:cBhvr>
                                    </p:animEffect>
                                  </p:childTnLst>
                                </p:cTn>
                              </p:par>
                              <p:par>
                                <p:cTn id="98" presetID="21" presetClass="entr" presetSubtype="1" fill="hold" nodeType="withEffect">
                                  <p:stCondLst>
                                    <p:cond delay="0"/>
                                  </p:stCondLst>
                                  <p:childTnLst>
                                    <p:set>
                                      <p:cBhvr>
                                        <p:cTn id="99" dur="1" fill="hold">
                                          <p:stCondLst>
                                            <p:cond delay="0"/>
                                          </p:stCondLst>
                                        </p:cTn>
                                        <p:tgtEl>
                                          <p:spTgt spid="2048"/>
                                        </p:tgtEl>
                                        <p:attrNameLst>
                                          <p:attrName>style.visibility</p:attrName>
                                        </p:attrNameLst>
                                      </p:cBhvr>
                                      <p:to>
                                        <p:strVal val="visible"/>
                                      </p:to>
                                    </p:set>
                                    <p:animEffect transition="in" filter="wheel(1)">
                                      <p:cBhvr>
                                        <p:cTn id="100" dur="2000"/>
                                        <p:tgtEl>
                                          <p:spTgt spid="2048"/>
                                        </p:tgtEl>
                                      </p:cBhvr>
                                    </p:animEffect>
                                  </p:childTnLst>
                                </p:cTn>
                              </p:par>
                              <p:par>
                                <p:cTn id="101" presetID="21" presetClass="entr" presetSubtype="1" fill="hold" nodeType="withEffect">
                                  <p:stCondLst>
                                    <p:cond delay="0"/>
                                  </p:stCondLst>
                                  <p:childTnLst>
                                    <p:set>
                                      <p:cBhvr>
                                        <p:cTn id="102" dur="1" fill="hold">
                                          <p:stCondLst>
                                            <p:cond delay="0"/>
                                          </p:stCondLst>
                                        </p:cTn>
                                        <p:tgtEl>
                                          <p:spTgt spid="19"/>
                                        </p:tgtEl>
                                        <p:attrNameLst>
                                          <p:attrName>style.visibility</p:attrName>
                                        </p:attrNameLst>
                                      </p:cBhvr>
                                      <p:to>
                                        <p:strVal val="visible"/>
                                      </p:to>
                                    </p:set>
                                    <p:animEffect transition="in" filter="wheel(1)">
                                      <p:cBhvr>
                                        <p:cTn id="103" dur="2000"/>
                                        <p:tgtEl>
                                          <p:spTgt spid="19"/>
                                        </p:tgtEl>
                                      </p:cBhvr>
                                    </p:animEffect>
                                  </p:childTnLst>
                                </p:cTn>
                              </p:par>
                              <p:par>
                                <p:cTn id="104" presetID="21" presetClass="entr" presetSubtype="1" fill="hold" nodeType="withEffect">
                                  <p:stCondLst>
                                    <p:cond delay="0"/>
                                  </p:stCondLst>
                                  <p:childTnLst>
                                    <p:set>
                                      <p:cBhvr>
                                        <p:cTn id="105" dur="1" fill="hold">
                                          <p:stCondLst>
                                            <p:cond delay="0"/>
                                          </p:stCondLst>
                                        </p:cTn>
                                        <p:tgtEl>
                                          <p:spTgt spid="2073"/>
                                        </p:tgtEl>
                                        <p:attrNameLst>
                                          <p:attrName>style.visibility</p:attrName>
                                        </p:attrNameLst>
                                      </p:cBhvr>
                                      <p:to>
                                        <p:strVal val="visible"/>
                                      </p:to>
                                    </p:set>
                                    <p:animEffect transition="in" filter="wheel(1)">
                                      <p:cBhvr>
                                        <p:cTn id="106" dur="2000"/>
                                        <p:tgtEl>
                                          <p:spTgt spid="2073"/>
                                        </p:tgtEl>
                                      </p:cBhvr>
                                    </p:animEffect>
                                  </p:childTnLst>
                                </p:cTn>
                              </p:par>
                              <p:par>
                                <p:cTn id="107" presetID="21" presetClass="entr" presetSubtype="1" fill="hold" nodeType="withEffect">
                                  <p:stCondLst>
                                    <p:cond delay="0"/>
                                  </p:stCondLst>
                                  <p:childTnLst>
                                    <p:set>
                                      <p:cBhvr>
                                        <p:cTn id="108" dur="1" fill="hold">
                                          <p:stCondLst>
                                            <p:cond delay="0"/>
                                          </p:stCondLst>
                                        </p:cTn>
                                        <p:tgtEl>
                                          <p:spTgt spid="16"/>
                                        </p:tgtEl>
                                        <p:attrNameLst>
                                          <p:attrName>style.visibility</p:attrName>
                                        </p:attrNameLst>
                                      </p:cBhvr>
                                      <p:to>
                                        <p:strVal val="visible"/>
                                      </p:to>
                                    </p:set>
                                    <p:animEffect transition="in" filter="wheel(1)">
                                      <p:cBhvr>
                                        <p:cTn id="109" dur="2000"/>
                                        <p:tgtEl>
                                          <p:spTgt spid="16"/>
                                        </p:tgtEl>
                                      </p:cBhvr>
                                    </p:animEffect>
                                  </p:childTnLst>
                                </p:cTn>
                              </p:par>
                              <p:par>
                                <p:cTn id="110" presetID="21" presetClass="entr" presetSubtype="1" fill="hold" nodeType="withEffect">
                                  <p:stCondLst>
                                    <p:cond delay="0"/>
                                  </p:stCondLst>
                                  <p:childTnLst>
                                    <p:set>
                                      <p:cBhvr>
                                        <p:cTn id="111" dur="1" fill="hold">
                                          <p:stCondLst>
                                            <p:cond delay="0"/>
                                          </p:stCondLst>
                                        </p:cTn>
                                        <p:tgtEl>
                                          <p:spTgt spid="4"/>
                                        </p:tgtEl>
                                        <p:attrNameLst>
                                          <p:attrName>style.visibility</p:attrName>
                                        </p:attrNameLst>
                                      </p:cBhvr>
                                      <p:to>
                                        <p:strVal val="visible"/>
                                      </p:to>
                                    </p:set>
                                    <p:animEffect transition="in" filter="wheel(1)">
                                      <p:cBhvr>
                                        <p:cTn id="112"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2" grpId="0" animBg="1"/>
      <p:bldP spid="18" grpId="0" animBg="1"/>
      <p:bldP spid="2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78098"/>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a:r>
              <a:rPr lang="fa-IR" sz="5400" b="1" dirty="0" smtClean="0">
                <a:cs typeface="B Nazanin" pitchFamily="2" charset="-78"/>
              </a:rPr>
              <a:t>مقدمه</a:t>
            </a:r>
            <a:endParaRPr lang="en-US" sz="5400" b="1" dirty="0">
              <a:cs typeface="B Nazanin" pitchFamily="2" charset="-78"/>
            </a:endParaRPr>
          </a:p>
        </p:txBody>
      </p:sp>
      <p:sp>
        <p:nvSpPr>
          <p:cNvPr id="3" name="Content Placeholder 2"/>
          <p:cNvSpPr>
            <a:spLocks noGrp="1"/>
          </p:cNvSpPr>
          <p:nvPr>
            <p:ph idx="1"/>
          </p:nvPr>
        </p:nvSpPr>
        <p:spPr/>
        <p:style>
          <a:lnRef idx="1">
            <a:schemeClr val="accent1"/>
          </a:lnRef>
          <a:fillRef idx="3">
            <a:schemeClr val="accent1"/>
          </a:fillRef>
          <a:effectRef idx="2">
            <a:schemeClr val="accent1"/>
          </a:effectRef>
          <a:fontRef idx="minor">
            <a:schemeClr val="lt1"/>
          </a:fontRef>
        </p:style>
        <p:txBody>
          <a:bodyPr>
            <a:normAutofit/>
          </a:bodyPr>
          <a:lstStyle/>
          <a:p>
            <a:pPr marL="82296" indent="0" algn="just" rtl="1">
              <a:buNone/>
            </a:pPr>
            <a:r>
              <a:rPr lang="fa-IR" sz="2800" dirty="0" smtClean="0">
                <a:cs typeface="B Nazanin" pitchFamily="2" charset="-78"/>
              </a:rPr>
              <a:t>با استفاده از نگرش زیستی ، سازمان به مثابه نوعی </a:t>
            </a:r>
            <a:r>
              <a:rPr lang="fa-IR" sz="2800" b="1" dirty="0" smtClean="0">
                <a:solidFill>
                  <a:srgbClr val="FFFF00"/>
                </a:solidFill>
                <a:cs typeface="B Nazanin" pitchFamily="2" charset="-78"/>
              </a:rPr>
              <a:t>موجود زنده </a:t>
            </a:r>
            <a:r>
              <a:rPr lang="fa-IR" sz="2800" dirty="0" smtClean="0">
                <a:cs typeface="B Nazanin" pitchFamily="2" charset="-78"/>
              </a:rPr>
              <a:t>در نظر گرفته می شود که در آن افراد ، گروه ها ، جمعیت ها و نظایر آن همچون ملکولها، سلولها و بافتهای پیچیده متعامل با یکدیگر فعالیت میکنند.</a:t>
            </a:r>
          </a:p>
          <a:p>
            <a:pPr marL="82296" indent="0" algn="just" rtl="1">
              <a:buNone/>
            </a:pPr>
            <a:r>
              <a:rPr lang="fa-IR" sz="2800" dirty="0" smtClean="0">
                <a:cs typeface="B Nazanin" pitchFamily="2" charset="-78"/>
              </a:rPr>
              <a:t>نحوه نگرش ما به سازمان تاثیر زیادی بر شیوه تفکر ما درباره آن دارد. با استفاده از استعاره موجود زنده توجه نظریه پردازان به اموری نظیر </a:t>
            </a:r>
            <a:r>
              <a:rPr lang="fa-IR" sz="2800" b="1" dirty="0" smtClean="0">
                <a:solidFill>
                  <a:srgbClr val="FFFF00"/>
                </a:solidFill>
                <a:cs typeface="B Nazanin" pitchFamily="2" charset="-78"/>
              </a:rPr>
              <a:t>حیات سازمان </a:t>
            </a:r>
            <a:r>
              <a:rPr lang="fa-IR" sz="2800" dirty="0" smtClean="0">
                <a:cs typeface="B Nazanin" pitchFamily="2" charset="-78"/>
              </a:rPr>
              <a:t>، </a:t>
            </a:r>
            <a:r>
              <a:rPr lang="fa-IR" sz="2800" b="1" dirty="0" smtClean="0">
                <a:solidFill>
                  <a:srgbClr val="FFFF00"/>
                </a:solidFill>
                <a:cs typeface="B Nazanin" pitchFamily="2" charset="-78"/>
              </a:rPr>
              <a:t>ارتباط سازمان با محیط </a:t>
            </a:r>
            <a:r>
              <a:rPr lang="fa-IR" sz="2800" dirty="0" smtClean="0">
                <a:cs typeface="B Nazanin" pitchFamily="2" charset="-78"/>
              </a:rPr>
              <a:t>، </a:t>
            </a:r>
            <a:r>
              <a:rPr lang="fa-IR" sz="2800" b="1" dirty="0" smtClean="0">
                <a:solidFill>
                  <a:srgbClr val="FFFF00"/>
                </a:solidFill>
                <a:cs typeface="B Nazanin" pitchFamily="2" charset="-78"/>
              </a:rPr>
              <a:t>چرخه ی حیات سازمان </a:t>
            </a:r>
            <a:r>
              <a:rPr lang="fa-IR" sz="2800" dirty="0" smtClean="0">
                <a:cs typeface="B Nazanin" pitchFamily="2" charset="-78"/>
              </a:rPr>
              <a:t>و </a:t>
            </a:r>
            <a:r>
              <a:rPr lang="fa-IR" sz="2800" b="1" dirty="0" smtClean="0">
                <a:solidFill>
                  <a:srgbClr val="FFFF00"/>
                </a:solidFill>
                <a:cs typeface="B Nazanin" pitchFamily="2" charset="-78"/>
              </a:rPr>
              <a:t>اثر بخشی </a:t>
            </a:r>
            <a:r>
              <a:rPr lang="fa-IR" sz="2800" dirty="0" smtClean="0">
                <a:cs typeface="B Nazanin" pitchFamily="2" charset="-78"/>
              </a:rPr>
              <a:t>آن معطوف می گردد ، ضمن آنکه مواردی چون </a:t>
            </a:r>
            <a:r>
              <a:rPr lang="fa-IR" sz="2800" dirty="0" smtClean="0">
                <a:solidFill>
                  <a:srgbClr val="FFFF00"/>
                </a:solidFill>
                <a:cs typeface="B Nazanin" pitchFamily="2" charset="-78"/>
              </a:rPr>
              <a:t>اهداف</a:t>
            </a:r>
            <a:r>
              <a:rPr lang="fa-IR" sz="2800" dirty="0" smtClean="0">
                <a:cs typeface="B Nazanin" pitchFamily="2" charset="-78"/>
              </a:rPr>
              <a:t> ، </a:t>
            </a:r>
            <a:r>
              <a:rPr lang="fa-IR" sz="2800" dirty="0" smtClean="0">
                <a:solidFill>
                  <a:srgbClr val="FFFF00"/>
                </a:solidFill>
                <a:cs typeface="B Nazanin" pitchFamily="2" charset="-78"/>
              </a:rPr>
              <a:t>ساختار</a:t>
            </a:r>
            <a:r>
              <a:rPr lang="fa-IR" sz="2800" dirty="0" smtClean="0">
                <a:cs typeface="B Nazanin" pitchFamily="2" charset="-78"/>
              </a:rPr>
              <a:t> ، </a:t>
            </a:r>
            <a:r>
              <a:rPr lang="fa-IR" sz="2800" dirty="0" smtClean="0">
                <a:solidFill>
                  <a:srgbClr val="FFFF00"/>
                </a:solidFill>
                <a:cs typeface="B Nazanin" pitchFamily="2" charset="-78"/>
              </a:rPr>
              <a:t>کارایی</a:t>
            </a:r>
            <a:r>
              <a:rPr lang="fa-IR" sz="2800" dirty="0" smtClean="0">
                <a:cs typeface="B Nazanin" pitchFamily="2" charset="-78"/>
              </a:rPr>
              <a:t> نیز به منزله امور فرعی تر مورد توجه قرار می گیرند.</a:t>
            </a:r>
            <a:endParaRPr lang="en-US" sz="28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136541333"/>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 calcmode="lin" valueType="num">
                                      <p:cBhvr additive="base">
                                        <p:cTn id="7" dur="500" fill="hold"/>
                                        <p:tgtEl>
                                          <p:spTgt spid="3">
                                            <p:bg/>
                                          </p:spTgt>
                                        </p:tgtEl>
                                        <p:attrNameLst>
                                          <p:attrName>ppt_x</p:attrName>
                                        </p:attrNameLst>
                                      </p:cBhvr>
                                      <p:tavLst>
                                        <p:tav tm="0">
                                          <p:val>
                                            <p:strVal val="#ppt_x"/>
                                          </p:val>
                                        </p:tav>
                                        <p:tav tm="100000">
                                          <p:val>
                                            <p:strVal val="#ppt_x"/>
                                          </p:val>
                                        </p:tav>
                                      </p:tavLst>
                                    </p:anim>
                                    <p:anim calcmode="lin" valueType="num">
                                      <p:cBhvr additive="base">
                                        <p:cTn id="8" dur="500" fill="hold"/>
                                        <p:tgtEl>
                                          <p:spTgt spid="3">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404664"/>
            <a:ext cx="7498080" cy="5843736"/>
          </a:xfrm>
        </p:spPr>
        <p:style>
          <a:lnRef idx="1">
            <a:schemeClr val="accent1"/>
          </a:lnRef>
          <a:fillRef idx="3">
            <a:schemeClr val="accent1"/>
          </a:fillRef>
          <a:effectRef idx="2">
            <a:schemeClr val="accent1"/>
          </a:effectRef>
          <a:fontRef idx="minor">
            <a:schemeClr val="lt1"/>
          </a:fontRef>
        </p:style>
        <p:txBody>
          <a:bodyPr>
            <a:normAutofit/>
          </a:bodyPr>
          <a:lstStyle/>
          <a:p>
            <a:pPr marL="82296" indent="0" algn="ctr" rtl="1">
              <a:buNone/>
            </a:pPr>
            <a:r>
              <a:rPr lang="fa-IR" sz="2400" b="1" dirty="0" smtClean="0">
                <a:solidFill>
                  <a:srgbClr val="FFFF00"/>
                </a:solidFill>
                <a:effectLst>
                  <a:outerShdw blurRad="38100" dist="38100" dir="2700000" algn="tl">
                    <a:srgbClr val="000000">
                      <a:alpha val="43137"/>
                    </a:srgbClr>
                  </a:outerShdw>
                </a:effectLst>
                <a:cs typeface="B Nazanin" pitchFamily="2" charset="-78"/>
              </a:rPr>
              <a:t>حالت الف </a:t>
            </a:r>
          </a:p>
          <a:p>
            <a:pPr marL="82296" indent="0" algn="justLow" rtl="1">
              <a:buNone/>
            </a:pPr>
            <a:r>
              <a:rPr lang="fa-IR" sz="2400" dirty="0" smtClean="0">
                <a:cs typeface="B Nazanin" pitchFamily="2" charset="-78"/>
              </a:rPr>
              <a:t>بیانگر سازمانی است که در محیط </a:t>
            </a:r>
            <a:r>
              <a:rPr lang="fa-IR" sz="2400" dirty="0" smtClean="0">
                <a:solidFill>
                  <a:srgbClr val="7030A0"/>
                </a:solidFill>
                <a:cs typeface="B Nazanin" pitchFamily="2" charset="-78"/>
              </a:rPr>
              <a:t>ثابت و معینی </a:t>
            </a:r>
            <a:r>
              <a:rPr lang="fa-IR" sz="2400" dirty="0" smtClean="0">
                <a:cs typeface="B Nazanin" pitchFamily="2" charset="-78"/>
              </a:rPr>
              <a:t>قرار دارد و برای حفظ موقعیت مطمئن و تثبیت شده از استراتژی </a:t>
            </a:r>
            <a:r>
              <a:rPr lang="fa-IR" sz="2400" dirty="0" smtClean="0">
                <a:solidFill>
                  <a:srgbClr val="7030A0"/>
                </a:solidFill>
                <a:cs typeface="B Nazanin" pitchFamily="2" charset="-78"/>
              </a:rPr>
              <a:t>تدافعی</a:t>
            </a:r>
            <a:r>
              <a:rPr lang="fa-IR" sz="2400" dirty="0" smtClean="0">
                <a:cs typeface="B Nazanin" pitchFamily="2" charset="-78"/>
              </a:rPr>
              <a:t> سود می جوید. این سازمان </a:t>
            </a:r>
            <a:r>
              <a:rPr lang="fa-IR" sz="2400" dirty="0" smtClean="0">
                <a:solidFill>
                  <a:srgbClr val="7030A0"/>
                </a:solidFill>
                <a:cs typeface="B Nazanin" pitchFamily="2" charset="-78"/>
              </a:rPr>
              <a:t>بازاری مطمئن</a:t>
            </a:r>
            <a:r>
              <a:rPr lang="fa-IR" sz="2400" dirty="0" smtClean="0">
                <a:cs typeface="B Nazanin" pitchFamily="2" charset="-78"/>
              </a:rPr>
              <a:t> را بر مبنای تولید با </a:t>
            </a:r>
            <a:r>
              <a:rPr lang="fa-IR" sz="2400" dirty="0" smtClean="0">
                <a:solidFill>
                  <a:srgbClr val="7030A0"/>
                </a:solidFill>
                <a:cs typeface="B Nazanin" pitchFamily="2" charset="-78"/>
              </a:rPr>
              <a:t>کیفیت مناسب و کارا </a:t>
            </a:r>
            <a:r>
              <a:rPr lang="fa-IR" sz="2400" dirty="0" smtClean="0">
                <a:cs typeface="B Nazanin" pitchFamily="2" charset="-78"/>
              </a:rPr>
              <a:t>، دارا می باشد ، از </a:t>
            </a:r>
            <a:r>
              <a:rPr lang="fa-IR" sz="2400" dirty="0" smtClean="0">
                <a:solidFill>
                  <a:srgbClr val="7030A0"/>
                </a:solidFill>
                <a:cs typeface="B Nazanin" pitchFamily="2" charset="-78"/>
              </a:rPr>
              <a:t>تکنولوژی انبو</a:t>
            </a:r>
            <a:r>
              <a:rPr lang="fa-IR" sz="2400" dirty="0" smtClean="0">
                <a:cs typeface="B Nazanin" pitchFamily="2" charset="-78"/>
              </a:rPr>
              <a:t>ه سود می جوید و به صورت </a:t>
            </a:r>
            <a:r>
              <a:rPr lang="fa-IR" sz="2400" dirty="0" smtClean="0">
                <a:solidFill>
                  <a:srgbClr val="7030A0"/>
                </a:solidFill>
                <a:cs typeface="B Nazanin" pitchFamily="2" charset="-78"/>
              </a:rPr>
              <a:t>مکانیکی</a:t>
            </a:r>
            <a:r>
              <a:rPr lang="fa-IR" sz="2400" dirty="0" smtClean="0">
                <a:cs typeface="B Nazanin" pitchFamily="2" charset="-78"/>
              </a:rPr>
              <a:t> ساختار داده شده است و </a:t>
            </a:r>
            <a:r>
              <a:rPr lang="fa-IR" sz="2400" dirty="0" smtClean="0">
                <a:solidFill>
                  <a:srgbClr val="7030A0"/>
                </a:solidFill>
                <a:cs typeface="B Nazanin" pitchFamily="2" charset="-78"/>
              </a:rPr>
              <a:t>وظایف</a:t>
            </a:r>
            <a:r>
              <a:rPr lang="fa-IR" sz="2400" dirty="0" smtClean="0">
                <a:cs typeface="B Nazanin" pitchFamily="2" charset="-78"/>
              </a:rPr>
              <a:t> و </a:t>
            </a:r>
            <a:r>
              <a:rPr lang="fa-IR" sz="2400" dirty="0" smtClean="0">
                <a:solidFill>
                  <a:srgbClr val="7030A0"/>
                </a:solidFill>
                <a:cs typeface="B Nazanin" pitchFamily="2" charset="-78"/>
              </a:rPr>
              <a:t>افراد</a:t>
            </a:r>
            <a:r>
              <a:rPr lang="fa-IR" sz="2400" dirty="0" smtClean="0">
                <a:cs typeface="B Nazanin" pitchFamily="2" charset="-78"/>
              </a:rPr>
              <a:t> و </a:t>
            </a:r>
            <a:r>
              <a:rPr lang="fa-IR" sz="2400" dirty="0" smtClean="0">
                <a:solidFill>
                  <a:srgbClr val="7030A0"/>
                </a:solidFill>
                <a:cs typeface="B Nazanin" pitchFamily="2" charset="-78"/>
              </a:rPr>
              <a:t>اختیارات</a:t>
            </a:r>
            <a:r>
              <a:rPr lang="fa-IR" sz="2400" dirty="0" smtClean="0">
                <a:cs typeface="B Nazanin" pitchFamily="2" charset="-78"/>
              </a:rPr>
              <a:t> آنان کاملا </a:t>
            </a:r>
            <a:r>
              <a:rPr lang="fa-IR" sz="2400" dirty="0" smtClean="0">
                <a:solidFill>
                  <a:srgbClr val="7030A0"/>
                </a:solidFill>
                <a:cs typeface="B Nazanin" pitchFamily="2" charset="-78"/>
              </a:rPr>
              <a:t>معین </a:t>
            </a:r>
            <a:r>
              <a:rPr lang="fa-IR" sz="2400" dirty="0" smtClean="0">
                <a:cs typeface="B Nazanin" pitchFamily="2" charset="-78"/>
              </a:rPr>
              <a:t>است . چنین سازمانی به صورت </a:t>
            </a:r>
            <a:r>
              <a:rPr lang="fa-IR" sz="2400" dirty="0" smtClean="0">
                <a:solidFill>
                  <a:srgbClr val="7030A0"/>
                </a:solidFill>
                <a:cs typeface="B Nazanin" pitchFamily="2" charset="-78"/>
              </a:rPr>
              <a:t>موثر و کارا </a:t>
            </a:r>
            <a:r>
              <a:rPr lang="fa-IR" sz="2400" dirty="0" smtClean="0">
                <a:cs typeface="B Nazanin" pitchFamily="2" charset="-78"/>
              </a:rPr>
              <a:t>می تواند به فعالیت خود ادامه دهد.</a:t>
            </a:r>
          </a:p>
          <a:p>
            <a:pPr marL="82296" indent="0" algn="ctr" rtl="1">
              <a:buNone/>
            </a:pPr>
            <a:r>
              <a:rPr lang="fa-IR" sz="2400" b="1" dirty="0" smtClean="0">
                <a:solidFill>
                  <a:srgbClr val="FFFF00"/>
                </a:solidFill>
                <a:effectLst>
                  <a:outerShdw blurRad="38100" dist="38100" dir="2700000" algn="tl">
                    <a:srgbClr val="000000">
                      <a:alpha val="43137"/>
                    </a:srgbClr>
                  </a:outerShdw>
                </a:effectLst>
                <a:cs typeface="B Nazanin" pitchFamily="2" charset="-78"/>
              </a:rPr>
              <a:t>حالت ب</a:t>
            </a:r>
          </a:p>
          <a:p>
            <a:pPr marL="82296" indent="0" algn="justLow" rtl="1">
              <a:buNone/>
            </a:pPr>
            <a:r>
              <a:rPr lang="fa-IR" sz="2400" dirty="0" smtClean="0">
                <a:cs typeface="B Nazanin" pitchFamily="2" charset="-78"/>
              </a:rPr>
              <a:t>بیانگر سازمانی است که دارای محیطی </a:t>
            </a:r>
            <a:r>
              <a:rPr lang="fa-IR" sz="2400" dirty="0" smtClean="0">
                <a:solidFill>
                  <a:srgbClr val="7030A0"/>
                </a:solidFill>
                <a:cs typeface="B Nazanin" pitchFamily="2" charset="-78"/>
              </a:rPr>
              <a:t>آشفته و متلاطم </a:t>
            </a:r>
            <a:r>
              <a:rPr lang="fa-IR" sz="2400" dirty="0" smtClean="0">
                <a:cs typeface="B Nazanin" pitchFamily="2" charset="-78"/>
              </a:rPr>
              <a:t>است . محصولات و تکنولوژی دائما در حال </a:t>
            </a:r>
            <a:r>
              <a:rPr lang="fa-IR" sz="2400" dirty="0" smtClean="0">
                <a:solidFill>
                  <a:srgbClr val="7030A0"/>
                </a:solidFill>
                <a:cs typeface="B Nazanin" pitchFamily="2" charset="-78"/>
              </a:rPr>
              <a:t>تغییر </a:t>
            </a:r>
            <a:r>
              <a:rPr lang="fa-IR" sz="2400" dirty="0" smtClean="0">
                <a:cs typeface="B Nazanin" pitchFamily="2" charset="-78"/>
              </a:rPr>
              <a:t>بوده و از </a:t>
            </a:r>
            <a:r>
              <a:rPr lang="fa-IR" sz="2400" dirty="0" smtClean="0">
                <a:solidFill>
                  <a:srgbClr val="7030A0"/>
                </a:solidFill>
                <a:cs typeface="B Nazanin" pitchFamily="2" charset="-78"/>
              </a:rPr>
              <a:t>عمری کوتاه</a:t>
            </a:r>
            <a:r>
              <a:rPr lang="fa-IR" sz="2400" dirty="0" smtClean="0">
                <a:cs typeface="B Nazanin" pitchFamily="2" charset="-78"/>
              </a:rPr>
              <a:t> برخوردارند. بدین لحاظ سازمان بایستی دائما در پی یافتن </a:t>
            </a:r>
            <a:r>
              <a:rPr lang="fa-IR" sz="2400" dirty="0" smtClean="0">
                <a:solidFill>
                  <a:srgbClr val="7030A0"/>
                </a:solidFill>
                <a:cs typeface="B Nazanin" pitchFamily="2" charset="-78"/>
              </a:rPr>
              <a:t>ایده های جدید و فرصت های نو </a:t>
            </a:r>
            <a:r>
              <a:rPr lang="fa-IR" sz="2400" dirty="0" smtClean="0">
                <a:cs typeface="B Nazanin" pitchFamily="2" charset="-78"/>
              </a:rPr>
              <a:t>باشد. چنین سازمانی خود در پی </a:t>
            </a:r>
            <a:r>
              <a:rPr lang="fa-IR" sz="2400" dirty="0" smtClean="0">
                <a:solidFill>
                  <a:srgbClr val="7030A0"/>
                </a:solidFill>
                <a:cs typeface="B Nazanin" pitchFamily="2" charset="-78"/>
              </a:rPr>
              <a:t>ایجاد </a:t>
            </a:r>
            <a:r>
              <a:rPr lang="fa-IR" sz="2400" dirty="0" smtClean="0">
                <a:cs typeface="B Nazanin" pitchFamily="2" charset="-78"/>
              </a:rPr>
              <a:t>بازارهای جدید و تقاضاهای جدید می باشد ، این گونه سازمان ها در پی استخدام افرادی هستند که از </a:t>
            </a:r>
            <a:r>
              <a:rPr lang="fa-IR" sz="2400" dirty="0" smtClean="0">
                <a:solidFill>
                  <a:srgbClr val="7030A0"/>
                </a:solidFill>
                <a:cs typeface="B Nazanin" pitchFamily="2" charset="-78"/>
              </a:rPr>
              <a:t>خلاقیت</a:t>
            </a:r>
            <a:r>
              <a:rPr lang="fa-IR" sz="2400" dirty="0" smtClean="0">
                <a:cs typeface="B Nazanin" pitchFamily="2" charset="-78"/>
              </a:rPr>
              <a:t> کافی برخوردارند و به مرحله </a:t>
            </a:r>
            <a:r>
              <a:rPr lang="fa-IR" sz="2400" dirty="0" smtClean="0">
                <a:solidFill>
                  <a:srgbClr val="7030A0"/>
                </a:solidFill>
                <a:cs typeface="B Nazanin" pitchFamily="2" charset="-78"/>
              </a:rPr>
              <a:t>خودشکوفایی </a:t>
            </a:r>
            <a:r>
              <a:rPr lang="fa-IR" sz="2400" dirty="0" smtClean="0">
                <a:cs typeface="B Nazanin" pitchFamily="2" charset="-78"/>
              </a:rPr>
              <a:t>رسیده اند.</a:t>
            </a:r>
            <a:endParaRPr lang="en-US" sz="24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853703041"/>
      </p:ext>
    </p:extLst>
  </p:cSld>
  <p:clrMapOvr>
    <a:masterClrMapping/>
  </p:clrMapOvr>
  <p:transition spd="slow">
    <p:wheel/>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32656"/>
            <a:ext cx="7498080" cy="6120680"/>
          </a:xfrm>
        </p:spPr>
        <p:style>
          <a:lnRef idx="1">
            <a:schemeClr val="accent1"/>
          </a:lnRef>
          <a:fillRef idx="3">
            <a:schemeClr val="accent1"/>
          </a:fillRef>
          <a:effectRef idx="2">
            <a:schemeClr val="accent1"/>
          </a:effectRef>
          <a:fontRef idx="minor">
            <a:schemeClr val="lt1"/>
          </a:fontRef>
        </p:style>
        <p:txBody>
          <a:bodyPr>
            <a:normAutofit lnSpcReduction="10000"/>
          </a:bodyPr>
          <a:lstStyle/>
          <a:p>
            <a:pPr marL="82296" indent="0" algn="ctr" rtl="1">
              <a:buNone/>
            </a:pPr>
            <a:r>
              <a:rPr lang="fa-IR" sz="2400" b="1" dirty="0" smtClean="0">
                <a:solidFill>
                  <a:srgbClr val="FFFF00"/>
                </a:solidFill>
                <a:effectLst>
                  <a:outerShdw blurRad="38100" dist="38100" dir="2700000" algn="tl">
                    <a:srgbClr val="000000">
                      <a:alpha val="43137"/>
                    </a:srgbClr>
                  </a:outerShdw>
                </a:effectLst>
                <a:cs typeface="B Nazanin" pitchFamily="2" charset="-78"/>
              </a:rPr>
              <a:t>حالت ج</a:t>
            </a:r>
          </a:p>
          <a:p>
            <a:pPr marL="82296" indent="0" algn="just" rtl="1">
              <a:buNone/>
            </a:pPr>
            <a:r>
              <a:rPr lang="fa-IR" sz="2400" dirty="0" smtClean="0">
                <a:cs typeface="B Nazanin" pitchFamily="2" charset="-78"/>
              </a:rPr>
              <a:t>سازمانی را نشان می دهد که با </a:t>
            </a:r>
            <a:r>
              <a:rPr lang="fa-IR" sz="2400" dirty="0" smtClean="0">
                <a:solidFill>
                  <a:srgbClr val="7030A0"/>
                </a:solidFill>
                <a:cs typeface="B Nazanin" pitchFamily="2" charset="-78"/>
              </a:rPr>
              <a:t>سطح مناسبی از تغییر </a:t>
            </a:r>
            <a:r>
              <a:rPr lang="fa-IR" sz="2400" dirty="0" smtClean="0">
                <a:cs typeface="B Nazanin" pitchFamily="2" charset="-78"/>
              </a:rPr>
              <a:t>در محیط روبرو است. پیشرفت ها و تحولات تکنولوژیکی به وقوع می پیوندد ، اما </a:t>
            </a:r>
            <a:r>
              <a:rPr lang="fa-IR" sz="2400" dirty="0" smtClean="0">
                <a:solidFill>
                  <a:srgbClr val="7030A0"/>
                </a:solidFill>
                <a:cs typeface="B Nazanin" pitchFamily="2" charset="-78"/>
              </a:rPr>
              <a:t>سرعت و روال </a:t>
            </a:r>
            <a:r>
              <a:rPr lang="fa-IR" sz="2400" dirty="0" smtClean="0">
                <a:cs typeface="B Nazanin" pitchFamily="2" charset="-78"/>
              </a:rPr>
              <a:t>آن </a:t>
            </a:r>
            <a:r>
              <a:rPr lang="fa-IR" sz="2400" dirty="0" smtClean="0">
                <a:solidFill>
                  <a:srgbClr val="7030A0"/>
                </a:solidFill>
                <a:cs typeface="B Nazanin" pitchFamily="2" charset="-78"/>
              </a:rPr>
              <a:t>معمول</a:t>
            </a:r>
            <a:r>
              <a:rPr lang="fa-IR" sz="2400" dirty="0" smtClean="0">
                <a:cs typeface="B Nazanin" pitchFamily="2" charset="-78"/>
              </a:rPr>
              <a:t> است. چنین سازمانی می بایست خود را با </a:t>
            </a:r>
            <a:r>
              <a:rPr lang="fa-IR" sz="2400" dirty="0" smtClean="0">
                <a:solidFill>
                  <a:srgbClr val="7030A0"/>
                </a:solidFill>
                <a:cs typeface="B Nazanin" pitchFamily="2" charset="-78"/>
              </a:rPr>
              <a:t>پیشرفت ها </a:t>
            </a:r>
            <a:r>
              <a:rPr lang="fa-IR" sz="2400" dirty="0" smtClean="0">
                <a:cs typeface="B Nazanin" pitchFamily="2" charset="-78"/>
              </a:rPr>
              <a:t>و </a:t>
            </a:r>
            <a:r>
              <a:rPr lang="fa-IR" sz="2400" dirty="0" smtClean="0">
                <a:solidFill>
                  <a:srgbClr val="7030A0"/>
                </a:solidFill>
                <a:cs typeface="B Nazanin" pitchFamily="2" charset="-78"/>
              </a:rPr>
              <a:t>وضعیت جاری منطبق</a:t>
            </a:r>
            <a:r>
              <a:rPr lang="fa-IR" sz="2400" dirty="0" smtClean="0">
                <a:cs typeface="B Nazanin" pitchFamily="2" charset="-78"/>
              </a:rPr>
              <a:t> نماید . بدین منظور میبایستی </a:t>
            </a:r>
            <a:r>
              <a:rPr lang="fa-IR" sz="2400" dirty="0" smtClean="0">
                <a:solidFill>
                  <a:srgbClr val="7030A0"/>
                </a:solidFill>
                <a:cs typeface="B Nazanin" pitchFamily="2" charset="-78"/>
              </a:rPr>
              <a:t>روزهای جاری را تجزیه و تحلیل نموده و روش های تولید را به روز نماید</a:t>
            </a:r>
            <a:r>
              <a:rPr lang="fa-IR" sz="2400" dirty="0" smtClean="0">
                <a:cs typeface="B Nazanin" pitchFamily="2" charset="-78"/>
              </a:rPr>
              <a:t>. مبنای چنین سازمانی نوآوری </a:t>
            </a:r>
            <a:r>
              <a:rPr lang="fa-IR" sz="2400" dirty="0" smtClean="0">
                <a:solidFill>
                  <a:srgbClr val="7030A0"/>
                </a:solidFill>
                <a:cs typeface="B Nazanin" pitchFamily="2" charset="-78"/>
              </a:rPr>
              <a:t>نیست</a:t>
            </a:r>
            <a:r>
              <a:rPr lang="fa-IR" sz="2400" dirty="0" smtClean="0">
                <a:cs typeface="B Nazanin" pitchFamily="2" charset="-78"/>
              </a:rPr>
              <a:t> بلکه برتری آن در توانایی </a:t>
            </a:r>
            <a:r>
              <a:rPr lang="fa-IR" sz="2400" dirty="0" smtClean="0">
                <a:solidFill>
                  <a:srgbClr val="7030A0"/>
                </a:solidFill>
                <a:cs typeface="B Nazanin" pitchFamily="2" charset="-78"/>
              </a:rPr>
              <a:t>تولید محصول بهتر </a:t>
            </a:r>
            <a:r>
              <a:rPr lang="fa-IR" sz="2400" dirty="0" smtClean="0">
                <a:cs typeface="B Nazanin" pitchFamily="2" charset="-78"/>
              </a:rPr>
              <a:t>با </a:t>
            </a:r>
            <a:r>
              <a:rPr lang="fa-IR" sz="2400" dirty="0" smtClean="0">
                <a:solidFill>
                  <a:srgbClr val="7030A0"/>
                </a:solidFill>
                <a:cs typeface="B Nazanin" pitchFamily="2" charset="-78"/>
              </a:rPr>
              <a:t>هزینه کمتر </a:t>
            </a:r>
            <a:r>
              <a:rPr lang="fa-IR" sz="2400" dirty="0" smtClean="0">
                <a:cs typeface="B Nazanin" pitchFamily="2" charset="-78"/>
              </a:rPr>
              <a:t>می باشد. ساختار این سازمان می تواند </a:t>
            </a:r>
            <a:r>
              <a:rPr lang="fa-IR" sz="2400" dirty="0" smtClean="0">
                <a:solidFill>
                  <a:srgbClr val="7030A0"/>
                </a:solidFill>
                <a:cs typeface="B Nazanin" pitchFamily="2" charset="-78"/>
              </a:rPr>
              <a:t>ماتریسی و برمبنای پروژه </a:t>
            </a:r>
            <a:r>
              <a:rPr lang="fa-IR" sz="2400" dirty="0" smtClean="0">
                <a:cs typeface="B Nazanin" pitchFamily="2" charset="-78"/>
              </a:rPr>
              <a:t>باشد تا از این طریق افرادش </a:t>
            </a:r>
            <a:r>
              <a:rPr lang="fa-IR" sz="2400" dirty="0" smtClean="0">
                <a:solidFill>
                  <a:srgbClr val="7030A0"/>
                </a:solidFill>
                <a:cs typeface="B Nazanin" pitchFamily="2" charset="-78"/>
              </a:rPr>
              <a:t>انعطاف پذیری و تعهدات سازمانی </a:t>
            </a:r>
            <a:r>
              <a:rPr lang="fa-IR" sz="2400" dirty="0" smtClean="0">
                <a:cs typeface="B Nazanin" pitchFamily="2" charset="-78"/>
              </a:rPr>
              <a:t>را توامان داشته باشند.</a:t>
            </a:r>
          </a:p>
          <a:p>
            <a:pPr marL="82296" indent="0" algn="ctr" rtl="1">
              <a:buNone/>
            </a:pPr>
            <a:r>
              <a:rPr lang="fa-IR" sz="2400" b="1" dirty="0" smtClean="0">
                <a:solidFill>
                  <a:srgbClr val="FFFF00"/>
                </a:solidFill>
                <a:effectLst>
                  <a:outerShdw blurRad="38100" dist="38100" dir="2700000" algn="tl">
                    <a:srgbClr val="000000">
                      <a:alpha val="43137"/>
                    </a:srgbClr>
                  </a:outerShdw>
                </a:effectLst>
                <a:cs typeface="B Nazanin" pitchFamily="2" charset="-78"/>
              </a:rPr>
              <a:t>حالت د</a:t>
            </a:r>
          </a:p>
          <a:p>
            <a:pPr marL="82296" indent="0" algn="just" rtl="1">
              <a:buNone/>
            </a:pPr>
            <a:r>
              <a:rPr lang="fa-IR" sz="2400" dirty="0" smtClean="0">
                <a:cs typeface="B Nazanin" pitchFamily="2" charset="-78"/>
              </a:rPr>
              <a:t>سازمانی را نشان می دهد که خرده سیستم های آن با یکدیگر </a:t>
            </a:r>
            <a:r>
              <a:rPr lang="fa-IR" sz="2400" dirty="0" smtClean="0">
                <a:solidFill>
                  <a:srgbClr val="7030A0"/>
                </a:solidFill>
                <a:cs typeface="B Nazanin" pitchFamily="2" charset="-78"/>
              </a:rPr>
              <a:t>همخوانی</a:t>
            </a:r>
            <a:r>
              <a:rPr lang="fa-IR" sz="2400" dirty="0" smtClean="0">
                <a:cs typeface="B Nazanin" pitchFamily="2" charset="-78"/>
              </a:rPr>
              <a:t> و </a:t>
            </a:r>
            <a:r>
              <a:rPr lang="fa-IR" sz="2400" dirty="0" smtClean="0">
                <a:solidFill>
                  <a:srgbClr val="7030A0"/>
                </a:solidFill>
                <a:cs typeface="B Nazanin" pitchFamily="2" charset="-78"/>
              </a:rPr>
              <a:t>مطابقت</a:t>
            </a:r>
            <a:r>
              <a:rPr lang="fa-IR" sz="2400" dirty="0" smtClean="0">
                <a:cs typeface="B Nazanin" pitchFamily="2" charset="-78"/>
              </a:rPr>
              <a:t> </a:t>
            </a:r>
            <a:r>
              <a:rPr lang="fa-IR" sz="2400" dirty="0" smtClean="0">
                <a:solidFill>
                  <a:srgbClr val="7030A0"/>
                </a:solidFill>
                <a:cs typeface="B Nazanin" pitchFamily="2" charset="-78"/>
              </a:rPr>
              <a:t>ندارند</a:t>
            </a:r>
            <a:r>
              <a:rPr lang="fa-IR" sz="2400" dirty="0" smtClean="0">
                <a:cs typeface="B Nazanin" pitchFamily="2" charset="-78"/>
              </a:rPr>
              <a:t>. این حالت خصوصیات سازمانی را نمایش می دهد که در آن </a:t>
            </a:r>
            <a:r>
              <a:rPr lang="fa-IR" sz="2400" dirty="0" smtClean="0">
                <a:solidFill>
                  <a:srgbClr val="7030A0"/>
                </a:solidFill>
                <a:cs typeface="B Nazanin" pitchFamily="2" charset="-78"/>
              </a:rPr>
              <a:t>کاغذبازی</a:t>
            </a:r>
            <a:r>
              <a:rPr lang="fa-IR" sz="2400" dirty="0" smtClean="0">
                <a:cs typeface="B Nazanin" pitchFamily="2" charset="-78"/>
              </a:rPr>
              <a:t> و </a:t>
            </a:r>
            <a:r>
              <a:rPr lang="fa-IR" sz="2400" dirty="0" smtClean="0">
                <a:solidFill>
                  <a:srgbClr val="7030A0"/>
                </a:solidFill>
                <a:cs typeface="B Nazanin" pitchFamily="2" charset="-78"/>
              </a:rPr>
              <a:t>تشریفات زائد اداری </a:t>
            </a:r>
            <a:r>
              <a:rPr lang="fa-IR" sz="2400" dirty="0" smtClean="0">
                <a:cs typeface="B Nazanin" pitchFamily="2" charset="-78"/>
              </a:rPr>
              <a:t>مشخصه سازمان آنهاست. چنین وضعیتی برای کار کردن بسیار کسل کننده است زیرا کارکنان به جای استراتژی و سازمان در پی </a:t>
            </a:r>
            <a:r>
              <a:rPr lang="fa-IR" sz="2400" dirty="0" smtClean="0">
                <a:solidFill>
                  <a:srgbClr val="7030A0"/>
                </a:solidFill>
                <a:cs typeface="B Nazanin" pitchFamily="2" charset="-78"/>
              </a:rPr>
              <a:t>منافع شخصی خود </a:t>
            </a:r>
            <a:r>
              <a:rPr lang="fa-IR" sz="2400" dirty="0" smtClean="0">
                <a:cs typeface="B Nazanin" pitchFamily="2" charset="-78"/>
              </a:rPr>
              <a:t>هستند. در چنین سازمانی </a:t>
            </a:r>
            <a:r>
              <a:rPr lang="fa-IR" sz="2400" dirty="0" smtClean="0">
                <a:solidFill>
                  <a:srgbClr val="7030A0"/>
                </a:solidFill>
                <a:cs typeface="B Nazanin" pitchFamily="2" charset="-78"/>
              </a:rPr>
              <a:t>عدم تناسب ها </a:t>
            </a:r>
            <a:r>
              <a:rPr lang="fa-IR" sz="2400" dirty="0" smtClean="0">
                <a:cs typeface="B Nazanin" pitchFamily="2" charset="-78"/>
              </a:rPr>
              <a:t>سد راه </a:t>
            </a:r>
            <a:r>
              <a:rPr lang="fa-IR" sz="2400" dirty="0" smtClean="0">
                <a:solidFill>
                  <a:srgbClr val="7030A0"/>
                </a:solidFill>
                <a:cs typeface="B Nazanin" pitchFamily="2" charset="-78"/>
              </a:rPr>
              <a:t>عملیات کارآمد </a:t>
            </a:r>
            <a:r>
              <a:rPr lang="fa-IR" sz="2400" dirty="0" smtClean="0">
                <a:cs typeface="B Nazanin" pitchFamily="2" charset="-78"/>
              </a:rPr>
              <a:t>می شود و سازمان برای مقابله با مشکلات ناچار به </a:t>
            </a:r>
            <a:r>
              <a:rPr lang="fa-IR" sz="2400" dirty="0" smtClean="0">
                <a:solidFill>
                  <a:srgbClr val="7030A0"/>
                </a:solidFill>
                <a:cs typeface="B Nazanin" pitchFamily="2" charset="-78"/>
              </a:rPr>
              <a:t>نگهداشت وضعیت موجود </a:t>
            </a:r>
            <a:r>
              <a:rPr lang="fa-IR" sz="2400" dirty="0" smtClean="0">
                <a:cs typeface="B Nazanin" pitchFamily="2" charset="-78"/>
              </a:rPr>
              <a:t>است.</a:t>
            </a:r>
            <a:endParaRPr lang="en-US" sz="24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930702622"/>
      </p:ext>
    </p:extLst>
  </p:cSld>
  <p:clrMapOvr>
    <a:masterClrMapping/>
  </p:clrMapOvr>
  <p:transition spd="slow">
    <p:wheel/>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638"/>
            <a:ext cx="7498080" cy="706090"/>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algn="ctr" rtl="1"/>
            <a:r>
              <a:rPr lang="fa-IR" sz="4400" dirty="0" smtClean="0">
                <a:effectLst/>
                <a:cs typeface="B Nazanin" pitchFamily="2" charset="-78"/>
              </a:rPr>
              <a:t>نظریه ی اکولوژی جمعیت – سازمانها</a:t>
            </a:r>
            <a:endParaRPr lang="en-US" sz="4400" dirty="0">
              <a:effectLst/>
              <a:cs typeface="B Nazanin" pitchFamily="2" charset="-78"/>
            </a:endParaRPr>
          </a:p>
        </p:txBody>
      </p:sp>
      <p:sp>
        <p:nvSpPr>
          <p:cNvPr id="3" name="Content Placeholder 2"/>
          <p:cNvSpPr>
            <a:spLocks noGrp="1"/>
          </p:cNvSpPr>
          <p:nvPr>
            <p:ph idx="1"/>
          </p:nvPr>
        </p:nvSpPr>
        <p:spPr>
          <a:xfrm>
            <a:off x="1285852" y="1268760"/>
            <a:ext cx="7647836" cy="5256584"/>
          </a:xfrm>
        </p:spPr>
        <p:style>
          <a:lnRef idx="1">
            <a:schemeClr val="accent1"/>
          </a:lnRef>
          <a:fillRef idx="3">
            <a:schemeClr val="accent1"/>
          </a:fillRef>
          <a:effectRef idx="2">
            <a:schemeClr val="accent1"/>
          </a:effectRef>
          <a:fontRef idx="minor">
            <a:schemeClr val="lt1"/>
          </a:fontRef>
        </p:style>
        <p:txBody>
          <a:bodyPr>
            <a:normAutofit fontScale="92500"/>
          </a:bodyPr>
          <a:lstStyle/>
          <a:p>
            <a:pPr marL="82296" indent="0" algn="justLow" rtl="1">
              <a:buNone/>
            </a:pPr>
            <a:r>
              <a:rPr lang="fa-IR" sz="2400" dirty="0" smtClean="0">
                <a:cs typeface="B Nazanin" pitchFamily="2" charset="-78"/>
              </a:rPr>
              <a:t>نگرشی که در چند سال اخیر مورد نقد و بررسی نظریه پردازان و محققان قرار گرفته است ، نگاه به سازمان از دریچه «</a:t>
            </a:r>
            <a:r>
              <a:rPr lang="fa-IR" sz="2400" b="1" dirty="0" smtClean="0">
                <a:solidFill>
                  <a:srgbClr val="FFFF00"/>
                </a:solidFill>
                <a:cs typeface="B Nazanin" pitchFamily="2" charset="-78"/>
              </a:rPr>
              <a:t>انتخاب طبیعی</a:t>
            </a:r>
            <a:r>
              <a:rPr lang="fa-IR" sz="2400" dirty="0" smtClean="0">
                <a:cs typeface="B Nazanin" pitchFamily="2" charset="-78"/>
              </a:rPr>
              <a:t>» است. نظریه پردازان قبلی بر این نکته تاکید داشتند که سازمان با قدرت و انطباق با محیط ، شرط بقای خود را فراهم می سازد و کمتر به محیط به مثابه عامل بقای سازمان اهمیت داده می شد.</a:t>
            </a:r>
            <a:br>
              <a:rPr lang="fa-IR" sz="2400" dirty="0" smtClean="0">
                <a:cs typeface="B Nazanin" pitchFamily="2" charset="-78"/>
              </a:rPr>
            </a:br>
            <a:r>
              <a:rPr lang="fa-IR" sz="2400" dirty="0" smtClean="0">
                <a:cs typeface="B Nazanin" pitchFamily="2" charset="-78"/>
              </a:rPr>
              <a:t>بر این اساس نظریه پردازان اکولوژی جمعیت بر این باورند که </a:t>
            </a:r>
            <a:r>
              <a:rPr lang="fa-IR" sz="2400" b="1" dirty="0" smtClean="0">
                <a:solidFill>
                  <a:srgbClr val="FFFF00"/>
                </a:solidFill>
                <a:cs typeface="B Nazanin" pitchFamily="2" charset="-78"/>
              </a:rPr>
              <a:t>محیط ، سازمان را انتخاب میکند</a:t>
            </a:r>
            <a:r>
              <a:rPr lang="fa-IR" sz="2400" dirty="0" smtClean="0">
                <a:cs typeface="B Nazanin" pitchFamily="2" charset="-78"/>
              </a:rPr>
              <a:t>. ریشه ی اکولوژی جمعیت یا مدل انتخاب طبیعی در زیست شناسی و کار «داروین» قرار دارد.ولی نظریه پردازان همچون هافستاتر ، هاولی و کمپیل در دهه های 1950 و 1960 نظریاتی در این خصوص مطرح نمودند در واقع مبنای بحث براین قرار داردکه سازمان ها همچون موجودات زنده برای بقای خود به </a:t>
            </a:r>
            <a:r>
              <a:rPr lang="fa-IR" sz="2400" b="1" dirty="0" smtClean="0">
                <a:solidFill>
                  <a:srgbClr val="FFFF00"/>
                </a:solidFill>
                <a:cs typeface="B Nazanin" pitchFamily="2" charset="-78"/>
              </a:rPr>
              <a:t>منابع موجود و کمیاب در طبیعت </a:t>
            </a:r>
            <a:r>
              <a:rPr lang="fa-IR" sz="2400" dirty="0" smtClean="0">
                <a:cs typeface="B Nazanin" pitchFamily="2" charset="-78"/>
              </a:rPr>
              <a:t>واسته اند و همواره باید در صدد باشند تا از این منابع به قدر کافی بهره مند شوند. در این تلاش آنان بالاجبار در رقابت با سایر سازمان ها قرار می گیرند ، در این رقابت سازمان های موفق تر به حیات خود ادامه خواهند داد. به این ترتیب محیط ، </a:t>
            </a:r>
            <a:r>
              <a:rPr lang="fa-IR" sz="2400" b="1" dirty="0" smtClean="0">
                <a:solidFill>
                  <a:srgbClr val="FFFF00"/>
                </a:solidFill>
                <a:cs typeface="B Nazanin" pitchFamily="2" charset="-78"/>
              </a:rPr>
              <a:t>مهمترین عامل در تعیین موفقیت یا شکست سازمانهاست و در این قالب سازمانهای قوی ، موسسات ضعیف را پایمال می کنند.</a:t>
            </a:r>
            <a:endParaRPr lang="en-US" sz="2400" b="1" dirty="0">
              <a:solidFill>
                <a:srgbClr val="FFFF00"/>
              </a:solidFill>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1370344009"/>
      </p:ext>
    </p:extLst>
  </p:cSld>
  <p:clrMapOvr>
    <a:masterClrMapping/>
  </p:clrMapOvr>
  <p:transition spd="slow">
    <p:wheel/>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35608" y="332656"/>
            <a:ext cx="7498080" cy="5915744"/>
          </a:xfrm>
        </p:spPr>
        <p:style>
          <a:lnRef idx="1">
            <a:schemeClr val="accent1"/>
          </a:lnRef>
          <a:fillRef idx="3">
            <a:schemeClr val="accent1"/>
          </a:fillRef>
          <a:effectRef idx="2">
            <a:schemeClr val="accent1"/>
          </a:effectRef>
          <a:fontRef idx="minor">
            <a:schemeClr val="lt1"/>
          </a:fontRef>
        </p:style>
        <p:txBody>
          <a:bodyPr>
            <a:normAutofit/>
          </a:bodyPr>
          <a:lstStyle/>
          <a:p>
            <a:pPr marL="82296" indent="0" algn="ctr" rtl="1">
              <a:buNone/>
            </a:pPr>
            <a:r>
              <a:rPr lang="fa-IR" sz="2400" b="1" dirty="0" smtClean="0">
                <a:cs typeface="B Nazanin" pitchFamily="2" charset="-78"/>
              </a:rPr>
              <a:t>مدار چرخش حرکت نظریه ی داروین</a:t>
            </a:r>
          </a:p>
          <a:p>
            <a:pPr marL="82296" indent="0" algn="r" rtl="1">
              <a:buNone/>
            </a:pPr>
            <a:r>
              <a:rPr lang="fa-IR" sz="2400" dirty="0">
                <a:cs typeface="B Nazanin" pitchFamily="2" charset="-78"/>
              </a:rPr>
              <a:t> </a:t>
            </a:r>
            <a:r>
              <a:rPr lang="fa-IR" sz="2400" dirty="0" smtClean="0">
                <a:cs typeface="B Nazanin" pitchFamily="2" charset="-78"/>
              </a:rPr>
              <a:t>                                        </a:t>
            </a:r>
          </a:p>
          <a:p>
            <a:pPr marL="82296" indent="0" algn="ctr" rtl="1">
              <a:buNone/>
            </a:pPr>
            <a:r>
              <a:rPr lang="fa-IR" sz="2400" dirty="0" smtClean="0">
                <a:solidFill>
                  <a:schemeClr val="tx1"/>
                </a:solidFill>
                <a:cs typeface="B Nazanin" pitchFamily="2" charset="-78"/>
              </a:rPr>
              <a:t>اصلاح</a:t>
            </a:r>
          </a:p>
          <a:p>
            <a:pPr marL="82296" indent="0" algn="ctr" rtl="1">
              <a:buNone/>
            </a:pPr>
            <a:endParaRPr lang="fa-IR" sz="2400" dirty="0">
              <a:cs typeface="B Nazanin" pitchFamily="2" charset="-78"/>
            </a:endParaRPr>
          </a:p>
          <a:p>
            <a:pPr marL="82296" indent="0" algn="r" rtl="1">
              <a:buNone/>
            </a:pPr>
            <a:r>
              <a:rPr lang="fa-IR" sz="2400" dirty="0" smtClean="0">
                <a:cs typeface="B Nazanin" pitchFamily="2" charset="-78"/>
              </a:rPr>
              <a:t>		</a:t>
            </a:r>
            <a:r>
              <a:rPr lang="fa-IR" sz="2400" dirty="0" smtClean="0">
                <a:solidFill>
                  <a:schemeClr val="tx1"/>
                </a:solidFill>
                <a:cs typeface="B Nazanin" pitchFamily="2" charset="-78"/>
              </a:rPr>
              <a:t>تغییر		             </a:t>
            </a:r>
            <a:r>
              <a:rPr lang="fa-IR" sz="2400" dirty="0">
                <a:solidFill>
                  <a:schemeClr val="tx1"/>
                </a:solidFill>
                <a:cs typeface="B Nazanin" pitchFamily="2" charset="-78"/>
              </a:rPr>
              <a:t> </a:t>
            </a:r>
            <a:r>
              <a:rPr lang="fa-IR" sz="2400" dirty="0" smtClean="0">
                <a:solidFill>
                  <a:schemeClr val="tx1"/>
                </a:solidFill>
                <a:cs typeface="B Nazanin" pitchFamily="2" charset="-78"/>
              </a:rPr>
              <a:t>   حفظ</a:t>
            </a:r>
          </a:p>
          <a:p>
            <a:pPr marL="82296" indent="0" algn="ctr" rtl="1">
              <a:buNone/>
            </a:pPr>
            <a:endParaRPr lang="fa-IR" sz="2400" dirty="0" smtClean="0">
              <a:solidFill>
                <a:schemeClr val="tx1"/>
              </a:solidFill>
              <a:cs typeface="B Nazanin" pitchFamily="2" charset="-78"/>
            </a:endParaRPr>
          </a:p>
          <a:p>
            <a:pPr marL="82296" indent="0" algn="ctr" rtl="1">
              <a:buNone/>
            </a:pPr>
            <a:r>
              <a:rPr lang="fa-IR" sz="2400" dirty="0" smtClean="0">
                <a:solidFill>
                  <a:schemeClr val="tx1"/>
                </a:solidFill>
                <a:cs typeface="B Nazanin" pitchFamily="2" charset="-78"/>
              </a:rPr>
              <a:t>انتخاب</a:t>
            </a:r>
          </a:p>
          <a:p>
            <a:pPr marL="82296" indent="0" algn="r" rtl="1">
              <a:buNone/>
            </a:pPr>
            <a:endParaRPr lang="fa-IR" sz="2400" dirty="0" smtClean="0">
              <a:cs typeface="B Nazanin" pitchFamily="2" charset="-78"/>
            </a:endParaRPr>
          </a:p>
          <a:p>
            <a:pPr marL="82296" indent="0" algn="just" rtl="1">
              <a:buNone/>
            </a:pPr>
            <a:r>
              <a:rPr lang="fa-IR" sz="2400" dirty="0" smtClean="0">
                <a:cs typeface="B Nazanin" pitchFamily="2" charset="-78"/>
              </a:rPr>
              <a:t>داروین به کرّات تاکید می کند ، هرچند تکامل از طریق سازگاری موجود با محیط حاصل می شود ، ولی در هر حال مبنای این سازگاری تغییرات اولیه موجود است . </a:t>
            </a:r>
            <a:r>
              <a:rPr lang="fa-IR" sz="2400" b="1" dirty="0" smtClean="0">
                <a:solidFill>
                  <a:srgbClr val="FFFF00"/>
                </a:solidFill>
                <a:cs typeface="B Nazanin" pitchFamily="2" charset="-78"/>
              </a:rPr>
              <a:t>در صورتی که تغییری در موجود حاصل نشود ، انتخاب اصلح معنا ندارد.</a:t>
            </a:r>
            <a:r>
              <a:rPr lang="fa-IR" sz="2400" dirty="0" smtClean="0">
                <a:cs typeface="B Nazanin" pitchFamily="2" charset="-78"/>
              </a:rPr>
              <a:t> بدین ترتیب نظریه داروین بر مدار چرخشی فوق حرکت می نماید.</a:t>
            </a:r>
            <a:endParaRPr lang="en-US" sz="2400" dirty="0">
              <a:cs typeface="B Nazanin" pitchFamily="2" charset="-78"/>
            </a:endParaRPr>
          </a:p>
        </p:txBody>
      </p:sp>
      <p:cxnSp>
        <p:nvCxnSpPr>
          <p:cNvPr id="5" name="Straight Arrow Connector 4"/>
          <p:cNvCxnSpPr/>
          <p:nvPr/>
        </p:nvCxnSpPr>
        <p:spPr>
          <a:xfrm flipV="1">
            <a:off x="3995936" y="1556792"/>
            <a:ext cx="864096" cy="64807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7" name="Straight Arrow Connector 6"/>
          <p:cNvCxnSpPr/>
          <p:nvPr/>
        </p:nvCxnSpPr>
        <p:spPr>
          <a:xfrm>
            <a:off x="5508104" y="1556792"/>
            <a:ext cx="1008112" cy="7200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9" name="Straight Arrow Connector 8"/>
          <p:cNvCxnSpPr/>
          <p:nvPr/>
        </p:nvCxnSpPr>
        <p:spPr>
          <a:xfrm flipH="1">
            <a:off x="5652120" y="2564904"/>
            <a:ext cx="936104" cy="648072"/>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1" name="Straight Arrow Connector 10"/>
          <p:cNvCxnSpPr/>
          <p:nvPr/>
        </p:nvCxnSpPr>
        <p:spPr>
          <a:xfrm flipH="1" flipV="1">
            <a:off x="3851920" y="2492896"/>
            <a:ext cx="864096" cy="72008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8" name="Footer Placeholder 7"/>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868342373"/>
      </p:ext>
    </p:extLst>
  </p:cSld>
  <p:clrMapOvr>
    <a:masterClrMapping/>
  </p:clrMapOvr>
  <p:transition spd="slow">
    <p:split dir="in"/>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4414" y="404664"/>
            <a:ext cx="7719274" cy="5843736"/>
          </a:xfrm>
        </p:spPr>
        <p:style>
          <a:lnRef idx="1">
            <a:schemeClr val="accent1"/>
          </a:lnRef>
          <a:fillRef idx="3">
            <a:schemeClr val="accent1"/>
          </a:fillRef>
          <a:effectRef idx="2">
            <a:schemeClr val="accent1"/>
          </a:effectRef>
          <a:fontRef idx="minor">
            <a:schemeClr val="lt1"/>
          </a:fontRef>
        </p:style>
        <p:txBody>
          <a:bodyPr>
            <a:normAutofit fontScale="92500" lnSpcReduction="20000"/>
          </a:bodyPr>
          <a:lstStyle/>
          <a:p>
            <a:pPr marL="82296" indent="0" algn="justLow" rtl="1">
              <a:buNone/>
            </a:pPr>
            <a:r>
              <a:rPr lang="fa-IR" sz="2800" b="1" dirty="0" smtClean="0">
                <a:solidFill>
                  <a:srgbClr val="FFFF00"/>
                </a:solidFill>
                <a:cs typeface="B Nazanin" pitchFamily="2" charset="-78"/>
              </a:rPr>
              <a:t>مرحله اول</a:t>
            </a:r>
          </a:p>
          <a:p>
            <a:pPr marL="82296" indent="0" algn="justLow" rtl="1">
              <a:buNone/>
            </a:pPr>
            <a:r>
              <a:rPr lang="fa-IR" sz="2800" b="1" dirty="0" smtClean="0">
                <a:solidFill>
                  <a:srgbClr val="FFFF00"/>
                </a:solidFill>
                <a:cs typeface="B Nazanin" pitchFamily="2" charset="-78"/>
              </a:rPr>
              <a:t/>
            </a:r>
            <a:br>
              <a:rPr lang="fa-IR" sz="2800" b="1" dirty="0" smtClean="0">
                <a:solidFill>
                  <a:srgbClr val="FFFF00"/>
                </a:solidFill>
                <a:cs typeface="B Nazanin" pitchFamily="2" charset="-78"/>
              </a:rPr>
            </a:br>
            <a:r>
              <a:rPr lang="fa-IR" sz="2400" dirty="0" smtClean="0">
                <a:solidFill>
                  <a:srgbClr val="7030A0"/>
                </a:solidFill>
                <a:cs typeface="B Nazanin" pitchFamily="2" charset="-78"/>
              </a:rPr>
              <a:t>تغییر </a:t>
            </a:r>
            <a:r>
              <a:rPr lang="fa-IR" sz="2400" dirty="0" smtClean="0">
                <a:cs typeface="B Nazanin" pitchFamily="2" charset="-78"/>
              </a:rPr>
              <a:t>از طریق فرآیند برنامه ریزی شده یا برنامه ریزی نشده ایجاد می شود.</a:t>
            </a:r>
          </a:p>
          <a:p>
            <a:pPr marL="82296" indent="0" algn="justLow" rtl="1">
              <a:buNone/>
            </a:pPr>
            <a:endParaRPr lang="fa-IR" sz="2400" dirty="0" smtClean="0">
              <a:cs typeface="B Nazanin" pitchFamily="2" charset="-78"/>
            </a:endParaRPr>
          </a:p>
          <a:p>
            <a:pPr marL="82296" indent="0" algn="justLow" rtl="1">
              <a:buNone/>
            </a:pPr>
            <a:r>
              <a:rPr lang="fa-IR" sz="2800" b="1" dirty="0" smtClean="0">
                <a:solidFill>
                  <a:srgbClr val="FFFF00"/>
                </a:solidFill>
                <a:cs typeface="B Nazanin" pitchFamily="2" charset="-78"/>
              </a:rPr>
              <a:t>مرحله دوم</a:t>
            </a:r>
          </a:p>
          <a:p>
            <a:pPr marL="82296" indent="0" algn="justLow" rtl="1">
              <a:buNone/>
            </a:pPr>
            <a:r>
              <a:rPr lang="fa-IR" sz="2800" b="1" dirty="0" smtClean="0">
                <a:solidFill>
                  <a:srgbClr val="FFFF00"/>
                </a:solidFill>
                <a:cs typeface="B Nazanin" pitchFamily="2" charset="-78"/>
              </a:rPr>
              <a:t/>
            </a:r>
            <a:br>
              <a:rPr lang="fa-IR" sz="2800" b="1" dirty="0" smtClean="0">
                <a:solidFill>
                  <a:srgbClr val="FFFF00"/>
                </a:solidFill>
                <a:cs typeface="B Nazanin" pitchFamily="2" charset="-78"/>
              </a:rPr>
            </a:br>
            <a:r>
              <a:rPr lang="fa-IR" sz="2400" dirty="0" smtClean="0">
                <a:cs typeface="B Nazanin" pitchFamily="2" charset="-78"/>
              </a:rPr>
              <a:t>فرآیندی صورت می گیرد که از طریق آن اشکال سازمانی برتر برای بقا </a:t>
            </a:r>
            <a:r>
              <a:rPr lang="fa-IR" sz="2400" dirty="0" smtClean="0">
                <a:solidFill>
                  <a:srgbClr val="7030A0"/>
                </a:solidFill>
                <a:cs typeface="B Nazanin" pitchFamily="2" charset="-78"/>
              </a:rPr>
              <a:t>انتخاب </a:t>
            </a:r>
            <a:r>
              <a:rPr lang="fa-IR" sz="2400" dirty="0" smtClean="0">
                <a:cs typeface="B Nazanin" pitchFamily="2" charset="-78"/>
              </a:rPr>
              <a:t>می شوند.</a:t>
            </a:r>
          </a:p>
          <a:p>
            <a:pPr marL="82296" indent="0" algn="justLow" rtl="1">
              <a:buNone/>
            </a:pPr>
            <a:endParaRPr lang="fa-IR" sz="2400" dirty="0" smtClean="0">
              <a:cs typeface="B Nazanin" pitchFamily="2" charset="-78"/>
            </a:endParaRPr>
          </a:p>
          <a:p>
            <a:pPr marL="82296" indent="0" algn="justLow" rtl="1">
              <a:buNone/>
            </a:pPr>
            <a:r>
              <a:rPr lang="fa-IR" sz="2800" b="1" dirty="0" smtClean="0">
                <a:solidFill>
                  <a:srgbClr val="FFFF00"/>
                </a:solidFill>
                <a:cs typeface="B Nazanin" pitchFamily="2" charset="-78"/>
              </a:rPr>
              <a:t>مرحله سوم</a:t>
            </a:r>
          </a:p>
          <a:p>
            <a:pPr marL="82296" indent="0" algn="justLow" rtl="1">
              <a:buNone/>
            </a:pPr>
            <a:r>
              <a:rPr lang="fa-IR" sz="2800" b="1" dirty="0" smtClean="0">
                <a:solidFill>
                  <a:srgbClr val="FFFF00"/>
                </a:solidFill>
                <a:cs typeface="B Nazanin" pitchFamily="2" charset="-78"/>
              </a:rPr>
              <a:t/>
            </a:r>
            <a:br>
              <a:rPr lang="fa-IR" sz="2800" b="1" dirty="0" smtClean="0">
                <a:solidFill>
                  <a:srgbClr val="FFFF00"/>
                </a:solidFill>
                <a:cs typeface="B Nazanin" pitchFamily="2" charset="-78"/>
              </a:rPr>
            </a:br>
            <a:r>
              <a:rPr lang="fa-IR" sz="2400" dirty="0" smtClean="0">
                <a:cs typeface="B Nazanin" pitchFamily="2" charset="-78"/>
              </a:rPr>
              <a:t>اشکال انتخابی به شکلی از طریق تکثیر یا تولید مجدد </a:t>
            </a:r>
            <a:r>
              <a:rPr lang="fa-IR" sz="2400" dirty="0" smtClean="0">
                <a:solidFill>
                  <a:srgbClr val="7030A0"/>
                </a:solidFill>
                <a:cs typeface="B Nazanin" pitchFamily="2" charset="-78"/>
              </a:rPr>
              <a:t>حفظ</a:t>
            </a:r>
            <a:r>
              <a:rPr lang="fa-IR" sz="2400" dirty="0" smtClean="0">
                <a:solidFill>
                  <a:srgbClr val="92D050"/>
                </a:solidFill>
                <a:cs typeface="B Nazanin" pitchFamily="2" charset="-78"/>
              </a:rPr>
              <a:t> </a:t>
            </a:r>
            <a:r>
              <a:rPr lang="fa-IR" sz="2400" dirty="0" smtClean="0">
                <a:cs typeface="B Nazanin" pitchFamily="2" charset="-78"/>
              </a:rPr>
              <a:t>می گردند. البته نوع انتخاب شده ، بقا یافته و مشابه خود را ایجاد می کند.</a:t>
            </a:r>
          </a:p>
          <a:p>
            <a:pPr marL="82296" indent="0" algn="justLow" rtl="1">
              <a:buNone/>
            </a:pPr>
            <a:endParaRPr lang="fa-IR" sz="2400" dirty="0" smtClean="0">
              <a:cs typeface="B Nazanin" pitchFamily="2" charset="-78"/>
            </a:endParaRPr>
          </a:p>
          <a:p>
            <a:pPr marL="82296" indent="0" algn="justLow" rtl="1">
              <a:buNone/>
            </a:pPr>
            <a:r>
              <a:rPr lang="fa-IR" sz="2800" b="1" dirty="0" smtClean="0">
                <a:solidFill>
                  <a:srgbClr val="FFFF00"/>
                </a:solidFill>
                <a:cs typeface="B Nazanin" pitchFamily="2" charset="-78"/>
              </a:rPr>
              <a:t>مرحله چهارم</a:t>
            </a:r>
          </a:p>
          <a:p>
            <a:pPr marL="82296" indent="0" algn="justLow" rtl="1">
              <a:buNone/>
            </a:pPr>
            <a:r>
              <a:rPr lang="fa-IR" sz="2800" b="1" dirty="0" smtClean="0">
                <a:solidFill>
                  <a:srgbClr val="FFFF00"/>
                </a:solidFill>
                <a:cs typeface="B Nazanin" pitchFamily="2" charset="-78"/>
              </a:rPr>
              <a:t/>
            </a:r>
            <a:br>
              <a:rPr lang="fa-IR" sz="2800" b="1" dirty="0" smtClean="0">
                <a:solidFill>
                  <a:srgbClr val="FFFF00"/>
                </a:solidFill>
                <a:cs typeface="B Nazanin" pitchFamily="2" charset="-78"/>
              </a:rPr>
            </a:br>
            <a:r>
              <a:rPr lang="fa-IR" sz="2400" dirty="0" smtClean="0">
                <a:cs typeface="B Nazanin" pitchFamily="2" charset="-78"/>
              </a:rPr>
              <a:t>تکامل از طریق </a:t>
            </a:r>
            <a:r>
              <a:rPr lang="fa-IR" sz="2400" dirty="0" smtClean="0">
                <a:solidFill>
                  <a:srgbClr val="7030A0"/>
                </a:solidFill>
                <a:cs typeface="B Nazanin" pitchFamily="2" charset="-78"/>
              </a:rPr>
              <a:t>اصلاح </a:t>
            </a:r>
            <a:r>
              <a:rPr lang="fa-IR" sz="2400" dirty="0" smtClean="0">
                <a:cs typeface="B Nazanin" pitchFamily="2" charset="-78"/>
              </a:rPr>
              <a:t>تک تک افراد سازمان صورت می گیرد.</a:t>
            </a:r>
            <a:endParaRPr lang="en-US" sz="2400" dirty="0">
              <a:cs typeface="B Nazanin" pitchFamily="2" charset="-78"/>
            </a:endParaRPr>
          </a:p>
        </p:txBody>
      </p:sp>
      <p:sp>
        <p:nvSpPr>
          <p:cNvPr id="4" name="Footer Placeholder 3"/>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4112582682"/>
      </p:ext>
    </p:extLst>
  </p:cSld>
  <p:clrMapOvr>
    <a:masterClrMapping/>
  </p:clrMapOvr>
  <p:transition spd="slow">
    <p:split dir="in"/>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4414" y="285728"/>
            <a:ext cx="7715304" cy="6001643"/>
          </a:xfrm>
          <a:prstGeom prst="rect">
            <a:avLst/>
          </a:prstGeom>
        </p:spPr>
        <p:txBody>
          <a:bodyPr wrap="square">
            <a:spAutoFit/>
          </a:bodyPr>
          <a:lstStyle/>
          <a:p>
            <a:pPr lvl="0" algn="just" rtl="1"/>
            <a:r>
              <a:rPr lang="fa-IR" sz="2400" dirty="0" smtClean="0">
                <a:cs typeface="B Zar" pitchFamily="2" charset="-78"/>
              </a:rPr>
              <a:t>اکولوژیستهای جمعیت بر درک پویایی تکامل درسطح جمعیت تاکید دارند این بدین لحاظ است که وقتی محیط تغییر میکندیاسازمانی موجب اخلال درمنابع تغذیه ای سایر سازمانها را فراهم میسازد این تغییر در کل سازمانها منعکس میگردد و از آنجا که اعضای سازمان تمایل دارند که به یک نسبت در مزایا و ضعفهای آن شریک باشند لذا کل سازمان است که زنده میماند یا از بین میرود </a:t>
            </a:r>
          </a:p>
          <a:p>
            <a:pPr lvl="0" algn="just" rtl="1"/>
            <a:endParaRPr lang="fa-IR" sz="2400" dirty="0" smtClean="0">
              <a:cs typeface="B Zar" pitchFamily="2" charset="-78"/>
            </a:endParaRPr>
          </a:p>
          <a:p>
            <a:pPr lvl="0" algn="just" rtl="1"/>
            <a:r>
              <a:rPr lang="fa-IR" sz="2400" dirty="0" smtClean="0">
                <a:cs typeface="B Zar" pitchFamily="2" charset="-78"/>
              </a:rPr>
              <a:t>این دیدگاه علاقه و توجه بسیاری را در بین محققان سازمانی برانگیخته است علت این امر تا حدود زیادی مربوط به چارچوب ذهنی معتبری است که با استفاده از معیارهای کاملا پیچیده زیست شناسان جمعیت سعی در تطبیق سازمانها دارد در این دیدگاه با سطح تحلیل جمعیتی برموضوعات جدید که عمدتا از سوی نظریه پردازان قدیمی نادیده  گرفته شده است تاکید می گردد انان معتقدند که اکثر تغییراتی که درقلمروسازمانها روی میدهد قبل از آنکه ناشی از تغییر یا تطابق سازمانهای موجود باشد حصل جایگزینی سازمانهای جدید با سازمانهای قدیمی است </a:t>
            </a:r>
          </a:p>
          <a:p>
            <a:pPr lvl="0" algn="just" rtl="1"/>
            <a:endParaRPr lang="fa-IR" sz="2400" dirty="0" smtClean="0">
              <a:cs typeface="B Zar" pitchFamily="2" charset="-78"/>
            </a:endParaRPr>
          </a:p>
          <a:p>
            <a:pPr lvl="0" algn="just" rtl="1"/>
            <a:endParaRPr lang="fa-IR" sz="2400" dirty="0" smtClean="0">
              <a:cs typeface="B Zar" pitchFamily="2" charset="-78"/>
            </a:endParaRPr>
          </a:p>
          <a:p>
            <a:pPr lvl="0" algn="just" rtl="1"/>
            <a:endParaRPr lang="en-US" sz="2400" dirty="0">
              <a:cs typeface="B Zar" pitchFamily="2" charset="-78"/>
            </a:endParaRPr>
          </a:p>
        </p:txBody>
      </p:sp>
      <p:sp>
        <p:nvSpPr>
          <p:cNvPr id="3" name="Footer Placeholder 2"/>
          <p:cNvSpPr>
            <a:spLocks noGrp="1"/>
          </p:cNvSpPr>
          <p:nvPr>
            <p:ph type="ftr" sz="quarter" idx="11"/>
          </p:nvPr>
        </p:nvSpPr>
        <p:spPr/>
        <p:txBody>
          <a:bodyPr/>
          <a:lstStyle/>
          <a:p>
            <a:r>
              <a:rPr lang="en-US" smtClean="0"/>
              <a:t>© irmgn.ir</a:t>
            </a:r>
            <a:endParaRPr lang="en-US"/>
          </a:p>
        </p:txBody>
      </p:sp>
    </p:spTree>
  </p:cSld>
  <p:clrMapOvr>
    <a:masterClrMapping/>
  </p:clrMapOvr>
  <p:transition>
    <p:split dir="in"/>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2837532958"/>
              </p:ext>
            </p:extLst>
          </p:nvPr>
        </p:nvGraphicFramePr>
        <p:xfrm>
          <a:off x="1043608" y="260648"/>
          <a:ext cx="7814672" cy="6311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69037852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graphicEl>
                                              <a:dgm id="{353E56A7-1EF9-47D3-B9CA-0684CAB752DB}"/>
                                            </p:graphicEl>
                                          </p:spTgt>
                                        </p:tgtEl>
                                        <p:attrNameLst>
                                          <p:attrName>style.visibility</p:attrName>
                                        </p:attrNameLst>
                                      </p:cBhvr>
                                      <p:to>
                                        <p:strVal val="visible"/>
                                      </p:to>
                                    </p:set>
                                    <p:anim calcmode="lin" valueType="num">
                                      <p:cBhvr additive="base">
                                        <p:cTn id="7" dur="500" fill="hold"/>
                                        <p:tgtEl>
                                          <p:spTgt spid="6">
                                            <p:graphicEl>
                                              <a:dgm id="{353E56A7-1EF9-47D3-B9CA-0684CAB752DB}"/>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graphicEl>
                                              <a:dgm id="{353E56A7-1EF9-47D3-B9CA-0684CAB752DB}"/>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graphicEl>
                                              <a:dgm id="{B2657C4F-7ABB-4203-AE0B-C6A75BDB20D8}"/>
                                            </p:graphicEl>
                                          </p:spTgt>
                                        </p:tgtEl>
                                        <p:attrNameLst>
                                          <p:attrName>style.visibility</p:attrName>
                                        </p:attrNameLst>
                                      </p:cBhvr>
                                      <p:to>
                                        <p:strVal val="visible"/>
                                      </p:to>
                                    </p:set>
                                    <p:anim calcmode="lin" valueType="num">
                                      <p:cBhvr additive="base">
                                        <p:cTn id="13" dur="500" fill="hold"/>
                                        <p:tgtEl>
                                          <p:spTgt spid="6">
                                            <p:graphicEl>
                                              <a:dgm id="{B2657C4F-7ABB-4203-AE0B-C6A75BDB20D8}"/>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graphicEl>
                                              <a:dgm id="{B2657C4F-7ABB-4203-AE0B-C6A75BDB20D8}"/>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980815027"/>
              </p:ext>
            </p:extLst>
          </p:nvPr>
        </p:nvGraphicFramePr>
        <p:xfrm>
          <a:off x="1187624" y="260648"/>
          <a:ext cx="7560840" cy="6311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690378526"/>
      </p:ext>
    </p:extLst>
  </p:cSld>
  <p:clrMapOvr>
    <a:masterClrMapping/>
  </p:clrMapOvr>
  <p:transition spd="slow">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graphicEl>
                                              <a:dgm id="{353E56A7-1EF9-47D3-B9CA-0684CAB752DB}"/>
                                            </p:graphicEl>
                                          </p:spTgt>
                                        </p:tgtEl>
                                        <p:attrNameLst>
                                          <p:attrName>style.visibility</p:attrName>
                                        </p:attrNameLst>
                                      </p:cBhvr>
                                      <p:to>
                                        <p:strVal val="visible"/>
                                      </p:to>
                                    </p:set>
                                    <p:anim calcmode="lin" valueType="num">
                                      <p:cBhvr additive="base">
                                        <p:cTn id="7" dur="500" fill="hold"/>
                                        <p:tgtEl>
                                          <p:spTgt spid="6">
                                            <p:graphicEl>
                                              <a:dgm id="{353E56A7-1EF9-47D3-B9CA-0684CAB752DB}"/>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graphicEl>
                                              <a:dgm id="{353E56A7-1EF9-47D3-B9CA-0684CAB752DB}"/>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graphicEl>
                                              <a:dgm id="{B2657C4F-7ABB-4203-AE0B-C6A75BDB20D8}"/>
                                            </p:graphicEl>
                                          </p:spTgt>
                                        </p:tgtEl>
                                        <p:attrNameLst>
                                          <p:attrName>style.visibility</p:attrName>
                                        </p:attrNameLst>
                                      </p:cBhvr>
                                      <p:to>
                                        <p:strVal val="visible"/>
                                      </p:to>
                                    </p:set>
                                    <p:anim calcmode="lin" valueType="num">
                                      <p:cBhvr additive="base">
                                        <p:cTn id="13" dur="500" fill="hold"/>
                                        <p:tgtEl>
                                          <p:spTgt spid="6">
                                            <p:graphicEl>
                                              <a:dgm id="{B2657C4F-7ABB-4203-AE0B-C6A75BDB20D8}"/>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graphicEl>
                                              <a:dgm id="{B2657C4F-7ABB-4203-AE0B-C6A75BDB20D8}"/>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1340873094"/>
              </p:ext>
            </p:extLst>
          </p:nvPr>
        </p:nvGraphicFramePr>
        <p:xfrm>
          <a:off x="1214414" y="260648"/>
          <a:ext cx="7719274" cy="598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690378526"/>
      </p:ext>
    </p:extLst>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graphicEl>
                                              <a:dgm id="{353E56A7-1EF9-47D3-B9CA-0684CAB752DB}"/>
                                            </p:graphicEl>
                                          </p:spTgt>
                                        </p:tgtEl>
                                        <p:attrNameLst>
                                          <p:attrName>style.visibility</p:attrName>
                                        </p:attrNameLst>
                                      </p:cBhvr>
                                      <p:to>
                                        <p:strVal val="visible"/>
                                      </p:to>
                                    </p:set>
                                    <p:anim calcmode="lin" valueType="num">
                                      <p:cBhvr additive="base">
                                        <p:cTn id="7" dur="500" fill="hold"/>
                                        <p:tgtEl>
                                          <p:spTgt spid="6">
                                            <p:graphicEl>
                                              <a:dgm id="{353E56A7-1EF9-47D3-B9CA-0684CAB752DB}"/>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graphicEl>
                                              <a:dgm id="{353E56A7-1EF9-47D3-B9CA-0684CAB752DB}"/>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graphicEl>
                                              <a:dgm id="{B2657C4F-7ABB-4203-AE0B-C6A75BDB20D8}"/>
                                            </p:graphicEl>
                                          </p:spTgt>
                                        </p:tgtEl>
                                        <p:attrNameLst>
                                          <p:attrName>style.visibility</p:attrName>
                                        </p:attrNameLst>
                                      </p:cBhvr>
                                      <p:to>
                                        <p:strVal val="visible"/>
                                      </p:to>
                                    </p:set>
                                    <p:anim calcmode="lin" valueType="num">
                                      <p:cBhvr additive="base">
                                        <p:cTn id="13" dur="500" fill="hold"/>
                                        <p:tgtEl>
                                          <p:spTgt spid="6">
                                            <p:graphicEl>
                                              <a:dgm id="{B2657C4F-7ABB-4203-AE0B-C6A75BDB20D8}"/>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graphicEl>
                                              <a:dgm id="{B2657C4F-7ABB-4203-AE0B-C6A75BDB20D8}"/>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1918414059"/>
              </p:ext>
            </p:extLst>
          </p:nvPr>
        </p:nvGraphicFramePr>
        <p:xfrm>
          <a:off x="1214414" y="260648"/>
          <a:ext cx="7719274" cy="598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690378526"/>
      </p:ext>
    </p:extLst>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graphicEl>
                                              <a:dgm id="{353E56A7-1EF9-47D3-B9CA-0684CAB752DB}"/>
                                            </p:graphicEl>
                                          </p:spTgt>
                                        </p:tgtEl>
                                        <p:attrNameLst>
                                          <p:attrName>style.visibility</p:attrName>
                                        </p:attrNameLst>
                                      </p:cBhvr>
                                      <p:to>
                                        <p:strVal val="visible"/>
                                      </p:to>
                                    </p:set>
                                    <p:anim calcmode="lin" valueType="num">
                                      <p:cBhvr additive="base">
                                        <p:cTn id="7" dur="500" fill="hold"/>
                                        <p:tgtEl>
                                          <p:spTgt spid="6">
                                            <p:graphicEl>
                                              <a:dgm id="{353E56A7-1EF9-47D3-B9CA-0684CAB752DB}"/>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graphicEl>
                                              <a:dgm id="{353E56A7-1EF9-47D3-B9CA-0684CAB752DB}"/>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graphicEl>
                                              <a:dgm id="{B2657C4F-7ABB-4203-AE0B-C6A75BDB20D8}"/>
                                            </p:graphicEl>
                                          </p:spTgt>
                                        </p:tgtEl>
                                        <p:attrNameLst>
                                          <p:attrName>style.visibility</p:attrName>
                                        </p:attrNameLst>
                                      </p:cBhvr>
                                      <p:to>
                                        <p:strVal val="visible"/>
                                      </p:to>
                                    </p:set>
                                    <p:anim calcmode="lin" valueType="num">
                                      <p:cBhvr additive="base">
                                        <p:cTn id="13" dur="500" fill="hold"/>
                                        <p:tgtEl>
                                          <p:spTgt spid="6">
                                            <p:graphicEl>
                                              <a:dgm id="{B2657C4F-7ABB-4203-AE0B-C6A75BDB20D8}"/>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graphicEl>
                                              <a:dgm id="{B2657C4F-7ABB-4203-AE0B-C6A75BDB20D8}"/>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14290"/>
            <a:ext cx="7498080" cy="785818"/>
          </a:xfrm>
        </p:spPr>
        <p:style>
          <a:lnRef idx="3">
            <a:schemeClr val="lt1"/>
          </a:lnRef>
          <a:fillRef idx="1">
            <a:schemeClr val="accent1"/>
          </a:fillRef>
          <a:effectRef idx="1">
            <a:schemeClr val="accent1"/>
          </a:effectRef>
          <a:fontRef idx="minor">
            <a:schemeClr val="lt1"/>
          </a:fontRef>
        </p:style>
        <p:txBody>
          <a:bodyPr>
            <a:normAutofit/>
          </a:bodyPr>
          <a:lstStyle/>
          <a:p>
            <a:pPr algn="ctr" rtl="1"/>
            <a:r>
              <a:rPr lang="fa-IR" sz="3200" b="1" dirty="0" smtClean="0">
                <a:effectLst/>
                <a:latin typeface="Arial" pitchFamily="34" charset="0"/>
                <a:cs typeface="B Zar" pitchFamily="2" charset="-78"/>
              </a:rPr>
              <a:t>نیازهای سازمانی</a:t>
            </a:r>
            <a:endParaRPr lang="en-US" sz="3200" b="1" dirty="0">
              <a:effectLst/>
              <a:latin typeface="Arial" pitchFamily="34" charset="0"/>
              <a:cs typeface="B Zar" pitchFamily="2" charset="-78"/>
            </a:endParaRPr>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xmlns="" val="933946555"/>
              </p:ext>
            </p:extLst>
          </p:nvPr>
        </p:nvGraphicFramePr>
        <p:xfrm>
          <a:off x="1241607" y="2928934"/>
          <a:ext cx="7528880" cy="25717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ontent Placeholder 3"/>
          <p:cNvSpPr>
            <a:spLocks noGrp="1"/>
          </p:cNvSpPr>
          <p:nvPr>
            <p:ph sz="half" idx="2"/>
          </p:nvPr>
        </p:nvSpPr>
        <p:spPr>
          <a:xfrm>
            <a:off x="1214414" y="1285860"/>
            <a:ext cx="7719274" cy="1855108"/>
          </a:xfrm>
        </p:spPr>
        <p:txBody>
          <a:bodyPr/>
          <a:lstStyle/>
          <a:p>
            <a:pPr marL="82296" lvl="0" indent="0" algn="justLow" rtl="1">
              <a:buClr>
                <a:srgbClr val="9E8E5C"/>
              </a:buClr>
              <a:buNone/>
            </a:pPr>
            <a:r>
              <a:rPr lang="fa-IR" sz="2400" dirty="0">
                <a:solidFill>
                  <a:prstClr val="black"/>
                </a:solidFill>
                <a:latin typeface="Arial" pitchFamily="34" charset="0"/>
                <a:cs typeface="B Zar" pitchFamily="2" charset="-78"/>
              </a:rPr>
              <a:t>نظریه های سازمانی متاثر از استعاره ی </a:t>
            </a:r>
            <a:r>
              <a:rPr lang="fa-IR" sz="2000" b="1" dirty="0">
                <a:solidFill>
                  <a:srgbClr val="9E8E5C"/>
                </a:solidFill>
                <a:effectLst>
                  <a:outerShdw blurRad="38100" dist="38100" dir="2700000" algn="tl">
                    <a:srgbClr val="000000">
                      <a:alpha val="43137"/>
                    </a:srgbClr>
                  </a:outerShdw>
                </a:effectLst>
                <a:latin typeface="Arial" pitchFamily="34" charset="0"/>
                <a:cs typeface="B Zar" pitchFamily="2" charset="-78"/>
              </a:rPr>
              <a:t>موجود زنده </a:t>
            </a:r>
            <a:r>
              <a:rPr lang="fa-IR" sz="2000" dirty="0">
                <a:solidFill>
                  <a:prstClr val="black"/>
                </a:solidFill>
                <a:latin typeface="Arial" pitchFamily="34" charset="0"/>
                <a:cs typeface="B Zar" pitchFamily="2" charset="-78"/>
              </a:rPr>
              <a:t>، </a:t>
            </a:r>
            <a:r>
              <a:rPr lang="fa-IR" sz="2400" dirty="0">
                <a:solidFill>
                  <a:prstClr val="black"/>
                </a:solidFill>
                <a:latin typeface="Arial" pitchFamily="34" charset="0"/>
                <a:cs typeface="B Zar" pitchFamily="2" charset="-78"/>
              </a:rPr>
              <a:t>با توجه به اینکه کارکنان سازمان نیازهای </a:t>
            </a:r>
            <a:r>
              <a:rPr lang="fa-IR" sz="2000" b="1" dirty="0">
                <a:solidFill>
                  <a:srgbClr val="9E8E5C"/>
                </a:solidFill>
                <a:effectLst>
                  <a:outerShdw blurRad="38100" dist="38100" dir="2700000" algn="tl">
                    <a:srgbClr val="000000">
                      <a:alpha val="43137"/>
                    </a:srgbClr>
                  </a:outerShdw>
                </a:effectLst>
                <a:latin typeface="Arial" pitchFamily="34" charset="0"/>
                <a:cs typeface="B Zar" pitchFamily="2" charset="-78"/>
              </a:rPr>
              <a:t>حیاتی</a:t>
            </a:r>
            <a:r>
              <a:rPr lang="fa-IR" sz="2000" dirty="0">
                <a:solidFill>
                  <a:prstClr val="black"/>
                </a:solidFill>
                <a:latin typeface="Arial" pitchFamily="34" charset="0"/>
                <a:cs typeface="B Zar" pitchFamily="2" charset="-78"/>
              </a:rPr>
              <a:t> </a:t>
            </a:r>
            <a:r>
              <a:rPr lang="fa-IR" sz="2000" b="1" dirty="0">
                <a:solidFill>
                  <a:srgbClr val="9E8E5C"/>
                </a:solidFill>
                <a:effectLst>
                  <a:outerShdw blurRad="38100" dist="38100" dir="2700000" algn="tl">
                    <a:srgbClr val="000000">
                      <a:alpha val="43137"/>
                    </a:srgbClr>
                  </a:outerShdw>
                </a:effectLst>
                <a:latin typeface="Arial" pitchFamily="34" charset="0"/>
                <a:cs typeface="B Zar" pitchFamily="2" charset="-78"/>
              </a:rPr>
              <a:t>متنوعی</a:t>
            </a:r>
            <a:r>
              <a:rPr lang="fa-IR" sz="2000" dirty="0">
                <a:solidFill>
                  <a:prstClr val="black"/>
                </a:solidFill>
                <a:latin typeface="Arial" pitchFamily="34" charset="0"/>
                <a:cs typeface="B Zar" pitchFamily="2" charset="-78"/>
              </a:rPr>
              <a:t> </a:t>
            </a:r>
            <a:r>
              <a:rPr lang="fa-IR" sz="2400" dirty="0">
                <a:solidFill>
                  <a:prstClr val="black"/>
                </a:solidFill>
                <a:latin typeface="Arial" pitchFamily="34" charset="0"/>
                <a:cs typeface="B Zar" pitchFamily="2" charset="-78"/>
              </a:rPr>
              <a:t>دارند ، تاکید </a:t>
            </a:r>
            <a:r>
              <a:rPr lang="fa-IR" sz="2400" dirty="0" smtClean="0">
                <a:solidFill>
                  <a:prstClr val="black"/>
                </a:solidFill>
                <a:latin typeface="Arial" pitchFamily="34" charset="0"/>
                <a:cs typeface="B Zar" pitchFamily="2" charset="-78"/>
              </a:rPr>
              <a:t>میکنند </a:t>
            </a:r>
            <a:r>
              <a:rPr lang="fa-IR" sz="2400" dirty="0">
                <a:solidFill>
                  <a:prstClr val="black"/>
                </a:solidFill>
                <a:latin typeface="Arial" pitchFamily="34" charset="0"/>
                <a:cs typeface="B Zar" pitchFamily="2" charset="-78"/>
              </a:rPr>
              <a:t>که در صورت تامین نیازها در یک</a:t>
            </a:r>
            <a:r>
              <a:rPr lang="fa-IR" sz="2000" dirty="0">
                <a:solidFill>
                  <a:prstClr val="black"/>
                </a:solidFill>
                <a:latin typeface="Arial" pitchFamily="34" charset="0"/>
                <a:cs typeface="B Zar" pitchFamily="2" charset="-78"/>
              </a:rPr>
              <a:t> </a:t>
            </a:r>
            <a:r>
              <a:rPr lang="fa-IR" sz="2000" b="1" dirty="0">
                <a:solidFill>
                  <a:srgbClr val="9E8E5C"/>
                </a:solidFill>
                <a:effectLst>
                  <a:outerShdw blurRad="38100" dist="38100" dir="2700000" algn="tl">
                    <a:srgbClr val="000000">
                      <a:alpha val="43137"/>
                    </a:srgbClr>
                  </a:outerShdw>
                </a:effectLst>
                <a:latin typeface="Arial" pitchFamily="34" charset="0"/>
                <a:cs typeface="B Zar" pitchFamily="2" charset="-78"/>
              </a:rPr>
              <a:t>محیط سالم </a:t>
            </a:r>
            <a:r>
              <a:rPr lang="fa-IR" sz="2400" dirty="0">
                <a:solidFill>
                  <a:prstClr val="black"/>
                </a:solidFill>
                <a:latin typeface="Arial" pitchFamily="34" charset="0"/>
                <a:cs typeface="B Zar" pitchFamily="2" charset="-78"/>
              </a:rPr>
              <a:t>و در صورت برخورداری از </a:t>
            </a:r>
            <a:r>
              <a:rPr lang="fa-IR" sz="2000" b="1" dirty="0">
                <a:solidFill>
                  <a:srgbClr val="9E8E5C"/>
                </a:solidFill>
                <a:effectLst>
                  <a:outerShdw blurRad="38100" dist="38100" dir="2700000" algn="tl">
                    <a:srgbClr val="000000">
                      <a:alpha val="43137"/>
                    </a:srgbClr>
                  </a:outerShdw>
                </a:effectLst>
                <a:latin typeface="Arial" pitchFamily="34" charset="0"/>
                <a:cs typeface="B Zar" pitchFamily="2" charset="-78"/>
              </a:rPr>
              <a:t>رهبری مناسب </a:t>
            </a:r>
            <a:r>
              <a:rPr lang="fa-IR" sz="2400" dirty="0">
                <a:solidFill>
                  <a:prstClr val="black"/>
                </a:solidFill>
                <a:latin typeface="Arial" pitchFamily="34" charset="0"/>
                <a:cs typeface="B Zar" pitchFamily="2" charset="-78"/>
              </a:rPr>
              <a:t>، سازمان با </a:t>
            </a:r>
            <a:r>
              <a:rPr lang="fa-IR" sz="2000" b="1" dirty="0">
                <a:solidFill>
                  <a:srgbClr val="9E8E5C"/>
                </a:solidFill>
                <a:effectLst>
                  <a:outerShdw blurRad="38100" dist="38100" dir="2700000" algn="tl">
                    <a:srgbClr val="000000">
                      <a:alpha val="43137"/>
                    </a:srgbClr>
                  </a:outerShdw>
                </a:effectLst>
                <a:latin typeface="Arial" pitchFamily="34" charset="0"/>
                <a:cs typeface="B Zar" pitchFamily="2" charset="-78"/>
              </a:rPr>
              <a:t>کارآیی</a:t>
            </a:r>
            <a:r>
              <a:rPr lang="fa-IR" sz="2400" dirty="0">
                <a:solidFill>
                  <a:prstClr val="black"/>
                </a:solidFill>
                <a:latin typeface="Arial" pitchFamily="34" charset="0"/>
                <a:cs typeface="B Zar" pitchFamily="2" charset="-78"/>
              </a:rPr>
              <a:t> مطلوبی فعالیت خواهد کرد.</a:t>
            </a:r>
          </a:p>
          <a:p>
            <a:pPr marL="82296" indent="0" algn="r" rtl="1">
              <a:buNone/>
            </a:pPr>
            <a:endParaRPr lang="en-US" dirty="0">
              <a:cs typeface="B Zar" pitchFamily="2" charset="-78"/>
            </a:endParaRPr>
          </a:p>
        </p:txBody>
      </p:sp>
      <p:sp>
        <p:nvSpPr>
          <p:cNvPr id="6" name="Left Arrow 5"/>
          <p:cNvSpPr/>
          <p:nvPr/>
        </p:nvSpPr>
        <p:spPr>
          <a:xfrm>
            <a:off x="5572132" y="3714752"/>
            <a:ext cx="864096" cy="288032"/>
          </a:xfrm>
          <a:prstGeom prst="lef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7" name="Footer Placeholder 6"/>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397914896"/>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6"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80">
                                          <p:stCondLst>
                                            <p:cond delay="0"/>
                                          </p:stCondLst>
                                        </p:cTn>
                                        <p:tgtEl>
                                          <p:spTgt spid="6"/>
                                        </p:tgtEl>
                                      </p:cBhvr>
                                    </p:animEffect>
                                    <p:anim calcmode="lin" valueType="num">
                                      <p:cBhvr>
                                        <p:cTn id="13"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14"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15"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16"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17"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18" dur="26">
                                          <p:stCondLst>
                                            <p:cond delay="650"/>
                                          </p:stCondLst>
                                        </p:cTn>
                                        <p:tgtEl>
                                          <p:spTgt spid="6"/>
                                        </p:tgtEl>
                                      </p:cBhvr>
                                      <p:to x="100000" y="60000"/>
                                    </p:animScale>
                                    <p:animScale>
                                      <p:cBhvr>
                                        <p:cTn id="19" dur="166" decel="50000">
                                          <p:stCondLst>
                                            <p:cond delay="676"/>
                                          </p:stCondLst>
                                        </p:cTn>
                                        <p:tgtEl>
                                          <p:spTgt spid="6"/>
                                        </p:tgtEl>
                                      </p:cBhvr>
                                      <p:to x="100000" y="100000"/>
                                    </p:animScale>
                                    <p:animScale>
                                      <p:cBhvr>
                                        <p:cTn id="20" dur="26">
                                          <p:stCondLst>
                                            <p:cond delay="1312"/>
                                          </p:stCondLst>
                                        </p:cTn>
                                        <p:tgtEl>
                                          <p:spTgt spid="6"/>
                                        </p:tgtEl>
                                      </p:cBhvr>
                                      <p:to x="100000" y="80000"/>
                                    </p:animScale>
                                    <p:animScale>
                                      <p:cBhvr>
                                        <p:cTn id="21" dur="166" decel="50000">
                                          <p:stCondLst>
                                            <p:cond delay="1338"/>
                                          </p:stCondLst>
                                        </p:cTn>
                                        <p:tgtEl>
                                          <p:spTgt spid="6"/>
                                        </p:tgtEl>
                                      </p:cBhvr>
                                      <p:to x="100000" y="100000"/>
                                    </p:animScale>
                                    <p:animScale>
                                      <p:cBhvr>
                                        <p:cTn id="22" dur="26">
                                          <p:stCondLst>
                                            <p:cond delay="1642"/>
                                          </p:stCondLst>
                                        </p:cTn>
                                        <p:tgtEl>
                                          <p:spTgt spid="6"/>
                                        </p:tgtEl>
                                      </p:cBhvr>
                                      <p:to x="100000" y="90000"/>
                                    </p:animScale>
                                    <p:animScale>
                                      <p:cBhvr>
                                        <p:cTn id="23" dur="166" decel="50000">
                                          <p:stCondLst>
                                            <p:cond delay="1668"/>
                                          </p:stCondLst>
                                        </p:cTn>
                                        <p:tgtEl>
                                          <p:spTgt spid="6"/>
                                        </p:tgtEl>
                                      </p:cBhvr>
                                      <p:to x="100000" y="100000"/>
                                    </p:animScale>
                                    <p:animScale>
                                      <p:cBhvr>
                                        <p:cTn id="24" dur="26">
                                          <p:stCondLst>
                                            <p:cond delay="1808"/>
                                          </p:stCondLst>
                                        </p:cTn>
                                        <p:tgtEl>
                                          <p:spTgt spid="6"/>
                                        </p:tgtEl>
                                      </p:cBhvr>
                                      <p:to x="100000" y="95000"/>
                                    </p:animScale>
                                    <p:animScale>
                                      <p:cBhvr>
                                        <p:cTn id="25" dur="166" decel="50000">
                                          <p:stCondLst>
                                            <p:cond delay="1834"/>
                                          </p:stCondLst>
                                        </p:cTn>
                                        <p:tgtEl>
                                          <p:spTgt spid="6"/>
                                        </p:tgtEl>
                                      </p:cBhvr>
                                      <p:to x="100000" y="100000"/>
                                    </p:animScale>
                                  </p:childTnLst>
                                </p:cTn>
                              </p:par>
                              <p:par>
                                <p:cTn id="26" presetID="26" presetClass="entr" presetSubtype="0" fill="hold" grpId="0" nodeType="with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wipe(down)">
                                      <p:cBhvr>
                                        <p:cTn id="28" dur="580">
                                          <p:stCondLst>
                                            <p:cond delay="0"/>
                                          </p:stCondLst>
                                        </p:cTn>
                                        <p:tgtEl>
                                          <p:spTgt spid="5"/>
                                        </p:tgtEl>
                                      </p:cBhvr>
                                    </p:animEffect>
                                    <p:anim calcmode="lin" valueType="num">
                                      <p:cBhvr>
                                        <p:cTn id="29"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34" dur="26">
                                          <p:stCondLst>
                                            <p:cond delay="650"/>
                                          </p:stCondLst>
                                        </p:cTn>
                                        <p:tgtEl>
                                          <p:spTgt spid="5"/>
                                        </p:tgtEl>
                                      </p:cBhvr>
                                      <p:to x="100000" y="60000"/>
                                    </p:animScale>
                                    <p:animScale>
                                      <p:cBhvr>
                                        <p:cTn id="35" dur="166" decel="50000">
                                          <p:stCondLst>
                                            <p:cond delay="676"/>
                                          </p:stCondLst>
                                        </p:cTn>
                                        <p:tgtEl>
                                          <p:spTgt spid="5"/>
                                        </p:tgtEl>
                                      </p:cBhvr>
                                      <p:to x="100000" y="100000"/>
                                    </p:animScale>
                                    <p:animScale>
                                      <p:cBhvr>
                                        <p:cTn id="36" dur="26">
                                          <p:stCondLst>
                                            <p:cond delay="1312"/>
                                          </p:stCondLst>
                                        </p:cTn>
                                        <p:tgtEl>
                                          <p:spTgt spid="5"/>
                                        </p:tgtEl>
                                      </p:cBhvr>
                                      <p:to x="100000" y="80000"/>
                                    </p:animScale>
                                    <p:animScale>
                                      <p:cBhvr>
                                        <p:cTn id="37" dur="166" decel="50000">
                                          <p:stCondLst>
                                            <p:cond delay="1338"/>
                                          </p:stCondLst>
                                        </p:cTn>
                                        <p:tgtEl>
                                          <p:spTgt spid="5"/>
                                        </p:tgtEl>
                                      </p:cBhvr>
                                      <p:to x="100000" y="100000"/>
                                    </p:animScale>
                                    <p:animScale>
                                      <p:cBhvr>
                                        <p:cTn id="38" dur="26">
                                          <p:stCondLst>
                                            <p:cond delay="1642"/>
                                          </p:stCondLst>
                                        </p:cTn>
                                        <p:tgtEl>
                                          <p:spTgt spid="5"/>
                                        </p:tgtEl>
                                      </p:cBhvr>
                                      <p:to x="100000" y="90000"/>
                                    </p:animScale>
                                    <p:animScale>
                                      <p:cBhvr>
                                        <p:cTn id="39" dur="166" decel="50000">
                                          <p:stCondLst>
                                            <p:cond delay="1668"/>
                                          </p:stCondLst>
                                        </p:cTn>
                                        <p:tgtEl>
                                          <p:spTgt spid="5"/>
                                        </p:tgtEl>
                                      </p:cBhvr>
                                      <p:to x="100000" y="100000"/>
                                    </p:animScale>
                                    <p:animScale>
                                      <p:cBhvr>
                                        <p:cTn id="40" dur="26">
                                          <p:stCondLst>
                                            <p:cond delay="1808"/>
                                          </p:stCondLst>
                                        </p:cTn>
                                        <p:tgtEl>
                                          <p:spTgt spid="5"/>
                                        </p:tgtEl>
                                      </p:cBhvr>
                                      <p:to x="100000" y="95000"/>
                                    </p:animScale>
                                    <p:animScale>
                                      <p:cBhvr>
                                        <p:cTn id="41"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P spid="4" grpId="0" build="p"/>
      <p:bldP spid="6"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xmlns="" val="2551549129"/>
              </p:ext>
            </p:extLst>
          </p:nvPr>
        </p:nvGraphicFramePr>
        <p:xfrm>
          <a:off x="1214414" y="260648"/>
          <a:ext cx="7719274" cy="5987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690378526"/>
      </p:ext>
    </p:extLst>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graphicEl>
                                              <a:dgm id="{353E56A7-1EF9-47D3-B9CA-0684CAB752DB}"/>
                                            </p:graphicEl>
                                          </p:spTgt>
                                        </p:tgtEl>
                                        <p:attrNameLst>
                                          <p:attrName>style.visibility</p:attrName>
                                        </p:attrNameLst>
                                      </p:cBhvr>
                                      <p:to>
                                        <p:strVal val="visible"/>
                                      </p:to>
                                    </p:set>
                                    <p:anim calcmode="lin" valueType="num">
                                      <p:cBhvr additive="base">
                                        <p:cTn id="7" dur="500" fill="hold"/>
                                        <p:tgtEl>
                                          <p:spTgt spid="6">
                                            <p:graphicEl>
                                              <a:dgm id="{353E56A7-1EF9-47D3-B9CA-0684CAB752DB}"/>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
                                            <p:graphicEl>
                                              <a:dgm id="{353E56A7-1EF9-47D3-B9CA-0684CAB752DB}"/>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6">
                                            <p:graphicEl>
                                              <a:dgm id="{B2657C4F-7ABB-4203-AE0B-C6A75BDB20D8}"/>
                                            </p:graphicEl>
                                          </p:spTgt>
                                        </p:tgtEl>
                                        <p:attrNameLst>
                                          <p:attrName>style.visibility</p:attrName>
                                        </p:attrNameLst>
                                      </p:cBhvr>
                                      <p:to>
                                        <p:strVal val="visible"/>
                                      </p:to>
                                    </p:set>
                                    <p:anim calcmode="lin" valueType="num">
                                      <p:cBhvr additive="base">
                                        <p:cTn id="13" dur="500" fill="hold"/>
                                        <p:tgtEl>
                                          <p:spTgt spid="6">
                                            <p:graphicEl>
                                              <a:dgm id="{B2657C4F-7ABB-4203-AE0B-C6A75BDB20D8}"/>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
                                            <p:graphicEl>
                                              <a:dgm id="{B2657C4F-7ABB-4203-AE0B-C6A75BDB20D8}"/>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Sub>
          <a:bldDgm bld="one"/>
        </p:bldSub>
      </p:bldGraphic>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3613184977"/>
              </p:ext>
            </p:extLst>
          </p:nvPr>
        </p:nvGraphicFramePr>
        <p:xfrm>
          <a:off x="1071538" y="285728"/>
          <a:ext cx="7790712" cy="635798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4213446522"/>
      </p:ext>
    </p:extLst>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graphicEl>
                                              <a:dgm id="{413C4C3D-3717-49A6-8358-705DCEE25444}"/>
                                            </p:graphicEl>
                                          </p:spTgt>
                                        </p:tgtEl>
                                        <p:attrNameLst>
                                          <p:attrName>style.visibility</p:attrName>
                                        </p:attrNameLst>
                                      </p:cBhvr>
                                      <p:to>
                                        <p:strVal val="visible"/>
                                      </p:to>
                                    </p:set>
                                    <p:anim calcmode="lin" valueType="num">
                                      <p:cBhvr additive="base">
                                        <p:cTn id="7" dur="500" fill="hold"/>
                                        <p:tgtEl>
                                          <p:spTgt spid="4">
                                            <p:graphicEl>
                                              <a:dgm id="{413C4C3D-3717-49A6-8358-705DCEE25444}"/>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4">
                                            <p:graphicEl>
                                              <a:dgm id="{413C4C3D-3717-49A6-8358-705DCEE25444}"/>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4">
                                            <p:graphicEl>
                                              <a:dgm id="{32BBE07A-28F7-4990-AC95-501642AF73BA}"/>
                                            </p:graphicEl>
                                          </p:spTgt>
                                        </p:tgtEl>
                                        <p:attrNameLst>
                                          <p:attrName>style.visibility</p:attrName>
                                        </p:attrNameLst>
                                      </p:cBhvr>
                                      <p:to>
                                        <p:strVal val="visible"/>
                                      </p:to>
                                    </p:set>
                                    <p:anim calcmode="lin" valueType="num">
                                      <p:cBhvr additive="base">
                                        <p:cTn id="13" dur="500" fill="hold"/>
                                        <p:tgtEl>
                                          <p:spTgt spid="4">
                                            <p:graphicEl>
                                              <a:dgm id="{32BBE07A-28F7-4990-AC95-501642AF73BA}"/>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4">
                                            <p:graphicEl>
                                              <a:dgm id="{32BBE07A-28F7-4990-AC95-501642AF73BA}"/>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xmlns="" val="280229565"/>
              </p:ext>
            </p:extLst>
          </p:nvPr>
        </p:nvGraphicFramePr>
        <p:xfrm>
          <a:off x="1435608" y="404664"/>
          <a:ext cx="7498080" cy="5843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Footer Placeholder 2"/>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4213446522"/>
      </p:ext>
    </p:extLst>
  </p:cSld>
  <p:clrMapOvr>
    <a:masterClrMapping/>
  </p:clrMapOvr>
  <p:transition spd="slow">
    <p:split/>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ctrTitle"/>
          </p:nvPr>
        </p:nvSpPr>
        <p:spPr>
          <a:xfrm>
            <a:off x="2590800" y="1268760"/>
            <a:ext cx="6408753" cy="2304256"/>
          </a:xfrm>
        </p:spPr>
        <p:txBody>
          <a:bodyPr/>
          <a:lstStyle/>
          <a:p>
            <a:pPr algn="r" rtl="1" eaLnBrk="1" hangingPunct="1">
              <a:defRPr/>
            </a:pPr>
            <a:r>
              <a:rPr lang="en-US" sz="3600" b="1" dirty="0">
                <a:effectLst/>
                <a:latin typeface="Vijaya" panose="020B0604020202020204" pitchFamily="34" charset="0"/>
                <a:cs typeface="Vijaya" panose="020B0604020202020204" pitchFamily="34" charset="0"/>
                <a:hlinkClick r:id="rId3"/>
              </a:rPr>
              <a:t>H</a:t>
            </a:r>
            <a:r>
              <a:rPr lang="en-US" sz="3600" b="1" dirty="0" smtClean="0">
                <a:effectLst/>
                <a:latin typeface="Vijaya" panose="020B0604020202020204" pitchFamily="34" charset="0"/>
                <a:cs typeface="Vijaya" panose="020B0604020202020204" pitchFamily="34" charset="0"/>
                <a:hlinkClick r:id="rId3"/>
              </a:rPr>
              <a:t>esam.najafirad@iauasrb.ac.ir</a:t>
            </a:r>
            <a:r>
              <a:rPr lang="fa-IR" sz="3200" b="1" dirty="0" smtClean="0">
                <a:solidFill>
                  <a:srgbClr val="FF0000"/>
                </a:solidFill>
                <a:cs typeface="B Titr" pitchFamily="2" charset="-78"/>
              </a:rPr>
              <a:t/>
            </a:r>
            <a:br>
              <a:rPr lang="fa-IR" sz="3200" b="1" dirty="0" smtClean="0">
                <a:solidFill>
                  <a:srgbClr val="FF0000"/>
                </a:solidFill>
                <a:cs typeface="B Titr" pitchFamily="2" charset="-78"/>
              </a:rPr>
            </a:br>
            <a:r>
              <a:rPr lang="fa-IR" sz="3200" b="1" dirty="0" smtClean="0">
                <a:solidFill>
                  <a:srgbClr val="FF0000"/>
                </a:solidFill>
                <a:cs typeface="B Titr" pitchFamily="2" charset="-78"/>
              </a:rPr>
              <a:t/>
            </a:r>
            <a:br>
              <a:rPr lang="fa-IR" sz="3200" b="1" dirty="0" smtClean="0">
                <a:solidFill>
                  <a:srgbClr val="FF0000"/>
                </a:solidFill>
                <a:cs typeface="B Titr" pitchFamily="2" charset="-78"/>
              </a:rPr>
            </a:br>
            <a:r>
              <a:rPr lang="fa-IR" sz="3200" b="1" dirty="0" smtClean="0">
                <a:solidFill>
                  <a:srgbClr val="FF0000"/>
                </a:solidFill>
                <a:cs typeface="B Titr" pitchFamily="2" charset="-78"/>
              </a:rPr>
              <a:t>خواهشمند است نظرات خو</a:t>
            </a:r>
            <a:r>
              <a:rPr lang="fa-IR" sz="3200" b="1" dirty="0">
                <a:solidFill>
                  <a:srgbClr val="FF0000"/>
                </a:solidFill>
                <a:cs typeface="B Titr" pitchFamily="2" charset="-78"/>
              </a:rPr>
              <a:t>د</a:t>
            </a:r>
            <a:r>
              <a:rPr lang="fa-IR" sz="3200" b="1" dirty="0" smtClean="0">
                <a:solidFill>
                  <a:srgbClr val="FF0000"/>
                </a:solidFill>
                <a:cs typeface="B Titr" pitchFamily="2" charset="-78"/>
              </a:rPr>
              <a:t> را منعکس فرمایید</a:t>
            </a:r>
            <a:r>
              <a:rPr lang="en-US" sz="3200" b="1" dirty="0" smtClean="0">
                <a:solidFill>
                  <a:srgbClr val="FF0000"/>
                </a:solidFill>
                <a:cs typeface="B Titr" pitchFamily="2" charset="-78"/>
              </a:rPr>
              <a:t>.</a:t>
            </a:r>
            <a:r>
              <a:rPr lang="fa-IR" sz="3200" b="1" dirty="0" smtClean="0">
                <a:solidFill>
                  <a:srgbClr val="FF0000"/>
                </a:solidFill>
                <a:cs typeface="B Titr" pitchFamily="2" charset="-78"/>
              </a:rPr>
              <a:t/>
            </a:r>
            <a:br>
              <a:rPr lang="fa-IR" sz="3200" b="1" dirty="0" smtClean="0">
                <a:solidFill>
                  <a:srgbClr val="FF0000"/>
                </a:solidFill>
                <a:cs typeface="B Titr" pitchFamily="2" charset="-78"/>
              </a:rPr>
            </a:br>
            <a:r>
              <a:rPr lang="fa-IR" sz="3200" b="1" dirty="0" smtClean="0">
                <a:solidFill>
                  <a:srgbClr val="FF0000"/>
                </a:solidFill>
                <a:cs typeface="B Titr" pitchFamily="2" charset="-78"/>
              </a:rPr>
              <a:t/>
            </a:r>
            <a:br>
              <a:rPr lang="fa-IR" sz="3200" b="1" dirty="0" smtClean="0">
                <a:solidFill>
                  <a:srgbClr val="FF0000"/>
                </a:solidFill>
                <a:cs typeface="B Titr" pitchFamily="2" charset="-78"/>
              </a:rPr>
            </a:br>
            <a:r>
              <a:rPr lang="fa-IR" sz="3200" b="1" dirty="0">
                <a:solidFill>
                  <a:srgbClr val="FF0000"/>
                </a:solidFill>
                <a:cs typeface="B Titr" pitchFamily="2" charset="-78"/>
              </a:rPr>
              <a:t/>
            </a:r>
            <a:br>
              <a:rPr lang="fa-IR" sz="3200" b="1" dirty="0">
                <a:solidFill>
                  <a:srgbClr val="FF0000"/>
                </a:solidFill>
                <a:cs typeface="B Titr" pitchFamily="2" charset="-78"/>
              </a:rPr>
            </a:br>
            <a:r>
              <a:rPr lang="en-US" sz="3200" b="1" dirty="0" smtClean="0">
                <a:solidFill>
                  <a:srgbClr val="FF0000"/>
                </a:solidFill>
                <a:cs typeface="B Titr" pitchFamily="2" charset="-78"/>
              </a:rPr>
              <a:t/>
            </a:r>
            <a:br>
              <a:rPr lang="en-US" sz="3200" b="1" dirty="0" smtClean="0">
                <a:solidFill>
                  <a:srgbClr val="FF0000"/>
                </a:solidFill>
                <a:cs typeface="B Titr" pitchFamily="2" charset="-78"/>
              </a:rPr>
            </a:br>
            <a:r>
              <a:rPr lang="fa-IR" sz="4000" b="1" dirty="0" smtClean="0">
                <a:solidFill>
                  <a:srgbClr val="FF0000"/>
                </a:solidFill>
                <a:cs typeface="B Titr" pitchFamily="2" charset="-78"/>
              </a:rPr>
              <a:t>با تشکر از توجه شما</a:t>
            </a:r>
            <a:endParaRPr lang="ar-SA" sz="4000" b="1" dirty="0" smtClean="0">
              <a:solidFill>
                <a:srgbClr val="FF0000"/>
              </a:solidFill>
              <a:cs typeface="B Titr" pitchFamily="2" charset="-78"/>
            </a:endParaRPr>
          </a:p>
        </p:txBody>
      </p:sp>
      <p:sp>
        <p:nvSpPr>
          <p:cNvPr id="3" name="Footer Placeholder 2"/>
          <p:cNvSpPr>
            <a:spLocks noGrp="1"/>
          </p:cNvSpPr>
          <p:nvPr>
            <p:ph type="ftr" sz="quarter" idx="11"/>
          </p:nvPr>
        </p:nvSpPr>
        <p:spPr/>
        <p:txBody>
          <a:bodyPr/>
          <a:lstStyle/>
          <a:p>
            <a:pPr algn="ctr" rtl="0" fontAlgn="base">
              <a:spcBef>
                <a:spcPct val="50000"/>
              </a:spcBef>
              <a:spcAft>
                <a:spcPct val="0"/>
              </a:spcAft>
              <a:defRPr/>
            </a:pPr>
            <a:r>
              <a:rPr lang="en-US" sz="1400" kern="1200" smtClean="0">
                <a:latin typeface="Times New Roman" pitchFamily="18" charset="0"/>
                <a:ea typeface="+mn-ea"/>
                <a:cs typeface="Zar" pitchFamily="10" charset="-78"/>
              </a:rPr>
              <a:t>© irmgn.ir</a:t>
            </a:r>
            <a:endParaRPr lang="en-US" sz="1400" kern="1200">
              <a:latin typeface="Times New Roman" pitchFamily="18" charset="0"/>
              <a:ea typeface="+mn-ea"/>
              <a:cs typeface="Zar" pitchFamily="10" charset="-78"/>
            </a:endParaRPr>
          </a:p>
        </p:txBody>
      </p:sp>
    </p:spTree>
  </p:cSld>
  <p:clrMapOvr>
    <a:masterClrMapping/>
  </p:clrMapOvr>
  <p:transition spd="med">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57290" y="428605"/>
            <a:ext cx="7358114" cy="4524315"/>
          </a:xfrm>
          <a:prstGeom prst="rect">
            <a:avLst/>
          </a:prstGeom>
        </p:spPr>
        <p:txBody>
          <a:bodyPr wrap="square">
            <a:spAutoFit/>
          </a:bodyPr>
          <a:lstStyle/>
          <a:p>
            <a:pPr lvl="0" algn="just" rtl="1"/>
            <a:r>
              <a:rPr lang="fa-IR" sz="2400" b="1" dirty="0" smtClean="0">
                <a:cs typeface="B Zar" pitchFamily="2" charset="-78"/>
              </a:rPr>
              <a:t>نیازهای سازمانی</a:t>
            </a:r>
            <a:endParaRPr lang="fa-IR" sz="2400" dirty="0" smtClean="0">
              <a:cs typeface="B Zar" pitchFamily="2" charset="-78"/>
            </a:endParaRPr>
          </a:p>
          <a:p>
            <a:pPr lvl="0" algn="just" rtl="1"/>
            <a:r>
              <a:rPr lang="fa-IR" sz="2400" dirty="0" smtClean="0">
                <a:cs typeface="B Zar" pitchFamily="2" charset="-78"/>
              </a:rPr>
              <a:t>با توجه به این که کارکنان یک سازمان نیازهای حیاتی متنوعی دارند تاکید می کنند که درصورت تامین آن نیاز ها در یک محیط سالم و در صورت برخورداری از رهبری مناسب ، سازمان با کارایی مطلوبی فعالیت خواهد کرد. اگر کارکنان برای کارهایی که به آنها سپرده شده است بر انگیخته شوند بهتر کار خواهند کرد . فرآیند انگیزش بر این اساس استوار است. آلتون مایو و همکارانش دریافتند که در تعیین عوامل موثر در بازدهی و تولید عوامل منطقی نسبت به عوامل احساسی و ذهنی از اهمیت کمتری برخوردار است .نظریه های جدید سازمانی بر اساس این ایده که«هنگامی گروهها و اشخاص به طور موثر فعالیت می نمایند که نیاز های آنان براورده شده باشد» سازمانهای بوروکراتیک در صدد اند نظر افراد را صرفاً از طریق پول یا امنیت شغلی ، بر انگیزند و فقط به سطوح پایین سلسله مراتب مذکور توجه می نمایند.</a:t>
            </a:r>
            <a:endParaRPr lang="fa-IR" sz="2400" dirty="0">
              <a:cs typeface="B Zar" pitchFamily="2" charset="-78"/>
            </a:endParaRPr>
          </a:p>
        </p:txBody>
      </p:sp>
      <p:sp>
        <p:nvSpPr>
          <p:cNvPr id="3" name="Footer Placeholder 2"/>
          <p:cNvSpPr>
            <a:spLocks noGrp="1"/>
          </p:cNvSpPr>
          <p:nvPr>
            <p:ph type="ftr" sz="quarter" idx="11"/>
          </p:nvPr>
        </p:nvSpPr>
        <p:spPr/>
        <p:txBody>
          <a:bodyPr/>
          <a:lstStyle/>
          <a:p>
            <a:r>
              <a:rPr lang="en-US" smtClean="0"/>
              <a:t>© irmgn.ir</a:t>
            </a:r>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72132" y="857232"/>
            <a:ext cx="3183228" cy="4786346"/>
          </a:xfrm>
        </p:spPr>
        <p:style>
          <a:lnRef idx="1">
            <a:schemeClr val="accent1"/>
          </a:lnRef>
          <a:fillRef idx="3">
            <a:schemeClr val="accent1"/>
          </a:fillRef>
          <a:effectRef idx="2">
            <a:schemeClr val="accent1"/>
          </a:effectRef>
          <a:fontRef idx="minor">
            <a:schemeClr val="lt1"/>
          </a:fontRef>
        </p:style>
        <p:txBody>
          <a:bodyPr/>
          <a:lstStyle/>
          <a:p>
            <a:pPr algn="justLow" rtl="1"/>
            <a:r>
              <a:rPr lang="fa-IR" sz="2400" dirty="0" smtClean="0">
                <a:latin typeface="Arial" pitchFamily="34" charset="0"/>
                <a:cs typeface="B Nazanin" pitchFamily="2" charset="-78"/>
              </a:rPr>
              <a:t>این موضوع روشن از دید نظریه پردازان اولیه سازمان مورد توجه قرار نگرفته بود و </a:t>
            </a:r>
            <a:br>
              <a:rPr lang="fa-IR" sz="2400" dirty="0" smtClean="0">
                <a:latin typeface="Arial" pitchFamily="34" charset="0"/>
                <a:cs typeface="B Nazanin" pitchFamily="2" charset="-78"/>
              </a:rPr>
            </a:br>
            <a:r>
              <a:rPr lang="fa-IR" sz="2400" dirty="0" smtClean="0">
                <a:latin typeface="Arial" pitchFamily="34" charset="0"/>
                <a:cs typeface="B Nazanin" pitchFamily="2" charset="-78"/>
              </a:rPr>
              <a:t>افرادی همچون تیلور و سایرین برای حل مشکل انگیزش کارکنان به </a:t>
            </a:r>
            <a:r>
              <a:rPr lang="fa-IR" sz="2400" dirty="0" smtClean="0">
                <a:solidFill>
                  <a:srgbClr val="FFFF00"/>
                </a:solidFill>
                <a:effectLst>
                  <a:outerShdw blurRad="38100" dist="38100" dir="2700000" algn="tl">
                    <a:srgbClr val="000000">
                      <a:alpha val="43137"/>
                    </a:srgbClr>
                  </a:outerShdw>
                </a:effectLst>
                <a:latin typeface="Arial" pitchFamily="34" charset="0"/>
                <a:cs typeface="B Nazanin" pitchFamily="2" charset="-78"/>
              </a:rPr>
              <a:t>پرداخت نرخ واقعی شغل </a:t>
            </a:r>
            <a:r>
              <a:rPr lang="fa-IR" sz="2400" dirty="0" smtClean="0">
                <a:latin typeface="Arial" pitchFamily="34" charset="0"/>
                <a:cs typeface="B Nazanin" pitchFamily="2" charset="-78"/>
              </a:rPr>
              <a:t>بسنده کرده بودند از این رو مدیریت قبل از آنکه به ایجاد </a:t>
            </a:r>
            <a:r>
              <a:rPr lang="fa-IR" sz="2400" dirty="0" smtClean="0">
                <a:solidFill>
                  <a:srgbClr val="FFFF00"/>
                </a:solidFill>
                <a:latin typeface="Arial" pitchFamily="34" charset="0"/>
                <a:cs typeface="B Nazanin" pitchFamily="2" charset="-78"/>
              </a:rPr>
              <a:t>روحیه</a:t>
            </a:r>
            <a:r>
              <a:rPr lang="fa-IR" sz="2400" dirty="0" smtClean="0">
                <a:latin typeface="Arial" pitchFamily="34" charset="0"/>
                <a:cs typeface="B Nazanin" pitchFamily="2" charset="-78"/>
              </a:rPr>
              <a:t> و </a:t>
            </a:r>
            <a:r>
              <a:rPr lang="fa-IR" sz="2400" dirty="0" smtClean="0">
                <a:solidFill>
                  <a:srgbClr val="FFFF00"/>
                </a:solidFill>
                <a:latin typeface="Arial" pitchFamily="34" charset="0"/>
                <a:cs typeface="B Nazanin" pitchFamily="2" charset="-78"/>
              </a:rPr>
              <a:t>نشاط</a:t>
            </a:r>
            <a:r>
              <a:rPr lang="fa-IR" sz="2400" dirty="0" smtClean="0">
                <a:latin typeface="Arial" pitchFamily="34" charset="0"/>
                <a:cs typeface="B Nazanin" pitchFamily="2" charset="-78"/>
              </a:rPr>
              <a:t> در میان گروه بپردازد ، توجه خود را به فرآیند </a:t>
            </a:r>
            <a:r>
              <a:rPr lang="fa-IR" sz="2400" dirty="0" smtClean="0">
                <a:solidFill>
                  <a:srgbClr val="FFFF00"/>
                </a:solidFill>
                <a:latin typeface="Arial" pitchFamily="34" charset="0"/>
                <a:cs typeface="B Nazanin" pitchFamily="2" charset="-78"/>
              </a:rPr>
              <a:t>کنترل</a:t>
            </a:r>
            <a:r>
              <a:rPr lang="fa-IR" sz="2400" dirty="0" smtClean="0">
                <a:latin typeface="Arial" pitchFamily="34" charset="0"/>
                <a:cs typeface="B Nazanin" pitchFamily="2" charset="-78"/>
              </a:rPr>
              <a:t> و </a:t>
            </a:r>
            <a:r>
              <a:rPr lang="fa-IR" sz="2400" dirty="0" smtClean="0">
                <a:solidFill>
                  <a:srgbClr val="FFFF00"/>
                </a:solidFill>
                <a:latin typeface="Arial" pitchFamily="34" charset="0"/>
                <a:cs typeface="B Nazanin" pitchFamily="2" charset="-78"/>
              </a:rPr>
              <a:t>هدایت</a:t>
            </a:r>
            <a:r>
              <a:rPr lang="fa-IR" sz="2400" dirty="0" smtClean="0">
                <a:latin typeface="Arial" pitchFamily="34" charset="0"/>
                <a:cs typeface="B Nazanin" pitchFamily="2" charset="-78"/>
              </a:rPr>
              <a:t> آنان معطوف می کرد.</a:t>
            </a:r>
            <a:endParaRPr lang="en-US" sz="2400" dirty="0">
              <a:latin typeface="Arial" pitchFamily="34" charset="0"/>
              <a:cs typeface="B Nazanin" pitchFamily="2" charset="-78"/>
            </a:endParaRPr>
          </a:p>
        </p:txBody>
      </p:sp>
      <p:sp>
        <p:nvSpPr>
          <p:cNvPr id="4" name="Text Placeholder 3"/>
          <p:cNvSpPr>
            <a:spLocks noGrp="1"/>
          </p:cNvSpPr>
          <p:nvPr>
            <p:ph type="body" sz="half" idx="2"/>
          </p:nvPr>
        </p:nvSpPr>
        <p:spPr>
          <a:xfrm>
            <a:off x="755576" y="4797152"/>
            <a:ext cx="4419600" cy="762000"/>
          </a:xfrm>
        </p:spPr>
        <p:txBody>
          <a:bodyPr/>
          <a:lstStyle/>
          <a:p>
            <a:endParaRPr lang="en-US"/>
          </a:p>
        </p:txBody>
      </p:sp>
      <p:pic>
        <p:nvPicPr>
          <p:cNvPr id="13" name="Picture Placeholder 12"/>
          <p:cNvPicPr preferRelativeResize="0">
            <a:picLocks noGrp="1"/>
          </p:cNvPicPr>
          <p:nvPr>
            <p:ph type="pic" idx="1"/>
          </p:nvPr>
        </p:nvPicPr>
        <p:blipFill rotWithShape="1">
          <a:blip r:embed="rId2">
            <a:extLst>
              <a:ext uri="{BEBA8EAE-BF5A-486C-A8C5-ECC9F3942E4B}">
                <a14:imgProps xmlns:a14="http://schemas.microsoft.com/office/drawing/2010/main" xmlns="">
                  <a14:imgLayer r:embed="rId3">
                    <a14:imgEffect>
                      <a14:colorTemperature colorTemp="11200"/>
                    </a14:imgEffect>
                    <a14:imgEffect>
                      <a14:saturation sat="200000"/>
                    </a14:imgEffect>
                  </a14:imgLayer>
                </a14:imgProps>
              </a:ext>
              <a:ext uri="{28A0092B-C50C-407E-A947-70E740481C1C}">
                <a14:useLocalDpi xmlns:a14="http://schemas.microsoft.com/office/drawing/2010/main" xmlns="" val="0"/>
              </a:ext>
            </a:extLst>
          </a:blip>
          <a:srcRect l="1190" t="1585" r="3873" b="12533"/>
          <a:stretch/>
        </p:blipFill>
        <p:spPr>
          <a:xfrm>
            <a:off x="1187625" y="1124744"/>
            <a:ext cx="3527252" cy="4420671"/>
          </a:xfrm>
        </p:spPr>
      </p:pic>
      <p:sp>
        <p:nvSpPr>
          <p:cNvPr id="5" name="Footer Placeholder 4"/>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3876946614"/>
      </p:ext>
    </p:extLst>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 calcmode="lin" valueType="num">
                                      <p:cBhvr>
                                        <p:cTn id="7" dur="1000" fill="hold"/>
                                        <p:tgtEl>
                                          <p:spTgt spid="13"/>
                                        </p:tgtEl>
                                        <p:attrNameLst>
                                          <p:attrName>ppt_w</p:attrName>
                                        </p:attrNameLst>
                                      </p:cBhvr>
                                      <p:tavLst>
                                        <p:tav tm="0">
                                          <p:val>
                                            <p:fltVal val="0"/>
                                          </p:val>
                                        </p:tav>
                                        <p:tav tm="100000">
                                          <p:val>
                                            <p:strVal val="#ppt_w"/>
                                          </p:val>
                                        </p:tav>
                                      </p:tavLst>
                                    </p:anim>
                                    <p:anim calcmode="lin" valueType="num">
                                      <p:cBhvr>
                                        <p:cTn id="8" dur="1000" fill="hold"/>
                                        <p:tgtEl>
                                          <p:spTgt spid="13"/>
                                        </p:tgtEl>
                                        <p:attrNameLst>
                                          <p:attrName>ppt_h</p:attrName>
                                        </p:attrNameLst>
                                      </p:cBhvr>
                                      <p:tavLst>
                                        <p:tav tm="0">
                                          <p:val>
                                            <p:fltVal val="0"/>
                                          </p:val>
                                        </p:tav>
                                        <p:tav tm="100000">
                                          <p:val>
                                            <p:strVal val="#ppt_h"/>
                                          </p:val>
                                        </p:tav>
                                      </p:tavLst>
                                    </p:anim>
                                    <p:anim calcmode="lin" valueType="num">
                                      <p:cBhvr>
                                        <p:cTn id="9" dur="1000" fill="hold"/>
                                        <p:tgtEl>
                                          <p:spTgt spid="13"/>
                                        </p:tgtEl>
                                        <p:attrNameLst>
                                          <p:attrName>style.rotation</p:attrName>
                                        </p:attrNameLst>
                                      </p:cBhvr>
                                      <p:tavLst>
                                        <p:tav tm="0">
                                          <p:val>
                                            <p:fltVal val="90"/>
                                          </p:val>
                                        </p:tav>
                                        <p:tav tm="100000">
                                          <p:val>
                                            <p:fltVal val="0"/>
                                          </p:val>
                                        </p:tav>
                                      </p:tavLst>
                                    </p:anim>
                                    <p:animEffect transition="in" filter="fade">
                                      <p:cBhvr>
                                        <p:cTn id="10" dur="1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634400"/>
          </a:xfrm>
        </p:spPr>
        <p:txBody>
          <a:bodyPr>
            <a:noAutofit/>
          </a:bodyPr>
          <a:lstStyle/>
          <a:p>
            <a:pPr algn="r" rtl="1"/>
            <a:endParaRPr lang="en-US" sz="3600" dirty="0">
              <a:latin typeface="Arial" pitchFamily="34" charset="0"/>
              <a:cs typeface="Arial" pitchFamily="34" charset="0"/>
            </a:endParaRPr>
          </a:p>
        </p:txBody>
      </p:sp>
      <p:sp>
        <p:nvSpPr>
          <p:cNvPr id="3" name="Content Placeholder 2"/>
          <p:cNvSpPr>
            <a:spLocks noGrp="1"/>
          </p:cNvSpPr>
          <p:nvPr>
            <p:ph sz="half" idx="1"/>
          </p:nvPr>
        </p:nvSpPr>
        <p:spPr/>
        <p:txBody>
          <a:bodyPr/>
          <a:lstStyle/>
          <a:p>
            <a:endParaRPr lang="en-US"/>
          </a:p>
        </p:txBody>
      </p:sp>
      <p:graphicFrame>
        <p:nvGraphicFramePr>
          <p:cNvPr id="5" name="Content Placeholder 4"/>
          <p:cNvGraphicFramePr>
            <a:graphicFrameLocks noGrp="1"/>
          </p:cNvGraphicFramePr>
          <p:nvPr>
            <p:ph sz="half" idx="2"/>
            <p:extLst>
              <p:ext uri="{D42A27DB-BD31-4B8C-83A1-F6EECF244321}">
                <p14:modId xmlns:p14="http://schemas.microsoft.com/office/powerpoint/2010/main" xmlns="" val="2083289981"/>
              </p:ext>
            </p:extLst>
          </p:nvPr>
        </p:nvGraphicFramePr>
        <p:xfrm>
          <a:off x="1331640" y="260648"/>
          <a:ext cx="7546032"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443726297"/>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
                                            <p:graphicEl>
                                              <a:dgm id="{8762D19E-AD30-4BCE-ABD1-4B713F715AD3}"/>
                                            </p:graphicEl>
                                          </p:spTgt>
                                        </p:tgtEl>
                                        <p:attrNameLst>
                                          <p:attrName>style.visibility</p:attrName>
                                        </p:attrNameLst>
                                      </p:cBhvr>
                                      <p:to>
                                        <p:strVal val="visible"/>
                                      </p:to>
                                    </p:set>
                                    <p:anim calcmode="lin" valueType="num">
                                      <p:cBhvr additive="base">
                                        <p:cTn id="7" dur="500" fill="hold"/>
                                        <p:tgtEl>
                                          <p:spTgt spid="5">
                                            <p:graphicEl>
                                              <a:dgm id="{8762D19E-AD30-4BCE-ABD1-4B713F715AD3}"/>
                                            </p:graphic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
                                            <p:graphicEl>
                                              <a:dgm id="{8762D19E-AD30-4BCE-ABD1-4B713F715AD3}"/>
                                            </p:graphic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
                                            <p:graphicEl>
                                              <a:dgm id="{931315EE-42B0-477C-BFCA-CECF24023F1E}"/>
                                            </p:graphicEl>
                                          </p:spTgt>
                                        </p:tgtEl>
                                        <p:attrNameLst>
                                          <p:attrName>style.visibility</p:attrName>
                                        </p:attrNameLst>
                                      </p:cBhvr>
                                      <p:to>
                                        <p:strVal val="visible"/>
                                      </p:to>
                                    </p:set>
                                    <p:anim calcmode="lin" valueType="num">
                                      <p:cBhvr additive="base">
                                        <p:cTn id="13" dur="500" fill="hold"/>
                                        <p:tgtEl>
                                          <p:spTgt spid="5">
                                            <p:graphicEl>
                                              <a:dgm id="{931315EE-42B0-477C-BFCA-CECF24023F1E}"/>
                                            </p:graphic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
                                            <p:graphicEl>
                                              <a:dgm id="{931315EE-42B0-477C-BFCA-CECF24023F1E}"/>
                                            </p:graphic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2"/>
          </p:nvPr>
        </p:nvSpPr>
        <p:spPr>
          <a:xfrm>
            <a:off x="395536" y="1772816"/>
            <a:ext cx="8352928" cy="4762872"/>
          </a:xfrm>
        </p:spPr>
        <p:style>
          <a:lnRef idx="1">
            <a:schemeClr val="accent2"/>
          </a:lnRef>
          <a:fillRef idx="2">
            <a:schemeClr val="accent2"/>
          </a:fillRef>
          <a:effectRef idx="1">
            <a:schemeClr val="accent2"/>
          </a:effectRef>
          <a:fontRef idx="minor">
            <a:schemeClr val="dk1"/>
          </a:fontRef>
        </p:style>
        <p:txBody>
          <a:bodyPr>
            <a:normAutofit fontScale="92500" lnSpcReduction="10000"/>
          </a:bodyPr>
          <a:lstStyle/>
          <a:p>
            <a:pPr marL="118872" indent="0" algn="r" rtl="1">
              <a:buNone/>
            </a:pPr>
            <a:r>
              <a:rPr lang="fa-IR" b="1" dirty="0" smtClean="0"/>
              <a:t/>
            </a:r>
            <a:br>
              <a:rPr lang="fa-IR" b="1" dirty="0" smtClean="0"/>
            </a:br>
            <a:r>
              <a:rPr lang="fa-IR" b="1" dirty="0" smtClean="0">
                <a:cs typeface="B Zar" pitchFamily="2" charset="-78"/>
              </a:rPr>
              <a:t>نظریه ی سلسله مراتب نیازها  - مازلو :</a:t>
            </a:r>
          </a:p>
          <a:p>
            <a:pPr marL="118872" indent="0" algn="r" rtl="1">
              <a:buNone/>
            </a:pPr>
            <a:r>
              <a:rPr lang="fa-IR" dirty="0" smtClean="0">
                <a:cs typeface="B Nazanin" pitchFamily="2" charset="-78"/>
              </a:rPr>
              <a:t>برپایه ی این نظریه انسانها تحت تاثیر</a:t>
            </a:r>
            <a:br>
              <a:rPr lang="fa-IR" dirty="0" smtClean="0">
                <a:cs typeface="B Nazanin" pitchFamily="2" charset="-78"/>
              </a:rPr>
            </a:br>
            <a:r>
              <a:rPr lang="fa-IR" dirty="0" smtClean="0">
                <a:cs typeface="B Nazanin" pitchFamily="2" charset="-78"/>
              </a:rPr>
              <a:t>سلسله مراتبی از نیازها (شامل نیازهای </a:t>
            </a:r>
            <a:br>
              <a:rPr lang="fa-IR" dirty="0" smtClean="0">
                <a:cs typeface="B Nazanin" pitchFamily="2" charset="-78"/>
              </a:rPr>
            </a:br>
            <a:r>
              <a:rPr lang="fa-IR" dirty="0" smtClean="0">
                <a:cs typeface="B Nazanin" pitchFamily="2" charset="-78"/>
              </a:rPr>
              <a:t>بسیار قدرتمند </a:t>
            </a:r>
            <a:r>
              <a:rPr lang="fa-IR" dirty="0" smtClean="0">
                <a:solidFill>
                  <a:srgbClr val="FF0000"/>
                </a:solidFill>
                <a:cs typeface="B Nazanin" pitchFamily="2" charset="-78"/>
              </a:rPr>
              <a:t>زیستی </a:t>
            </a:r>
            <a:r>
              <a:rPr lang="fa-IR" dirty="0" smtClean="0">
                <a:cs typeface="B Nazanin" pitchFamily="2" charset="-78"/>
              </a:rPr>
              <a:t>، </a:t>
            </a:r>
            <a:r>
              <a:rPr lang="fa-IR" dirty="0" smtClean="0">
                <a:solidFill>
                  <a:srgbClr val="FF0000"/>
                </a:solidFill>
                <a:cs typeface="B Nazanin" pitchFamily="2" charset="-78"/>
              </a:rPr>
              <a:t>ایمنی</a:t>
            </a:r>
            <a:r>
              <a:rPr lang="fa-IR" dirty="0" smtClean="0">
                <a:cs typeface="B Nazanin" pitchFamily="2" charset="-78"/>
              </a:rPr>
              <a:t> و </a:t>
            </a:r>
            <a:r>
              <a:rPr lang="fa-IR" dirty="0" smtClean="0">
                <a:solidFill>
                  <a:srgbClr val="FF0000"/>
                </a:solidFill>
                <a:cs typeface="B Nazanin" pitchFamily="2" charset="-78"/>
              </a:rPr>
              <a:t>اجتماعی</a:t>
            </a:r>
            <a:r>
              <a:rPr lang="fa-IR" dirty="0" smtClean="0">
                <a:cs typeface="B Nazanin" pitchFamily="2" charset="-78"/>
              </a:rPr>
              <a:t>)</a:t>
            </a:r>
            <a:br>
              <a:rPr lang="fa-IR" dirty="0" smtClean="0">
                <a:cs typeface="B Nazanin" pitchFamily="2" charset="-78"/>
              </a:rPr>
            </a:br>
            <a:r>
              <a:rPr lang="fa-IR" dirty="0" smtClean="0">
                <a:cs typeface="B Nazanin" pitchFamily="2" charset="-78"/>
              </a:rPr>
              <a:t>برانگیخته می شوند. فرض بر این است </a:t>
            </a:r>
            <a:br>
              <a:rPr lang="fa-IR" dirty="0" smtClean="0">
                <a:cs typeface="B Nazanin" pitchFamily="2" charset="-78"/>
              </a:rPr>
            </a:br>
            <a:r>
              <a:rPr lang="fa-IR" dirty="0" smtClean="0">
                <a:cs typeface="B Nazanin" pitchFamily="2" charset="-78"/>
              </a:rPr>
              <a:t>که چنانچه یک نیازی تا </a:t>
            </a:r>
            <a:r>
              <a:rPr lang="fa-IR" dirty="0" smtClean="0">
                <a:solidFill>
                  <a:srgbClr val="FF0000"/>
                </a:solidFill>
                <a:cs typeface="B Nazanin" pitchFamily="2" charset="-78"/>
              </a:rPr>
              <a:t>حدودی</a:t>
            </a:r>
            <a:br>
              <a:rPr lang="fa-IR" dirty="0" smtClean="0">
                <a:solidFill>
                  <a:srgbClr val="FF0000"/>
                </a:solidFill>
                <a:cs typeface="B Nazanin" pitchFamily="2" charset="-78"/>
              </a:rPr>
            </a:br>
            <a:r>
              <a:rPr lang="fa-IR" dirty="0" smtClean="0">
                <a:cs typeface="B Nazanin" pitchFamily="2" charset="-78"/>
              </a:rPr>
              <a:t>برانگیخته شد، نیاز سطح بالاتر سلسله</a:t>
            </a:r>
            <a:br>
              <a:rPr lang="fa-IR" dirty="0" smtClean="0">
                <a:cs typeface="B Nazanin" pitchFamily="2" charset="-78"/>
              </a:rPr>
            </a:br>
            <a:r>
              <a:rPr lang="fa-IR" dirty="0" smtClean="0">
                <a:cs typeface="B Nazanin" pitchFamily="2" charset="-78"/>
              </a:rPr>
              <a:t>مراتب مذکور برای او مطرح شود. از</a:t>
            </a:r>
            <a:br>
              <a:rPr lang="fa-IR" dirty="0" smtClean="0">
                <a:cs typeface="B Nazanin" pitchFamily="2" charset="-78"/>
              </a:rPr>
            </a:br>
            <a:r>
              <a:rPr lang="fa-IR" dirty="0" smtClean="0">
                <a:cs typeface="B Nazanin" pitchFamily="2" charset="-78"/>
              </a:rPr>
              <a:t>این رو سازمانهای بروکراتیک که در </a:t>
            </a:r>
            <a:br>
              <a:rPr lang="fa-IR" dirty="0" smtClean="0">
                <a:cs typeface="B Nazanin" pitchFamily="2" charset="-78"/>
              </a:rPr>
            </a:br>
            <a:r>
              <a:rPr lang="fa-IR" dirty="0" smtClean="0">
                <a:cs typeface="B Nazanin" pitchFamily="2" charset="-78"/>
              </a:rPr>
              <a:t>صددند نظر افراد را صرفا از طریق</a:t>
            </a:r>
            <a:br>
              <a:rPr lang="fa-IR" dirty="0" smtClean="0">
                <a:cs typeface="B Nazanin" pitchFamily="2" charset="-78"/>
              </a:rPr>
            </a:br>
            <a:r>
              <a:rPr lang="fa-IR" dirty="0" smtClean="0">
                <a:solidFill>
                  <a:srgbClr val="FF0000"/>
                </a:solidFill>
                <a:cs typeface="B Nazanin" pitchFamily="2" charset="-78"/>
              </a:rPr>
              <a:t>پول</a:t>
            </a:r>
            <a:r>
              <a:rPr lang="fa-IR" dirty="0" smtClean="0">
                <a:cs typeface="B Nazanin" pitchFamily="2" charset="-78"/>
              </a:rPr>
              <a:t> یا </a:t>
            </a:r>
            <a:r>
              <a:rPr lang="fa-IR" dirty="0" smtClean="0">
                <a:solidFill>
                  <a:srgbClr val="FF0000"/>
                </a:solidFill>
                <a:cs typeface="B Nazanin" pitchFamily="2" charset="-78"/>
              </a:rPr>
              <a:t>امنیت شغلی </a:t>
            </a:r>
            <a:r>
              <a:rPr lang="fa-IR" dirty="0" smtClean="0">
                <a:cs typeface="B Nazanin" pitchFamily="2" charset="-78"/>
              </a:rPr>
              <a:t>برانگیزانند ، فقط</a:t>
            </a:r>
            <a:br>
              <a:rPr lang="fa-IR" dirty="0" smtClean="0">
                <a:cs typeface="B Nazanin" pitchFamily="2" charset="-78"/>
              </a:rPr>
            </a:br>
            <a:r>
              <a:rPr lang="fa-IR" dirty="0" smtClean="0">
                <a:cs typeface="B Nazanin" pitchFamily="2" charset="-78"/>
              </a:rPr>
              <a:t>به </a:t>
            </a:r>
            <a:r>
              <a:rPr lang="fa-IR" dirty="0" smtClean="0">
                <a:solidFill>
                  <a:srgbClr val="FF0000"/>
                </a:solidFill>
                <a:cs typeface="B Nazanin" pitchFamily="2" charset="-78"/>
              </a:rPr>
              <a:t>سطوح پایین سلسله مراتب </a:t>
            </a:r>
            <a:r>
              <a:rPr lang="fa-IR" dirty="0" smtClean="0">
                <a:cs typeface="B Nazanin" pitchFamily="2" charset="-78"/>
              </a:rPr>
              <a:t>مذکورتوجه</a:t>
            </a:r>
            <a:br>
              <a:rPr lang="fa-IR" dirty="0" smtClean="0">
                <a:cs typeface="B Nazanin" pitchFamily="2" charset="-78"/>
              </a:rPr>
            </a:br>
            <a:r>
              <a:rPr lang="fa-IR" dirty="0" smtClean="0">
                <a:cs typeface="B Nazanin" pitchFamily="2" charset="-78"/>
              </a:rPr>
              <a:t>می نمایند.</a:t>
            </a:r>
          </a:p>
        </p:txBody>
      </p:sp>
      <p:graphicFrame>
        <p:nvGraphicFramePr>
          <p:cNvPr id="7" name="Content Placeholder 6"/>
          <p:cNvGraphicFramePr>
            <a:graphicFrameLocks noGrp="1"/>
          </p:cNvGraphicFramePr>
          <p:nvPr>
            <p:ph sz="quarter" idx="4"/>
            <p:extLst>
              <p:ext uri="{D42A27DB-BD31-4B8C-83A1-F6EECF244321}">
                <p14:modId xmlns:p14="http://schemas.microsoft.com/office/powerpoint/2010/main" xmlns="" val="742334588"/>
              </p:ext>
            </p:extLst>
          </p:nvPr>
        </p:nvGraphicFramePr>
        <p:xfrm>
          <a:off x="539552" y="332656"/>
          <a:ext cx="8271832" cy="12241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 name="Picture 1"/>
          <p:cNvPicPr>
            <a:picLocks noChangeAspect="1"/>
          </p:cNvPicPr>
          <p:nvPr/>
        </p:nvPicPr>
        <p:blipFill>
          <a:blip r:embed="rId6">
            <a:extLst>
              <a:ext uri="{BEBA8EAE-BF5A-486C-A8C5-ECC9F3942E4B}">
                <a14:imgProps xmlns:a14="http://schemas.microsoft.com/office/drawing/2010/main" xmlns="">
                  <a14:imgLayer r:embed="rId8">
                    <a14:imgEffect>
                      <a14:sharpenSoften amount="50000"/>
                    </a14:imgEffect>
                    <a14:imgEffect>
                      <a14:saturation sat="300000"/>
                    </a14:imgEffect>
                    <a14:imgEffect>
                      <a14:brightnessContrast bright="-20000" contrast="40000"/>
                    </a14:imgEffect>
                  </a14:imgLayer>
                </a14:imgProps>
              </a:ext>
              <a:ext uri="{28A0092B-C50C-407E-A947-70E740481C1C}">
                <a14:useLocalDpi xmlns:a14="http://schemas.microsoft.com/office/drawing/2010/main" xmlns="" val="0"/>
              </a:ext>
            </a:extLst>
          </a:blip>
          <a:stretch>
            <a:fillRect/>
          </a:stretch>
        </p:blipFill>
        <p:spPr>
          <a:xfrm>
            <a:off x="539552" y="2420888"/>
            <a:ext cx="4032448" cy="396044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6" name="Footer Placeholder 5"/>
          <p:cNvSpPr>
            <a:spLocks noGrp="1"/>
          </p:cNvSpPr>
          <p:nvPr>
            <p:ph type="ftr" sz="quarter" idx="11"/>
          </p:nvPr>
        </p:nvSpPr>
        <p:spPr/>
        <p:txBody>
          <a:bodyPr/>
          <a:lstStyle/>
          <a:p>
            <a:r>
              <a:rPr lang="en-US" smtClean="0"/>
              <a:t>© irmgn.ir</a:t>
            </a:r>
            <a:endParaRPr lang="en-US"/>
          </a:p>
        </p:txBody>
      </p:sp>
    </p:spTree>
    <p:extLst>
      <p:ext uri="{BB962C8B-B14F-4D97-AF65-F5344CB8AC3E}">
        <p14:creationId xmlns:p14="http://schemas.microsoft.com/office/powerpoint/2010/main" xmlns="" val="2279126139"/>
      </p:ext>
    </p:extLst>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grpId="0" nodeType="clickEffect">
                                  <p:stCondLst>
                                    <p:cond delay="0"/>
                                  </p:stCondLst>
                                  <p:childTnLst>
                                    <p:set>
                                      <p:cBhvr>
                                        <p:cTn id="13" dur="1" fill="hold">
                                          <p:stCondLst>
                                            <p:cond delay="0"/>
                                          </p:stCondLst>
                                        </p:cTn>
                                        <p:tgtEl>
                                          <p:spTgt spid="5">
                                            <p:bg/>
                                          </p:spTgt>
                                        </p:tgtEl>
                                        <p:attrNameLst>
                                          <p:attrName>style.visibility</p:attrName>
                                        </p:attrNameLst>
                                      </p:cBhvr>
                                      <p:to>
                                        <p:strVal val="visible"/>
                                      </p:to>
                                    </p:set>
                                    <p:animEffect transition="in" filter="fade">
                                      <p:cBhvr>
                                        <p:cTn id="14" dur="1000"/>
                                        <p:tgtEl>
                                          <p:spTgt spid="5">
                                            <p:bg/>
                                          </p:spTgt>
                                        </p:tgtEl>
                                      </p:cBhvr>
                                    </p:animEffect>
                                    <p:anim calcmode="lin" valueType="num">
                                      <p:cBhvr>
                                        <p:cTn id="15" dur="1000" fill="hold"/>
                                        <p:tgtEl>
                                          <p:spTgt spid="5">
                                            <p:bg/>
                                          </p:spTgt>
                                        </p:tgtEl>
                                        <p:attrNameLst>
                                          <p:attrName>ppt_x</p:attrName>
                                        </p:attrNameLst>
                                      </p:cBhvr>
                                      <p:tavLst>
                                        <p:tav tm="0">
                                          <p:val>
                                            <p:strVal val="#ppt_x"/>
                                          </p:val>
                                        </p:tav>
                                        <p:tav tm="100000">
                                          <p:val>
                                            <p:strVal val="#ppt_x"/>
                                          </p:val>
                                        </p:tav>
                                      </p:tavLst>
                                    </p:anim>
                                    <p:anim calcmode="lin" valueType="num">
                                      <p:cBhvr>
                                        <p:cTn id="16" dur="1000" fill="hold"/>
                                        <p:tgtEl>
                                          <p:spTgt spid="5">
                                            <p:bg/>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grpId="0"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animEffect transition="in" filter="fade">
                                      <p:cBhvr>
                                        <p:cTn id="21" dur="1000"/>
                                        <p:tgtEl>
                                          <p:spTgt spid="5">
                                            <p:txEl>
                                              <p:pRg st="0" end="0"/>
                                            </p:txEl>
                                          </p:spTgt>
                                        </p:tgtEl>
                                      </p:cBhvr>
                                    </p:animEffect>
                                    <p:anim calcmode="lin" valueType="num">
                                      <p:cBhvr>
                                        <p:cTn id="22"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grpId="0" nodeType="clickEffect">
                                  <p:stCondLst>
                                    <p:cond delay="0"/>
                                  </p:stCondLst>
                                  <p:childTnLst>
                                    <p:set>
                                      <p:cBhvr>
                                        <p:cTn id="27" dur="1" fill="hold">
                                          <p:stCondLst>
                                            <p:cond delay="0"/>
                                          </p:stCondLst>
                                        </p:cTn>
                                        <p:tgtEl>
                                          <p:spTgt spid="5">
                                            <p:txEl>
                                              <p:pRg st="1" end="1"/>
                                            </p:txEl>
                                          </p:spTgt>
                                        </p:tgtEl>
                                        <p:attrNameLst>
                                          <p:attrName>style.visibility</p:attrName>
                                        </p:attrNameLst>
                                      </p:cBhvr>
                                      <p:to>
                                        <p:strVal val="visible"/>
                                      </p:to>
                                    </p:set>
                                    <p:animEffect transition="in" filter="fade">
                                      <p:cBhvr>
                                        <p:cTn id="28" dur="1000"/>
                                        <p:tgtEl>
                                          <p:spTgt spid="5">
                                            <p:txEl>
                                              <p:pRg st="1" end="1"/>
                                            </p:txEl>
                                          </p:spTgt>
                                        </p:tgtEl>
                                      </p:cBhvr>
                                    </p:animEffect>
                                    <p:anim calcmode="lin" valueType="num">
                                      <p:cBhvr>
                                        <p:cTn id="29"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1" end="1"/>
                                            </p:txEl>
                                          </p:spTgt>
                                        </p:tgtEl>
                                        <p:attrNameLst>
                                          <p:attrName>ppt_y</p:attrName>
                                        </p:attrNameLst>
                                      </p:cBhvr>
                                      <p:tavLst>
                                        <p:tav tm="0">
                                          <p:val>
                                            <p:strVal val="#ppt_y-.1"/>
                                          </p:val>
                                        </p:tav>
                                        <p:tav tm="100000">
                                          <p:val>
                                            <p:strVal val="#ppt_y"/>
                                          </p:val>
                                        </p:tav>
                                      </p:tavLst>
                                    </p:anim>
                                  </p:childTnLst>
                                </p:cTn>
                              </p:par>
                              <p:par>
                                <p:cTn id="31" presetID="47" presetClass="entr" presetSubtype="0" fill="hold" nodeType="withEffect">
                                  <p:stCondLst>
                                    <p:cond delay="0"/>
                                  </p:stCondLst>
                                  <p:childTnLst>
                                    <p:set>
                                      <p:cBhvr>
                                        <p:cTn id="32" dur="1" fill="hold">
                                          <p:stCondLst>
                                            <p:cond delay="0"/>
                                          </p:stCondLst>
                                        </p:cTn>
                                        <p:tgtEl>
                                          <p:spTgt spid="2"/>
                                        </p:tgtEl>
                                        <p:attrNameLst>
                                          <p:attrName>style.visibility</p:attrName>
                                        </p:attrNameLst>
                                      </p:cBhvr>
                                      <p:to>
                                        <p:strVal val="visible"/>
                                      </p:to>
                                    </p:set>
                                    <p:animEffect transition="in" filter="fade">
                                      <p:cBhvr>
                                        <p:cTn id="33" dur="1000"/>
                                        <p:tgtEl>
                                          <p:spTgt spid="2"/>
                                        </p:tgtEl>
                                      </p:cBhvr>
                                    </p:animEffect>
                                    <p:anim calcmode="lin" valueType="num">
                                      <p:cBhvr>
                                        <p:cTn id="34" dur="1000" fill="hold"/>
                                        <p:tgtEl>
                                          <p:spTgt spid="2"/>
                                        </p:tgtEl>
                                        <p:attrNameLst>
                                          <p:attrName>ppt_x</p:attrName>
                                        </p:attrNameLst>
                                      </p:cBhvr>
                                      <p:tavLst>
                                        <p:tav tm="0">
                                          <p:val>
                                            <p:strVal val="#ppt_x"/>
                                          </p:val>
                                        </p:tav>
                                        <p:tav tm="100000">
                                          <p:val>
                                            <p:strVal val="#ppt_x"/>
                                          </p:val>
                                        </p:tav>
                                      </p:tavLst>
                                    </p:anim>
                                    <p:anim calcmode="lin" valueType="num">
                                      <p:cBhvr>
                                        <p:cTn id="3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Graphic spid="7"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outure">
      <a:dk1>
        <a:sysClr val="windowText" lastClr="000000"/>
      </a:dk1>
      <a:lt1>
        <a:sysClr val="window" lastClr="FFFFFF"/>
      </a:lt1>
      <a:dk2>
        <a:srgbClr val="37302A"/>
      </a:dk2>
      <a:lt2>
        <a:srgbClr val="D0CCB9"/>
      </a:lt2>
      <a:accent1>
        <a:srgbClr val="9E8E5C"/>
      </a:accent1>
      <a:accent2>
        <a:srgbClr val="A09781"/>
      </a:accent2>
      <a:accent3>
        <a:srgbClr val="85776D"/>
      </a:accent3>
      <a:accent4>
        <a:srgbClr val="AEAFA9"/>
      </a:accent4>
      <a:accent5>
        <a:srgbClr val="8D878B"/>
      </a:accent5>
      <a:accent6>
        <a:srgbClr val="6B6149"/>
      </a:accent6>
      <a:hlink>
        <a:srgbClr val="B6A272"/>
      </a:hlink>
      <a:folHlink>
        <a:srgbClr val="8A784F"/>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Strategic">
  <a:themeElements>
    <a:clrScheme name="Strategic 2">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003300"/>
      </a:hlink>
      <a:folHlink>
        <a:srgbClr val="339933"/>
      </a:folHlink>
    </a:clrScheme>
    <a:fontScheme name="Strategic">
      <a:majorFont>
        <a:latin typeface="Times New Roman"/>
        <a:ea typeface=""/>
        <a:cs typeface="Times New Roman"/>
      </a:majorFont>
      <a:minorFont>
        <a:latin typeface="Times New Roman"/>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1" i="0" u="none" strike="noStrike" cap="none" normalizeH="0" baseline="0" smtClean="0">
            <a:ln>
              <a:noFill/>
            </a:ln>
            <a:solidFill>
              <a:schemeClr val="hlink"/>
            </a:solidFill>
            <a:effectLst>
              <a:outerShdw blurRad="38100" dist="38100" dir="2700000" algn="tl">
                <a:srgbClr val="000000">
                  <a:alpha val="43137"/>
                </a:srgbClr>
              </a:outerShdw>
            </a:effectLst>
            <a:latin typeface="Times New Roman" pitchFamily="18" charset="0"/>
            <a:cs typeface="Zar" pitchFamily="10" charset="-78"/>
          </a:defRPr>
        </a:defPPr>
      </a:lstStyle>
    </a:spDef>
    <a:lnDef>
      <a:spPr bwMode="auto">
        <a:xfrm>
          <a:off x="0" y="0"/>
          <a:ext cx="1" cy="1"/>
        </a:xfrm>
        <a:custGeom>
          <a:avLst/>
          <a:gdLst/>
          <a:ahLst/>
          <a:cxnLst/>
          <a:rect l="0" t="0" r="0" b="0"/>
          <a:pathLst/>
        </a:custGeom>
        <a:solidFill>
          <a:schemeClr val="accent1"/>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4000" b="1" i="0" u="none" strike="noStrike" cap="none" normalizeH="0" baseline="0" smtClean="0">
            <a:ln>
              <a:noFill/>
            </a:ln>
            <a:solidFill>
              <a:schemeClr val="hlink"/>
            </a:solidFill>
            <a:effectLst>
              <a:outerShdw blurRad="38100" dist="38100" dir="2700000" algn="tl">
                <a:srgbClr val="000000">
                  <a:alpha val="43137"/>
                </a:srgbClr>
              </a:outerShdw>
            </a:effectLst>
            <a:latin typeface="Times New Roman" pitchFamily="18" charset="0"/>
            <a:cs typeface="Zar" pitchFamily="10" charset="-78"/>
          </a:defRPr>
        </a:defPPr>
      </a:lstStyle>
    </a:lnDef>
  </a:objectDefaults>
  <a:extraClrSchemeLst>
    <a:extraClrScheme>
      <a:clrScheme name="Strategic 1">
        <a:dk1>
          <a:srgbClr val="000000"/>
        </a:dk1>
        <a:lt1>
          <a:srgbClr val="EAEAEA"/>
        </a:lt1>
        <a:dk2>
          <a:srgbClr val="819E81"/>
        </a:dk2>
        <a:lt2>
          <a:srgbClr val="FFCC66"/>
        </a:lt2>
        <a:accent1>
          <a:srgbClr val="727DE0"/>
        </a:accent1>
        <a:accent2>
          <a:srgbClr val="D54F41"/>
        </a:accent2>
        <a:accent3>
          <a:srgbClr val="C1CCC1"/>
        </a:accent3>
        <a:accent4>
          <a:srgbClr val="C8C8C8"/>
        </a:accent4>
        <a:accent5>
          <a:srgbClr val="BCBFED"/>
        </a:accent5>
        <a:accent6>
          <a:srgbClr val="C1473A"/>
        </a:accent6>
        <a:hlink>
          <a:srgbClr val="003300"/>
        </a:hlink>
        <a:folHlink>
          <a:srgbClr val="663300"/>
        </a:folHlink>
      </a:clrScheme>
      <a:clrMap bg1="dk2" tx1="lt1" bg2="dk1" tx2="lt2" accent1="accent1" accent2="accent2" accent3="accent3" accent4="accent4" accent5="accent5" accent6="accent6" hlink="hlink" folHlink="folHlink"/>
    </a:extraClrScheme>
    <a:extraClrScheme>
      <a:clrScheme name="Strategic 2">
        <a:dk1>
          <a:srgbClr val="000000"/>
        </a:dk1>
        <a:lt1>
          <a:srgbClr val="E9E2B6"/>
        </a:lt1>
        <a:dk2>
          <a:srgbClr val="996600"/>
        </a:dk2>
        <a:lt2>
          <a:srgbClr val="786950"/>
        </a:lt2>
        <a:accent1>
          <a:srgbClr val="727DE0"/>
        </a:accent1>
        <a:accent2>
          <a:srgbClr val="D54F41"/>
        </a:accent2>
        <a:accent3>
          <a:srgbClr val="F2EED7"/>
        </a:accent3>
        <a:accent4>
          <a:srgbClr val="000000"/>
        </a:accent4>
        <a:accent5>
          <a:srgbClr val="BCBFED"/>
        </a:accent5>
        <a:accent6>
          <a:srgbClr val="C1473A"/>
        </a:accent6>
        <a:hlink>
          <a:srgbClr val="003300"/>
        </a:hlink>
        <a:folHlink>
          <a:srgbClr val="339933"/>
        </a:folHlink>
      </a:clrScheme>
      <a:clrMap bg1="lt1" tx1="dk1" bg2="lt2" tx2="dk2" accent1="accent1" accent2="accent2" accent3="accent3" accent4="accent4" accent5="accent5" accent6="accent6" hlink="hlink" folHlink="folHlink"/>
    </a:extraClrScheme>
    <a:extraClrScheme>
      <a:clrScheme name="Strategic 3">
        <a:dk1>
          <a:srgbClr val="000000"/>
        </a:dk1>
        <a:lt1>
          <a:srgbClr val="FFFFFF"/>
        </a:lt1>
        <a:dk2>
          <a:srgbClr val="000000"/>
        </a:dk2>
        <a:lt2>
          <a:srgbClr val="5F5F5F"/>
        </a:lt2>
        <a:accent1>
          <a:srgbClr val="CBCBCB"/>
        </a:accent1>
        <a:accent2>
          <a:srgbClr val="808080"/>
        </a:accent2>
        <a:accent3>
          <a:srgbClr val="FFFFFF"/>
        </a:accent3>
        <a:accent4>
          <a:srgbClr val="000000"/>
        </a:accent4>
        <a:accent5>
          <a:srgbClr val="E2E2E2"/>
        </a:accent5>
        <a:accent6>
          <a:srgbClr val="737373"/>
        </a:accent6>
        <a:hlink>
          <a:srgbClr val="5F5F5F"/>
        </a:hlink>
        <a:folHlink>
          <a:srgbClr val="969696"/>
        </a:folHlink>
      </a:clrScheme>
      <a:clrMap bg1="lt1" tx1="dk1" bg2="lt2" tx2="dk2" accent1="accent1" accent2="accent2" accent3="accent3" accent4="accent4" accent5="accent5" accent6="accent6" hlink="hlink" folHlink="folHlink"/>
    </a:extraClrScheme>
    <a:extraClrScheme>
      <a:clrScheme name="Strategic 4">
        <a:dk1>
          <a:srgbClr val="000000"/>
        </a:dk1>
        <a:lt1>
          <a:srgbClr val="EAEAEA"/>
        </a:lt1>
        <a:dk2>
          <a:srgbClr val="BC6262"/>
        </a:dk2>
        <a:lt2>
          <a:srgbClr val="FFCC66"/>
        </a:lt2>
        <a:accent1>
          <a:srgbClr val="727DE0"/>
        </a:accent1>
        <a:accent2>
          <a:srgbClr val="D54F41"/>
        </a:accent2>
        <a:accent3>
          <a:srgbClr val="DAB7B7"/>
        </a:accent3>
        <a:accent4>
          <a:srgbClr val="C8C8C8"/>
        </a:accent4>
        <a:accent5>
          <a:srgbClr val="BCBFED"/>
        </a:accent5>
        <a:accent6>
          <a:srgbClr val="C1473A"/>
        </a:accent6>
        <a:hlink>
          <a:srgbClr val="000066"/>
        </a:hlink>
        <a:folHlink>
          <a:srgbClr val="FFFF99"/>
        </a:folHlink>
      </a:clrScheme>
      <a:clrMap bg1="dk2" tx1="lt1" bg2="dk1" tx2="lt2" accent1="accent1" accent2="accent2" accent3="accent3" accent4="accent4" accent5="accent5" accent6="accent6" hlink="hlink" folHlink="folHlink"/>
    </a:extraClrScheme>
    <a:extraClrScheme>
      <a:clrScheme name="Strategic 5">
        <a:dk1>
          <a:srgbClr val="000000"/>
        </a:dk1>
        <a:lt1>
          <a:srgbClr val="EAEAEA"/>
        </a:lt1>
        <a:dk2>
          <a:srgbClr val="5C74A4"/>
        </a:dk2>
        <a:lt2>
          <a:srgbClr val="FFCC99"/>
        </a:lt2>
        <a:accent1>
          <a:srgbClr val="727DE0"/>
        </a:accent1>
        <a:accent2>
          <a:srgbClr val="D54F41"/>
        </a:accent2>
        <a:accent3>
          <a:srgbClr val="B5BCCF"/>
        </a:accent3>
        <a:accent4>
          <a:srgbClr val="C8C8C8"/>
        </a:accent4>
        <a:accent5>
          <a:srgbClr val="BCBFED"/>
        </a:accent5>
        <a:accent6>
          <a:srgbClr val="C1473A"/>
        </a:accent6>
        <a:hlink>
          <a:srgbClr val="FFFFCC"/>
        </a:hlink>
        <a:folHlink>
          <a:srgbClr val="CC9900"/>
        </a:folHlink>
      </a:clrScheme>
      <a:clrMap bg1="dk2" tx1="lt1" bg2="dk1" tx2="lt2" accent1="accent1" accent2="accent2" accent3="accent3" accent4="accent4" accent5="accent5" accent6="accent6" hlink="hlink" folHlink="folHlink"/>
    </a:extraClrScheme>
    <a:extraClrScheme>
      <a:clrScheme name="Strategic 6">
        <a:dk1>
          <a:srgbClr val="000000"/>
        </a:dk1>
        <a:lt1>
          <a:srgbClr val="EAEAEA"/>
        </a:lt1>
        <a:dk2>
          <a:srgbClr val="996600"/>
        </a:dk2>
        <a:lt2>
          <a:srgbClr val="FFCC99"/>
        </a:lt2>
        <a:accent1>
          <a:srgbClr val="727DE0"/>
        </a:accent1>
        <a:accent2>
          <a:srgbClr val="D54F41"/>
        </a:accent2>
        <a:accent3>
          <a:srgbClr val="CAB8AA"/>
        </a:accent3>
        <a:accent4>
          <a:srgbClr val="C8C8C8"/>
        </a:accent4>
        <a:accent5>
          <a:srgbClr val="BCBFED"/>
        </a:accent5>
        <a:accent6>
          <a:srgbClr val="C1473A"/>
        </a:accent6>
        <a:hlink>
          <a:srgbClr val="99CCFF"/>
        </a:hlink>
        <a:folHlink>
          <a:srgbClr val="FFFF99"/>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2606</TotalTime>
  <Words>4757</Words>
  <Application>Microsoft Office PowerPoint</Application>
  <PresentationFormat>On-screen Show (4:3)</PresentationFormat>
  <Paragraphs>381</Paragraphs>
  <Slides>53</Slides>
  <Notes>2</Notes>
  <HiddenSlides>0</HiddenSlides>
  <MMClips>0</MMClips>
  <ScaleCrop>false</ScaleCrop>
  <HeadingPairs>
    <vt:vector size="4" baseType="variant">
      <vt:variant>
        <vt:lpstr>Theme</vt:lpstr>
      </vt:variant>
      <vt:variant>
        <vt:i4>2</vt:i4>
      </vt:variant>
      <vt:variant>
        <vt:lpstr>Slide Titles</vt:lpstr>
      </vt:variant>
      <vt:variant>
        <vt:i4>53</vt:i4>
      </vt:variant>
    </vt:vector>
  </HeadingPairs>
  <TitlesOfParts>
    <vt:vector size="55" baseType="lpstr">
      <vt:lpstr>Solstice</vt:lpstr>
      <vt:lpstr>Strategic</vt:lpstr>
      <vt:lpstr>Slide 1</vt:lpstr>
      <vt:lpstr>Slide 2</vt:lpstr>
      <vt:lpstr>Slide 3</vt:lpstr>
      <vt:lpstr>مقدمه</vt:lpstr>
      <vt:lpstr>نیازهای سازمانی</vt:lpstr>
      <vt:lpstr>Slide 6</vt:lpstr>
      <vt:lpstr>این موضوع روشن از دید نظریه پردازان اولیه سازمان مورد توجه قرار نگرفته بود و  افرادی همچون تیلور و سایرین برای حل مشکل انگیزش کارکنان به پرداخت نرخ واقعی شغل بسنده کرده بودند از این رو مدیریت قبل از آنکه به ایجاد روحیه و نشاط در میان گروه بپردازد ، توجه خود را به فرآیند کنترل و هدایت آنان معطوف می کرد.</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   فرآیند تطبیق سازمان با محیط : نظریه اقتضا </vt:lpstr>
      <vt:lpstr>Slide 23</vt:lpstr>
      <vt:lpstr>مطالعات تام برنز و جی.ام.استاکی در خصوص نظریه اقتضا</vt:lpstr>
      <vt:lpstr>Slide 25</vt:lpstr>
      <vt:lpstr>Slide 26</vt:lpstr>
      <vt:lpstr>Slide 27</vt:lpstr>
      <vt:lpstr>Slide 28</vt:lpstr>
      <vt:lpstr>تنوع سازمان ها</vt:lpstr>
      <vt:lpstr>Slide 30</vt:lpstr>
      <vt:lpstr>Slide 31</vt:lpstr>
      <vt:lpstr>Slide 32</vt:lpstr>
      <vt:lpstr>Slide 33</vt:lpstr>
      <vt:lpstr>Slide 34</vt:lpstr>
      <vt:lpstr>Slide 35</vt:lpstr>
      <vt:lpstr>Slide 36</vt:lpstr>
      <vt:lpstr>Slide 37</vt:lpstr>
      <vt:lpstr>Slide 38</vt:lpstr>
      <vt:lpstr>سلامت و توسعه سازمان</vt:lpstr>
      <vt:lpstr>Slide 40</vt:lpstr>
      <vt:lpstr>Slide 41</vt:lpstr>
      <vt:lpstr>نظریه ی اکولوژی جمعیت – سازمانها</vt:lpstr>
      <vt:lpstr>Slide 43</vt:lpstr>
      <vt:lpstr>Slide 44</vt:lpstr>
      <vt:lpstr>Slide 45</vt:lpstr>
      <vt:lpstr>Slide 46</vt:lpstr>
      <vt:lpstr>Slide 47</vt:lpstr>
      <vt:lpstr>Slide 48</vt:lpstr>
      <vt:lpstr>Slide 49</vt:lpstr>
      <vt:lpstr>Slide 50</vt:lpstr>
      <vt:lpstr>Slide 51</vt:lpstr>
      <vt:lpstr>Slide 52</vt:lpstr>
      <vt:lpstr>Hesam.najafirad@iauasrb.ac.ir  خواهشمند است نظرات خود را منعکس فرمایید.    با تشکر از توجه شما</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تاثیر پذیری نظریه های مدیریت از طبیعت</dc:title>
  <dc:creator>mazdak</dc:creator>
  <cp:lastModifiedBy>Administrator</cp:lastModifiedBy>
  <cp:revision>225</cp:revision>
  <cp:lastPrinted>2014-03-25T07:33:14Z</cp:lastPrinted>
  <dcterms:created xsi:type="dcterms:W3CDTF">2012-10-28T07:51:27Z</dcterms:created>
  <dcterms:modified xsi:type="dcterms:W3CDTF">2016-03-17T14:52:20Z</dcterms:modified>
</cp:coreProperties>
</file>