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5" autoAdjust="0"/>
    <p:restoredTop sz="94660"/>
  </p:normalViewPr>
  <p:slideViewPr>
    <p:cSldViewPr>
      <p:cViewPr varScale="1">
        <p:scale>
          <a:sx n="80" d="100"/>
          <a:sy n="80" d="100"/>
        </p:scale>
        <p:origin x="-104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26CC2-F7F3-43AB-A814-4AE0375DAF71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F02974-EF2B-4606-B847-B93747B210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10CA0F-7DA6-4F62-AD2E-42D5AC071E0A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2897E-AAB9-4265-95CA-F1B5222602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2897E-AAB9-4265-95CA-F1B522260299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D6F7D3-D803-42EC-B7C8-0DC1F4902984}" type="datetime1">
              <a:rPr lang="en-US" smtClean="0"/>
              <a:t>3/16/2016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5C48-ABD4-4BDA-8FB1-88ACDC0E3C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81FFF-4049-401C-A52C-2652801ADBF5}" type="datetime1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5C48-ABD4-4BDA-8FB1-88ACDC0E3C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ACFD61-B455-44C3-A8D9-2EFEF4F79677}" type="datetime1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5C48-ABD4-4BDA-8FB1-88ACDC0E3C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7A368-8004-406C-AE27-188E6A829845}" type="datetime1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5C48-ABD4-4BDA-8FB1-88ACDC0E3C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7A4149-639C-4549-A31C-1FAEE5ED14F4}" type="datetime1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5C48-ABD4-4BDA-8FB1-88ACDC0E3C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94868F-4D60-4429-B9CD-0F038B806E75}" type="datetime1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5C48-ABD4-4BDA-8FB1-88ACDC0E3C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F9AF5-0438-44B2-8760-9C350A1E9FF5}" type="datetime1">
              <a:rPr lang="en-US" smtClean="0"/>
              <a:t>3/16/2016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5C48-ABD4-4BDA-8FB1-88ACDC0E3C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42283-F75A-4F09-A804-430936B96AA5}" type="datetime1">
              <a:rPr lang="en-US" smtClean="0"/>
              <a:t>3/16/2016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5C48-ABD4-4BDA-8FB1-88ACDC0E3C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D1DDA5-5F37-4B6E-BFAA-ABC4F3AD2457}" type="datetime1">
              <a:rPr lang="en-US" smtClean="0"/>
              <a:t>3/16/2016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5C48-ABD4-4BDA-8FB1-88ACDC0E3C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262A77-5A36-4710-8459-F87A59158701}" type="datetime1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5C48-ABD4-4BDA-8FB1-88ACDC0E3C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3737293-C478-491B-BD60-E7B11BA0B284}" type="datetime1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59A5C48-ABD4-4BDA-8FB1-88ACDC0E3C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9BDB009-153C-4FCF-AB72-002AAF87967E}" type="datetime1">
              <a:rPr lang="en-US" smtClean="0"/>
              <a:t>3/16/2016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59A5C48-ABD4-4BDA-8FB1-88ACDC0E3C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2057399"/>
          </a:xfrm>
        </p:spPr>
        <p:txBody>
          <a:bodyPr/>
          <a:lstStyle/>
          <a:p>
            <a:pPr algn="ctr"/>
            <a:r>
              <a:rPr lang="fa-IR" sz="4800" dirty="0" smtClean="0">
                <a:cs typeface="B Zar" pitchFamily="2" charset="-78"/>
              </a:rPr>
              <a:t>تفکر سیستمی</a:t>
            </a:r>
            <a:r>
              <a:rPr lang="fa-IR" dirty="0" smtClean="0">
                <a:cs typeface="B Zar" pitchFamily="2" charset="-78"/>
              </a:rPr>
              <a:t/>
            </a:r>
            <a:br>
              <a:rPr lang="fa-IR" dirty="0" smtClean="0">
                <a:cs typeface="B Zar" pitchFamily="2" charset="-78"/>
              </a:rPr>
            </a:br>
            <a:r>
              <a:rPr lang="en-US" sz="3200" dirty="0">
                <a:cs typeface="B Zar" pitchFamily="2" charset="-78"/>
              </a:rPr>
              <a:t>(Systems Thinking)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553200" cy="40386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pPr algn="r" rtl="1"/>
            <a:r>
              <a:rPr lang="fa-IR" sz="14400" dirty="0" smtClean="0">
                <a:cs typeface="B Zar" pitchFamily="2" charset="-78"/>
              </a:rPr>
              <a:t>مقدمه::</a:t>
            </a:r>
          </a:p>
          <a:p>
            <a:pPr algn="just" rtl="1"/>
            <a:endParaRPr lang="fa-IR" sz="11200" dirty="0" smtClean="0">
              <a:cs typeface="B Zar" pitchFamily="2" charset="-78"/>
            </a:endParaRPr>
          </a:p>
          <a:p>
            <a:pPr algn="just" rtl="1"/>
            <a:r>
              <a:rPr lang="fa-IR" sz="12800" dirty="0">
                <a:cs typeface="B Zar" pitchFamily="2" charset="-78"/>
              </a:rPr>
              <a:t>مشکلات جوامع انساني و سازمانها روز به روز پيچيده تر و حل آنها نيازمند تفکر بهتر است . موارد فراواني وجود دارد که تلاش مديران و مسئولان براي حل يک مشکل ، فقط باعث تسکين آن شده و پس از مدت کوتاهي ، وضعيت مانند قبل شده يا منجر به ايجاد مشکلاتي بزرگتر و بدتر گرديده است . رويکرد سيستمي ، مدعي ارائه روش براي برخورد اصولي تر با پيچيدگيهاي دنياي کنوني است </a:t>
            </a:r>
            <a:r>
              <a:rPr lang="fa-IR" sz="2000" dirty="0"/>
              <a:t>.</a:t>
            </a:r>
            <a:endParaRPr lang="en-US" sz="2000" dirty="0">
              <a:cs typeface="B Nazanin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اصول تفکر سیستمی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ar-SA" b="1" dirty="0">
                <a:cs typeface="B Zar" pitchFamily="2" charset="-78"/>
              </a:rPr>
              <a:t>هرگز نباید شرایط محیطی را سرزنش </a:t>
            </a:r>
            <a:r>
              <a:rPr lang="ar-SA" b="1" dirty="0" smtClean="0">
                <a:cs typeface="B Zar" pitchFamily="2" charset="-78"/>
              </a:rPr>
              <a:t>کرد</a:t>
            </a:r>
            <a:r>
              <a:rPr lang="fa-IR" b="1" dirty="0" smtClean="0">
                <a:cs typeface="B Zar" pitchFamily="2" charset="-78"/>
              </a:rPr>
              <a:t>.</a:t>
            </a:r>
          </a:p>
          <a:p>
            <a:pPr marL="514350" indent="-514350" algn="r" rtl="1">
              <a:buNone/>
            </a:pPr>
            <a:r>
              <a:rPr lang="fa-IR" sz="3200" dirty="0">
                <a:cs typeface="B Zar" pitchFamily="2" charset="-78"/>
              </a:rPr>
              <a:t>انسانها عموماً تمايل دارند مشکلات خود يا سيستم مورد مطالعه را به </a:t>
            </a:r>
            <a:r>
              <a:rPr lang="fa-IR" sz="3200" dirty="0" smtClean="0">
                <a:cs typeface="B Zar" pitchFamily="2" charset="-78"/>
              </a:rPr>
              <a:t>محيط نسبت دهند.</a:t>
            </a:r>
            <a:r>
              <a:rPr lang="fa-IR" sz="3200" dirty="0">
                <a:cs typeface="B Zar" pitchFamily="2" charset="-78"/>
              </a:rPr>
              <a:t> راسل ايکاف مانع فوق را تحت عنوان</a:t>
            </a:r>
            <a:r>
              <a:rPr lang="en-US" sz="3200" dirty="0">
                <a:cs typeface="B Zar" pitchFamily="2" charset="-78"/>
              </a:rPr>
              <a:t>Rationality </a:t>
            </a:r>
            <a:r>
              <a:rPr lang="fa-IR" sz="3200" dirty="0">
                <a:cs typeface="B Zar" pitchFamily="2" charset="-78"/>
              </a:rPr>
              <a:t> توضيح مي دهد </a:t>
            </a:r>
            <a:r>
              <a:rPr lang="en-US" sz="3200" dirty="0">
                <a:cs typeface="B Zar" pitchFamily="2" charset="-78"/>
              </a:rPr>
              <a:t>:</a:t>
            </a:r>
            <a:r>
              <a:rPr lang="fa-IR" sz="3200" dirty="0">
                <a:cs typeface="B Zar" pitchFamily="2" charset="-78"/>
              </a:rPr>
              <a:t> معمولاً وقتي رفتار کسي مورد انتظار ما نيست و نمي توانيم آنرا تشريح کنيم ، او را </a:t>
            </a:r>
            <a:r>
              <a:rPr lang="en-US" sz="3200" dirty="0">
                <a:cs typeface="B Zar" pitchFamily="2" charset="-78"/>
              </a:rPr>
              <a:t>Irrational</a:t>
            </a:r>
            <a:r>
              <a:rPr lang="fa-IR" sz="3200" dirty="0">
                <a:cs typeface="B Zar" pitchFamily="2" charset="-78"/>
              </a:rPr>
              <a:t> (نامعقول ، غير منطقي) مي ناميم . 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164336"/>
          </a:xfrm>
        </p:spPr>
        <p:txBody>
          <a:bodyPr>
            <a:normAutofit fontScale="90000"/>
          </a:bodyPr>
          <a:lstStyle/>
          <a:p>
            <a:pPr algn="ctr"/>
            <a:r>
              <a:rPr lang="ar-SA" b="1" dirty="0">
                <a:cs typeface="B Zar" pitchFamily="2" charset="-78"/>
              </a:rPr>
              <a:t>دریافتن الگوی تغییرات به جای تمرکز بر روی وقایع</a:t>
            </a:r>
            <a:endParaRPr lang="en-US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fa-IR" sz="3200" dirty="0" smtClean="0">
                <a:cs typeface="B Zar" pitchFamily="2" charset="-78"/>
              </a:rPr>
              <a:t>تمرکز </a:t>
            </a:r>
            <a:r>
              <a:rPr lang="fa-IR" sz="3200" dirty="0">
                <a:cs typeface="B Zar" pitchFamily="2" charset="-78"/>
              </a:rPr>
              <a:t>بر وقایع ، یکی دیگر از موانع یادگیری و تفکر </a:t>
            </a:r>
            <a:r>
              <a:rPr lang="fa-IR" sz="3200" dirty="0" smtClean="0">
                <a:cs typeface="B Zar" pitchFamily="2" charset="-78"/>
              </a:rPr>
              <a:t>   سیستمی است.</a:t>
            </a:r>
          </a:p>
          <a:p>
            <a:pPr algn="r" rtl="1">
              <a:buNone/>
            </a:pPr>
            <a:r>
              <a:rPr lang="fa-IR" sz="3200" dirty="0">
                <a:cs typeface="B Zar" pitchFamily="2" charset="-78"/>
              </a:rPr>
              <a:t>امروزه اصلی ترین تهدیدها که متوجه بقاء سازمانها و جوامع هستند ، نتیجه فرایندهای آرام و تدریجی هستند و نه وقایع ناگهانی. 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12064"/>
            <a:ext cx="7848600" cy="1164336"/>
          </a:xfrm>
        </p:spPr>
        <p:txBody>
          <a:bodyPr>
            <a:normAutofit fontScale="90000"/>
          </a:bodyPr>
          <a:lstStyle/>
          <a:p>
            <a:pPr algn="ctr"/>
            <a:r>
              <a:rPr lang="ar-SA" b="1" dirty="0">
                <a:cs typeface="B Zar" pitchFamily="2" charset="-78"/>
              </a:rPr>
              <a:t>تفکر براساس رابطه علت و معلولي به جاي رابطه همبستگي</a:t>
            </a:r>
            <a:endParaRPr lang="en-US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fa-IR" sz="3200" dirty="0">
                <a:cs typeface="B Zar" pitchFamily="2" charset="-78"/>
              </a:rPr>
              <a:t>يکي ديگر از موانع تفکر سيستمي ، تفکر براساس همبستگي بين </a:t>
            </a:r>
            <a:endParaRPr lang="fa-IR" sz="3200" dirty="0" smtClean="0">
              <a:cs typeface="B Zar" pitchFamily="2" charset="-78"/>
            </a:endParaRPr>
          </a:p>
          <a:p>
            <a:pPr algn="r">
              <a:buNone/>
            </a:pPr>
            <a:r>
              <a:rPr lang="fa-IR" sz="3200" dirty="0" smtClean="0">
                <a:cs typeface="B Zar" pitchFamily="2" charset="-78"/>
              </a:rPr>
              <a:t>عوامل </a:t>
            </a:r>
            <a:r>
              <a:rPr lang="fa-IR" sz="3200" dirty="0">
                <a:cs typeface="B Zar" pitchFamily="2" charset="-78"/>
              </a:rPr>
              <a:t>به جاي تفکر بر اساس رابطه علت و معلولي بين آنهاست . </a:t>
            </a:r>
            <a:endParaRPr lang="fa-IR" sz="3200" dirty="0" smtClean="0">
              <a:cs typeface="B Zar" pitchFamily="2" charset="-78"/>
            </a:endParaRPr>
          </a:p>
          <a:p>
            <a:pPr algn="r">
              <a:buNone/>
            </a:pPr>
            <a:endParaRPr lang="fa-IR" sz="3200" dirty="0">
              <a:cs typeface="B Zar" pitchFamily="2" charset="-78"/>
            </a:endParaRPr>
          </a:p>
          <a:p>
            <a:pPr algn="r">
              <a:buNone/>
            </a:pPr>
            <a:r>
              <a:rPr lang="fa-IR" sz="3200" dirty="0" smtClean="0">
                <a:cs typeface="B Zar" pitchFamily="2" charset="-78"/>
              </a:rPr>
              <a:t>به گفته </a:t>
            </a:r>
            <a:r>
              <a:rPr lang="fa-IR" sz="3200" dirty="0">
                <a:cs typeface="B Zar" pitchFamily="2" charset="-78"/>
              </a:rPr>
              <a:t>ايکاف : يک مثقال ادراک از رابطه علّي ، با ارزش تر از خروارها دانش درباره همبستگي </a:t>
            </a:r>
            <a:r>
              <a:rPr lang="fa-IR" sz="3200" dirty="0" smtClean="0">
                <a:cs typeface="B Zar" pitchFamily="2" charset="-78"/>
              </a:rPr>
              <a:t>است 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800" dirty="0">
                <a:cs typeface="B Zar" pitchFamily="2" charset="-78"/>
              </a:rPr>
              <a:t>تعیین صحیح مرز سیستم</a:t>
            </a:r>
            <a:endParaRPr lang="en-US" sz="4800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fa-IR" sz="2800" dirty="0">
                <a:cs typeface="B Zar" pitchFamily="2" charset="-78"/>
              </a:rPr>
              <a:t>فرض کنيد يک مشکل در يک گروه آموزشي از يک دانشگاه بوجود آمده است . در بررسي اين موضوع مرز مطالعه و بررسي را کجا بايد در نظر گرفت ؟ گروه آموزشي ؟ دانشکده ؟ دانشگاه ؟ نظام آموزش عالي در ايران ؟ کل جامعه ايران ؟ جهان سوم ؟ ...  مرز را هر جا که در نظر بگيريم ، برخي از روابط موضوع با پیرامون آن را قطع کرده ايم . يکي از اهداف آموزش رويکرد سيستمي ، آموزش تعيين مرز مطالعه  است . چه بسا اگر مرز را بزرگتر در نظر بگيريم ، واقعيات را بسيار روشن تر و بهتر درک کنيم </a:t>
            </a:r>
            <a:r>
              <a:rPr lang="fa-IR" sz="2800" dirty="0">
                <a:cs typeface="B Nazanin" pitchFamily="2" charset="-78"/>
              </a:rPr>
              <a:t>.</a:t>
            </a:r>
            <a:endParaRPr lang="en-US" sz="2800" dirty="0">
              <a:cs typeface="B Nazanin" pitchFamily="2" charset="-78"/>
            </a:endParaRPr>
          </a:p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b="1" dirty="0">
                <a:cs typeface="B Zar" pitchFamily="2" charset="-78"/>
              </a:rPr>
              <a:t>تفکر دینامیک به جای تفکر استاتیک</a:t>
            </a:r>
            <a:endParaRPr lang="en-US" dirty="0">
              <a:cs typeface="B Zar" pitchFamily="2" charset="-78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568619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سعي کنيد در ذهن خود به اين سوال پاسخ دهيد 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" علت افزوني جمعيت در بسياري از کشورهاي جهان چيست ؟ "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B Zar" pitchFamily="2" charset="-78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اگر افکار خود را يادداشت نماييد ، احتمالاً به صورت يک ليست خواهد بود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Nazanin" pitchFamily="2" charset="-78"/>
              </a:rPr>
              <a:t>: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5715000"/>
            <a:ext cx="8153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2800" dirty="0">
                <a:cs typeface="B Zar" pitchFamily="2" charset="-78"/>
              </a:rPr>
              <a:t>به عبارت ديگر ، افراد معمولا در جواب سوال فوق ، يک ليست ارائه مي کنند که عوامل در آن قرار دارند </a:t>
            </a:r>
            <a:r>
              <a:rPr lang="fa-IR" dirty="0"/>
              <a:t>. </a:t>
            </a:r>
            <a:endParaRPr lang="en-US" dirty="0"/>
          </a:p>
        </p:txBody>
      </p:sp>
      <p:pic>
        <p:nvPicPr>
          <p:cNvPr id="4" name="Content Placeholder 3" descr="Population.gi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066925" y="3317875"/>
            <a:ext cx="5467350" cy="150495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algn="r">
              <a:buNone/>
            </a:pPr>
            <a:r>
              <a:rPr lang="fa-IR" sz="2800" dirty="0">
                <a:cs typeface="B Zar" pitchFamily="2" charset="-78"/>
              </a:rPr>
              <a:t>اما طبق تفکر سيستمي ، عوامل فوق در يک نمودار حلقوي با يکديگر و با معلول مرتبط هستند :</a:t>
            </a:r>
            <a:endParaRPr lang="en-US" sz="2800" dirty="0">
              <a:cs typeface="B Zar" pitchFamily="2" charset="-78"/>
            </a:endParaRPr>
          </a:p>
          <a:p>
            <a:endParaRPr lang="en-US" dirty="0"/>
          </a:p>
        </p:txBody>
      </p:sp>
      <p:pic>
        <p:nvPicPr>
          <p:cNvPr id="4" name="Picture 3" descr="Cycle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371600"/>
            <a:ext cx="4200525" cy="3429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6" name="Rectangle 5"/>
          <p:cNvSpPr/>
          <p:nvPr/>
        </p:nvSpPr>
        <p:spPr>
          <a:xfrm>
            <a:off x="533400" y="4800600"/>
            <a:ext cx="8458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dirty="0">
                <a:cs typeface="B Zar" pitchFamily="2" charset="-78"/>
              </a:rPr>
              <a:t>نمودار فوق نشان ميدهد در طول زمان , افزوني جمعيت موجب ضعف آموزش مي شود و ضعف آموزش , فقر را تشديد مي کند و فقر نيز موجب ضعف آموزش است. در ديناميک سيستم , به حلقه هاي فوق , حلقه بازخور</a:t>
            </a:r>
            <a:endParaRPr lang="en-US" sz="2800" dirty="0">
              <a:cs typeface="B Zar" pitchFamily="2" charset="-78"/>
            </a:endParaRPr>
          </a:p>
          <a:p>
            <a:pPr algn="r" rtl="1"/>
            <a:r>
              <a:rPr lang="fa-IR" sz="2800" dirty="0">
                <a:cs typeface="B Zar" pitchFamily="2" charset="-78"/>
              </a:rPr>
              <a:t>گويند . </a:t>
            </a:r>
            <a:endParaRPr lang="en-US" sz="2800" dirty="0">
              <a:cs typeface="B Za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12064"/>
            <a:ext cx="7848600" cy="1164336"/>
          </a:xfrm>
        </p:spPr>
        <p:txBody>
          <a:bodyPr>
            <a:normAutofit/>
          </a:bodyPr>
          <a:lstStyle/>
          <a:p>
            <a:pPr algn="ctr"/>
            <a:r>
              <a:rPr lang="ar-SA" b="1" dirty="0">
                <a:cs typeface="B Zar" pitchFamily="2" charset="-78"/>
              </a:rPr>
              <a:t>ساختار سیستم بوجود آورنده رفتار آن است</a:t>
            </a:r>
            <a:endParaRPr lang="en-US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>
              <a:lnSpc>
                <a:spcPct val="150000"/>
              </a:lnSpc>
            </a:pPr>
            <a:r>
              <a:rPr lang="fa-IR" sz="3200" dirty="0" smtClean="0">
                <a:cs typeface="B Nazanin" pitchFamily="2" charset="-78"/>
              </a:rPr>
              <a:t>" </a:t>
            </a:r>
            <a:r>
              <a:rPr lang="fa-IR" sz="3200" dirty="0" smtClean="0">
                <a:cs typeface="B Zar" pitchFamily="2" charset="-78"/>
              </a:rPr>
              <a:t>افراد مختلف ، زمانی که در یک سیستم ثابت قرار </a:t>
            </a:r>
            <a:endParaRPr lang="en-US" sz="3200" dirty="0" smtClean="0">
              <a:cs typeface="B Zar" pitchFamily="2" charset="-78"/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en-US" sz="3200" dirty="0" smtClean="0">
                <a:cs typeface="B Zar" pitchFamily="2" charset="-78"/>
              </a:rPr>
              <a:t>    </a:t>
            </a:r>
            <a:r>
              <a:rPr lang="fa-IR" sz="3200" dirty="0" smtClean="0">
                <a:cs typeface="B Zar" pitchFamily="2" charset="-78"/>
              </a:rPr>
              <a:t>می گیرند ، نتایج یکسانی از خود بروز می دهند." نگرش سیستمیک به ما می گوید که برای فهمیدن مشکلات اساسی لازم است که به مسائلی فراتر از اشتباهات فردی و یا بخت و اقبال نامساعد بپردازیم. باید از وقایع و شخصیتها فراتر برویم. باید به عمق ساختاری پی بریم که اعمال افراد و شرایط را به گونه ای شکل می دهد که رویکردی اتفاق می افتد</a:t>
            </a:r>
            <a:r>
              <a:rPr lang="en-US" sz="3200" dirty="0" smtClean="0">
                <a:cs typeface="B Zar" pitchFamily="2" charset="-78"/>
              </a:rPr>
              <a:t>.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914400" y="457200"/>
            <a:ext cx="7772400" cy="5898360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>
                <a:cs typeface="B Zar" pitchFamily="2" charset="-78"/>
              </a:rPr>
              <a:t>تفسیر بر اساس الگوهای رفتاری ، عملکرد انفعالی کوتاه مدت را از بین می برد و حداقل بیان می کند که چگونه در بلندمدت ما می توانیم در مقابل تغییر روندها واکنش نشان دهیم</a:t>
            </a:r>
            <a:endParaRPr lang="en-US" sz="3200" dirty="0">
              <a:cs typeface="B Zar" pitchFamily="2" charset="-78"/>
            </a:endParaRPr>
          </a:p>
        </p:txBody>
      </p:sp>
      <p:pic>
        <p:nvPicPr>
          <p:cNvPr id="6" name="Picture 5" descr="image014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514600"/>
            <a:ext cx="3429000" cy="3733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240536"/>
          </a:xfrm>
        </p:spPr>
        <p:txBody>
          <a:bodyPr>
            <a:normAutofit/>
          </a:bodyPr>
          <a:lstStyle/>
          <a:p>
            <a:pPr algn="ctr"/>
            <a:r>
              <a:rPr lang="ar-SA" b="1" dirty="0">
                <a:cs typeface="B Zar" pitchFamily="2" charset="-78"/>
              </a:rPr>
              <a:t>باید به دنبال نقاط حساس و مؤثر گشت</a:t>
            </a:r>
            <a:endParaRPr lang="en-US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>
                <a:cs typeface="B Zar" pitchFamily="2" charset="-78"/>
              </a:rPr>
              <a:t>تفکر سیستمی این واقعیت را نیز نشان می دهد که یک اقدام کوچک اگر بخوبی و با قدرت کافی در محل مناسب صورت گیرد ، می تواند پیشرفتی قابل ملاحظه و بزرگ در رفتار سیستم خلق کند. علمای سیستم ، این قانون را "اهرم کاری" ( </a:t>
            </a:r>
            <a:r>
              <a:rPr lang="en-US" sz="3200" dirty="0">
                <a:cs typeface="B Zar" pitchFamily="2" charset="-78"/>
              </a:rPr>
              <a:t>Leverage</a:t>
            </a:r>
            <a:r>
              <a:rPr lang="fa-IR" sz="3200" dirty="0">
                <a:cs typeface="B Zar" pitchFamily="2" charset="-78"/>
              </a:rPr>
              <a:t> ) می نامند. در حل مسائل باید از آنجایی شروع کرد که قانون اهرم کاری ، بیشترین اثر را دارد تا بتوان با حداقل سعی و تلاش به پیشرفت و نتیجه ای بزرگ دست </a:t>
            </a:r>
            <a:r>
              <a:rPr lang="fa-IR" sz="3200" dirty="0" smtClean="0">
                <a:cs typeface="B Zar" pitchFamily="2" charset="-78"/>
              </a:rPr>
              <a:t>یافت</a:t>
            </a:r>
            <a:r>
              <a:rPr lang="en-US" sz="3200" dirty="0" smtClean="0">
                <a:cs typeface="B Zar" pitchFamily="2" charset="-78"/>
              </a:rPr>
              <a:t>.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fa-IR" sz="6600" dirty="0" smtClean="0">
                <a:cs typeface="B Zar" pitchFamily="2" charset="-78"/>
              </a:rPr>
              <a:t>با تشکر از توجه شما</a:t>
            </a:r>
            <a:endParaRPr lang="en-US" sz="6600" dirty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400" dirty="0" smtClean="0">
                <a:cs typeface="B Zar" pitchFamily="2" charset="-78"/>
              </a:rPr>
              <a:t>هدف تفکر سیستمی</a:t>
            </a:r>
            <a:endParaRPr lang="en-US" sz="4400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600" dirty="0">
                <a:cs typeface="Zar" pitchFamily="2" charset="-78"/>
              </a:rPr>
              <a:t>هدف تفکر سیستمی ، بهبود درک ما از ارتباط عملکرد هر سازمان با ساختار درونی و سیاستهای عملیاتی آن ( و نیز سیاستهای عملیاتی مشتریان ، رقبا و تامین کنندگان ) است تا از این درک برای طراحی سیاستهای مؤثر اهرمی ، استفاده کنیم. </a:t>
            </a:r>
            <a:endParaRPr lang="en-US" sz="3600" dirty="0">
              <a:cs typeface="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800" dirty="0" smtClean="0">
                <a:cs typeface="B Zar" pitchFamily="2" charset="-78"/>
              </a:rPr>
              <a:t>تعریف سیستم:</a:t>
            </a:r>
            <a:endParaRPr lang="en-US" sz="4800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fa-IR" sz="2800" dirty="0" smtClean="0">
                <a:cs typeface="B Nazanin" pitchFamily="2" charset="-78"/>
              </a:rPr>
              <a:t>1.</a:t>
            </a:r>
            <a:r>
              <a:rPr lang="fa-IR" sz="2800" dirty="0">
                <a:cs typeface="B Nazanin" pitchFamily="2" charset="-78"/>
              </a:rPr>
              <a:t>   </a:t>
            </a:r>
            <a:r>
              <a:rPr lang="fa-IR" sz="3200" dirty="0">
                <a:cs typeface="B Zar" pitchFamily="2" charset="-78"/>
              </a:rPr>
              <a:t> سيستم ، مجموعه اي از اجزاء است که در يک رابطه منظم با يکديگر فعاليت مي کنند </a:t>
            </a:r>
            <a:r>
              <a:rPr lang="fa-IR" sz="3200" dirty="0" smtClean="0">
                <a:cs typeface="B Zar" pitchFamily="2" charset="-78"/>
              </a:rPr>
              <a:t>.</a:t>
            </a:r>
          </a:p>
          <a:p>
            <a:pPr algn="ctr" rtl="1">
              <a:buNone/>
            </a:pPr>
            <a:endParaRPr lang="fa-IR" sz="2800" dirty="0">
              <a:cs typeface="B Nazanin" pitchFamily="2" charset="-78"/>
            </a:endParaRPr>
          </a:p>
          <a:p>
            <a:pPr algn="ctr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algn="ctr" rtl="1">
              <a:buNone/>
            </a:pPr>
            <a:endParaRPr lang="en-US" sz="2800" dirty="0">
              <a:cs typeface="B Nazanin" pitchFamily="2" charset="-78"/>
            </a:endParaRPr>
          </a:p>
          <a:p>
            <a:pPr algn="ctr" rtl="1">
              <a:buNone/>
            </a:pPr>
            <a:r>
              <a:rPr lang="fa-IR" sz="2800" dirty="0" smtClean="0">
                <a:cs typeface="B Nazanin" pitchFamily="2" charset="-78"/>
              </a:rPr>
              <a:t>2</a:t>
            </a:r>
            <a:r>
              <a:rPr lang="fa-IR" sz="2800" dirty="0">
                <a:cs typeface="B Nazanin" pitchFamily="2" charset="-78"/>
              </a:rPr>
              <a:t> </a:t>
            </a:r>
            <a:r>
              <a:rPr lang="fa-IR" sz="2800" dirty="0" smtClean="0">
                <a:cs typeface="B Nazanin" pitchFamily="2" charset="-78"/>
              </a:rPr>
              <a:t>.</a:t>
            </a:r>
            <a:r>
              <a:rPr lang="fa-IR" sz="2800" dirty="0">
                <a:cs typeface="B Nazanin" pitchFamily="2" charset="-78"/>
              </a:rPr>
              <a:t>  </a:t>
            </a:r>
            <a:r>
              <a:rPr lang="fa-IR" sz="2800" dirty="0">
                <a:cs typeface="B Zar" pitchFamily="2" charset="-78"/>
              </a:rPr>
              <a:t> </a:t>
            </a:r>
            <a:r>
              <a:rPr lang="fa-IR" sz="3200" dirty="0">
                <a:cs typeface="B Zar" pitchFamily="2" charset="-78"/>
              </a:rPr>
              <a:t>سيستم ، مجموعه اي از اجزاء مرتبط است که در راستاي دستيابي به مأموريت خاصي ، نوع و نحوه ارتباط بين آنها بوجود آمده باشد </a:t>
            </a:r>
            <a:r>
              <a:rPr lang="fa-IR" sz="3200" dirty="0" smtClean="0">
                <a:cs typeface="B Zar" pitchFamily="2" charset="-78"/>
              </a:rPr>
              <a:t>.</a:t>
            </a:r>
            <a:endParaRPr lang="en-US" sz="3200" dirty="0" smtClean="0">
              <a:cs typeface="B Zar" pitchFamily="2" charset="-78"/>
            </a:endParaRPr>
          </a:p>
          <a:p>
            <a:pPr algn="r">
              <a:buNone/>
            </a:pPr>
            <a:r>
              <a:rPr lang="fa-IR" sz="2800" dirty="0">
                <a:cs typeface="B Nazanin" pitchFamily="2" charset="-78"/>
              </a:rPr>
              <a:t> </a:t>
            </a:r>
            <a:endParaRPr lang="en-US" sz="2800" dirty="0">
              <a:cs typeface="B Nazanin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400" dirty="0" smtClean="0">
                <a:cs typeface="B Zar" pitchFamily="2" charset="-78"/>
              </a:rPr>
              <a:t>تعاریف دیگر  از سیستم</a:t>
            </a:r>
            <a:endParaRPr lang="en-US" sz="4400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3200" dirty="0" smtClean="0">
                <a:cs typeface="B Zar" pitchFamily="2" charset="-78"/>
              </a:rPr>
              <a:t>طبق تعريف فوق که توسط اشبي در سال 1960 ارائه شده ، سه موضوع متفاوت وجود دارد :</a:t>
            </a:r>
            <a:endParaRPr lang="en-US" sz="3200" dirty="0" smtClean="0">
              <a:cs typeface="B Zar" pitchFamily="2" charset="-78"/>
            </a:endParaRPr>
          </a:p>
          <a:p>
            <a:pPr algn="r" rtl="1"/>
            <a:r>
              <a:rPr lang="en-US" sz="3200" dirty="0" smtClean="0">
                <a:cs typeface="B Zar" pitchFamily="2" charset="-78"/>
              </a:rPr>
              <a:t>·</a:t>
            </a:r>
            <a:r>
              <a:rPr lang="fa-IR" sz="3200" dirty="0">
                <a:cs typeface="B Zar" pitchFamily="2" charset="-78"/>
              </a:rPr>
              <a:t>        يک واقعيت (شئ مشاهده شده ) </a:t>
            </a:r>
            <a:endParaRPr lang="en-US" sz="3200" dirty="0">
              <a:cs typeface="B Zar" pitchFamily="2" charset="-78"/>
            </a:endParaRPr>
          </a:p>
          <a:p>
            <a:pPr algn="r" rtl="1"/>
            <a:r>
              <a:rPr lang="en-US" sz="3200" dirty="0">
                <a:cs typeface="B Zar" pitchFamily="2" charset="-78"/>
              </a:rPr>
              <a:t>·</a:t>
            </a:r>
            <a:r>
              <a:rPr lang="fa-IR" sz="3200" dirty="0">
                <a:cs typeface="B Zar" pitchFamily="2" charset="-78"/>
              </a:rPr>
              <a:t>        يک برداشت (درک) از واقعيت </a:t>
            </a:r>
            <a:endParaRPr lang="en-US" sz="3200" dirty="0">
              <a:cs typeface="B Zar" pitchFamily="2" charset="-78"/>
            </a:endParaRPr>
          </a:p>
          <a:p>
            <a:pPr algn="r" rtl="1"/>
            <a:r>
              <a:rPr lang="en-US" sz="3200" dirty="0" smtClean="0">
                <a:cs typeface="B Zar" pitchFamily="2" charset="-78"/>
              </a:rPr>
              <a:t>·</a:t>
            </a:r>
            <a:r>
              <a:rPr lang="fa-IR" sz="3200" dirty="0" smtClean="0">
                <a:cs typeface="B Zar" pitchFamily="2" charset="-78"/>
              </a:rPr>
              <a:t>        يک بيان (نمايش) از برداشت صورت گرفته</a:t>
            </a:r>
            <a:endParaRPr lang="en-US" sz="3200" dirty="0" smtClean="0">
              <a:cs typeface="B Zar" pitchFamily="2" charset="-78"/>
            </a:endParaRPr>
          </a:p>
          <a:p>
            <a:pPr algn="r" rtl="1"/>
            <a:r>
              <a:rPr lang="fa-IR" sz="3200" dirty="0" smtClean="0">
                <a:cs typeface="B Zar" pitchFamily="2" charset="-78"/>
              </a:rPr>
              <a:t>اشبي </a:t>
            </a:r>
            <a:r>
              <a:rPr lang="fa-IR" sz="3200" dirty="0">
                <a:cs typeface="B Zar" pitchFamily="2" charset="-78"/>
              </a:rPr>
              <a:t>، اولي را </a:t>
            </a:r>
            <a:r>
              <a:rPr lang="en-US" sz="3200" dirty="0">
                <a:cs typeface="B Zar" pitchFamily="2" charset="-78"/>
              </a:rPr>
              <a:t>Machine </a:t>
            </a:r>
            <a:r>
              <a:rPr lang="fa-IR" sz="3200" dirty="0">
                <a:cs typeface="B Zar" pitchFamily="2" charset="-78"/>
              </a:rPr>
              <a:t> ، دومي را </a:t>
            </a:r>
            <a:r>
              <a:rPr lang="en-US" sz="3200" dirty="0">
                <a:cs typeface="B Zar" pitchFamily="2" charset="-78"/>
              </a:rPr>
              <a:t>System</a:t>
            </a:r>
            <a:r>
              <a:rPr lang="fa-IR" sz="3200" dirty="0">
                <a:cs typeface="B Zar" pitchFamily="2" charset="-78"/>
              </a:rPr>
              <a:t> و سومي را </a:t>
            </a:r>
            <a:r>
              <a:rPr lang="en-US" sz="3200" dirty="0">
                <a:cs typeface="B Zar" pitchFamily="2" charset="-78"/>
              </a:rPr>
              <a:t>Model</a:t>
            </a:r>
            <a:r>
              <a:rPr lang="fa-IR" sz="3200" dirty="0">
                <a:cs typeface="B Zar" pitchFamily="2" charset="-78"/>
              </a:rPr>
              <a:t> مي ناميد .</a:t>
            </a:r>
            <a:endParaRPr lang="en-US" sz="3200" dirty="0">
              <a:cs typeface="B Zar" pitchFamily="2" charset="-78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772400" cy="914400"/>
          </a:xfrm>
        </p:spPr>
        <p:txBody>
          <a:bodyPr/>
          <a:lstStyle/>
          <a:p>
            <a:pPr algn="ctr"/>
            <a:r>
              <a:rPr lang="fa-IR" dirty="0" smtClean="0">
                <a:cs typeface="B Zar" pitchFamily="2" charset="-78"/>
              </a:rPr>
              <a:t>نتایجی از تعاریف سیستم</a:t>
            </a:r>
            <a:endParaRPr lang="en-US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 rtl="1"/>
            <a:endParaRPr lang="en-US" dirty="0"/>
          </a:p>
          <a:p>
            <a:pPr algn="r" rtl="1">
              <a:buNone/>
            </a:pPr>
            <a:r>
              <a:rPr lang="fa-IR" sz="2400" dirty="0" smtClean="0">
                <a:cs typeface="B Nazanin" pitchFamily="2" charset="-78"/>
              </a:rPr>
              <a:t>    </a:t>
            </a:r>
            <a:r>
              <a:rPr lang="fa-IR" sz="3600" dirty="0" smtClean="0">
                <a:cs typeface="B Zar" pitchFamily="2" charset="-78"/>
              </a:rPr>
              <a:t>هر سيستم ، يک کل است که نمي توان آنرا به اجزاء </a:t>
            </a:r>
            <a:r>
              <a:rPr lang="fa-IR" sz="3600" u="sng" dirty="0" smtClean="0">
                <a:cs typeface="B Zar" pitchFamily="2" charset="-78"/>
              </a:rPr>
              <a:t>مستقل</a:t>
            </a:r>
            <a:r>
              <a:rPr lang="fa-IR" sz="3600" dirty="0" smtClean="0">
                <a:cs typeface="B Zar" pitchFamily="2" charset="-78"/>
              </a:rPr>
              <a:t> تقسيم نمود </a:t>
            </a:r>
            <a:r>
              <a:rPr lang="fa-IR" sz="2400" dirty="0" smtClean="0">
                <a:cs typeface="B Zar" pitchFamily="2" charset="-78"/>
              </a:rPr>
              <a:t>. </a:t>
            </a:r>
          </a:p>
          <a:p>
            <a:pPr algn="r" rtl="1">
              <a:buNone/>
            </a:pPr>
            <a:endParaRPr lang="fa-IR" sz="2400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sz="3600" dirty="0" smtClean="0">
                <a:cs typeface="B Zar" pitchFamily="2" charset="-78"/>
              </a:rPr>
              <a:t>هر </a:t>
            </a:r>
            <a:r>
              <a:rPr lang="fa-IR" sz="3600" dirty="0">
                <a:cs typeface="B Zar" pitchFamily="2" charset="-78"/>
              </a:rPr>
              <a:t>جزء سيستم ، ويژگيهايي دارد که اگر از سيستم جدا شود ، آنها را از دست مي دهد </a:t>
            </a:r>
            <a:r>
              <a:rPr lang="en-US" sz="3600" dirty="0" smtClean="0">
                <a:cs typeface="B Zar" pitchFamily="2" charset="-78"/>
              </a:rPr>
              <a:t>.</a:t>
            </a:r>
            <a:endParaRPr lang="fa-IR" sz="3600" dirty="0" smtClean="0">
              <a:cs typeface="B Zar" pitchFamily="2" charset="-78"/>
            </a:endParaRPr>
          </a:p>
          <a:p>
            <a:pPr algn="r" rtl="1">
              <a:buNone/>
            </a:pPr>
            <a:endParaRPr lang="fa-IR" sz="2400" dirty="0" smtClean="0">
              <a:cs typeface="Zar" pitchFamily="2" charset="-78"/>
            </a:endParaRPr>
          </a:p>
          <a:p>
            <a:pPr algn="r" rtl="1">
              <a:buNone/>
            </a:pPr>
            <a:r>
              <a:rPr lang="fa-IR" sz="3600" dirty="0" smtClean="0">
                <a:cs typeface="Zar" pitchFamily="2" charset="-78"/>
              </a:rPr>
              <a:t>هر </a:t>
            </a:r>
            <a:r>
              <a:rPr lang="fa-IR" sz="3600" dirty="0">
                <a:cs typeface="Zar" pitchFamily="2" charset="-78"/>
              </a:rPr>
              <a:t>سيستم ، ويژگيهايي دارد که در هيچ يک از اجزاء ، بطور مستقل وجود ندارد </a:t>
            </a:r>
            <a:r>
              <a:rPr lang="en-US" sz="3600" dirty="0" smtClean="0">
                <a:cs typeface="Zar" pitchFamily="2" charset="-78"/>
              </a:rPr>
              <a:t>.</a:t>
            </a:r>
            <a:endParaRPr lang="fa-IR" sz="3600" dirty="0" smtClean="0">
              <a:cs typeface="Zar" pitchFamily="2" charset="-78"/>
            </a:endParaRPr>
          </a:p>
          <a:p>
            <a:pPr algn="r" rtl="1">
              <a:buNone/>
            </a:pPr>
            <a:endParaRPr lang="fa-IR" sz="2400" dirty="0" smtClean="0">
              <a:cs typeface="Zar" pitchFamily="2" charset="-78"/>
            </a:endParaRPr>
          </a:p>
          <a:p>
            <a:pPr algn="r" rtl="1">
              <a:buNone/>
            </a:pPr>
            <a:endParaRPr lang="fa-IR" sz="2400" dirty="0" smtClean="0"/>
          </a:p>
          <a:p>
            <a:pPr algn="r" rtl="1">
              <a:buNone/>
            </a:pPr>
            <a:endParaRPr lang="fa-IR" sz="2400" dirty="0"/>
          </a:p>
          <a:p>
            <a:pPr algn="r" rtl="1">
              <a:buNone/>
            </a:pPr>
            <a:endParaRPr lang="fa-IR" sz="2400" dirty="0" smtClean="0"/>
          </a:p>
          <a:p>
            <a:pPr algn="r" rtl="1">
              <a:buNone/>
            </a:pPr>
            <a:endParaRPr lang="fa-IR" sz="2400" dirty="0">
              <a:cs typeface="B Nazanin" pitchFamily="2" charset="-78"/>
            </a:endParaRPr>
          </a:p>
          <a:p>
            <a:pPr algn="r" rtl="1">
              <a:buNone/>
            </a:pPr>
            <a:endParaRPr lang="fa-IR" sz="2400" dirty="0" smtClean="0">
              <a:cs typeface="B Nazanin" pitchFamily="2" charset="-78"/>
            </a:endParaRPr>
          </a:p>
          <a:p>
            <a:pPr algn="r" rtl="1">
              <a:buNone/>
            </a:pPr>
            <a:endParaRPr lang="en-US" sz="2400" dirty="0">
              <a:cs typeface="B Nazanin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/>
              <a:t>)</a:t>
            </a:r>
            <a:r>
              <a:rPr lang="en-US" b="1" dirty="0" smtClean="0"/>
              <a:t>Feedback</a:t>
            </a:r>
            <a:r>
              <a:rPr lang="fa-IR" b="1" dirty="0" smtClean="0"/>
              <a:t>(</a:t>
            </a:r>
            <a:r>
              <a:rPr lang="en-US" b="1" dirty="0" smtClean="0"/>
              <a:t> </a:t>
            </a:r>
            <a:r>
              <a:rPr lang="fa-IR" b="1" dirty="0" smtClean="0"/>
              <a:t>بازخور </a:t>
            </a:r>
            <a:r>
              <a:rPr lang="fa-IR" b="1" dirty="0"/>
              <a:t> 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fa-IR" sz="2800" dirty="0" smtClean="0">
                <a:cs typeface="B Zar" pitchFamily="2" charset="-78"/>
              </a:rPr>
              <a:t>بازخور يا پس خوراند يکي از مکانيسمهايي است که در اغلب سيستمها به گونه اي موجود است . ترموستاتها ساده ترين دستگاههاي مکانيکي هستند که با مکانيسم بازخور عمل مي کنند . ترموستاتها با افزايش يا </a:t>
            </a:r>
            <a:r>
              <a:rPr lang="en-US" sz="2800" dirty="0" smtClean="0">
                <a:cs typeface="B Zar" pitchFamily="2" charset="-78"/>
              </a:rPr>
              <a:t>.</a:t>
            </a:r>
            <a:r>
              <a:rPr lang="fa-IR" sz="2800" dirty="0" smtClean="0">
                <a:cs typeface="B Zar" pitchFamily="2" charset="-78"/>
              </a:rPr>
              <a:t>کاهش دما ، اقدام به قطع يا وصل دستگاه مي کند</a:t>
            </a:r>
            <a:endParaRPr lang="en-US" sz="2800" dirty="0">
              <a:cs typeface="B Zar" pitchFamily="2" charset="-78"/>
            </a:endParaRPr>
          </a:p>
        </p:txBody>
      </p:sp>
      <p:pic>
        <p:nvPicPr>
          <p:cNvPr id="5" name="Picture 4" descr="feedback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571875"/>
            <a:ext cx="633412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انواع بازخور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3600" b="1" dirty="0" smtClean="0">
                <a:cs typeface="Zar" pitchFamily="2" charset="-78"/>
              </a:rPr>
              <a:t>تعريفي ديگر از بازخور :</a:t>
            </a:r>
            <a:r>
              <a:rPr lang="fa-IR" sz="3600" dirty="0" smtClean="0">
                <a:cs typeface="Zar" pitchFamily="2" charset="-78"/>
              </a:rPr>
              <a:t> بازخور ، فرايندي است که طي آن يک سيگنال ، از زنجيره اي از روابط علي عبور کرده تا اينکه مجددا بر خودش تاثير بگذارد . با توجه به نوع تاثير مجدد ، دو نوع بازخور وجود دارد : </a:t>
            </a:r>
            <a:endParaRPr lang="en-US" sz="3600" dirty="0" smtClean="0">
              <a:cs typeface="Zar" pitchFamily="2" charset="-78"/>
            </a:endParaRPr>
          </a:p>
          <a:p>
            <a:pPr algn="r" rtl="1"/>
            <a:r>
              <a:rPr lang="fa-IR" dirty="0" smtClean="0">
                <a:cs typeface="Zar" pitchFamily="2" charset="-78"/>
              </a:rPr>
              <a:t>بازخور </a:t>
            </a:r>
            <a:r>
              <a:rPr lang="fa-IR" dirty="0">
                <a:cs typeface="Zar" pitchFamily="2" charset="-78"/>
              </a:rPr>
              <a:t>مثبت : افزايش (کاهش) يک متغير ، نهايتا موجب افزايش (کاهش) بيشتر آن متغير مي شود . </a:t>
            </a:r>
            <a:endParaRPr lang="en-US" dirty="0">
              <a:cs typeface="Zar" pitchFamily="2" charset="-78"/>
            </a:endParaRPr>
          </a:p>
          <a:p>
            <a:pPr algn="r">
              <a:buNone/>
            </a:pPr>
            <a:r>
              <a:rPr lang="fa-IR" dirty="0" smtClean="0">
                <a:cs typeface="B Zar" pitchFamily="2" charset="-78"/>
              </a:rPr>
              <a:t>بازخور منفي : افزايش (کاهش) در يک متغير ، نهايتا موجب کاهش </a:t>
            </a:r>
            <a:r>
              <a:rPr lang="en-US" dirty="0" smtClean="0">
                <a:cs typeface="B Zar" pitchFamily="2" charset="-78"/>
              </a:rPr>
              <a:t>.</a:t>
            </a:r>
            <a:r>
              <a:rPr lang="fa-IR" dirty="0" smtClean="0">
                <a:cs typeface="B Zar" pitchFamily="2" charset="-78"/>
              </a:rPr>
              <a:t>(افزايش ) آن متغير مي گردد</a:t>
            </a:r>
            <a:endParaRPr lang="en-US" dirty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cs typeface="B Nazanin" pitchFamily="2" charset="-78"/>
              </a:rPr>
              <a:t>System Environment</a:t>
            </a:r>
            <a:r>
              <a:rPr lang="fa-IR" b="1" dirty="0" smtClean="0">
                <a:cs typeface="B Nazanin" pitchFamily="2" charset="-78"/>
              </a:rPr>
              <a:t> محيط سيستم  </a:t>
            </a:r>
            <a:r>
              <a:rPr lang="en-US" dirty="0" smtClean="0">
                <a:cs typeface="B Nazanin" pitchFamily="2" charset="-78"/>
              </a:rPr>
              <a:t/>
            </a:r>
            <a:br>
              <a:rPr lang="en-US" dirty="0" smtClean="0">
                <a:cs typeface="B Nazanin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a-IR" sz="3600" dirty="0" smtClean="0">
                <a:cs typeface="B Zar" pitchFamily="2" charset="-78"/>
              </a:rPr>
              <a:t>محيط </a:t>
            </a:r>
            <a:r>
              <a:rPr lang="fa-IR" sz="3600" dirty="0">
                <a:cs typeface="B Zar" pitchFamily="2" charset="-78"/>
              </a:rPr>
              <a:t>سيستم را عواملي تشکيل مي دهد که در خارج از سيستم قرار مي گيرند . شناسايي محيط و عوامل محيطي معمولا به سادگي انجام نمي گيرد . زيرا مرز سيستم با محيط ، مرزهاي ظاهري آن نيست . طبق تعريف چرچمن ، محيط ، عوامل و اشيايي را شامل مي شود که در رابطه خود با سيستم موثر و غير قابل </a:t>
            </a:r>
            <a:r>
              <a:rPr lang="en-US" sz="3600" dirty="0" smtClean="0">
                <a:cs typeface="B Zar" pitchFamily="2" charset="-78"/>
              </a:rPr>
              <a:t>.</a:t>
            </a:r>
            <a:r>
              <a:rPr lang="fa-IR" sz="3600" dirty="0" smtClean="0">
                <a:cs typeface="B Zar" pitchFamily="2" charset="-78"/>
              </a:rPr>
              <a:t>تغييرند</a:t>
            </a:r>
            <a:endParaRPr lang="en-US" sz="3600" dirty="0">
              <a:cs typeface="B Za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State of a System </a:t>
            </a:r>
            <a:r>
              <a:rPr lang="fa-IR" b="1" dirty="0" smtClean="0"/>
              <a:t>حالت سيستم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610600" cy="5334000"/>
          </a:xfrm>
        </p:spPr>
        <p:txBody>
          <a:bodyPr>
            <a:normAutofit fontScale="70000" lnSpcReduction="20000"/>
          </a:bodyPr>
          <a:lstStyle/>
          <a:p>
            <a:pPr algn="r" rtl="1"/>
            <a:r>
              <a:rPr lang="fa-IR" sz="4000" dirty="0">
                <a:cs typeface="B Zar" pitchFamily="2" charset="-78"/>
              </a:rPr>
              <a:t>مجموعه ويژگيهاي يک سيستم را در هر لحظه از زمان ، حالت سيستم در آن لحظه گويند </a:t>
            </a:r>
            <a:r>
              <a:rPr lang="fa-IR" sz="2400" dirty="0">
                <a:cs typeface="B Nazanin" pitchFamily="2" charset="-78"/>
              </a:rPr>
              <a:t>. </a:t>
            </a:r>
            <a:endParaRPr lang="en-US" sz="2400" dirty="0" smtClean="0">
              <a:cs typeface="B Nazanin" pitchFamily="2" charset="-78"/>
            </a:endParaRPr>
          </a:p>
          <a:p>
            <a:pPr algn="r" rtl="1"/>
            <a:endParaRPr lang="en-US" sz="2400" dirty="0">
              <a:cs typeface="B Nazanin" pitchFamily="2" charset="-78"/>
            </a:endParaRPr>
          </a:p>
          <a:p>
            <a:pPr algn="r" rtl="1"/>
            <a:r>
              <a:rPr lang="fa-IR" sz="2400" b="1" dirty="0">
                <a:cs typeface="B Nazanin" pitchFamily="2" charset="-78"/>
              </a:rPr>
              <a:t>   </a:t>
            </a:r>
            <a:r>
              <a:rPr lang="fa-IR" sz="3500" b="1" dirty="0">
                <a:cs typeface="B Zar" pitchFamily="2" charset="-78"/>
              </a:rPr>
              <a:t>سيستم </a:t>
            </a:r>
            <a:r>
              <a:rPr lang="fa-IR" sz="3500" b="1" dirty="0" smtClean="0">
                <a:cs typeface="B Zar" pitchFamily="2" charset="-78"/>
              </a:rPr>
              <a:t>ايستا</a:t>
            </a:r>
            <a:endParaRPr lang="en-US" sz="3500" b="1" dirty="0" smtClean="0">
              <a:cs typeface="B Zar" pitchFamily="2" charset="-78"/>
            </a:endParaRPr>
          </a:p>
          <a:p>
            <a:pPr algn="r" rtl="1"/>
            <a:endParaRPr lang="en-US" sz="2400" dirty="0">
              <a:cs typeface="B Nazanin" pitchFamily="2" charset="-78"/>
            </a:endParaRPr>
          </a:p>
          <a:p>
            <a:pPr algn="r" rtl="1"/>
            <a:r>
              <a:rPr lang="fa-IR" sz="3500" dirty="0">
                <a:cs typeface="B Zar" pitchFamily="2" charset="-78"/>
              </a:rPr>
              <a:t>سيستمي است که يک حالت بيشتر ندارد . هيچ رويدادي در آن رخ نمي </a:t>
            </a:r>
            <a:r>
              <a:rPr lang="fa-IR" sz="3500" dirty="0" smtClean="0">
                <a:cs typeface="B Zar" pitchFamily="2" charset="-78"/>
              </a:rPr>
              <a:t>دهد </a:t>
            </a:r>
            <a:r>
              <a:rPr lang="fa-IR" sz="2400" dirty="0" smtClean="0">
                <a:cs typeface="B Nazanin" pitchFamily="2" charset="-78"/>
              </a:rPr>
              <a:t>.</a:t>
            </a:r>
            <a:endParaRPr lang="en-US" sz="2400" dirty="0" smtClean="0">
              <a:cs typeface="B Nazanin" pitchFamily="2" charset="-78"/>
            </a:endParaRPr>
          </a:p>
          <a:p>
            <a:pPr algn="r" rtl="1"/>
            <a:endParaRPr lang="en-US" sz="2400" dirty="0">
              <a:cs typeface="B Nazanin" pitchFamily="2" charset="-78"/>
            </a:endParaRPr>
          </a:p>
          <a:p>
            <a:pPr algn="r" rtl="1"/>
            <a:r>
              <a:rPr lang="fa-IR" sz="2400" b="1" dirty="0">
                <a:cs typeface="B Nazanin" pitchFamily="2" charset="-78"/>
              </a:rPr>
              <a:t>    </a:t>
            </a:r>
            <a:r>
              <a:rPr lang="fa-IR" sz="3800" b="1" dirty="0">
                <a:cs typeface="B Zar" pitchFamily="2" charset="-78"/>
              </a:rPr>
              <a:t>سيستم ديناميک </a:t>
            </a:r>
            <a:endParaRPr lang="en-US" sz="3800" b="1" dirty="0" smtClean="0">
              <a:cs typeface="B Zar" pitchFamily="2" charset="-78"/>
            </a:endParaRPr>
          </a:p>
          <a:p>
            <a:pPr algn="r" rtl="1"/>
            <a:endParaRPr lang="en-US" sz="2400" dirty="0">
              <a:cs typeface="B Nazanin" pitchFamily="2" charset="-78"/>
            </a:endParaRPr>
          </a:p>
          <a:p>
            <a:pPr algn="r" rtl="1"/>
            <a:r>
              <a:rPr lang="fa-IR" sz="4600" dirty="0">
                <a:cs typeface="B Zar" pitchFamily="2" charset="-78"/>
              </a:rPr>
              <a:t>سيستمي است که حالت آن در طول زمان تغيير کند . در اين سيستم رويداد وجود دارد . ديناميک يا استاتيک بودن يک سيستم بستگي به ناظر و منظور دارد . به عنوان مثال يک سازه فلزي ممکن است از ديد ما استاتيک و از ديد يک مهندس سازه ، ديناميک باشد </a:t>
            </a:r>
            <a:r>
              <a:rPr lang="fa-IR" sz="2400" dirty="0">
                <a:cs typeface="B Nazanin" pitchFamily="2" charset="-78"/>
              </a:rPr>
              <a:t>. 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138</TotalTime>
  <Words>1064</Words>
  <Application>Microsoft Office PowerPoint</Application>
  <PresentationFormat>On-screen Show (4:3)</PresentationFormat>
  <Paragraphs>101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Metro</vt:lpstr>
      <vt:lpstr>تفکر سیستمی (Systems Thinking) </vt:lpstr>
      <vt:lpstr>هدف تفکر سیستمی</vt:lpstr>
      <vt:lpstr>تعریف سیستم:</vt:lpstr>
      <vt:lpstr>تعاریف دیگر  از سیستم</vt:lpstr>
      <vt:lpstr>نتایجی از تعاریف سیستم</vt:lpstr>
      <vt:lpstr>)Feedback( بازخور  </vt:lpstr>
      <vt:lpstr>انواع بازخور</vt:lpstr>
      <vt:lpstr>System Environment محيط سيستم   </vt:lpstr>
      <vt:lpstr>State of a System حالت سيستم</vt:lpstr>
      <vt:lpstr>اصول تفکر سیستمی</vt:lpstr>
      <vt:lpstr>دریافتن الگوی تغییرات به جای تمرکز بر روی وقایع</vt:lpstr>
      <vt:lpstr>تفکر براساس رابطه علت و معلولي به جاي رابطه همبستگي</vt:lpstr>
      <vt:lpstr>تعیین صحیح مرز سیستم</vt:lpstr>
      <vt:lpstr>تفکر دینامیک به جای تفکر استاتیک</vt:lpstr>
      <vt:lpstr>Slide 15</vt:lpstr>
      <vt:lpstr>ساختار سیستم بوجود آورنده رفتار آن است</vt:lpstr>
      <vt:lpstr>Slide 17</vt:lpstr>
      <vt:lpstr>باید به دنبال نقاط حساس و مؤثر گشت</vt:lpstr>
      <vt:lpstr>Slide 19</vt:lpstr>
    </vt:vector>
  </TitlesOfParts>
  <Company>M.S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تفکر سیستمی (Systems Thinking)</dc:title>
  <dc:creator>Mandegar</dc:creator>
  <cp:lastModifiedBy>Administrator</cp:lastModifiedBy>
  <cp:revision>19</cp:revision>
  <dcterms:created xsi:type="dcterms:W3CDTF">2010-06-13T07:17:17Z</dcterms:created>
  <dcterms:modified xsi:type="dcterms:W3CDTF">2016-03-16T19:04:18Z</dcterms:modified>
</cp:coreProperties>
</file>