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legacyDocTextInfo.bin" ContentType="application/vnd.ms-office.legacyDocTextInf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ms-office.legacyDiagramTex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96" r:id="rId1"/>
  </p:sldMasterIdLst>
  <p:notesMasterIdLst>
    <p:notesMasterId r:id="rId49"/>
  </p:notesMasterIdLst>
  <p:handoutMasterIdLst>
    <p:handoutMasterId r:id="rId50"/>
  </p:handoutMasterIdLst>
  <p:sldIdLst>
    <p:sldId id="257" r:id="rId2"/>
    <p:sldId id="334" r:id="rId3"/>
    <p:sldId id="303" r:id="rId4"/>
    <p:sldId id="328" r:id="rId5"/>
    <p:sldId id="299" r:id="rId6"/>
    <p:sldId id="263" r:id="rId7"/>
    <p:sldId id="305" r:id="rId8"/>
    <p:sldId id="304" r:id="rId9"/>
    <p:sldId id="264" r:id="rId10"/>
    <p:sldId id="260" r:id="rId11"/>
    <p:sldId id="320" r:id="rId12"/>
    <p:sldId id="321" r:id="rId13"/>
    <p:sldId id="322" r:id="rId14"/>
    <p:sldId id="323" r:id="rId15"/>
    <p:sldId id="324" r:id="rId16"/>
    <p:sldId id="325" r:id="rId17"/>
    <p:sldId id="326" r:id="rId18"/>
    <p:sldId id="319" r:id="rId19"/>
    <p:sldId id="300" r:id="rId20"/>
    <p:sldId id="317" r:id="rId21"/>
    <p:sldId id="330" r:id="rId22"/>
    <p:sldId id="332" r:id="rId23"/>
    <p:sldId id="318" r:id="rId24"/>
    <p:sldId id="333" r:id="rId25"/>
    <p:sldId id="273" r:id="rId26"/>
    <p:sldId id="274" r:id="rId27"/>
    <p:sldId id="275" r:id="rId28"/>
    <p:sldId id="276" r:id="rId29"/>
    <p:sldId id="278" r:id="rId30"/>
    <p:sldId id="282" r:id="rId31"/>
    <p:sldId id="283" r:id="rId32"/>
    <p:sldId id="284" r:id="rId33"/>
    <p:sldId id="285" r:id="rId34"/>
    <p:sldId id="286" r:id="rId35"/>
    <p:sldId id="287" r:id="rId36"/>
    <p:sldId id="288" r:id="rId37"/>
    <p:sldId id="289" r:id="rId38"/>
    <p:sldId id="290" r:id="rId39"/>
    <p:sldId id="291" r:id="rId40"/>
    <p:sldId id="292" r:id="rId41"/>
    <p:sldId id="314" r:id="rId42"/>
    <p:sldId id="293" r:id="rId43"/>
    <p:sldId id="294" r:id="rId44"/>
    <p:sldId id="295" r:id="rId45"/>
    <p:sldId id="296" r:id="rId46"/>
    <p:sldId id="306" r:id="rId47"/>
    <p:sldId id="316"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24" autoAdjust="0"/>
  </p:normalViewPr>
  <p:slideViewPr>
    <p:cSldViewPr>
      <p:cViewPr varScale="1">
        <p:scale>
          <a:sx n="80" d="100"/>
          <a:sy n="80" d="100"/>
        </p:scale>
        <p:origin x="-1037"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55" Type="http://schemas.microsoft.com/office/2006/relationships/legacyDocTextInfo" Target="legacyDocTextInfo.bin"/><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3" Type="http://schemas.microsoft.com/office/2006/relationships/legacyDiagramText" Target="legacyDiagramText3.bin"/><Relationship Id="rId2" Type="http://schemas.microsoft.com/office/2006/relationships/legacyDiagramText" Target="legacyDiagramText2.bin"/><Relationship Id="rId1" Type="http://schemas.microsoft.com/office/2006/relationships/legacyDiagramText" Target="legacyDiagramText1.bin"/><Relationship Id="rId5" Type="http://schemas.microsoft.com/office/2006/relationships/legacyDiagramText" Target="legacyDiagramText5.bin"/><Relationship Id="rId4" Type="http://schemas.microsoft.com/office/2006/relationships/legacyDiagramText" Target="legacyDiagramText4.bin"/></Relationships>
</file>

<file path=ppt/drawings/_rels/vmlDrawing2.vml.rels><?xml version="1.0" encoding="UTF-8" standalone="yes"?>
<Relationships xmlns="http://schemas.openxmlformats.org/package/2006/relationships"><Relationship Id="rId8" Type="http://schemas.microsoft.com/office/2006/relationships/legacyDiagramText" Target="legacyDiagramText13.bin"/><Relationship Id="rId13" Type="http://schemas.microsoft.com/office/2006/relationships/legacyDiagramText" Target="legacyDiagramText18.bin"/><Relationship Id="rId3" Type="http://schemas.microsoft.com/office/2006/relationships/legacyDiagramText" Target="legacyDiagramText8.bin"/><Relationship Id="rId7" Type="http://schemas.microsoft.com/office/2006/relationships/legacyDiagramText" Target="legacyDiagramText12.bin"/><Relationship Id="rId12" Type="http://schemas.microsoft.com/office/2006/relationships/legacyDiagramText" Target="legacyDiagramText17.bin"/><Relationship Id="rId2" Type="http://schemas.microsoft.com/office/2006/relationships/legacyDiagramText" Target="legacyDiagramText7.bin"/><Relationship Id="rId1" Type="http://schemas.microsoft.com/office/2006/relationships/legacyDiagramText" Target="legacyDiagramText6.bin"/><Relationship Id="rId6" Type="http://schemas.microsoft.com/office/2006/relationships/legacyDiagramText" Target="legacyDiagramText11.bin"/><Relationship Id="rId11" Type="http://schemas.microsoft.com/office/2006/relationships/legacyDiagramText" Target="legacyDiagramText16.bin"/><Relationship Id="rId5" Type="http://schemas.microsoft.com/office/2006/relationships/legacyDiagramText" Target="legacyDiagramText10.bin"/><Relationship Id="rId10" Type="http://schemas.microsoft.com/office/2006/relationships/legacyDiagramText" Target="legacyDiagramText15.bin"/><Relationship Id="rId4" Type="http://schemas.microsoft.com/office/2006/relationships/legacyDiagramText" Target="legacyDiagramText9.bin"/><Relationship Id="rId9" Type="http://schemas.microsoft.com/office/2006/relationships/legacyDiagramText" Target="legacyDiagramText14.bin"/></Relationships>
</file>

<file path=ppt/drawings/_rels/vmlDrawing3.vml.rels><?xml version="1.0" encoding="UTF-8" standalone="yes"?>
<Relationships xmlns="http://schemas.openxmlformats.org/package/2006/relationships"><Relationship Id="rId8" Type="http://schemas.microsoft.com/office/2006/relationships/legacyDiagramText" Target="legacyDiagramText26.bin"/><Relationship Id="rId13" Type="http://schemas.microsoft.com/office/2006/relationships/legacyDiagramText" Target="legacyDiagramText31.bin"/><Relationship Id="rId3" Type="http://schemas.microsoft.com/office/2006/relationships/legacyDiagramText" Target="legacyDiagramText21.bin"/><Relationship Id="rId7" Type="http://schemas.microsoft.com/office/2006/relationships/legacyDiagramText" Target="legacyDiagramText25.bin"/><Relationship Id="rId12" Type="http://schemas.microsoft.com/office/2006/relationships/legacyDiagramText" Target="legacyDiagramText30.bin"/><Relationship Id="rId2" Type="http://schemas.microsoft.com/office/2006/relationships/legacyDiagramText" Target="legacyDiagramText20.bin"/><Relationship Id="rId1" Type="http://schemas.microsoft.com/office/2006/relationships/legacyDiagramText" Target="legacyDiagramText19.bin"/><Relationship Id="rId6" Type="http://schemas.microsoft.com/office/2006/relationships/legacyDiagramText" Target="legacyDiagramText24.bin"/><Relationship Id="rId11" Type="http://schemas.microsoft.com/office/2006/relationships/legacyDiagramText" Target="legacyDiagramText29.bin"/><Relationship Id="rId5" Type="http://schemas.microsoft.com/office/2006/relationships/legacyDiagramText" Target="legacyDiagramText23.bin"/><Relationship Id="rId10" Type="http://schemas.microsoft.com/office/2006/relationships/legacyDiagramText" Target="legacyDiagramText28.bin"/><Relationship Id="rId4" Type="http://schemas.microsoft.com/office/2006/relationships/legacyDiagramText" Target="legacyDiagramText22.bin"/><Relationship Id="rId9" Type="http://schemas.microsoft.com/office/2006/relationships/legacyDiagramText" Target="legacyDiagramText27.bin"/><Relationship Id="rId14" Type="http://schemas.microsoft.com/office/2006/relationships/legacyDiagramText" Target="legacyDiagramText32.bin"/></Relationships>
</file>

<file path=ppt/drawings/_rels/vmlDrawing4.vml.rels><?xml version="1.0" encoding="UTF-8" standalone="yes"?>
<Relationships xmlns="http://schemas.openxmlformats.org/package/2006/relationships"><Relationship Id="rId3" Type="http://schemas.microsoft.com/office/2006/relationships/legacyDiagramText" Target="legacyDiagramText35.bin"/><Relationship Id="rId2" Type="http://schemas.microsoft.com/office/2006/relationships/legacyDiagramText" Target="legacyDiagramText34.bin"/><Relationship Id="rId1" Type="http://schemas.microsoft.com/office/2006/relationships/legacyDiagramText" Target="legacyDiagramText33.bin"/><Relationship Id="rId4" Type="http://schemas.microsoft.com/office/2006/relationships/legacyDiagramText" Target="legacyDiagramText36.bin"/></Relationships>
</file>

<file path=ppt/drawings/_rels/vmlDrawing5.vml.rels><?xml version="1.0" encoding="UTF-8" standalone="yes"?>
<Relationships xmlns="http://schemas.openxmlformats.org/package/2006/relationships"><Relationship Id="rId8" Type="http://schemas.microsoft.com/office/2006/relationships/legacyDiagramText" Target="legacyDiagramText44.bin"/><Relationship Id="rId13" Type="http://schemas.microsoft.com/office/2006/relationships/legacyDiagramText" Target="legacyDiagramText49.bin"/><Relationship Id="rId3" Type="http://schemas.microsoft.com/office/2006/relationships/legacyDiagramText" Target="legacyDiagramText39.bin"/><Relationship Id="rId7" Type="http://schemas.microsoft.com/office/2006/relationships/legacyDiagramText" Target="legacyDiagramText43.bin"/><Relationship Id="rId12" Type="http://schemas.microsoft.com/office/2006/relationships/legacyDiagramText" Target="legacyDiagramText48.bin"/><Relationship Id="rId2" Type="http://schemas.microsoft.com/office/2006/relationships/legacyDiagramText" Target="legacyDiagramText38.bin"/><Relationship Id="rId1" Type="http://schemas.microsoft.com/office/2006/relationships/legacyDiagramText" Target="legacyDiagramText37.bin"/><Relationship Id="rId6" Type="http://schemas.microsoft.com/office/2006/relationships/legacyDiagramText" Target="legacyDiagramText42.bin"/><Relationship Id="rId11" Type="http://schemas.microsoft.com/office/2006/relationships/legacyDiagramText" Target="legacyDiagramText47.bin"/><Relationship Id="rId5" Type="http://schemas.microsoft.com/office/2006/relationships/legacyDiagramText" Target="legacyDiagramText41.bin"/><Relationship Id="rId10" Type="http://schemas.microsoft.com/office/2006/relationships/legacyDiagramText" Target="legacyDiagramText46.bin"/><Relationship Id="rId4" Type="http://schemas.microsoft.com/office/2006/relationships/legacyDiagramText" Target="legacyDiagramText40.bin"/><Relationship Id="rId9" Type="http://schemas.microsoft.com/office/2006/relationships/legacyDiagramText" Target="legacyDiagramText45.bin"/></Relationships>
</file>

<file path=ppt/drawings/_rels/vmlDrawing6.vml.rels><?xml version="1.0" encoding="UTF-8" standalone="yes"?>
<Relationships xmlns="http://schemas.openxmlformats.org/package/2006/relationships"><Relationship Id="rId8" Type="http://schemas.microsoft.com/office/2006/relationships/legacyDiagramText" Target="legacyDiagramText57.bin"/><Relationship Id="rId3" Type="http://schemas.microsoft.com/office/2006/relationships/legacyDiagramText" Target="legacyDiagramText52.bin"/><Relationship Id="rId7" Type="http://schemas.microsoft.com/office/2006/relationships/legacyDiagramText" Target="legacyDiagramText56.bin"/><Relationship Id="rId2" Type="http://schemas.microsoft.com/office/2006/relationships/legacyDiagramText" Target="legacyDiagramText51.bin"/><Relationship Id="rId1" Type="http://schemas.microsoft.com/office/2006/relationships/legacyDiagramText" Target="legacyDiagramText50.bin"/><Relationship Id="rId6" Type="http://schemas.microsoft.com/office/2006/relationships/legacyDiagramText" Target="legacyDiagramText55.bin"/><Relationship Id="rId5" Type="http://schemas.microsoft.com/office/2006/relationships/legacyDiagramText" Target="legacyDiagramText54.bin"/><Relationship Id="rId4" Type="http://schemas.microsoft.com/office/2006/relationships/legacyDiagramText" Target="legacyDiagramText53.bin"/><Relationship Id="rId9" Type="http://schemas.microsoft.com/office/2006/relationships/legacyDiagramText" Target="legacyDiagramText58.bin"/></Relationships>
</file>

<file path=ppt/drawings/_rels/vmlDrawing7.vml.rels><?xml version="1.0" encoding="UTF-8" standalone="yes"?>
<Relationships xmlns="http://schemas.openxmlformats.org/package/2006/relationships"><Relationship Id="rId3" Type="http://schemas.microsoft.com/office/2006/relationships/legacyDiagramText" Target="legacyDiagramText61.bin"/><Relationship Id="rId2" Type="http://schemas.microsoft.com/office/2006/relationships/legacyDiagramText" Target="legacyDiagramText60.bin"/><Relationship Id="rId1" Type="http://schemas.microsoft.com/office/2006/relationships/legacyDiagramText" Target="legacyDiagramText59.bin"/><Relationship Id="rId5" Type="http://schemas.microsoft.com/office/2006/relationships/legacyDiagramText" Target="legacyDiagramText63.bin"/><Relationship Id="rId4" Type="http://schemas.microsoft.com/office/2006/relationships/legacyDiagramText" Target="legacyDiagramText62.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45E3FDC-9CB8-42CA-A10C-F23B15403813}" type="datetimeFigureOut">
              <a:rPr lang="en-US" smtClean="0"/>
              <a:t>3/17/2016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 irmgn.ir</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32784FB-88F2-4465-B48E-BB015E816CE4}" type="slidenum">
              <a:rPr lang="en-US" smtClean="0"/>
              <a:t>‹#›</a:t>
            </a:fld>
            <a:endParaRPr lang="en-US"/>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06B0C3-C387-4EC9-A5F6-7E04801ECF6C}" type="datetimeFigureOut">
              <a:rPr lang="en-US" smtClean="0"/>
              <a:pPr/>
              <a:t>3/17/2016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 irmgn.ir</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9A2936-3B77-485B-9B9D-4A2C6E545497}" type="slidenum">
              <a:rPr lang="en-US" smtClean="0"/>
              <a:pPr/>
              <a:t>‹#›</a:t>
            </a:fld>
            <a:endParaRPr lang="en-US"/>
          </a:p>
        </p:txBody>
      </p:sp>
    </p:spTree>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69A2936-3B77-485B-9B9D-4A2C6E545497}" type="slidenum">
              <a:rPr lang="en-US" smtClean="0"/>
              <a:pPr/>
              <a:t>1</a:t>
            </a:fld>
            <a:endParaRPr lang="en-US"/>
          </a:p>
        </p:txBody>
      </p:sp>
      <p:sp>
        <p:nvSpPr>
          <p:cNvPr id="5" name="Footer Placeholder 4"/>
          <p:cNvSpPr>
            <a:spLocks noGrp="1"/>
          </p:cNvSpPr>
          <p:nvPr>
            <p:ph type="ftr" sz="quarter" idx="11"/>
          </p:nvPr>
        </p:nvSpPr>
        <p:spPr/>
        <p:txBody>
          <a:bodyPr/>
          <a:lstStyle/>
          <a:p>
            <a:r>
              <a:rPr lang="en-US" smtClean="0"/>
              <a:t>© irmgn.ir</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p:spPr>
      </p:sp>
      <p:sp>
        <p:nvSpPr>
          <p:cNvPr id="727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pitchFamily="34" charset="0"/>
            </a:endParaRPr>
          </a:p>
        </p:txBody>
      </p:sp>
      <p:sp>
        <p:nvSpPr>
          <p:cNvPr id="72708" name="Slide Number Placeholder 3"/>
          <p:cNvSpPr>
            <a:spLocks noGrp="1"/>
          </p:cNvSpPr>
          <p:nvPr>
            <p:ph type="sldNum" sz="quarter" idx="5"/>
          </p:nvPr>
        </p:nvSpPr>
        <p:spPr bwMode="auto">
          <a:noFill/>
          <a:ln>
            <a:miter lim="800000"/>
            <a:headEnd/>
            <a:tailEnd/>
          </a:ln>
        </p:spPr>
        <p:txBody>
          <a:bodyPr/>
          <a:lstStyle/>
          <a:p>
            <a:fld id="{6EB0E661-496A-4D5C-A933-99E09E66F179}" type="slidenum">
              <a:rPr lang="ar-SA" smtClean="0"/>
              <a:pPr/>
              <a:t>14</a:t>
            </a:fld>
            <a:endParaRPr lang="en-US" smtClean="0"/>
          </a:p>
        </p:txBody>
      </p:sp>
      <p:sp>
        <p:nvSpPr>
          <p:cNvPr id="5" name="Footer Placeholder 4"/>
          <p:cNvSpPr>
            <a:spLocks noGrp="1"/>
          </p:cNvSpPr>
          <p:nvPr>
            <p:ph type="ftr" sz="quarter" idx="10"/>
          </p:nvPr>
        </p:nvSpPr>
        <p:spPr/>
        <p:txBody>
          <a:bodyPr/>
          <a:lstStyle/>
          <a:p>
            <a:r>
              <a:rPr lang="en-US" smtClean="0"/>
              <a:t>© irmgn.ir</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p:spPr>
      </p:sp>
      <p:sp>
        <p:nvSpPr>
          <p:cNvPr id="737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pitchFamily="34" charset="0"/>
            </a:endParaRPr>
          </a:p>
        </p:txBody>
      </p:sp>
      <p:sp>
        <p:nvSpPr>
          <p:cNvPr id="73732" name="Slide Number Placeholder 3"/>
          <p:cNvSpPr>
            <a:spLocks noGrp="1"/>
          </p:cNvSpPr>
          <p:nvPr>
            <p:ph type="sldNum" sz="quarter" idx="5"/>
          </p:nvPr>
        </p:nvSpPr>
        <p:spPr bwMode="auto">
          <a:noFill/>
          <a:ln>
            <a:miter lim="800000"/>
            <a:headEnd/>
            <a:tailEnd/>
          </a:ln>
        </p:spPr>
        <p:txBody>
          <a:bodyPr/>
          <a:lstStyle/>
          <a:p>
            <a:fld id="{9E6B877D-35B1-4719-B497-84E708BABD45}" type="slidenum">
              <a:rPr lang="ar-SA" smtClean="0"/>
              <a:pPr/>
              <a:t>15</a:t>
            </a:fld>
            <a:endParaRPr lang="en-US" smtClean="0"/>
          </a:p>
        </p:txBody>
      </p:sp>
      <p:sp>
        <p:nvSpPr>
          <p:cNvPr id="5" name="Footer Placeholder 4"/>
          <p:cNvSpPr>
            <a:spLocks noGrp="1"/>
          </p:cNvSpPr>
          <p:nvPr>
            <p:ph type="ftr" sz="quarter" idx="10"/>
          </p:nvPr>
        </p:nvSpPr>
        <p:spPr/>
        <p:txBody>
          <a:bodyPr/>
          <a:lstStyle/>
          <a:p>
            <a:r>
              <a:rPr lang="en-US" smtClean="0"/>
              <a:t>© irmgn.ir</a:t>
            </a: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369A2936-3B77-485B-9B9D-4A2C6E545497}" type="slidenum">
              <a:rPr lang="en-US" smtClean="0"/>
              <a:pPr/>
              <a:t>33</a:t>
            </a:fld>
            <a:endParaRPr lang="en-US"/>
          </a:p>
        </p:txBody>
      </p:sp>
      <p:sp>
        <p:nvSpPr>
          <p:cNvPr id="5" name="Footer Placeholder 4"/>
          <p:cNvSpPr>
            <a:spLocks noGrp="1"/>
          </p:cNvSpPr>
          <p:nvPr>
            <p:ph type="ftr" sz="quarter" idx="11"/>
          </p:nvPr>
        </p:nvSpPr>
        <p:spPr/>
        <p:txBody>
          <a:bodyPr/>
          <a:lstStyle/>
          <a:p>
            <a:r>
              <a:rPr lang="en-US" smtClean="0"/>
              <a:t>© irmgn.ir</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9CBC8C11-0E0A-4DDC-B03B-664FF7B4A2E3}" type="datetime1">
              <a:rPr lang="en-US" smtClean="0"/>
              <a:t>3/17/2016</a:t>
            </a:fld>
            <a:endParaRPr lang="en-US"/>
          </a:p>
        </p:txBody>
      </p:sp>
      <p:sp>
        <p:nvSpPr>
          <p:cNvPr id="17" name="Footer Placeholder 16"/>
          <p:cNvSpPr>
            <a:spLocks noGrp="1"/>
          </p:cNvSpPr>
          <p:nvPr>
            <p:ph type="ftr" sz="quarter" idx="11"/>
          </p:nvPr>
        </p:nvSpPr>
        <p:spPr/>
        <p:txBody>
          <a:bodyPr/>
          <a:lstStyle/>
          <a:p>
            <a:r>
              <a:rPr lang="en-US" smtClean="0"/>
              <a:t>© irmgn.ir</a:t>
            </a:r>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90EE9D-3088-4DA6-9A03-D1AAD43044B0}" type="datetime1">
              <a:rPr lang="en-US" smtClean="0"/>
              <a:t>3/17/2016</a:t>
            </a:fld>
            <a:endParaRPr lang="en-US"/>
          </a:p>
        </p:txBody>
      </p:sp>
      <p:sp>
        <p:nvSpPr>
          <p:cNvPr id="5" name="Footer Placeholder 4"/>
          <p:cNvSpPr>
            <a:spLocks noGrp="1"/>
          </p:cNvSpPr>
          <p:nvPr>
            <p:ph type="ftr" sz="quarter" idx="11"/>
          </p:nvPr>
        </p:nvSpPr>
        <p:spPr/>
        <p:txBody>
          <a:bodyPr/>
          <a:lstStyle/>
          <a:p>
            <a:r>
              <a:rPr lang="en-US" smtClean="0"/>
              <a:t>© irmgn.ir</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1B0B7A-956E-40CB-9E23-031445F5ED71}" type="datetime1">
              <a:rPr lang="en-US" smtClean="0"/>
              <a:t>3/17/2016</a:t>
            </a:fld>
            <a:endParaRPr lang="en-US"/>
          </a:p>
        </p:txBody>
      </p:sp>
      <p:sp>
        <p:nvSpPr>
          <p:cNvPr id="5" name="Footer Placeholder 4"/>
          <p:cNvSpPr>
            <a:spLocks noGrp="1"/>
          </p:cNvSpPr>
          <p:nvPr>
            <p:ph type="ftr" sz="quarter" idx="11"/>
          </p:nvPr>
        </p:nvSpPr>
        <p:spPr/>
        <p:txBody>
          <a:bodyPr/>
          <a:lstStyle/>
          <a:p>
            <a:r>
              <a:rPr lang="en-US" smtClean="0"/>
              <a:t>© irmgn.ir</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fld id="{A5720A77-AA9C-406F-9ACD-4095D32FD155}" type="datetime1">
              <a:rPr lang="en-US" smtClean="0"/>
              <a:t>3/17/2016</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 irmgn.ir</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C87055B-1973-4EDE-8FEF-C9763ED5C564}" type="slidenum">
              <a:rPr lang="ar-SA"/>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94AFF41-607F-48C5-8658-AB3B2FBFF607}" type="datetime1">
              <a:rPr lang="en-US" smtClean="0"/>
              <a:t>3/17/2016</a:t>
            </a:fld>
            <a:endParaRPr lang="en-US"/>
          </a:p>
        </p:txBody>
      </p:sp>
      <p:sp>
        <p:nvSpPr>
          <p:cNvPr id="5" name="Footer Placeholder 4"/>
          <p:cNvSpPr>
            <a:spLocks noGrp="1"/>
          </p:cNvSpPr>
          <p:nvPr>
            <p:ph type="ftr" sz="quarter" idx="11"/>
          </p:nvPr>
        </p:nvSpPr>
        <p:spPr/>
        <p:txBody>
          <a:bodyPr/>
          <a:lstStyle/>
          <a:p>
            <a:r>
              <a:rPr lang="en-US" smtClean="0"/>
              <a:t>© irmgn.ir</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786289-74E4-43F4-9DA8-3FF2CC7E3F4A}" type="datetime1">
              <a:rPr lang="en-US" smtClean="0"/>
              <a:t>3/17/2016</a:t>
            </a:fld>
            <a:endParaRPr lang="en-US"/>
          </a:p>
        </p:txBody>
      </p:sp>
      <p:sp>
        <p:nvSpPr>
          <p:cNvPr id="5" name="Footer Placeholder 4"/>
          <p:cNvSpPr>
            <a:spLocks noGrp="1"/>
          </p:cNvSpPr>
          <p:nvPr>
            <p:ph type="ftr" sz="quarter" idx="11"/>
          </p:nvPr>
        </p:nvSpPr>
        <p:spPr>
          <a:xfrm>
            <a:off x="800100" y="6172200"/>
            <a:ext cx="4000500" cy="457200"/>
          </a:xfrm>
        </p:spPr>
        <p:txBody>
          <a:bodyPr/>
          <a:lstStyle/>
          <a:p>
            <a:r>
              <a:rPr lang="en-US" smtClean="0"/>
              <a:t>© irmgn.ir</a:t>
            </a:r>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A05816E-ACAF-4794-8276-DF88C143CD75}" type="datetime1">
              <a:rPr lang="en-US" smtClean="0"/>
              <a:t>3/17/2016</a:t>
            </a:fld>
            <a:endParaRPr lang="en-US"/>
          </a:p>
        </p:txBody>
      </p:sp>
      <p:sp>
        <p:nvSpPr>
          <p:cNvPr id="6" name="Footer Placeholder 5"/>
          <p:cNvSpPr>
            <a:spLocks noGrp="1"/>
          </p:cNvSpPr>
          <p:nvPr>
            <p:ph type="ftr" sz="quarter" idx="11"/>
          </p:nvPr>
        </p:nvSpPr>
        <p:spPr/>
        <p:txBody>
          <a:bodyPr/>
          <a:lstStyle/>
          <a:p>
            <a:r>
              <a:rPr lang="en-US" smtClean="0"/>
              <a:t>© irmgn.ir</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06B2FC1-5BCD-4FDF-9691-B4BCB03AB273}" type="datetime1">
              <a:rPr lang="en-US" smtClean="0"/>
              <a:t>3/17/2016</a:t>
            </a:fld>
            <a:endParaRPr lang="en-US"/>
          </a:p>
        </p:txBody>
      </p:sp>
      <p:sp>
        <p:nvSpPr>
          <p:cNvPr id="8" name="Footer Placeholder 7"/>
          <p:cNvSpPr>
            <a:spLocks noGrp="1"/>
          </p:cNvSpPr>
          <p:nvPr>
            <p:ph type="ftr" sz="quarter" idx="11"/>
          </p:nvPr>
        </p:nvSpPr>
        <p:spPr/>
        <p:txBody>
          <a:bodyPr/>
          <a:lstStyle/>
          <a:p>
            <a:r>
              <a:rPr lang="en-US" smtClean="0"/>
              <a:t>© irmgn.ir</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C9AD336-F1BD-460F-9997-5CE758B9D7FA}" type="datetime1">
              <a:rPr lang="en-US" smtClean="0"/>
              <a:t>3/17/2016</a:t>
            </a:fld>
            <a:endParaRPr lang="en-US"/>
          </a:p>
        </p:txBody>
      </p:sp>
      <p:sp>
        <p:nvSpPr>
          <p:cNvPr id="4" name="Footer Placeholder 3"/>
          <p:cNvSpPr>
            <a:spLocks noGrp="1"/>
          </p:cNvSpPr>
          <p:nvPr>
            <p:ph type="ftr" sz="quarter" idx="11"/>
          </p:nvPr>
        </p:nvSpPr>
        <p:spPr/>
        <p:txBody>
          <a:bodyPr/>
          <a:lstStyle/>
          <a:p>
            <a:r>
              <a:rPr lang="en-US" smtClean="0"/>
              <a:t>© irmgn.ir</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62DF88-A97E-4EDF-BFF7-40213D68EF3B}" type="datetime1">
              <a:rPr lang="en-US" smtClean="0"/>
              <a:t>3/17/2016</a:t>
            </a:fld>
            <a:endParaRPr lang="en-US"/>
          </a:p>
        </p:txBody>
      </p:sp>
      <p:sp>
        <p:nvSpPr>
          <p:cNvPr id="3" name="Footer Placeholder 2"/>
          <p:cNvSpPr>
            <a:spLocks noGrp="1"/>
          </p:cNvSpPr>
          <p:nvPr>
            <p:ph type="ftr" sz="quarter" idx="11"/>
          </p:nvPr>
        </p:nvSpPr>
        <p:spPr/>
        <p:txBody>
          <a:bodyPr/>
          <a:lstStyle/>
          <a:p>
            <a:r>
              <a:rPr lang="en-US" smtClean="0"/>
              <a:t>© irmgn.ir</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2717C43-D2EB-42C5-8429-A9996876EDF7}" type="datetime1">
              <a:rPr lang="en-US" smtClean="0"/>
              <a:t>3/17/2016</a:t>
            </a:fld>
            <a:endParaRPr lang="en-US"/>
          </a:p>
        </p:txBody>
      </p:sp>
      <p:sp>
        <p:nvSpPr>
          <p:cNvPr id="6" name="Footer Placeholder 5"/>
          <p:cNvSpPr>
            <a:spLocks noGrp="1"/>
          </p:cNvSpPr>
          <p:nvPr>
            <p:ph type="ftr" sz="quarter" idx="11"/>
          </p:nvPr>
        </p:nvSpPr>
        <p:spPr/>
        <p:txBody>
          <a:bodyPr/>
          <a:lstStyle/>
          <a:p>
            <a:r>
              <a:rPr lang="en-US" smtClean="0"/>
              <a:t>© irmgn.ir</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D7B8F28-25E1-4092-A83C-1AE20031E74C}" type="datetime1">
              <a:rPr lang="en-US" smtClean="0"/>
              <a:t>3/17/2016</a:t>
            </a:fld>
            <a:endParaRPr lang="en-US"/>
          </a:p>
        </p:txBody>
      </p:sp>
      <p:sp>
        <p:nvSpPr>
          <p:cNvPr id="6" name="Footer Placeholder 5"/>
          <p:cNvSpPr>
            <a:spLocks noGrp="1"/>
          </p:cNvSpPr>
          <p:nvPr>
            <p:ph type="ftr" sz="quarter" idx="11"/>
          </p:nvPr>
        </p:nvSpPr>
        <p:spPr>
          <a:xfrm>
            <a:off x="914400" y="6172200"/>
            <a:ext cx="3886200" cy="457200"/>
          </a:xfrm>
        </p:spPr>
        <p:txBody>
          <a:bodyPr/>
          <a:lstStyle/>
          <a:p>
            <a:r>
              <a:rPr lang="en-US" smtClean="0"/>
              <a:t>© irmgn.ir</a:t>
            </a:r>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srcRect/>
          <a:tile tx="0" ty="0" sx="70000" sy="70000" flip="none" algn="ctr"/>
        </a:blip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5C41F30E-C308-48B8-905A-B7CBCD3A6B4D}" type="datetime1">
              <a:rPr lang="en-US" smtClean="0"/>
              <a:t>3/17/2016</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r>
              <a:rPr lang="en-US" smtClean="0"/>
              <a:t>© irmgn.ir</a:t>
            </a:r>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sldNum="0"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vmlDrawing" Target="../drawings/vmlDrawing3.v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2.xml"/><Relationship Id="rId1" Type="http://schemas.openxmlformats.org/officeDocument/2006/relationships/vmlDrawing" Target="../drawings/vmlDrawing4.v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vmlDrawing" Target="../drawings/vmlDrawing5.v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vmlDrawing" Target="../drawings/vmlDrawing6.v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vmlDrawing" Target="../drawings/vmlDrawing7.v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332657"/>
            <a:ext cx="8587680" cy="6192687"/>
          </a:xfrm>
          <a:ln/>
        </p:spPr>
        <p:style>
          <a:lnRef idx="2">
            <a:schemeClr val="accent3"/>
          </a:lnRef>
          <a:fillRef idx="1003">
            <a:schemeClr val="lt1"/>
          </a:fillRef>
          <a:effectRef idx="0">
            <a:schemeClr val="accent3"/>
          </a:effectRef>
          <a:fontRef idx="minor">
            <a:schemeClr val="dk1"/>
          </a:fontRef>
        </p:style>
        <p:txBody>
          <a:bodyPr vert="horz">
            <a:normAutofit/>
          </a:bodyPr>
          <a:lstStyle/>
          <a:p>
            <a:pPr algn="ctr">
              <a:buNone/>
            </a:pPr>
            <a:endParaRPr lang="fa-IR" sz="3000" b="1" dirty="0" smtClean="0">
              <a:solidFill>
                <a:schemeClr val="tx1">
                  <a:lumMod val="95000"/>
                  <a:lumOff val="5000"/>
                </a:schemeClr>
              </a:solidFill>
              <a:cs typeface="Lotus" pitchFamily="2" charset="-78"/>
            </a:endParaRPr>
          </a:p>
          <a:p>
            <a:pPr algn="ctr">
              <a:spcBef>
                <a:spcPct val="0"/>
              </a:spcBef>
              <a:buNone/>
            </a:pPr>
            <a:r>
              <a:rPr lang="fa-IR" sz="2800" b="1" dirty="0" smtClean="0">
                <a:solidFill>
                  <a:srgbClr val="FF0000"/>
                </a:solidFill>
                <a:latin typeface="2  Titr"/>
                <a:ea typeface="+mj-ea"/>
                <a:cs typeface="B Mitra" pitchFamily="2" charset="-78"/>
              </a:rPr>
              <a:t>موضوع:تحلیل محتوا</a:t>
            </a:r>
          </a:p>
          <a:p>
            <a:pPr algn="ctr">
              <a:spcBef>
                <a:spcPct val="0"/>
              </a:spcBef>
              <a:buNone/>
            </a:pPr>
            <a:endParaRPr lang="fa-IR" sz="2800" b="1" dirty="0" smtClean="0">
              <a:solidFill>
                <a:srgbClr val="FF0000"/>
              </a:solidFill>
              <a:latin typeface="2  Titr"/>
              <a:ea typeface="+mj-ea"/>
              <a:cs typeface="B Mitra" pitchFamily="2" charset="-78"/>
            </a:endParaRPr>
          </a:p>
          <a:p>
            <a:pPr algn="ctr">
              <a:spcBef>
                <a:spcPct val="0"/>
              </a:spcBef>
              <a:buNone/>
            </a:pPr>
            <a:r>
              <a:rPr lang="en-US" sz="2800" b="1" dirty="0" smtClean="0">
                <a:solidFill>
                  <a:srgbClr val="FF0000"/>
                </a:solidFill>
                <a:latin typeface="2  Titr"/>
                <a:ea typeface="+mj-ea"/>
                <a:cs typeface="Titr" pitchFamily="2" charset="-78"/>
              </a:rPr>
              <a:t>Content</a:t>
            </a:r>
            <a:r>
              <a:rPr lang="fa-IR" sz="2800" b="1" dirty="0" smtClean="0">
                <a:solidFill>
                  <a:srgbClr val="FF0000"/>
                </a:solidFill>
                <a:latin typeface="2  Titr"/>
                <a:ea typeface="+mj-ea"/>
                <a:cs typeface="Titr" pitchFamily="2" charset="-78"/>
              </a:rPr>
              <a:t> </a:t>
            </a:r>
            <a:r>
              <a:rPr lang="en-US" sz="2800" b="1" dirty="0" smtClean="0">
                <a:solidFill>
                  <a:srgbClr val="FF0000"/>
                </a:solidFill>
                <a:latin typeface="2  Titr"/>
                <a:ea typeface="+mj-ea"/>
                <a:cs typeface="Titr" pitchFamily="2" charset="-78"/>
              </a:rPr>
              <a:t> analysis</a:t>
            </a:r>
          </a:p>
          <a:p>
            <a:pPr algn="ctr">
              <a:buNone/>
            </a:pPr>
            <a:endParaRPr lang="en-US" sz="3600" b="1" dirty="0" smtClean="0">
              <a:solidFill>
                <a:schemeClr val="tx1">
                  <a:lumMod val="95000"/>
                  <a:lumOff val="5000"/>
                </a:schemeClr>
              </a:solidFill>
              <a:cs typeface="Lotus" pitchFamily="2" charset="-78"/>
            </a:endParaRPr>
          </a:p>
          <a:p>
            <a:pPr algn="ctr">
              <a:buNone/>
            </a:pPr>
            <a:endParaRPr lang="en-US" sz="3600" b="1" dirty="0" smtClean="0">
              <a:solidFill>
                <a:schemeClr val="tx1">
                  <a:lumMod val="95000"/>
                  <a:lumOff val="5000"/>
                </a:schemeClr>
              </a:solidFill>
              <a:cs typeface="Lotus" pitchFamily="2" charset="-78"/>
            </a:endParaRPr>
          </a:p>
          <a:p>
            <a:pPr algn="ctr">
              <a:spcBef>
                <a:spcPct val="0"/>
              </a:spcBef>
              <a:buNone/>
            </a:pPr>
            <a:r>
              <a:rPr lang="fa-IR" sz="2800" dirty="0" smtClean="0">
                <a:solidFill>
                  <a:srgbClr val="00B0F0"/>
                </a:solidFill>
                <a:latin typeface="2  Titr"/>
                <a:ea typeface="+mj-ea"/>
                <a:cs typeface="B Mitra" pitchFamily="2" charset="-78"/>
              </a:rPr>
              <a:t>                واحد علوم و تحقیقات آذربایجانشرقی        </a:t>
            </a:r>
          </a:p>
          <a:p>
            <a:pPr algn="ctr">
              <a:spcBef>
                <a:spcPct val="0"/>
              </a:spcBef>
              <a:buNone/>
            </a:pPr>
            <a:r>
              <a:rPr lang="fa-IR" sz="2800" dirty="0" smtClean="0">
                <a:solidFill>
                  <a:srgbClr val="00B0F0"/>
                </a:solidFill>
                <a:latin typeface="2  Titr"/>
                <a:ea typeface="+mj-ea"/>
                <a:cs typeface="B Mitra" pitchFamily="2" charset="-78"/>
              </a:rPr>
              <a:t>         </a:t>
            </a:r>
            <a:endParaRPr lang="fa-IR" sz="2400" b="1" dirty="0" smtClean="0">
              <a:solidFill>
                <a:srgbClr val="FF0000"/>
              </a:solidFill>
              <a:latin typeface="2  Titr"/>
              <a:ea typeface="+mj-ea"/>
              <a:cs typeface="Titr" pitchFamily="2" charset="-78"/>
            </a:endParaRPr>
          </a:p>
          <a:p>
            <a:pPr algn="ctr">
              <a:spcBef>
                <a:spcPct val="0"/>
              </a:spcBef>
              <a:buNone/>
            </a:pPr>
            <a:r>
              <a:rPr lang="fa-IR" sz="2400" b="1" dirty="0" smtClean="0">
                <a:solidFill>
                  <a:srgbClr val="002060"/>
                </a:solidFill>
                <a:latin typeface="2  Titr"/>
                <a:ea typeface="+mj-ea"/>
                <a:cs typeface="B Lotus" pitchFamily="2" charset="-78"/>
              </a:rPr>
              <a:t>            عنوان درس</a:t>
            </a:r>
            <a:r>
              <a:rPr lang="fa-IR" sz="2400" b="1" dirty="0" smtClean="0">
                <a:solidFill>
                  <a:srgbClr val="FF0000"/>
                </a:solidFill>
                <a:latin typeface="2  Titr"/>
                <a:ea typeface="+mj-ea"/>
                <a:cs typeface="B Lotus" pitchFamily="2" charset="-78"/>
              </a:rPr>
              <a:t>:مبانی روش شناسی تحقیق      </a:t>
            </a:r>
            <a:endParaRPr lang="en-US" sz="2400" b="1" dirty="0" smtClean="0">
              <a:solidFill>
                <a:srgbClr val="FF0000"/>
              </a:solidFill>
              <a:latin typeface="2  Titr"/>
              <a:ea typeface="+mj-ea"/>
              <a:cs typeface="B Lotus" pitchFamily="2" charset="-78"/>
            </a:endParaRPr>
          </a:p>
          <a:p>
            <a:pPr algn="ctr">
              <a:spcBef>
                <a:spcPct val="0"/>
              </a:spcBef>
              <a:buNone/>
            </a:pPr>
            <a:endParaRPr lang="fa-IR" sz="2400" b="1" dirty="0" smtClean="0">
              <a:solidFill>
                <a:srgbClr val="FF0000"/>
              </a:solidFill>
              <a:latin typeface="2  Titr"/>
              <a:ea typeface="+mj-ea"/>
              <a:cs typeface="Titr" pitchFamily="2" charset="-78"/>
            </a:endParaRPr>
          </a:p>
          <a:p>
            <a:pPr algn="ctr">
              <a:spcBef>
                <a:spcPct val="0"/>
              </a:spcBef>
              <a:buNone/>
            </a:pPr>
            <a:r>
              <a:rPr lang="fa-IR" sz="2400" b="1" dirty="0" smtClean="0">
                <a:solidFill>
                  <a:srgbClr val="FF0000"/>
                </a:solidFill>
                <a:latin typeface="2  Titr"/>
                <a:ea typeface="+mj-ea"/>
                <a:cs typeface="Titr" pitchFamily="2" charset="-78"/>
              </a:rPr>
              <a:t>استاد: </a:t>
            </a:r>
            <a:r>
              <a:rPr lang="fa-IR" sz="2400" b="1" dirty="0" smtClean="0">
                <a:solidFill>
                  <a:srgbClr val="002060"/>
                </a:solidFill>
                <a:latin typeface="2  Titr"/>
                <a:ea typeface="+mj-ea"/>
                <a:cs typeface="B Mitra" pitchFamily="2" charset="-78"/>
              </a:rPr>
              <a:t>جناب آقای دکترتقی زاده </a:t>
            </a:r>
          </a:p>
          <a:p>
            <a:pPr algn="ctr">
              <a:spcBef>
                <a:spcPct val="0"/>
              </a:spcBef>
              <a:buNone/>
            </a:pPr>
            <a:r>
              <a:rPr lang="fa-IR" sz="2400" b="1" dirty="0" smtClean="0">
                <a:solidFill>
                  <a:srgbClr val="FF0000"/>
                </a:solidFill>
                <a:latin typeface="2  Titr"/>
                <a:ea typeface="+mj-ea"/>
                <a:cs typeface="Titr" pitchFamily="2" charset="-78"/>
              </a:rPr>
              <a:t>                                             </a:t>
            </a:r>
          </a:p>
          <a:p>
            <a:pPr algn="ctr">
              <a:spcBef>
                <a:spcPct val="0"/>
              </a:spcBef>
              <a:buNone/>
            </a:pPr>
            <a:r>
              <a:rPr lang="fa-IR" sz="2400" b="1" dirty="0" smtClean="0">
                <a:solidFill>
                  <a:srgbClr val="002060"/>
                </a:solidFill>
                <a:latin typeface="2  Titr"/>
                <a:ea typeface="+mj-ea"/>
                <a:cs typeface="Titr" pitchFamily="2" charset="-78"/>
              </a:rPr>
              <a:t>ارائه کننده: اکبراسمعیلی      </a:t>
            </a:r>
          </a:p>
          <a:p>
            <a:pPr algn="ctr">
              <a:buNone/>
            </a:pPr>
            <a:r>
              <a:rPr lang="fa-IR" sz="2000" b="1" dirty="0" smtClean="0">
                <a:solidFill>
                  <a:srgbClr val="00B0F0"/>
                </a:solidFill>
                <a:latin typeface="2  Titr"/>
                <a:ea typeface="+mj-ea"/>
                <a:cs typeface="B Mitra" pitchFamily="2" charset="-78"/>
              </a:rPr>
              <a:t>                                                                                           دی ماه1392</a:t>
            </a:r>
            <a:endParaRPr lang="en-US" sz="2000" b="1" dirty="0" smtClean="0">
              <a:solidFill>
                <a:srgbClr val="00B0F0"/>
              </a:solidFill>
              <a:latin typeface="2  Titr"/>
              <a:ea typeface="+mj-ea"/>
              <a:cs typeface="B Mitra" pitchFamily="2" charset="-78"/>
            </a:endParaRPr>
          </a:p>
        </p:txBody>
      </p:sp>
      <p:pic>
        <p:nvPicPr>
          <p:cNvPr id="1028" name="Picture 4" descr="C:\Users\APADA\Desktop\index.jpg"/>
          <p:cNvPicPr>
            <a:picLocks noChangeAspect="1" noChangeArrowheads="1"/>
          </p:cNvPicPr>
          <p:nvPr/>
        </p:nvPicPr>
        <p:blipFill>
          <a:blip r:embed="rId3" cstate="print"/>
          <a:srcRect/>
          <a:stretch>
            <a:fillRect/>
          </a:stretch>
        </p:blipFill>
        <p:spPr bwMode="auto">
          <a:xfrm>
            <a:off x="3962400" y="2209800"/>
            <a:ext cx="792088" cy="1080120"/>
          </a:xfrm>
          <a:prstGeom prst="rect">
            <a:avLst/>
          </a:prstGeom>
          <a:noFill/>
        </p:spPr>
      </p:pic>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ransition>
    <p:strips dir="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276600" y="274638"/>
            <a:ext cx="5410200" cy="792162"/>
          </a:xfrm>
        </p:spPr>
        <p:txBody>
          <a:bodyPr>
            <a:normAutofit/>
          </a:bodyPr>
          <a:lstStyle/>
          <a:p>
            <a:pPr algn="ctr" eaLnBrk="1" hangingPunct="1"/>
            <a:r>
              <a:rPr lang="fa-IR" sz="2800" b="1" dirty="0" smtClean="0">
                <a:solidFill>
                  <a:srgbClr val="FF0000"/>
                </a:solidFill>
                <a:latin typeface="2  Titr"/>
                <a:cs typeface="2  Titr" pitchFamily="2" charset="-78"/>
              </a:rPr>
              <a:t>2-تعاریف :</a:t>
            </a:r>
            <a:r>
              <a:rPr lang="fa-IR" sz="2000" b="1" dirty="0" smtClean="0">
                <a:solidFill>
                  <a:srgbClr val="FF0000"/>
                </a:solidFill>
                <a:latin typeface="2  Titr"/>
                <a:cs typeface="2  Titr" pitchFamily="2" charset="-78"/>
              </a:rPr>
              <a:t>تعریف جامع تحلیل محتوا</a:t>
            </a:r>
            <a:endParaRPr lang="en-US" sz="2000" b="1" dirty="0" smtClean="0">
              <a:solidFill>
                <a:srgbClr val="FF0000"/>
              </a:solidFill>
              <a:latin typeface="2  Titr"/>
              <a:cs typeface="2  Titr" pitchFamily="2" charset="-78"/>
            </a:endParaRPr>
          </a:p>
        </p:txBody>
      </p:sp>
      <p:sp>
        <p:nvSpPr>
          <p:cNvPr id="21507" name="Rectangle 3"/>
          <p:cNvSpPr>
            <a:spLocks noGrp="1" noChangeArrowheads="1"/>
          </p:cNvSpPr>
          <p:nvPr>
            <p:ph type="body" idx="1"/>
          </p:nvPr>
        </p:nvSpPr>
        <p:spPr>
          <a:xfrm>
            <a:off x="381000" y="1219200"/>
            <a:ext cx="8382000" cy="4953000"/>
          </a:xfrm>
        </p:spPr>
        <p:style>
          <a:lnRef idx="0">
            <a:scrgbClr r="0" g="0" b="0"/>
          </a:lnRef>
          <a:fillRef idx="1003">
            <a:schemeClr val="lt1"/>
          </a:fillRef>
          <a:effectRef idx="0">
            <a:scrgbClr r="0" g="0" b="0"/>
          </a:effectRef>
          <a:fontRef idx="major"/>
        </p:style>
        <p:txBody>
          <a:bodyPr>
            <a:normAutofit/>
          </a:bodyPr>
          <a:lstStyle/>
          <a:p>
            <a:pPr algn="r" eaLnBrk="1" hangingPunct="1">
              <a:lnSpc>
                <a:spcPct val="80000"/>
              </a:lnSpc>
              <a:buNone/>
            </a:pPr>
            <a:endParaRPr lang="fa-IR" sz="2400" b="1" dirty="0" smtClean="0">
              <a:cs typeface="B Mitra" pitchFamily="2" charset="-78"/>
            </a:endParaRPr>
          </a:p>
          <a:p>
            <a:pPr algn="r" eaLnBrk="1" hangingPunct="1">
              <a:lnSpc>
                <a:spcPct val="150000"/>
              </a:lnSpc>
              <a:buNone/>
            </a:pPr>
            <a:r>
              <a:rPr lang="fa-IR" sz="2400" b="1" dirty="0" smtClean="0">
                <a:cs typeface="B Mitra" pitchFamily="2" charset="-78"/>
              </a:rPr>
              <a:t>تحلیل محتوای کمی،آزمون نظام مند (سیستماتیک)وتکرارپذیر نمادهای ارتباطی</a:t>
            </a:r>
          </a:p>
          <a:p>
            <a:pPr algn="r" eaLnBrk="1" hangingPunct="1">
              <a:lnSpc>
                <a:spcPct val="150000"/>
              </a:lnSpc>
              <a:buNone/>
            </a:pPr>
            <a:r>
              <a:rPr lang="fa-IR" sz="2400" b="1" dirty="0" smtClean="0">
                <a:cs typeface="B Mitra" pitchFamily="2" charset="-78"/>
              </a:rPr>
              <a:t>است که طی آن،ارزش های عددی بر اساس قوانین معتبر اندازه گیری،به متن نسبت داده می شود وسپس با استفاده از روش های آماری،روابط بین ارزشها تحلیل می شود. این عمل به منظور توصیف محتوای ارتباطات /استخراج نتیجه درباره معنی آن یا پی بردن به بافت و زمینه ارتباط،هم در مرحله تولید و هم در مرحله مصرف صورت می گیرد</a:t>
            </a:r>
            <a:r>
              <a:rPr lang="fa-IR" sz="2400" b="1" dirty="0" smtClean="0">
                <a:cs typeface="B Badr" pitchFamily="2" charset="-78"/>
              </a:rPr>
              <a:t>.</a:t>
            </a:r>
          </a:p>
          <a:p>
            <a:pPr algn="r" eaLnBrk="1" hangingPunct="1">
              <a:lnSpc>
                <a:spcPct val="80000"/>
              </a:lnSpc>
              <a:buFontTx/>
              <a:buNone/>
            </a:pPr>
            <a:r>
              <a:rPr lang="fa-IR" sz="2400" b="1" dirty="0" smtClean="0">
                <a:cs typeface="B Badr" pitchFamily="2" charset="-78"/>
              </a:rPr>
              <a:t>                                                                          </a:t>
            </a:r>
            <a:r>
              <a:rPr lang="fa-IR" sz="2400" b="1" dirty="0" smtClean="0">
                <a:solidFill>
                  <a:srgbClr val="0070C0"/>
                </a:solidFill>
                <a:cs typeface="B Badr" pitchFamily="2" charset="-78"/>
              </a:rPr>
              <a:t>”دانیل رایف/استفن لیسی/فریدریک جی.فیکو“</a:t>
            </a:r>
          </a:p>
          <a:p>
            <a:pPr algn="r" eaLnBrk="1" hangingPunct="1">
              <a:lnSpc>
                <a:spcPct val="80000"/>
              </a:lnSpc>
            </a:pPr>
            <a:endParaRPr lang="fa-IR" sz="2400" b="1" dirty="0" smtClean="0">
              <a:cs typeface="B Badr" pitchFamily="2" charset="-78"/>
            </a:endParaRPr>
          </a:p>
          <a:p>
            <a:pPr algn="r" eaLnBrk="1" hangingPunct="1">
              <a:lnSpc>
                <a:spcPct val="80000"/>
              </a:lnSpc>
            </a:pPr>
            <a:endParaRPr lang="en-US" sz="2400" b="1" dirty="0" smtClean="0">
              <a:cs typeface="B Badr"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7" name="Rectangle 2"/>
          <p:cNvSpPr>
            <a:spLocks noGrp="1" noChangeArrowheads="1"/>
          </p:cNvSpPr>
          <p:nvPr>
            <p:ph type="title"/>
          </p:nvPr>
        </p:nvSpPr>
        <p:spPr>
          <a:xfrm>
            <a:off x="4495800" y="228600"/>
            <a:ext cx="4343400" cy="1143000"/>
          </a:xfrm>
        </p:spPr>
        <p:txBody>
          <a:bodyPr>
            <a:normAutofit/>
          </a:bodyPr>
          <a:lstStyle/>
          <a:p>
            <a:pPr algn="ctr"/>
            <a:r>
              <a:rPr lang="fa-IR" sz="2400" dirty="0" smtClean="0">
                <a:solidFill>
                  <a:srgbClr val="FF0000"/>
                </a:solidFill>
                <a:cs typeface="2  Titr" pitchFamily="2" charset="-78"/>
              </a:rPr>
              <a:t>3-اصطلاحات کلیدی تعریف </a:t>
            </a:r>
            <a:br>
              <a:rPr lang="fa-IR" sz="2400" dirty="0" smtClean="0">
                <a:solidFill>
                  <a:srgbClr val="FF0000"/>
                </a:solidFill>
                <a:cs typeface="2  Titr" pitchFamily="2" charset="-78"/>
              </a:rPr>
            </a:br>
            <a:r>
              <a:rPr lang="fa-IR" sz="2400" dirty="0" smtClean="0">
                <a:solidFill>
                  <a:srgbClr val="FF0000"/>
                </a:solidFill>
                <a:cs typeface="2  Titr" pitchFamily="2" charset="-78"/>
              </a:rPr>
              <a:t>تحلیل محتوا</a:t>
            </a:r>
            <a:endParaRPr lang="en-US" sz="2400" dirty="0" smtClean="0">
              <a:solidFill>
                <a:srgbClr val="FF0000"/>
              </a:solidFill>
              <a:cs typeface="2  Titr" pitchFamily="2" charset="-78"/>
            </a:endParaRPr>
          </a:p>
        </p:txBody>
      </p:sp>
      <p:graphicFrame>
        <p:nvGraphicFramePr>
          <p:cNvPr id="1026" name="Diagram 5"/>
          <p:cNvGraphicFramePr>
            <a:graphicFrameLocks/>
          </p:cNvGraphicFramePr>
          <p:nvPr>
            <p:ph idx="1"/>
          </p:nvPr>
        </p:nvGraphicFramePr>
        <p:xfrm>
          <a:off x="381000" y="1676400"/>
          <a:ext cx="8229600" cy="4525963"/>
        </p:xfrm>
        <a:graphic>
          <a:graphicData uri="http://schemas.openxmlformats.org/drawingml/2006/compatibility">
            <com:legacyDrawing xmlns:com="http://schemas.openxmlformats.org/drawingml/2006/compatibility" spid="_x0000_s78850"/>
          </a:graphicData>
        </a:graphic>
      </p:graphicFrame>
      <p:sp>
        <p:nvSpPr>
          <p:cNvPr id="4" name="Footer Placeholder 3"/>
          <p:cNvSpPr>
            <a:spLocks noGrp="1"/>
          </p:cNvSpPr>
          <p:nvPr>
            <p:ph type="ftr" sz="quarter" idx="11"/>
          </p:nvPr>
        </p:nvSpPr>
        <p:spPr/>
        <p:txBody>
          <a:bodyPr/>
          <a:lstStyle/>
          <a:p>
            <a:pPr>
              <a:defRPr/>
            </a:pPr>
            <a:r>
              <a:rPr lang="en-US" smtClean="0"/>
              <a:t>© irmgn.ir</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048000" y="76200"/>
            <a:ext cx="5638800" cy="1143000"/>
          </a:xfrm>
        </p:spPr>
        <p:txBody>
          <a:bodyPr>
            <a:normAutofit/>
          </a:bodyPr>
          <a:lstStyle/>
          <a:p>
            <a:pPr algn="ctr" eaLnBrk="1" hangingPunct="1"/>
            <a:r>
              <a:rPr lang="fa-IR" sz="2400" b="1" dirty="0" smtClean="0">
                <a:solidFill>
                  <a:srgbClr val="FF0000"/>
                </a:solidFill>
                <a:cs typeface="2  Titr" pitchFamily="2" charset="-78"/>
              </a:rPr>
              <a:t>3-1-نظام مند یا سیستماتیک بودن</a:t>
            </a:r>
            <a:endParaRPr lang="en-US" sz="2400" b="1" dirty="0" smtClean="0">
              <a:solidFill>
                <a:srgbClr val="FF0000"/>
              </a:solidFill>
              <a:cs typeface="2  Titr" pitchFamily="2" charset="-78"/>
            </a:endParaRPr>
          </a:p>
        </p:txBody>
      </p:sp>
      <p:sp>
        <p:nvSpPr>
          <p:cNvPr id="22531" name="Rectangle 3"/>
          <p:cNvSpPr>
            <a:spLocks noGrp="1" noChangeArrowheads="1"/>
          </p:cNvSpPr>
          <p:nvPr>
            <p:ph type="body" idx="1"/>
          </p:nvPr>
        </p:nvSpPr>
        <p:spPr/>
        <p:style>
          <a:lnRef idx="0">
            <a:scrgbClr r="0" g="0" b="0"/>
          </a:lnRef>
          <a:fillRef idx="1003">
            <a:schemeClr val="lt1"/>
          </a:fillRef>
          <a:effectRef idx="0">
            <a:scrgbClr r="0" g="0" b="0"/>
          </a:effectRef>
          <a:fontRef idx="major"/>
        </p:style>
        <p:txBody>
          <a:bodyPr>
            <a:normAutofit/>
          </a:bodyPr>
          <a:lstStyle/>
          <a:p>
            <a:pPr algn="r" eaLnBrk="1" hangingPunct="1">
              <a:lnSpc>
                <a:spcPct val="80000"/>
              </a:lnSpc>
              <a:buNone/>
            </a:pPr>
            <a:endParaRPr lang="fa-IR" sz="2400" b="1" dirty="0" smtClean="0">
              <a:solidFill>
                <a:srgbClr val="0070C0"/>
              </a:solidFill>
              <a:cs typeface="B Mitra" pitchFamily="2" charset="-78"/>
            </a:endParaRPr>
          </a:p>
          <a:p>
            <a:pPr algn="r" eaLnBrk="1" hangingPunct="1">
              <a:lnSpc>
                <a:spcPct val="80000"/>
              </a:lnSpc>
              <a:buNone/>
            </a:pPr>
            <a:r>
              <a:rPr lang="fa-IR" sz="2400" b="1" dirty="0" smtClean="0">
                <a:solidFill>
                  <a:srgbClr val="0070C0"/>
                </a:solidFill>
                <a:cs typeface="B Mitra" pitchFamily="2" charset="-78"/>
              </a:rPr>
              <a:t>منظورازنظام مند یا سیستماتیک بودن درتحلیل محتوا این است که :</a:t>
            </a:r>
          </a:p>
          <a:p>
            <a:pPr algn="r" eaLnBrk="1" hangingPunct="1">
              <a:lnSpc>
                <a:spcPct val="80000"/>
              </a:lnSpc>
              <a:buNone/>
            </a:pPr>
            <a:endParaRPr lang="fa-IR" sz="2400" b="1" dirty="0" smtClean="0">
              <a:solidFill>
                <a:srgbClr val="0070C0"/>
              </a:solidFill>
              <a:cs typeface="B Mitra" pitchFamily="2" charset="-78"/>
            </a:endParaRPr>
          </a:p>
          <a:p>
            <a:pPr algn="r" eaLnBrk="1" hangingPunct="1">
              <a:lnSpc>
                <a:spcPct val="80000"/>
              </a:lnSpc>
              <a:buNone/>
            </a:pPr>
            <a:r>
              <a:rPr lang="fa-IR" sz="2400" b="1" dirty="0" smtClean="0">
                <a:cs typeface="B Mitra" pitchFamily="2" charset="-78"/>
              </a:rPr>
              <a:t>1- روش کار و نحوه جمع آوری داده ها برای تمام بخش های تحقیق به صورت منظم ویکسان صورت گیرد.بدین ترتیب انتخاب موارد یک شیوه </a:t>
            </a:r>
          </a:p>
          <a:p>
            <a:pPr algn="r" eaLnBrk="1" hangingPunct="1">
              <a:lnSpc>
                <a:spcPct val="80000"/>
              </a:lnSpc>
              <a:buNone/>
            </a:pPr>
            <a:r>
              <a:rPr lang="fa-IR" sz="2400" b="1" dirty="0" smtClean="0">
                <a:cs typeface="B Mitra" pitchFamily="2" charset="-78"/>
              </a:rPr>
              <a:t>مشخص دارد و خودسرانه نیست.</a:t>
            </a:r>
          </a:p>
          <a:p>
            <a:pPr algn="r" eaLnBrk="1" hangingPunct="1">
              <a:lnSpc>
                <a:spcPct val="80000"/>
              </a:lnSpc>
              <a:buNone/>
            </a:pPr>
            <a:endParaRPr lang="fa-IR" sz="2400" b="1" dirty="0" smtClean="0">
              <a:cs typeface="B Mitra" pitchFamily="2" charset="-78"/>
            </a:endParaRPr>
          </a:p>
          <a:p>
            <a:pPr algn="r" eaLnBrk="1" hangingPunct="1">
              <a:lnSpc>
                <a:spcPct val="80000"/>
              </a:lnSpc>
              <a:buNone/>
            </a:pPr>
            <a:r>
              <a:rPr lang="fa-IR" sz="2400" b="1" i="1" dirty="0" smtClean="0">
                <a:solidFill>
                  <a:srgbClr val="0070C0"/>
                </a:solidFill>
                <a:cs typeface="B Mitra" pitchFamily="2" charset="-78"/>
              </a:rPr>
              <a:t>2-مقوله هابه </a:t>
            </a:r>
            <a:r>
              <a:rPr lang="fa-IR" sz="2400" b="1" dirty="0" smtClean="0">
                <a:solidFill>
                  <a:srgbClr val="0070C0"/>
                </a:solidFill>
                <a:cs typeface="B Mitra" pitchFamily="2" charset="-78"/>
              </a:rPr>
              <a:t>صورتی انتخاب شوندکه تمام محتوای مربوط به موضوع مورد تحلیل را دربرگیرند.</a:t>
            </a:r>
          </a:p>
          <a:p>
            <a:pPr algn="r" eaLnBrk="1" hangingPunct="1">
              <a:lnSpc>
                <a:spcPct val="80000"/>
              </a:lnSpc>
              <a:buNone/>
            </a:pPr>
            <a:endParaRPr lang="fa-IR" sz="2400" b="1" dirty="0" smtClean="0">
              <a:solidFill>
                <a:srgbClr val="0070C0"/>
              </a:solidFill>
              <a:cs typeface="B Mitra" pitchFamily="2" charset="-78"/>
            </a:endParaRPr>
          </a:p>
          <a:p>
            <a:pPr algn="r" eaLnBrk="1" hangingPunct="1">
              <a:lnSpc>
                <a:spcPct val="80000"/>
              </a:lnSpc>
              <a:buNone/>
            </a:pPr>
            <a:r>
              <a:rPr lang="fa-IR" sz="2400" b="1" dirty="0" smtClean="0">
                <a:cs typeface="B Mitra" pitchFamily="2" charset="-78"/>
              </a:rPr>
              <a:t>3-داده های تحقیق طوری جمع آوری شوند که سئوال ها و فرضیه های تحقیق را پاسخ گویند و به آنها مربوط باشند. </a:t>
            </a:r>
          </a:p>
          <a:p>
            <a:pPr algn="r" eaLnBrk="1" hangingPunct="1">
              <a:lnSpc>
                <a:spcPct val="80000"/>
              </a:lnSpc>
              <a:buFontTx/>
              <a:buNone/>
            </a:pPr>
            <a:endParaRPr lang="fa-IR" sz="2400" b="1" dirty="0" smtClean="0">
              <a:cs typeface="B Mitra"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648200" y="0"/>
            <a:ext cx="4038600" cy="1214438"/>
          </a:xfrm>
        </p:spPr>
        <p:txBody>
          <a:bodyPr>
            <a:normAutofit fontScale="90000"/>
          </a:bodyPr>
          <a:lstStyle/>
          <a:p>
            <a:pPr eaLnBrk="1" hangingPunct="1"/>
            <a:r>
              <a:rPr lang="fa-IR" b="1" dirty="0" smtClean="0">
                <a:solidFill>
                  <a:srgbClr val="306C26"/>
                </a:solidFill>
              </a:rPr>
              <a:t/>
            </a:r>
            <a:br>
              <a:rPr lang="fa-IR" b="1" dirty="0" smtClean="0">
                <a:solidFill>
                  <a:srgbClr val="306C26"/>
                </a:solidFill>
              </a:rPr>
            </a:br>
            <a:r>
              <a:rPr lang="fa-IR" sz="2700" b="1" dirty="0" smtClean="0">
                <a:solidFill>
                  <a:srgbClr val="FF0000"/>
                </a:solidFill>
                <a:cs typeface="2  Titr" pitchFamily="2" charset="-78"/>
              </a:rPr>
              <a:t>3-2-تکرارپذیری یا عینی بودن</a:t>
            </a:r>
            <a:br>
              <a:rPr lang="fa-IR" sz="2700" b="1" dirty="0" smtClean="0">
                <a:solidFill>
                  <a:srgbClr val="FF0000"/>
                </a:solidFill>
                <a:cs typeface="2  Titr" pitchFamily="2" charset="-78"/>
              </a:rPr>
            </a:br>
            <a:endParaRPr lang="en-US" sz="2700" b="1" dirty="0" smtClean="0">
              <a:solidFill>
                <a:srgbClr val="FF0000"/>
              </a:solidFill>
              <a:cs typeface="2  Titr" pitchFamily="2" charset="-78"/>
            </a:endParaRPr>
          </a:p>
        </p:txBody>
      </p:sp>
      <p:sp>
        <p:nvSpPr>
          <p:cNvPr id="23555" name="Rectangle 3"/>
          <p:cNvSpPr>
            <a:spLocks noGrp="1" noChangeArrowheads="1"/>
          </p:cNvSpPr>
          <p:nvPr>
            <p:ph type="body" idx="1"/>
          </p:nvPr>
        </p:nvSpPr>
        <p:spPr>
          <a:xfrm>
            <a:off x="428625" y="1357313"/>
            <a:ext cx="8358188" cy="5286375"/>
          </a:xfrm>
        </p:spPr>
        <p:txBody>
          <a:bodyPr/>
          <a:lstStyle/>
          <a:p>
            <a:pPr algn="just" rtl="1" eaLnBrk="1" hangingPunct="1">
              <a:lnSpc>
                <a:spcPct val="90000"/>
              </a:lnSpc>
              <a:buFont typeface="Wingdings" pitchFamily="2" charset="2"/>
              <a:buChar char="Ø"/>
            </a:pPr>
            <a:r>
              <a:rPr lang="fa-IR" sz="2800" dirty="0" smtClean="0"/>
              <a:t>اگر تحلیل محتوا به عنوان یک روش علمی مطرح است، باید عینی باشد.اصل </a:t>
            </a:r>
            <a:r>
              <a:rPr lang="fa-IR" sz="2800" dirty="0" smtClean="0">
                <a:solidFill>
                  <a:srgbClr val="FF0000"/>
                </a:solidFill>
              </a:rPr>
              <a:t>عینیت(</a:t>
            </a:r>
            <a:r>
              <a:rPr lang="en-US" sz="2800" dirty="0" smtClean="0">
                <a:solidFill>
                  <a:srgbClr val="FF0000"/>
                </a:solidFill>
              </a:rPr>
              <a:t>objectivity</a:t>
            </a:r>
            <a:r>
              <a:rPr lang="fa-IR" sz="2800" dirty="0" smtClean="0"/>
              <a:t>) را باید در مقابل اصل  </a:t>
            </a:r>
            <a:r>
              <a:rPr lang="fa-IR" sz="2800" dirty="0" smtClean="0">
                <a:solidFill>
                  <a:srgbClr val="FF0000"/>
                </a:solidFill>
              </a:rPr>
              <a:t>ذهنیت (</a:t>
            </a:r>
            <a:r>
              <a:rPr lang="en-US" sz="2800" dirty="0" smtClean="0">
                <a:solidFill>
                  <a:srgbClr val="FF0000"/>
                </a:solidFill>
              </a:rPr>
              <a:t>subjectivity</a:t>
            </a:r>
            <a:r>
              <a:rPr lang="fa-IR" sz="2800" dirty="0" smtClean="0">
                <a:solidFill>
                  <a:srgbClr val="FF0000"/>
                </a:solidFill>
              </a:rPr>
              <a:t>) </a:t>
            </a:r>
            <a:r>
              <a:rPr lang="fa-IR" sz="2800" dirty="0" smtClean="0"/>
              <a:t>درنظرداشت.معنی عینیت این است که مقوله های تحقیق باید طوری تعریف شوند که اگرپژوهشگر دیگری همان محتوا  را با همان تعاریف مورد تجزیه و تحلیل قراردهد به نتیجه یکسان برسد.اگر تحلیل محتوا بر پایه های ذهنی استوار باشد،هرفردی     می تواند تحلیل و تفسیر خود را از بررسی پیام های مورد نظر ارائه دهد.محاسبه </a:t>
            </a:r>
            <a:r>
              <a:rPr lang="fa-IR" sz="2800" dirty="0" smtClean="0">
                <a:solidFill>
                  <a:srgbClr val="BB11A3"/>
                </a:solidFill>
              </a:rPr>
              <a:t>ضریب قابلیت اعتماد یا پایایی</a:t>
            </a:r>
            <a:r>
              <a:rPr lang="fa-IR" sz="2800" dirty="0" smtClean="0"/>
              <a:t> تحقیق به همین منظور صورت می گیرد.</a:t>
            </a:r>
          </a:p>
          <a:p>
            <a:pPr algn="just" rtl="1" eaLnBrk="1" hangingPunct="1">
              <a:lnSpc>
                <a:spcPct val="90000"/>
              </a:lnSpc>
              <a:buFont typeface="Wingdings" pitchFamily="2" charset="2"/>
              <a:buChar char="Ø"/>
            </a:pPr>
            <a:r>
              <a:rPr lang="fa-IR" sz="2800" dirty="0" smtClean="0">
                <a:solidFill>
                  <a:srgbClr val="0070C0"/>
                </a:solidFill>
              </a:rPr>
              <a:t>تکرارپذیری وعینی بودن دو ویژگی مهم علم به حساب می آید.     به نظردومینیک و ویمر خصلت ها،تعصب های فردی،دیدگاه ها و باورهای خاص یک محقق نباید بر روش و یافته های تحقیق او تاثیر بگذارد.</a:t>
            </a:r>
          </a:p>
          <a:p>
            <a:pPr algn="just" eaLnBrk="1" hangingPunct="1">
              <a:lnSpc>
                <a:spcPct val="90000"/>
              </a:lnSpc>
              <a:buFont typeface="Wingdings" pitchFamily="2" charset="2"/>
              <a:buChar char="Ø"/>
            </a:pPr>
            <a:endParaRPr lang="fa-IR" dirty="0" smtClean="0"/>
          </a:p>
          <a:p>
            <a:pPr algn="just" eaLnBrk="1" hangingPunct="1">
              <a:lnSpc>
                <a:spcPct val="90000"/>
              </a:lnSpc>
              <a:buFont typeface="Wingdings" pitchFamily="2" charset="2"/>
              <a:buChar char="Ø"/>
            </a:pPr>
            <a:endParaRPr lang="en-US" sz="3600" dirty="0" smtClean="0"/>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0" y="274638"/>
            <a:ext cx="4114800" cy="944562"/>
          </a:xfrm>
        </p:spPr>
        <p:txBody>
          <a:bodyPr>
            <a:normAutofit/>
          </a:bodyPr>
          <a:lstStyle/>
          <a:p>
            <a:pPr algn="ctr"/>
            <a:r>
              <a:rPr lang="fa-IR" sz="2400" b="1" dirty="0" smtClean="0">
                <a:solidFill>
                  <a:srgbClr val="FF0000"/>
                </a:solidFill>
                <a:cs typeface="2  Titr" pitchFamily="2" charset="-78"/>
              </a:rPr>
              <a:t>3-3-کمّی بودن</a:t>
            </a:r>
            <a:endParaRPr lang="en-US" sz="2400" b="1" dirty="0" smtClean="0">
              <a:solidFill>
                <a:srgbClr val="FF0000"/>
              </a:solidFill>
              <a:cs typeface="2  Titr" pitchFamily="2" charset="-78"/>
            </a:endParaRPr>
          </a:p>
        </p:txBody>
      </p:sp>
      <p:sp>
        <p:nvSpPr>
          <p:cNvPr id="24579" name="Rectangle 3"/>
          <p:cNvSpPr>
            <a:spLocks noGrp="1" noChangeArrowheads="1"/>
          </p:cNvSpPr>
          <p:nvPr>
            <p:ph type="body" idx="1"/>
          </p:nvPr>
        </p:nvSpPr>
        <p:spPr>
          <a:xfrm>
            <a:off x="228600" y="1447800"/>
            <a:ext cx="8458200" cy="4953000"/>
          </a:xfrm>
        </p:spPr>
        <p:style>
          <a:lnRef idx="0">
            <a:scrgbClr r="0" g="0" b="0"/>
          </a:lnRef>
          <a:fillRef idx="1003">
            <a:schemeClr val="lt1"/>
          </a:fillRef>
          <a:effectRef idx="0">
            <a:scrgbClr r="0" g="0" b="0"/>
          </a:effectRef>
          <a:fontRef idx="major"/>
        </p:style>
        <p:txBody>
          <a:bodyPr>
            <a:normAutofit/>
          </a:bodyPr>
          <a:lstStyle/>
          <a:p>
            <a:pPr algn="r" eaLnBrk="1" hangingPunct="1">
              <a:buNone/>
            </a:pPr>
            <a:r>
              <a:rPr lang="fa-IR" sz="2400" b="1" dirty="0" smtClean="0">
                <a:solidFill>
                  <a:srgbClr val="0070C0"/>
                </a:solidFill>
                <a:cs typeface="B Mitra" pitchFamily="2" charset="-78"/>
              </a:rPr>
              <a:t>منظورازکمیت: ثبت مقادیرعددی یا فراوانیهای مقوله ها و زیرمقوله های تحقیق است.در تحلیل محتوا ”</a:t>
            </a:r>
            <a:r>
              <a:rPr lang="fa-IR" sz="2400" b="1" dirty="0" smtClean="0">
                <a:solidFill>
                  <a:srgbClr val="FF0000"/>
                </a:solidFill>
                <a:cs typeface="B Mitra" pitchFamily="2" charset="-78"/>
              </a:rPr>
              <a:t>واحد تحلیل</a:t>
            </a:r>
            <a:r>
              <a:rPr lang="fa-IR" sz="2400" b="1" dirty="0" smtClean="0">
                <a:solidFill>
                  <a:srgbClr val="0070C0"/>
                </a:solidFill>
                <a:cs typeface="B Mitra" pitchFamily="2" charset="-78"/>
              </a:rPr>
              <a:t>“باید قابل اندازه گیری یا شمارش باشد.بسیاری از مفاهیم مورد نظر در تحلیل محتوا،کیفی است.توانایی پژوهشگر در تبدیل متغیرهای کیفی به کمی،یکی از مهمترین و مشکل ترین مراحل تحلیل محتواست.</a:t>
            </a:r>
          </a:p>
          <a:p>
            <a:pPr algn="r" eaLnBrk="1" hangingPunct="1">
              <a:buNone/>
            </a:pPr>
            <a:r>
              <a:rPr lang="fa-IR" sz="2400" b="1" dirty="0" smtClean="0">
                <a:cs typeface="B Mitra" pitchFamily="2" charset="-78"/>
              </a:rPr>
              <a:t>عده ای معتقدند،تحلیل محتوای کمی معمولا ساده وپیش پا افتاده است وتنها به مطالب سطحی توجه دارد وبه عمق موضوع مورد بررسی نمی پردازد. درحالی که طرفداران کمیت،اظهار می دارند،بدون درنظر گرفتن اصل کمیت، نمی توان به یافته های تحقیق اعتماد کرد.همان طور که اشاره شد، توانایی پژوهشگر در تبدیل </a:t>
            </a:r>
            <a:r>
              <a:rPr lang="fa-IR" sz="2400" b="1" dirty="0" smtClean="0">
                <a:solidFill>
                  <a:srgbClr val="FF0000"/>
                </a:solidFill>
                <a:cs typeface="B Mitra" pitchFamily="2" charset="-78"/>
              </a:rPr>
              <a:t>”مفاهیم کیفی“ </a:t>
            </a:r>
            <a:r>
              <a:rPr lang="fa-IR" sz="2400" b="1" dirty="0" smtClean="0">
                <a:cs typeface="B Mitra" pitchFamily="2" charset="-78"/>
              </a:rPr>
              <a:t>به ”</a:t>
            </a:r>
            <a:r>
              <a:rPr lang="fa-IR" sz="2400" b="1" dirty="0" smtClean="0">
                <a:solidFill>
                  <a:srgbClr val="FF0000"/>
                </a:solidFill>
                <a:cs typeface="B Mitra" pitchFamily="2" charset="-78"/>
              </a:rPr>
              <a:t>مفاهیم کمی</a:t>
            </a:r>
            <a:r>
              <a:rPr lang="fa-IR" sz="2400" b="1" dirty="0" smtClean="0">
                <a:cs typeface="B Mitra" pitchFamily="2" charset="-78"/>
              </a:rPr>
              <a:t>“ که قابل مشاهده، شمارش واندازه گیری باشند،می تواند تحلیل محتوا را به یک </a:t>
            </a:r>
            <a:r>
              <a:rPr lang="fa-IR" sz="2400" b="1" i="1" dirty="0" smtClean="0">
                <a:solidFill>
                  <a:srgbClr val="FF0000"/>
                </a:solidFill>
                <a:cs typeface="B Mitra" pitchFamily="2" charset="-78"/>
              </a:rPr>
              <a:t>روش کارا ومناسب </a:t>
            </a:r>
            <a:r>
              <a:rPr lang="fa-IR" sz="2400" b="1" dirty="0" smtClean="0">
                <a:cs typeface="B Mitra" pitchFamily="2" charset="-78"/>
              </a:rPr>
              <a:t>برای تحلیل پیام های ارتباطی تبدیل سازد.</a:t>
            </a:r>
            <a:endParaRPr lang="en-US" sz="2400" b="1" dirty="0" smtClean="0">
              <a:cs typeface="B Mitra"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962400" y="0"/>
            <a:ext cx="4800600" cy="868362"/>
          </a:xfrm>
        </p:spPr>
        <p:txBody>
          <a:bodyPr>
            <a:normAutofit/>
          </a:bodyPr>
          <a:lstStyle/>
          <a:p>
            <a:pPr algn="ctr" eaLnBrk="1" hangingPunct="1"/>
            <a:r>
              <a:rPr lang="fa-IR" sz="2400" dirty="0" smtClean="0">
                <a:solidFill>
                  <a:srgbClr val="FF0000"/>
                </a:solidFill>
                <a:cs typeface="2  Titr" pitchFamily="2" charset="-78"/>
              </a:rPr>
              <a:t>3-4-محتوای آشکار</a:t>
            </a:r>
            <a:endParaRPr lang="en-US" sz="2400" dirty="0" smtClean="0">
              <a:solidFill>
                <a:srgbClr val="FF0000"/>
              </a:solidFill>
              <a:cs typeface="2  Titr" pitchFamily="2" charset="-78"/>
            </a:endParaRPr>
          </a:p>
        </p:txBody>
      </p:sp>
      <p:sp>
        <p:nvSpPr>
          <p:cNvPr id="25603" name="Rectangle 3"/>
          <p:cNvSpPr>
            <a:spLocks noGrp="1" noChangeArrowheads="1"/>
          </p:cNvSpPr>
          <p:nvPr>
            <p:ph type="body" idx="1"/>
          </p:nvPr>
        </p:nvSpPr>
        <p:spPr>
          <a:xfrm>
            <a:off x="0" y="1066800"/>
            <a:ext cx="9144000" cy="5791200"/>
          </a:xfrm>
        </p:spPr>
        <p:style>
          <a:lnRef idx="0">
            <a:scrgbClr r="0" g="0" b="0"/>
          </a:lnRef>
          <a:fillRef idx="1003">
            <a:schemeClr val="lt1"/>
          </a:fillRef>
          <a:effectRef idx="0">
            <a:scrgbClr r="0" g="0" b="0"/>
          </a:effectRef>
          <a:fontRef idx="major"/>
        </p:style>
        <p:txBody>
          <a:bodyPr>
            <a:normAutofit/>
          </a:bodyPr>
          <a:lstStyle/>
          <a:p>
            <a:pPr algn="r" eaLnBrk="1" hangingPunct="1">
              <a:lnSpc>
                <a:spcPct val="90000"/>
              </a:lnSpc>
              <a:buNone/>
            </a:pPr>
            <a:r>
              <a:rPr lang="fa-IR" sz="2400" b="1" dirty="0" smtClean="0">
                <a:solidFill>
                  <a:srgbClr val="0070C0"/>
                </a:solidFill>
                <a:cs typeface="B Mitra" pitchFamily="2" charset="-78"/>
              </a:rPr>
              <a:t>به طورکلی،آنچه درتحلیل محتوا مورد بررسی وتحلیل قرارمی گیرد ،</a:t>
            </a:r>
            <a:r>
              <a:rPr lang="fa-IR" sz="2400" b="1" dirty="0" smtClean="0">
                <a:solidFill>
                  <a:srgbClr val="FF0000"/>
                </a:solidFill>
                <a:cs typeface="B Mitra" pitchFamily="2" charset="-78"/>
              </a:rPr>
              <a:t>محتوای آشکار </a:t>
            </a:r>
            <a:r>
              <a:rPr lang="fa-IR" sz="2400" b="1" dirty="0" smtClean="0">
                <a:solidFill>
                  <a:srgbClr val="0070C0"/>
                </a:solidFill>
                <a:cs typeface="B Mitra" pitchFamily="2" charset="-78"/>
              </a:rPr>
              <a:t>پیام در برابر </a:t>
            </a:r>
            <a:r>
              <a:rPr lang="fa-IR" sz="2400" b="1" dirty="0" smtClean="0">
                <a:solidFill>
                  <a:srgbClr val="FF0000"/>
                </a:solidFill>
                <a:cs typeface="B Mitra" pitchFamily="2" charset="-78"/>
              </a:rPr>
              <a:t>محتوای نهان </a:t>
            </a:r>
            <a:r>
              <a:rPr lang="fa-IR" sz="2400" b="1" dirty="0" smtClean="0">
                <a:solidFill>
                  <a:srgbClr val="0070C0"/>
                </a:solidFill>
                <a:cs typeface="B Mitra" pitchFamily="2" charset="-78"/>
              </a:rPr>
              <a:t>است.به عبارت دیگر، پژوهشگر نباید براساس استنباط های شخصی خود به حدس وگمان برای تحلیل پیام ها بپردازد. جنبه های مخفی و نهان پیام نمی تواند مورد تجزیه وتحلیل عینی قرارگیرد.بررسی </a:t>
            </a:r>
            <a:r>
              <a:rPr lang="fa-IR" sz="2400" b="1" dirty="0" smtClean="0">
                <a:solidFill>
                  <a:srgbClr val="FF0000"/>
                </a:solidFill>
                <a:cs typeface="B Mitra" pitchFamily="2" charset="-78"/>
              </a:rPr>
              <a:t>محتوای نهان </a:t>
            </a:r>
            <a:r>
              <a:rPr lang="fa-IR" sz="2400" b="1" dirty="0" smtClean="0">
                <a:solidFill>
                  <a:srgbClr val="0070C0"/>
                </a:solidFill>
                <a:cs typeface="B Mitra" pitchFamily="2" charset="-78"/>
              </a:rPr>
              <a:t>پیام، معمولابه اصل عینیت وپایایی تحقیق لطمه می زند ونهایتا نمی توان به یافته های تحقیق اعتماد کرد.</a:t>
            </a:r>
          </a:p>
          <a:p>
            <a:pPr algn="r" eaLnBrk="1" hangingPunct="1">
              <a:lnSpc>
                <a:spcPct val="90000"/>
              </a:lnSpc>
              <a:buNone/>
            </a:pPr>
            <a:endParaRPr lang="fa-IR" sz="2400" b="1" dirty="0" smtClean="0">
              <a:cs typeface="B Mitra" pitchFamily="2" charset="-78"/>
            </a:endParaRPr>
          </a:p>
          <a:p>
            <a:pPr algn="r" eaLnBrk="1" hangingPunct="1">
              <a:lnSpc>
                <a:spcPct val="90000"/>
              </a:lnSpc>
              <a:buNone/>
            </a:pPr>
            <a:r>
              <a:rPr lang="fa-IR" sz="2400" b="1" dirty="0" smtClean="0">
                <a:cs typeface="B Mitra" pitchFamily="2" charset="-78"/>
              </a:rPr>
              <a:t>مفهوم محتوای آشکار نیز مورد انتقاد برخی از پژوهشگران قرار گرفته است.طرفداران بررسی های محتوای نهان به اصل عینیت عنایت ندارند وبا تحلیل های ذهنی خود از پیام های نهان که ممکن است به دلیل محدودیت های آزادی بیان در برخی از کشورها وجود داشته باشد واکثر مخاطبان نیز توانایی درک آنها را نداشته باشند به پژوهشهای علمی لطمه می زنند.</a:t>
            </a:r>
          </a:p>
          <a:p>
            <a:pPr algn="r" eaLnBrk="1" hangingPunct="1">
              <a:lnSpc>
                <a:spcPct val="90000"/>
              </a:lnSpc>
              <a:buFontTx/>
              <a:buNone/>
            </a:pPr>
            <a:endParaRPr lang="en-US" sz="2400" b="1" dirty="0" smtClean="0">
              <a:cs typeface="B Mitra"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200400" y="76200"/>
            <a:ext cx="5486400" cy="838200"/>
          </a:xfrm>
        </p:spPr>
        <p:txBody>
          <a:bodyPr>
            <a:normAutofit/>
          </a:bodyPr>
          <a:lstStyle/>
          <a:p>
            <a:pPr algn="ctr" eaLnBrk="1" hangingPunct="1"/>
            <a:r>
              <a:rPr lang="fa-IR" sz="2400" dirty="0" smtClean="0">
                <a:solidFill>
                  <a:srgbClr val="FF0000"/>
                </a:solidFill>
                <a:cs typeface="2  Titr" pitchFamily="2" charset="-78"/>
              </a:rPr>
              <a:t>3-4-تفاوت محتوای آشکار و نهان</a:t>
            </a:r>
            <a:endParaRPr lang="en-US" sz="2400" dirty="0" smtClean="0">
              <a:solidFill>
                <a:srgbClr val="FF0000"/>
              </a:solidFill>
              <a:cs typeface="2  Titr" pitchFamily="2" charset="-78"/>
            </a:endParaRPr>
          </a:p>
        </p:txBody>
      </p:sp>
      <p:sp>
        <p:nvSpPr>
          <p:cNvPr id="26627" name="Rectangle 3"/>
          <p:cNvSpPr>
            <a:spLocks noGrp="1" noChangeArrowheads="1"/>
          </p:cNvSpPr>
          <p:nvPr>
            <p:ph type="body" idx="1"/>
          </p:nvPr>
        </p:nvSpPr>
        <p:spPr>
          <a:xfrm>
            <a:off x="0" y="1143000"/>
            <a:ext cx="8686800" cy="5357813"/>
          </a:xfrm>
        </p:spPr>
        <p:style>
          <a:lnRef idx="0">
            <a:scrgbClr r="0" g="0" b="0"/>
          </a:lnRef>
          <a:fillRef idx="1003">
            <a:schemeClr val="lt1"/>
          </a:fillRef>
          <a:effectRef idx="0">
            <a:scrgbClr r="0" g="0" b="0"/>
          </a:effectRef>
          <a:fontRef idx="major"/>
        </p:style>
        <p:txBody>
          <a:bodyPr>
            <a:normAutofit/>
          </a:bodyPr>
          <a:lstStyle/>
          <a:p>
            <a:pPr algn="r" eaLnBrk="1" hangingPunct="1">
              <a:lnSpc>
                <a:spcPct val="80000"/>
              </a:lnSpc>
            </a:pPr>
            <a:endParaRPr lang="fa-IR" sz="2400" b="1" dirty="0" smtClean="0">
              <a:cs typeface="B Badr" pitchFamily="2" charset="-78"/>
            </a:endParaRPr>
          </a:p>
          <a:p>
            <a:pPr algn="r" rtl="1">
              <a:lnSpc>
                <a:spcPct val="80000"/>
              </a:lnSpc>
            </a:pPr>
            <a:r>
              <a:rPr lang="fa-IR" sz="2400" b="1" dirty="0" smtClean="0">
                <a:cs typeface="B Lotus" pitchFamily="2" charset="-78"/>
              </a:rPr>
              <a:t>طرفداران تحلیل محتوای آشکار فرض را براین می گذارند که درمورد پیام</a:t>
            </a:r>
            <a:r>
              <a:rPr lang="fa-IR" sz="2400" b="1" dirty="0" smtClean="0">
                <a:solidFill>
                  <a:srgbClr val="FF0000"/>
                </a:solidFill>
                <a:cs typeface="B Lotus" pitchFamily="2" charset="-78"/>
              </a:rPr>
              <a:t>”آن چه     می بینید،همان است که می فهمید“</a:t>
            </a:r>
            <a:r>
              <a:rPr lang="fa-IR" sz="2400" b="1" dirty="0" smtClean="0">
                <a:cs typeface="B Lotus" pitchFamily="2" charset="-78"/>
              </a:rPr>
              <a:t> یعنی معنی پیام در ظاهر پیام است.درحالی که محتوای نهان یا پنهان </a:t>
            </a:r>
            <a:r>
              <a:rPr lang="fa-IR" sz="2400" b="1" dirty="0" smtClean="0">
                <a:solidFill>
                  <a:srgbClr val="FF0000"/>
                </a:solidFill>
                <a:cs typeface="B Lotus" pitchFamily="2" charset="-78"/>
              </a:rPr>
              <a:t>”خواندن بین سطور“</a:t>
            </a:r>
            <a:r>
              <a:rPr lang="fa-IR" sz="2400" b="1" dirty="0" smtClean="0">
                <a:cs typeface="B Lotus" pitchFamily="2" charset="-78"/>
              </a:rPr>
              <a:t> است. به عبارت دیگر محتوای آشکار دربرگیرنده </a:t>
            </a:r>
            <a:r>
              <a:rPr lang="fa-IR" sz="2400" b="1" dirty="0" smtClean="0">
                <a:solidFill>
                  <a:srgbClr val="FF0000"/>
                </a:solidFill>
                <a:cs typeface="B Lotus" pitchFamily="2" charset="-78"/>
              </a:rPr>
              <a:t>معنی صریح </a:t>
            </a:r>
            <a:r>
              <a:rPr lang="fa-IR" sz="2400" b="1" dirty="0" smtClean="0">
                <a:cs typeface="B Lotus" pitchFamily="2" charset="-78"/>
              </a:rPr>
              <a:t>است،معنایی که بیشتر مردم برای نمادهای مفروض به کار می برند.این که می گویند تحلیل محتوای آشکار نامناسب و ناکارآمد است،حرف عجیبی است.</a:t>
            </a:r>
          </a:p>
          <a:p>
            <a:pPr algn="r" rtl="1">
              <a:lnSpc>
                <a:spcPct val="80000"/>
              </a:lnSpc>
            </a:pPr>
            <a:r>
              <a:rPr lang="fa-IR" sz="2400" b="1" dirty="0" smtClean="0">
                <a:solidFill>
                  <a:srgbClr val="0070C0"/>
                </a:solidFill>
                <a:cs typeface="B Lotus" pitchFamily="2" charset="-78"/>
              </a:rPr>
              <a:t>معنای محتوای پنهان یاضمنی،معنایی فردی است که افراد به نمادها می دهند.به کارگیری قواعدیکسان در طبقه بندی قابل اعتماد محتوای ارتباطات،ناشی از عدم تحمل دلالت های معنایی از سوی کدگذاران است.</a:t>
            </a:r>
          </a:p>
          <a:p>
            <a:pPr algn="r" rtl="1">
              <a:lnSpc>
                <a:spcPct val="80000"/>
              </a:lnSpc>
            </a:pPr>
            <a:r>
              <a:rPr lang="fa-IR" sz="2400" b="1" dirty="0" smtClean="0">
                <a:cs typeface="B Lotus" pitchFamily="2" charset="-78"/>
              </a:rPr>
              <a:t>الزامات یک تحقیق علمی و عینی اقتضا می کند که کدگذاری به محتوای آشکار محدود شود و لذت ناشی از تحلیل محتوای پنهان،نه در کدگذاری بلکه در مرحله تفسیر حاصل شود.</a:t>
            </a:r>
          </a:p>
          <a:p>
            <a:pPr algn="r" rtl="1">
              <a:lnSpc>
                <a:spcPct val="80000"/>
              </a:lnSpc>
            </a:pPr>
            <a:r>
              <a:rPr lang="fa-IR" sz="2400" b="1" dirty="0" smtClean="0">
                <a:solidFill>
                  <a:srgbClr val="FF0000"/>
                </a:solidFill>
                <a:cs typeface="B Lotus" pitchFamily="2" charset="-78"/>
              </a:rPr>
              <a:t>هالستی معتقد است:تحلیل محتوای کمی بامحتوای آشکار سروکار داردوهیچ ادعایی هم فراتر از آن ندارد.</a:t>
            </a:r>
          </a:p>
          <a:p>
            <a:pPr algn="r" rtl="1" eaLnBrk="1" hangingPunct="1">
              <a:lnSpc>
                <a:spcPct val="80000"/>
              </a:lnSpc>
            </a:pPr>
            <a:endParaRPr lang="en-US" sz="2400" b="1" dirty="0" smtClean="0">
              <a:solidFill>
                <a:srgbClr val="FF0000"/>
              </a:solidFill>
              <a:cs typeface="B Lotus" pitchFamily="2" charset="-78"/>
            </a:endParaRPr>
          </a:p>
          <a:p>
            <a:pPr algn="r" eaLnBrk="1" hangingPunct="1">
              <a:lnSpc>
                <a:spcPct val="80000"/>
              </a:lnSpc>
            </a:pPr>
            <a:endParaRPr lang="en-US" sz="2400" b="1" dirty="0" smtClean="0">
              <a:cs typeface="B Badr"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276600" y="274638"/>
            <a:ext cx="5410200" cy="944562"/>
          </a:xfrm>
        </p:spPr>
        <p:txBody>
          <a:bodyPr>
            <a:normAutofit/>
          </a:bodyPr>
          <a:lstStyle/>
          <a:p>
            <a:pPr algn="ctr" eaLnBrk="1" hangingPunct="1"/>
            <a:r>
              <a:rPr lang="fa-IR" sz="2400" b="1" dirty="0" smtClean="0">
                <a:solidFill>
                  <a:srgbClr val="FF0000"/>
                </a:solidFill>
                <a:cs typeface="2  Titr" pitchFamily="2" charset="-78"/>
              </a:rPr>
              <a:t>3-4-مزایای تحلیل کمّی محتوای آشکار</a:t>
            </a:r>
            <a:r>
              <a:rPr lang="fa-IR" sz="1600" b="1" dirty="0" smtClean="0">
                <a:solidFill>
                  <a:srgbClr val="FF0000"/>
                </a:solidFill>
                <a:cs typeface="2  Titr" pitchFamily="2" charset="-78"/>
              </a:rPr>
              <a:t>(ادامه)</a:t>
            </a:r>
            <a:endParaRPr lang="en-US" sz="1600" b="1" dirty="0" smtClean="0">
              <a:solidFill>
                <a:srgbClr val="FF0000"/>
              </a:solidFill>
              <a:cs typeface="2  Titr" pitchFamily="2" charset="-78"/>
            </a:endParaRPr>
          </a:p>
        </p:txBody>
      </p:sp>
      <p:sp>
        <p:nvSpPr>
          <p:cNvPr id="27651" name="Rectangle 3"/>
          <p:cNvSpPr>
            <a:spLocks noGrp="1" noChangeArrowheads="1"/>
          </p:cNvSpPr>
          <p:nvPr>
            <p:ph type="body" idx="1"/>
          </p:nvPr>
        </p:nvSpPr>
        <p:spPr>
          <a:xfrm>
            <a:off x="304800" y="1143000"/>
            <a:ext cx="8382000" cy="5334000"/>
          </a:xfrm>
        </p:spPr>
        <p:style>
          <a:lnRef idx="0">
            <a:scrgbClr r="0" g="0" b="0"/>
          </a:lnRef>
          <a:fillRef idx="1003">
            <a:schemeClr val="lt1"/>
          </a:fillRef>
          <a:effectRef idx="0">
            <a:scrgbClr r="0" g="0" b="0"/>
          </a:effectRef>
          <a:fontRef idx="major"/>
        </p:style>
        <p:txBody>
          <a:bodyPr>
            <a:noAutofit/>
          </a:bodyPr>
          <a:lstStyle/>
          <a:p>
            <a:pPr marL="609600" indent="-609600" algn="r" eaLnBrk="1" hangingPunct="1">
              <a:lnSpc>
                <a:spcPct val="90000"/>
              </a:lnSpc>
              <a:buNone/>
            </a:pPr>
            <a:endParaRPr lang="en-US" sz="2400" b="1" dirty="0" smtClean="0">
              <a:cs typeface="B Badr" pitchFamily="2" charset="-78"/>
            </a:endParaRPr>
          </a:p>
          <a:p>
            <a:pPr marL="609600" indent="-609600" algn="r" eaLnBrk="1" hangingPunct="1">
              <a:lnSpc>
                <a:spcPct val="90000"/>
              </a:lnSpc>
              <a:buNone/>
            </a:pPr>
            <a:r>
              <a:rPr lang="fa-IR" sz="2400" b="1" dirty="0" smtClean="0">
                <a:solidFill>
                  <a:srgbClr val="0070C0"/>
                </a:solidFill>
                <a:cs typeface="B Mitra" pitchFamily="2" charset="-78"/>
              </a:rPr>
              <a:t>1- این تکنیک ”ناخودآگاه“،”غیرکنش پذیر“و ”اندازه گرفتنی“ است.پیام ها ازارتباط گران ودریافت کنندگان جدا هستند، محقق می تواند با مجهز شدن به ساختار نظری قوی،از مشاهده محتوا به نتایجی دست یابد بدون این که نیاز به تماس با ارتباط گرانی باشد که قادر یا مایل نیستند به طور مستقیم مورد آزمون قرار بگیرند.</a:t>
            </a:r>
          </a:p>
          <a:p>
            <a:pPr marL="609600" indent="-609600" algn="r" eaLnBrk="1" hangingPunct="1">
              <a:lnSpc>
                <a:spcPct val="90000"/>
              </a:lnSpc>
              <a:buNone/>
            </a:pPr>
            <a:endParaRPr lang="en-US" sz="2400" b="1" dirty="0" smtClean="0">
              <a:solidFill>
                <a:srgbClr val="0070C0"/>
              </a:solidFill>
              <a:cs typeface="B Mitra" pitchFamily="2" charset="-78"/>
            </a:endParaRPr>
          </a:p>
          <a:p>
            <a:pPr marL="609600" indent="-609600" algn="r" eaLnBrk="1" hangingPunct="1">
              <a:lnSpc>
                <a:spcPct val="90000"/>
              </a:lnSpc>
              <a:buNone/>
            </a:pPr>
            <a:r>
              <a:rPr lang="fa-IR" sz="2400" b="1" dirty="0" smtClean="0">
                <a:cs typeface="B Mitra" pitchFamily="2" charset="-78"/>
              </a:rPr>
              <a:t>2- با این تکنیک،بااستفاده ازمواد آرشیوی که عمرآنها بیشترازعمر ارتباطگران ،مخاطبان یا حتی رویدادهای توصیف شده است،امکان انجام مطالعات طولی میسر می شود.</a:t>
            </a:r>
          </a:p>
          <a:p>
            <a:pPr marL="609600" indent="-609600" algn="r" eaLnBrk="1" hangingPunct="1">
              <a:lnSpc>
                <a:spcPct val="90000"/>
              </a:lnSpc>
              <a:buNone/>
            </a:pPr>
            <a:endParaRPr lang="fa-IR" sz="2400" b="1" dirty="0" smtClean="0">
              <a:cs typeface="B Mitra" pitchFamily="2" charset="-78"/>
            </a:endParaRPr>
          </a:p>
          <a:p>
            <a:pPr marL="609600" indent="-609600" algn="r" eaLnBrk="1" hangingPunct="1">
              <a:lnSpc>
                <a:spcPct val="90000"/>
              </a:lnSpc>
              <a:buNone/>
            </a:pPr>
            <a:r>
              <a:rPr lang="fa-IR" sz="2400" b="1" dirty="0" smtClean="0">
                <a:cs typeface="B Mitra" pitchFamily="2" charset="-78"/>
              </a:rPr>
              <a:t>3- این تکنیک در مواردی که حجم مواد بیش از توان محقق برای آزمون باشد، قابل استفاده است.</a:t>
            </a:r>
          </a:p>
          <a:p>
            <a:pPr marL="609600" indent="-609600" algn="r" eaLnBrk="1" hangingPunct="1">
              <a:lnSpc>
                <a:spcPct val="90000"/>
              </a:lnSpc>
              <a:buNone/>
            </a:pPr>
            <a:r>
              <a:rPr lang="fa-IR" sz="2400" b="1" dirty="0" smtClean="0">
                <a:solidFill>
                  <a:srgbClr val="0070C0"/>
                </a:solidFill>
                <a:cs typeface="B Mitra" pitchFamily="2" charset="-78"/>
              </a:rPr>
              <a:t>4- از این تکنیک در مواردی که استفاده از زبان خود ارتباط گر خطرناک است استفاده می شود.(مانند تحلیل های روان شناختی</a:t>
            </a:r>
            <a:r>
              <a:rPr lang="fa-IR" sz="2400" b="1" dirty="0" smtClean="0">
                <a:solidFill>
                  <a:srgbClr val="0070C0"/>
                </a:solidFill>
                <a:cs typeface="B Badr" pitchFamily="2" charset="-78"/>
              </a:rPr>
              <a:t>)</a:t>
            </a:r>
            <a:endParaRPr lang="en-US" sz="2400" b="1" dirty="0" smtClean="0">
              <a:solidFill>
                <a:srgbClr val="0070C0"/>
              </a:solidFill>
              <a:cs typeface="B Badr"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457200"/>
            <a:ext cx="5029200" cy="1447800"/>
          </a:xfrm>
        </p:spPr>
        <p:txBody>
          <a:bodyPr/>
          <a:lstStyle/>
          <a:p>
            <a:r>
              <a:rPr lang="fa-IR" sz="3200" dirty="0" smtClean="0">
                <a:solidFill>
                  <a:srgbClr val="FF0000"/>
                </a:solidFill>
                <a:cs typeface="2  Titr" pitchFamily="2" charset="-78"/>
              </a:rPr>
              <a:t>نمونه</a:t>
            </a:r>
            <a:endParaRPr lang="en-US" sz="3200" dirty="0">
              <a:solidFill>
                <a:srgbClr val="FF0000"/>
              </a:solidFill>
              <a:cs typeface="2  Titr" pitchFamily="2" charset="-78"/>
            </a:endParaRPr>
          </a:p>
        </p:txBody>
      </p:sp>
      <p:sp>
        <p:nvSpPr>
          <p:cNvPr id="3" name="Content Placeholder 2"/>
          <p:cNvSpPr>
            <a:spLocks noGrp="1"/>
          </p:cNvSpPr>
          <p:nvPr>
            <p:ph sz="quarter" idx="1"/>
          </p:nvPr>
        </p:nvSpPr>
        <p:spPr>
          <a:xfrm>
            <a:off x="228600" y="1143000"/>
            <a:ext cx="8534400" cy="5410200"/>
          </a:xfrm>
        </p:spPr>
        <p:txBody>
          <a:bodyPr>
            <a:normAutofit fontScale="40000" lnSpcReduction="20000"/>
          </a:bodyPr>
          <a:lstStyle/>
          <a:p>
            <a:pPr lvl="2" algn="r">
              <a:buNone/>
            </a:pPr>
            <a:r>
              <a:rPr lang="fa-IR" sz="4500" dirty="0" smtClean="0">
                <a:solidFill>
                  <a:srgbClr val="FF0000"/>
                </a:solidFill>
                <a:cs typeface="2  Titr" pitchFamily="2" charset="-78"/>
              </a:rPr>
              <a:t>تحلیل محتوای سخنرانیهای هیتلر و روزولت</a:t>
            </a:r>
          </a:p>
          <a:p>
            <a:pPr lvl="2" algn="r">
              <a:buNone/>
            </a:pPr>
            <a:endParaRPr lang="en-US" sz="2900" dirty="0" smtClean="0">
              <a:solidFill>
                <a:srgbClr val="FF0000"/>
              </a:solidFill>
              <a:cs typeface="2  Titr" pitchFamily="2" charset="-78"/>
            </a:endParaRPr>
          </a:p>
          <a:p>
            <a:pPr lvl="2" algn="r">
              <a:buNone/>
            </a:pPr>
            <a:r>
              <a:rPr lang="fa-IR" sz="5000" b="1" dirty="0" smtClean="0">
                <a:solidFill>
                  <a:srgbClr val="0070C0"/>
                </a:solidFill>
                <a:cs typeface="B Nazanin" pitchFamily="2" charset="-78"/>
              </a:rPr>
              <a:t>وایت در تحقیقی به تحلیل محتوای شعارهای ارزشی در سخنرانیهای هیتلر و روزولت قبل از جنگ جهانی دوم پرداخته و آنها را با هم مقایسه نموده است. نتیجه به دست آمده از تحلیل او این بود که هیتلر ار ابزار احساسی و تحریک احساسات مردم استفاده می کرد، در صورتیکه روزولت با طرح مسایل اقتصادی </a:t>
            </a:r>
          </a:p>
          <a:p>
            <a:pPr lvl="2" algn="r">
              <a:buNone/>
            </a:pPr>
            <a:r>
              <a:rPr lang="fa-IR" sz="5000" b="1" dirty="0" smtClean="0">
                <a:solidFill>
                  <a:srgbClr val="0070C0"/>
                </a:solidFill>
                <a:cs typeface="B Nazanin" pitchFamily="2" charset="-78"/>
              </a:rPr>
              <a:t>که بیشتر عقلانی هستند، نمی توانست مردم خود را آنچنان تحت تاثیر قرار دهد(رفیع پور، 1382).</a:t>
            </a:r>
          </a:p>
          <a:p>
            <a:pPr lvl="2" algn="r">
              <a:buNone/>
            </a:pPr>
            <a:endParaRPr lang="fa-IR" sz="5000" dirty="0" smtClean="0">
              <a:cs typeface="B Nazanin" pitchFamily="2" charset="-78"/>
            </a:endParaRPr>
          </a:p>
          <a:p>
            <a:pPr lvl="2" algn="r">
              <a:buNone/>
            </a:pPr>
            <a:endParaRPr lang="fa-IR" sz="4500" dirty="0" smtClean="0">
              <a:cs typeface="2  Titr" pitchFamily="2" charset="-78"/>
            </a:endParaRPr>
          </a:p>
          <a:p>
            <a:pPr lvl="2" algn="r">
              <a:buNone/>
            </a:pPr>
            <a:r>
              <a:rPr lang="fa-IR" sz="4500" dirty="0" smtClean="0">
                <a:cs typeface="2  Titr" pitchFamily="2" charset="-78"/>
              </a:rPr>
              <a:t> «</a:t>
            </a:r>
            <a:r>
              <a:rPr lang="fa-IR" sz="4500" dirty="0" smtClean="0">
                <a:solidFill>
                  <a:srgbClr val="FF0000"/>
                </a:solidFill>
                <a:cs typeface="2  Titr" pitchFamily="2" charset="-78"/>
              </a:rPr>
              <a:t>وسایل ارتباط جمعی و تغییر ارزش‌های اجتماعی»</a:t>
            </a:r>
            <a:r>
              <a:rPr lang="fa-IR" sz="3800" dirty="0" smtClean="0">
                <a:cs typeface="B Mitra" pitchFamily="2" charset="-78"/>
              </a:rPr>
              <a:t> </a:t>
            </a:r>
            <a:endParaRPr lang="en-US" sz="3800" dirty="0" smtClean="0">
              <a:cs typeface="B Mitra" pitchFamily="2" charset="-78"/>
            </a:endParaRPr>
          </a:p>
          <a:p>
            <a:pPr algn="r">
              <a:buNone/>
            </a:pPr>
            <a:r>
              <a:rPr lang="fa-IR" sz="6000" dirty="0" smtClean="0">
                <a:cs typeface="B Nazanin" pitchFamily="2" charset="-78"/>
              </a:rPr>
              <a:t>تحقیقی از فرامرز رفیع‌پور(1378) است که با هدف ردیابی تغییر ارزش‌‌های اجتماعی پس از سال 1368، ‌به تحلیل محتوای چند فیلم سینمایی مطرح پرداخته است. وی معتقد است: «یکی از مهمترین تغییراتی که از سال 1368 شروع شد، دگرگونی ارزشی است که برای اکثریت مردم،‌ حتی افراد عادی، کم و بیش محسوس است و ناشی از عوامل و اقدامات گوناگونی است که وسایل ارتباط جمعی فقط یکی از آنهاست.» محقق برای آزمون فرضیه خود به بررسی چهار فیلم سینمایی برزخی‌ها(1360)، بایکوت(1365)، عروس(1370) و هنرپیشه(1372) پرداخته است. ملاک انتخاب فیلم‌ها، از میان آثار سینمایی پس از انقلاب، دو ضابطه میزان فروش فیلم و متعلق بودن به یکی از سال‌های 1360، 1365، 1370 و 1372 بوده است.</a:t>
            </a:r>
            <a:endParaRPr lang="en-US" sz="6000" dirty="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86200" y="274638"/>
            <a:ext cx="4419600" cy="1143000"/>
          </a:xfrm>
          <a:solidFill>
            <a:schemeClr val="bg1"/>
          </a:solidFill>
          <a:ln>
            <a:noFill/>
          </a:ln>
        </p:spPr>
        <p:style>
          <a:lnRef idx="2">
            <a:schemeClr val="dk1"/>
          </a:lnRef>
          <a:fillRef idx="1">
            <a:schemeClr val="lt1"/>
          </a:fillRef>
          <a:effectRef idx="0">
            <a:schemeClr val="dk1"/>
          </a:effectRef>
          <a:fontRef idx="minor">
            <a:schemeClr val="dk1"/>
          </a:fontRef>
        </p:style>
        <p:txBody>
          <a:bodyPr>
            <a:normAutofit/>
          </a:bodyPr>
          <a:lstStyle/>
          <a:p>
            <a:pPr algn="ctr"/>
            <a:r>
              <a:rPr lang="fa-IR" sz="2400" b="1" dirty="0" smtClean="0">
                <a:solidFill>
                  <a:srgbClr val="FF0000"/>
                </a:solidFill>
                <a:cs typeface="2  Titr" pitchFamily="2" charset="-78"/>
              </a:rPr>
              <a:t>4-پیدایش وگسترش تحلیل محتوا</a:t>
            </a:r>
            <a:endParaRPr lang="fa-IR" sz="2400" b="1" dirty="0">
              <a:solidFill>
                <a:srgbClr val="FF0000"/>
              </a:solidFill>
              <a:cs typeface="2  Titr" pitchFamily="2" charset="-78"/>
            </a:endParaRPr>
          </a:p>
        </p:txBody>
      </p:sp>
      <p:sp>
        <p:nvSpPr>
          <p:cNvPr id="3" name="Content Placeholder 2"/>
          <p:cNvSpPr>
            <a:spLocks noGrp="1"/>
          </p:cNvSpPr>
          <p:nvPr>
            <p:ph idx="1"/>
          </p:nvPr>
        </p:nvSpPr>
        <p:spPr>
          <a:xfrm>
            <a:off x="152400" y="1600200"/>
            <a:ext cx="8153400" cy="4724400"/>
          </a:xfrm>
          <a:ln>
            <a:noFill/>
          </a:ln>
        </p:spPr>
        <p:style>
          <a:lnRef idx="2">
            <a:schemeClr val="dk1"/>
          </a:lnRef>
          <a:fillRef idx="1003">
            <a:schemeClr val="lt1"/>
          </a:fillRef>
          <a:effectRef idx="0">
            <a:schemeClr val="dk1"/>
          </a:effectRef>
          <a:fontRef idx="minor">
            <a:schemeClr val="dk1"/>
          </a:fontRef>
        </p:style>
        <p:txBody>
          <a:bodyPr>
            <a:normAutofit/>
          </a:bodyPr>
          <a:lstStyle/>
          <a:p>
            <a:pPr algn="r">
              <a:buNone/>
            </a:pPr>
            <a:r>
              <a:rPr lang="en-US" sz="2400" b="1" dirty="0" smtClean="0">
                <a:cs typeface="B Badr" pitchFamily="2" charset="-78"/>
              </a:rPr>
              <a:t>      			      </a:t>
            </a:r>
            <a:r>
              <a:rPr lang="fa-IR" sz="2400" b="1" dirty="0" smtClean="0">
                <a:cs typeface="B Badr" pitchFamily="2" charset="-78"/>
              </a:rPr>
              <a:t>)</a:t>
            </a:r>
            <a:r>
              <a:rPr lang="en-US" sz="2400" b="1" dirty="0" smtClean="0">
                <a:cs typeface="B Badr" pitchFamily="2" charset="-78"/>
              </a:rPr>
              <a:t>1982</a:t>
            </a:r>
            <a:r>
              <a:rPr lang="fa-IR" sz="2400" b="1" dirty="0" smtClean="0">
                <a:cs typeface="B Badr" pitchFamily="2" charset="-78"/>
              </a:rPr>
              <a:t>(</a:t>
            </a:r>
            <a:r>
              <a:rPr lang="en-US" sz="2400" b="1" dirty="0" smtClean="0">
                <a:cs typeface="B Badr" pitchFamily="2" charset="-78"/>
              </a:rPr>
              <a:t>Merten/</a:t>
            </a:r>
            <a:r>
              <a:rPr lang="en-US" sz="2400" b="1" dirty="0" err="1" smtClean="0">
                <a:cs typeface="B Badr" pitchFamily="2" charset="-78"/>
              </a:rPr>
              <a:t>Ruhrmann</a:t>
            </a:r>
            <a:endParaRPr lang="en-US" sz="2800" b="1" dirty="0" smtClean="0">
              <a:cs typeface="B Mitra" pitchFamily="2" charset="-78"/>
            </a:endParaRPr>
          </a:p>
          <a:p>
            <a:pPr algn="r">
              <a:buNone/>
            </a:pPr>
            <a:r>
              <a:rPr lang="fa-IR" sz="2800" b="1" dirty="0" smtClean="0">
                <a:cs typeface="B Mitra" pitchFamily="2" charset="-78"/>
              </a:rPr>
              <a:t>معتقدند </a:t>
            </a:r>
            <a:r>
              <a:rPr lang="fa-IR" sz="2800" b="1" dirty="0">
                <a:cs typeface="B Mitra" pitchFamily="2" charset="-78"/>
              </a:rPr>
              <a:t>که این تکنیک دریونان باستان وبعدها درقرن هفتم میلادی </a:t>
            </a:r>
            <a:endParaRPr lang="fa-IR" sz="2800" b="1" dirty="0" smtClean="0">
              <a:cs typeface="B Mitra" pitchFamily="2" charset="-78"/>
            </a:endParaRPr>
          </a:p>
          <a:p>
            <a:pPr algn="r">
              <a:buNone/>
            </a:pPr>
            <a:r>
              <a:rPr lang="fa-IR" sz="2800" b="1" dirty="0" smtClean="0">
                <a:cs typeface="B Mitra" pitchFamily="2" charset="-78"/>
              </a:rPr>
              <a:t>درفلسطین </a:t>
            </a:r>
            <a:r>
              <a:rPr lang="fa-IR" sz="2800" b="1" dirty="0">
                <a:cs typeface="B Mitra" pitchFamily="2" charset="-78"/>
              </a:rPr>
              <a:t>(</a:t>
            </a:r>
            <a:r>
              <a:rPr lang="fa-IR" sz="2800" b="1" dirty="0" smtClean="0">
                <a:cs typeface="B Mitra" pitchFamily="2" charset="-78"/>
              </a:rPr>
              <a:t>برای </a:t>
            </a:r>
            <a:r>
              <a:rPr lang="fa-IR" sz="2800" b="1" dirty="0">
                <a:cs typeface="B Mitra" pitchFamily="2" charset="-78"/>
              </a:rPr>
              <a:t>استخراج تورات) بکار برده شده است</a:t>
            </a:r>
            <a:r>
              <a:rPr lang="fa-IR" sz="2800" b="1" dirty="0" smtClean="0">
                <a:cs typeface="B Mitra" pitchFamily="2" charset="-78"/>
              </a:rPr>
              <a:t>.</a:t>
            </a:r>
          </a:p>
          <a:p>
            <a:pPr algn="r">
              <a:buNone/>
            </a:pPr>
            <a:endParaRPr lang="fa-IR" sz="2800" b="1" dirty="0">
              <a:cs typeface="B Mitra" pitchFamily="2" charset="-78"/>
            </a:endParaRPr>
          </a:p>
          <a:p>
            <a:pPr algn="r">
              <a:buNone/>
            </a:pPr>
            <a:r>
              <a:rPr lang="fa-IR" sz="2800" b="1" dirty="0">
                <a:solidFill>
                  <a:srgbClr val="0070C0"/>
                </a:solidFill>
                <a:cs typeface="B Mitra" pitchFamily="2" charset="-78"/>
              </a:rPr>
              <a:t>درعلوم اجتماعی این تکنیک درهنگام جنگ جهانی دوم به گونه ای </a:t>
            </a:r>
            <a:endParaRPr lang="fa-IR" sz="2800" b="1" dirty="0" smtClean="0">
              <a:solidFill>
                <a:srgbClr val="0070C0"/>
              </a:solidFill>
              <a:cs typeface="B Mitra" pitchFamily="2" charset="-78"/>
            </a:endParaRPr>
          </a:p>
          <a:p>
            <a:pPr algn="r">
              <a:buNone/>
            </a:pPr>
            <a:r>
              <a:rPr lang="fa-IR" sz="2800" b="1" dirty="0" smtClean="0">
                <a:solidFill>
                  <a:srgbClr val="0070C0"/>
                </a:solidFill>
                <a:cs typeface="B Mitra" pitchFamily="2" charset="-78"/>
              </a:rPr>
              <a:t>جدید </a:t>
            </a:r>
            <a:r>
              <a:rPr lang="fa-IR" sz="2800" b="1" dirty="0">
                <a:solidFill>
                  <a:srgbClr val="0070C0"/>
                </a:solidFill>
                <a:cs typeface="B Mitra" pitchFamily="2" charset="-78"/>
              </a:rPr>
              <a:t>ونسبتاً </a:t>
            </a:r>
            <a:r>
              <a:rPr lang="fa-IR" sz="2800" b="1" dirty="0" smtClean="0">
                <a:solidFill>
                  <a:srgbClr val="0070C0"/>
                </a:solidFill>
                <a:cs typeface="B Mitra" pitchFamily="2" charset="-78"/>
              </a:rPr>
              <a:t>دقیق </a:t>
            </a:r>
            <a:r>
              <a:rPr lang="fa-IR" sz="2800" b="1" dirty="0">
                <a:solidFill>
                  <a:srgbClr val="0070C0"/>
                </a:solidFill>
                <a:cs typeface="B Mitra" pitchFamily="2" charset="-78"/>
              </a:rPr>
              <a:t>بکاربرده شده است</a:t>
            </a: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67400" y="228600"/>
            <a:ext cx="3276600" cy="1143000"/>
          </a:xfrm>
        </p:spPr>
        <p:txBody>
          <a:bodyPr>
            <a:normAutofit/>
          </a:bodyPr>
          <a:lstStyle/>
          <a:p>
            <a:r>
              <a:rPr lang="fa-IR" sz="2800" dirty="0" smtClean="0">
                <a:solidFill>
                  <a:srgbClr val="FF0000"/>
                </a:solidFill>
                <a:cs typeface="2  Titr" pitchFamily="2" charset="-78"/>
              </a:rPr>
              <a:t>فهرست مطالب</a:t>
            </a:r>
            <a:endParaRPr lang="en-US" sz="2800" dirty="0">
              <a:solidFill>
                <a:srgbClr val="FF0000"/>
              </a:solidFill>
              <a:cs typeface="2  Titr" pitchFamily="2" charset="-78"/>
            </a:endParaRPr>
          </a:p>
        </p:txBody>
      </p:sp>
      <p:sp>
        <p:nvSpPr>
          <p:cNvPr id="3" name="Content Placeholder 2"/>
          <p:cNvSpPr>
            <a:spLocks noGrp="1"/>
          </p:cNvSpPr>
          <p:nvPr>
            <p:ph sz="quarter" idx="1"/>
          </p:nvPr>
        </p:nvSpPr>
        <p:spPr/>
        <p:txBody>
          <a:bodyPr>
            <a:normAutofit lnSpcReduction="10000"/>
          </a:bodyPr>
          <a:lstStyle/>
          <a:p>
            <a:pPr algn="r">
              <a:lnSpc>
                <a:spcPct val="150000"/>
              </a:lnSpc>
              <a:buNone/>
            </a:pPr>
            <a:r>
              <a:rPr lang="fa-IR" sz="2400" dirty="0" smtClean="0">
                <a:cs typeface="2  Titr" pitchFamily="2" charset="-78"/>
              </a:rPr>
              <a:t>1-مقدمه</a:t>
            </a:r>
          </a:p>
          <a:p>
            <a:pPr algn="r">
              <a:lnSpc>
                <a:spcPct val="150000"/>
              </a:lnSpc>
              <a:buNone/>
            </a:pPr>
            <a:r>
              <a:rPr lang="fa-IR" sz="2400" dirty="0" smtClean="0">
                <a:cs typeface="2  Titr" pitchFamily="2" charset="-78"/>
              </a:rPr>
              <a:t>2- تعاریف و مفاهیم تحلیل محتوا</a:t>
            </a:r>
          </a:p>
          <a:p>
            <a:pPr algn="r">
              <a:lnSpc>
                <a:spcPct val="150000"/>
              </a:lnSpc>
              <a:buNone/>
            </a:pPr>
            <a:r>
              <a:rPr lang="fa-IR" sz="2400" dirty="0" smtClean="0">
                <a:cs typeface="2  Titr" pitchFamily="2" charset="-78"/>
              </a:rPr>
              <a:t>3-اصطلاحات کلیدی تحلیل محتوا</a:t>
            </a:r>
          </a:p>
          <a:p>
            <a:pPr algn="r">
              <a:lnSpc>
                <a:spcPct val="150000"/>
              </a:lnSpc>
              <a:buNone/>
            </a:pPr>
            <a:r>
              <a:rPr lang="fa-IR" sz="2400" dirty="0" smtClean="0">
                <a:cs typeface="2  Titr" pitchFamily="2" charset="-78"/>
              </a:rPr>
              <a:t>4-پیدایش و گسترش تحلیل محتوا</a:t>
            </a:r>
          </a:p>
          <a:p>
            <a:pPr algn="r">
              <a:lnSpc>
                <a:spcPct val="150000"/>
              </a:lnSpc>
              <a:buNone/>
            </a:pPr>
            <a:r>
              <a:rPr lang="fa-IR" sz="2400" dirty="0" smtClean="0">
                <a:cs typeface="2  Titr" pitchFamily="2" charset="-78"/>
              </a:rPr>
              <a:t>5-سازماندهی تحلیل محتوا</a:t>
            </a:r>
          </a:p>
          <a:p>
            <a:pPr algn="r">
              <a:lnSpc>
                <a:spcPct val="150000"/>
              </a:lnSpc>
              <a:buNone/>
            </a:pPr>
            <a:r>
              <a:rPr lang="fa-IR" sz="1800" dirty="0" smtClean="0">
                <a:cs typeface="2  Titr" pitchFamily="2" charset="-78"/>
              </a:rPr>
              <a:t>5 -1-تحلیل مقدماتی     </a:t>
            </a:r>
          </a:p>
          <a:p>
            <a:pPr algn="r">
              <a:lnSpc>
                <a:spcPct val="150000"/>
              </a:lnSpc>
              <a:buNone/>
            </a:pPr>
            <a:r>
              <a:rPr lang="fa-IR" sz="1800" dirty="0" smtClean="0">
                <a:cs typeface="2  Titr" pitchFamily="2" charset="-78"/>
              </a:rPr>
              <a:t>5-2-استخراج مواد تحقیق   </a:t>
            </a:r>
          </a:p>
          <a:p>
            <a:pPr algn="r">
              <a:lnSpc>
                <a:spcPct val="150000"/>
              </a:lnSpc>
              <a:buNone/>
            </a:pPr>
            <a:r>
              <a:rPr lang="fa-IR" sz="1800" dirty="0" smtClean="0">
                <a:cs typeface="2  Titr" pitchFamily="2" charset="-78"/>
              </a:rPr>
              <a:t>5-3-بررسی نتایج و تفسیر</a:t>
            </a:r>
          </a:p>
          <a:p>
            <a:pPr algn="r">
              <a:buNone/>
            </a:pPr>
            <a:endParaRPr lang="en-US" dirty="0">
              <a:cs typeface="B Mitra"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86200" y="274638"/>
            <a:ext cx="4800600" cy="639762"/>
          </a:xfrm>
        </p:spPr>
        <p:txBody>
          <a:bodyPr>
            <a:normAutofit fontScale="90000"/>
          </a:bodyPr>
          <a:lstStyle/>
          <a:p>
            <a:r>
              <a:rPr lang="fa-IR" sz="2800" b="1" dirty="0" smtClean="0">
                <a:solidFill>
                  <a:srgbClr val="FF0000"/>
                </a:solidFill>
                <a:cs typeface="2  Titr" pitchFamily="2" charset="-78"/>
              </a:rPr>
              <a:t>4-پیدایش وگسترش تحلیل محتوا</a:t>
            </a:r>
            <a:r>
              <a:rPr lang="fa-IR" sz="2000" b="1" dirty="0" smtClean="0">
                <a:solidFill>
                  <a:srgbClr val="FF0000"/>
                </a:solidFill>
                <a:cs typeface="2  Titr" pitchFamily="2" charset="-78"/>
              </a:rPr>
              <a:t>(ادامه</a:t>
            </a:r>
            <a:r>
              <a:rPr lang="fa-IR" sz="2800" b="1" dirty="0" smtClean="0">
                <a:solidFill>
                  <a:srgbClr val="FF0000"/>
                </a:solidFill>
                <a:cs typeface="2  Titr" pitchFamily="2" charset="-78"/>
              </a:rPr>
              <a:t>)</a:t>
            </a:r>
            <a:endParaRPr lang="en-US" sz="2800" dirty="0">
              <a:solidFill>
                <a:srgbClr val="FF0000"/>
              </a:solidFill>
              <a:cs typeface="2  Titr" pitchFamily="2" charset="-78"/>
            </a:endParaRPr>
          </a:p>
        </p:txBody>
      </p:sp>
      <p:sp>
        <p:nvSpPr>
          <p:cNvPr id="3" name="Content Placeholder 2"/>
          <p:cNvSpPr>
            <a:spLocks noGrp="1"/>
          </p:cNvSpPr>
          <p:nvPr>
            <p:ph sz="quarter" idx="1"/>
          </p:nvPr>
        </p:nvSpPr>
        <p:spPr>
          <a:xfrm>
            <a:off x="228600" y="1066800"/>
            <a:ext cx="8229600" cy="5638800"/>
          </a:xfrm>
        </p:spPr>
        <p:txBody>
          <a:bodyPr>
            <a:normAutofit fontScale="92500"/>
          </a:bodyPr>
          <a:lstStyle/>
          <a:p>
            <a:pPr algn="r" rtl="1"/>
            <a:r>
              <a:rPr lang="fa-IR" dirty="0" smtClean="0">
                <a:cs typeface="B Mitra" pitchFamily="2" charset="-78"/>
              </a:rPr>
              <a:t>اولین نامی که در این عرصه تاریخ تحلیل محتوا را واقعا روشن می کند، </a:t>
            </a:r>
            <a:r>
              <a:rPr lang="fa-IR" dirty="0" smtClean="0">
                <a:solidFill>
                  <a:srgbClr val="FF0000"/>
                </a:solidFill>
                <a:cs typeface="B Mitra" pitchFamily="2" charset="-78"/>
              </a:rPr>
              <a:t>«هارولد لاسول»‌ </a:t>
            </a:r>
            <a:r>
              <a:rPr lang="fa-IR" dirty="0" smtClean="0">
                <a:cs typeface="B Mitra" pitchFamily="2" charset="-78"/>
              </a:rPr>
              <a:t>است. او تقریباً از سال 1915 تحلیل هایی از مطبوعات و تبلیغات به عمل می آورد.</a:t>
            </a:r>
          </a:p>
          <a:p>
            <a:pPr algn="r" rtl="1"/>
            <a:r>
              <a:rPr lang="fa-IR" dirty="0" smtClean="0">
                <a:cs typeface="B Mitra" pitchFamily="2" charset="-78"/>
              </a:rPr>
              <a:t> </a:t>
            </a:r>
            <a:r>
              <a:rPr lang="fa-IR" dirty="0" smtClean="0">
                <a:solidFill>
                  <a:srgbClr val="0070C0"/>
                </a:solidFill>
                <a:cs typeface="B Mitra" pitchFamily="2" charset="-78"/>
              </a:rPr>
              <a:t>در سال 1927 تکنیک های تبلیغات در «دنیای جنگ » منتشر می شود. هارولد لاسول و همکارانش در بخش مطالعه ارتباطات دوران جنگ کتابخانه فعالیت می کردند.</a:t>
            </a:r>
            <a:r>
              <a:rPr lang="fa-IR" dirty="0" smtClean="0">
                <a:solidFill>
                  <a:srgbClr val="FF0000"/>
                </a:solidFill>
                <a:cs typeface="B Mitra" pitchFamily="2" charset="-78"/>
              </a:rPr>
              <a:t>هانس اسپایر </a:t>
            </a:r>
            <a:r>
              <a:rPr lang="fa-IR" dirty="0" smtClean="0">
                <a:solidFill>
                  <a:srgbClr val="0070C0"/>
                </a:solidFill>
                <a:cs typeface="B Mitra" pitchFamily="2" charset="-78"/>
              </a:rPr>
              <a:t>نیز گروه تحقیقی را در سرویس اطلاعات سخن پراکنی های خارجی کمیسیون ارتباطات فدرال آمریکا به راه انداخته بود تا رویدادهای آلمان نازی و متحدانش را شناخته و پیش بینی کند و اثر عملیات نظامی را بر روحیه جنگ برآورد کنند. بعد از جنگ جورج به بررسی این گزارش ها پرداخت که نتیجه آن کتاب تحلیل تبلیغات بود که سهم عمده ای در اهداف مفهوم سازی و فرآیند های تحلیل محتوا پیدا کرد</a:t>
            </a:r>
          </a:p>
          <a:p>
            <a:pPr algn="r" rtl="1"/>
            <a:r>
              <a:rPr lang="fa-IR" dirty="0" smtClean="0">
                <a:solidFill>
                  <a:srgbClr val="FF0000"/>
                </a:solidFill>
                <a:cs typeface="B Mitra" pitchFamily="2" charset="-78"/>
              </a:rPr>
              <a:t>بعد از جنگ جهانی و احتمالاً در نتیجه اولین تصویر ترکیبی از تحلیل محتوا که لازارسفلد(1948) و برلسون (1952) ارائه کردند،‌ تحلیل محتوا به تعدادی از روشته های علمی دامن گسترد. </a:t>
            </a:r>
            <a:endParaRPr lang="en-US" dirty="0" smtClean="0">
              <a:solidFill>
                <a:srgbClr val="FF0000"/>
              </a:solidFill>
              <a:cs typeface="B Mitra" pitchFamily="2" charset="-78"/>
            </a:endParaRPr>
          </a:p>
          <a:p>
            <a:pPr algn="r" rtl="1"/>
            <a:r>
              <a:rPr lang="fa-IR" dirty="0" smtClean="0">
                <a:cs typeface="B Mitra" pitchFamily="2" charset="-78"/>
              </a:rPr>
              <a:t>در سال 1947 رمان اتوبیوگرافی «پسر سیاه» نوشته ریچارد رایت توسط ار.کا. وایت تحلیل شد. این تحلیل یک تحلیل آماری ارزش ها بود</a:t>
            </a:r>
            <a:endParaRPr lang="en-US" dirty="0">
              <a:cs typeface="B Mitra"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8915400" cy="5745163"/>
          </a:xfrm>
        </p:spPr>
        <p:style>
          <a:lnRef idx="2">
            <a:schemeClr val="dk1"/>
          </a:lnRef>
          <a:fillRef idx="1">
            <a:schemeClr val="lt1"/>
          </a:fillRef>
          <a:effectRef idx="0">
            <a:schemeClr val="dk1"/>
          </a:effectRef>
          <a:fontRef idx="minor">
            <a:schemeClr val="dk1"/>
          </a:fontRef>
        </p:style>
        <p:txBody>
          <a:bodyPr>
            <a:normAutofit lnSpcReduction="10000"/>
          </a:bodyPr>
          <a:lstStyle/>
          <a:p>
            <a:pPr algn="justLow">
              <a:buNone/>
            </a:pPr>
            <a:r>
              <a:rPr lang="fa-IR" sz="2400" b="1" dirty="0" smtClean="0">
                <a:solidFill>
                  <a:srgbClr val="FF0000"/>
                </a:solidFill>
                <a:cs typeface="2  Titr" pitchFamily="2" charset="-78"/>
              </a:rPr>
              <a:t>4-پیدایش وگسترش تحلیل محتوا(</a:t>
            </a:r>
            <a:r>
              <a:rPr lang="fa-IR" sz="1800" b="1" dirty="0" smtClean="0">
                <a:solidFill>
                  <a:srgbClr val="FF0000"/>
                </a:solidFill>
                <a:cs typeface="2  Titr" pitchFamily="2" charset="-78"/>
              </a:rPr>
              <a:t>ادامه</a:t>
            </a:r>
            <a:r>
              <a:rPr lang="fa-IR" sz="2800" b="1" dirty="0" smtClean="0">
                <a:solidFill>
                  <a:srgbClr val="FF0000"/>
                </a:solidFill>
                <a:cs typeface="2  Titr" pitchFamily="2" charset="-78"/>
              </a:rPr>
              <a:t>)                                                </a:t>
            </a:r>
          </a:p>
          <a:p>
            <a:pPr algn="justLow">
              <a:buNone/>
            </a:pPr>
            <a:endParaRPr lang="fa-IR" sz="2800" b="1" dirty="0" smtClean="0">
              <a:solidFill>
                <a:srgbClr val="FF0000"/>
              </a:solidFill>
              <a:cs typeface="2  Titr" pitchFamily="2" charset="-78"/>
            </a:endParaRPr>
          </a:p>
          <a:p>
            <a:pPr algn="justLow">
              <a:buNone/>
            </a:pPr>
            <a:r>
              <a:rPr lang="fa-IR" sz="2800" b="1" dirty="0" smtClean="0">
                <a:solidFill>
                  <a:srgbClr val="FF0000"/>
                </a:solidFill>
                <a:cs typeface="2  Titr" pitchFamily="2" charset="-78"/>
              </a:rPr>
              <a:t>                                  </a:t>
            </a:r>
          </a:p>
          <a:p>
            <a:pPr algn="justLow">
              <a:buNone/>
            </a:pPr>
            <a:endParaRPr lang="fa-IR" sz="2800" dirty="0" smtClean="0">
              <a:cs typeface="Zar" pitchFamily="2" charset="-78"/>
            </a:endParaRPr>
          </a:p>
          <a:p>
            <a:pPr algn="justLow">
              <a:buNone/>
            </a:pPr>
            <a:endParaRPr lang="fa-IR" sz="2800" dirty="0" smtClean="0">
              <a:cs typeface="Zar" pitchFamily="2" charset="-78"/>
            </a:endParaRPr>
          </a:p>
          <a:p>
            <a:pPr lvl="1" algn="r" rtl="1">
              <a:buNone/>
            </a:pPr>
            <a:r>
              <a:rPr lang="fa-IR" sz="2800" b="1" dirty="0" smtClean="0">
                <a:cs typeface="B Mitra" pitchFamily="2" charset="-78"/>
              </a:rPr>
              <a:t>البته مرتن و رورمن(1982) نشان داده اند که قبل ازلاسول دانشمندان دیگری نظیر</a:t>
            </a:r>
            <a:r>
              <a:rPr lang="en-US" sz="2800" b="1" dirty="0" smtClean="0">
                <a:cs typeface="B Mitra" pitchFamily="2" charset="-78"/>
              </a:rPr>
              <a:t>Wilcox</a:t>
            </a:r>
            <a:r>
              <a:rPr lang="fa-IR" sz="2800" b="1" dirty="0" smtClean="0">
                <a:cs typeface="B Mitra" pitchFamily="2" charset="-78"/>
              </a:rPr>
              <a:t>(1900</a:t>
            </a:r>
            <a:r>
              <a:rPr lang="en-US" sz="2800" b="1" dirty="0" smtClean="0">
                <a:cs typeface="B Mitra" pitchFamily="2" charset="-78"/>
              </a:rPr>
              <a:t>(</a:t>
            </a:r>
            <a:r>
              <a:rPr lang="fa-IR" sz="2800" b="1" dirty="0" smtClean="0">
                <a:cs typeface="B Mitra" pitchFamily="2" charset="-78"/>
              </a:rPr>
              <a:t> </a:t>
            </a:r>
            <a:r>
              <a:rPr lang="en-US" sz="2800" b="1" dirty="0" smtClean="0">
                <a:cs typeface="B Mitra" pitchFamily="2" charset="-78"/>
              </a:rPr>
              <a:t>Stoklossa</a:t>
            </a:r>
            <a:r>
              <a:rPr lang="fa-IR" sz="2800" b="1" dirty="0" smtClean="0">
                <a:cs typeface="B Mitra" pitchFamily="2" charset="-78"/>
              </a:rPr>
              <a:t>(1910</a:t>
            </a:r>
            <a:r>
              <a:rPr lang="en-US" sz="2800" b="1" dirty="0" smtClean="0">
                <a:cs typeface="B Mitra" pitchFamily="2" charset="-78"/>
              </a:rPr>
              <a:t>(</a:t>
            </a:r>
            <a:r>
              <a:rPr lang="fa-IR" sz="2800" b="1" dirty="0" smtClean="0">
                <a:cs typeface="B Mitra" pitchFamily="2" charset="-78"/>
              </a:rPr>
              <a:t>با پیدایش وگسترش روزنامه های یومیه به چنین کارهایی دست زده بودند </a:t>
            </a:r>
          </a:p>
          <a:p>
            <a:pPr lvl="1" algn="r" rtl="1">
              <a:buNone/>
            </a:pPr>
            <a:r>
              <a:rPr lang="fa-IR" sz="2800" b="1" dirty="0" smtClean="0">
                <a:cs typeface="B Mitra" pitchFamily="2" charset="-78"/>
              </a:rPr>
              <a:t>البته بسیارقبل ازدانشمندان غربی </a:t>
            </a:r>
            <a:r>
              <a:rPr lang="fa-IR" sz="2800" b="1" dirty="0" smtClean="0">
                <a:solidFill>
                  <a:srgbClr val="FF0000"/>
                </a:solidFill>
                <a:cs typeface="B Mitra" pitchFamily="2" charset="-78"/>
              </a:rPr>
              <a:t>مولوی</a:t>
            </a:r>
            <a:r>
              <a:rPr lang="fa-IR" sz="2800" b="1" dirty="0" smtClean="0">
                <a:cs typeface="B Mitra" pitchFamily="2" charset="-78"/>
              </a:rPr>
              <a:t> به مسئله اصلی تحلیل محتوا توجه داشته</a:t>
            </a:r>
          </a:p>
          <a:p>
            <a:pPr lvl="1" algn="r" rtl="1">
              <a:buNone/>
            </a:pPr>
            <a:endParaRPr lang="fa-IR" sz="2800" dirty="0" smtClean="0">
              <a:cs typeface="B Mitra" pitchFamily="2" charset="-78"/>
            </a:endParaRPr>
          </a:p>
          <a:p>
            <a:pPr lvl="1" algn="r" rtl="1">
              <a:buNone/>
            </a:pPr>
            <a:r>
              <a:rPr lang="fa-IR" dirty="0" smtClean="0">
                <a:solidFill>
                  <a:srgbClr val="00B0F0"/>
                </a:solidFill>
                <a:cs typeface="2  Titr" pitchFamily="2" charset="-78"/>
              </a:rPr>
              <a:t>             نکته ها می گفت او آمیخته                       درجلاب قند زهری ریخته </a:t>
            </a:r>
          </a:p>
          <a:p>
            <a:pPr lvl="1" algn="r" rtl="1">
              <a:buNone/>
            </a:pPr>
            <a:r>
              <a:rPr lang="fa-IR" dirty="0" smtClean="0">
                <a:solidFill>
                  <a:srgbClr val="00B0F0"/>
                </a:solidFill>
                <a:cs typeface="2  Titr" pitchFamily="2" charset="-78"/>
              </a:rPr>
              <a:t>              ظاهررقعه اگرچه مدح بود                        بوی خشم ازمدح اثرها می نمود</a:t>
            </a:r>
            <a:endParaRPr lang="fa-IR" dirty="0">
              <a:solidFill>
                <a:srgbClr val="00B0F0"/>
              </a:solidFill>
              <a:cs typeface="2  Titr" pitchFamily="2" charset="-78"/>
            </a:endParaRPr>
          </a:p>
        </p:txBody>
      </p:sp>
      <p:pic>
        <p:nvPicPr>
          <p:cNvPr id="136194" name="Picture 2" descr="C:\Users\APADA\Desktop\lasswell.jpg"/>
          <p:cNvPicPr>
            <a:picLocks noChangeAspect="1" noChangeArrowheads="1"/>
          </p:cNvPicPr>
          <p:nvPr/>
        </p:nvPicPr>
        <p:blipFill>
          <a:blip r:embed="rId2" cstate="print"/>
          <a:srcRect/>
          <a:stretch>
            <a:fillRect/>
          </a:stretch>
        </p:blipFill>
        <p:spPr bwMode="auto">
          <a:xfrm>
            <a:off x="381000" y="457200"/>
            <a:ext cx="2044700" cy="2133600"/>
          </a:xfrm>
          <a:prstGeom prst="rect">
            <a:avLst/>
          </a:prstGeom>
          <a:noFill/>
        </p:spPr>
      </p:pic>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txBody>
          <a:bodyPr>
            <a:normAutofit lnSpcReduction="10000"/>
          </a:bodyPr>
          <a:lstStyle/>
          <a:p>
            <a:pPr lvl="1" algn="r" rtl="1">
              <a:buFontTx/>
              <a:buChar char="-"/>
            </a:pPr>
            <a:r>
              <a:rPr lang="fa-IR" sz="2800" dirty="0" smtClean="0">
                <a:cs typeface="B Mitra" pitchFamily="2" charset="-78"/>
              </a:rPr>
              <a:t>آقای لاسول(</a:t>
            </a:r>
            <a:r>
              <a:rPr lang="en-US" sz="2800" dirty="0" smtClean="0">
                <a:cs typeface="B Mitra" pitchFamily="2" charset="-78"/>
              </a:rPr>
              <a:t>Lasswell-1949</a:t>
            </a:r>
            <a:r>
              <a:rPr lang="fa-IR" sz="2800" dirty="0" smtClean="0">
                <a:cs typeface="B Mitra" pitchFamily="2" charset="-78"/>
              </a:rPr>
              <a:t>)درپی یافتن روشی برآمد که دارای ضوابط نسبتاًعینی باشد تا نشان دهد که در بین ماههای مارس تا دسامبر1943 روزنامه </a:t>
            </a:r>
            <a:r>
              <a:rPr lang="en-US" sz="2800" dirty="0" smtClean="0">
                <a:cs typeface="B Mitra" pitchFamily="2" charset="-78"/>
              </a:rPr>
              <a:t>“The true American”</a:t>
            </a:r>
            <a:r>
              <a:rPr lang="fa-IR" sz="2800" dirty="0" smtClean="0">
                <a:cs typeface="B Mitra" pitchFamily="2" charset="-78"/>
              </a:rPr>
              <a:t> چند بار جملات واصطلاحاتی برله یاعلیه آمریکا بکار برده است.</a:t>
            </a:r>
          </a:p>
          <a:p>
            <a:pPr algn="r" rtl="1">
              <a:buNone/>
            </a:pPr>
            <a:endParaRPr lang="fa-IR" dirty="0" smtClean="0"/>
          </a:p>
          <a:p>
            <a:pPr algn="r" rtl="1">
              <a:buNone/>
            </a:pPr>
            <a:endParaRPr lang="fa-IR" dirty="0" smtClean="0"/>
          </a:p>
          <a:p>
            <a:pPr algn="r" rtl="1">
              <a:buNone/>
            </a:pPr>
            <a:endParaRPr lang="fa-IR" dirty="0"/>
          </a:p>
          <a:p>
            <a:pPr algn="r" rtl="1">
              <a:buNone/>
            </a:pPr>
            <a:endParaRPr lang="fa-IR" dirty="0" smtClean="0"/>
          </a:p>
          <a:p>
            <a:pPr algn="r" rtl="1">
              <a:buNone/>
            </a:pPr>
            <a:r>
              <a:rPr lang="fa-IR" dirty="0"/>
              <a:t> </a:t>
            </a:r>
            <a:endParaRPr lang="fa-IR" dirty="0" smtClean="0"/>
          </a:p>
          <a:p>
            <a:pPr algn="r" rtl="1">
              <a:buNone/>
            </a:pPr>
            <a:endParaRPr lang="fa-IR" dirty="0" smtClean="0"/>
          </a:p>
          <a:p>
            <a:pPr algn="r" rtl="1">
              <a:buNone/>
            </a:pPr>
            <a:endParaRPr lang="fa-IR" dirty="0" smtClean="0"/>
          </a:p>
          <a:p>
            <a:pPr algn="r" rtl="1">
              <a:buNone/>
            </a:pPr>
            <a:r>
              <a:rPr lang="fa-IR" dirty="0" smtClean="0"/>
              <a:t> </a:t>
            </a:r>
            <a:r>
              <a:rPr lang="fa-IR" sz="2800" dirty="0">
                <a:solidFill>
                  <a:srgbClr val="FF0000"/>
                </a:solidFill>
                <a:cs typeface="B Mitra" pitchFamily="2" charset="-78"/>
              </a:rPr>
              <a:t>بدین ترتیب مشخص شد که روزنامه مزبور یک جهت گیری به سود آلمان داشته است.</a:t>
            </a:r>
          </a:p>
        </p:txBody>
      </p:sp>
      <p:graphicFrame>
        <p:nvGraphicFramePr>
          <p:cNvPr id="4" name="Table 3"/>
          <p:cNvGraphicFramePr>
            <a:graphicFrameLocks noGrp="1"/>
          </p:cNvGraphicFramePr>
          <p:nvPr/>
        </p:nvGraphicFramePr>
        <p:xfrm>
          <a:off x="533400" y="2438400"/>
          <a:ext cx="7572426" cy="2712720"/>
        </p:xfrm>
        <a:graphic>
          <a:graphicData uri="http://schemas.openxmlformats.org/drawingml/2006/table">
            <a:tbl>
              <a:tblPr rtl="1" firstRow="1" bandRow="1">
                <a:tableStyleId>{5C22544A-7EE6-4342-B048-85BDC9FD1C3A}</a:tableStyleId>
              </a:tblPr>
              <a:tblGrid>
                <a:gridCol w="3471894"/>
                <a:gridCol w="1576390"/>
                <a:gridCol w="2524142"/>
              </a:tblGrid>
              <a:tr h="484414">
                <a:tc>
                  <a:txBody>
                    <a:bodyPr/>
                    <a:lstStyle/>
                    <a:p>
                      <a:pPr algn="ctr" rtl="1"/>
                      <a:r>
                        <a:rPr lang="fa-IR" sz="2400" dirty="0" smtClean="0">
                          <a:solidFill>
                            <a:schemeClr val="bg1"/>
                          </a:solidFill>
                          <a:cs typeface="Zar" pitchFamily="2" charset="-78"/>
                        </a:rPr>
                        <a:t>جملات واصطلاحات</a:t>
                      </a:r>
                      <a:endParaRPr lang="fa-IR" sz="2400" dirty="0">
                        <a:solidFill>
                          <a:schemeClr val="bg1"/>
                        </a:solidFill>
                        <a:cs typeface="Zar" pitchFamily="2" charset="-78"/>
                      </a:endParaRPr>
                    </a:p>
                  </a:txBody>
                  <a:tcPr/>
                </a:tc>
                <a:tc>
                  <a:txBody>
                    <a:bodyPr/>
                    <a:lstStyle/>
                    <a:p>
                      <a:pPr algn="ctr" rtl="1"/>
                      <a:r>
                        <a:rPr lang="fa-IR" sz="2400" dirty="0" smtClean="0">
                          <a:solidFill>
                            <a:schemeClr val="bg1"/>
                          </a:solidFill>
                          <a:cs typeface="Zar" pitchFamily="2" charset="-78"/>
                        </a:rPr>
                        <a:t>علیله آمریکا</a:t>
                      </a:r>
                      <a:endParaRPr lang="fa-IR" sz="2400" dirty="0">
                        <a:solidFill>
                          <a:schemeClr val="bg1"/>
                        </a:solidFill>
                        <a:cs typeface="Zar" pitchFamily="2" charset="-78"/>
                      </a:endParaRPr>
                    </a:p>
                  </a:txBody>
                  <a:tcPr/>
                </a:tc>
                <a:tc>
                  <a:txBody>
                    <a:bodyPr/>
                    <a:lstStyle/>
                    <a:p>
                      <a:pPr algn="ctr" rtl="1"/>
                      <a:r>
                        <a:rPr lang="fa-IR" sz="2400" dirty="0" smtClean="0">
                          <a:solidFill>
                            <a:schemeClr val="bg1"/>
                          </a:solidFill>
                          <a:cs typeface="Zar" pitchFamily="2" charset="-78"/>
                        </a:rPr>
                        <a:t>له</a:t>
                      </a:r>
                      <a:endParaRPr lang="fa-IR" sz="2400" dirty="0">
                        <a:solidFill>
                          <a:schemeClr val="bg1"/>
                        </a:solidFill>
                        <a:cs typeface="Zar" pitchFamily="2" charset="-78"/>
                      </a:endParaRPr>
                    </a:p>
                  </a:txBody>
                  <a:tcPr/>
                </a:tc>
              </a:tr>
              <a:tr h="484414">
                <a:tc>
                  <a:txBody>
                    <a:bodyPr/>
                    <a:lstStyle/>
                    <a:p>
                      <a:pPr algn="ctr" rtl="1"/>
                      <a:r>
                        <a:rPr lang="fa-IR" sz="2400" dirty="0" smtClean="0">
                          <a:cs typeface="2  Badr" pitchFamily="2" charset="-78"/>
                        </a:rPr>
                        <a:t>آمریکا</a:t>
                      </a:r>
                      <a:r>
                        <a:rPr lang="fa-IR" sz="2400" baseline="0" dirty="0" smtClean="0">
                          <a:cs typeface="2  Badr" pitchFamily="2" charset="-78"/>
                        </a:rPr>
                        <a:t> از درون فاسد است</a:t>
                      </a:r>
                      <a:endParaRPr lang="fa-IR" sz="2400" dirty="0">
                        <a:cs typeface="2  Badr" pitchFamily="2" charset="-78"/>
                      </a:endParaRPr>
                    </a:p>
                  </a:txBody>
                  <a:tcPr/>
                </a:tc>
                <a:tc>
                  <a:txBody>
                    <a:bodyPr/>
                    <a:lstStyle/>
                    <a:p>
                      <a:pPr algn="ctr" rtl="1"/>
                      <a:r>
                        <a:rPr lang="fa-IR" sz="2400" dirty="0" smtClean="0">
                          <a:cs typeface="2  Badr" pitchFamily="2" charset="-78"/>
                        </a:rPr>
                        <a:t>301</a:t>
                      </a:r>
                      <a:endParaRPr lang="fa-IR" sz="2400" dirty="0">
                        <a:cs typeface="2  Badr" pitchFamily="2" charset="-78"/>
                      </a:endParaRPr>
                    </a:p>
                  </a:txBody>
                  <a:tcPr/>
                </a:tc>
                <a:tc>
                  <a:txBody>
                    <a:bodyPr/>
                    <a:lstStyle/>
                    <a:p>
                      <a:pPr algn="ctr" rtl="1"/>
                      <a:r>
                        <a:rPr lang="fa-IR" sz="2400" dirty="0" smtClean="0">
                          <a:cs typeface="2  Badr" pitchFamily="2" charset="-78"/>
                        </a:rPr>
                        <a:t>34</a:t>
                      </a:r>
                      <a:endParaRPr lang="fa-IR" sz="2400" dirty="0">
                        <a:cs typeface="2  Badr" pitchFamily="2" charset="-78"/>
                      </a:endParaRPr>
                    </a:p>
                  </a:txBody>
                  <a:tcPr/>
                </a:tc>
              </a:tr>
              <a:tr h="871946">
                <a:tc>
                  <a:txBody>
                    <a:bodyPr/>
                    <a:lstStyle/>
                    <a:p>
                      <a:pPr algn="ctr" rtl="1"/>
                      <a:r>
                        <a:rPr lang="fa-IR" sz="2400" dirty="0" smtClean="0">
                          <a:cs typeface="2  Badr" pitchFamily="2" charset="-78"/>
                        </a:rPr>
                        <a:t>سیاست خارجی</a:t>
                      </a:r>
                      <a:r>
                        <a:rPr lang="fa-IR" sz="2400" baseline="0" dirty="0" smtClean="0">
                          <a:cs typeface="2  Badr" pitchFamily="2" charset="-78"/>
                        </a:rPr>
                        <a:t> آمریکا غیرمسیحی است</a:t>
                      </a:r>
                      <a:endParaRPr lang="fa-IR" sz="2400" dirty="0">
                        <a:cs typeface="2  Badr" pitchFamily="2" charset="-78"/>
                      </a:endParaRPr>
                    </a:p>
                  </a:txBody>
                  <a:tcPr/>
                </a:tc>
                <a:tc>
                  <a:txBody>
                    <a:bodyPr/>
                    <a:lstStyle/>
                    <a:p>
                      <a:pPr algn="ctr" rtl="1"/>
                      <a:r>
                        <a:rPr lang="fa-IR" sz="2400" dirty="0" smtClean="0">
                          <a:cs typeface="2  Badr" pitchFamily="2" charset="-78"/>
                        </a:rPr>
                        <a:t>41</a:t>
                      </a:r>
                      <a:endParaRPr lang="fa-IR" sz="2400" dirty="0">
                        <a:cs typeface="2  Badr" pitchFamily="2" charset="-78"/>
                      </a:endParaRPr>
                    </a:p>
                  </a:txBody>
                  <a:tcPr/>
                </a:tc>
                <a:tc>
                  <a:txBody>
                    <a:bodyPr/>
                    <a:lstStyle/>
                    <a:p>
                      <a:pPr algn="ctr" rtl="1"/>
                      <a:r>
                        <a:rPr lang="fa-IR" sz="2400" dirty="0" smtClean="0">
                          <a:cs typeface="2  Badr" pitchFamily="2" charset="-78"/>
                        </a:rPr>
                        <a:t>0</a:t>
                      </a:r>
                      <a:endParaRPr lang="fa-IR" sz="2400" dirty="0">
                        <a:cs typeface="2  Badr" pitchFamily="2" charset="-78"/>
                      </a:endParaRPr>
                    </a:p>
                  </a:txBody>
                  <a:tcPr/>
                </a:tc>
              </a:tr>
              <a:tr h="871946">
                <a:tc>
                  <a:txBody>
                    <a:bodyPr/>
                    <a:lstStyle/>
                    <a:p>
                      <a:pPr algn="ctr" rtl="1"/>
                      <a:r>
                        <a:rPr lang="fa-IR" sz="2400" dirty="0" smtClean="0">
                          <a:cs typeface="2  Badr" pitchFamily="2" charset="-78"/>
                        </a:rPr>
                        <a:t>رئیس جمهور آمریکا قابل انتقاد است</a:t>
                      </a:r>
                      <a:endParaRPr lang="fa-IR" sz="2400" dirty="0">
                        <a:cs typeface="2  Badr" pitchFamily="2" charset="-78"/>
                      </a:endParaRPr>
                    </a:p>
                  </a:txBody>
                  <a:tcPr/>
                </a:tc>
                <a:tc>
                  <a:txBody>
                    <a:bodyPr/>
                    <a:lstStyle/>
                    <a:p>
                      <a:pPr algn="ctr" rtl="1"/>
                      <a:r>
                        <a:rPr lang="fa-IR" sz="2400" dirty="0" smtClean="0">
                          <a:cs typeface="2  Badr" pitchFamily="2" charset="-78"/>
                        </a:rPr>
                        <a:t>150</a:t>
                      </a:r>
                      <a:endParaRPr lang="fa-IR" sz="2400" dirty="0">
                        <a:cs typeface="2  Badr" pitchFamily="2" charset="-78"/>
                      </a:endParaRPr>
                    </a:p>
                  </a:txBody>
                  <a:tcPr/>
                </a:tc>
                <a:tc>
                  <a:txBody>
                    <a:bodyPr/>
                    <a:lstStyle/>
                    <a:p>
                      <a:pPr algn="ctr" rtl="1"/>
                      <a:r>
                        <a:rPr lang="fa-IR" sz="2400" dirty="0" smtClean="0">
                          <a:cs typeface="2  Badr" pitchFamily="2" charset="-78"/>
                        </a:rPr>
                        <a:t>17</a:t>
                      </a:r>
                      <a:endParaRPr lang="fa-IR" sz="2400" dirty="0">
                        <a:cs typeface="2  Badr" pitchFamily="2" charset="-78"/>
                      </a:endParaRPr>
                    </a:p>
                  </a:txBody>
                  <a:tcPr/>
                </a:tc>
              </a:tr>
            </a:tbl>
          </a:graphicData>
        </a:graphic>
      </p:graphicFrame>
      <p:sp>
        <p:nvSpPr>
          <p:cNvPr id="5" name="Footer Placeholder 4"/>
          <p:cNvSpPr>
            <a:spLocks noGrp="1"/>
          </p:cNvSpPr>
          <p:nvPr>
            <p:ph type="ftr" sz="quarter" idx="11"/>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9600" y="304800"/>
            <a:ext cx="4724400" cy="838200"/>
          </a:xfrm>
        </p:spPr>
        <p:txBody>
          <a:bodyPr>
            <a:normAutofit fontScale="90000"/>
          </a:bodyPr>
          <a:lstStyle/>
          <a:p>
            <a:r>
              <a:rPr lang="fa-IR" sz="2400" b="1" dirty="0" smtClean="0">
                <a:solidFill>
                  <a:srgbClr val="FF0000"/>
                </a:solidFill>
                <a:cs typeface="2  Titr" pitchFamily="2" charset="-78"/>
              </a:rPr>
              <a:t>4-پیدایش وگسترش تحلیل محتوا(ادامه)</a:t>
            </a:r>
            <a:br>
              <a:rPr lang="fa-IR" sz="2400" b="1" dirty="0" smtClean="0">
                <a:solidFill>
                  <a:srgbClr val="FF0000"/>
                </a:solidFill>
                <a:cs typeface="2  Titr" pitchFamily="2" charset="-78"/>
              </a:rPr>
            </a:br>
            <a:endParaRPr lang="en-US" sz="2400" dirty="0">
              <a:solidFill>
                <a:srgbClr val="FF0000"/>
              </a:solidFill>
              <a:cs typeface="2  Titr" pitchFamily="2" charset="-78"/>
            </a:endParaRPr>
          </a:p>
        </p:txBody>
      </p:sp>
      <p:sp>
        <p:nvSpPr>
          <p:cNvPr id="3" name="Content Placeholder 2"/>
          <p:cNvSpPr>
            <a:spLocks noGrp="1"/>
          </p:cNvSpPr>
          <p:nvPr>
            <p:ph sz="quarter" idx="1"/>
          </p:nvPr>
        </p:nvSpPr>
        <p:spPr>
          <a:xfrm>
            <a:off x="381000" y="1447800"/>
            <a:ext cx="8305800" cy="5257800"/>
          </a:xfrm>
        </p:spPr>
        <p:txBody>
          <a:bodyPr>
            <a:normAutofit fontScale="85000" lnSpcReduction="20000"/>
          </a:bodyPr>
          <a:lstStyle/>
          <a:p>
            <a:pPr marL="514350" indent="-514350" algn="r">
              <a:buNone/>
            </a:pPr>
            <a:r>
              <a:rPr lang="fa-IR" dirty="0" smtClean="0">
                <a:cs typeface="B Mitra" pitchFamily="2" charset="-78"/>
              </a:rPr>
              <a:t>1</a:t>
            </a:r>
            <a:r>
              <a:rPr lang="fa-IR" b="1" dirty="0" smtClean="0">
                <a:cs typeface="B Mitra" pitchFamily="2" charset="-78"/>
              </a:rPr>
              <a:t>)پیشروان، که شامل رویکردهای متفاوتی به تحلیل و مقایسه متون در زمینه های هرمنوتیکی (مانند تفاسیر انجیل)،‌ تحلیل روزنامه قدیم و روندهای خط شناسی تا تحلیل رویا توسط زیگموند فروید می شود. </a:t>
            </a:r>
          </a:p>
          <a:p>
            <a:pPr marL="514350" indent="-514350" algn="r">
              <a:buNone/>
            </a:pPr>
            <a:endParaRPr lang="en-US" b="1" dirty="0" smtClean="0">
              <a:cs typeface="B Mitra" pitchFamily="2" charset="-78"/>
            </a:endParaRPr>
          </a:p>
          <a:p>
            <a:pPr algn="r">
              <a:buNone/>
            </a:pPr>
            <a:r>
              <a:rPr lang="fa-IR" b="1" dirty="0" smtClean="0">
                <a:solidFill>
                  <a:srgbClr val="FF0000"/>
                </a:solidFill>
                <a:cs typeface="B Mitra" pitchFamily="2" charset="-78"/>
              </a:rPr>
              <a:t>2) بنیاد تئوریکی ارتباط براساس تحلیل محتوای کمی توسط پل اف. لازارسفلد و هارولد لاسول در آمریکا در دهه های 20 و 30 قرن بیستم بنا نهاده شد و اولین کتاب درسی درباره این روش منتشر شد.</a:t>
            </a:r>
          </a:p>
          <a:p>
            <a:pPr algn="r">
              <a:buNone/>
            </a:pPr>
            <a:r>
              <a:rPr lang="fa-IR" b="1" dirty="0" smtClean="0">
                <a:cs typeface="B Mitra" pitchFamily="2" charset="-78"/>
              </a:rPr>
              <a:t> </a:t>
            </a:r>
            <a:endParaRPr lang="en-US" b="1" dirty="0" smtClean="0">
              <a:cs typeface="B Mitra" pitchFamily="2" charset="-78"/>
            </a:endParaRPr>
          </a:p>
          <a:p>
            <a:pPr algn="r">
              <a:buNone/>
            </a:pPr>
            <a:r>
              <a:rPr lang="fa-IR" b="1" dirty="0" smtClean="0">
                <a:cs typeface="B Mitra" pitchFamily="2" charset="-78"/>
              </a:rPr>
              <a:t>3</a:t>
            </a:r>
            <a:r>
              <a:rPr lang="fa-IR" b="1" dirty="0" smtClean="0">
                <a:solidFill>
                  <a:srgbClr val="0070C0"/>
                </a:solidFill>
                <a:cs typeface="B Mitra" pitchFamily="2" charset="-78"/>
              </a:rPr>
              <a:t>) توسعه چند رشته ای و افتراق، در دهه شصت قرن 20 رویکرد روش شناختی راه خود را به زبان شناختی، روان‌شناسی، جامعه‌شناسی، تاریخ، هنر و... باز کرد. روندها پالایش شده و مدل های مختلف ارتباط بررسی شد.</a:t>
            </a:r>
          </a:p>
          <a:p>
            <a:pPr algn="r">
              <a:buNone/>
            </a:pPr>
            <a:r>
              <a:rPr lang="fa-IR" b="1" dirty="0" smtClean="0">
                <a:cs typeface="B Mitra" pitchFamily="2" charset="-78"/>
              </a:rPr>
              <a:t> </a:t>
            </a:r>
            <a:endParaRPr lang="en-US" b="1" dirty="0" smtClean="0">
              <a:cs typeface="B Mitra" pitchFamily="2" charset="-78"/>
            </a:endParaRPr>
          </a:p>
          <a:p>
            <a:pPr algn="r">
              <a:buNone/>
            </a:pPr>
            <a:r>
              <a:rPr lang="fa-IR" b="1" dirty="0" smtClean="0">
                <a:cs typeface="B Mitra" pitchFamily="2" charset="-78"/>
              </a:rPr>
              <a:t>4) انتقادات کیفی، از اواسط قرن بیستم ضدیت‌هایی علیه تحلیل صوری بدون در نظر گرفتن محتواهای پنهان و زمینه ها که با ساده سازی و کمی سازی تحریف کننده کار می‌کرد برخاست به دنبال آن رویکردهای کیفی به تحلیل محتوا ایجاد شد. </a:t>
            </a:r>
            <a:endParaRPr lang="en-US" b="1" dirty="0" smtClean="0">
              <a:cs typeface="B Mitra" pitchFamily="2" charset="-78"/>
            </a:endParaRPr>
          </a:p>
          <a:p>
            <a:pPr>
              <a:buNone/>
            </a:pPr>
            <a:r>
              <a:rPr lang="fa-IR" b="1" dirty="0" smtClean="0">
                <a:cs typeface="B Mitra" pitchFamily="2" charset="-78"/>
              </a:rPr>
              <a:t/>
            </a:r>
            <a:br>
              <a:rPr lang="fa-IR" b="1" dirty="0" smtClean="0">
                <a:cs typeface="B Mitra" pitchFamily="2" charset="-78"/>
              </a:rPr>
            </a:br>
            <a:endParaRPr lang="en-US" b="1" dirty="0">
              <a:cs typeface="B Mitra" pitchFamily="2" charset="-78"/>
            </a:endParaRPr>
          </a:p>
        </p:txBody>
      </p:sp>
      <p:sp>
        <p:nvSpPr>
          <p:cNvPr id="4" name="Rectangle 3"/>
          <p:cNvSpPr/>
          <p:nvPr/>
        </p:nvSpPr>
        <p:spPr>
          <a:xfrm>
            <a:off x="3699806" y="838200"/>
            <a:ext cx="1744388" cy="369332"/>
          </a:xfrm>
          <a:prstGeom prst="rect">
            <a:avLst/>
          </a:prstGeom>
        </p:spPr>
        <p:txBody>
          <a:bodyPr wrap="square">
            <a:spAutoFit/>
          </a:bodyPr>
          <a:lstStyle/>
          <a:p>
            <a:r>
              <a:rPr lang="fa-IR" dirty="0" smtClean="0">
                <a:solidFill>
                  <a:srgbClr val="0070C0"/>
                </a:solidFill>
                <a:cs typeface="2  Titr" pitchFamily="2" charset="-78"/>
              </a:rPr>
              <a:t>جمع بندی تاریخچه</a:t>
            </a:r>
            <a:endParaRPr lang="en-US" dirty="0">
              <a:solidFill>
                <a:srgbClr val="0070C0"/>
              </a:solidFill>
            </a:endParaRPr>
          </a:p>
        </p:txBody>
      </p:sp>
      <p:sp>
        <p:nvSpPr>
          <p:cNvPr id="5" name="Footer Placeholder 4"/>
          <p:cNvSpPr>
            <a:spLocks noGrp="1"/>
          </p:cNvSpPr>
          <p:nvPr>
            <p:ph type="ftr" sz="quarter" idx="11"/>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0" y="0"/>
            <a:ext cx="6477000" cy="990600"/>
          </a:xfrm>
        </p:spPr>
        <p:txBody>
          <a:bodyPr>
            <a:normAutofit/>
          </a:bodyPr>
          <a:lstStyle/>
          <a:p>
            <a:r>
              <a:rPr lang="fa-IR" sz="2400" dirty="0" smtClean="0">
                <a:solidFill>
                  <a:srgbClr val="FF0000"/>
                </a:solidFill>
                <a:cs typeface="2  Titr" pitchFamily="2" charset="-78"/>
              </a:rPr>
              <a:t>5-سازماندهی تحلیل محتوا:</a:t>
            </a:r>
            <a:endParaRPr lang="en-US" sz="2400" dirty="0">
              <a:solidFill>
                <a:srgbClr val="FF0000"/>
              </a:solidFill>
              <a:cs typeface="2  Titr" pitchFamily="2" charset="-78"/>
            </a:endParaRPr>
          </a:p>
        </p:txBody>
      </p:sp>
      <p:graphicFrame>
        <p:nvGraphicFramePr>
          <p:cNvPr id="133122" name="Organization Chart 5"/>
          <p:cNvGraphicFramePr>
            <a:graphicFrameLocks/>
          </p:cNvGraphicFramePr>
          <p:nvPr>
            <p:ph sz="quarter" idx="1"/>
          </p:nvPr>
        </p:nvGraphicFramePr>
        <p:xfrm>
          <a:off x="914400" y="1447800"/>
          <a:ext cx="7772400" cy="4572000"/>
        </p:xfrm>
        <a:graphic>
          <a:graphicData uri="http://schemas.openxmlformats.org/drawingml/2006/compatibility">
            <com:legacyDrawing xmlns:com="http://schemas.openxmlformats.org/drawingml/2006/compatibility" spid="_x0000_s133122"/>
          </a:graphicData>
        </a:graphic>
      </p:graphicFrame>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0" y="274638"/>
            <a:ext cx="4114800" cy="1143000"/>
          </a:xfrm>
        </p:spPr>
        <p:txBody>
          <a:bodyPr>
            <a:normAutofit/>
          </a:bodyPr>
          <a:lstStyle/>
          <a:p>
            <a:pPr algn="ctr"/>
            <a:r>
              <a:rPr lang="fa-IR" sz="2400" dirty="0" smtClean="0">
                <a:solidFill>
                  <a:srgbClr val="FF0000"/>
                </a:solidFill>
                <a:cs typeface="2  Titr" pitchFamily="2" charset="-78"/>
              </a:rPr>
              <a:t>5-1-تحلیل مقدماتی </a:t>
            </a:r>
            <a:br>
              <a:rPr lang="fa-IR" sz="2400" dirty="0" smtClean="0">
                <a:solidFill>
                  <a:srgbClr val="FF0000"/>
                </a:solidFill>
                <a:cs typeface="2  Titr" pitchFamily="2" charset="-78"/>
              </a:rPr>
            </a:br>
            <a:r>
              <a:rPr lang="fa-IR" sz="2000" dirty="0" smtClean="0">
                <a:solidFill>
                  <a:srgbClr val="FF0000"/>
                </a:solidFill>
                <a:cs typeface="2  Titr" pitchFamily="2" charset="-78"/>
              </a:rPr>
              <a:t>5-1-1-مطالعه آزا د </a:t>
            </a:r>
            <a:endParaRPr lang="en-US" sz="2000" dirty="0" smtClean="0">
              <a:solidFill>
                <a:srgbClr val="FF0000"/>
              </a:solidFill>
              <a:cs typeface="2  Titr" pitchFamily="2" charset="-78"/>
            </a:endParaRPr>
          </a:p>
        </p:txBody>
      </p:sp>
      <p:sp>
        <p:nvSpPr>
          <p:cNvPr id="28675" name="Rectangle 3"/>
          <p:cNvSpPr>
            <a:spLocks noGrp="1" noChangeArrowheads="1"/>
          </p:cNvSpPr>
          <p:nvPr>
            <p:ph type="body" idx="1"/>
          </p:nvPr>
        </p:nvSpPr>
        <p:spPr>
          <a:xfrm>
            <a:off x="0" y="1371600"/>
            <a:ext cx="8686800" cy="4648200"/>
          </a:xfrm>
        </p:spPr>
        <p:style>
          <a:lnRef idx="0">
            <a:scrgbClr r="0" g="0" b="0"/>
          </a:lnRef>
          <a:fillRef idx="1003">
            <a:schemeClr val="lt1"/>
          </a:fillRef>
          <a:effectRef idx="0">
            <a:scrgbClr r="0" g="0" b="0"/>
          </a:effectRef>
          <a:fontRef idx="major"/>
        </p:style>
        <p:txBody>
          <a:bodyPr>
            <a:normAutofit/>
          </a:bodyPr>
          <a:lstStyle/>
          <a:p>
            <a:pPr marL="609600" indent="-609600" algn="r">
              <a:buFontTx/>
              <a:buNone/>
            </a:pPr>
            <a:endParaRPr lang="fa-IR" sz="2800" b="1" dirty="0" smtClean="0">
              <a:cs typeface="B Badr" pitchFamily="2" charset="-78"/>
            </a:endParaRPr>
          </a:p>
          <a:p>
            <a:pPr marL="609600" indent="-609600" algn="r">
              <a:buFontTx/>
              <a:buNone/>
            </a:pPr>
            <a:r>
              <a:rPr lang="fa-IR" sz="2800" b="1" dirty="0" smtClean="0">
                <a:cs typeface="B Mitra" pitchFamily="2" charset="-78"/>
              </a:rPr>
              <a:t>اولین قدم عبارت است از آشنا شدن محقق با مدارک تحلیل و شناخت آنها.با بررسی،تورق ویک نگاه اجمالی به مدرک مورد تحلیل خودبه خود جهت گیریهایی در ذهن محقق شکل می گیرد.این مطالعه آرام آرام به شکل گیری فرضیات و روشهایی که باید برای تحلیل مورد استفاده قرار بگیرد،منجر می شود.</a:t>
            </a:r>
            <a:endParaRPr lang="en-US" sz="2800" b="1" dirty="0" smtClean="0">
              <a:cs typeface="B Mitra"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505200" y="274638"/>
            <a:ext cx="5181600" cy="1020762"/>
          </a:xfrm>
        </p:spPr>
        <p:txBody>
          <a:bodyPr>
            <a:normAutofit/>
          </a:bodyPr>
          <a:lstStyle/>
          <a:p>
            <a:pPr algn="ctr"/>
            <a:r>
              <a:rPr lang="fa-IR" sz="2400" dirty="0" smtClean="0">
                <a:solidFill>
                  <a:srgbClr val="FF0000"/>
                </a:solidFill>
                <a:cs typeface="2  Titr" pitchFamily="2" charset="-78"/>
              </a:rPr>
              <a:t>5-1-2-انتخاب مدارک مورد تحلیل</a:t>
            </a:r>
            <a:r>
              <a:rPr lang="fa-IR" sz="3200" dirty="0" smtClean="0">
                <a:solidFill>
                  <a:srgbClr val="FF0000"/>
                </a:solidFill>
                <a:cs typeface="Titr" pitchFamily="2" charset="-78"/>
              </a:rPr>
              <a:t/>
            </a:r>
            <a:br>
              <a:rPr lang="fa-IR" sz="3200" dirty="0" smtClean="0">
                <a:solidFill>
                  <a:srgbClr val="FF0000"/>
                </a:solidFill>
                <a:cs typeface="Titr" pitchFamily="2" charset="-78"/>
              </a:rPr>
            </a:br>
            <a:r>
              <a:rPr lang="fa-IR" sz="3200" dirty="0" smtClean="0">
                <a:solidFill>
                  <a:srgbClr val="FF0000"/>
                </a:solidFill>
                <a:cs typeface="Titr" pitchFamily="2" charset="-78"/>
              </a:rPr>
              <a:t>(جامعه تحقیق)</a:t>
            </a:r>
            <a:endParaRPr lang="en-US" sz="3200" dirty="0" smtClean="0">
              <a:solidFill>
                <a:srgbClr val="FF0000"/>
              </a:solidFill>
              <a:cs typeface="Titr" pitchFamily="2" charset="-78"/>
            </a:endParaRPr>
          </a:p>
        </p:txBody>
      </p:sp>
      <p:sp>
        <p:nvSpPr>
          <p:cNvPr id="29699" name="Rectangle 3"/>
          <p:cNvSpPr>
            <a:spLocks noGrp="1" noChangeArrowheads="1"/>
          </p:cNvSpPr>
          <p:nvPr>
            <p:ph type="body" idx="1"/>
          </p:nvPr>
        </p:nvSpPr>
        <p:spPr>
          <a:xfrm>
            <a:off x="152400" y="1219200"/>
            <a:ext cx="8545513" cy="5638799"/>
          </a:xfrm>
        </p:spPr>
        <p:style>
          <a:lnRef idx="0">
            <a:scrgbClr r="0" g="0" b="0"/>
          </a:lnRef>
          <a:fillRef idx="1003">
            <a:schemeClr val="lt1"/>
          </a:fillRef>
          <a:effectRef idx="0">
            <a:scrgbClr r="0" g="0" b="0"/>
          </a:effectRef>
          <a:fontRef idx="major"/>
        </p:style>
        <p:txBody>
          <a:bodyPr>
            <a:noAutofit/>
          </a:bodyPr>
          <a:lstStyle/>
          <a:p>
            <a:pPr algn="r" rtl="1">
              <a:lnSpc>
                <a:spcPct val="80000"/>
              </a:lnSpc>
              <a:buFont typeface="Wingdings" pitchFamily="2" charset="2"/>
              <a:buChar char="Ø"/>
            </a:pPr>
            <a:r>
              <a:rPr lang="fa-IR" sz="2400" b="1" dirty="0" smtClean="0">
                <a:cs typeface="B Nazanin" pitchFamily="2" charset="-78"/>
              </a:rPr>
              <a:t>در این مرحله محقق به انتخاب مدارک مورد تحلیل می پردازد.به عبارت دیگر محقق در این مرحله جامعه تحقیق را انتخاب می کند.جامعه تحقیق عبارتست از همه اعضای واقعی یا فرضی که علاقه مند هستیم یافته های پژوهش را به آنها تعمیم دهیم.اگر همه واحدهای جمعیت مورد مطالعه در تحلیل محتوا منظور شوند،آن را </a:t>
            </a:r>
            <a:r>
              <a:rPr lang="fa-IR" sz="2400" b="1" dirty="0" smtClean="0">
                <a:solidFill>
                  <a:srgbClr val="FF0000"/>
                </a:solidFill>
                <a:cs typeface="B Nazanin" pitchFamily="2" charset="-78"/>
              </a:rPr>
              <a:t>سرشماری</a:t>
            </a:r>
            <a:r>
              <a:rPr lang="fa-IR" sz="2400" b="1" dirty="0" smtClean="0">
                <a:cs typeface="B Nazanin" pitchFamily="2" charset="-78"/>
              </a:rPr>
              <a:t> گویند. </a:t>
            </a:r>
          </a:p>
          <a:p>
            <a:pPr algn="r" rtl="1">
              <a:lnSpc>
                <a:spcPct val="80000"/>
              </a:lnSpc>
              <a:buFont typeface="Wingdings" pitchFamily="2" charset="2"/>
              <a:buChar char="Ø"/>
            </a:pPr>
            <a:endParaRPr lang="fa-IR" sz="2400" b="1" dirty="0" smtClean="0">
              <a:cs typeface="B Nazanin" pitchFamily="2" charset="-78"/>
            </a:endParaRPr>
          </a:p>
          <a:p>
            <a:pPr algn="r" rtl="1">
              <a:lnSpc>
                <a:spcPct val="80000"/>
              </a:lnSpc>
              <a:buFont typeface="Wingdings" pitchFamily="2" charset="2"/>
              <a:buChar char="Ø"/>
            </a:pPr>
            <a:r>
              <a:rPr lang="fa-IR" sz="2400" b="1" dirty="0" smtClean="0">
                <a:solidFill>
                  <a:srgbClr val="BB11A3"/>
                </a:solidFill>
                <a:cs typeface="B Nazanin" pitchFamily="2" charset="-78"/>
              </a:rPr>
              <a:t>برای انتخاب جامعه تحقیق باید اصول زیر رعایت شود:</a:t>
            </a:r>
          </a:p>
          <a:p>
            <a:pPr algn="r" rtl="1">
              <a:lnSpc>
                <a:spcPct val="80000"/>
              </a:lnSpc>
              <a:buFont typeface="Wingdings" pitchFamily="2" charset="2"/>
              <a:buChar char="Ø"/>
            </a:pPr>
            <a:r>
              <a:rPr lang="fa-IR" sz="2400" b="1" dirty="0" smtClean="0">
                <a:solidFill>
                  <a:srgbClr val="FF0000"/>
                </a:solidFill>
                <a:cs typeface="B Nazanin" pitchFamily="2" charset="-78"/>
              </a:rPr>
              <a:t>الف-اصل جامعیت:</a:t>
            </a:r>
            <a:r>
              <a:rPr lang="fa-IR" sz="2400" b="1" dirty="0" smtClean="0">
                <a:cs typeface="B Nazanin" pitchFamily="2" charset="-78"/>
              </a:rPr>
              <a:t> در انتخاب مدارک باید به گونه ای عمل شود تا تمام مدارک با ویژگیهای مشابه انتخاب شود.</a:t>
            </a:r>
          </a:p>
          <a:p>
            <a:pPr algn="r" rtl="1">
              <a:lnSpc>
                <a:spcPct val="80000"/>
              </a:lnSpc>
              <a:buFont typeface="Wingdings" pitchFamily="2" charset="2"/>
              <a:buChar char="Ø"/>
            </a:pPr>
            <a:endParaRPr lang="fa-IR" sz="2400" b="1" dirty="0" smtClean="0">
              <a:cs typeface="B Nazanin" pitchFamily="2" charset="-78"/>
            </a:endParaRPr>
          </a:p>
          <a:p>
            <a:pPr algn="r" rtl="1">
              <a:lnSpc>
                <a:spcPct val="80000"/>
              </a:lnSpc>
              <a:buFont typeface="Wingdings" pitchFamily="2" charset="2"/>
              <a:buChar char="Ø"/>
            </a:pPr>
            <a:r>
              <a:rPr lang="fa-IR" sz="2400" b="1" dirty="0" smtClean="0">
                <a:solidFill>
                  <a:srgbClr val="FF0000"/>
                </a:solidFill>
                <a:cs typeface="B Nazanin" pitchFamily="2" charset="-78"/>
              </a:rPr>
              <a:t>ب-اصل همگنی:</a:t>
            </a:r>
            <a:r>
              <a:rPr lang="fa-IR" sz="2400" b="1" dirty="0" smtClean="0">
                <a:cs typeface="B Nazanin" pitchFamily="2" charset="-78"/>
              </a:rPr>
              <a:t> مدارک انتخابی باید همگن باشند.یعنی براساس معیارهای معینی انتخاب شوند و موادی که دارای آن معیارها نیستند نباید انتخاب شوند.</a:t>
            </a:r>
          </a:p>
          <a:p>
            <a:pPr algn="r" rtl="1">
              <a:lnSpc>
                <a:spcPct val="80000"/>
              </a:lnSpc>
              <a:buFont typeface="Wingdings" pitchFamily="2" charset="2"/>
              <a:buChar char="Ø"/>
            </a:pPr>
            <a:endParaRPr lang="fa-IR" sz="2400" b="1" dirty="0" smtClean="0">
              <a:cs typeface="B Nazanin" pitchFamily="2" charset="-78"/>
            </a:endParaRPr>
          </a:p>
          <a:p>
            <a:pPr algn="r" rtl="1">
              <a:lnSpc>
                <a:spcPct val="80000"/>
              </a:lnSpc>
              <a:buFont typeface="Wingdings" pitchFamily="2" charset="2"/>
              <a:buChar char="Ø"/>
            </a:pPr>
            <a:r>
              <a:rPr lang="fa-IR" sz="2400" b="1" dirty="0" smtClean="0">
                <a:solidFill>
                  <a:srgbClr val="FF0000"/>
                </a:solidFill>
                <a:cs typeface="B Nazanin" pitchFamily="2" charset="-78"/>
              </a:rPr>
              <a:t>ج-اصل نمایندگی:</a:t>
            </a:r>
            <a:r>
              <a:rPr lang="fa-IR" sz="2400" b="1" dirty="0" smtClean="0">
                <a:cs typeface="B Nazanin" pitchFamily="2" charset="-78"/>
              </a:rPr>
              <a:t> در مواردی که مواد تحلیل حجم بالایی دارند برای سهولت انجام تحقیق باید از مواد مذکور نمونه گیری کرد.نمونه گیری باید به صورت عملی انجام شده و تمام مدارک شانس برابری برای انتخاب در نمونه داشته باشند.و نمونه جزئی از جامعه باشد که نماینده و معرف آن می باشد.</a:t>
            </a:r>
            <a:endParaRPr lang="en-US" sz="2400" b="1" dirty="0" smtClean="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3" name="Rectangle 2"/>
          <p:cNvSpPr>
            <a:spLocks noGrp="1" noChangeArrowheads="1"/>
          </p:cNvSpPr>
          <p:nvPr>
            <p:ph type="title"/>
          </p:nvPr>
        </p:nvSpPr>
        <p:spPr>
          <a:xfrm>
            <a:off x="457200" y="76200"/>
            <a:ext cx="8229600" cy="1143000"/>
          </a:xfrm>
        </p:spPr>
        <p:txBody>
          <a:bodyPr>
            <a:normAutofit/>
          </a:bodyPr>
          <a:lstStyle/>
          <a:p>
            <a:pPr algn="ctr"/>
            <a:r>
              <a:rPr lang="fa-IR" sz="3200" b="1" dirty="0" smtClean="0">
                <a:solidFill>
                  <a:srgbClr val="FF0000"/>
                </a:solidFill>
                <a:cs typeface="Titr" pitchFamily="2" charset="-78"/>
              </a:rPr>
              <a:t>روشهای نمونه گیری</a:t>
            </a:r>
            <a:endParaRPr lang="en-US" sz="3200" b="1" dirty="0" smtClean="0">
              <a:solidFill>
                <a:srgbClr val="FF0000"/>
              </a:solidFill>
              <a:cs typeface="Titr" pitchFamily="2" charset="-78"/>
            </a:endParaRPr>
          </a:p>
        </p:txBody>
      </p:sp>
      <p:graphicFrame>
        <p:nvGraphicFramePr>
          <p:cNvPr id="3074" name="Organization Chart 5"/>
          <p:cNvGraphicFramePr>
            <a:graphicFrameLocks/>
          </p:cNvGraphicFramePr>
          <p:nvPr>
            <p:ph idx="1"/>
          </p:nvPr>
        </p:nvGraphicFramePr>
        <p:xfrm>
          <a:off x="457200" y="1600200"/>
          <a:ext cx="8229600" cy="4525963"/>
        </p:xfrm>
        <a:graphic>
          <a:graphicData uri="http://schemas.openxmlformats.org/drawingml/2006/compatibility">
            <com:legacyDrawing xmlns:com="http://schemas.openxmlformats.org/drawingml/2006/compatibility" spid="_x0000_s28674"/>
          </a:graphicData>
        </a:graphic>
      </p:graphicFrame>
      <p:sp>
        <p:nvSpPr>
          <p:cNvPr id="4" name="Footer Placeholder 3"/>
          <p:cNvSpPr>
            <a:spLocks noGrp="1"/>
          </p:cNvSpPr>
          <p:nvPr>
            <p:ph type="ftr" sz="quarter" idx="11"/>
          </p:nvPr>
        </p:nvSpPr>
        <p:spPr/>
        <p:txBody>
          <a:bodyPr/>
          <a:lstStyle/>
          <a:p>
            <a:pPr>
              <a:defRPr/>
            </a:pPr>
            <a:r>
              <a:rPr lang="en-US" smtClean="0"/>
              <a:t>© irmgn.ir</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200400" y="76200"/>
            <a:ext cx="5486400" cy="1143000"/>
          </a:xfrm>
        </p:spPr>
        <p:txBody>
          <a:bodyPr>
            <a:normAutofit fontScale="90000"/>
          </a:bodyPr>
          <a:lstStyle/>
          <a:p>
            <a:pPr algn="ctr"/>
            <a:r>
              <a:rPr lang="fa-IR" sz="2400" dirty="0" smtClean="0">
                <a:solidFill>
                  <a:srgbClr val="FF0000"/>
                </a:solidFill>
                <a:cs typeface="2  Titr" pitchFamily="2" charset="-78"/>
              </a:rPr>
              <a:t/>
            </a:r>
            <a:br>
              <a:rPr lang="fa-IR" sz="2400" dirty="0" smtClean="0">
                <a:solidFill>
                  <a:srgbClr val="FF0000"/>
                </a:solidFill>
                <a:cs typeface="2  Titr" pitchFamily="2" charset="-78"/>
              </a:rPr>
            </a:br>
            <a:r>
              <a:rPr lang="fa-IR" sz="2400" dirty="0" smtClean="0">
                <a:solidFill>
                  <a:srgbClr val="FF0000"/>
                </a:solidFill>
                <a:cs typeface="2  Titr" pitchFamily="2" charset="-78"/>
              </a:rPr>
              <a:t> 5-1-تحلیل مقدماتی                       </a:t>
            </a:r>
            <a:br>
              <a:rPr lang="fa-IR" sz="2400" dirty="0" smtClean="0">
                <a:solidFill>
                  <a:srgbClr val="FF0000"/>
                </a:solidFill>
                <a:cs typeface="2  Titr" pitchFamily="2" charset="-78"/>
              </a:rPr>
            </a:br>
            <a:r>
              <a:rPr lang="fa-IR" sz="2400" dirty="0" smtClean="0">
                <a:solidFill>
                  <a:srgbClr val="FF0000"/>
                </a:solidFill>
                <a:cs typeface="2  Titr" pitchFamily="2" charset="-78"/>
              </a:rPr>
              <a:t/>
            </a:r>
            <a:br>
              <a:rPr lang="fa-IR" sz="2400" dirty="0" smtClean="0">
                <a:solidFill>
                  <a:srgbClr val="FF0000"/>
                </a:solidFill>
                <a:cs typeface="2  Titr" pitchFamily="2" charset="-78"/>
              </a:rPr>
            </a:br>
            <a:r>
              <a:rPr lang="fa-IR" sz="2000" dirty="0" smtClean="0">
                <a:solidFill>
                  <a:srgbClr val="FF0000"/>
                </a:solidFill>
                <a:cs typeface="2  Titr" pitchFamily="2" charset="-78"/>
              </a:rPr>
              <a:t>5-1-3-تنظیم اهداف وفرضیات</a:t>
            </a:r>
            <a:endParaRPr lang="en-US" sz="2000" dirty="0" smtClean="0">
              <a:solidFill>
                <a:srgbClr val="FF0000"/>
              </a:solidFill>
              <a:cs typeface="2  Titr" pitchFamily="2" charset="-78"/>
            </a:endParaRPr>
          </a:p>
        </p:txBody>
      </p:sp>
      <p:sp>
        <p:nvSpPr>
          <p:cNvPr id="30723" name="Rectangle 3"/>
          <p:cNvSpPr>
            <a:spLocks noGrp="1" noChangeArrowheads="1"/>
          </p:cNvSpPr>
          <p:nvPr>
            <p:ph type="body" idx="1"/>
          </p:nvPr>
        </p:nvSpPr>
        <p:spPr>
          <a:xfrm>
            <a:off x="304800" y="1295400"/>
            <a:ext cx="8458200" cy="4724400"/>
          </a:xfrm>
        </p:spPr>
        <p:style>
          <a:lnRef idx="0">
            <a:scrgbClr r="0" g="0" b="0"/>
          </a:lnRef>
          <a:fillRef idx="1003">
            <a:schemeClr val="lt1"/>
          </a:fillRef>
          <a:effectRef idx="0">
            <a:scrgbClr r="0" g="0" b="0"/>
          </a:effectRef>
          <a:fontRef idx="major"/>
        </p:style>
        <p:txBody>
          <a:bodyPr>
            <a:normAutofit/>
          </a:bodyPr>
          <a:lstStyle/>
          <a:p>
            <a:pPr algn="r">
              <a:lnSpc>
                <a:spcPct val="80000"/>
              </a:lnSpc>
              <a:buNone/>
            </a:pPr>
            <a:endParaRPr lang="en-US" sz="2400" b="1" dirty="0" smtClean="0">
              <a:cs typeface="B Badr" pitchFamily="2" charset="-78"/>
            </a:endParaRPr>
          </a:p>
          <a:p>
            <a:pPr algn="r">
              <a:lnSpc>
                <a:spcPct val="80000"/>
              </a:lnSpc>
              <a:buNone/>
            </a:pPr>
            <a:r>
              <a:rPr lang="fa-IR" sz="2800" b="1" dirty="0" smtClean="0">
                <a:cs typeface="2  Badr" pitchFamily="2" charset="-78"/>
              </a:rPr>
              <a:t>فرضیه عبارت است از یک تایید موقت که به کمک روشهای تحقیق درصدد اثبات یا نفی آن هستیم.به عبارت دیگرفرضیه جمله ای است که انتظارات محقق را در زمینه رابطه بین متغیرها بیان می کند.فرضیه تا زمانی که به وسیله داده های قابل اطمینان آزمایش نشود مورد قبول یا رد قرار نمی گیرد.گاهی فرضیه به صورت جمله شرطی بیان می شود.(اگر</a:t>
            </a:r>
            <a:endParaRPr lang="en-US" sz="2800" b="1" dirty="0" smtClean="0">
              <a:cs typeface="2  Badr" pitchFamily="2" charset="-78"/>
            </a:endParaRPr>
          </a:p>
          <a:p>
            <a:pPr algn="r">
              <a:lnSpc>
                <a:spcPct val="80000"/>
              </a:lnSpc>
              <a:buNone/>
            </a:pPr>
            <a:r>
              <a:rPr lang="en-US" sz="2800" b="1" dirty="0" smtClean="0">
                <a:cs typeface="2  Badr" pitchFamily="2" charset="-78"/>
              </a:rPr>
              <a:t>y</a:t>
            </a:r>
            <a:r>
              <a:rPr lang="fa-IR" sz="2800" b="1" dirty="0" smtClean="0">
                <a:cs typeface="2  Badr" pitchFamily="2" charset="-78"/>
              </a:rPr>
              <a:t>سپس</a:t>
            </a:r>
            <a:r>
              <a:rPr lang="en-US" sz="2800" b="1" dirty="0" smtClean="0">
                <a:cs typeface="2  Badr" pitchFamily="2" charset="-78"/>
              </a:rPr>
              <a:t>x</a:t>
            </a:r>
            <a:r>
              <a:rPr lang="fa-IR" sz="2800" b="1" dirty="0" smtClean="0">
                <a:cs typeface="2  Badr" pitchFamily="2" charset="-78"/>
              </a:rPr>
              <a:t> </a:t>
            </a:r>
          </a:p>
          <a:p>
            <a:pPr algn="r">
              <a:lnSpc>
                <a:spcPct val="80000"/>
              </a:lnSpc>
              <a:buNone/>
            </a:pPr>
            <a:r>
              <a:rPr lang="fa-IR" sz="2800" b="1" dirty="0" smtClean="0">
                <a:cs typeface="2  Badr" pitchFamily="2" charset="-78"/>
              </a:rPr>
              <a:t>فرضیه تحقیق حدس بخردانه ای درباره رابطه دو یا چند متغیر است.که به صورت جمله اخباری بیان می شود</a:t>
            </a:r>
            <a:r>
              <a:rPr lang="fa-IR" sz="2400" b="1" dirty="0" smtClean="0">
                <a:cs typeface="B Mitra" pitchFamily="2" charset="-78"/>
              </a:rPr>
              <a:t>. </a:t>
            </a: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200400" y="274638"/>
            <a:ext cx="5486400" cy="715962"/>
          </a:xfrm>
        </p:spPr>
        <p:txBody>
          <a:bodyPr>
            <a:normAutofit/>
          </a:bodyPr>
          <a:lstStyle/>
          <a:p>
            <a:pPr algn="ctr"/>
            <a:r>
              <a:rPr lang="fa-IR" sz="2400" dirty="0" smtClean="0">
                <a:solidFill>
                  <a:srgbClr val="FF0000"/>
                </a:solidFill>
                <a:cs typeface="2  Titr" pitchFamily="2" charset="-78"/>
              </a:rPr>
              <a:t>ملاکهای تدوین فرضیه</a:t>
            </a:r>
            <a:endParaRPr lang="en-US" sz="2400" dirty="0" smtClean="0">
              <a:solidFill>
                <a:srgbClr val="FF0000"/>
              </a:solidFill>
              <a:cs typeface="2  Titr" pitchFamily="2" charset="-78"/>
            </a:endParaRPr>
          </a:p>
        </p:txBody>
      </p:sp>
      <p:sp>
        <p:nvSpPr>
          <p:cNvPr id="32771" name="Rectangle 3"/>
          <p:cNvSpPr>
            <a:spLocks noGrp="1" noChangeArrowheads="1"/>
          </p:cNvSpPr>
          <p:nvPr>
            <p:ph type="body" idx="1"/>
          </p:nvPr>
        </p:nvSpPr>
        <p:spPr>
          <a:xfrm>
            <a:off x="457200" y="1066800"/>
            <a:ext cx="8229600" cy="4953000"/>
          </a:xfrm>
        </p:spPr>
        <p:style>
          <a:lnRef idx="0">
            <a:scrgbClr r="0" g="0" b="0"/>
          </a:lnRef>
          <a:fillRef idx="1003">
            <a:schemeClr val="lt1"/>
          </a:fillRef>
          <a:effectRef idx="0">
            <a:scrgbClr r="0" g="0" b="0"/>
          </a:effectRef>
          <a:fontRef idx="major"/>
        </p:style>
        <p:txBody>
          <a:bodyPr/>
          <a:lstStyle/>
          <a:p>
            <a:pPr marL="609600" indent="-609600" algn="r">
              <a:buNone/>
            </a:pPr>
            <a:endParaRPr lang="fa-IR" b="1" dirty="0" smtClean="0">
              <a:cs typeface="B Badr" pitchFamily="2" charset="-78"/>
            </a:endParaRPr>
          </a:p>
          <a:p>
            <a:pPr marL="609600" indent="-609600" algn="r">
              <a:buNone/>
            </a:pPr>
            <a:r>
              <a:rPr lang="fa-IR" b="1" dirty="0" smtClean="0">
                <a:cs typeface="B Mitra" pitchFamily="2" charset="-78"/>
              </a:rPr>
              <a:t>1- فرضیه بایدبه صورت یک جمله خبری،روشن بیان شود.</a:t>
            </a:r>
          </a:p>
          <a:p>
            <a:pPr marL="609600" indent="-609600" algn="r">
              <a:buNone/>
            </a:pPr>
            <a:r>
              <a:rPr lang="fa-IR" b="1" dirty="0" smtClean="0">
                <a:cs typeface="B Mitra" pitchFamily="2" charset="-78"/>
              </a:rPr>
              <a:t>2- فرضیه باید رابطه بین دو یاچند متغیر را بیان کند.</a:t>
            </a:r>
          </a:p>
          <a:p>
            <a:pPr marL="609600" indent="-609600" algn="r">
              <a:buNone/>
            </a:pPr>
            <a:r>
              <a:rPr lang="fa-IR" b="1" dirty="0" smtClean="0">
                <a:cs typeface="B Mitra" pitchFamily="2" charset="-78"/>
              </a:rPr>
              <a:t>3- فرضیه باید قدرت تبیین داشته باشد.</a:t>
            </a:r>
          </a:p>
          <a:p>
            <a:pPr marL="609600" indent="-609600" algn="r">
              <a:buNone/>
            </a:pPr>
            <a:r>
              <a:rPr lang="fa-IR" b="1" dirty="0" smtClean="0">
                <a:cs typeface="B Mitra" pitchFamily="2" charset="-78"/>
              </a:rPr>
              <a:t>4- فرضیه باید قابل آزمون باشد.</a:t>
            </a:r>
          </a:p>
          <a:p>
            <a:pPr marL="609600" indent="-609600" algn="r">
              <a:buNone/>
            </a:pPr>
            <a:r>
              <a:rPr lang="fa-IR" b="1" dirty="0" smtClean="0">
                <a:cs typeface="B Mitra" pitchFamily="2" charset="-78"/>
              </a:rPr>
              <a:t>5- فرضیه باید با اصول کلی دانش موجود و حقایق شناخته شده هماهنگ باشد.</a:t>
            </a:r>
          </a:p>
          <a:p>
            <a:pPr marL="609600" indent="-609600" algn="r">
              <a:buNone/>
            </a:pPr>
            <a:r>
              <a:rPr lang="fa-IR" b="1" dirty="0" smtClean="0">
                <a:cs typeface="B Mitra" pitchFamily="2" charset="-78"/>
              </a:rPr>
              <a:t>6- فرضیه باید مختصر،گویا،دقیق و بدون ابهام بیان شود</a:t>
            </a:r>
            <a:r>
              <a:rPr lang="fa-IR" b="1" dirty="0" smtClean="0">
                <a:cs typeface="B Badr" pitchFamily="2" charset="-78"/>
              </a:rPr>
              <a:t>.</a:t>
            </a:r>
            <a:endParaRPr lang="en-US" b="1" dirty="0" smtClean="0">
              <a:cs typeface="B Badr"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2667000"/>
            <a:ext cx="8382000" cy="3733800"/>
          </a:xfrm>
        </p:spPr>
        <p:style>
          <a:lnRef idx="0">
            <a:scrgbClr r="0" g="0" b="0"/>
          </a:lnRef>
          <a:fillRef idx="1003">
            <a:schemeClr val="lt1"/>
          </a:fillRef>
          <a:effectRef idx="0">
            <a:scrgbClr r="0" g="0" b="0"/>
          </a:effectRef>
          <a:fontRef idx="major"/>
        </p:style>
        <p:txBody>
          <a:bodyPr>
            <a:normAutofit/>
          </a:bodyPr>
          <a:lstStyle/>
          <a:p>
            <a:pPr algn="r">
              <a:buNone/>
            </a:pPr>
            <a:r>
              <a:rPr lang="fa-IR" sz="2400" b="1" dirty="0" smtClean="0">
                <a:solidFill>
                  <a:srgbClr val="0070C0"/>
                </a:solidFill>
                <a:latin typeface="+mn-lt"/>
                <a:cs typeface="B Badr" pitchFamily="2" charset="-78"/>
              </a:rPr>
              <a:t> </a:t>
            </a:r>
            <a:r>
              <a:rPr lang="fa-IR" sz="2800" b="1" dirty="0" smtClean="0">
                <a:solidFill>
                  <a:srgbClr val="0070C0"/>
                </a:solidFill>
                <a:latin typeface="+mn-lt"/>
                <a:cs typeface="B Mitra" pitchFamily="2" charset="-78"/>
              </a:rPr>
              <a:t>بسیاری ازافراد مدعی هستند که ازگفته های فلان شخص خصوصیات فردی واجتماعی او را به دست آورده اند مثلاً دانشجو معتقد است که ازصحبتهای فلان استاد به گرایش های سیاسی او پی برده است.این دانشجو با چه ضوابطی قابل اعتمادی می تواند دیگران را نسبت به برداشت خود متقاعد کند؟</a:t>
            </a:r>
          </a:p>
        </p:txBody>
      </p:sp>
      <p:cxnSp>
        <p:nvCxnSpPr>
          <p:cNvPr id="6" name="Straight Arrow Connector 5"/>
          <p:cNvCxnSpPr/>
          <p:nvPr/>
        </p:nvCxnSpPr>
        <p:spPr>
          <a:xfrm>
            <a:off x="2743200" y="989012"/>
            <a:ext cx="3429000" cy="1588"/>
          </a:xfrm>
          <a:prstGeom prst="straightConnector1">
            <a:avLst/>
          </a:prstGeom>
          <a:ln w="571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3886200" y="381000"/>
            <a:ext cx="1676400" cy="533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dirty="0" smtClean="0">
                <a:solidFill>
                  <a:schemeClr val="tx1">
                    <a:lumMod val="95000"/>
                    <a:lumOff val="5000"/>
                  </a:schemeClr>
                </a:solidFill>
              </a:rPr>
              <a:t>ارتباط</a:t>
            </a:r>
            <a:endParaRPr lang="fa-IR" sz="2000" b="1" dirty="0">
              <a:solidFill>
                <a:schemeClr val="tx1">
                  <a:lumMod val="95000"/>
                  <a:lumOff val="5000"/>
                </a:schemeClr>
              </a:solidFill>
            </a:endParaRPr>
          </a:p>
        </p:txBody>
      </p:sp>
      <p:sp>
        <p:nvSpPr>
          <p:cNvPr id="12" name="Title 11"/>
          <p:cNvSpPr>
            <a:spLocks noGrp="1"/>
          </p:cNvSpPr>
          <p:nvPr>
            <p:ph type="title"/>
          </p:nvPr>
        </p:nvSpPr>
        <p:spPr>
          <a:xfrm>
            <a:off x="1828800" y="-1905000"/>
            <a:ext cx="8534400" cy="3581400"/>
          </a:xfrm>
          <a:noFill/>
          <a:ln>
            <a:noFill/>
          </a:ln>
        </p:spPr>
        <p:txBody>
          <a:bodyPr>
            <a:normAutofit/>
          </a:bodyPr>
          <a:lstStyle/>
          <a:p>
            <a:pPr algn="ctr"/>
            <a:r>
              <a:rPr lang="fa-IR" sz="3200" dirty="0" smtClean="0">
                <a:solidFill>
                  <a:srgbClr val="FF0000"/>
                </a:solidFill>
                <a:cs typeface="2  Titr" pitchFamily="2" charset="-78"/>
              </a:rPr>
              <a:t>1-مقدمه:     </a:t>
            </a:r>
            <a:r>
              <a:rPr lang="fa-IR" sz="2800" dirty="0" smtClean="0">
                <a:solidFill>
                  <a:schemeClr val="tx1">
                    <a:lumMod val="95000"/>
                    <a:lumOff val="5000"/>
                  </a:schemeClr>
                </a:solidFill>
              </a:rPr>
              <a:t>                  </a:t>
            </a:r>
            <a:r>
              <a:rPr lang="fa-IR" sz="2000" b="1" dirty="0" smtClean="0">
                <a:solidFill>
                  <a:schemeClr val="tx1">
                    <a:lumMod val="95000"/>
                    <a:lumOff val="5000"/>
                  </a:schemeClr>
                </a:solidFill>
                <a:cs typeface="+mn-cs"/>
              </a:rPr>
              <a:t>وسیله = زبان</a:t>
            </a:r>
            <a:endParaRPr lang="fa-IR" sz="2800" dirty="0">
              <a:solidFill>
                <a:schemeClr val="tx1">
                  <a:lumMod val="95000"/>
                  <a:lumOff val="5000"/>
                </a:schemeClr>
              </a:solidFill>
            </a:endParaRPr>
          </a:p>
        </p:txBody>
      </p:sp>
      <p:sp>
        <p:nvSpPr>
          <p:cNvPr id="13" name="Rectangle 12"/>
          <p:cNvSpPr/>
          <p:nvPr/>
        </p:nvSpPr>
        <p:spPr>
          <a:xfrm>
            <a:off x="1752600" y="762000"/>
            <a:ext cx="7620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b="1" dirty="0" smtClean="0">
                <a:solidFill>
                  <a:schemeClr val="tx1">
                    <a:lumMod val="95000"/>
                    <a:lumOff val="5000"/>
                  </a:schemeClr>
                </a:solidFill>
              </a:rPr>
              <a:t>انسان</a:t>
            </a:r>
            <a:endParaRPr lang="fa-IR" b="1" dirty="0">
              <a:solidFill>
                <a:schemeClr val="tx1">
                  <a:lumMod val="95000"/>
                  <a:lumOff val="5000"/>
                </a:schemeClr>
              </a:solidFill>
            </a:endParaRPr>
          </a:p>
        </p:txBody>
      </p:sp>
      <p:sp>
        <p:nvSpPr>
          <p:cNvPr id="14" name="Rectangle 13"/>
          <p:cNvSpPr/>
          <p:nvPr/>
        </p:nvSpPr>
        <p:spPr>
          <a:xfrm>
            <a:off x="6248400" y="762000"/>
            <a:ext cx="7620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b="1" dirty="0" smtClean="0">
                <a:solidFill>
                  <a:schemeClr val="tx1">
                    <a:lumMod val="95000"/>
                    <a:lumOff val="5000"/>
                  </a:schemeClr>
                </a:solidFill>
              </a:rPr>
              <a:t>انسان</a:t>
            </a:r>
            <a:endParaRPr lang="fa-IR" b="1" dirty="0">
              <a:solidFill>
                <a:schemeClr val="tx1">
                  <a:lumMod val="95000"/>
                  <a:lumOff val="5000"/>
                </a:schemeClr>
              </a:solidFill>
            </a:endParaRPr>
          </a:p>
        </p:txBody>
      </p:sp>
      <p:sp>
        <p:nvSpPr>
          <p:cNvPr id="8" name="Footer Placeholder 7"/>
          <p:cNvSpPr>
            <a:spLocks noGrp="1"/>
          </p:cNvSpPr>
          <p:nvPr>
            <p:ph type="ftr" sz="quarter" idx="11"/>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3733800" y="228600"/>
            <a:ext cx="4953000" cy="1143000"/>
          </a:xfrm>
        </p:spPr>
        <p:txBody>
          <a:bodyPr>
            <a:normAutofit/>
          </a:bodyPr>
          <a:lstStyle/>
          <a:p>
            <a:pPr algn="ctr"/>
            <a:r>
              <a:rPr lang="fa-IR" sz="2000" dirty="0" smtClean="0">
                <a:solidFill>
                  <a:srgbClr val="FF0000"/>
                </a:solidFill>
                <a:cs typeface="2  Titr" pitchFamily="2" charset="-78"/>
              </a:rPr>
              <a:t>5-1-4- علامت گذاری نشانه هاو</a:t>
            </a:r>
            <a:br>
              <a:rPr lang="fa-IR" sz="2000" dirty="0" smtClean="0">
                <a:solidFill>
                  <a:srgbClr val="FF0000"/>
                </a:solidFill>
                <a:cs typeface="2  Titr" pitchFamily="2" charset="-78"/>
              </a:rPr>
            </a:br>
            <a:r>
              <a:rPr lang="fa-IR" sz="2000" dirty="0" smtClean="0">
                <a:solidFill>
                  <a:srgbClr val="FF0000"/>
                </a:solidFill>
                <a:cs typeface="2  Titr" pitchFamily="2" charset="-78"/>
              </a:rPr>
              <a:t>تعیین معرفها(معیارها)</a:t>
            </a:r>
            <a:endParaRPr lang="en-US" sz="2000" dirty="0" smtClean="0">
              <a:solidFill>
                <a:srgbClr val="FF0000"/>
              </a:solidFill>
              <a:cs typeface="2  Titr" pitchFamily="2" charset="-78"/>
            </a:endParaRPr>
          </a:p>
        </p:txBody>
      </p:sp>
      <p:sp>
        <p:nvSpPr>
          <p:cNvPr id="35843" name="Rectangle 3"/>
          <p:cNvSpPr>
            <a:spLocks noGrp="1" noChangeArrowheads="1"/>
          </p:cNvSpPr>
          <p:nvPr>
            <p:ph type="body" idx="1"/>
          </p:nvPr>
        </p:nvSpPr>
        <p:spPr/>
        <p:style>
          <a:lnRef idx="0">
            <a:scrgbClr r="0" g="0" b="0"/>
          </a:lnRef>
          <a:fillRef idx="1003">
            <a:schemeClr val="lt1"/>
          </a:fillRef>
          <a:effectRef idx="0">
            <a:scrgbClr r="0" g="0" b="0"/>
          </a:effectRef>
          <a:fontRef idx="major"/>
        </p:style>
        <p:txBody>
          <a:bodyPr>
            <a:normAutofit/>
          </a:bodyPr>
          <a:lstStyle/>
          <a:p>
            <a:pPr algn="r">
              <a:lnSpc>
                <a:spcPct val="90000"/>
              </a:lnSpc>
              <a:buNone/>
            </a:pPr>
            <a:r>
              <a:rPr lang="fa-IR" sz="2400" b="1" dirty="0" smtClean="0">
                <a:cs typeface="B Mitra" pitchFamily="2" charset="-78"/>
              </a:rPr>
              <a:t>اگر متون مورد تحلیل دارای نشانه ها و علایمی باشند که تحلیل می خواهد آنها را گویا کند،باید نشانه هایی متناسب با فرضیات انتخاب شده </a:t>
            </a:r>
          </a:p>
          <a:p>
            <a:pPr algn="r">
              <a:lnSpc>
                <a:spcPct val="90000"/>
              </a:lnSpc>
              <a:buNone/>
            </a:pPr>
            <a:r>
              <a:rPr lang="fa-IR" sz="2400" b="1" dirty="0" smtClean="0">
                <a:cs typeface="B Mitra" pitchFamily="2" charset="-78"/>
              </a:rPr>
              <a:t>وسپس به صورت معرفهایی تنظیم شوند.</a:t>
            </a:r>
          </a:p>
          <a:p>
            <a:pPr algn="r">
              <a:lnSpc>
                <a:spcPct val="90000"/>
              </a:lnSpc>
              <a:buNone/>
            </a:pPr>
            <a:endParaRPr lang="fa-IR" sz="2400" b="1" dirty="0" smtClean="0">
              <a:cs typeface="B Mitra" pitchFamily="2" charset="-78"/>
            </a:endParaRPr>
          </a:p>
          <a:p>
            <a:pPr algn="r">
              <a:lnSpc>
                <a:spcPct val="90000"/>
              </a:lnSpc>
              <a:buNone/>
            </a:pPr>
            <a:r>
              <a:rPr lang="fa-IR" sz="2400" b="1" dirty="0" smtClean="0">
                <a:solidFill>
                  <a:srgbClr val="FF0000"/>
                </a:solidFill>
                <a:cs typeface="B Mitra" pitchFamily="2" charset="-78"/>
              </a:rPr>
              <a:t>فرض کنید قرار است هیجان واضطراب در یک مصاحبه بالینی از طریق اختلال گفتاری شناخته شود.نشانه های این اختلال می تواند عبارت منقطع،تکرار،لکنت وصداهای ناهماهنگ باشد.همچنین باید معرف و معیار تایید یک فرضیه نیز تعیین شود.دراین مثال فراوانی ظهور نشانه ها به </a:t>
            </a:r>
          </a:p>
          <a:p>
            <a:pPr algn="r">
              <a:lnSpc>
                <a:spcPct val="90000"/>
              </a:lnSpc>
              <a:buNone/>
            </a:pPr>
            <a:r>
              <a:rPr lang="fa-IR" sz="2400" b="1" dirty="0" smtClean="0">
                <a:solidFill>
                  <a:srgbClr val="FF0000"/>
                </a:solidFill>
                <a:cs typeface="B Mitra" pitchFamily="2" charset="-78"/>
              </a:rPr>
              <a:t>عنوان معرف حالت هیجانی به حساب می آید.</a:t>
            </a:r>
          </a:p>
          <a:p>
            <a:pPr algn="r">
              <a:lnSpc>
                <a:spcPct val="90000"/>
              </a:lnSpc>
              <a:buNone/>
            </a:pPr>
            <a:endParaRPr lang="fa-IR" sz="2400" b="1" dirty="0" smtClean="0">
              <a:solidFill>
                <a:srgbClr val="FF0000"/>
              </a:solidFill>
              <a:cs typeface="B Mitra" pitchFamily="2" charset="-78"/>
            </a:endParaRPr>
          </a:p>
          <a:p>
            <a:pPr algn="r">
              <a:lnSpc>
                <a:spcPct val="90000"/>
              </a:lnSpc>
              <a:buNone/>
            </a:pPr>
            <a:r>
              <a:rPr lang="fa-IR" sz="2400" b="1" dirty="0" smtClean="0">
                <a:solidFill>
                  <a:srgbClr val="0070C0"/>
                </a:solidFill>
                <a:cs typeface="B Mitra" pitchFamily="2" charset="-78"/>
              </a:rPr>
              <a:t>یا در تحلیل تصاویر،می توان شستن ظروف را نشانه خانه داری و فراوانی آن را معرف خانه داری دانست</a:t>
            </a:r>
            <a:r>
              <a:rPr lang="fa-IR" sz="2400" b="1" dirty="0" smtClean="0">
                <a:solidFill>
                  <a:srgbClr val="0070C0"/>
                </a:solidFill>
                <a:cs typeface="B Badr" pitchFamily="2" charset="-78"/>
              </a:rPr>
              <a:t>.</a:t>
            </a:r>
            <a:endParaRPr lang="en-US" sz="2400" b="1" dirty="0" smtClean="0">
              <a:solidFill>
                <a:srgbClr val="0070C0"/>
              </a:solidFill>
              <a:cs typeface="B Badr"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2895600" y="274638"/>
            <a:ext cx="5791200" cy="792162"/>
          </a:xfrm>
        </p:spPr>
        <p:txBody>
          <a:bodyPr>
            <a:normAutofit/>
          </a:bodyPr>
          <a:lstStyle/>
          <a:p>
            <a:pPr algn="ctr"/>
            <a:r>
              <a:rPr lang="fa-IR" sz="2400" b="1" dirty="0" smtClean="0">
                <a:solidFill>
                  <a:srgbClr val="FF0000"/>
                </a:solidFill>
                <a:cs typeface="2  Titr" pitchFamily="2" charset="-78"/>
              </a:rPr>
              <a:t>5-1-5-آماده نمودن مواد قبل از شروع تحلیل</a:t>
            </a:r>
            <a:endParaRPr lang="en-US" sz="2400" b="1" dirty="0" smtClean="0">
              <a:solidFill>
                <a:srgbClr val="FF0000"/>
              </a:solidFill>
              <a:cs typeface="2  Titr" pitchFamily="2" charset="-78"/>
            </a:endParaRPr>
          </a:p>
        </p:txBody>
      </p:sp>
      <p:sp>
        <p:nvSpPr>
          <p:cNvPr id="36867" name="Rectangle 3"/>
          <p:cNvSpPr>
            <a:spLocks noGrp="1" noChangeArrowheads="1"/>
          </p:cNvSpPr>
          <p:nvPr>
            <p:ph type="body" idx="1"/>
          </p:nvPr>
        </p:nvSpPr>
        <p:spPr>
          <a:xfrm>
            <a:off x="304800" y="1295400"/>
            <a:ext cx="8382000" cy="4724400"/>
          </a:xfrm>
        </p:spPr>
        <p:style>
          <a:lnRef idx="0">
            <a:scrgbClr r="0" g="0" b="0"/>
          </a:lnRef>
          <a:fillRef idx="1003">
            <a:schemeClr val="lt1"/>
          </a:fillRef>
          <a:effectRef idx="0">
            <a:scrgbClr r="0" g="0" b="0"/>
          </a:effectRef>
          <a:fontRef idx="major"/>
        </p:style>
        <p:txBody>
          <a:bodyPr>
            <a:normAutofit/>
          </a:bodyPr>
          <a:lstStyle/>
          <a:p>
            <a:pPr algn="r">
              <a:buNone/>
            </a:pPr>
            <a:r>
              <a:rPr lang="fa-IR" sz="2400" b="1" dirty="0" smtClean="0">
                <a:cs typeface="B Mitra" pitchFamily="2" charset="-78"/>
              </a:rPr>
              <a:t>در آخرین مرحله از تحلیل مقدماتی،مواد گردآوری شده باید آماده شوند.منظور از آماده کردن مواد،آمادگی از لحاظ فیزیکی است. برای مثال گفتگوهای ضبط شده در نوار باید روی کاغذ پیاده شوند ویا آن بخش هایی از کتابهای درسی که نمونه گیری شده است تفکیک گردیده و کلاسه شوند.</a:t>
            </a:r>
          </a:p>
          <a:p>
            <a:pPr algn="r">
              <a:buNone/>
            </a:pPr>
            <a:endParaRPr lang="fa-IR" sz="2400" b="1" dirty="0" smtClean="0">
              <a:cs typeface="B Mitra" pitchFamily="2" charset="-78"/>
            </a:endParaRPr>
          </a:p>
          <a:p>
            <a:pPr algn="r">
              <a:buNone/>
            </a:pPr>
            <a:r>
              <a:rPr lang="fa-IR" sz="2400" b="1" dirty="0" smtClean="0">
                <a:solidFill>
                  <a:srgbClr val="FF0000"/>
                </a:solidFill>
                <a:cs typeface="B Mitra" pitchFamily="2" charset="-78"/>
              </a:rPr>
              <a:t>شایان ذکر است که انجام مراحل پنجگانه از نظر زمانی الزاما پشت سرهم واقع نمی شوندبلکه باهم ارتباطی متقابل دارند.مثلا شاید تعیین فرضیات همراه با انتخاب مدارک صورت گیرد وهمچنین امکان دارد محققی ضمن تعیین نشانه ها،مواد را نیز از نظر فیزیکی آماده کند</a:t>
            </a:r>
            <a:r>
              <a:rPr lang="fa-IR" sz="2800" b="1" dirty="0" smtClean="0">
                <a:cs typeface="B Badr" pitchFamily="2" charset="-78"/>
              </a:rPr>
              <a:t>.</a:t>
            </a:r>
            <a:endParaRPr lang="en-US" sz="2800" b="1" dirty="0" smtClean="0">
              <a:cs typeface="B Badr"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886200" y="274638"/>
            <a:ext cx="4800600" cy="922337"/>
          </a:xfrm>
        </p:spPr>
        <p:txBody>
          <a:bodyPr>
            <a:normAutofit/>
          </a:bodyPr>
          <a:lstStyle/>
          <a:p>
            <a:pPr algn="ctr"/>
            <a:r>
              <a:rPr lang="fa-IR" sz="2400" b="1" dirty="0" smtClean="0">
                <a:solidFill>
                  <a:srgbClr val="FF0000"/>
                </a:solidFill>
                <a:cs typeface="2  Titr" pitchFamily="2" charset="-78"/>
              </a:rPr>
              <a:t>5-2-استخراج مواد</a:t>
            </a:r>
            <a:endParaRPr lang="en-US" sz="2400" b="1" dirty="0" smtClean="0">
              <a:solidFill>
                <a:srgbClr val="FF0000"/>
              </a:solidFill>
              <a:cs typeface="2  Titr" pitchFamily="2" charset="-78"/>
            </a:endParaRPr>
          </a:p>
        </p:txBody>
      </p:sp>
      <p:sp>
        <p:nvSpPr>
          <p:cNvPr id="37891" name="Rectangle 3"/>
          <p:cNvSpPr>
            <a:spLocks noGrp="1" noChangeArrowheads="1"/>
          </p:cNvSpPr>
          <p:nvPr>
            <p:ph type="body" idx="1"/>
          </p:nvPr>
        </p:nvSpPr>
        <p:spPr>
          <a:xfrm>
            <a:off x="152400" y="1327150"/>
            <a:ext cx="8763000" cy="5073650"/>
          </a:xfrm>
        </p:spPr>
        <p:style>
          <a:lnRef idx="0">
            <a:scrgbClr r="0" g="0" b="0"/>
          </a:lnRef>
          <a:fillRef idx="1003">
            <a:schemeClr val="lt1"/>
          </a:fillRef>
          <a:effectRef idx="0">
            <a:scrgbClr r="0" g="0" b="0"/>
          </a:effectRef>
          <a:fontRef idx="major"/>
        </p:style>
        <p:txBody>
          <a:bodyPr>
            <a:normAutofit/>
          </a:bodyPr>
          <a:lstStyle/>
          <a:p>
            <a:pPr algn="r">
              <a:lnSpc>
                <a:spcPct val="90000"/>
              </a:lnSpc>
              <a:buNone/>
            </a:pPr>
            <a:r>
              <a:rPr lang="fa-IR" sz="2400" b="1" dirty="0" smtClean="0">
                <a:cs typeface="B Mitra" pitchFamily="2" charset="-78"/>
              </a:rPr>
              <a:t>مرحله استخراج مواد بخش عمده فعالیت تحلیل را به خود اختصاص می دهد.برای استخراج مواد باید </a:t>
            </a:r>
            <a:r>
              <a:rPr lang="fa-IR" sz="2400" b="1" dirty="0" smtClean="0">
                <a:solidFill>
                  <a:srgbClr val="FF0000"/>
                </a:solidFill>
                <a:cs typeface="B Mitra" pitchFamily="2" charset="-78"/>
              </a:rPr>
              <a:t>رمز گذاری </a:t>
            </a:r>
            <a:r>
              <a:rPr lang="fa-IR" sz="2400" b="1" dirty="0" smtClean="0">
                <a:cs typeface="B Mitra" pitchFamily="2" charset="-78"/>
              </a:rPr>
              <a:t>شود.</a:t>
            </a:r>
          </a:p>
          <a:p>
            <a:pPr algn="r">
              <a:lnSpc>
                <a:spcPct val="90000"/>
              </a:lnSpc>
              <a:buNone/>
            </a:pPr>
            <a:endParaRPr lang="fa-IR" sz="2400" b="1" dirty="0" smtClean="0">
              <a:cs typeface="B Mitra" pitchFamily="2" charset="-78"/>
            </a:endParaRPr>
          </a:p>
          <a:p>
            <a:pPr algn="r">
              <a:lnSpc>
                <a:spcPct val="90000"/>
              </a:lnSpc>
              <a:buNone/>
            </a:pPr>
            <a:r>
              <a:rPr lang="fa-IR" sz="2400" b="1" dirty="0" smtClean="0">
                <a:solidFill>
                  <a:srgbClr val="0070C0"/>
                </a:solidFill>
                <a:cs typeface="B Mitra" pitchFamily="2" charset="-78"/>
              </a:rPr>
              <a:t>رمزگذاری فرایندی است که به موجب آن اطلاعات خام به طور منظم تغییر شکل یافته و به واحدهایی برای توصیف دقیق ویژگیهای محتوا تبدیل می شود.به عبارتی دیگر،عمل طبقه بندی عناصر سازنده یک مجموعه  ازطریق تشخیص تفاوتهای آنها وسپس گروه بندی مجددشان براساس معیارهای تعیین شده با توجه به شباهت عناصر را رمزگذاری می گویند.</a:t>
            </a:r>
          </a:p>
          <a:p>
            <a:pPr algn="r">
              <a:lnSpc>
                <a:spcPct val="90000"/>
              </a:lnSpc>
              <a:buNone/>
            </a:pPr>
            <a:endParaRPr lang="fa-IR" sz="2400" b="1" dirty="0" smtClean="0">
              <a:solidFill>
                <a:srgbClr val="0070C0"/>
              </a:solidFill>
              <a:cs typeface="B Mitra" pitchFamily="2" charset="-78"/>
            </a:endParaRPr>
          </a:p>
          <a:p>
            <a:pPr algn="r">
              <a:lnSpc>
                <a:spcPct val="90000"/>
              </a:lnSpc>
              <a:buNone/>
            </a:pPr>
            <a:r>
              <a:rPr lang="fa-IR" sz="2400" b="1" dirty="0" smtClean="0">
                <a:solidFill>
                  <a:srgbClr val="FF0000"/>
                </a:solidFill>
                <a:cs typeface="B Mitra" pitchFamily="2" charset="-78"/>
              </a:rPr>
              <a:t>بطور مثال محقق برای آزمایش این فرضیه که ”در کتابهای درسی به حقوق زنان و مردان بطور یکسان پرداخته شده است.“باید متن کتاب را با توجه به محتوایی که مربوط به حقوق زنان و مردان است تفکیک نماید وبعد به جمع آوری مطالب مشابه(باتوجه به مقوله های تحقیق) درطبقات مربوطه پرداخته و آنها را شمارش نماید</a:t>
            </a:r>
            <a:r>
              <a:rPr lang="fa-IR" sz="2400" b="1" dirty="0" smtClean="0">
                <a:solidFill>
                  <a:srgbClr val="FF0000"/>
                </a:solidFill>
                <a:cs typeface="B Badr" pitchFamily="2" charset="-78"/>
              </a:rPr>
              <a:t>.</a:t>
            </a:r>
            <a:endParaRPr lang="en-US" sz="2400" b="1" dirty="0" smtClean="0">
              <a:solidFill>
                <a:srgbClr val="FF0000"/>
              </a:solidFill>
              <a:cs typeface="B Badr"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1" name="Rectangle 2"/>
          <p:cNvSpPr>
            <a:spLocks noGrp="1" noChangeArrowheads="1"/>
          </p:cNvSpPr>
          <p:nvPr>
            <p:ph type="title"/>
          </p:nvPr>
        </p:nvSpPr>
        <p:spPr>
          <a:xfrm>
            <a:off x="2667000" y="228600"/>
            <a:ext cx="6477000" cy="1143000"/>
          </a:xfrm>
        </p:spPr>
        <p:txBody>
          <a:bodyPr>
            <a:normAutofit/>
          </a:bodyPr>
          <a:lstStyle/>
          <a:p>
            <a:pPr algn="ctr"/>
            <a:r>
              <a:rPr lang="fa-IR" sz="2400" b="1" dirty="0" smtClean="0">
                <a:solidFill>
                  <a:srgbClr val="FF0000"/>
                </a:solidFill>
                <a:cs typeface="2  Titr" pitchFamily="2" charset="-78"/>
              </a:rPr>
              <a:t>5-2-استخراج مواد یا رمزگذاری</a:t>
            </a:r>
            <a:r>
              <a:rPr lang="fa-IR" sz="3200" b="1" dirty="0" smtClean="0">
                <a:solidFill>
                  <a:srgbClr val="FF0000"/>
                </a:solidFill>
                <a:cs typeface="Titr" pitchFamily="2" charset="-78"/>
              </a:rPr>
              <a:t>(ادامه)</a:t>
            </a:r>
            <a:endParaRPr lang="en-US" sz="3200" b="1" dirty="0" smtClean="0">
              <a:solidFill>
                <a:srgbClr val="FF0000"/>
              </a:solidFill>
              <a:cs typeface="Titr" pitchFamily="2" charset="-78"/>
            </a:endParaRPr>
          </a:p>
        </p:txBody>
      </p:sp>
      <p:graphicFrame>
        <p:nvGraphicFramePr>
          <p:cNvPr id="5122" name="Diagram 4"/>
          <p:cNvGraphicFramePr>
            <a:graphicFrameLocks/>
          </p:cNvGraphicFramePr>
          <p:nvPr>
            <p:ph idx="1"/>
          </p:nvPr>
        </p:nvGraphicFramePr>
        <p:xfrm>
          <a:off x="457200" y="1600200"/>
          <a:ext cx="8229600" cy="4525963"/>
        </p:xfrm>
        <a:graphic>
          <a:graphicData uri="http://schemas.openxmlformats.org/drawingml/2006/compatibility">
            <com:legacyDrawing xmlns:com="http://schemas.openxmlformats.org/drawingml/2006/compatibility" spid="_x0000_s30722"/>
          </a:graphicData>
        </a:graphic>
      </p:graphicFrame>
      <p:sp>
        <p:nvSpPr>
          <p:cNvPr id="4" name="Footer Placeholder 3"/>
          <p:cNvSpPr>
            <a:spLocks noGrp="1"/>
          </p:cNvSpPr>
          <p:nvPr>
            <p:ph type="ftr" sz="quarter" idx="11"/>
          </p:nvPr>
        </p:nvSpPr>
        <p:spPr/>
        <p:txBody>
          <a:bodyPr/>
          <a:lstStyle/>
          <a:p>
            <a:pPr>
              <a:defRPr/>
            </a:pPr>
            <a:r>
              <a:rPr lang="en-US" smtClean="0"/>
              <a:t>© irmgn.ir</a:t>
            </a: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495800" y="152400"/>
            <a:ext cx="4191000" cy="1143000"/>
          </a:xfrm>
        </p:spPr>
        <p:txBody>
          <a:bodyPr>
            <a:normAutofit fontScale="90000"/>
          </a:bodyPr>
          <a:lstStyle/>
          <a:p>
            <a:pPr algn="ctr"/>
            <a:r>
              <a:rPr lang="fa-IR" sz="2000" b="1" dirty="0" smtClean="0">
                <a:solidFill>
                  <a:srgbClr val="FF0000"/>
                </a:solidFill>
                <a:cs typeface="2  Titr" pitchFamily="2" charset="-78"/>
              </a:rPr>
              <a:t/>
            </a:r>
            <a:br>
              <a:rPr lang="fa-IR" sz="2000" b="1" dirty="0" smtClean="0">
                <a:solidFill>
                  <a:srgbClr val="FF0000"/>
                </a:solidFill>
                <a:cs typeface="2  Titr" pitchFamily="2" charset="-78"/>
              </a:rPr>
            </a:br>
            <a:r>
              <a:rPr lang="fa-IR" sz="2000" b="1" dirty="0" smtClean="0">
                <a:solidFill>
                  <a:srgbClr val="FF0000"/>
                </a:solidFill>
                <a:cs typeface="2  Titr" pitchFamily="2" charset="-78"/>
              </a:rPr>
              <a:t>   </a:t>
            </a:r>
            <a:r>
              <a:rPr lang="fa-IR" sz="2700" b="1" dirty="0" smtClean="0">
                <a:solidFill>
                  <a:srgbClr val="FF0000"/>
                </a:solidFill>
                <a:cs typeface="2  Titr" pitchFamily="2" charset="-78"/>
              </a:rPr>
              <a:t>5-2-استخراج مواد           </a:t>
            </a:r>
            <a:r>
              <a:rPr lang="fa-IR" sz="2000" b="1" dirty="0" smtClean="0">
                <a:solidFill>
                  <a:srgbClr val="FF0000"/>
                </a:solidFill>
                <a:cs typeface="2  Titr" pitchFamily="2" charset="-78"/>
              </a:rPr>
              <a:t/>
            </a:r>
            <a:br>
              <a:rPr lang="fa-IR" sz="2000" b="1" dirty="0" smtClean="0">
                <a:solidFill>
                  <a:srgbClr val="FF0000"/>
                </a:solidFill>
                <a:cs typeface="2  Titr" pitchFamily="2" charset="-78"/>
              </a:rPr>
            </a:br>
            <a:r>
              <a:rPr lang="fa-IR" sz="2000" b="1" dirty="0" smtClean="0">
                <a:solidFill>
                  <a:srgbClr val="FF0000"/>
                </a:solidFill>
                <a:cs typeface="2  Titr" pitchFamily="2" charset="-78"/>
              </a:rPr>
              <a:t/>
            </a:r>
            <a:br>
              <a:rPr lang="fa-IR" sz="2000" b="1" dirty="0" smtClean="0">
                <a:solidFill>
                  <a:srgbClr val="FF0000"/>
                </a:solidFill>
                <a:cs typeface="2  Titr" pitchFamily="2" charset="-78"/>
              </a:rPr>
            </a:br>
            <a:r>
              <a:rPr lang="fa-IR" sz="2000" b="1" dirty="0" smtClean="0">
                <a:solidFill>
                  <a:srgbClr val="FF0000"/>
                </a:solidFill>
                <a:cs typeface="2  Titr" pitchFamily="2" charset="-78"/>
              </a:rPr>
              <a:t>5-2-1-انتخاب مقوله ها</a:t>
            </a:r>
            <a:endParaRPr lang="en-US" sz="2000" b="1" dirty="0" smtClean="0">
              <a:solidFill>
                <a:srgbClr val="FF0000"/>
              </a:solidFill>
              <a:cs typeface="2  Titr" pitchFamily="2" charset="-78"/>
            </a:endParaRPr>
          </a:p>
        </p:txBody>
      </p:sp>
      <p:sp>
        <p:nvSpPr>
          <p:cNvPr id="38915" name="Rectangle 3"/>
          <p:cNvSpPr>
            <a:spLocks noGrp="1" noChangeArrowheads="1"/>
          </p:cNvSpPr>
          <p:nvPr>
            <p:ph type="body" idx="1"/>
          </p:nvPr>
        </p:nvSpPr>
        <p:spPr>
          <a:xfrm>
            <a:off x="228600" y="1447800"/>
            <a:ext cx="8458200" cy="4572000"/>
          </a:xfrm>
        </p:spPr>
        <p:style>
          <a:lnRef idx="0">
            <a:scrgbClr r="0" g="0" b="0"/>
          </a:lnRef>
          <a:fillRef idx="1003">
            <a:schemeClr val="lt1"/>
          </a:fillRef>
          <a:effectRef idx="0">
            <a:scrgbClr r="0" g="0" b="0"/>
          </a:effectRef>
          <a:fontRef idx="major"/>
        </p:style>
        <p:txBody>
          <a:bodyPr>
            <a:noAutofit/>
          </a:bodyPr>
          <a:lstStyle/>
          <a:p>
            <a:pPr algn="r">
              <a:lnSpc>
                <a:spcPct val="90000"/>
              </a:lnSpc>
              <a:buNone/>
            </a:pPr>
            <a:r>
              <a:rPr lang="fa-IR" sz="2400" b="1" dirty="0" smtClean="0">
                <a:cs typeface="B Mitra" pitchFamily="2" charset="-78"/>
              </a:rPr>
              <a:t>مساله اصلی در هر طرح پژوهشی،گزینش و تعریف مقوله هاست. </a:t>
            </a:r>
            <a:r>
              <a:rPr lang="fa-IR" sz="2400" b="1" dirty="0" smtClean="0">
                <a:solidFill>
                  <a:srgbClr val="FF0000"/>
                </a:solidFill>
                <a:cs typeface="B Mitra" pitchFamily="2" charset="-78"/>
              </a:rPr>
              <a:t>مقوله ها </a:t>
            </a:r>
            <a:r>
              <a:rPr lang="fa-IR" sz="2400" b="1" dirty="0" smtClean="0">
                <a:cs typeface="B Mitra" pitchFamily="2" charset="-78"/>
              </a:rPr>
              <a:t>فضاهایی است که واحدهای محتوا باید در آن طبقه بندی شوند.در اهمیت آن همین بس که روش تحلیل محتوا با توجه به مقوله هایش موفق می شود و یا شکست می خورد.</a:t>
            </a:r>
          </a:p>
          <a:p>
            <a:pPr algn="r">
              <a:lnSpc>
                <a:spcPct val="90000"/>
              </a:lnSpc>
              <a:buNone/>
            </a:pPr>
            <a:r>
              <a:rPr lang="fa-IR" sz="2400" b="1" dirty="0" smtClean="0">
                <a:solidFill>
                  <a:srgbClr val="FF0000"/>
                </a:solidFill>
                <a:cs typeface="B Mitra" pitchFamily="2" charset="-78"/>
              </a:rPr>
              <a:t>برای تعیین مقوله ها باید محقق معیاری را انتخاب نماید.این معیارها بستگی به فرضیات تحقیق دارد.معیارها می تواند متفاوت باشد.مثلا برحسب موارد زیر:</a:t>
            </a:r>
          </a:p>
          <a:p>
            <a:pPr algn="r">
              <a:lnSpc>
                <a:spcPct val="90000"/>
              </a:lnSpc>
              <a:buNone/>
            </a:pPr>
            <a:endParaRPr lang="fa-IR" sz="2400" b="1" dirty="0" smtClean="0">
              <a:solidFill>
                <a:srgbClr val="FF0000"/>
              </a:solidFill>
              <a:cs typeface="B Mitra" pitchFamily="2" charset="-78"/>
            </a:endParaRPr>
          </a:p>
          <a:p>
            <a:pPr algn="r">
              <a:lnSpc>
                <a:spcPct val="90000"/>
              </a:lnSpc>
              <a:buFontTx/>
              <a:buNone/>
            </a:pPr>
            <a:r>
              <a:rPr lang="fa-IR" sz="2400" b="1" dirty="0" smtClean="0">
                <a:solidFill>
                  <a:srgbClr val="0070C0"/>
                </a:solidFill>
                <a:cs typeface="B Mitra" pitchFamily="2" charset="-78"/>
              </a:rPr>
              <a:t>   الف-مقوله بندی برحسب معنی:مثلا مضامینی که ایجاد اضطراب می کنند.</a:t>
            </a:r>
          </a:p>
          <a:p>
            <a:pPr algn="r">
              <a:lnSpc>
                <a:spcPct val="90000"/>
              </a:lnSpc>
              <a:buFontTx/>
              <a:buNone/>
            </a:pPr>
            <a:r>
              <a:rPr lang="fa-IR" sz="2400" b="1" dirty="0" smtClean="0">
                <a:solidFill>
                  <a:srgbClr val="0070C0"/>
                </a:solidFill>
                <a:cs typeface="B Mitra" pitchFamily="2" charset="-78"/>
              </a:rPr>
              <a:t>   ب- مقوله بندی برحسب ترکیب کلمات:مثلا نوع افعال،صفات و...</a:t>
            </a:r>
          </a:p>
          <a:p>
            <a:pPr algn="r">
              <a:lnSpc>
                <a:spcPct val="90000"/>
              </a:lnSpc>
              <a:buFontTx/>
              <a:buNone/>
            </a:pPr>
            <a:r>
              <a:rPr lang="fa-IR" sz="2400" b="1" dirty="0" smtClean="0">
                <a:solidFill>
                  <a:srgbClr val="0070C0"/>
                </a:solidFill>
                <a:cs typeface="B Mitra" pitchFamily="2" charset="-78"/>
              </a:rPr>
              <a:t>   ج- مقوله بندی توصیفی:مثلا مقوله هایی که اختلالات گوناگون را طبقه بندی می کنند.</a:t>
            </a:r>
            <a:endParaRPr lang="en-US" sz="2400" b="1" dirty="0" smtClean="0">
              <a:solidFill>
                <a:srgbClr val="0070C0"/>
              </a:solidFill>
              <a:cs typeface="B Mitra"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914400" y="0"/>
            <a:ext cx="7772400" cy="1143000"/>
          </a:xfrm>
        </p:spPr>
        <p:txBody>
          <a:bodyPr>
            <a:normAutofit/>
          </a:bodyPr>
          <a:lstStyle/>
          <a:p>
            <a:pPr algn="ctr"/>
            <a:r>
              <a:rPr lang="fa-IR" sz="2400" dirty="0" smtClean="0">
                <a:solidFill>
                  <a:srgbClr val="FF0000"/>
                </a:solidFill>
                <a:cs typeface="2  Titr" pitchFamily="2" charset="-78"/>
              </a:rPr>
              <a:t>روشهای مقوله بندی</a:t>
            </a:r>
            <a:endParaRPr lang="en-US" sz="2400" dirty="0" smtClean="0">
              <a:solidFill>
                <a:srgbClr val="FF0000"/>
              </a:solidFill>
              <a:cs typeface="2  Titr" pitchFamily="2" charset="-78"/>
            </a:endParaRPr>
          </a:p>
        </p:txBody>
      </p:sp>
      <p:sp>
        <p:nvSpPr>
          <p:cNvPr id="39939" name="Rectangle 3"/>
          <p:cNvSpPr>
            <a:spLocks noGrp="1" noChangeArrowheads="1"/>
          </p:cNvSpPr>
          <p:nvPr>
            <p:ph type="body" idx="1"/>
          </p:nvPr>
        </p:nvSpPr>
        <p:spPr>
          <a:xfrm>
            <a:off x="609600" y="1295400"/>
            <a:ext cx="8077200" cy="4724400"/>
          </a:xfrm>
        </p:spPr>
        <p:style>
          <a:lnRef idx="0">
            <a:scrgbClr r="0" g="0" b="0"/>
          </a:lnRef>
          <a:fillRef idx="1003">
            <a:schemeClr val="lt1"/>
          </a:fillRef>
          <a:effectRef idx="0">
            <a:scrgbClr r="0" g="0" b="0"/>
          </a:effectRef>
          <a:fontRef idx="major"/>
        </p:style>
        <p:txBody>
          <a:bodyPr>
            <a:normAutofit/>
          </a:bodyPr>
          <a:lstStyle/>
          <a:p>
            <a:pPr algn="r">
              <a:lnSpc>
                <a:spcPct val="90000"/>
              </a:lnSpc>
              <a:buNone/>
            </a:pPr>
            <a:endParaRPr lang="en-US" sz="2400" b="1" dirty="0" smtClean="0">
              <a:cs typeface="B Mitra" pitchFamily="2" charset="-78"/>
            </a:endParaRPr>
          </a:p>
          <a:p>
            <a:pPr algn="r">
              <a:lnSpc>
                <a:spcPct val="90000"/>
              </a:lnSpc>
              <a:buNone/>
            </a:pPr>
            <a:r>
              <a:rPr lang="fa-IR" sz="2400" b="1" dirty="0" smtClean="0">
                <a:solidFill>
                  <a:srgbClr val="0070C0"/>
                </a:solidFill>
                <a:cs typeface="B Mitra" pitchFamily="2" charset="-78"/>
              </a:rPr>
              <a:t>مقوله بندی می تواند به دو روش انجام شود:</a:t>
            </a:r>
          </a:p>
          <a:p>
            <a:pPr algn="r">
              <a:lnSpc>
                <a:spcPct val="90000"/>
              </a:lnSpc>
              <a:buFontTx/>
              <a:buNone/>
            </a:pPr>
            <a:r>
              <a:rPr lang="fa-IR" sz="2400" b="1" dirty="0" smtClean="0">
                <a:cs typeface="B Mitra" pitchFamily="2" charset="-78"/>
              </a:rPr>
              <a:t>1- از پیش تعیین شده(جعبه ای)</a:t>
            </a:r>
            <a:endParaRPr lang="en-US" sz="2400" b="1" dirty="0" smtClean="0">
              <a:cs typeface="B Mitra" pitchFamily="2" charset="-78"/>
            </a:endParaRPr>
          </a:p>
          <a:p>
            <a:pPr algn="r">
              <a:lnSpc>
                <a:spcPct val="90000"/>
              </a:lnSpc>
              <a:buFontTx/>
              <a:buNone/>
            </a:pPr>
            <a:r>
              <a:rPr lang="fa-IR" sz="2400" b="1" dirty="0" smtClean="0">
                <a:cs typeface="B Mitra" pitchFamily="2" charset="-78"/>
              </a:rPr>
              <a:t>    در این روش با توجه به فرضیات تحقیق،طبقات تعیین می گردند. گاهی اوقات برای این منظورازنتایج علمی دیگر استفاده می شود.  مثلا برای تحقیق پیرامون این فرضیه که ”کتابهای درسی به صورت یکسان به حقوق زنان و مردان پرداخته اند“با توجه به یافته های جامعه شناسی حقوق زنان و مردان به چندین مقوله تقسیم  می گردد ومحقق قبل از شروع تحلیل،طبقات را انتخاب و محتوای کتابهای درسی را براساس آنها تغییر داده و منظم می کند.</a:t>
            </a:r>
          </a:p>
          <a:p>
            <a:pPr algn="r">
              <a:lnSpc>
                <a:spcPct val="90000"/>
              </a:lnSpc>
              <a:buFontTx/>
              <a:buNone/>
            </a:pPr>
            <a:r>
              <a:rPr lang="fa-IR" sz="2400" b="1" dirty="0" smtClean="0">
                <a:cs typeface="B Mitra" pitchFamily="2" charset="-78"/>
              </a:rPr>
              <a:t>   مانند مثال  اسلاید بعدی</a:t>
            </a:r>
            <a:endParaRPr lang="en-US" sz="2400" b="1" dirty="0" smtClean="0">
              <a:cs typeface="B Mitra"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73" name="Rectangle 2"/>
          <p:cNvSpPr>
            <a:spLocks noGrp="1" noChangeArrowheads="1"/>
          </p:cNvSpPr>
          <p:nvPr>
            <p:ph type="title"/>
          </p:nvPr>
        </p:nvSpPr>
        <p:spPr/>
        <p:txBody>
          <a:bodyPr>
            <a:normAutofit/>
          </a:bodyPr>
          <a:lstStyle/>
          <a:p>
            <a:pPr algn="ctr"/>
            <a:r>
              <a:rPr lang="fa-IR" sz="2800" dirty="0" smtClean="0">
                <a:solidFill>
                  <a:srgbClr val="FF0000"/>
                </a:solidFill>
                <a:cs typeface="Titr" pitchFamily="2" charset="-78"/>
              </a:rPr>
              <a:t>مثال روش مقوله بندی </a:t>
            </a:r>
            <a:br>
              <a:rPr lang="fa-IR" sz="2800" dirty="0" smtClean="0">
                <a:solidFill>
                  <a:srgbClr val="FF0000"/>
                </a:solidFill>
                <a:cs typeface="Titr" pitchFamily="2" charset="-78"/>
              </a:rPr>
            </a:br>
            <a:r>
              <a:rPr lang="fa-IR" sz="2800" dirty="0" smtClean="0">
                <a:solidFill>
                  <a:srgbClr val="FF0000"/>
                </a:solidFill>
                <a:cs typeface="Titr" pitchFamily="2" charset="-78"/>
              </a:rPr>
              <a:t>از پیش تعیین شده(جعبه ای)</a:t>
            </a:r>
            <a:endParaRPr lang="en-US" sz="2800" dirty="0" smtClean="0">
              <a:solidFill>
                <a:srgbClr val="FF0000"/>
              </a:solidFill>
              <a:cs typeface="Titr" pitchFamily="2" charset="-78"/>
            </a:endParaRPr>
          </a:p>
        </p:txBody>
      </p:sp>
      <p:graphicFrame>
        <p:nvGraphicFramePr>
          <p:cNvPr id="6146" name="Organization Chart 5"/>
          <p:cNvGraphicFramePr>
            <a:graphicFrameLocks/>
          </p:cNvGraphicFramePr>
          <p:nvPr>
            <p:ph idx="1"/>
          </p:nvPr>
        </p:nvGraphicFramePr>
        <p:xfrm>
          <a:off x="457200" y="1600200"/>
          <a:ext cx="8229600" cy="4525963"/>
        </p:xfrm>
        <a:graphic>
          <a:graphicData uri="http://schemas.openxmlformats.org/drawingml/2006/compatibility">
            <com:legacyDrawing xmlns:com="http://schemas.openxmlformats.org/drawingml/2006/compatibility" spid="_x0000_s31746"/>
          </a:graphicData>
        </a:graphic>
      </p:graphicFrame>
      <p:sp>
        <p:nvSpPr>
          <p:cNvPr id="4" name="Footer Placeholder 3"/>
          <p:cNvSpPr>
            <a:spLocks noGrp="1"/>
          </p:cNvSpPr>
          <p:nvPr>
            <p:ph type="ftr" sz="quarter" idx="11"/>
          </p:nvPr>
        </p:nvSpPr>
        <p:spPr/>
        <p:txBody>
          <a:bodyPr/>
          <a:lstStyle/>
          <a:p>
            <a:pPr>
              <a:defRPr/>
            </a:pPr>
            <a:r>
              <a:rPr lang="en-US" smtClean="0"/>
              <a:t>© irmgn.ir</a:t>
            </a:r>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normAutofit/>
          </a:bodyPr>
          <a:lstStyle/>
          <a:p>
            <a:pPr algn="ctr"/>
            <a:r>
              <a:rPr lang="fa-IR" sz="2400" b="1" dirty="0" smtClean="0">
                <a:solidFill>
                  <a:srgbClr val="FF0000"/>
                </a:solidFill>
                <a:cs typeface="2  Titr" pitchFamily="2" charset="-78"/>
              </a:rPr>
              <a:t>روشهای مقوله بندی</a:t>
            </a:r>
            <a:endParaRPr lang="en-US" sz="2400" b="1" dirty="0" smtClean="0">
              <a:solidFill>
                <a:srgbClr val="FF0000"/>
              </a:solidFill>
              <a:cs typeface="2  Titr" pitchFamily="2" charset="-78"/>
            </a:endParaRPr>
          </a:p>
        </p:txBody>
      </p:sp>
      <p:sp>
        <p:nvSpPr>
          <p:cNvPr id="40963" name="Rectangle 3"/>
          <p:cNvSpPr>
            <a:spLocks noGrp="1" noChangeArrowheads="1"/>
          </p:cNvSpPr>
          <p:nvPr>
            <p:ph type="body" idx="1"/>
          </p:nvPr>
        </p:nvSpPr>
        <p:spPr/>
        <p:style>
          <a:lnRef idx="0">
            <a:scrgbClr r="0" g="0" b="0"/>
          </a:lnRef>
          <a:fillRef idx="1003">
            <a:schemeClr val="lt1"/>
          </a:fillRef>
          <a:effectRef idx="0">
            <a:scrgbClr r="0" g="0" b="0"/>
          </a:effectRef>
          <a:fontRef idx="major"/>
        </p:style>
        <p:txBody>
          <a:bodyPr>
            <a:normAutofit/>
          </a:bodyPr>
          <a:lstStyle/>
          <a:p>
            <a:pPr algn="r">
              <a:lnSpc>
                <a:spcPct val="90000"/>
              </a:lnSpc>
              <a:buFontTx/>
              <a:buNone/>
            </a:pPr>
            <a:r>
              <a:rPr lang="fa-IR" sz="2400" b="1" dirty="0" smtClean="0">
                <a:solidFill>
                  <a:srgbClr val="0070C0"/>
                </a:solidFill>
                <a:cs typeface="B Mitra" pitchFamily="2" charset="-78"/>
              </a:rPr>
              <a:t>2- روش انباشتی:</a:t>
            </a:r>
          </a:p>
          <a:p>
            <a:pPr algn="r">
              <a:lnSpc>
                <a:spcPct val="90000"/>
              </a:lnSpc>
              <a:buFontTx/>
              <a:buNone/>
            </a:pPr>
            <a:r>
              <a:rPr lang="fa-IR" sz="2400" b="1" dirty="0" smtClean="0">
                <a:solidFill>
                  <a:srgbClr val="0070C0"/>
                </a:solidFill>
                <a:cs typeface="B Mitra" pitchFamily="2" charset="-78"/>
              </a:rPr>
              <a:t>    در این روش شکل گیری طبقات به تدریج و از طریق گردآوری عناصر مشابه متن صورت می گیرد.به عبارت دیگر محقق ضمن کار بر روی محتوا و در برخورد با هر عنصر جدید،یک طبقه جدید تشکیل می دهد و عناصرمشابه را تحت آن عنوان سازماندهی می کند</a:t>
            </a:r>
            <a:r>
              <a:rPr lang="fa-IR" sz="2400" b="1" dirty="0" smtClean="0">
                <a:cs typeface="B Mitra" pitchFamily="2" charset="-78"/>
              </a:rPr>
              <a:t>.</a:t>
            </a:r>
          </a:p>
          <a:p>
            <a:pPr algn="r">
              <a:lnSpc>
                <a:spcPct val="90000"/>
              </a:lnSpc>
              <a:buFontTx/>
              <a:buNone/>
            </a:pPr>
            <a:endParaRPr lang="fa-IR" sz="2400" b="1" dirty="0" smtClean="0">
              <a:cs typeface="B Mitra" pitchFamily="2" charset="-78"/>
            </a:endParaRPr>
          </a:p>
          <a:p>
            <a:pPr algn="r">
              <a:lnSpc>
                <a:spcPct val="90000"/>
              </a:lnSpc>
              <a:buFontTx/>
              <a:buNone/>
            </a:pPr>
            <a:r>
              <a:rPr lang="fa-IR" sz="2400" b="1" dirty="0" smtClean="0">
                <a:cs typeface="B Mitra" pitchFamily="2" charset="-78"/>
              </a:rPr>
              <a:t>   مثلا برای تحقیق پیرامون این فرضیه که ”در کتابهای درسی از روشهای گوناگون برای القای ارزشهای دینی در دانش آموزان استفاده شده است“محقق شروع به تحلیل متن می نماید و با برخورد به اولین موردی که از روش مستقیم استفاده شده،مقوله مستقیم را تشکیل می دهد.و...</a:t>
            </a:r>
            <a:endParaRPr lang="en-US" sz="2400" b="1" dirty="0" smtClean="0">
              <a:cs typeface="B Mitra"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990600" y="228600"/>
            <a:ext cx="7772400" cy="685800"/>
          </a:xfrm>
        </p:spPr>
        <p:txBody>
          <a:bodyPr>
            <a:normAutofit/>
          </a:bodyPr>
          <a:lstStyle/>
          <a:p>
            <a:pPr algn="ctr"/>
            <a:r>
              <a:rPr lang="fa-IR" sz="2400" b="1" dirty="0" smtClean="0">
                <a:solidFill>
                  <a:srgbClr val="FF0000"/>
                </a:solidFill>
                <a:cs typeface="2  Titr" pitchFamily="2" charset="-78"/>
              </a:rPr>
              <a:t>اصول شکل گیری طبقات</a:t>
            </a:r>
            <a:endParaRPr lang="en-US" sz="2400" b="1" dirty="0" smtClean="0">
              <a:solidFill>
                <a:srgbClr val="FF0000"/>
              </a:solidFill>
              <a:cs typeface="2  Titr" pitchFamily="2" charset="-78"/>
            </a:endParaRPr>
          </a:p>
        </p:txBody>
      </p:sp>
      <p:sp>
        <p:nvSpPr>
          <p:cNvPr id="41987" name="Rectangle 3"/>
          <p:cNvSpPr>
            <a:spLocks noGrp="1" noChangeArrowheads="1"/>
          </p:cNvSpPr>
          <p:nvPr>
            <p:ph type="body" idx="1"/>
          </p:nvPr>
        </p:nvSpPr>
        <p:spPr>
          <a:xfrm>
            <a:off x="0" y="1143000"/>
            <a:ext cx="8697913" cy="4940300"/>
          </a:xfrm>
        </p:spPr>
        <p:style>
          <a:lnRef idx="0">
            <a:scrgbClr r="0" g="0" b="0"/>
          </a:lnRef>
          <a:fillRef idx="1003">
            <a:schemeClr val="lt1"/>
          </a:fillRef>
          <a:effectRef idx="0">
            <a:scrgbClr r="0" g="0" b="0"/>
          </a:effectRef>
          <a:fontRef idx="major"/>
        </p:style>
        <p:txBody>
          <a:bodyPr>
            <a:normAutofit lnSpcReduction="10000"/>
          </a:bodyPr>
          <a:lstStyle/>
          <a:p>
            <a:pPr algn="r">
              <a:lnSpc>
                <a:spcPct val="90000"/>
              </a:lnSpc>
              <a:buFontTx/>
              <a:buNone/>
            </a:pPr>
            <a:r>
              <a:rPr lang="fa-IR" sz="2800" b="1" dirty="0" smtClean="0">
                <a:cs typeface="B Mitra" pitchFamily="2" charset="-78"/>
              </a:rPr>
              <a:t>1-طبقات باید از فرضیات تحقیق ناشی شده و با اهداف آن مرتبط باشند.</a:t>
            </a:r>
          </a:p>
          <a:p>
            <a:pPr algn="r">
              <a:lnSpc>
                <a:spcPct val="90000"/>
              </a:lnSpc>
              <a:buFontTx/>
              <a:buNone/>
            </a:pPr>
            <a:r>
              <a:rPr lang="fa-IR" sz="2800" b="1" dirty="0" smtClean="0">
                <a:solidFill>
                  <a:srgbClr val="FF0000"/>
                </a:solidFill>
                <a:cs typeface="B Mitra" pitchFamily="2" charset="-78"/>
              </a:rPr>
              <a:t>2- طبقات باید جامع و مانع باشند.</a:t>
            </a:r>
          </a:p>
          <a:p>
            <a:pPr algn="r">
              <a:lnSpc>
                <a:spcPct val="90000"/>
              </a:lnSpc>
              <a:buFontTx/>
              <a:buNone/>
            </a:pPr>
            <a:r>
              <a:rPr lang="fa-IR" sz="2800" b="1" dirty="0" smtClean="0">
                <a:solidFill>
                  <a:srgbClr val="0070C0"/>
                </a:solidFill>
                <a:cs typeface="B Mitra" pitchFamily="2" charset="-78"/>
              </a:rPr>
              <a:t>3- بین عناصر گردآوری شده دریک طبقه باید همگونی وجود داشته باشد.یعنی طبقات طبق معیار واحدی شکل گرفته و منظم شوند.</a:t>
            </a:r>
          </a:p>
          <a:p>
            <a:pPr algn="r">
              <a:lnSpc>
                <a:spcPct val="90000"/>
              </a:lnSpc>
              <a:buFontTx/>
              <a:buNone/>
            </a:pPr>
            <a:r>
              <a:rPr lang="fa-IR" sz="2800" b="1" dirty="0" smtClean="0">
                <a:cs typeface="B Mitra" pitchFamily="2" charset="-78"/>
              </a:rPr>
              <a:t>4- طبقات باید بطور صریح تعریف شوند.صراحت طبقات وقتی میسر است که تاحدامکان هرطبقه را با تعریف دقیقی مشخص،وهمچنین نشانه ای که موجب می شود یک عنصر درآن قرارگیرد تبیین شود.</a:t>
            </a:r>
          </a:p>
          <a:p>
            <a:pPr algn="r">
              <a:lnSpc>
                <a:spcPct val="90000"/>
              </a:lnSpc>
              <a:buFontTx/>
              <a:buNone/>
            </a:pPr>
            <a:endParaRPr lang="fa-IR" sz="2800" b="1" dirty="0" smtClean="0">
              <a:cs typeface="B Mitra" pitchFamily="2" charset="-78"/>
            </a:endParaRPr>
          </a:p>
          <a:p>
            <a:pPr algn="r">
              <a:lnSpc>
                <a:spcPct val="90000"/>
              </a:lnSpc>
              <a:buFontTx/>
              <a:buNone/>
            </a:pPr>
            <a:r>
              <a:rPr lang="fa-IR" sz="2800" b="1" dirty="0" smtClean="0">
                <a:solidFill>
                  <a:srgbClr val="0070C0"/>
                </a:solidFill>
                <a:cs typeface="B Mitra" pitchFamily="2" charset="-78"/>
              </a:rPr>
              <a:t>   معمولا در مرحله کدگذاری مشخص می شود که یک طبقه تا چه میزان صریح و روشن تعریف شده است.درصورتی که این شرط رعایت نشود نمی توان از تحلیل گران متعدد برای کار طبقه بندی عناصر استفاده </a:t>
            </a:r>
            <a:r>
              <a:rPr lang="fa-IR" sz="2800" b="1" dirty="0" smtClean="0">
                <a:solidFill>
                  <a:srgbClr val="0070C0"/>
                </a:solidFill>
                <a:cs typeface="B Badr" pitchFamily="2" charset="-78"/>
              </a:rPr>
              <a:t>کرد.</a:t>
            </a:r>
            <a:endParaRPr lang="en-US" sz="2800" b="1" dirty="0" smtClean="0">
              <a:solidFill>
                <a:srgbClr val="0070C0"/>
              </a:solidFill>
              <a:cs typeface="B Badr"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3352800" y="274638"/>
            <a:ext cx="5334000" cy="868362"/>
          </a:xfrm>
        </p:spPr>
        <p:txBody>
          <a:bodyPr>
            <a:normAutofit/>
          </a:bodyPr>
          <a:lstStyle/>
          <a:p>
            <a:pPr algn="ctr"/>
            <a:r>
              <a:rPr lang="fa-IR" sz="2400" dirty="0" smtClean="0">
                <a:solidFill>
                  <a:srgbClr val="FF0000"/>
                </a:solidFill>
                <a:cs typeface="2  Titr" pitchFamily="2" charset="-78"/>
              </a:rPr>
              <a:t>تعداد طبقات (مقوله ها)</a:t>
            </a:r>
            <a:endParaRPr lang="en-US" sz="2400" dirty="0" smtClean="0">
              <a:solidFill>
                <a:srgbClr val="FF0000"/>
              </a:solidFill>
              <a:cs typeface="2  Titr" pitchFamily="2" charset="-78"/>
            </a:endParaRPr>
          </a:p>
        </p:txBody>
      </p:sp>
      <p:sp>
        <p:nvSpPr>
          <p:cNvPr id="43011" name="Rectangle 3"/>
          <p:cNvSpPr>
            <a:spLocks noGrp="1" noChangeArrowheads="1"/>
          </p:cNvSpPr>
          <p:nvPr>
            <p:ph type="body" idx="1"/>
          </p:nvPr>
        </p:nvSpPr>
        <p:spPr>
          <a:xfrm>
            <a:off x="539750" y="1219201"/>
            <a:ext cx="8229600" cy="4935538"/>
          </a:xfrm>
        </p:spPr>
        <p:style>
          <a:lnRef idx="0">
            <a:scrgbClr r="0" g="0" b="0"/>
          </a:lnRef>
          <a:fillRef idx="1003">
            <a:schemeClr val="lt1"/>
          </a:fillRef>
          <a:effectRef idx="0">
            <a:scrgbClr r="0" g="0" b="0"/>
          </a:effectRef>
          <a:fontRef idx="major"/>
        </p:style>
        <p:txBody>
          <a:bodyPr>
            <a:normAutofit fontScale="92500" lnSpcReduction="10000"/>
          </a:bodyPr>
          <a:lstStyle/>
          <a:p>
            <a:pPr algn="r">
              <a:lnSpc>
                <a:spcPct val="80000"/>
              </a:lnSpc>
              <a:buNone/>
            </a:pPr>
            <a:endParaRPr lang="fa-IR" sz="2400" b="1" dirty="0" smtClean="0">
              <a:cs typeface="B Badr" pitchFamily="2" charset="-78"/>
            </a:endParaRPr>
          </a:p>
          <a:p>
            <a:pPr algn="r">
              <a:lnSpc>
                <a:spcPct val="150000"/>
              </a:lnSpc>
              <a:buNone/>
            </a:pPr>
            <a:r>
              <a:rPr lang="fa-IR" sz="2400" b="1" dirty="0" smtClean="0">
                <a:cs typeface="B Mitra" pitchFamily="2" charset="-78"/>
              </a:rPr>
              <a:t>معمولا در یک طبقه بندی امکان افزایش و یا کاهش طبقات وجود دارد.با جزئی تر کردن طبقات می توان تعداد آنها را افزایش داد وبا این کار،امکان مقایسه های بیشتری برای محقق بوجود می آید.بنابراین می تواند فرضیات بیشتری را نیز بیازماید.</a:t>
            </a:r>
          </a:p>
          <a:p>
            <a:pPr algn="r">
              <a:lnSpc>
                <a:spcPct val="150000"/>
              </a:lnSpc>
              <a:buNone/>
            </a:pPr>
            <a:r>
              <a:rPr lang="fa-IR" sz="2400" b="1" dirty="0" smtClean="0">
                <a:cs typeface="B Mitra" pitchFamily="2" charset="-78"/>
              </a:rPr>
              <a:t>در مواردی ممکن است طبقات آنقدر کوچک شوند که در برخی از آنها فقط یک عنصر قرارگیردو یا آنکه اصلا عنصری در آن قرار نگیرد.</a:t>
            </a:r>
          </a:p>
          <a:p>
            <a:pPr algn="r">
              <a:lnSpc>
                <a:spcPct val="150000"/>
              </a:lnSpc>
              <a:buNone/>
            </a:pPr>
            <a:r>
              <a:rPr lang="fa-IR" sz="2400" b="1" dirty="0" smtClean="0">
                <a:solidFill>
                  <a:srgbClr val="0070C0"/>
                </a:solidFill>
                <a:cs typeface="B Mitra" pitchFamily="2" charset="-78"/>
              </a:rPr>
              <a:t>تصمیم گیری در مورد تعداد طبقه ها بستگی به سه عنصردارد</a:t>
            </a:r>
            <a:r>
              <a:rPr lang="fa-IR" sz="2400" b="1" dirty="0" smtClean="0">
                <a:solidFill>
                  <a:srgbClr val="FF0000"/>
                </a:solidFill>
                <a:cs typeface="B Mitra" pitchFamily="2" charset="-78"/>
              </a:rPr>
              <a:t>:    1- فرضیات تحقیق</a:t>
            </a:r>
          </a:p>
          <a:p>
            <a:pPr algn="r">
              <a:lnSpc>
                <a:spcPct val="150000"/>
              </a:lnSpc>
              <a:buFontTx/>
              <a:buNone/>
            </a:pPr>
            <a:r>
              <a:rPr lang="fa-IR" sz="2400" b="1" dirty="0" smtClean="0">
                <a:solidFill>
                  <a:srgbClr val="FF0000"/>
                </a:solidFill>
                <a:cs typeface="B Mitra" pitchFamily="2" charset="-78"/>
              </a:rPr>
              <a:t>   2- مدارک مورد تحلیل   </a:t>
            </a:r>
          </a:p>
          <a:p>
            <a:pPr algn="r">
              <a:lnSpc>
                <a:spcPct val="150000"/>
              </a:lnSpc>
              <a:buFontTx/>
              <a:buNone/>
            </a:pPr>
            <a:r>
              <a:rPr lang="fa-IR" sz="2400" b="1" dirty="0" smtClean="0">
                <a:solidFill>
                  <a:srgbClr val="FF0000"/>
                </a:solidFill>
                <a:cs typeface="B Mitra" pitchFamily="2" charset="-78"/>
              </a:rPr>
              <a:t>   3- روش آزمون فرضیات</a:t>
            </a:r>
            <a:endParaRPr lang="en-US" sz="2400" b="1" dirty="0" smtClean="0">
              <a:solidFill>
                <a:srgbClr val="FF0000"/>
              </a:solidFill>
              <a:cs typeface="B Mitra"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00042"/>
            <a:ext cx="8458200" cy="5626121"/>
          </a:xfrm>
        </p:spPr>
        <p:style>
          <a:lnRef idx="2">
            <a:schemeClr val="dk1"/>
          </a:lnRef>
          <a:fillRef idx="1">
            <a:schemeClr val="lt1"/>
          </a:fillRef>
          <a:effectRef idx="0">
            <a:schemeClr val="dk1"/>
          </a:effectRef>
          <a:fontRef idx="minor">
            <a:schemeClr val="dk1"/>
          </a:fontRef>
        </p:style>
        <p:txBody>
          <a:bodyPr>
            <a:normAutofit/>
          </a:bodyPr>
          <a:lstStyle/>
          <a:p>
            <a:pPr algn="justLow">
              <a:buNone/>
            </a:pPr>
            <a:r>
              <a:rPr lang="fa-IR" sz="2800" b="1" dirty="0" smtClean="0">
                <a:solidFill>
                  <a:srgbClr val="FF0000"/>
                </a:solidFill>
                <a:cs typeface="B Titr" pitchFamily="2" charset="-78"/>
              </a:rPr>
              <a:t>          1-  مقدمه:                                            </a:t>
            </a:r>
            <a:endParaRPr lang="fa-IR" sz="2800" dirty="0" smtClean="0">
              <a:cs typeface="Zar" pitchFamily="2" charset="-78"/>
            </a:endParaRPr>
          </a:p>
          <a:p>
            <a:pPr lvl="1" algn="r" rtl="1">
              <a:buNone/>
            </a:pPr>
            <a:r>
              <a:rPr lang="fa-IR" sz="2800" dirty="0" smtClean="0">
                <a:cs typeface="2  Koodak" pitchFamily="2" charset="-78"/>
              </a:rPr>
              <a:t>خصوصیات </a:t>
            </a:r>
            <a:r>
              <a:rPr lang="fa-IR" sz="2800" dirty="0">
                <a:cs typeface="2  Koodak" pitchFamily="2" charset="-78"/>
              </a:rPr>
              <a:t>فردی واجتماعی شخص شونده یاخواننده(دریافت کننده پیام(</a:t>
            </a:r>
            <a:r>
              <a:rPr lang="en-US" sz="2800" dirty="0">
                <a:cs typeface="2  Koodak" pitchFamily="2" charset="-78"/>
              </a:rPr>
              <a:t>Recipient</a:t>
            </a:r>
            <a:r>
              <a:rPr lang="fa-IR" sz="2800" dirty="0">
                <a:cs typeface="2  Koodak" pitchFamily="2" charset="-78"/>
              </a:rPr>
              <a:t>)معمولاًبرروی ادراک او ازگفته یانوشته یا هرنوع پیام یا محتواهای تبادل نظرات تاثیرمی گذارد. لذا نمی توان به سادگی بطوربین ذهنی به استنباطها وتحلیلهای افراد از صحبتها و نوشته ها ودیگرمحتواها اعتماد نمود</a:t>
            </a:r>
            <a:r>
              <a:rPr lang="fa-IR" sz="2800" dirty="0" smtClean="0">
                <a:cs typeface="2  Koodak" pitchFamily="2" charset="-78"/>
              </a:rPr>
              <a:t>.</a:t>
            </a:r>
          </a:p>
          <a:p>
            <a:pPr lvl="1" algn="r" rtl="1">
              <a:buNone/>
            </a:pPr>
            <a:endParaRPr lang="fa-IR" sz="2800" dirty="0">
              <a:cs typeface="2  Koodak" pitchFamily="2" charset="-78"/>
            </a:endParaRPr>
          </a:p>
          <a:p>
            <a:pPr lvl="1" algn="r" rtl="1">
              <a:buNone/>
            </a:pPr>
            <a:r>
              <a:rPr lang="fa-IR" sz="2800" dirty="0">
                <a:solidFill>
                  <a:srgbClr val="FF0000"/>
                </a:solidFill>
                <a:cs typeface="2  Koodak" pitchFamily="2" charset="-78"/>
              </a:rPr>
              <a:t>پس باید به دنبال ضوابط وروشی گشت که ازطریق آن بتوان به طور قابل اعتماد محتواها را تحلیل نمود. ازهمین جا می توان تعریف تکنیک محتوا را بدست آورد.</a:t>
            </a: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ransition>
    <p:dissolv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9" name="Rectangle 2"/>
          <p:cNvSpPr>
            <a:spLocks noGrp="1" noChangeArrowheads="1"/>
          </p:cNvSpPr>
          <p:nvPr>
            <p:ph type="title"/>
          </p:nvPr>
        </p:nvSpPr>
        <p:spPr>
          <a:xfrm>
            <a:off x="3276600" y="274638"/>
            <a:ext cx="5410200" cy="944562"/>
          </a:xfrm>
        </p:spPr>
        <p:txBody>
          <a:bodyPr>
            <a:normAutofit/>
          </a:bodyPr>
          <a:lstStyle/>
          <a:p>
            <a:pPr algn="ctr"/>
            <a:r>
              <a:rPr lang="fa-IR" sz="2400" dirty="0" smtClean="0">
                <a:solidFill>
                  <a:srgbClr val="FF0000"/>
                </a:solidFill>
                <a:cs typeface="2  Titr" pitchFamily="2" charset="-78"/>
              </a:rPr>
              <a:t>5-2-2-انتخاب واحد محتوا</a:t>
            </a:r>
            <a:endParaRPr lang="en-US" sz="2400" dirty="0" smtClean="0">
              <a:solidFill>
                <a:srgbClr val="FF0000"/>
              </a:solidFill>
              <a:cs typeface="2  Titr" pitchFamily="2" charset="-78"/>
            </a:endParaRPr>
          </a:p>
        </p:txBody>
      </p:sp>
      <p:graphicFrame>
        <p:nvGraphicFramePr>
          <p:cNvPr id="32789" name="Organization Chart 5"/>
          <p:cNvGraphicFramePr>
            <a:graphicFrameLocks/>
          </p:cNvGraphicFramePr>
          <p:nvPr>
            <p:ph idx="1"/>
          </p:nvPr>
        </p:nvGraphicFramePr>
        <p:xfrm>
          <a:off x="457200" y="1600200"/>
          <a:ext cx="8229600" cy="4525963"/>
        </p:xfrm>
        <a:graphic>
          <a:graphicData uri="http://schemas.openxmlformats.org/drawingml/2006/compatibility">
            <com:legacyDrawing xmlns:com="http://schemas.openxmlformats.org/drawingml/2006/compatibility" spid="_x0000_s32789"/>
          </a:graphicData>
        </a:graphic>
      </p:graphicFrame>
      <p:sp>
        <p:nvSpPr>
          <p:cNvPr id="4" name="Footer Placeholder 3"/>
          <p:cNvSpPr>
            <a:spLocks noGrp="1"/>
          </p:cNvSpPr>
          <p:nvPr>
            <p:ph type="ftr" sz="quarter" idx="11"/>
          </p:nvPr>
        </p:nvSpPr>
        <p:spPr/>
        <p:txBody>
          <a:bodyPr/>
          <a:lstStyle/>
          <a:p>
            <a:pPr>
              <a:defRPr/>
            </a:pPr>
            <a:r>
              <a:rPr lang="en-US" smtClean="0"/>
              <a:t>© irmgn.ir</a:t>
            </a:r>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1150938" y="214313"/>
            <a:ext cx="7793037" cy="852487"/>
          </a:xfrm>
        </p:spPr>
        <p:txBody>
          <a:bodyPr/>
          <a:lstStyle/>
          <a:p>
            <a:pPr eaLnBrk="1" hangingPunct="1"/>
            <a:r>
              <a:rPr lang="en-US" sz="3200" dirty="0" smtClean="0">
                <a:solidFill>
                  <a:srgbClr val="FF0000"/>
                </a:solidFill>
              </a:rPr>
              <a:t>Unit of Analysis?</a:t>
            </a:r>
          </a:p>
        </p:txBody>
      </p:sp>
      <p:sp>
        <p:nvSpPr>
          <p:cNvPr id="95235" name="Rectangle 3"/>
          <p:cNvSpPr>
            <a:spLocks noGrp="1" noChangeArrowheads="1"/>
          </p:cNvSpPr>
          <p:nvPr>
            <p:ph type="body" idx="1"/>
          </p:nvPr>
        </p:nvSpPr>
        <p:spPr>
          <a:xfrm>
            <a:off x="381000" y="1143000"/>
            <a:ext cx="8574088" cy="4989513"/>
          </a:xfrm>
        </p:spPr>
        <p:txBody>
          <a:bodyPr/>
          <a:lstStyle/>
          <a:p>
            <a:pPr eaLnBrk="1" hangingPunct="1"/>
            <a:endParaRPr lang="en-US" sz="2000" dirty="0" smtClean="0"/>
          </a:p>
          <a:p>
            <a:pPr eaLnBrk="1" hangingPunct="1"/>
            <a:endParaRPr lang="en-US" sz="2000" dirty="0" smtClean="0"/>
          </a:p>
          <a:p>
            <a:pPr eaLnBrk="1" hangingPunct="1"/>
            <a:r>
              <a:rPr lang="en-US" sz="2800" dirty="0" smtClean="0"/>
              <a:t>Words</a:t>
            </a:r>
          </a:p>
          <a:p>
            <a:pPr eaLnBrk="1" hangingPunct="1"/>
            <a:r>
              <a:rPr lang="en-US" sz="2800" dirty="0" smtClean="0"/>
              <a:t>Phrases</a:t>
            </a:r>
          </a:p>
          <a:p>
            <a:pPr eaLnBrk="1" hangingPunct="1"/>
            <a:r>
              <a:rPr lang="en-US" sz="2800" dirty="0" smtClean="0"/>
              <a:t>Sentences</a:t>
            </a:r>
          </a:p>
          <a:p>
            <a:pPr eaLnBrk="1" hangingPunct="1"/>
            <a:r>
              <a:rPr lang="en-US" sz="2800" dirty="0" smtClean="0"/>
              <a:t>Paragraphs</a:t>
            </a:r>
          </a:p>
          <a:p>
            <a:pPr eaLnBrk="1" hangingPunct="1"/>
            <a:r>
              <a:rPr lang="en-US" sz="2800" dirty="0" smtClean="0"/>
              <a:t>Blog entries</a:t>
            </a:r>
          </a:p>
          <a:p>
            <a:pPr eaLnBrk="1" hangingPunct="1"/>
            <a:r>
              <a:rPr lang="en-US" sz="2800" dirty="0" smtClean="0"/>
              <a:t>Video segments</a:t>
            </a:r>
          </a:p>
          <a:p>
            <a:pPr eaLnBrk="1" hangingPunct="1"/>
            <a:r>
              <a:rPr lang="en-US" sz="2800" dirty="0" smtClean="0"/>
              <a:t>Picture…</a:t>
            </a:r>
          </a:p>
          <a:p>
            <a:pPr eaLnBrk="1" hangingPunct="1"/>
            <a:r>
              <a:rPr lang="en-US" sz="2800" dirty="0" smtClean="0"/>
              <a:t>Smile…</a:t>
            </a:r>
          </a:p>
        </p:txBody>
      </p:sp>
      <p:sp>
        <p:nvSpPr>
          <p:cNvPr id="6" name="Footer Placeholder 5"/>
          <p:cNvSpPr>
            <a:spLocks noGrp="1"/>
          </p:cNvSpPr>
          <p:nvPr>
            <p:ph type="ftr" sz="quarter" idx="11"/>
          </p:nvPr>
        </p:nvSpPr>
        <p:spPr/>
        <p:txBody>
          <a:bodyPr/>
          <a:lstStyle/>
          <a:p>
            <a:r>
              <a:rPr lang="en-US" smtClean="0"/>
              <a:t>© irmgn.ir</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5235">
                                            <p:txEl>
                                              <p:pRg st="2" end="2"/>
                                            </p:txEl>
                                          </p:spTgt>
                                        </p:tgtEl>
                                        <p:attrNameLst>
                                          <p:attrName>style.visibility</p:attrName>
                                        </p:attrNameLst>
                                      </p:cBhvr>
                                      <p:to>
                                        <p:strVal val="visible"/>
                                      </p:to>
                                    </p:set>
                                    <p:anim calcmode="lin" valueType="num">
                                      <p:cBhvr additive="base">
                                        <p:cTn id="7" dur="500" fill="hold"/>
                                        <p:tgtEl>
                                          <p:spTgt spid="95235">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523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5235">
                                            <p:txEl>
                                              <p:pRg st="3" end="3"/>
                                            </p:txEl>
                                          </p:spTgt>
                                        </p:tgtEl>
                                        <p:attrNameLst>
                                          <p:attrName>style.visibility</p:attrName>
                                        </p:attrNameLst>
                                      </p:cBhvr>
                                      <p:to>
                                        <p:strVal val="visible"/>
                                      </p:to>
                                    </p:set>
                                    <p:anim calcmode="lin" valueType="num">
                                      <p:cBhvr additive="base">
                                        <p:cTn id="13" dur="500" fill="hold"/>
                                        <p:tgtEl>
                                          <p:spTgt spid="95235">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523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5235">
                                            <p:txEl>
                                              <p:pRg st="4" end="4"/>
                                            </p:txEl>
                                          </p:spTgt>
                                        </p:tgtEl>
                                        <p:attrNameLst>
                                          <p:attrName>style.visibility</p:attrName>
                                        </p:attrNameLst>
                                      </p:cBhvr>
                                      <p:to>
                                        <p:strVal val="visible"/>
                                      </p:to>
                                    </p:set>
                                    <p:anim calcmode="lin" valueType="num">
                                      <p:cBhvr additive="base">
                                        <p:cTn id="19" dur="500" fill="hold"/>
                                        <p:tgtEl>
                                          <p:spTgt spid="9523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523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5235">
                                            <p:txEl>
                                              <p:pRg st="5" end="5"/>
                                            </p:txEl>
                                          </p:spTgt>
                                        </p:tgtEl>
                                        <p:attrNameLst>
                                          <p:attrName>style.visibility</p:attrName>
                                        </p:attrNameLst>
                                      </p:cBhvr>
                                      <p:to>
                                        <p:strVal val="visible"/>
                                      </p:to>
                                    </p:set>
                                    <p:anim calcmode="lin" valueType="num">
                                      <p:cBhvr additive="base">
                                        <p:cTn id="25" dur="500" fill="hold"/>
                                        <p:tgtEl>
                                          <p:spTgt spid="95235">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523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5235">
                                            <p:txEl>
                                              <p:pRg st="6" end="6"/>
                                            </p:txEl>
                                          </p:spTgt>
                                        </p:tgtEl>
                                        <p:attrNameLst>
                                          <p:attrName>style.visibility</p:attrName>
                                        </p:attrNameLst>
                                      </p:cBhvr>
                                      <p:to>
                                        <p:strVal val="visible"/>
                                      </p:to>
                                    </p:set>
                                    <p:anim calcmode="lin" valueType="num">
                                      <p:cBhvr additive="base">
                                        <p:cTn id="31" dur="500" fill="hold"/>
                                        <p:tgtEl>
                                          <p:spTgt spid="95235">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523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5235">
                                            <p:txEl>
                                              <p:pRg st="7" end="7"/>
                                            </p:txEl>
                                          </p:spTgt>
                                        </p:tgtEl>
                                        <p:attrNameLst>
                                          <p:attrName>style.visibility</p:attrName>
                                        </p:attrNameLst>
                                      </p:cBhvr>
                                      <p:to>
                                        <p:strVal val="visible"/>
                                      </p:to>
                                    </p:set>
                                    <p:anim calcmode="lin" valueType="num">
                                      <p:cBhvr additive="base">
                                        <p:cTn id="37" dur="500" fill="hold"/>
                                        <p:tgtEl>
                                          <p:spTgt spid="95235">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523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5235">
                                            <p:txEl>
                                              <p:pRg st="8" end="8"/>
                                            </p:txEl>
                                          </p:spTgt>
                                        </p:tgtEl>
                                        <p:attrNameLst>
                                          <p:attrName>style.visibility</p:attrName>
                                        </p:attrNameLst>
                                      </p:cBhvr>
                                      <p:to>
                                        <p:strVal val="visible"/>
                                      </p:to>
                                    </p:set>
                                    <p:anim calcmode="lin" valueType="num">
                                      <p:cBhvr additive="base">
                                        <p:cTn id="43" dur="500" fill="hold"/>
                                        <p:tgtEl>
                                          <p:spTgt spid="95235">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523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95235">
                                            <p:txEl>
                                              <p:pRg st="9" end="9"/>
                                            </p:txEl>
                                          </p:spTgt>
                                        </p:tgtEl>
                                        <p:attrNameLst>
                                          <p:attrName>style.visibility</p:attrName>
                                        </p:attrNameLst>
                                      </p:cBhvr>
                                      <p:to>
                                        <p:strVal val="visible"/>
                                      </p:to>
                                    </p:set>
                                    <p:anim calcmode="lin" valueType="num">
                                      <p:cBhvr additive="base">
                                        <p:cTn id="49" dur="500" fill="hold"/>
                                        <p:tgtEl>
                                          <p:spTgt spid="95235">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95235">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5"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2971800" y="76200"/>
            <a:ext cx="5715000" cy="1143000"/>
          </a:xfrm>
        </p:spPr>
        <p:txBody>
          <a:bodyPr>
            <a:normAutofit/>
          </a:bodyPr>
          <a:lstStyle/>
          <a:p>
            <a:pPr algn="ctr"/>
            <a:r>
              <a:rPr lang="fa-IR" sz="2400" dirty="0" smtClean="0">
                <a:solidFill>
                  <a:srgbClr val="FF0000"/>
                </a:solidFill>
                <a:cs typeface="2  Titr" pitchFamily="2" charset="-78"/>
              </a:rPr>
              <a:t>5-2-3- انتخاب روش شمارش</a:t>
            </a:r>
            <a:endParaRPr lang="en-US" sz="2400" dirty="0" smtClean="0">
              <a:solidFill>
                <a:srgbClr val="FF0000"/>
              </a:solidFill>
              <a:cs typeface="2  Titr" pitchFamily="2" charset="-78"/>
            </a:endParaRPr>
          </a:p>
        </p:txBody>
      </p:sp>
      <p:sp>
        <p:nvSpPr>
          <p:cNvPr id="44035" name="Rectangle 3"/>
          <p:cNvSpPr>
            <a:spLocks noGrp="1" noChangeArrowheads="1"/>
          </p:cNvSpPr>
          <p:nvPr>
            <p:ph type="body" idx="1"/>
          </p:nvPr>
        </p:nvSpPr>
        <p:spPr>
          <a:xfrm>
            <a:off x="381000" y="1447800"/>
            <a:ext cx="8305800" cy="4572000"/>
          </a:xfrm>
        </p:spPr>
        <p:style>
          <a:lnRef idx="0">
            <a:scrgbClr r="0" g="0" b="0"/>
          </a:lnRef>
          <a:fillRef idx="1003">
            <a:schemeClr val="lt1"/>
          </a:fillRef>
          <a:effectRef idx="0">
            <a:scrgbClr r="0" g="0" b="0"/>
          </a:effectRef>
          <a:fontRef idx="major"/>
        </p:style>
        <p:txBody>
          <a:bodyPr>
            <a:normAutofit/>
          </a:bodyPr>
          <a:lstStyle/>
          <a:p>
            <a:pPr algn="r">
              <a:lnSpc>
                <a:spcPct val="90000"/>
              </a:lnSpc>
              <a:buNone/>
            </a:pPr>
            <a:r>
              <a:rPr lang="fa-IR" sz="2800" dirty="0" smtClean="0">
                <a:cs typeface="B Mitra" pitchFamily="2" charset="-78"/>
              </a:rPr>
              <a:t>در مرحله انتخاب محتوامحقق مشخص می کندکه چه چیزی باید رمزگذاری شود و در این مرحله می گوید چگونه باید رمزگذاری شود.گاهی واحدثبت و واحدشمارش یکی است. مثلا در تحلیل یک سریال تلویزیونی ابتدا شغل هرشخصیتی ثبت گردد وسپس نتایج به شکل فراوانی نسبی انواع مشاغل ارائه شود.</a:t>
            </a:r>
          </a:p>
          <a:p>
            <a:pPr algn="r">
              <a:lnSpc>
                <a:spcPct val="90000"/>
              </a:lnSpc>
              <a:buNone/>
            </a:pPr>
            <a:endParaRPr lang="en-US" sz="2800" dirty="0" smtClean="0">
              <a:cs typeface="B Mitra" pitchFamily="2" charset="-78"/>
            </a:endParaRPr>
          </a:p>
          <a:p>
            <a:pPr algn="r">
              <a:lnSpc>
                <a:spcPct val="90000"/>
              </a:lnSpc>
              <a:buNone/>
            </a:pPr>
            <a:r>
              <a:rPr lang="fa-IR" sz="2800" dirty="0" smtClean="0">
                <a:solidFill>
                  <a:srgbClr val="0070C0"/>
                </a:solidFill>
                <a:cs typeface="B Mitra" pitchFamily="2" charset="-78"/>
              </a:rPr>
              <a:t>در حالی که امکان دارد واحدهای ثبت و شمارش متفاوت باشند.مثلا شغل هر شخصیت در ابتدا ثبت شود و نتایج برحسب تعداد صحنه هایی که هرکدام از شغلها ظاهر می شوند گزارش شود.از این رو صحنه ای که در آن سه زن خانه دار نقش ایفا می کنند فقط یک مرتبه به حساب می آید.همچنین شخصیتی که در پنج صحنه حضور  می یابد پنج مرتبه محاسبه می گردد</a:t>
            </a:r>
            <a:r>
              <a:rPr lang="fa-IR" sz="2400" dirty="0" smtClean="0">
                <a:solidFill>
                  <a:srgbClr val="0070C0"/>
                </a:solidFill>
                <a:cs typeface="B Badr" pitchFamily="2" charset="-78"/>
              </a:rPr>
              <a:t>.</a:t>
            </a: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5" name="Rectangle 2"/>
          <p:cNvSpPr>
            <a:spLocks noGrp="1" noChangeArrowheads="1"/>
          </p:cNvSpPr>
          <p:nvPr>
            <p:ph type="title"/>
          </p:nvPr>
        </p:nvSpPr>
        <p:spPr/>
        <p:txBody>
          <a:bodyPr>
            <a:normAutofit/>
          </a:bodyPr>
          <a:lstStyle/>
          <a:p>
            <a:pPr algn="ctr"/>
            <a:r>
              <a:rPr lang="fa-IR" sz="2000" b="1" dirty="0" smtClean="0">
                <a:solidFill>
                  <a:srgbClr val="FF0000"/>
                </a:solidFill>
                <a:cs typeface="2  Titr" pitchFamily="2" charset="-78"/>
              </a:rPr>
              <a:t>انواع روش شمارش</a:t>
            </a:r>
            <a:endParaRPr lang="en-US" sz="2000" b="1" dirty="0" smtClean="0">
              <a:solidFill>
                <a:srgbClr val="FF0000"/>
              </a:solidFill>
              <a:cs typeface="2  Titr" pitchFamily="2" charset="-78"/>
            </a:endParaRPr>
          </a:p>
        </p:txBody>
      </p:sp>
      <p:graphicFrame>
        <p:nvGraphicFramePr>
          <p:cNvPr id="8194" name="Diagram 5"/>
          <p:cNvGraphicFramePr>
            <a:graphicFrameLocks/>
          </p:cNvGraphicFramePr>
          <p:nvPr>
            <p:ph idx="1"/>
          </p:nvPr>
        </p:nvGraphicFramePr>
        <p:xfrm>
          <a:off x="457200" y="1600200"/>
          <a:ext cx="8229600" cy="4525963"/>
        </p:xfrm>
        <a:graphic>
          <a:graphicData uri="http://schemas.openxmlformats.org/drawingml/2006/compatibility">
            <com:legacyDrawing xmlns:com="http://schemas.openxmlformats.org/drawingml/2006/compatibility" spid="_x0000_s33794"/>
          </a:graphicData>
        </a:graphic>
      </p:graphicFrame>
      <p:sp>
        <p:nvSpPr>
          <p:cNvPr id="4" name="Footer Placeholder 3"/>
          <p:cNvSpPr>
            <a:spLocks noGrp="1"/>
          </p:cNvSpPr>
          <p:nvPr>
            <p:ph type="ftr" sz="quarter" idx="11"/>
          </p:nvPr>
        </p:nvSpPr>
        <p:spPr/>
        <p:txBody>
          <a:bodyPr/>
          <a:lstStyle/>
          <a:p>
            <a:pPr>
              <a:defRPr/>
            </a:pPr>
            <a:r>
              <a:rPr lang="en-US" smtClean="0"/>
              <a:t>© irmgn.ir</a:t>
            </a:r>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2514600" y="152400"/>
            <a:ext cx="6172200" cy="990600"/>
          </a:xfrm>
        </p:spPr>
        <p:txBody>
          <a:bodyPr>
            <a:normAutofit/>
          </a:bodyPr>
          <a:lstStyle/>
          <a:p>
            <a:pPr algn="ctr"/>
            <a:r>
              <a:rPr lang="fa-IR" sz="2000" dirty="0" smtClean="0">
                <a:solidFill>
                  <a:srgbClr val="FF0000"/>
                </a:solidFill>
                <a:cs typeface="2  Titr" pitchFamily="2" charset="-78"/>
              </a:rPr>
              <a:t>انواع روش شمارش</a:t>
            </a:r>
            <a:endParaRPr lang="en-US" sz="2000" dirty="0" smtClean="0">
              <a:solidFill>
                <a:srgbClr val="FF0000"/>
              </a:solidFill>
              <a:cs typeface="2  Titr" pitchFamily="2" charset="-78"/>
            </a:endParaRPr>
          </a:p>
        </p:txBody>
      </p:sp>
      <p:sp>
        <p:nvSpPr>
          <p:cNvPr id="45059" name="Rectangle 3"/>
          <p:cNvSpPr>
            <a:spLocks noGrp="1" noChangeArrowheads="1"/>
          </p:cNvSpPr>
          <p:nvPr>
            <p:ph type="body" idx="1"/>
          </p:nvPr>
        </p:nvSpPr>
        <p:spPr>
          <a:xfrm>
            <a:off x="152400" y="1390650"/>
            <a:ext cx="8472488" cy="4857750"/>
          </a:xfrm>
        </p:spPr>
        <p:style>
          <a:lnRef idx="0">
            <a:scrgbClr r="0" g="0" b="0"/>
          </a:lnRef>
          <a:fillRef idx="1003">
            <a:schemeClr val="lt1"/>
          </a:fillRef>
          <a:effectRef idx="0">
            <a:scrgbClr r="0" g="0" b="0"/>
          </a:effectRef>
          <a:fontRef idx="major"/>
        </p:style>
        <p:txBody>
          <a:bodyPr>
            <a:noAutofit/>
          </a:bodyPr>
          <a:lstStyle/>
          <a:p>
            <a:pPr algn="r">
              <a:lnSpc>
                <a:spcPct val="80000"/>
              </a:lnSpc>
              <a:buFontTx/>
              <a:buNone/>
            </a:pPr>
            <a:r>
              <a:rPr lang="fa-IR" sz="2800" b="1" dirty="0" smtClean="0">
                <a:solidFill>
                  <a:srgbClr val="0070C0"/>
                </a:solidFill>
                <a:cs typeface="B Mitra" pitchFamily="2" charset="-78"/>
              </a:rPr>
              <a:t>1- وجود یا عدم وجود: </a:t>
            </a:r>
            <a:r>
              <a:rPr lang="fa-IR" sz="2800" b="1" dirty="0" smtClean="0">
                <a:cs typeface="B Mitra" pitchFamily="2" charset="-78"/>
              </a:rPr>
              <a:t>گاهی اوقات تنها بودن یا نبودن عناصری دریک اثر صرف نظر از تکرار یا شدت آن برای محقق مهم است.دراین صورت به وجود یاعدم وجود آن عناصر نمره تعلق می گیرد.</a:t>
            </a:r>
          </a:p>
          <a:p>
            <a:pPr algn="r">
              <a:lnSpc>
                <a:spcPct val="80000"/>
              </a:lnSpc>
              <a:buFontTx/>
              <a:buNone/>
            </a:pPr>
            <a:r>
              <a:rPr lang="fa-IR" sz="2800" b="1" dirty="0" smtClean="0">
                <a:solidFill>
                  <a:srgbClr val="0070C0"/>
                </a:solidFill>
                <a:cs typeface="B Mitra" pitchFamily="2" charset="-78"/>
              </a:rPr>
              <a:t>2- فراوانی: </a:t>
            </a:r>
            <a:r>
              <a:rPr lang="fa-IR" sz="2800" b="1" dirty="0" smtClean="0">
                <a:cs typeface="B Mitra" pitchFamily="2" charset="-78"/>
              </a:rPr>
              <a:t>یکی از پرکاربردترین روشهای شمارش فراوانی تکرار یک عنصر است.در این روش فرض براین است که تکرار یک عنصر نشانه اهمیت آن است وهمه عناصر دارای اهمیت یکسان می باشند.</a:t>
            </a:r>
          </a:p>
          <a:p>
            <a:pPr algn="r">
              <a:lnSpc>
                <a:spcPct val="80000"/>
              </a:lnSpc>
              <a:buFontTx/>
              <a:buNone/>
            </a:pPr>
            <a:r>
              <a:rPr lang="fa-IR" sz="2800" b="1" dirty="0" smtClean="0">
                <a:solidFill>
                  <a:srgbClr val="0070C0"/>
                </a:solidFill>
                <a:cs typeface="B Mitra" pitchFamily="2" charset="-78"/>
              </a:rPr>
              <a:t>3- ضریب دهی: </a:t>
            </a:r>
            <a:r>
              <a:rPr lang="fa-IR" sz="2800" b="1" dirty="0" smtClean="0">
                <a:cs typeface="B Mitra" pitchFamily="2" charset="-78"/>
              </a:rPr>
              <a:t>در مواردی که عناصر اهمیت متفاوتی دارند باید ضمن محاسبه فراوانی هرعنصر،ضرایبی نیز برای آن در نظر گرفت.</a:t>
            </a:r>
          </a:p>
          <a:p>
            <a:pPr algn="r">
              <a:lnSpc>
                <a:spcPct val="80000"/>
              </a:lnSpc>
              <a:buFontTx/>
              <a:buNone/>
            </a:pPr>
            <a:r>
              <a:rPr lang="fa-IR" sz="2800" b="1" dirty="0" smtClean="0">
                <a:solidFill>
                  <a:srgbClr val="0070C0"/>
                </a:solidFill>
                <a:cs typeface="B Mitra" pitchFamily="2" charset="-78"/>
              </a:rPr>
              <a:t>4- شدت: </a:t>
            </a:r>
            <a:r>
              <a:rPr lang="fa-IR" sz="2800" b="1" dirty="0" smtClean="0">
                <a:cs typeface="B Mitra" pitchFamily="2" charset="-78"/>
              </a:rPr>
              <a:t>در مواردی ممکن است یک عنصر با درجات متفاوتی از شدت ظاهر شود.دراین موارد هرعنصر براساس شدت ظهور نمره می گیرد. </a:t>
            </a:r>
            <a:endParaRPr lang="en-US" sz="2800" b="1" dirty="0" smtClean="0">
              <a:cs typeface="B Mitra"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3886200" y="76200"/>
            <a:ext cx="4800600" cy="685800"/>
          </a:xfrm>
        </p:spPr>
        <p:txBody>
          <a:bodyPr>
            <a:normAutofit/>
          </a:bodyPr>
          <a:lstStyle/>
          <a:p>
            <a:pPr algn="ctr"/>
            <a:r>
              <a:rPr lang="fa-IR" sz="2400" b="1" dirty="0" smtClean="0">
                <a:solidFill>
                  <a:srgbClr val="FF0000"/>
                </a:solidFill>
                <a:cs typeface="2  Titr" pitchFamily="2" charset="-78"/>
              </a:rPr>
              <a:t>5-3-بررسی جمع بندی و تفسیر نتایج</a:t>
            </a:r>
            <a:endParaRPr lang="en-US" sz="2400" b="1" dirty="0" smtClean="0">
              <a:solidFill>
                <a:srgbClr val="FF0000"/>
              </a:solidFill>
              <a:cs typeface="2  Titr" pitchFamily="2" charset="-78"/>
            </a:endParaRPr>
          </a:p>
        </p:txBody>
      </p:sp>
      <p:sp>
        <p:nvSpPr>
          <p:cNvPr id="46083" name="Rectangle 3"/>
          <p:cNvSpPr>
            <a:spLocks noGrp="1" noChangeArrowheads="1"/>
          </p:cNvSpPr>
          <p:nvPr>
            <p:ph type="body" idx="1"/>
          </p:nvPr>
        </p:nvSpPr>
        <p:spPr>
          <a:xfrm>
            <a:off x="152400" y="1066800"/>
            <a:ext cx="8534400" cy="5486400"/>
          </a:xfrm>
        </p:spPr>
        <p:style>
          <a:lnRef idx="0">
            <a:scrgbClr r="0" g="0" b="0"/>
          </a:lnRef>
          <a:fillRef idx="1003">
            <a:schemeClr val="lt1"/>
          </a:fillRef>
          <a:effectRef idx="0">
            <a:scrgbClr r="0" g="0" b="0"/>
          </a:effectRef>
          <a:fontRef idx="major"/>
        </p:style>
        <p:txBody>
          <a:bodyPr>
            <a:normAutofit/>
          </a:bodyPr>
          <a:lstStyle/>
          <a:p>
            <a:pPr algn="r">
              <a:lnSpc>
                <a:spcPct val="90000"/>
              </a:lnSpc>
              <a:buNone/>
            </a:pPr>
            <a:r>
              <a:rPr lang="fa-IR" sz="2800" b="1" dirty="0" smtClean="0">
                <a:cs typeface="B Mitra" pitchFamily="2" charset="-78"/>
              </a:rPr>
              <a:t>آخرین مرحله تحلیل محتوا عبارت است از جمع بندی نتایج با استفاده از بکارگیری روشهای آماری مناسب.این روشها براساس قابلیت کاربردشان،شامل روشهای مورد استفاده در آمار توصیفی و همچنین آمار استنباطی می باشد.</a:t>
            </a:r>
          </a:p>
          <a:p>
            <a:pPr algn="r">
              <a:lnSpc>
                <a:spcPct val="90000"/>
              </a:lnSpc>
              <a:buNone/>
            </a:pPr>
            <a:endParaRPr lang="fa-IR" sz="2800" b="1" dirty="0" smtClean="0">
              <a:cs typeface="B Mitra" pitchFamily="2" charset="-78"/>
            </a:endParaRPr>
          </a:p>
          <a:p>
            <a:pPr algn="r">
              <a:lnSpc>
                <a:spcPct val="90000"/>
              </a:lnSpc>
              <a:buNone/>
            </a:pPr>
            <a:r>
              <a:rPr lang="fa-IR" sz="2800" b="1" dirty="0" smtClean="0">
                <a:solidFill>
                  <a:srgbClr val="0070C0"/>
                </a:solidFill>
                <a:cs typeface="B Mitra" pitchFamily="2" charset="-78"/>
              </a:rPr>
              <a:t>براساس آزمونهای آماری امکان تعمیم پذیری نتایج درسطح جامعه آماری با درجه اطمینان مورد نظر حاصل می شود.</a:t>
            </a:r>
          </a:p>
          <a:p>
            <a:pPr algn="r">
              <a:lnSpc>
                <a:spcPct val="90000"/>
              </a:lnSpc>
              <a:buNone/>
            </a:pPr>
            <a:r>
              <a:rPr lang="fa-IR" sz="2800" b="1" dirty="0" smtClean="0">
                <a:solidFill>
                  <a:srgbClr val="0070C0"/>
                </a:solidFill>
                <a:cs typeface="B Mitra" pitchFamily="2" charset="-78"/>
              </a:rPr>
              <a:t>بعدازبکارگیری آزمونهای آماری وتبیین نتایج تحلیل محتوا، نوبت به تفسیرنتایج واستفاده از آنها در رد یا تائید فرضیه ها می رسد.</a:t>
            </a:r>
            <a:r>
              <a:rPr lang="fa-IR" sz="2800" b="1" dirty="0" smtClean="0">
                <a:cs typeface="B Mitra" pitchFamily="2" charset="-78"/>
              </a:rPr>
              <a:t> </a:t>
            </a:r>
            <a:endParaRPr lang="en-US" sz="2800" b="1" dirty="0" smtClean="0">
              <a:cs typeface="B Mitra"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304800"/>
            <a:ext cx="6172200" cy="1143000"/>
          </a:xfrm>
        </p:spPr>
        <p:txBody>
          <a:bodyPr>
            <a:normAutofit/>
          </a:bodyPr>
          <a:lstStyle/>
          <a:p>
            <a:pPr lvl="1" algn="ctr" rtl="0">
              <a:spcBef>
                <a:spcPct val="0"/>
              </a:spcBef>
            </a:pPr>
            <a:r>
              <a:rPr lang="fa-IR" sz="2800" b="1" dirty="0" smtClean="0">
                <a:solidFill>
                  <a:srgbClr val="FF0000"/>
                </a:solidFill>
                <a:cs typeface="2  Titr" pitchFamily="2" charset="-78"/>
              </a:rPr>
              <a:t>انواع تحلیل محتوا</a:t>
            </a:r>
            <a:r>
              <a:rPr lang="en-US" sz="2800" b="1" dirty="0" smtClean="0">
                <a:cs typeface="Titr" pitchFamily="2" charset="-78"/>
              </a:rPr>
              <a:t/>
            </a:r>
            <a:br>
              <a:rPr lang="en-US" sz="2800" b="1" dirty="0" smtClean="0">
                <a:cs typeface="Titr" pitchFamily="2" charset="-78"/>
              </a:rPr>
            </a:br>
            <a:endParaRPr lang="en-US" sz="2800" b="1" dirty="0">
              <a:cs typeface="Titr" pitchFamily="2" charset="-78"/>
            </a:endParaRPr>
          </a:p>
        </p:txBody>
      </p:sp>
      <p:sp>
        <p:nvSpPr>
          <p:cNvPr id="3" name="Content Placeholder 2"/>
          <p:cNvSpPr>
            <a:spLocks noGrp="1"/>
          </p:cNvSpPr>
          <p:nvPr>
            <p:ph sz="quarter" idx="1"/>
          </p:nvPr>
        </p:nvSpPr>
        <p:spPr>
          <a:xfrm>
            <a:off x="457200" y="1143000"/>
            <a:ext cx="8229600" cy="5334000"/>
          </a:xfrm>
        </p:spPr>
        <p:style>
          <a:lnRef idx="0">
            <a:scrgbClr r="0" g="0" b="0"/>
          </a:lnRef>
          <a:fillRef idx="1003">
            <a:schemeClr val="lt1"/>
          </a:fillRef>
          <a:effectRef idx="0">
            <a:scrgbClr r="0" g="0" b="0"/>
          </a:effectRef>
          <a:fontRef idx="major"/>
        </p:style>
        <p:txBody>
          <a:bodyPr>
            <a:noAutofit/>
          </a:bodyPr>
          <a:lstStyle/>
          <a:p>
            <a:pPr algn="justLow" rtl="1">
              <a:buNone/>
            </a:pPr>
            <a:r>
              <a:rPr lang="fa-IR" sz="2000" b="1" dirty="0" smtClean="0">
                <a:cs typeface="B Mitra" pitchFamily="2" charset="-78"/>
              </a:rPr>
              <a:t>در یکی از جدی ترین تقسیم های تحلیل محتوا، دوگونه </a:t>
            </a:r>
            <a:r>
              <a:rPr lang="fa-IR" sz="2000" b="1" dirty="0" smtClean="0">
                <a:solidFill>
                  <a:srgbClr val="FF0000"/>
                </a:solidFill>
                <a:cs typeface="B Mitra" pitchFamily="2" charset="-78"/>
              </a:rPr>
              <a:t>کمی و کیفی </a:t>
            </a:r>
            <a:r>
              <a:rPr lang="fa-IR" sz="2000" b="1" dirty="0" smtClean="0">
                <a:cs typeface="B Mitra" pitchFamily="2" charset="-78"/>
              </a:rPr>
              <a:t>ذکر می شود. </a:t>
            </a:r>
          </a:p>
          <a:p>
            <a:pPr algn="justLow" rtl="1">
              <a:buNone/>
            </a:pPr>
            <a:endParaRPr lang="fa-IR" sz="2000" b="1" dirty="0" smtClean="0">
              <a:cs typeface="B Badr" pitchFamily="2" charset="-78"/>
            </a:endParaRPr>
          </a:p>
          <a:p>
            <a:pPr algn="justLow" rtl="1">
              <a:buNone/>
            </a:pPr>
            <a:r>
              <a:rPr lang="fa-IR" sz="2400" b="1" dirty="0" smtClean="0">
                <a:solidFill>
                  <a:srgbClr val="0070C0"/>
                </a:solidFill>
                <a:cs typeface="B Mitra" pitchFamily="2" charset="-78"/>
              </a:rPr>
              <a:t>روش کیفی تحلیل محتوا که گاهی استنباط نتایج بر اساس بودن یا نبودن ویژگی‌هایی که در پیام تعریف شده است، غالباً برای اجرای بهتر مسایل در علوم اجتماعی- کاربردی مورد توجه قرار گرفته است. حامیان فنون کیفی این فرض را مورد تردید قرار داده‌اند که برای نتیجه گیری فراوانی شاخص ها لزوماً‌ نشانه اهمیت آنهاست. از نظر این گروه، ممکن است وجود یا حذف صنعتی واحد در اسناد، از فراوانی نسبی خصوصیات دیگر اهمیت بیشتری داشته باشد. (هولستی، 1373، 22). </a:t>
            </a:r>
          </a:p>
          <a:p>
            <a:pPr algn="justLow" rtl="1">
              <a:buNone/>
            </a:pPr>
            <a:r>
              <a:rPr lang="fa-IR" sz="2400" b="1" dirty="0" smtClean="0">
                <a:solidFill>
                  <a:srgbClr val="0070C0"/>
                </a:solidFill>
                <a:cs typeface="B Mitra" pitchFamily="2" charset="-78"/>
              </a:rPr>
              <a:t>موضوع تحلیل محتوای کیفی می تواند تمامی انواع ارتباط ثبت شده در دست نوشته های مصاحبه ها، گفتمان ها، قواعد مشاهدات،‌ نوارهای ویدئو، مستندات و...) باشد</a:t>
            </a:r>
            <a:r>
              <a:rPr lang="fa-IR" sz="2000" b="1" dirty="0" smtClean="0">
                <a:solidFill>
                  <a:srgbClr val="0070C0"/>
                </a:solidFill>
                <a:cs typeface="B Badr" pitchFamily="2" charset="-78"/>
              </a:rPr>
              <a:t>. </a:t>
            </a:r>
            <a:endParaRPr lang="en-US" sz="2000" b="1" dirty="0" smtClean="0">
              <a:solidFill>
                <a:srgbClr val="0070C0"/>
              </a:solidFill>
              <a:cs typeface="B Badr" pitchFamily="2" charset="-78"/>
            </a:endParaRPr>
          </a:p>
          <a:p>
            <a:pPr algn="justLow" rtl="1">
              <a:buNone/>
            </a:pPr>
            <a:r>
              <a:rPr lang="fa-IR" sz="2400" b="1" dirty="0" smtClean="0">
                <a:solidFill>
                  <a:srgbClr val="FF0000"/>
                </a:solidFill>
                <a:cs typeface="B Mitra" pitchFamily="2" charset="-78"/>
              </a:rPr>
              <a:t>در تحلیل کمی</a:t>
            </a:r>
            <a:r>
              <a:rPr lang="fa-IR" sz="2400" b="1" dirty="0" smtClean="0">
                <a:cs typeface="B Mitra" pitchFamily="2" charset="-78"/>
              </a:rPr>
              <a:t>،‌ از شمارش واحدهای محتوایی استفاده می شود و تلاش می گردد تا ویژگی های خاصی در متن اندازه گیری شود. </a:t>
            </a:r>
            <a:endParaRPr lang="en-US" sz="2400" b="1" dirty="0" smtClean="0">
              <a:cs typeface="B Mitra" pitchFamily="2" charset="-78"/>
            </a:endParaRPr>
          </a:p>
          <a:p>
            <a:pPr algn="justLow">
              <a:buNone/>
            </a:pPr>
            <a:endParaRPr lang="en-US" sz="2000" b="1" dirty="0">
              <a:cs typeface="B Badr"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6324600" y="274638"/>
            <a:ext cx="2362200" cy="868362"/>
          </a:xfrm>
        </p:spPr>
        <p:txBody>
          <a:bodyPr>
            <a:normAutofit/>
          </a:bodyPr>
          <a:lstStyle/>
          <a:p>
            <a:pPr eaLnBrk="1" hangingPunct="1"/>
            <a:r>
              <a:rPr lang="fa-IR" sz="2400" dirty="0" smtClean="0">
                <a:solidFill>
                  <a:srgbClr val="FF0000"/>
                </a:solidFill>
                <a:cs typeface="2  Titr" pitchFamily="2" charset="-78"/>
              </a:rPr>
              <a:t>معرفی منابع</a:t>
            </a:r>
            <a:endParaRPr lang="en-US" sz="2400" dirty="0" smtClean="0">
              <a:solidFill>
                <a:srgbClr val="FF0000"/>
              </a:solidFill>
              <a:cs typeface="2  Titr" pitchFamily="2" charset="-78"/>
            </a:endParaRPr>
          </a:p>
        </p:txBody>
      </p:sp>
      <p:sp>
        <p:nvSpPr>
          <p:cNvPr id="69635" name="Rectangle 3"/>
          <p:cNvSpPr>
            <a:spLocks noGrp="1" noChangeArrowheads="1"/>
          </p:cNvSpPr>
          <p:nvPr>
            <p:ph type="body" idx="1"/>
          </p:nvPr>
        </p:nvSpPr>
        <p:spPr/>
        <p:txBody>
          <a:bodyPr>
            <a:normAutofit fontScale="92500" lnSpcReduction="20000"/>
          </a:bodyPr>
          <a:lstStyle/>
          <a:p>
            <a:pPr marL="457200" indent="-457200" algn="just" rtl="1" eaLnBrk="1" hangingPunct="1">
              <a:buFont typeface="+mj-lt"/>
              <a:buAutoNum type="arabicPeriod"/>
            </a:pPr>
            <a:r>
              <a:rPr lang="fa-IR" sz="2400" dirty="0" smtClean="0">
                <a:solidFill>
                  <a:srgbClr val="FF0000"/>
                </a:solidFill>
                <a:cs typeface="B Nazanin" pitchFamily="2" charset="-78"/>
              </a:rPr>
              <a:t>هولستی.ال-آر(1373)تحلیل محتوا درعلوم اجتماعی وانسانی</a:t>
            </a:r>
            <a:r>
              <a:rPr lang="fa-IR" sz="2400" dirty="0" smtClean="0">
                <a:cs typeface="B Nazanin" pitchFamily="2" charset="-78"/>
              </a:rPr>
              <a:t>،ترجمه نادر سالارزاده امیری،تهران،دانشگاه علامه طباطبائی</a:t>
            </a:r>
            <a:r>
              <a:rPr lang="en-US" sz="2400" dirty="0" smtClean="0">
                <a:cs typeface="B Nazanin" pitchFamily="2" charset="-78"/>
              </a:rPr>
              <a:t>.</a:t>
            </a:r>
          </a:p>
          <a:p>
            <a:pPr marL="457200" indent="-457200" algn="just" rtl="1" eaLnBrk="1" hangingPunct="1">
              <a:buFont typeface="+mj-lt"/>
              <a:buAutoNum type="arabicPeriod"/>
            </a:pPr>
            <a:r>
              <a:rPr lang="fa-IR" sz="2400" dirty="0" smtClean="0">
                <a:cs typeface="B Nazanin" pitchFamily="2" charset="-78"/>
              </a:rPr>
              <a:t>رایف دانیل،لیسی استفن،فیکو.فریدریک(1385)</a:t>
            </a:r>
            <a:r>
              <a:rPr lang="fa-IR" sz="2400" dirty="0" smtClean="0">
                <a:solidFill>
                  <a:srgbClr val="BB11A3"/>
                </a:solidFill>
                <a:cs typeface="B Nazanin" pitchFamily="2" charset="-78"/>
              </a:rPr>
              <a:t>ت</a:t>
            </a:r>
            <a:r>
              <a:rPr lang="fa-IR" sz="2400" dirty="0" smtClean="0">
                <a:solidFill>
                  <a:srgbClr val="FF0000"/>
                </a:solidFill>
                <a:cs typeface="B Nazanin" pitchFamily="2" charset="-78"/>
              </a:rPr>
              <a:t>حلیل پیام های رسانه ای: کاربرد تحلیل محتوای کمی درتحقیق</a:t>
            </a:r>
            <a:r>
              <a:rPr lang="fa-IR" sz="2400" dirty="0" smtClean="0">
                <a:cs typeface="B Nazanin" pitchFamily="2" charset="-78"/>
              </a:rPr>
              <a:t>،ترجمه مهدخت بروجردی علوی، تهران،انتشارات سروش.</a:t>
            </a:r>
          </a:p>
          <a:p>
            <a:pPr marL="457200" indent="-457200" algn="just" rtl="1" eaLnBrk="1" hangingPunct="1">
              <a:buFont typeface="+mj-lt"/>
              <a:buAutoNum type="arabicPeriod"/>
            </a:pPr>
            <a:r>
              <a:rPr lang="fa-IR" sz="2400" dirty="0" smtClean="0">
                <a:cs typeface="B Nazanin" pitchFamily="2" charset="-78"/>
              </a:rPr>
              <a:t>بدیعی،نعیم(1380)</a:t>
            </a:r>
            <a:r>
              <a:rPr lang="fa-IR" sz="2400" dirty="0" smtClean="0">
                <a:solidFill>
                  <a:srgbClr val="FF0000"/>
                </a:solidFill>
                <a:cs typeface="B Nazanin" pitchFamily="2" charset="-78"/>
              </a:rPr>
              <a:t>تحلیل محتوا،تهران،اداره </a:t>
            </a:r>
            <a:r>
              <a:rPr lang="fa-IR" sz="2400" dirty="0" smtClean="0">
                <a:cs typeface="B Nazanin" pitchFamily="2" charset="-78"/>
              </a:rPr>
              <a:t>کل تبلیغات وزات فرهنگ وارشاد اسلامی</a:t>
            </a:r>
            <a:r>
              <a:rPr lang="en-US" sz="2400" dirty="0" smtClean="0">
                <a:cs typeface="B Nazanin" pitchFamily="2" charset="-78"/>
              </a:rPr>
              <a:t>.</a:t>
            </a:r>
          </a:p>
          <a:p>
            <a:pPr marL="457200" indent="-457200" algn="just" rtl="1">
              <a:buFont typeface="+mj-lt"/>
              <a:buAutoNum type="arabicPeriod"/>
            </a:pPr>
            <a:r>
              <a:rPr lang="fa-IR" sz="2400" dirty="0" smtClean="0">
                <a:cs typeface="B Nazanin" pitchFamily="2" charset="-78"/>
              </a:rPr>
              <a:t>سرمد،زهره،بازرگان،عباس وحجازی، الهه</a:t>
            </a:r>
            <a:r>
              <a:rPr lang="en-US" sz="2400" dirty="0" smtClean="0">
                <a:cs typeface="B Nazanin" pitchFamily="2" charset="-78"/>
              </a:rPr>
              <a:t>)</a:t>
            </a:r>
            <a:r>
              <a:rPr lang="fa-IR" sz="2400" dirty="0" smtClean="0">
                <a:solidFill>
                  <a:srgbClr val="FF0000"/>
                </a:solidFill>
                <a:cs typeface="B Nazanin" pitchFamily="2" charset="-78"/>
              </a:rPr>
              <a:t>1379)روش های تحقیق در علوم رفتاری،</a:t>
            </a:r>
            <a:r>
              <a:rPr lang="fa-IR" sz="2400" dirty="0" smtClean="0">
                <a:cs typeface="B Nazanin" pitchFamily="2" charset="-78"/>
              </a:rPr>
              <a:t>تهران انتشارات آگه. </a:t>
            </a:r>
          </a:p>
          <a:p>
            <a:pPr marL="457200" indent="-457200" algn="just" rtl="1">
              <a:buFont typeface="+mj-lt"/>
              <a:buAutoNum type="arabicPeriod"/>
            </a:pPr>
            <a:r>
              <a:rPr lang="fa-IR" sz="2400" dirty="0" smtClean="0">
                <a:cs typeface="B Nazanin" pitchFamily="2" charset="-78"/>
              </a:rPr>
              <a:t>باردن، لورنس(1374): </a:t>
            </a:r>
            <a:r>
              <a:rPr lang="fa-IR" sz="2400" b="1" dirty="0" smtClean="0">
                <a:solidFill>
                  <a:srgbClr val="FF0000"/>
                </a:solidFill>
                <a:cs typeface="B Nazanin" pitchFamily="2" charset="-78"/>
              </a:rPr>
              <a:t>تحلیل محتوا</a:t>
            </a:r>
            <a:r>
              <a:rPr lang="fa-IR" sz="2400" dirty="0" smtClean="0">
                <a:cs typeface="B Nazanin" pitchFamily="2" charset="-78"/>
              </a:rPr>
              <a:t>، ترجمه ملیحه آشتیانی و محمد یمنی دوزی سرخابی، تهران، انتشارات دانشگاه شهید بهشتی </a:t>
            </a:r>
          </a:p>
          <a:p>
            <a:pPr marL="457200" indent="-457200" algn="just" rtl="1">
              <a:buFont typeface="+mj-lt"/>
              <a:buAutoNum type="arabicPeriod"/>
            </a:pPr>
            <a:r>
              <a:rPr lang="fa-IR" sz="2400" dirty="0" smtClean="0">
                <a:cs typeface="B Nazanin" pitchFamily="2" charset="-78"/>
              </a:rPr>
              <a:t>رفیع‌پور، فرامرز (1378): </a:t>
            </a:r>
            <a:r>
              <a:rPr lang="fa-IR" sz="2400" b="1" dirty="0" smtClean="0">
                <a:solidFill>
                  <a:srgbClr val="FF0000"/>
                </a:solidFill>
                <a:cs typeface="B Nazanin" pitchFamily="2" charset="-78"/>
              </a:rPr>
              <a:t>وسایل ارتباط جمعی و تغییر ارزش‌های اجتماعی</a:t>
            </a:r>
            <a:r>
              <a:rPr lang="fa-IR" sz="2400" dirty="0" smtClean="0">
                <a:cs typeface="B Nazanin" pitchFamily="2" charset="-78"/>
              </a:rPr>
              <a:t>، تهران،‌ کتاب فرا </a:t>
            </a:r>
          </a:p>
          <a:p>
            <a:pPr marL="457200" indent="-457200" algn="just" rtl="1">
              <a:buFont typeface="+mj-lt"/>
              <a:buAutoNum type="arabicPeriod"/>
            </a:pPr>
            <a:r>
              <a:rPr lang="fa-IR" sz="2400" dirty="0" smtClean="0">
                <a:cs typeface="B Nazanin" pitchFamily="2" charset="-78"/>
              </a:rPr>
              <a:t>رفیع‌پور، فرامرز (1391): </a:t>
            </a:r>
            <a:r>
              <a:rPr lang="fa-IR" sz="2400" dirty="0" smtClean="0">
                <a:solidFill>
                  <a:srgbClr val="FF0000"/>
                </a:solidFill>
                <a:cs typeface="B Nazanin" pitchFamily="2" charset="-78"/>
              </a:rPr>
              <a:t>تکنیک های خاص تحقیق در علوم اجتماعی </a:t>
            </a:r>
            <a:r>
              <a:rPr lang="fa-IR" sz="2400" dirty="0" smtClean="0">
                <a:cs typeface="B Nazanin" pitchFamily="2" charset="-78"/>
              </a:rPr>
              <a:t>تهران شرکت سهامی انتشار</a:t>
            </a:r>
            <a:endParaRPr lang="en-US" sz="2400" dirty="0" smtClean="0">
              <a:cs typeface="B Nazanin" pitchFamily="2" charset="-78"/>
            </a:endParaRPr>
          </a:p>
          <a:p>
            <a:pPr marL="457200" indent="-457200" algn="just" rtl="1" eaLnBrk="1" hangingPunct="1">
              <a:buFont typeface="+mj-lt"/>
              <a:buAutoNum type="arabicPeriod"/>
            </a:pPr>
            <a:endParaRPr lang="en-US" sz="2400" dirty="0" smtClean="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8763000" cy="5697559"/>
          </a:xfrm>
          <a:ln>
            <a:noFill/>
          </a:ln>
        </p:spPr>
        <p:style>
          <a:lnRef idx="2">
            <a:schemeClr val="dk1"/>
          </a:lnRef>
          <a:fillRef idx="1003">
            <a:schemeClr val="lt1"/>
          </a:fillRef>
          <a:effectRef idx="0">
            <a:schemeClr val="dk1"/>
          </a:effectRef>
          <a:fontRef idx="minor">
            <a:schemeClr val="dk1"/>
          </a:fontRef>
        </p:style>
        <p:txBody>
          <a:bodyPr>
            <a:normAutofit/>
          </a:bodyPr>
          <a:lstStyle/>
          <a:p>
            <a:pPr algn="r">
              <a:buNone/>
            </a:pPr>
            <a:r>
              <a:rPr lang="fa-IR" sz="3600" b="1" dirty="0" smtClean="0">
                <a:solidFill>
                  <a:srgbClr val="FF0000"/>
                </a:solidFill>
                <a:cs typeface="2  Titr" pitchFamily="2" charset="-78"/>
              </a:rPr>
              <a:t>1-مقدمه:</a:t>
            </a:r>
            <a:r>
              <a:rPr lang="fa-IR" sz="2400" b="1" dirty="0" smtClean="0">
                <a:solidFill>
                  <a:srgbClr val="FF0000"/>
                </a:solidFill>
                <a:cs typeface="B Badr" pitchFamily="2" charset="-78"/>
              </a:rPr>
              <a:t>(ادامه)</a:t>
            </a:r>
          </a:p>
          <a:p>
            <a:pPr algn="r">
              <a:buNone/>
            </a:pPr>
            <a:endParaRPr lang="fa-IR" sz="2400" b="1" dirty="0" smtClean="0">
              <a:solidFill>
                <a:srgbClr val="0070C0"/>
              </a:solidFill>
              <a:cs typeface="B Badr" pitchFamily="2" charset="-78"/>
            </a:endParaRPr>
          </a:p>
          <a:p>
            <a:pPr algn="r">
              <a:lnSpc>
                <a:spcPct val="150000"/>
              </a:lnSpc>
              <a:buNone/>
            </a:pPr>
            <a:r>
              <a:rPr lang="fa-IR" sz="2800" b="1" dirty="0" smtClean="0">
                <a:solidFill>
                  <a:srgbClr val="0070C0"/>
                </a:solidFill>
                <a:cs typeface="B Mitra" pitchFamily="2" charset="-78"/>
              </a:rPr>
              <a:t>منظور </a:t>
            </a:r>
            <a:r>
              <a:rPr lang="fa-IR" sz="2800" b="1" dirty="0">
                <a:solidFill>
                  <a:srgbClr val="0070C0"/>
                </a:solidFill>
                <a:cs typeface="B Mitra" pitchFamily="2" charset="-78"/>
              </a:rPr>
              <a:t>از این روش آن است </a:t>
            </a:r>
            <a:r>
              <a:rPr lang="fa-IR" sz="2800" b="1" dirty="0" smtClean="0">
                <a:solidFill>
                  <a:srgbClr val="0070C0"/>
                </a:solidFill>
                <a:cs typeface="B Mitra" pitchFamily="2" charset="-78"/>
              </a:rPr>
              <a:t>که </a:t>
            </a:r>
            <a:r>
              <a:rPr lang="fa-IR" sz="2800" b="1" dirty="0">
                <a:solidFill>
                  <a:srgbClr val="0070C0"/>
                </a:solidFill>
                <a:cs typeface="B Mitra" pitchFamily="2" charset="-78"/>
              </a:rPr>
              <a:t>بتوان براساس آن،خصوصیات زبانی یک متن گفته یا نوشته شده را به </a:t>
            </a:r>
            <a:r>
              <a:rPr lang="fa-IR" sz="2800" b="1" dirty="0" smtClean="0">
                <a:solidFill>
                  <a:srgbClr val="0070C0"/>
                </a:solidFill>
                <a:cs typeface="B Mitra" pitchFamily="2" charset="-78"/>
              </a:rPr>
              <a:t>طور </a:t>
            </a:r>
            <a:r>
              <a:rPr lang="fa-IR" sz="2800" b="1" dirty="0">
                <a:solidFill>
                  <a:srgbClr val="FF0000"/>
                </a:solidFill>
                <a:cs typeface="B Mitra" pitchFamily="2" charset="-78"/>
              </a:rPr>
              <a:t>واقع بینانه یاعینی وبطورسیستماتیک </a:t>
            </a:r>
            <a:r>
              <a:rPr lang="fa-IR" sz="2800" b="1" dirty="0">
                <a:solidFill>
                  <a:srgbClr val="0070C0"/>
                </a:solidFill>
                <a:cs typeface="B Mitra" pitchFamily="2" charset="-78"/>
              </a:rPr>
              <a:t>شناخت وازآنها </a:t>
            </a:r>
            <a:r>
              <a:rPr lang="fa-IR" sz="2800" b="1" dirty="0" smtClean="0">
                <a:solidFill>
                  <a:srgbClr val="0070C0"/>
                </a:solidFill>
                <a:cs typeface="B Mitra" pitchFamily="2" charset="-78"/>
              </a:rPr>
              <a:t>نیزاستنتاج هایی </a:t>
            </a:r>
            <a:r>
              <a:rPr lang="fa-IR" sz="2800" b="1" dirty="0">
                <a:solidFill>
                  <a:srgbClr val="0070C0"/>
                </a:solidFill>
                <a:cs typeface="B Mitra" pitchFamily="2" charset="-78"/>
              </a:rPr>
              <a:t>درباره مسایل غیرزبانی یعنی درباره خصوصیات فردی </a:t>
            </a:r>
            <a:r>
              <a:rPr lang="fa-IR" sz="2800" b="1" dirty="0" smtClean="0">
                <a:solidFill>
                  <a:srgbClr val="0070C0"/>
                </a:solidFill>
                <a:cs typeface="B Mitra" pitchFamily="2" charset="-78"/>
              </a:rPr>
              <a:t>واجتماعی  </a:t>
            </a:r>
            <a:r>
              <a:rPr lang="fa-IR" sz="2800" b="1" dirty="0">
                <a:solidFill>
                  <a:srgbClr val="0070C0"/>
                </a:solidFill>
                <a:cs typeface="B Mitra" pitchFamily="2" charset="-78"/>
              </a:rPr>
              <a:t>گوینده یا نویسنده ونظرات وگرایش های وی </a:t>
            </a:r>
            <a:r>
              <a:rPr lang="fa-IR" sz="2800" b="1" dirty="0" smtClean="0">
                <a:solidFill>
                  <a:srgbClr val="0070C0"/>
                </a:solidFill>
                <a:cs typeface="B Mitra" pitchFamily="2" charset="-78"/>
              </a:rPr>
              <a:t>نمود</a:t>
            </a:r>
          </a:p>
          <a:p>
            <a:pPr algn="justLow">
              <a:lnSpc>
                <a:spcPct val="150000"/>
              </a:lnSpc>
              <a:buNone/>
            </a:pPr>
            <a:endParaRPr lang="fa-IR" sz="2800" b="1" dirty="0">
              <a:solidFill>
                <a:srgbClr val="0070C0"/>
              </a:solidFill>
              <a:cs typeface="B Mitra"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ransition>
    <p:wheel spokes="8"/>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0" y="0"/>
            <a:ext cx="6858000" cy="1371600"/>
          </a:xfrm>
        </p:spPr>
        <p:txBody>
          <a:bodyPr>
            <a:normAutofit/>
          </a:bodyPr>
          <a:lstStyle/>
          <a:p>
            <a:pPr algn="justLow"/>
            <a:r>
              <a:rPr lang="fa-IR" sz="3200" b="1" dirty="0" smtClean="0">
                <a:solidFill>
                  <a:srgbClr val="FF0000"/>
                </a:solidFill>
                <a:latin typeface="2  Titr"/>
                <a:cs typeface="2  Titr" pitchFamily="2" charset="-78"/>
              </a:rPr>
              <a:t>تعاریف تحلیل محتوا</a:t>
            </a:r>
            <a:endParaRPr lang="en-US" sz="3200" b="1" dirty="0">
              <a:solidFill>
                <a:srgbClr val="FF0000"/>
              </a:solidFill>
              <a:latin typeface="2  Titr"/>
              <a:cs typeface="2  Titr" pitchFamily="2" charset="-78"/>
            </a:endParaRPr>
          </a:p>
        </p:txBody>
      </p:sp>
      <p:sp>
        <p:nvSpPr>
          <p:cNvPr id="3" name="Content Placeholder 2"/>
          <p:cNvSpPr>
            <a:spLocks noGrp="1"/>
          </p:cNvSpPr>
          <p:nvPr>
            <p:ph sz="quarter" idx="1"/>
          </p:nvPr>
        </p:nvSpPr>
        <p:spPr>
          <a:xfrm>
            <a:off x="228600" y="228600"/>
            <a:ext cx="8686800" cy="6400800"/>
          </a:xfrm>
          <a:ln>
            <a:noFill/>
          </a:ln>
        </p:spPr>
        <p:style>
          <a:lnRef idx="2">
            <a:schemeClr val="accent6"/>
          </a:lnRef>
          <a:fillRef idx="1003">
            <a:schemeClr val="lt1"/>
          </a:fillRef>
          <a:effectRef idx="0">
            <a:schemeClr val="accent6"/>
          </a:effectRef>
          <a:fontRef idx="minor">
            <a:schemeClr val="dk1"/>
          </a:fontRef>
        </p:style>
        <p:txBody>
          <a:bodyPr>
            <a:normAutofit/>
          </a:bodyPr>
          <a:lstStyle/>
          <a:p>
            <a:pPr algn="justLow" rtl="1">
              <a:buNone/>
            </a:pPr>
            <a:r>
              <a:rPr lang="fa-IR" sz="3000" b="1" dirty="0" smtClean="0">
                <a:solidFill>
                  <a:srgbClr val="FF0000"/>
                </a:solidFill>
                <a:cs typeface="2  Titr" pitchFamily="2" charset="-78"/>
              </a:rPr>
              <a:t>2-تعاریف و مفاهیم تحلیل محتوا:</a:t>
            </a:r>
          </a:p>
          <a:p>
            <a:pPr algn="justLow" rtl="1">
              <a:buNone/>
            </a:pPr>
            <a:endParaRPr lang="fa-IR" sz="2400" b="1" dirty="0" smtClean="0">
              <a:solidFill>
                <a:srgbClr val="FF0000"/>
              </a:solidFill>
              <a:cs typeface="B Mitra" pitchFamily="2" charset="-78"/>
            </a:endParaRPr>
          </a:p>
          <a:p>
            <a:pPr algn="justLow" rtl="1">
              <a:buNone/>
            </a:pPr>
            <a:r>
              <a:rPr lang="fa-IR" sz="2400" b="1" dirty="0" smtClean="0">
                <a:solidFill>
                  <a:schemeClr val="tx1"/>
                </a:solidFill>
                <a:cs typeface="B Mitra" pitchFamily="2" charset="-78"/>
              </a:rPr>
              <a:t>از تحلیل محتوا تعاریف گوناگونی به عمل آمده که بخشی از اختلاف به تاریخچه این تکنیک و روند تکاملی آن بر می گردد و بخشی دیگر از آن مربوط به تفاوت در حوزه گسترده این تکنیک است.</a:t>
            </a:r>
          </a:p>
          <a:p>
            <a:pPr algn="justLow" rtl="1"/>
            <a:endParaRPr lang="fa-IR" sz="2400" b="1" dirty="0" smtClean="0">
              <a:solidFill>
                <a:schemeClr val="tx1"/>
              </a:solidFill>
              <a:cs typeface="B Mitra" pitchFamily="2" charset="-78"/>
            </a:endParaRPr>
          </a:p>
          <a:p>
            <a:pPr algn="justLow" rtl="1">
              <a:buFont typeface="Wingdings" pitchFamily="2" charset="2"/>
              <a:buChar char="Ø"/>
            </a:pPr>
            <a:r>
              <a:rPr lang="fa-IR" sz="2800" b="1" dirty="0" smtClean="0">
                <a:solidFill>
                  <a:srgbClr val="0070C0"/>
                </a:solidFill>
                <a:latin typeface="Mitra"/>
                <a:cs typeface="B Mitra" pitchFamily="2" charset="-78"/>
              </a:rPr>
              <a:t>تحلیل محتوا از تکنیک‌های مربوط به روش اسنادی در پژوهش علوم اجتماعی می‌باشد. روش اسنادی به کلیه متدهایی گفته می شود که در آن ها هدف پژوهش با مطالعه،‌ تحلیل و بررسی اسناد و متون برآورده می‌شود. </a:t>
            </a:r>
          </a:p>
          <a:p>
            <a:pPr algn="justLow" rtl="1">
              <a:buFont typeface="Wingdings" pitchFamily="2" charset="2"/>
              <a:buChar char="Ø"/>
            </a:pPr>
            <a:endParaRPr lang="en-US" sz="2800" b="1" dirty="0" smtClean="0">
              <a:solidFill>
                <a:srgbClr val="0070C0"/>
              </a:solidFill>
              <a:latin typeface="Mitra"/>
              <a:cs typeface="B Mitra" pitchFamily="2" charset="-78"/>
            </a:endParaRPr>
          </a:p>
          <a:p>
            <a:pPr algn="justLow" rtl="1">
              <a:buFont typeface="Wingdings" pitchFamily="2" charset="2"/>
              <a:buChar char="Ø"/>
            </a:pPr>
            <a:r>
              <a:rPr lang="fa-IR" sz="2800" b="1" dirty="0" smtClean="0">
                <a:solidFill>
                  <a:srgbClr val="FF0000"/>
                </a:solidFill>
                <a:latin typeface="Mitra"/>
                <a:cs typeface="B Mitra" pitchFamily="2" charset="-78"/>
              </a:rPr>
              <a:t>چنانچه از نام تحلیل محتوا پیداست، این تکنیک به تحلیل و آنالیز محتوا می پردازد و می کوشد با استفاده از تحلیل داده‌هایی را در مورد متن استخراج کند. با این حال آنچه تحت نام تحلیل محتوا نامیده شده است، گونه خاصی از تحلیل است که با شیوه های دیگری که می کوشند یافته‌هایی را از متن استخراج کنند، تفاوت دارد</a:t>
            </a:r>
            <a:endParaRPr lang="en-US" sz="2800" b="1" dirty="0">
              <a:solidFill>
                <a:srgbClr val="FF0000"/>
              </a:solidFill>
              <a:latin typeface="Mitra"/>
              <a:cs typeface="B Mitra"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609600"/>
            <a:ext cx="8458200" cy="5410200"/>
          </a:xfrm>
        </p:spPr>
        <p:txBody>
          <a:bodyPr>
            <a:normAutofit/>
          </a:bodyPr>
          <a:lstStyle/>
          <a:p>
            <a:pPr algn="r">
              <a:buNone/>
            </a:pPr>
            <a:r>
              <a:rPr lang="fa-IR" sz="3200" b="1" dirty="0" smtClean="0">
                <a:solidFill>
                  <a:srgbClr val="FF0000"/>
                </a:solidFill>
                <a:latin typeface="Mitra"/>
                <a:cs typeface="2  Titr" pitchFamily="2" charset="-78"/>
              </a:rPr>
              <a:t>2-تعاریف: </a:t>
            </a:r>
            <a:r>
              <a:rPr lang="fa-IR" sz="2000" b="1" dirty="0" smtClean="0">
                <a:solidFill>
                  <a:srgbClr val="FF0000"/>
                </a:solidFill>
                <a:latin typeface="Mitra"/>
                <a:cs typeface="2  Titr" pitchFamily="2" charset="-78"/>
              </a:rPr>
              <a:t>(ادامه)</a:t>
            </a:r>
          </a:p>
          <a:p>
            <a:pPr algn="r" rtl="1"/>
            <a:r>
              <a:rPr lang="fa-IR" sz="2800" b="1" dirty="0" smtClean="0">
                <a:latin typeface="Mitra"/>
                <a:cs typeface="B Mitra" pitchFamily="2" charset="-78"/>
              </a:rPr>
              <a:t>محققان به تحلیل محتوا به منزله روشی انعطاف پذیر برای تحلیل اطلاعات توجهی ویژه دارند.تحلیل محتوا بیانگررویکردهای تحلیل گوناگون است وازرویکردهای برداشت گرایانه </a:t>
            </a:r>
            <a:r>
              <a:rPr lang="fa-IR" sz="2800" b="1" dirty="0" smtClean="0">
                <a:solidFill>
                  <a:srgbClr val="FF0000"/>
                </a:solidFill>
                <a:latin typeface="Mitra"/>
                <a:cs typeface="B Mitra" pitchFamily="2" charset="-78"/>
              </a:rPr>
              <a:t>حدسی وتفسیری </a:t>
            </a:r>
            <a:r>
              <a:rPr lang="fa-IR" sz="2800" b="1" dirty="0" smtClean="0">
                <a:latin typeface="Mitra"/>
                <a:cs typeface="B Mitra" pitchFamily="2" charset="-78"/>
              </a:rPr>
              <a:t>تا </a:t>
            </a:r>
          </a:p>
          <a:p>
            <a:pPr algn="r" rtl="1">
              <a:buNone/>
            </a:pPr>
            <a:r>
              <a:rPr lang="fa-IR" sz="2800" b="1" dirty="0" smtClean="0">
                <a:solidFill>
                  <a:srgbClr val="FF0000"/>
                </a:solidFill>
                <a:latin typeface="Mitra"/>
                <a:cs typeface="B Mitra" pitchFamily="2" charset="-78"/>
              </a:rPr>
              <a:t>رویکردهای نظام مند </a:t>
            </a:r>
            <a:r>
              <a:rPr lang="fa-IR" sz="2800" b="1" dirty="0" smtClean="0">
                <a:latin typeface="Mitra"/>
                <a:cs typeface="B Mitra" pitchFamily="2" charset="-78"/>
              </a:rPr>
              <a:t>ودقیق را دربرمی گیرد</a:t>
            </a:r>
            <a:r>
              <a:rPr lang="fa-IR" sz="2400" b="1" dirty="0" smtClean="0">
                <a:latin typeface="Mitra"/>
                <a:cs typeface="B Mitra" pitchFamily="2" charset="-78"/>
              </a:rPr>
              <a:t>.</a:t>
            </a:r>
          </a:p>
          <a:p>
            <a:pPr algn="r" rtl="1"/>
            <a:endParaRPr lang="fa-IR" sz="2400" b="1" dirty="0" smtClean="0">
              <a:latin typeface="Mitra"/>
              <a:cs typeface="B Mitra" pitchFamily="2" charset="-78"/>
            </a:endParaRPr>
          </a:p>
          <a:p>
            <a:pPr algn="r" rtl="1"/>
            <a:r>
              <a:rPr lang="fa-IR" sz="2800" b="1" dirty="0" smtClean="0">
                <a:solidFill>
                  <a:srgbClr val="0070C0"/>
                </a:solidFill>
                <a:latin typeface="Mitra"/>
                <a:cs typeface="B Mitra" pitchFamily="2" charset="-78"/>
              </a:rPr>
              <a:t>هرمحقق با توجه به نوع مطالعه وبا توجه به علاقه خود می تواند نوع ویژه ای ازتحلیل محتوارا برگزیند.اگرچه انعطاف پذیری تحلیل محتوا برای انواع گوناگون تحقیق سودمند است ولی </a:t>
            </a:r>
            <a:r>
              <a:rPr lang="fa-IR" sz="2800" b="1" dirty="0" smtClean="0">
                <a:solidFill>
                  <a:srgbClr val="FF0000"/>
                </a:solidFill>
                <a:latin typeface="Mitra"/>
                <a:cs typeface="B Mitra" pitchFamily="2" charset="-78"/>
              </a:rPr>
              <a:t>فقدان تعریف و رویه قطعی </a:t>
            </a:r>
            <a:r>
              <a:rPr lang="fa-IR" sz="2800" b="1" dirty="0" smtClean="0">
                <a:solidFill>
                  <a:srgbClr val="0070C0"/>
                </a:solidFill>
                <a:latin typeface="Mitra"/>
                <a:cs typeface="B Mitra" pitchFamily="2" charset="-78"/>
              </a:rPr>
              <a:t>می تواند محدودیت جدی درکاربرد این روش تحقیق پدیدآورد</a:t>
            </a:r>
            <a:r>
              <a:rPr lang="fa-IR" sz="2400" b="1" dirty="0" smtClean="0">
                <a:solidFill>
                  <a:srgbClr val="0070C0"/>
                </a:solidFill>
                <a:latin typeface="Mitra"/>
                <a:cs typeface="B Badr" pitchFamily="2" charset="-78"/>
              </a:rPr>
              <a:t>.</a:t>
            </a: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457200"/>
            <a:ext cx="8686800" cy="5943600"/>
          </a:xfrm>
        </p:spPr>
        <p:style>
          <a:lnRef idx="0">
            <a:scrgbClr r="0" g="0" b="0"/>
          </a:lnRef>
          <a:fillRef idx="1003">
            <a:schemeClr val="lt1"/>
          </a:fillRef>
          <a:effectRef idx="0">
            <a:scrgbClr r="0" g="0" b="0"/>
          </a:effectRef>
          <a:fontRef idx="major"/>
        </p:style>
        <p:txBody>
          <a:bodyPr>
            <a:normAutofit/>
          </a:bodyPr>
          <a:lstStyle/>
          <a:p>
            <a:pPr algn="r">
              <a:buNone/>
            </a:pPr>
            <a:r>
              <a:rPr lang="fa-IR" sz="3200" b="1" dirty="0" smtClean="0">
                <a:solidFill>
                  <a:srgbClr val="FF0000"/>
                </a:solidFill>
                <a:latin typeface="Mitra"/>
                <a:cs typeface="2  Titr" pitchFamily="2" charset="-78"/>
              </a:rPr>
              <a:t>2-تعاریف </a:t>
            </a:r>
            <a:r>
              <a:rPr lang="fa-IR" sz="2000" b="1" dirty="0" smtClean="0">
                <a:solidFill>
                  <a:srgbClr val="FF0000"/>
                </a:solidFill>
                <a:latin typeface="Mitra"/>
                <a:cs typeface="2  Titr" pitchFamily="2" charset="-78"/>
              </a:rPr>
              <a:t>(ادامه): </a:t>
            </a:r>
            <a:endParaRPr lang="en-US" sz="2000" b="1" dirty="0" smtClean="0">
              <a:solidFill>
                <a:srgbClr val="FF0000"/>
              </a:solidFill>
              <a:latin typeface="Mitra"/>
              <a:cs typeface="2  Titr" pitchFamily="2" charset="-78"/>
            </a:endParaRPr>
          </a:p>
          <a:p>
            <a:pPr algn="r">
              <a:lnSpc>
                <a:spcPct val="150000"/>
              </a:lnSpc>
              <a:buNone/>
            </a:pPr>
            <a:r>
              <a:rPr lang="fa-IR" sz="2800" b="1" dirty="0" smtClean="0">
                <a:latin typeface="Mitra"/>
                <a:cs typeface="2  Badr" pitchFamily="2" charset="-78"/>
              </a:rPr>
              <a:t>یکی ازتعاریف اولیه ورایج تحلیل محتوا از</a:t>
            </a:r>
            <a:r>
              <a:rPr lang="fa-IR" sz="2800" b="1" i="1" u="sng" dirty="0" smtClean="0">
                <a:solidFill>
                  <a:srgbClr val="FF0000"/>
                </a:solidFill>
                <a:latin typeface="Mitra"/>
                <a:cs typeface="2  Badr" pitchFamily="2" charset="-78"/>
              </a:rPr>
              <a:t>برلسون</a:t>
            </a:r>
            <a:r>
              <a:rPr lang="fa-IR" sz="2800" b="1" dirty="0" smtClean="0">
                <a:latin typeface="Mitra"/>
                <a:cs typeface="2  Badr" pitchFamily="2" charset="-78"/>
              </a:rPr>
              <a:t> است به اعتقاداودرتحلیل محتوا،ویژگیهای ظاهری یک پیام (متن،مکالمه و...)را به شکل عینی(مستقل ازبرداشت شخصی محقق) ونظام مند(برطبق قواعد معین وکمی براساس شاخه های آماری)توصیف می کنند .</a:t>
            </a:r>
          </a:p>
          <a:p>
            <a:pPr algn="r">
              <a:lnSpc>
                <a:spcPct val="150000"/>
              </a:lnSpc>
              <a:buNone/>
            </a:pPr>
            <a:r>
              <a:rPr lang="fa-IR" sz="2800" b="1" dirty="0" smtClean="0">
                <a:solidFill>
                  <a:srgbClr val="0070C0"/>
                </a:solidFill>
                <a:latin typeface="Mitra"/>
                <a:cs typeface="2  Badr" pitchFamily="2" charset="-78"/>
              </a:rPr>
              <a:t>ازنظرگروهی ازمحققان،صرف محتوای ظاهری پیام چندان ارزشمند نیست ویک پژوهشگرباید استنباط وقضاوت خود را نیز به کار ببرد</a:t>
            </a:r>
            <a:r>
              <a:rPr lang="fa-IR" sz="2800" b="1" dirty="0" smtClean="0">
                <a:latin typeface="Mitra"/>
                <a:cs typeface="2  Badr" pitchFamily="2" charset="-78"/>
              </a:rPr>
              <a:t>.</a:t>
            </a: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81000"/>
            <a:ext cx="8458200" cy="6172200"/>
          </a:xfrm>
        </p:spPr>
        <p:style>
          <a:lnRef idx="0">
            <a:scrgbClr r="0" g="0" b="0"/>
          </a:lnRef>
          <a:fillRef idx="1003">
            <a:schemeClr val="lt1"/>
          </a:fillRef>
          <a:effectRef idx="0">
            <a:scrgbClr r="0" g="0" b="0"/>
          </a:effectRef>
          <a:fontRef idx="major"/>
        </p:style>
        <p:txBody>
          <a:bodyPr>
            <a:normAutofit/>
          </a:bodyPr>
          <a:lstStyle/>
          <a:p>
            <a:pPr algn="justLow" rtl="1">
              <a:buNone/>
            </a:pPr>
            <a:r>
              <a:rPr lang="fa-IR" sz="2400" b="1" dirty="0" smtClean="0">
                <a:solidFill>
                  <a:srgbClr val="FF0000"/>
                </a:solidFill>
                <a:cs typeface="2  Titr" pitchFamily="2" charset="-78"/>
              </a:rPr>
              <a:t>2- </a:t>
            </a:r>
            <a:r>
              <a:rPr lang="fa-IR" sz="3000" b="1" dirty="0" smtClean="0">
                <a:solidFill>
                  <a:srgbClr val="FF0000"/>
                </a:solidFill>
                <a:cs typeface="2  Titr" pitchFamily="2" charset="-78"/>
              </a:rPr>
              <a:t>تعاریف</a:t>
            </a:r>
            <a:r>
              <a:rPr lang="fa-IR" sz="2200" b="1" dirty="0" smtClean="0">
                <a:solidFill>
                  <a:srgbClr val="FF0000"/>
                </a:solidFill>
                <a:cs typeface="2  Titr" pitchFamily="2" charset="-78"/>
              </a:rPr>
              <a:t>(ادامه):</a:t>
            </a:r>
            <a:endParaRPr lang="en-US" sz="2200" b="1" dirty="0" smtClean="0">
              <a:solidFill>
                <a:srgbClr val="FF0000"/>
              </a:solidFill>
              <a:cs typeface="2  Titr" pitchFamily="2" charset="-78"/>
            </a:endParaRPr>
          </a:p>
          <a:p>
            <a:pPr algn="r" rtl="1">
              <a:buFont typeface="Wingdings" pitchFamily="2" charset="2"/>
              <a:buChar char="Ø"/>
            </a:pPr>
            <a:r>
              <a:rPr lang="fa-IR" b="1" dirty="0" smtClean="0">
                <a:solidFill>
                  <a:srgbClr val="FF0000"/>
                </a:solidFill>
                <a:cs typeface="B Mitra" pitchFamily="2" charset="-78"/>
              </a:rPr>
              <a:t>کریپندورف </a:t>
            </a:r>
            <a:r>
              <a:rPr lang="fa-IR" dirty="0" smtClean="0">
                <a:solidFill>
                  <a:srgbClr val="0070C0"/>
                </a:solidFill>
                <a:cs typeface="B Mitra" pitchFamily="2" charset="-78"/>
              </a:rPr>
              <a:t>تحلیل محتوا را تکنیکی پژوهشی معرفی می کند که به منظور استنباط تکرارپذیر و معتبر از داده ها در مورد متن آنها بکار می رود (کریپندروف، 1378). او هدف این تحلیل را همانند سایر تکنیک های پژوهشی فراهم آوردن شناخت، بینشی نو، تصویر واقعیت و راهنمای عمل می داند.</a:t>
            </a:r>
            <a:endParaRPr lang="en-US" sz="1800" dirty="0" smtClean="0">
              <a:cs typeface="B Mitra" pitchFamily="2" charset="-78"/>
            </a:endParaRPr>
          </a:p>
          <a:p>
            <a:pPr algn="r" rtl="1">
              <a:buFont typeface="Wingdings" pitchFamily="2" charset="2"/>
              <a:buChar char="Ø"/>
            </a:pPr>
            <a:r>
              <a:rPr lang="fa-IR" dirty="0" smtClean="0">
                <a:cs typeface="B Mitra" pitchFamily="2" charset="-78"/>
              </a:rPr>
              <a:t> </a:t>
            </a:r>
            <a:r>
              <a:rPr lang="fa-IR" sz="2800" b="1" dirty="0" smtClean="0">
                <a:solidFill>
                  <a:srgbClr val="0070C0"/>
                </a:solidFill>
                <a:cs typeface="B Mitra" pitchFamily="2" charset="-78"/>
              </a:rPr>
              <a:t>لورنس باردن </a:t>
            </a:r>
            <a:r>
              <a:rPr lang="fa-IR" sz="2800" dirty="0" smtClean="0">
                <a:cs typeface="B Mitra" pitchFamily="2" charset="-78"/>
              </a:rPr>
              <a:t>نیز به نقل از لانذری می نویسد: </a:t>
            </a:r>
            <a:endParaRPr lang="en-US" sz="2800" dirty="0" smtClean="0">
              <a:cs typeface="B Mitra" pitchFamily="2" charset="-78"/>
            </a:endParaRPr>
          </a:p>
          <a:p>
            <a:pPr algn="r" rtl="1">
              <a:buFont typeface="Wingdings" pitchFamily="2" charset="2"/>
              <a:buChar char="Ø"/>
            </a:pPr>
            <a:r>
              <a:rPr lang="fa-IR" sz="1800" i="1" dirty="0" smtClean="0">
                <a:cs typeface="B Mitra" pitchFamily="2" charset="-78"/>
              </a:rPr>
              <a:t>«</a:t>
            </a:r>
            <a:r>
              <a:rPr lang="fa-IR" sz="2800" i="1" dirty="0" smtClean="0">
                <a:solidFill>
                  <a:srgbClr val="FF0000"/>
                </a:solidFill>
                <a:cs typeface="B Mitra" pitchFamily="2" charset="-78"/>
              </a:rPr>
              <a:t>تحلیل محتوا فنی است که توصیف های ذهنی و تخمینی را تلطیف و تصفیه می کند و ماهیت و قدرت نسبی محرک هایی را که به شخص داده می شود، به صورت عینی آشکار می سازد (باردن، 1374</a:t>
            </a:r>
            <a:endParaRPr lang="en-US" sz="2800" i="1" dirty="0" smtClean="0">
              <a:solidFill>
                <a:srgbClr val="FF0000"/>
              </a:solidFill>
              <a:cs typeface="B Mitra" pitchFamily="2" charset="-78"/>
            </a:endParaRPr>
          </a:p>
          <a:p>
            <a:pPr algn="r" rtl="1">
              <a:buFont typeface="Wingdings" pitchFamily="2" charset="2"/>
              <a:buChar char="Ø"/>
            </a:pPr>
            <a:r>
              <a:rPr lang="fa-IR" sz="2800" b="1" dirty="0" smtClean="0">
                <a:cs typeface="B Mitra" pitchFamily="2" charset="-78"/>
              </a:rPr>
              <a:t>دانیل رایف </a:t>
            </a:r>
            <a:r>
              <a:rPr lang="fa-IR" sz="2800" dirty="0" smtClean="0">
                <a:solidFill>
                  <a:srgbClr val="0070C0"/>
                </a:solidFill>
                <a:cs typeface="B Mitra" pitchFamily="2" charset="-78"/>
              </a:rPr>
              <a:t>تحلیل محتوا را بطور خلاصه چنین تعریف می کند:</a:t>
            </a:r>
            <a:endParaRPr lang="en-US" sz="2800" dirty="0" smtClean="0">
              <a:solidFill>
                <a:srgbClr val="0070C0"/>
              </a:solidFill>
              <a:cs typeface="B Mitra" pitchFamily="2" charset="-78"/>
            </a:endParaRPr>
          </a:p>
          <a:p>
            <a:pPr algn="r" rtl="1">
              <a:buFont typeface="Wingdings" pitchFamily="2" charset="2"/>
              <a:buChar char="Ø"/>
            </a:pPr>
            <a:r>
              <a:rPr lang="fa-IR" sz="2800" i="1" dirty="0" smtClean="0">
                <a:solidFill>
                  <a:srgbClr val="0070C0"/>
                </a:solidFill>
                <a:cs typeface="B Mitra" pitchFamily="2" charset="-78"/>
              </a:rPr>
              <a:t> «قراردادن قاعده و محتوای ارتباطات در طبقات (مقوله های)‌ خاص براساس قواعد، و تحلیل روابط بین آن مقوله ها با استفاه از آزمون های آماری» (رایف، 1381، 4)‌. </a:t>
            </a:r>
            <a:endParaRPr lang="en-US" sz="2800" i="1" dirty="0" smtClean="0">
              <a:solidFill>
                <a:srgbClr val="0070C0"/>
              </a:solidFill>
              <a:cs typeface="B Mitra" pitchFamily="2" charset="-78"/>
            </a:endParaRPr>
          </a:p>
          <a:p>
            <a:pPr algn="r">
              <a:buFont typeface="Wingdings" pitchFamily="2" charset="2"/>
              <a:buChar char="Ø"/>
            </a:pPr>
            <a:endParaRPr lang="en-US" sz="1800" dirty="0">
              <a:cs typeface="B Mitra"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1544</TotalTime>
  <Words>4540</Words>
  <Application>Microsoft Office PowerPoint</Application>
  <PresentationFormat>On-screen Show (4:3)</PresentationFormat>
  <Paragraphs>419</Paragraphs>
  <Slides>47</Slides>
  <Notes>4</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Equity</vt:lpstr>
      <vt:lpstr>Slide 1</vt:lpstr>
      <vt:lpstr>فهرست مطالب</vt:lpstr>
      <vt:lpstr>1-مقدمه:                       وسیله = زبان</vt:lpstr>
      <vt:lpstr>Slide 4</vt:lpstr>
      <vt:lpstr>Slide 5</vt:lpstr>
      <vt:lpstr>تعاریف تحلیل محتوا</vt:lpstr>
      <vt:lpstr>Slide 7</vt:lpstr>
      <vt:lpstr>Slide 8</vt:lpstr>
      <vt:lpstr>Slide 9</vt:lpstr>
      <vt:lpstr>2-تعاریف :تعریف جامع تحلیل محتوا</vt:lpstr>
      <vt:lpstr>3-اصطلاحات کلیدی تعریف  تحلیل محتوا</vt:lpstr>
      <vt:lpstr>3-1-نظام مند یا سیستماتیک بودن</vt:lpstr>
      <vt:lpstr> 3-2-تکرارپذیری یا عینی بودن </vt:lpstr>
      <vt:lpstr>3-3-کمّی بودن</vt:lpstr>
      <vt:lpstr>3-4-محتوای آشکار</vt:lpstr>
      <vt:lpstr>3-4-تفاوت محتوای آشکار و نهان</vt:lpstr>
      <vt:lpstr>3-4-مزایای تحلیل کمّی محتوای آشکار(ادامه)</vt:lpstr>
      <vt:lpstr>نمونه</vt:lpstr>
      <vt:lpstr>4-پیدایش وگسترش تحلیل محتوا</vt:lpstr>
      <vt:lpstr>4-پیدایش وگسترش تحلیل محتوا(ادامه)</vt:lpstr>
      <vt:lpstr>Slide 21</vt:lpstr>
      <vt:lpstr>Slide 22</vt:lpstr>
      <vt:lpstr>4-پیدایش وگسترش تحلیل محتوا(ادامه) </vt:lpstr>
      <vt:lpstr>5-سازماندهی تحلیل محتوا:</vt:lpstr>
      <vt:lpstr>5-1-تحلیل مقدماتی  5-1-1-مطالعه آزا د </vt:lpstr>
      <vt:lpstr>5-1-2-انتخاب مدارک مورد تحلیل (جامعه تحقیق)</vt:lpstr>
      <vt:lpstr>روشهای نمونه گیری</vt:lpstr>
      <vt:lpstr>  5-1-تحلیل مقدماتی                         5-1-3-تنظیم اهداف وفرضیات</vt:lpstr>
      <vt:lpstr>ملاکهای تدوین فرضیه</vt:lpstr>
      <vt:lpstr>5-1-4- علامت گذاری نشانه هاو تعیین معرفها(معیارها)</vt:lpstr>
      <vt:lpstr>5-1-5-آماده نمودن مواد قبل از شروع تحلیل</vt:lpstr>
      <vt:lpstr>5-2-استخراج مواد</vt:lpstr>
      <vt:lpstr>5-2-استخراج مواد یا رمزگذاری(ادامه)</vt:lpstr>
      <vt:lpstr>    5-2-استخراج مواد             5-2-1-انتخاب مقوله ها</vt:lpstr>
      <vt:lpstr>روشهای مقوله بندی</vt:lpstr>
      <vt:lpstr>مثال روش مقوله بندی  از پیش تعیین شده(جعبه ای)</vt:lpstr>
      <vt:lpstr>روشهای مقوله بندی</vt:lpstr>
      <vt:lpstr>اصول شکل گیری طبقات</vt:lpstr>
      <vt:lpstr>تعداد طبقات (مقوله ها)</vt:lpstr>
      <vt:lpstr>5-2-2-انتخاب واحد محتوا</vt:lpstr>
      <vt:lpstr>Unit of Analysis?</vt:lpstr>
      <vt:lpstr>5-2-3- انتخاب روش شمارش</vt:lpstr>
      <vt:lpstr>انواع روش شمارش</vt:lpstr>
      <vt:lpstr>انواع روش شمارش</vt:lpstr>
      <vt:lpstr>5-3-بررسی جمع بندی و تفسیر نتایج</vt:lpstr>
      <vt:lpstr>انواع تحلیل محتوا </vt:lpstr>
      <vt:lpstr>معرفی منابع</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APADA</dc:creator>
  <cp:lastModifiedBy>Administrator</cp:lastModifiedBy>
  <cp:revision>243</cp:revision>
  <dcterms:created xsi:type="dcterms:W3CDTF">2006-08-16T00:00:00Z</dcterms:created>
  <dcterms:modified xsi:type="dcterms:W3CDTF">2016-03-17T20:14:11Z</dcterms:modified>
</cp:coreProperties>
</file>