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85" r:id="rId4"/>
    <p:sldId id="258" r:id="rId5"/>
    <p:sldId id="259" r:id="rId6"/>
    <p:sldId id="261" r:id="rId7"/>
    <p:sldId id="265" r:id="rId8"/>
    <p:sldId id="263" r:id="rId9"/>
    <p:sldId id="266" r:id="rId10"/>
    <p:sldId id="269" r:id="rId11"/>
    <p:sldId id="267" r:id="rId12"/>
    <p:sldId id="271" r:id="rId13"/>
    <p:sldId id="273" r:id="rId14"/>
    <p:sldId id="275" r:id="rId15"/>
    <p:sldId id="276" r:id="rId16"/>
    <p:sldId id="277" r:id="rId17"/>
    <p:sldId id="278" r:id="rId18"/>
    <p:sldId id="279" r:id="rId19"/>
    <p:sldId id="280" r:id="rId20"/>
    <p:sldId id="281" r:id="rId21"/>
    <p:sldId id="282"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A02AE321-0EAD-492B-8E4B-F73777CC0213}">
          <p14:sldIdLst>
            <p14:sldId id="256"/>
            <p14:sldId id="257"/>
            <p14:sldId id="285"/>
            <p14:sldId id="258"/>
            <p14:sldId id="259"/>
            <p14:sldId id="261"/>
            <p14:sldId id="265"/>
            <p14:sldId id="263"/>
            <p14:sldId id="266"/>
            <p14:sldId id="269"/>
            <p14:sldId id="267"/>
            <p14:sldId id="271"/>
            <p14:sldId id="273"/>
            <p14:sldId id="275"/>
            <p14:sldId id="276"/>
            <p14:sldId id="277"/>
            <p14:sldId id="278"/>
            <p14:sldId id="279"/>
            <p14:sldId id="280"/>
            <p14:sldId id="281"/>
            <p14:sldId id="282"/>
            <p14:sldId id="2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654" autoAdjust="0"/>
    <p:restoredTop sz="94660"/>
  </p:normalViewPr>
  <p:slideViewPr>
    <p:cSldViewPr>
      <p:cViewPr>
        <p:scale>
          <a:sx n="75" d="100"/>
          <a:sy n="75" d="100"/>
        </p:scale>
        <p:origin x="-1219" y="-2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F8BDB1-F84C-4F52-A0E5-B2D831C1D94D}" type="datetimeFigureOut">
              <a:rPr lang="en-US" smtClean="0"/>
              <a:pPr/>
              <a:t>3/18/2016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CA4AE-302F-4CD2-83FA-FE115A30080C}" type="slidenum">
              <a:rPr lang="en-US" smtClean="0"/>
              <a:pPr/>
              <a:t>‹#›</a:t>
            </a:fld>
            <a:endParaRPr lang="en-US"/>
          </a:p>
        </p:txBody>
      </p:sp>
    </p:spTree>
    <p:extLst>
      <p:ext uri="{BB962C8B-B14F-4D97-AF65-F5344CB8AC3E}">
        <p14:creationId xmlns:p14="http://schemas.microsoft.com/office/powerpoint/2010/main" xmlns="" val="1994041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88CA4AE-302F-4CD2-83FA-FE115A30080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3FC0394-1041-4277-96AB-E06448BEF208}" type="datetime1">
              <a:rPr lang="en-US" smtClean="0"/>
              <a:t>3/18/2016</a:t>
            </a:fld>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smtClean="0"/>
              <a:t>© irmgn.ir</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3082CF-9275-48F8-9F51-B286EAC0FA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CB7BD8-58D7-4BCA-8B2D-6A1A5247C766}" type="datetime1">
              <a:rPr lang="en-US" smtClean="0"/>
              <a:t>3/18/2016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98A516-31ED-4A95-9B4B-AE18925EC7F6}" type="datetime1">
              <a:rPr lang="en-US" smtClean="0"/>
              <a:t>3/18/2016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F82B77-5160-420E-8C7F-F2DE0429BEB3}" type="datetime1">
              <a:rPr lang="en-US" smtClean="0"/>
              <a:t>3/18/2016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FFD91F-2D23-49A9-8A27-4DF799B3AC19}" type="datetime1">
              <a:rPr lang="en-US" smtClean="0"/>
              <a:t>3/18/2016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A396A6-0A8B-4E33-89F4-C9B6E0C255B4}" type="datetime1">
              <a:rPr lang="en-US" smtClean="0"/>
              <a:t>3/18/2016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27BF60F-88FC-4746-B743-EF1348523921}" type="datetime1">
              <a:rPr lang="en-US" smtClean="0"/>
              <a:t>3/18/2016</a:t>
            </a:fld>
            <a:endParaRPr lang="en-US"/>
          </a:p>
        </p:txBody>
      </p:sp>
      <p:sp>
        <p:nvSpPr>
          <p:cNvPr id="27" name="Slide Number Placeholder 26"/>
          <p:cNvSpPr>
            <a:spLocks noGrp="1"/>
          </p:cNvSpPr>
          <p:nvPr>
            <p:ph type="sldNum" sz="quarter" idx="11"/>
          </p:nvPr>
        </p:nvSpPr>
        <p:spPr/>
        <p:txBody>
          <a:bodyPr rtlCol="0"/>
          <a:lstStyle/>
          <a:p>
            <a:fld id="{BF3082CF-9275-48F8-9F51-B286EAC0FA60}" type="slidenum">
              <a:rPr lang="en-US" smtClean="0"/>
              <a:pPr/>
              <a:t>‹#›</a:t>
            </a:fld>
            <a:endParaRPr lang="en-US"/>
          </a:p>
        </p:txBody>
      </p:sp>
      <p:sp>
        <p:nvSpPr>
          <p:cNvPr id="28" name="Footer Placeholder 27"/>
          <p:cNvSpPr>
            <a:spLocks noGrp="1"/>
          </p:cNvSpPr>
          <p:nvPr>
            <p:ph type="ftr" sz="quarter" idx="12"/>
          </p:nvPr>
        </p:nvSpPr>
        <p:spPr/>
        <p:txBody>
          <a:bodyPr rtlCol="0"/>
          <a:lstStyle/>
          <a:p>
            <a:r>
              <a:rPr lang="en-US" smtClean="0"/>
              <a:t>© irmgn.ir</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38874F9-05EA-47D1-90E9-AC2087DA782D}" type="datetime1">
              <a:rPr lang="en-US" smtClean="0"/>
              <a:t>3/18/2016</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smtClean="0"/>
              <a:t>© irmgn.ir</a:t>
            </a:r>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3082CF-9275-48F8-9F51-B286EAC0FA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1A0C81-B8CF-4980-9216-04DF3237BB92}" type="datetime1">
              <a:rPr lang="en-US" smtClean="0"/>
              <a:t>3/18/2016</a:t>
            </a:fld>
            <a:endParaRPr lang="en-US"/>
          </a:p>
        </p:txBody>
      </p:sp>
      <p:sp>
        <p:nvSpPr>
          <p:cNvPr id="3" name="Footer Placeholder 2"/>
          <p:cNvSpPr>
            <a:spLocks noGrp="1"/>
          </p:cNvSpPr>
          <p:nvPr>
            <p:ph type="ftr" sz="quarter" idx="11"/>
          </p:nvPr>
        </p:nvSpPr>
        <p:spPr/>
        <p:txBody>
          <a:bodyPr/>
          <a:lstStyle/>
          <a:p>
            <a:r>
              <a:rPr lang="en-US" smtClean="0"/>
              <a:t>© irmgn.ir</a:t>
            </a:r>
            <a:endParaRPr lang="en-US"/>
          </a:p>
        </p:txBody>
      </p:sp>
      <p:sp>
        <p:nvSpPr>
          <p:cNvPr id="4" name="Slide Number Placeholder 3"/>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571ECF-85B1-4504-8C9E-CAB107274B3A}" type="datetime1">
              <a:rPr lang="en-US" smtClean="0"/>
              <a:t>3/18/2016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9754C-36DC-43E1-AAAE-D01C8BFC7C0D}" type="datetime1">
              <a:rPr lang="en-US" smtClean="0"/>
              <a:t>3/18/2016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BF3082CF-9275-48F8-9F51-B286EAC0FA6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433C855-1DB4-4F6D-8D5F-E449C45FC702}" type="datetime1">
              <a:rPr lang="en-US" smtClean="0"/>
              <a:t>3/18/2016</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 irmgn.ir</a:t>
            </a: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3082CF-9275-48F8-9F51-B286EAC0FA6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667000"/>
            <a:ext cx="8458200" cy="1470025"/>
          </a:xfrm>
        </p:spPr>
        <p:txBody>
          <a:bodyPr>
            <a:normAutofit fontScale="90000"/>
          </a:bodyPr>
          <a:lstStyle/>
          <a:p>
            <a:pPr algn="ctr" rtl="1"/>
            <a:r>
              <a:rPr lang="fa-IR" sz="4000" dirty="0" smtClean="0">
                <a:cs typeface="B Zar" pitchFamily="2" charset="-78"/>
              </a:rPr>
              <a:t>به نام خدا</a:t>
            </a:r>
            <a:br>
              <a:rPr lang="fa-IR" sz="4000" dirty="0" smtClean="0">
                <a:cs typeface="B Zar" pitchFamily="2" charset="-78"/>
              </a:rPr>
            </a:br>
            <a:r>
              <a:rPr lang="fa-IR" sz="2700" dirty="0" smtClean="0">
                <a:cs typeface="B Zar" pitchFamily="2" charset="-78"/>
              </a:rPr>
              <a:t>دانشگاه آزاد اسلامی واحد علوم و تحقیقات آذربایجان شرقی</a:t>
            </a:r>
            <a:br>
              <a:rPr lang="fa-IR" sz="2700" dirty="0" smtClean="0">
                <a:cs typeface="B Zar" pitchFamily="2" charset="-78"/>
              </a:rPr>
            </a:br>
            <a:r>
              <a:rPr lang="fa-IR" sz="2700" dirty="0" smtClean="0">
                <a:cs typeface="B Zar" pitchFamily="2" charset="-78"/>
              </a:rPr>
              <a:t>گروه دكتري مدیریت صنعتی</a:t>
            </a:r>
            <a:r>
              <a:rPr lang="fa-IR" sz="2700" b="1" dirty="0" smtClean="0">
                <a:cs typeface="B Zar" pitchFamily="2" charset="-78"/>
              </a:rPr>
              <a:t/>
            </a:r>
            <a:br>
              <a:rPr lang="fa-IR" sz="2700" b="1" dirty="0" smtClean="0">
                <a:cs typeface="B Zar" pitchFamily="2" charset="-78"/>
              </a:rPr>
            </a:br>
            <a:r>
              <a:rPr lang="fa-IR" sz="2700" b="1" dirty="0" smtClean="0">
                <a:cs typeface="B Zar" pitchFamily="2" charset="-78"/>
              </a:rPr>
              <a:t>عنوان :</a:t>
            </a:r>
            <a:br>
              <a:rPr lang="fa-IR" sz="2700" b="1" dirty="0" smtClean="0">
                <a:cs typeface="B Zar" pitchFamily="2" charset="-78"/>
              </a:rPr>
            </a:br>
            <a:r>
              <a:rPr lang="fa-IR" sz="2700" b="1" dirty="0" smtClean="0">
                <a:cs typeface="B Zar" pitchFamily="2" charset="-78"/>
              </a:rPr>
              <a:t>انواع طیف بندی سوالات در پژوهش</a:t>
            </a:r>
            <a:br>
              <a:rPr lang="fa-IR" sz="2700" b="1" dirty="0" smtClean="0">
                <a:cs typeface="B Zar" pitchFamily="2" charset="-78"/>
              </a:rPr>
            </a:br>
            <a:endParaRPr lang="en-US" sz="3600" dirty="0">
              <a:cs typeface="B Zar" pitchFamily="2" charset="-78"/>
            </a:endParaRPr>
          </a:p>
        </p:txBody>
      </p:sp>
      <p:sp>
        <p:nvSpPr>
          <p:cNvPr id="3" name="Subtitle 2"/>
          <p:cNvSpPr>
            <a:spLocks noGrp="1"/>
          </p:cNvSpPr>
          <p:nvPr>
            <p:ph type="subTitle" idx="1"/>
          </p:nvPr>
        </p:nvSpPr>
        <p:spPr>
          <a:xfrm>
            <a:off x="990600" y="4114800"/>
            <a:ext cx="7239000" cy="2071138"/>
          </a:xfrm>
        </p:spPr>
        <p:txBody>
          <a:bodyPr>
            <a:noAutofit/>
          </a:bodyPr>
          <a:lstStyle/>
          <a:p>
            <a:pPr algn="ctr" rtl="1">
              <a:lnSpc>
                <a:spcPct val="150000"/>
              </a:lnSpc>
            </a:pPr>
            <a:r>
              <a:rPr lang="fa-IR" dirty="0" smtClean="0">
                <a:cs typeface="B Nazanin" pitchFamily="2" charset="-78"/>
              </a:rPr>
              <a:t>درس : روش شناسي تحقيق در مديريت</a:t>
            </a:r>
          </a:p>
          <a:p>
            <a:pPr algn="ctr" rtl="1">
              <a:lnSpc>
                <a:spcPct val="150000"/>
              </a:lnSpc>
            </a:pPr>
            <a:r>
              <a:rPr lang="fa-IR" dirty="0" smtClean="0">
                <a:cs typeface="B Nazanin" pitchFamily="2" charset="-78"/>
              </a:rPr>
              <a:t>استاد : دكتر تقي زاده</a:t>
            </a:r>
          </a:p>
          <a:p>
            <a:pPr algn="ctr" rtl="1">
              <a:lnSpc>
                <a:spcPct val="150000"/>
              </a:lnSpc>
            </a:pPr>
            <a:r>
              <a:rPr lang="fa-IR" dirty="0" smtClean="0">
                <a:cs typeface="B Nazanin" pitchFamily="2" charset="-78"/>
              </a:rPr>
              <a:t>دانشجو : حسام الدين نجفي راد</a:t>
            </a:r>
          </a:p>
          <a:p>
            <a:pPr algn="ctr" rtl="1">
              <a:lnSpc>
                <a:spcPct val="150000"/>
              </a:lnSpc>
            </a:pPr>
            <a:r>
              <a:rPr lang="fa-IR" dirty="0" smtClean="0">
                <a:cs typeface="B Nazanin" pitchFamily="2" charset="-78"/>
              </a:rPr>
              <a:t>زمستان 92</a:t>
            </a:r>
          </a:p>
          <a:p>
            <a:pPr algn="ctr"/>
            <a:endParaRPr lang="en-US" dirty="0">
              <a:cs typeface="B Nazanin" pitchFamily="2" charset="-78"/>
            </a:endParaRPr>
          </a:p>
        </p:txBody>
      </p:sp>
      <p:pic>
        <p:nvPicPr>
          <p:cNvPr id="4" name="Picture 3"/>
          <p:cNvPicPr>
            <a:picLocks noChangeAspect="1"/>
          </p:cNvPicPr>
          <p:nvPr/>
        </p:nvPicPr>
        <p:blipFill>
          <a:blip r:embed="rId3" cstate="print">
            <a:extLst>
              <a:ext uri="{BEBA8EAE-BF5A-486C-A8C5-ECC9F3942E4B}">
                <a14:imgProps xmlns:a14="http://schemas.microsoft.com/office/drawing/2010/main" xmlns="">
                  <a14:imgLayer r:embed="rId4">
                    <a14:imgEffect>
                      <a14:brightnessContrast bright="-20000" contrast="40000"/>
                    </a14:imgEffect>
                  </a14:imgLayer>
                </a14:imgProps>
              </a:ext>
            </a:extLst>
          </a:blip>
          <a:stretch>
            <a:fillRect/>
          </a:stretch>
        </p:blipFill>
        <p:spPr>
          <a:xfrm>
            <a:off x="4038600" y="228600"/>
            <a:ext cx="865583" cy="1198947"/>
          </a:xfrm>
          <a:prstGeom prst="rect">
            <a:avLst/>
          </a:prstGeom>
        </p:spPr>
      </p:pic>
      <p:sp>
        <p:nvSpPr>
          <p:cNvPr id="6" name="Slide Number Placeholder 5"/>
          <p:cNvSpPr>
            <a:spLocks noGrp="1"/>
          </p:cNvSpPr>
          <p:nvPr>
            <p:ph type="sldNum" sz="quarter" idx="12"/>
          </p:nvPr>
        </p:nvSpPr>
        <p:spPr/>
        <p:txBody>
          <a:bodyPr/>
          <a:lstStyle/>
          <a:p>
            <a:fld id="{BF3082CF-9275-48F8-9F51-B286EAC0FA60}"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 irmgn.ir</a:t>
            </a:r>
            <a:endParaRPr lang="en-US"/>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10</a:t>
            </a:fld>
            <a:endParaRPr lang="en-US"/>
          </a:p>
        </p:txBody>
      </p:sp>
      <p:sp>
        <p:nvSpPr>
          <p:cNvPr id="5" name="Rectangle 4"/>
          <p:cNvSpPr/>
          <p:nvPr/>
        </p:nvSpPr>
        <p:spPr>
          <a:xfrm>
            <a:off x="609600" y="2231410"/>
            <a:ext cx="8001000" cy="3933384"/>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محقق مى‌تواند به هر يک از قسمت‌هاى طيف شماره‌هايى از ۱ تا ۵ اختصاص دهد؛ مثلاً به گرايش موافق شماره ۵ و به گرايش کاملاً مخالف شماره ۱ بدهد، سپس نمره هر يک از عبارت‌ها را محاسبه کند </a:t>
            </a:r>
            <a:endParaRPr lang="fa-IR" sz="2400" dirty="0" smtClean="0">
              <a:latin typeface="Arial Rounded MT Bold" pitchFamily="34" charset="0"/>
              <a:cs typeface="B Zar" pitchFamily="2" charset="-78"/>
            </a:endParaRPr>
          </a:p>
          <a:p>
            <a:pPr algn="just" rtl="1">
              <a:lnSpc>
                <a:spcPct val="130000"/>
              </a:lnSpc>
              <a:buNone/>
            </a:pPr>
            <a:r>
              <a:rPr lang="fa-IR" sz="2400" dirty="0" smtClean="0">
                <a:latin typeface="Arial Rounded MT Bold" pitchFamily="34" charset="0"/>
                <a:cs typeface="B Zar" pitchFamily="2" charset="-78"/>
              </a:rPr>
              <a:t>بطور </a:t>
            </a:r>
            <a:r>
              <a:rPr lang="fa-IR" sz="2400" dirty="0">
                <a:latin typeface="Arial Rounded MT Bold" pitchFamily="34" charset="0"/>
                <a:cs typeface="B Zar" pitchFamily="2" charset="-78"/>
              </a:rPr>
              <a:t>كلي طيف ليكرت نسبت به طيف هاي قبلي داراي مزاياي زيادي است چون نه به تعداد زيادي گويه نياز دارد نه به قضاوت داوران و در عين حال نتايج حاصله از دقت و اعتبار بيشتري بر خوردار است. لذا اين طيف براي بسياري از تحقيقات ميداني وسيع، در علوم اجتماعي و خصوصاً جامعه شناسي كاربرد دارد و مي توان بوسيله آن انواع مسائل (گرايش هاي سياسي، مذهبي، نژادي، شغلي و.....) را سنجيد</a:t>
            </a:r>
            <a:r>
              <a:rPr lang="fa-IR" sz="2400" dirty="0" smtClean="0">
                <a:latin typeface="Arial Rounded MT Bold" pitchFamily="34" charset="0"/>
                <a:cs typeface="B Zar" pitchFamily="2" charset="-78"/>
              </a:rPr>
              <a:t>.</a:t>
            </a:r>
          </a:p>
        </p:txBody>
      </p:sp>
      <p:pic>
        <p:nvPicPr>
          <p:cNvPr id="6" name="Picture 5" descr="http://vista.ir/include/content/images/science/research/chart11.gif"/>
          <p:cNvPicPr/>
          <p:nvPr/>
        </p:nvPicPr>
        <p:blipFill>
          <a:blip r:embed="rId2">
            <a:extLst>
              <a:ext uri="{28A0092B-C50C-407E-A947-70E740481C1C}">
                <a14:useLocalDpi xmlns:a14="http://schemas.microsoft.com/office/drawing/2010/main" xmlns="" val="0"/>
              </a:ext>
            </a:extLst>
          </a:blip>
          <a:srcRect/>
          <a:stretch>
            <a:fillRect/>
          </a:stretch>
        </p:blipFill>
        <p:spPr bwMode="auto">
          <a:xfrm>
            <a:off x="1952996" y="1143000"/>
            <a:ext cx="5314208" cy="859810"/>
          </a:xfrm>
          <a:prstGeom prst="rect">
            <a:avLst/>
          </a:prstGeom>
          <a:ln>
            <a:noFill/>
          </a:ln>
          <a:effectLst>
            <a:softEdge rad="112500"/>
          </a:effectLst>
        </p:spPr>
      </p:pic>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722664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xmlns="" val="3478911938"/>
              </p:ext>
            </p:extLst>
          </p:nvPr>
        </p:nvGraphicFramePr>
        <p:xfrm>
          <a:off x="762000" y="1371600"/>
          <a:ext cx="7696201" cy="5077289"/>
        </p:xfrm>
        <a:graphic>
          <a:graphicData uri="http://schemas.openxmlformats.org/drawingml/2006/table">
            <a:tbl>
              <a:tblPr firstRow="1" firstCol="1" bandRow="1">
                <a:tableStyleId>{D7AC3CCA-C797-4891-BE02-D94E43425B78}</a:tableStyleId>
              </a:tblPr>
              <a:tblGrid>
                <a:gridCol w="572768"/>
                <a:gridCol w="3770633"/>
                <a:gridCol w="685800"/>
                <a:gridCol w="685800"/>
                <a:gridCol w="685800"/>
                <a:gridCol w="609600"/>
                <a:gridCol w="685800"/>
              </a:tblGrid>
              <a:tr h="152400">
                <a:tc>
                  <a:txBody>
                    <a:bodyPr/>
                    <a:lstStyle/>
                    <a:p>
                      <a:pPr algn="ctr" rtl="1">
                        <a:lnSpc>
                          <a:spcPct val="115000"/>
                        </a:lnSpc>
                        <a:spcAft>
                          <a:spcPts val="1000"/>
                        </a:spcAft>
                      </a:pPr>
                      <a:r>
                        <a:rPr lang="ar-SA" sz="1200" b="1" dirty="0">
                          <a:effectLst/>
                          <a:cs typeface="B Zar" pitchFamily="2" charset="-78"/>
                        </a:rPr>
                        <a:t>شماره گويه</a:t>
                      </a:r>
                      <a:endParaRPr lang="en-US" sz="1200" b="1"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200" b="1" dirty="0">
                          <a:effectLst/>
                          <a:cs typeface="B Zar" pitchFamily="2" charset="-78"/>
                        </a:rPr>
                        <a:t>گويه</a:t>
                      </a:r>
                      <a:r>
                        <a:rPr lang="en-US" sz="1200" b="1" dirty="0">
                          <a:effectLst/>
                          <a:cs typeface="B Zar" pitchFamily="2" charset="-78"/>
                        </a:rPr>
                        <a:t> - </a:t>
                      </a:r>
                      <a:r>
                        <a:rPr lang="ar-SA" sz="1200" b="1" dirty="0">
                          <a:effectLst/>
                          <a:cs typeface="B Zar" pitchFamily="2" charset="-78"/>
                        </a:rPr>
                        <a:t>عبارت</a:t>
                      </a:r>
                      <a:endParaRPr lang="en-US" sz="1200" b="1"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200" b="1" dirty="0">
                          <a:effectLst/>
                          <a:cs typeface="B Zar" pitchFamily="2" charset="-78"/>
                        </a:rPr>
                        <a:t>کاملاً موافق </a:t>
                      </a:r>
                      <a:r>
                        <a:rPr lang="fa-IR" sz="1200" b="1" dirty="0">
                          <a:effectLst/>
                          <a:cs typeface="B Zar" pitchFamily="2" charset="-78"/>
                        </a:rPr>
                        <a:t>۵</a:t>
                      </a:r>
                      <a:endParaRPr lang="en-US" sz="1200" b="1"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200" b="1" dirty="0">
                          <a:effectLst/>
                          <a:cs typeface="B Zar" pitchFamily="2" charset="-78"/>
                        </a:rPr>
                        <a:t>موافق </a:t>
                      </a:r>
                      <a:r>
                        <a:rPr lang="fa-IR" sz="1200" b="1" dirty="0">
                          <a:effectLst/>
                          <a:cs typeface="B Zar" pitchFamily="2" charset="-78"/>
                        </a:rPr>
                        <a:t>۴</a:t>
                      </a:r>
                      <a:endParaRPr lang="en-US" sz="1200" b="1"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200" b="1" dirty="0">
                          <a:effectLst/>
                          <a:cs typeface="B Zar" pitchFamily="2" charset="-78"/>
                        </a:rPr>
                        <a:t>بى‌نظر </a:t>
                      </a:r>
                      <a:r>
                        <a:rPr lang="fa-IR" sz="1200" b="1" dirty="0">
                          <a:effectLst/>
                          <a:cs typeface="B Zar" pitchFamily="2" charset="-78"/>
                        </a:rPr>
                        <a:t>۳</a:t>
                      </a:r>
                      <a:endParaRPr lang="en-US" sz="1200" b="1"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200" b="1" dirty="0">
                          <a:effectLst/>
                          <a:cs typeface="B Zar" pitchFamily="2" charset="-78"/>
                        </a:rPr>
                        <a:t>مخالف </a:t>
                      </a:r>
                      <a:r>
                        <a:rPr lang="fa-IR" sz="1200" b="1" dirty="0">
                          <a:effectLst/>
                          <a:cs typeface="B Zar" pitchFamily="2" charset="-78"/>
                        </a:rPr>
                        <a:t>۲</a:t>
                      </a:r>
                      <a:endParaRPr lang="en-US" sz="1200" b="1"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200" b="1" dirty="0">
                          <a:effectLst/>
                          <a:cs typeface="B Zar" pitchFamily="2" charset="-78"/>
                        </a:rPr>
                        <a:t>کاملاً مخالف </a:t>
                      </a:r>
                      <a:r>
                        <a:rPr lang="fa-IR" sz="1200" b="1" dirty="0">
                          <a:effectLst/>
                          <a:cs typeface="B Zar" pitchFamily="2" charset="-78"/>
                        </a:rPr>
                        <a:t>۱</a:t>
                      </a:r>
                      <a:endParaRPr lang="en-US" sz="1200" b="1" dirty="0">
                        <a:effectLst/>
                        <a:latin typeface="Calibri"/>
                        <a:ea typeface="Calibri"/>
                        <a:cs typeface="B Zar" pitchFamily="2" charset="-78"/>
                      </a:endParaRPr>
                    </a:p>
                  </a:txBody>
                  <a:tcPr marL="0" marR="0" marT="0" marB="0" anchor="ctr"/>
                </a:tc>
              </a:tr>
              <a:tr h="386480">
                <a:tc>
                  <a:txBody>
                    <a:bodyPr/>
                    <a:lstStyle/>
                    <a:p>
                      <a:pPr algn="ctr" rtl="1">
                        <a:lnSpc>
                          <a:spcPct val="115000"/>
                        </a:lnSpc>
                        <a:spcAft>
                          <a:spcPts val="1000"/>
                        </a:spcAft>
                      </a:pPr>
                      <a:r>
                        <a:rPr lang="fa-IR" sz="1200" dirty="0">
                          <a:effectLst/>
                          <a:cs typeface="B Zar" pitchFamily="2" charset="-78"/>
                        </a:rPr>
                        <a:t>۱</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کودکان سبب نزديکى زن و شوهر به همديگر مى‌شوند</a:t>
                      </a:r>
                      <a:r>
                        <a:rPr lang="en-US" sz="1400" dirty="0">
                          <a:effectLst/>
                          <a:cs typeface="B Zar" pitchFamily="2" charset="-78"/>
                        </a:rPr>
                        <a:t>.   </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a:effectLst/>
                          <a:cs typeface="B Zar" pitchFamily="2" charset="-78"/>
                        </a:rPr>
                        <a:t>*</a:t>
                      </a:r>
                      <a:endParaRPr lang="en-US" sz="1200">
                        <a:effectLst/>
                        <a:latin typeface="Calibri"/>
                        <a:ea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386480">
                <a:tc>
                  <a:txBody>
                    <a:bodyPr/>
                    <a:lstStyle/>
                    <a:p>
                      <a:pPr algn="ctr" rtl="1">
                        <a:lnSpc>
                          <a:spcPct val="115000"/>
                        </a:lnSpc>
                        <a:spcAft>
                          <a:spcPts val="1000"/>
                        </a:spcAft>
                      </a:pPr>
                      <a:r>
                        <a:rPr lang="fa-IR" sz="1200" dirty="0">
                          <a:effectLst/>
                          <a:cs typeface="B Zar" pitchFamily="2" charset="-78"/>
                        </a:rPr>
                        <a:t>۲</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آموزش </a:t>
                      </a:r>
                      <a:r>
                        <a:rPr lang="ar-SA" sz="1400" dirty="0" smtClean="0">
                          <a:effectLst/>
                          <a:cs typeface="B Zar" pitchFamily="2" charset="-78"/>
                        </a:rPr>
                        <a:t>نحوه </a:t>
                      </a:r>
                      <a:r>
                        <a:rPr lang="ar-SA" sz="1400" dirty="0">
                          <a:effectLst/>
                          <a:cs typeface="B Zar" pitchFamily="2" charset="-78"/>
                        </a:rPr>
                        <a:t>انجام دادن کارها به کودکان لذت‌بخش است</a:t>
                      </a:r>
                      <a:r>
                        <a:rPr lang="en-US" sz="1400" dirty="0">
                          <a:effectLst/>
                          <a:cs typeface="B Zar" pitchFamily="2" charset="-78"/>
                        </a:rPr>
                        <a:t>. </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dirty="0">
                          <a:effectLst/>
                          <a:cs typeface="B Zar" pitchFamily="2" charset="-78"/>
                        </a:rPr>
                        <a:t>*</a:t>
                      </a:r>
                      <a:endParaRPr lang="en-US" sz="12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450893">
                <a:tc>
                  <a:txBody>
                    <a:bodyPr/>
                    <a:lstStyle/>
                    <a:p>
                      <a:pPr algn="ctr" rtl="1">
                        <a:lnSpc>
                          <a:spcPct val="115000"/>
                        </a:lnSpc>
                        <a:spcAft>
                          <a:spcPts val="1000"/>
                        </a:spcAft>
                      </a:pPr>
                      <a:r>
                        <a:rPr lang="fa-IR" sz="1200" dirty="0">
                          <a:effectLst/>
                          <a:cs typeface="B Zar" pitchFamily="2" charset="-78"/>
                        </a:rPr>
                        <a:t>۳</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کودکان نيازمند هستند که برخى از خباثت‌هاى طبيعى آنان درمان شود</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dirty="0">
                          <a:effectLst/>
                          <a:cs typeface="B Zar" pitchFamily="2" charset="-78"/>
                        </a:rPr>
                        <a:t>*</a:t>
                      </a:r>
                      <a:endParaRPr lang="en-US" sz="1200" dirty="0">
                        <a:effectLst/>
                        <a:latin typeface="Calibri"/>
                        <a:ea typeface="Calibri"/>
                        <a:cs typeface="B Zar" pitchFamily="2" charset="-78"/>
                      </a:endParaRPr>
                    </a:p>
                  </a:txBody>
                  <a:tcPr marL="0" marR="0" marT="0" marB="0" anchor="ctr"/>
                </a:tc>
              </a:tr>
              <a:tr h="579720">
                <a:tc>
                  <a:txBody>
                    <a:bodyPr/>
                    <a:lstStyle/>
                    <a:p>
                      <a:pPr algn="ctr" rtl="1">
                        <a:lnSpc>
                          <a:spcPct val="115000"/>
                        </a:lnSpc>
                        <a:spcAft>
                          <a:spcPts val="1000"/>
                        </a:spcAft>
                      </a:pPr>
                      <a:r>
                        <a:rPr lang="fa-IR" sz="1200" dirty="0">
                          <a:effectLst/>
                          <a:cs typeface="B Zar" pitchFamily="2" charset="-78"/>
                        </a:rPr>
                        <a:t>۴</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مادرى که فرزندان خردسال دارد کمبود هم‌صحبتى با بزرگسالان را احساس مى‌کند</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200">
                          <a:effectLst/>
                          <a:cs typeface="B Zar" pitchFamily="2" charset="-78"/>
                        </a:rPr>
                        <a:t>*</a:t>
                      </a:r>
                      <a:endParaRPr lang="en-US" sz="12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316913">
                <a:tc>
                  <a:txBody>
                    <a:bodyPr/>
                    <a:lstStyle/>
                    <a:p>
                      <a:pPr algn="ctr" rtl="1">
                        <a:lnSpc>
                          <a:spcPct val="115000"/>
                        </a:lnSpc>
                        <a:spcAft>
                          <a:spcPts val="1000"/>
                        </a:spcAft>
                      </a:pPr>
                      <a:r>
                        <a:rPr lang="fa-IR" sz="1200" dirty="0">
                          <a:effectLst/>
                          <a:cs typeface="B Zar" pitchFamily="2" charset="-78"/>
                        </a:rPr>
                        <a:t>۵</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رويهم رفته بچه‌ها بيشتر نعمت هستند تا زحمت</a:t>
                      </a:r>
                      <a:r>
                        <a:rPr lang="en-US" sz="1400">
                          <a:effectLst/>
                          <a:cs typeface="B Zar" pitchFamily="2" charset="-78"/>
                        </a:rPr>
                        <a:t>.</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a:effectLst/>
                          <a:cs typeface="B Zar" pitchFamily="2" charset="-78"/>
                        </a:rPr>
                        <a:t>*</a:t>
                      </a:r>
                      <a:endParaRPr lang="en-US" sz="12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488409">
                <a:tc>
                  <a:txBody>
                    <a:bodyPr/>
                    <a:lstStyle/>
                    <a:p>
                      <a:pPr algn="ctr" rtl="1">
                        <a:lnSpc>
                          <a:spcPct val="115000"/>
                        </a:lnSpc>
                        <a:spcAft>
                          <a:spcPts val="1000"/>
                        </a:spcAft>
                      </a:pPr>
                      <a:r>
                        <a:rPr lang="fa-IR" sz="1200" dirty="0">
                          <a:effectLst/>
                          <a:cs typeface="B Zar" pitchFamily="2" charset="-78"/>
                        </a:rPr>
                        <a:t>۶</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غالباً دشوار است که انسان خونسردى خود را مقابل بچه‌ها حفظ کند</a:t>
                      </a:r>
                      <a:r>
                        <a:rPr lang="en-US" sz="1400">
                          <a:effectLst/>
                          <a:cs typeface="B Zar" pitchFamily="2" charset="-78"/>
                        </a:rPr>
                        <a:t>.</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dirty="0">
                          <a:effectLst/>
                          <a:cs typeface="B Zar" pitchFamily="2" charset="-78"/>
                        </a:rPr>
                        <a:t>*</a:t>
                      </a:r>
                      <a:endParaRPr lang="en-US" sz="12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450893">
                <a:tc>
                  <a:txBody>
                    <a:bodyPr/>
                    <a:lstStyle/>
                    <a:p>
                      <a:pPr algn="ctr" rtl="1">
                        <a:lnSpc>
                          <a:spcPct val="115000"/>
                        </a:lnSpc>
                        <a:spcAft>
                          <a:spcPts val="1000"/>
                        </a:spcAft>
                      </a:pPr>
                      <a:r>
                        <a:rPr lang="fa-IR" sz="1200" dirty="0">
                          <a:effectLst/>
                          <a:cs typeface="B Zar" pitchFamily="2" charset="-78"/>
                        </a:rPr>
                        <a:t>۷</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مواظبت از بچه‌ها مستلزم صرف انرژى بسيار است</a:t>
                      </a:r>
                      <a:r>
                        <a:rPr lang="en-US" sz="1400" dirty="0">
                          <a:effectLst/>
                          <a:cs typeface="B Zar" pitchFamily="2" charset="-78"/>
                        </a:rPr>
                        <a:t>.  </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a:effectLst/>
                          <a:cs typeface="B Zar" pitchFamily="2" charset="-78"/>
                        </a:rPr>
                        <a:t>*</a:t>
                      </a:r>
                      <a:endParaRPr lang="en-US" sz="1200">
                        <a:effectLst/>
                        <a:latin typeface="Calibri"/>
                        <a:ea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702235">
                <a:tc>
                  <a:txBody>
                    <a:bodyPr/>
                    <a:lstStyle/>
                    <a:p>
                      <a:pPr algn="ctr" rtl="1">
                        <a:lnSpc>
                          <a:spcPct val="115000"/>
                        </a:lnSpc>
                        <a:spcAft>
                          <a:spcPts val="1000"/>
                        </a:spcAft>
                      </a:pPr>
                      <a:r>
                        <a:rPr lang="fa-IR" sz="1200" dirty="0">
                          <a:effectLst/>
                          <a:cs typeface="B Zar" pitchFamily="2" charset="-78"/>
                        </a:rPr>
                        <a:t>۸</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اگر امکانات ما اجازه مى‌داد ترجيح مى‌داديم فرزندانمان را به مدرسه شبانه‌روزى بفرستيم</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a:effectLst/>
                          <a:cs typeface="B Zar" pitchFamily="2" charset="-78"/>
                        </a:rPr>
                        <a:t>*</a:t>
                      </a:r>
                      <a:endParaRPr lang="en-US" sz="1200">
                        <a:effectLst/>
                        <a:latin typeface="Calibri"/>
                        <a:ea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443749">
                <a:tc>
                  <a:txBody>
                    <a:bodyPr/>
                    <a:lstStyle/>
                    <a:p>
                      <a:pPr algn="ctr" rtl="1">
                        <a:lnSpc>
                          <a:spcPct val="115000"/>
                        </a:lnSpc>
                        <a:spcAft>
                          <a:spcPts val="1000"/>
                        </a:spcAft>
                      </a:pPr>
                      <a:r>
                        <a:rPr lang="fa-IR" sz="1200" dirty="0">
                          <a:effectLst/>
                          <a:cs typeface="B Zar" pitchFamily="2" charset="-78"/>
                        </a:rPr>
                        <a:t>۹</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در شرايط سخت زندگي، بچه‌ها </a:t>
                      </a:r>
                      <a:r>
                        <a:rPr lang="ar-SA" sz="1400" dirty="0" smtClean="0">
                          <a:effectLst/>
                          <a:cs typeface="B Zar" pitchFamily="2" charset="-78"/>
                        </a:rPr>
                        <a:t>سرچشمه </a:t>
                      </a:r>
                      <a:r>
                        <a:rPr lang="ar-SA" sz="1400" dirty="0">
                          <a:effectLst/>
                          <a:cs typeface="B Zar" pitchFamily="2" charset="-78"/>
                        </a:rPr>
                        <a:t>شهامت و الهامند</a:t>
                      </a:r>
                      <a:r>
                        <a:rPr lang="en-US" sz="1400" dirty="0">
                          <a:effectLst/>
                          <a:cs typeface="B Zar" pitchFamily="2" charset="-78"/>
                        </a:rPr>
                        <a:t>.</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200">
                          <a:effectLst/>
                          <a:cs typeface="B Zar" pitchFamily="2" charset="-78"/>
                        </a:rPr>
                        <a:t>*</a:t>
                      </a:r>
                      <a:endParaRPr lang="en-US" sz="120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r h="450893">
                <a:tc>
                  <a:txBody>
                    <a:bodyPr/>
                    <a:lstStyle/>
                    <a:p>
                      <a:pPr algn="ctr" rtl="1">
                        <a:lnSpc>
                          <a:spcPct val="115000"/>
                        </a:lnSpc>
                        <a:spcAft>
                          <a:spcPts val="1000"/>
                        </a:spcAft>
                      </a:pPr>
                      <a:r>
                        <a:rPr lang="fa-IR" sz="1200" dirty="0">
                          <a:effectLst/>
                          <a:cs typeface="B Zar" pitchFamily="2" charset="-78"/>
                        </a:rPr>
                        <a:t>۱۰</a:t>
                      </a:r>
                      <a:endParaRPr lang="en-US" sz="12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اگر زندگى من يک بار ديگر تکرار شود، دوست دارم بچه داشته باشم</a:t>
                      </a:r>
                      <a:r>
                        <a:rPr lang="en-US" sz="1400" dirty="0">
                          <a:effectLst/>
                          <a:cs typeface="B Zar" pitchFamily="2" charset="-78"/>
                        </a:rPr>
                        <a:t>.</a:t>
                      </a:r>
                      <a:endParaRPr lang="en-US" sz="14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200" dirty="0">
                          <a:effectLst/>
                          <a:cs typeface="B Zar" pitchFamily="2" charset="-78"/>
                        </a:rPr>
                        <a:t>*</a:t>
                      </a:r>
                      <a:endParaRPr lang="en-US" sz="1200" dirty="0">
                        <a:effectLst/>
                        <a:latin typeface="Calibri"/>
                        <a:ea typeface="Calibri"/>
                        <a:cs typeface="B Zar" pitchFamily="2" charset="-78"/>
                      </a:endParaRPr>
                    </a:p>
                  </a:txBody>
                  <a:tcPr marL="0" marR="0" marT="0" marB="0" anchor="ctr"/>
                </a:tc>
                <a:tc>
                  <a:txBody>
                    <a:bodyPr/>
                    <a:lstStyle/>
                    <a:p>
                      <a:pPr algn="ctr">
                        <a:lnSpc>
                          <a:spcPct val="115000"/>
                        </a:lnSpc>
                      </a:pPr>
                      <a:endParaRPr lang="en-US" sz="120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c>
                  <a:txBody>
                    <a:bodyPr/>
                    <a:lstStyle/>
                    <a:p>
                      <a:pPr algn="ctr">
                        <a:lnSpc>
                          <a:spcPct val="115000"/>
                        </a:lnSpc>
                      </a:pPr>
                      <a:endParaRPr lang="en-US" sz="1200" dirty="0">
                        <a:effectLst/>
                        <a:latin typeface="Calibri"/>
                        <a:cs typeface="B Zar" pitchFamily="2" charset="-78"/>
                      </a:endParaRPr>
                    </a:p>
                  </a:txBody>
                  <a:tcPr marL="0" marR="0" marT="0" marB="0" anchor="ctr"/>
                </a:tc>
              </a:tr>
            </a:tbl>
          </a:graphicData>
        </a:graphic>
      </p:graphicFrame>
      <p:sp>
        <p:nvSpPr>
          <p:cNvPr id="6" name="Rectangle 5"/>
          <p:cNvSpPr/>
          <p:nvPr/>
        </p:nvSpPr>
        <p:spPr>
          <a:xfrm>
            <a:off x="1828800" y="762000"/>
            <a:ext cx="6629400" cy="369332"/>
          </a:xfrm>
          <a:prstGeom prst="rect">
            <a:avLst/>
          </a:prstGeom>
        </p:spPr>
        <p:txBody>
          <a:bodyPr wrap="square">
            <a:spAutoFit/>
          </a:bodyPr>
          <a:lstStyle/>
          <a:p>
            <a:pPr algn="just" rtl="1"/>
            <a:r>
              <a:rPr lang="fa-IR" dirty="0">
                <a:cs typeface="B Zar" pitchFamily="2" charset="-78"/>
              </a:rPr>
              <a:t> جدول نمونه‌اى از گويه‌ها براساس طيف ليکرت درباره نگرش مادر به فرزند </a:t>
            </a:r>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918323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12</a:t>
            </a:fld>
            <a:endParaRPr lang="en-US"/>
          </a:p>
        </p:txBody>
      </p:sp>
      <p:sp>
        <p:nvSpPr>
          <p:cNvPr id="5" name="Rectangle 4"/>
          <p:cNvSpPr/>
          <p:nvPr/>
        </p:nvSpPr>
        <p:spPr>
          <a:xfrm>
            <a:off x="609600" y="1836003"/>
            <a:ext cx="8001000" cy="4413516"/>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ابتدا گویه ها را انتخاب کرده و بعد از داورانی خواسته می شود تا گویه ها را در 11 طیف تقسیم </a:t>
            </a:r>
            <a:r>
              <a:rPr lang="fa-IR" sz="2400" dirty="0" smtClean="0">
                <a:latin typeface="Arial Rounded MT Bold" pitchFamily="34" charset="0"/>
                <a:cs typeface="B Zar" pitchFamily="2" charset="-78"/>
              </a:rPr>
              <a:t>نمایند و </a:t>
            </a:r>
            <a:r>
              <a:rPr lang="fa-IR" sz="2400" dirty="0">
                <a:latin typeface="Arial Rounded MT Bold" pitchFamily="34" charset="0"/>
                <a:cs typeface="B Zar" pitchFamily="2" charset="-78"/>
              </a:rPr>
              <a:t>ارزش طیف از مجموعه قضاوتها ی داوران برای هر یک از گویه ها بدست می آید. </a:t>
            </a:r>
          </a:p>
          <a:p>
            <a:pPr algn="just" rtl="1">
              <a:lnSpc>
                <a:spcPct val="130000"/>
              </a:lnSpc>
            </a:pPr>
            <a:r>
              <a:rPr lang="fa-IR" sz="2400" dirty="0">
                <a:latin typeface="Arial Rounded MT Bold" pitchFamily="34" charset="0"/>
                <a:cs typeface="B Zar" pitchFamily="2" charset="-78"/>
              </a:rPr>
              <a:t>هدف از این طیف اندازه گیری گرایش به یک موضوع براساس ارزشهای جامعه توسط داوران می </a:t>
            </a:r>
            <a:r>
              <a:rPr lang="fa-IR" sz="2400" dirty="0" smtClean="0">
                <a:latin typeface="Arial Rounded MT Bold" pitchFamily="34" charset="0"/>
                <a:cs typeface="B Zar" pitchFamily="2" charset="-78"/>
              </a:rPr>
              <a:t>باشد.</a:t>
            </a:r>
            <a:r>
              <a:rPr lang="fa-IR" sz="2400" dirty="0">
                <a:latin typeface="Arial Rounded MT Bold" pitchFamily="34" charset="0"/>
                <a:cs typeface="B Zar" pitchFamily="2" charset="-78"/>
              </a:rPr>
              <a:t> اين روش نسبت به طيف بوگاردوس از دقت بيشتري برخوردار است</a:t>
            </a:r>
            <a:r>
              <a:rPr lang="fa-IR" sz="2400" dirty="0" smtClean="0">
                <a:latin typeface="Arial Rounded MT Bold" pitchFamily="34" charset="0"/>
                <a:cs typeface="B Zar" pitchFamily="2" charset="-78"/>
              </a:rPr>
              <a:t>.</a:t>
            </a:r>
          </a:p>
          <a:p>
            <a:pPr algn="just" rtl="1">
              <a:lnSpc>
                <a:spcPct val="130000"/>
              </a:lnSpc>
            </a:pPr>
            <a:r>
              <a:rPr lang="fa-IR" sz="2400" dirty="0">
                <a:latin typeface="Arial Rounded MT Bold" pitchFamily="34" charset="0"/>
                <a:cs typeface="B Zar" pitchFamily="2" charset="-78"/>
              </a:rPr>
              <a:t> در اين روش، گویه ها كه گرايش مثبت و منفي را نسبت به موضوع خاصي بيان مي كنند بر روي طيفي كه به يازده قسمت با فواصل متساوي تقسيم شده و منتها اليه چپ آن گرايش بسيار مثبت و در وسط گرايش متوسط و در منتها اليه راست آن گرايش بسيار منفي مشخص شده است</a:t>
            </a:r>
            <a:r>
              <a:rPr lang="fa-IR" sz="2400" dirty="0" smtClean="0">
                <a:latin typeface="Arial Rounded MT Bold" pitchFamily="34" charset="0"/>
                <a:cs typeface="B Zar" pitchFamily="2" charset="-78"/>
              </a:rPr>
              <a:t>.</a:t>
            </a:r>
            <a:endParaRPr lang="fa-IR" sz="2400" dirty="0">
              <a:latin typeface="Arial Rounded MT Bold" pitchFamily="34" charset="0"/>
              <a:cs typeface="B Zar" pitchFamily="2" charset="-78"/>
            </a:endParaRPr>
          </a:p>
        </p:txBody>
      </p:sp>
      <p:sp>
        <p:nvSpPr>
          <p:cNvPr id="6" name="Title 1"/>
          <p:cNvSpPr>
            <a:spLocks noGrp="1"/>
          </p:cNvSpPr>
          <p:nvPr>
            <p:ph type="title"/>
          </p:nvPr>
        </p:nvSpPr>
        <p:spPr>
          <a:xfrm>
            <a:off x="685800" y="762000"/>
            <a:ext cx="7924800" cy="1066800"/>
          </a:xfrm>
        </p:spPr>
        <p:txBody>
          <a:bodyPr>
            <a:normAutofit/>
          </a:bodyPr>
          <a:lstStyle/>
          <a:p>
            <a:pPr rtl="1"/>
            <a:r>
              <a:rPr lang="fa-IR" sz="3600" b="1" u="sng" dirty="0">
                <a:solidFill>
                  <a:schemeClr val="accent1">
                    <a:lumMod val="60000"/>
                    <a:lumOff val="40000"/>
                  </a:schemeClr>
                </a:solidFill>
                <a:cs typeface="B Kourosh" pitchFamily="2" charset="-78"/>
              </a:rPr>
              <a:t>طیف تورستن</a:t>
            </a:r>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784250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13</a:t>
            </a:fld>
            <a:endParaRPr lang="en-US"/>
          </a:p>
        </p:txBody>
      </p:sp>
      <p:sp>
        <p:nvSpPr>
          <p:cNvPr id="5" name="Rectangle 4"/>
          <p:cNvSpPr/>
          <p:nvPr/>
        </p:nvSpPr>
        <p:spPr>
          <a:xfrm>
            <a:off x="609600" y="1229547"/>
            <a:ext cx="8001000" cy="5373779"/>
          </a:xfrm>
          <a:prstGeom prst="rect">
            <a:avLst/>
          </a:prstGeom>
        </p:spPr>
        <p:txBody>
          <a:bodyPr wrap="square">
            <a:spAutoFit/>
          </a:bodyPr>
          <a:lstStyle/>
          <a:p>
            <a:pPr algn="just" rtl="1">
              <a:lnSpc>
                <a:spcPct val="130000"/>
              </a:lnSpc>
              <a:buNone/>
            </a:pPr>
            <a:r>
              <a:rPr lang="fa-IR" sz="2400" dirty="0" smtClean="0">
                <a:latin typeface="Arial Rounded MT Bold" pitchFamily="34" charset="0"/>
                <a:cs typeface="B Zar" pitchFamily="2" charset="-78"/>
              </a:rPr>
              <a:t>سپس </a:t>
            </a:r>
            <a:r>
              <a:rPr lang="fa-IR" sz="2400" dirty="0">
                <a:latin typeface="Arial Rounded MT Bold" pitchFamily="34" charset="0"/>
                <a:cs typeface="B Zar" pitchFamily="2" charset="-78"/>
              </a:rPr>
              <a:t>گويه هايي كه محقق حدس زده با گرايش در رابطه اند بر روي طيف توزيع مي شوند. اما توزيع اين گويه ها بر روي طيف تنها بوسيله محقق انجام نمي شود بلكه بوسيله تعداد زيادي از افراد كه با ارزشهاي جامعه مورد نظر محقق آشنا باشند انجام مي گيرد و به هريك از اين داوران يك دسته از گويه ها و يك طيف يازده قسمتي داده مي شود. پس از آن، گويه ها را از آنها پس گرفته و هر دسته را مبناي شماره گويه مرتب مي كنند و ميانگين نمونه گويه هايي كه پاسخگو با آنها موافق بوده است نمايانگر گرايش او نسبت به موضوع مورد مطالعه است</a:t>
            </a:r>
            <a:r>
              <a:rPr lang="fa-IR" sz="2400" dirty="0" smtClean="0">
                <a:latin typeface="Arial Rounded MT Bold" pitchFamily="34" charset="0"/>
                <a:cs typeface="B Zar" pitchFamily="2" charset="-78"/>
              </a:rPr>
              <a:t>.</a:t>
            </a:r>
          </a:p>
          <a:p>
            <a:pPr algn="just" rtl="1">
              <a:lnSpc>
                <a:spcPct val="130000"/>
              </a:lnSpc>
            </a:pPr>
            <a:r>
              <a:rPr lang="fa-IR" sz="2400" dirty="0">
                <a:latin typeface="Arial Rounded MT Bold" pitchFamily="34" charset="0"/>
                <a:cs typeface="B Zar" pitchFamily="2" charset="-78"/>
              </a:rPr>
              <a:t>از معايب اين طيف مسئله برابري فاصله هاست : يعني استفاده از علامت گذاريهاي عددي باعث اشتباه مي شود. مثلاً آيتمي كه به آن عدد 4داده شده دو برابر ميزان گرايشي است كه عدد2 است. بنابراين بر روي آنها بطور دقيق نمي توان محاسبات رياضي و آماري را پياده نمود</a:t>
            </a:r>
            <a:r>
              <a:rPr lang="fa-IR" sz="2400" dirty="0" smtClean="0">
                <a:latin typeface="Arial Rounded MT Bold" pitchFamily="34" charset="0"/>
                <a:cs typeface="B Zar" pitchFamily="2" charset="-78"/>
              </a:rPr>
              <a:t>.</a:t>
            </a:r>
            <a:endParaRPr lang="fa-IR" sz="2400" dirty="0">
              <a:latin typeface="Arial Rounded MT Bold" pitchFamily="34" charset="0"/>
              <a:cs typeface="B Zar" pitchFamily="2" charset="-78"/>
            </a:endParaRP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870086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14</a:t>
            </a:fld>
            <a:endParaRPr lang="en-US"/>
          </a:p>
        </p:txBody>
      </p:sp>
      <p:sp>
        <p:nvSpPr>
          <p:cNvPr id="5" name="Rectangle 4"/>
          <p:cNvSpPr/>
          <p:nvPr/>
        </p:nvSpPr>
        <p:spPr>
          <a:xfrm>
            <a:off x="609600" y="1836003"/>
            <a:ext cx="8001000" cy="4413516"/>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گاتمن به همراه استوفر </a:t>
            </a:r>
            <a:r>
              <a:rPr lang="fa-IR" sz="2400" dirty="0" smtClean="0">
                <a:latin typeface="Arial Rounded MT Bold" pitchFamily="34" charset="0"/>
                <a:cs typeface="B Zar" pitchFamily="2" charset="-78"/>
              </a:rPr>
              <a:t>(</a:t>
            </a:r>
            <a:r>
              <a:rPr lang="en-US" sz="2400" dirty="0" smtClean="0">
                <a:latin typeface="Times New Roman" pitchFamily="18" charset="0"/>
                <a:cs typeface="Times New Roman" pitchFamily="18" charset="0"/>
              </a:rPr>
              <a:t>Stouffer</a:t>
            </a:r>
            <a:r>
              <a:rPr lang="fa-IR" sz="2400" dirty="0" smtClean="0">
                <a:latin typeface="Arial Rounded MT Bold" pitchFamily="34" charset="0"/>
                <a:cs typeface="B Zar" pitchFamily="2" charset="-78"/>
              </a:rPr>
              <a:t>) در </a:t>
            </a:r>
            <a:r>
              <a:rPr lang="fa-IR" sz="2400" dirty="0">
                <a:latin typeface="Arial Rounded MT Bold" pitchFamily="34" charset="0"/>
                <a:cs typeface="B Zar" pitchFamily="2" charset="-78"/>
              </a:rPr>
              <a:t>فعاليت‌هاى دوران بعد از جنگ در امريکا به رهبرى روزولت شرکت داشت و بررسى‌هاى متعددى را </a:t>
            </a:r>
            <a:r>
              <a:rPr lang="fa-IR" sz="2400" dirty="0" smtClean="0">
                <a:latin typeface="Arial Rounded MT Bold" pitchFamily="34" charset="0"/>
                <a:cs typeface="B Zar" pitchFamily="2" charset="-78"/>
              </a:rPr>
              <a:t>درباره </a:t>
            </a:r>
            <a:r>
              <a:rPr lang="fa-IR" sz="2400" dirty="0">
                <a:latin typeface="Arial Rounded MT Bold" pitchFamily="34" charset="0"/>
                <a:cs typeface="B Zar" pitchFamily="2" charset="-78"/>
              </a:rPr>
              <a:t>نگرش‌هاى سربازان و ساير زمينه‌هاى مرتبط با جنگ به انجام </a:t>
            </a:r>
            <a:r>
              <a:rPr lang="fa-IR" sz="2400" dirty="0" smtClean="0">
                <a:latin typeface="Arial Rounded MT Bold" pitchFamily="34" charset="0"/>
                <a:cs typeface="B Zar" pitchFamily="2" charset="-78"/>
              </a:rPr>
              <a:t>رساند.</a:t>
            </a:r>
          </a:p>
          <a:p>
            <a:pPr algn="just" rtl="1">
              <a:lnSpc>
                <a:spcPct val="130000"/>
              </a:lnSpc>
              <a:buNone/>
            </a:pPr>
            <a:r>
              <a:rPr lang="fa-IR" sz="2400" dirty="0" smtClean="0">
                <a:latin typeface="Arial Rounded MT Bold" pitchFamily="34" charset="0"/>
                <a:cs typeface="B Zar" pitchFamily="2" charset="-78"/>
              </a:rPr>
              <a:t>گویه ها در </a:t>
            </a:r>
            <a:r>
              <a:rPr lang="fa-IR" sz="2400" dirty="0">
                <a:latin typeface="Arial Rounded MT Bold" pitchFamily="34" charset="0"/>
                <a:cs typeface="B Zar" pitchFamily="2" charset="-78"/>
              </a:rPr>
              <a:t>مقياس گاتمن داراى ويژگى‌هاى ترتيب‌پذيرى و تجمع‌پذيرى است؛ يعنى اينکه عبارت‌ها از ترتيب منطقى برخوردار بوده در آغاز عبارتى قرار مى‌گيرد که مبين شديدترين حالت گرايش مثبت يا منفى باشد و در عبارات بعدى بتدريج از شدت آن کاسته مى‌شود. </a:t>
            </a:r>
            <a:endParaRPr lang="fa-IR" sz="2400" dirty="0" smtClean="0">
              <a:latin typeface="Arial Rounded MT Bold" pitchFamily="34" charset="0"/>
              <a:cs typeface="B Zar" pitchFamily="2" charset="-78"/>
            </a:endParaRPr>
          </a:p>
          <a:p>
            <a:pPr algn="just" rtl="1">
              <a:lnSpc>
                <a:spcPct val="130000"/>
              </a:lnSpc>
              <a:buNone/>
            </a:pPr>
            <a:r>
              <a:rPr lang="fa-IR" sz="2400" dirty="0" smtClean="0">
                <a:latin typeface="Arial Rounded MT Bold" pitchFamily="34" charset="0"/>
                <a:cs typeface="B Zar" pitchFamily="2" charset="-78"/>
              </a:rPr>
              <a:t>این </a:t>
            </a:r>
            <a:r>
              <a:rPr lang="fa-IR" sz="2400" dirty="0">
                <a:latin typeface="Arial Rounded MT Bold" pitchFamily="34" charset="0"/>
                <a:cs typeface="B Zar" pitchFamily="2" charset="-78"/>
              </a:rPr>
              <a:t>طیف به عنوان طیف میزان نگار در سطح اسمی (بلی /خیر </a:t>
            </a:r>
            <a:r>
              <a:rPr lang="fa-IR" sz="2400" dirty="0" smtClean="0">
                <a:latin typeface="Arial Rounded MT Bold" pitchFamily="34" charset="0"/>
                <a:cs typeface="B Zar" pitchFamily="2" charset="-78"/>
              </a:rPr>
              <a:t>– موافقم </a:t>
            </a:r>
            <a:r>
              <a:rPr lang="fa-IR" sz="2400" dirty="0">
                <a:latin typeface="Arial Rounded MT Bold" pitchFamily="34" charset="0"/>
                <a:cs typeface="B Zar" pitchFamily="2" charset="-78"/>
              </a:rPr>
              <a:t>/مخالفم</a:t>
            </a:r>
            <a:r>
              <a:rPr lang="fa-IR" sz="2400" dirty="0" smtClean="0">
                <a:latin typeface="Arial Rounded MT Bold" pitchFamily="34" charset="0"/>
                <a:cs typeface="B Zar" pitchFamily="2" charset="-78"/>
              </a:rPr>
              <a:t>) عمل میکند.</a:t>
            </a:r>
            <a:endParaRPr lang="fa-IR" sz="2400" dirty="0">
              <a:latin typeface="Arial Rounded MT Bold" pitchFamily="34" charset="0"/>
              <a:cs typeface="B Zar" pitchFamily="2" charset="-78"/>
            </a:endParaRPr>
          </a:p>
        </p:txBody>
      </p:sp>
      <p:sp>
        <p:nvSpPr>
          <p:cNvPr id="6" name="Title 1"/>
          <p:cNvSpPr>
            <a:spLocks noGrp="1"/>
          </p:cNvSpPr>
          <p:nvPr>
            <p:ph type="title"/>
          </p:nvPr>
        </p:nvSpPr>
        <p:spPr>
          <a:xfrm>
            <a:off x="685800" y="762000"/>
            <a:ext cx="7924800" cy="1066800"/>
          </a:xfrm>
        </p:spPr>
        <p:txBody>
          <a:bodyPr>
            <a:normAutofit/>
          </a:bodyPr>
          <a:lstStyle/>
          <a:p>
            <a:pPr rtl="1"/>
            <a:r>
              <a:rPr lang="fa-IR" sz="3600" b="1" u="sng" dirty="0">
                <a:solidFill>
                  <a:schemeClr val="accent1">
                    <a:lumMod val="60000"/>
                    <a:lumOff val="40000"/>
                  </a:schemeClr>
                </a:solidFill>
                <a:cs typeface="B Kourosh" pitchFamily="2" charset="-78"/>
              </a:rPr>
              <a:t>طیف </a:t>
            </a:r>
            <a:r>
              <a:rPr lang="fa-IR" sz="3600" b="1" u="sng" dirty="0" smtClean="0">
                <a:solidFill>
                  <a:schemeClr val="accent1">
                    <a:lumMod val="60000"/>
                    <a:lumOff val="40000"/>
                  </a:schemeClr>
                </a:solidFill>
                <a:cs typeface="B Kourosh" pitchFamily="2" charset="-78"/>
              </a:rPr>
              <a:t>گاتمن</a:t>
            </a:r>
            <a:endParaRPr lang="fa-IR" sz="3600" b="1" u="sng" dirty="0">
              <a:solidFill>
                <a:schemeClr val="accent1">
                  <a:lumMod val="60000"/>
                  <a:lumOff val="40000"/>
                </a:schemeClr>
              </a:solidFill>
              <a:cs typeface="B Kourosh" pitchFamily="2" charset="-78"/>
            </a:endParaRPr>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433479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15</a:t>
            </a:fld>
            <a:endParaRPr lang="en-US"/>
          </a:p>
        </p:txBody>
      </p:sp>
      <p:sp>
        <p:nvSpPr>
          <p:cNvPr id="5" name="Rectangle 4"/>
          <p:cNvSpPr/>
          <p:nvPr/>
        </p:nvSpPr>
        <p:spPr>
          <a:xfrm>
            <a:off x="609600" y="1229547"/>
            <a:ext cx="8001000" cy="2973122"/>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بيان مثالى در اين زمينه مى‌تواند به معرفى و درک طيف کمک نمايد. فرض کنيد قرار است نظر و گرايش افرادى نسبت به افراد گروه اجتماعى ديگرى سنجيده شود. در اين صورت، محقق مى‌تواند نظير طيف بوگاردوس اقدام به طراحى تعدادى عبارت بنمايد به‌نحوى‌که از ترتيب منطقى افزايش يا کاهش تدريجى گرايش مثبت و منفى برخوردار باشد. آنگاه آن را در اختيار افراد قرار داده، نسبت به تکميل آن براساس خاصيت تجمع‌پذيرى اقدام کند و در پايان تعداد پاسخ‌هاى بلى را جمع ببندد؛ نظير موارد زير</a:t>
            </a:r>
            <a:r>
              <a:rPr lang="fa-IR" sz="2400" dirty="0" smtClean="0">
                <a:latin typeface="Arial Rounded MT Bold" pitchFamily="34" charset="0"/>
                <a:cs typeface="B Zar" pitchFamily="2" charset="-78"/>
              </a:rPr>
              <a:t>:</a:t>
            </a:r>
            <a:endParaRPr lang="fa-IR" sz="2400" dirty="0">
              <a:latin typeface="Arial Rounded MT Bold" pitchFamily="34" charset="0"/>
              <a:cs typeface="B Zar"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xmlns="" val="2265816004"/>
              </p:ext>
            </p:extLst>
          </p:nvPr>
        </p:nvGraphicFramePr>
        <p:xfrm>
          <a:off x="2057401" y="4450080"/>
          <a:ext cx="5257799" cy="1722120"/>
        </p:xfrm>
        <a:graphic>
          <a:graphicData uri="http://schemas.openxmlformats.org/drawingml/2006/table">
            <a:tbl>
              <a:tblPr firstRow="1" firstCol="1" bandRow="1">
                <a:tableStyleId>{616DA210-FB5B-4158-B5E0-FEB733F419BA}</a:tableStyleId>
              </a:tblPr>
              <a:tblGrid>
                <a:gridCol w="4323081"/>
                <a:gridCol w="509847"/>
                <a:gridCol w="424871"/>
              </a:tblGrid>
              <a:tr h="344424">
                <a:tc>
                  <a:txBody>
                    <a:bodyPr/>
                    <a:lstStyle/>
                    <a:p>
                      <a:pPr algn="ctr" rtl="1">
                        <a:lnSpc>
                          <a:spcPct val="115000"/>
                        </a:lnSpc>
                        <a:spcAft>
                          <a:spcPts val="1000"/>
                        </a:spcAft>
                      </a:pPr>
                      <a:r>
                        <a:rPr lang="ar-SA" sz="1800" b="0" dirty="0">
                          <a:effectLst/>
                          <a:cs typeface="B Zar" pitchFamily="2" charset="-78"/>
                        </a:rPr>
                        <a:t>حاضرم از طريق ازدواج با او نسبت فاميلى داشته باشم</a:t>
                      </a:r>
                      <a:r>
                        <a:rPr lang="en-US" sz="1800" b="0" dirty="0">
                          <a:effectLst/>
                          <a:cs typeface="B Zar" pitchFamily="2" charset="-78"/>
                        </a:rPr>
                        <a:t>. </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بلى</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خير</a:t>
                      </a:r>
                      <a:endParaRPr lang="en-US" sz="1800" b="0" dirty="0">
                        <a:effectLst/>
                        <a:latin typeface="Calibri"/>
                        <a:ea typeface="Calibri"/>
                        <a:cs typeface="B Zar" pitchFamily="2" charset="-78"/>
                      </a:endParaRPr>
                    </a:p>
                  </a:txBody>
                  <a:tcPr marL="0" marR="0" marT="0" marB="0" anchor="ctr"/>
                </a:tc>
              </a:tr>
              <a:tr h="344424">
                <a:tc>
                  <a:txBody>
                    <a:bodyPr/>
                    <a:lstStyle/>
                    <a:p>
                      <a:pPr algn="ctr" rtl="1">
                        <a:lnSpc>
                          <a:spcPct val="115000"/>
                        </a:lnSpc>
                        <a:spcAft>
                          <a:spcPts val="1000"/>
                        </a:spcAft>
                      </a:pPr>
                      <a:r>
                        <a:rPr lang="ar-SA" sz="1800" b="0" dirty="0">
                          <a:effectLst/>
                          <a:cs typeface="B Zar" pitchFamily="2" charset="-78"/>
                        </a:rPr>
                        <a:t>حاضرم او را به عنوان همبازى در تيم خود بپذيرم</a:t>
                      </a:r>
                      <a:r>
                        <a:rPr lang="en-US" sz="1800" b="0" dirty="0">
                          <a:effectLst/>
                          <a:cs typeface="B Zar" pitchFamily="2" charset="-78"/>
                        </a:rPr>
                        <a:t>. </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a:effectLst/>
                          <a:cs typeface="B Zar" pitchFamily="2" charset="-78"/>
                        </a:rPr>
                        <a:t>بلى</a:t>
                      </a:r>
                      <a:endParaRPr lang="en-US" sz="1800" b="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خير</a:t>
                      </a:r>
                      <a:endParaRPr lang="en-US" sz="1800" b="0" dirty="0">
                        <a:effectLst/>
                        <a:latin typeface="Calibri"/>
                        <a:ea typeface="Calibri"/>
                        <a:cs typeface="B Zar" pitchFamily="2" charset="-78"/>
                      </a:endParaRPr>
                    </a:p>
                  </a:txBody>
                  <a:tcPr marL="0" marR="0" marT="0" marB="0" anchor="ctr"/>
                </a:tc>
              </a:tr>
              <a:tr h="344424">
                <a:tc>
                  <a:txBody>
                    <a:bodyPr/>
                    <a:lstStyle/>
                    <a:p>
                      <a:pPr algn="ctr" rtl="1">
                        <a:lnSpc>
                          <a:spcPct val="115000"/>
                        </a:lnSpc>
                        <a:spcAft>
                          <a:spcPts val="1000"/>
                        </a:spcAft>
                      </a:pPr>
                      <a:r>
                        <a:rPr lang="ar-SA" sz="1800" b="0" dirty="0">
                          <a:effectLst/>
                          <a:cs typeface="B Zar" pitchFamily="2" charset="-78"/>
                        </a:rPr>
                        <a:t>حاضرم به عنوان همسايه در يک محله با او زندگى کنم</a:t>
                      </a:r>
                      <a:r>
                        <a:rPr lang="en-US" sz="1800" b="0" dirty="0">
                          <a:effectLst/>
                          <a:cs typeface="B Zar" pitchFamily="2" charset="-78"/>
                        </a:rPr>
                        <a:t>. </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a:effectLst/>
                          <a:cs typeface="B Zar" pitchFamily="2" charset="-78"/>
                        </a:rPr>
                        <a:t>بلى</a:t>
                      </a:r>
                      <a:endParaRPr lang="en-US" sz="1800" b="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خير</a:t>
                      </a:r>
                      <a:endParaRPr lang="en-US" sz="1800" b="0" dirty="0">
                        <a:effectLst/>
                        <a:latin typeface="Calibri"/>
                        <a:ea typeface="Calibri"/>
                        <a:cs typeface="B Zar" pitchFamily="2" charset="-78"/>
                      </a:endParaRPr>
                    </a:p>
                  </a:txBody>
                  <a:tcPr marL="0" marR="0" marT="0" marB="0" anchor="ctr"/>
                </a:tc>
              </a:tr>
              <a:tr h="344424">
                <a:tc>
                  <a:txBody>
                    <a:bodyPr/>
                    <a:lstStyle/>
                    <a:p>
                      <a:pPr algn="ctr" rtl="1">
                        <a:lnSpc>
                          <a:spcPct val="115000"/>
                        </a:lnSpc>
                        <a:spcAft>
                          <a:spcPts val="1000"/>
                        </a:spcAft>
                      </a:pPr>
                      <a:r>
                        <a:rPr lang="ar-SA" sz="1800" b="0" dirty="0">
                          <a:effectLst/>
                          <a:cs typeface="B Zar" pitchFamily="2" charset="-78"/>
                        </a:rPr>
                        <a:t>حاضرم به عنوان يک همکار در اداره با او کار کنم</a:t>
                      </a:r>
                      <a:r>
                        <a:rPr lang="en-US" sz="1800" b="0" dirty="0">
                          <a:effectLst/>
                          <a:cs typeface="B Zar" pitchFamily="2" charset="-78"/>
                        </a:rPr>
                        <a:t>. </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a:effectLst/>
                          <a:cs typeface="B Zar" pitchFamily="2" charset="-78"/>
                        </a:rPr>
                        <a:t>بلى</a:t>
                      </a:r>
                      <a:endParaRPr lang="en-US" sz="1800" b="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خير</a:t>
                      </a:r>
                      <a:endParaRPr lang="en-US" sz="1800" b="0" dirty="0">
                        <a:effectLst/>
                        <a:latin typeface="Calibri"/>
                        <a:ea typeface="Calibri"/>
                        <a:cs typeface="B Zar" pitchFamily="2" charset="-78"/>
                      </a:endParaRPr>
                    </a:p>
                  </a:txBody>
                  <a:tcPr marL="0" marR="0" marT="0" marB="0" anchor="ctr"/>
                </a:tc>
              </a:tr>
              <a:tr h="344424">
                <a:tc>
                  <a:txBody>
                    <a:bodyPr/>
                    <a:lstStyle/>
                    <a:p>
                      <a:pPr algn="ctr" rtl="1">
                        <a:lnSpc>
                          <a:spcPct val="115000"/>
                        </a:lnSpc>
                        <a:spcAft>
                          <a:spcPts val="1000"/>
                        </a:spcAft>
                      </a:pPr>
                      <a:r>
                        <a:rPr lang="ar-SA" sz="1800" b="0" dirty="0">
                          <a:effectLst/>
                          <a:cs typeface="B Zar" pitchFamily="2" charset="-78"/>
                        </a:rPr>
                        <a:t>حاضرم به عنوان ميهمان او را در شهرم بپذيرم</a:t>
                      </a:r>
                      <a:r>
                        <a:rPr lang="en-US" sz="1800" b="0" dirty="0">
                          <a:effectLst/>
                          <a:cs typeface="B Zar" pitchFamily="2" charset="-78"/>
                        </a:rPr>
                        <a:t>. </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بلى</a:t>
                      </a:r>
                      <a:endParaRPr lang="en-US" sz="1800" b="0" dirty="0">
                        <a:effectLst/>
                        <a:latin typeface="Calibri"/>
                        <a:ea typeface="Calibri"/>
                        <a:cs typeface="B Zar" pitchFamily="2" charset="-78"/>
                      </a:endParaRPr>
                    </a:p>
                  </a:txBody>
                  <a:tcPr marL="0" marR="0" marT="0" marB="0" anchor="ctr"/>
                </a:tc>
                <a:tc>
                  <a:txBody>
                    <a:bodyPr/>
                    <a:lstStyle/>
                    <a:p>
                      <a:pPr algn="ctr">
                        <a:lnSpc>
                          <a:spcPct val="115000"/>
                        </a:lnSpc>
                        <a:spcAft>
                          <a:spcPts val="1000"/>
                        </a:spcAft>
                      </a:pPr>
                      <a:r>
                        <a:rPr lang="ar-SA" sz="1800" b="0" dirty="0">
                          <a:effectLst/>
                          <a:cs typeface="B Zar" pitchFamily="2" charset="-78"/>
                        </a:rPr>
                        <a:t>خير</a:t>
                      </a:r>
                      <a:endParaRPr lang="en-US" sz="1800" b="0" dirty="0">
                        <a:effectLst/>
                        <a:latin typeface="Calibri"/>
                        <a:ea typeface="Calibri"/>
                        <a:cs typeface="B Zar" pitchFamily="2" charset="-78"/>
                      </a:endParaRPr>
                    </a:p>
                  </a:txBody>
                  <a:tcPr marL="0" marR="0" marT="0" marB="0" anchor="ctr"/>
                </a:tc>
              </a:tr>
            </a:tbl>
          </a:graphicData>
        </a:graphic>
      </p:graphicFrame>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652734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16</a:t>
            </a:fld>
            <a:endParaRPr lang="en-US"/>
          </a:p>
        </p:txBody>
      </p:sp>
      <p:sp>
        <p:nvSpPr>
          <p:cNvPr id="5" name="Rectangle 4"/>
          <p:cNvSpPr/>
          <p:nvPr/>
        </p:nvSpPr>
        <p:spPr>
          <a:xfrm>
            <a:off x="609600" y="685800"/>
            <a:ext cx="8001000" cy="1532727"/>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عبارت مزبور را مى‌توان در قالب جدول تنظيم </a:t>
            </a:r>
            <a:r>
              <a:rPr lang="fa-IR" sz="2400" dirty="0" smtClean="0">
                <a:latin typeface="Arial Rounded MT Bold" pitchFamily="34" charset="0"/>
                <a:cs typeface="B Zar" pitchFamily="2" charset="-78"/>
              </a:rPr>
              <a:t>نمود. براى </a:t>
            </a:r>
            <a:r>
              <a:rPr lang="fa-IR" sz="2400" dirty="0">
                <a:latin typeface="Arial Rounded MT Bold" pitchFamily="34" charset="0"/>
                <a:cs typeface="B Zar" pitchFamily="2" charset="-78"/>
              </a:rPr>
              <a:t>اين </a:t>
            </a:r>
            <a:r>
              <a:rPr lang="fa-IR" sz="2400" dirty="0" smtClean="0">
                <a:latin typeface="Arial Rounded MT Bold" pitchFamily="34" charset="0"/>
                <a:cs typeface="B Zar" pitchFamily="2" charset="-78"/>
              </a:rPr>
              <a:t>کار محقق مى‌تواند </a:t>
            </a:r>
            <a:r>
              <a:rPr lang="fa-IR" sz="2400" dirty="0">
                <a:latin typeface="Arial Rounded MT Bold" pitchFamily="34" charset="0"/>
                <a:cs typeface="B Zar" pitchFamily="2" charset="-78"/>
              </a:rPr>
              <a:t>جدول را براساس </a:t>
            </a:r>
            <a:r>
              <a:rPr lang="fa-IR" sz="2400" dirty="0" smtClean="0">
                <a:latin typeface="Arial Rounded MT Bold" pitchFamily="34" charset="0"/>
                <a:cs typeface="B Zar" pitchFamily="2" charset="-78"/>
              </a:rPr>
              <a:t>شماره </a:t>
            </a:r>
            <a:r>
              <a:rPr lang="fa-IR" sz="2400" dirty="0">
                <a:latin typeface="Arial Rounded MT Bold" pitchFamily="34" charset="0"/>
                <a:cs typeface="B Zar" pitchFamily="2" charset="-78"/>
              </a:rPr>
              <a:t>ترتيب پاسخگويان تنظيم کند و جمع نمرات (مجموع بلى‌ها) را محاسبه و در ستون مربوط ثبت کند</a:t>
            </a:r>
            <a:r>
              <a:rPr lang="fa-IR" sz="2400" dirty="0" smtClean="0">
                <a:latin typeface="Arial Rounded MT Bold" pitchFamily="34" charset="0"/>
                <a:cs typeface="B Zar" pitchFamily="2" charset="-78"/>
              </a:rPr>
              <a:t>.</a:t>
            </a:r>
            <a:endParaRPr lang="fa-IR" sz="2400" dirty="0">
              <a:latin typeface="Arial Rounded MT Bold" pitchFamily="34" charset="0"/>
              <a:cs typeface="B Za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xmlns="" val="210245983"/>
              </p:ext>
            </p:extLst>
          </p:nvPr>
        </p:nvGraphicFramePr>
        <p:xfrm>
          <a:off x="1752600" y="2895600"/>
          <a:ext cx="6019800" cy="3368040"/>
        </p:xfrm>
        <a:graphic>
          <a:graphicData uri="http://schemas.openxmlformats.org/drawingml/2006/table">
            <a:tbl>
              <a:tblPr firstRow="1" firstCol="1" bandRow="1">
                <a:tableStyleId>{616DA210-FB5B-4158-B5E0-FEB733F419BA}</a:tableStyleId>
              </a:tblPr>
              <a:tblGrid>
                <a:gridCol w="1268186"/>
                <a:gridCol w="376918"/>
                <a:gridCol w="376918"/>
                <a:gridCol w="376918"/>
                <a:gridCol w="376918"/>
                <a:gridCol w="376918"/>
                <a:gridCol w="376918"/>
                <a:gridCol w="376918"/>
                <a:gridCol w="364137"/>
                <a:gridCol w="357752"/>
                <a:gridCol w="357752"/>
                <a:gridCol w="1033547"/>
              </a:tblGrid>
              <a:tr h="336804">
                <a:tc rowSpan="4">
                  <a:txBody>
                    <a:bodyPr/>
                    <a:lstStyle/>
                    <a:p>
                      <a:pPr algn="ctr" rtl="1">
                        <a:lnSpc>
                          <a:spcPct val="115000"/>
                        </a:lnSpc>
                        <a:spcAft>
                          <a:spcPts val="1000"/>
                        </a:spcAft>
                      </a:pPr>
                      <a:r>
                        <a:rPr lang="ar-SA" sz="1400" dirty="0">
                          <a:effectLst/>
                          <a:cs typeface="B Zar" pitchFamily="2" charset="-78"/>
                        </a:rPr>
                        <a:t>شماره پاسخگويان</a:t>
                      </a:r>
                      <a:endParaRPr lang="en-US" sz="1400" dirty="0">
                        <a:effectLst/>
                        <a:latin typeface="Calibri"/>
                        <a:ea typeface="Calibri"/>
                        <a:cs typeface="B Zar" pitchFamily="2" charset="-78"/>
                      </a:endParaRPr>
                    </a:p>
                  </a:txBody>
                  <a:tcPr marL="0" marR="0" marT="0" marB="0" anchor="ctr"/>
                </a:tc>
                <a:tc gridSpan="10">
                  <a:txBody>
                    <a:bodyPr/>
                    <a:lstStyle/>
                    <a:p>
                      <a:pPr algn="ctr" rtl="1">
                        <a:lnSpc>
                          <a:spcPct val="115000"/>
                        </a:lnSpc>
                        <a:spcAft>
                          <a:spcPts val="1000"/>
                        </a:spcAft>
                      </a:pPr>
                      <a:r>
                        <a:rPr lang="ar-SA" sz="1400" dirty="0">
                          <a:effectLst/>
                          <a:cs typeface="B Zar" pitchFamily="2" charset="-78"/>
                        </a:rPr>
                        <a:t>عبارات</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rowSpan="4">
                  <a:txBody>
                    <a:bodyPr/>
                    <a:lstStyle/>
                    <a:p>
                      <a:pPr algn="ctr" rtl="1">
                        <a:lnSpc>
                          <a:spcPct val="115000"/>
                        </a:lnSpc>
                        <a:spcAft>
                          <a:spcPts val="1000"/>
                        </a:spcAft>
                      </a:pPr>
                      <a:r>
                        <a:rPr lang="ar-SA" sz="1400" dirty="0">
                          <a:effectLst/>
                          <a:cs typeface="B Zar" pitchFamily="2" charset="-78"/>
                        </a:rPr>
                        <a:t>مجموع </a:t>
                      </a:r>
                      <a:r>
                        <a:rPr lang="ar-SA" sz="1400" dirty="0" smtClean="0">
                          <a:effectLst/>
                          <a:cs typeface="B Zar" pitchFamily="2" charset="-78"/>
                        </a:rPr>
                        <a:t>نمرات(بلى‌ها</a:t>
                      </a:r>
                      <a:r>
                        <a:rPr lang="fa-IR" sz="1400" dirty="0" smtClean="0">
                          <a:effectLst/>
                          <a:cs typeface="B Zar" pitchFamily="2" charset="-78"/>
                        </a:rPr>
                        <a:t>)</a:t>
                      </a:r>
                      <a:endParaRPr lang="en-US" sz="1400" dirty="0">
                        <a:effectLst/>
                        <a:latin typeface="Calibri"/>
                        <a:ea typeface="Calibri"/>
                        <a:cs typeface="B Zar" pitchFamily="2" charset="-78"/>
                      </a:endParaRPr>
                    </a:p>
                  </a:txBody>
                  <a:tcPr marL="0" marR="0" marT="0" marB="0" anchor="ctr"/>
                </a:tc>
              </a:tr>
              <a:tr h="336804">
                <a:tc vMerge="1">
                  <a:txBody>
                    <a:bodyPr/>
                    <a:lstStyle/>
                    <a:p>
                      <a:pPr rtl="1"/>
                      <a:endParaRPr lang="fa-IR"/>
                    </a:p>
                  </a:txBody>
                  <a:tcPr/>
                </a:tc>
                <a:tc gridSpan="2">
                  <a:txBody>
                    <a:bodyPr/>
                    <a:lstStyle/>
                    <a:p>
                      <a:pPr algn="ctr" rtl="1">
                        <a:lnSpc>
                          <a:spcPct val="115000"/>
                        </a:lnSpc>
                        <a:spcAft>
                          <a:spcPts val="1000"/>
                        </a:spcAft>
                      </a:pPr>
                      <a:r>
                        <a:rPr lang="fa-IR" sz="1400" dirty="0">
                          <a:effectLst/>
                          <a:cs typeface="B Zar" pitchFamily="2" charset="-78"/>
                        </a:rPr>
                        <a:t>۱</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fa-IR" sz="1400" dirty="0">
                          <a:effectLst/>
                          <a:cs typeface="B Zar" pitchFamily="2" charset="-78"/>
                        </a:rPr>
                        <a:t>۲</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fa-IR" sz="1400">
                          <a:effectLst/>
                          <a:cs typeface="B Zar" pitchFamily="2" charset="-78"/>
                        </a:rPr>
                        <a:t>۳</a:t>
                      </a:r>
                      <a:endParaRPr lang="en-US" sz="140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fa-IR" sz="1400" dirty="0">
                          <a:effectLst/>
                          <a:cs typeface="B Zar" pitchFamily="2" charset="-78"/>
                        </a:rPr>
                        <a:t>۴</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fa-IR" sz="1400" dirty="0">
                          <a:effectLst/>
                          <a:cs typeface="B Zar" pitchFamily="2" charset="-78"/>
                        </a:rPr>
                        <a:t>۵</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vMerge="1">
                  <a:txBody>
                    <a:bodyPr/>
                    <a:lstStyle/>
                    <a:p>
                      <a:pPr rtl="1"/>
                      <a:endParaRPr lang="fa-IR"/>
                    </a:p>
                  </a:txBody>
                  <a:tcPr/>
                </a:tc>
              </a:tr>
              <a:tr h="673608">
                <a:tc vMerge="1">
                  <a:txBody>
                    <a:bodyPr/>
                    <a:lstStyle/>
                    <a:p>
                      <a:pPr rtl="1"/>
                      <a:endParaRPr lang="fa-IR"/>
                    </a:p>
                  </a:txBody>
                  <a:tcPr/>
                </a:tc>
                <a:tc gridSpan="2">
                  <a:txBody>
                    <a:bodyPr/>
                    <a:lstStyle/>
                    <a:p>
                      <a:pPr algn="ctr" rtl="1">
                        <a:lnSpc>
                          <a:spcPct val="115000"/>
                        </a:lnSpc>
                        <a:spcAft>
                          <a:spcPts val="1000"/>
                        </a:spcAft>
                      </a:pPr>
                      <a:r>
                        <a:rPr lang="ar-SA" sz="1400">
                          <a:effectLst/>
                          <a:cs typeface="B Zar" pitchFamily="2" charset="-78"/>
                        </a:rPr>
                        <a:t>ازدواج</a:t>
                      </a:r>
                      <a:endParaRPr lang="en-US" sz="140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ar-SA" sz="1400">
                          <a:effectLst/>
                          <a:cs typeface="B Zar" pitchFamily="2" charset="-78"/>
                        </a:rPr>
                        <a:t>همبازى</a:t>
                      </a:r>
                      <a:endParaRPr lang="en-US" sz="140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ar-SA" sz="1400">
                          <a:effectLst/>
                          <a:cs typeface="B Zar" pitchFamily="2" charset="-78"/>
                        </a:rPr>
                        <a:t>همسايگى</a:t>
                      </a:r>
                      <a:endParaRPr lang="en-US" sz="140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ar-SA" sz="1400" dirty="0">
                          <a:effectLst/>
                          <a:cs typeface="B Zar" pitchFamily="2" charset="-78"/>
                        </a:rPr>
                        <a:t>همکار ادارى</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gridSpan="2">
                  <a:txBody>
                    <a:bodyPr/>
                    <a:lstStyle/>
                    <a:p>
                      <a:pPr algn="ctr" rtl="1">
                        <a:lnSpc>
                          <a:spcPct val="115000"/>
                        </a:lnSpc>
                        <a:spcAft>
                          <a:spcPts val="1000"/>
                        </a:spcAft>
                      </a:pPr>
                      <a:r>
                        <a:rPr lang="fa-IR" sz="1400" dirty="0" smtClean="0">
                          <a:effectLst/>
                          <a:cs typeface="B Zar" pitchFamily="2" charset="-78"/>
                        </a:rPr>
                        <a:t> </a:t>
                      </a:r>
                      <a:r>
                        <a:rPr lang="ar-SA" sz="1400" dirty="0" smtClean="0">
                          <a:effectLst/>
                          <a:cs typeface="B Zar" pitchFamily="2" charset="-78"/>
                        </a:rPr>
                        <a:t>ميهمان </a:t>
                      </a:r>
                      <a:r>
                        <a:rPr lang="ar-SA" sz="1400" dirty="0">
                          <a:effectLst/>
                          <a:cs typeface="B Zar" pitchFamily="2" charset="-78"/>
                        </a:rPr>
                        <a:t>در شهر</a:t>
                      </a:r>
                      <a:endParaRPr lang="en-US" sz="1400" dirty="0">
                        <a:effectLst/>
                        <a:latin typeface="Calibri"/>
                        <a:ea typeface="Calibri"/>
                        <a:cs typeface="B Zar" pitchFamily="2" charset="-78"/>
                      </a:endParaRPr>
                    </a:p>
                  </a:txBody>
                  <a:tcPr marL="0" marR="0" marT="0" marB="0" anchor="ctr"/>
                </a:tc>
                <a:tc hMerge="1">
                  <a:txBody>
                    <a:bodyPr/>
                    <a:lstStyle/>
                    <a:p>
                      <a:pPr rtl="1"/>
                      <a:endParaRPr lang="fa-IR"/>
                    </a:p>
                  </a:txBody>
                  <a:tcPr/>
                </a:tc>
                <a:tc vMerge="1">
                  <a:txBody>
                    <a:bodyPr/>
                    <a:lstStyle/>
                    <a:p>
                      <a:pPr rtl="1"/>
                      <a:endParaRPr lang="fa-IR"/>
                    </a:p>
                  </a:txBody>
                  <a:tcPr/>
                </a:tc>
              </a:tr>
              <a:tr h="336804">
                <a:tc vMerge="1">
                  <a:txBody>
                    <a:bodyPr/>
                    <a:lstStyle/>
                    <a:p>
                      <a:pPr rtl="1"/>
                      <a:endParaRPr lang="fa-IR"/>
                    </a:p>
                  </a:txBody>
                  <a:tcPr/>
                </a:tc>
                <a:tc>
                  <a:txBody>
                    <a:bodyPr/>
                    <a:lstStyle/>
                    <a:p>
                      <a:pPr algn="ctr" rtl="1">
                        <a:lnSpc>
                          <a:spcPct val="115000"/>
                        </a:lnSpc>
                        <a:spcAft>
                          <a:spcPts val="1000"/>
                        </a:spcAft>
                      </a:pPr>
                      <a:r>
                        <a:rPr lang="ar-SA" sz="1400" dirty="0">
                          <a:effectLst/>
                          <a:cs typeface="B Zar" pitchFamily="2" charset="-78"/>
                        </a:rPr>
                        <a:t>بلى</a:t>
                      </a:r>
                      <a:endParaRPr lang="en-US" sz="14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خير</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بلى</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خير</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بلى</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خير</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بلى</a:t>
                      </a:r>
                      <a:endParaRPr lang="en-US" sz="14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خير</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a:effectLst/>
                          <a:cs typeface="B Zar" pitchFamily="2" charset="-78"/>
                        </a:rPr>
                        <a:t>بلى</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ar-SA" sz="1400" dirty="0">
                          <a:effectLst/>
                          <a:cs typeface="B Zar" pitchFamily="2" charset="-78"/>
                        </a:rPr>
                        <a:t>خير</a:t>
                      </a:r>
                      <a:endParaRPr lang="en-US" sz="1400" dirty="0">
                        <a:effectLst/>
                        <a:latin typeface="Calibri"/>
                        <a:ea typeface="Calibri"/>
                        <a:cs typeface="B Zar" pitchFamily="2" charset="-78"/>
                      </a:endParaRPr>
                    </a:p>
                  </a:txBody>
                  <a:tcPr marL="0" marR="0" marT="0" marB="0" anchor="ctr"/>
                </a:tc>
                <a:tc vMerge="1">
                  <a:txBody>
                    <a:bodyPr/>
                    <a:lstStyle/>
                    <a:p>
                      <a:pPr rtl="1"/>
                      <a:endParaRPr lang="fa-IR"/>
                    </a:p>
                  </a:txBody>
                  <a:tcPr/>
                </a:tc>
              </a:tr>
              <a:tr h="336804">
                <a:tc>
                  <a:txBody>
                    <a:bodyPr/>
                    <a:lstStyle/>
                    <a:p>
                      <a:pPr algn="ctr" rtl="1">
                        <a:lnSpc>
                          <a:spcPct val="115000"/>
                        </a:lnSpc>
                        <a:spcAft>
                          <a:spcPts val="1000"/>
                        </a:spcAft>
                      </a:pPr>
                      <a:r>
                        <a:rPr lang="fa-IR" sz="1400" dirty="0">
                          <a:effectLst/>
                          <a:cs typeface="B Zar" pitchFamily="2" charset="-78"/>
                        </a:rPr>
                        <a:t>۱</a:t>
                      </a:r>
                      <a:endParaRPr lang="en-US" sz="1400" dirty="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dirty="0">
                          <a:effectLst/>
                          <a:cs typeface="B Zar" pitchFamily="2" charset="-78"/>
                        </a:rPr>
                        <a:t>x</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fa-IR" sz="1400" dirty="0">
                          <a:effectLst/>
                          <a:cs typeface="B Zar" pitchFamily="2" charset="-78"/>
                        </a:rPr>
                        <a:t>۵</a:t>
                      </a:r>
                      <a:endParaRPr lang="en-US" sz="1400" dirty="0">
                        <a:effectLst/>
                        <a:latin typeface="Calibri"/>
                        <a:ea typeface="Calibri"/>
                        <a:cs typeface="B Zar" pitchFamily="2" charset="-78"/>
                      </a:endParaRPr>
                    </a:p>
                  </a:txBody>
                  <a:tcPr marL="0" marR="0" marT="0" marB="0" anchor="ctr"/>
                </a:tc>
              </a:tr>
              <a:tr h="336804">
                <a:tc>
                  <a:txBody>
                    <a:bodyPr/>
                    <a:lstStyle/>
                    <a:p>
                      <a:pPr algn="ctr" rtl="1">
                        <a:lnSpc>
                          <a:spcPct val="115000"/>
                        </a:lnSpc>
                        <a:spcAft>
                          <a:spcPts val="1000"/>
                        </a:spcAft>
                      </a:pPr>
                      <a:r>
                        <a:rPr lang="fa-IR" sz="1400" dirty="0">
                          <a:effectLst/>
                          <a:cs typeface="B Zar" pitchFamily="2" charset="-78"/>
                        </a:rPr>
                        <a:t>۲</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dirty="0">
                          <a:effectLst/>
                          <a:cs typeface="B Zar" pitchFamily="2" charset="-78"/>
                        </a:rPr>
                        <a:t>x</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fa-IR" sz="1400" dirty="0">
                          <a:effectLst/>
                          <a:cs typeface="B Zar" pitchFamily="2" charset="-78"/>
                        </a:rPr>
                        <a:t>۴</a:t>
                      </a:r>
                      <a:endParaRPr lang="en-US" sz="1400" dirty="0">
                        <a:effectLst/>
                        <a:latin typeface="Calibri"/>
                        <a:ea typeface="Calibri"/>
                        <a:cs typeface="B Zar" pitchFamily="2" charset="-78"/>
                      </a:endParaRPr>
                    </a:p>
                  </a:txBody>
                  <a:tcPr marL="0" marR="0" marT="0" marB="0" anchor="ctr"/>
                </a:tc>
              </a:tr>
              <a:tr h="336804">
                <a:tc>
                  <a:txBody>
                    <a:bodyPr/>
                    <a:lstStyle/>
                    <a:p>
                      <a:pPr algn="ctr" rtl="1">
                        <a:lnSpc>
                          <a:spcPct val="115000"/>
                        </a:lnSpc>
                        <a:spcAft>
                          <a:spcPts val="1000"/>
                        </a:spcAft>
                      </a:pPr>
                      <a:r>
                        <a:rPr lang="fa-IR" sz="1400" dirty="0">
                          <a:effectLst/>
                          <a:cs typeface="B Zar" pitchFamily="2" charset="-78"/>
                        </a:rPr>
                        <a:t>۳</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dirty="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fa-IR" sz="1400" dirty="0">
                          <a:effectLst/>
                          <a:cs typeface="B Zar" pitchFamily="2" charset="-78"/>
                        </a:rPr>
                        <a:t>۳</a:t>
                      </a:r>
                      <a:endParaRPr lang="en-US" sz="1400" dirty="0">
                        <a:effectLst/>
                        <a:latin typeface="Calibri"/>
                        <a:ea typeface="Calibri"/>
                        <a:cs typeface="B Zar" pitchFamily="2" charset="-78"/>
                      </a:endParaRPr>
                    </a:p>
                  </a:txBody>
                  <a:tcPr marL="0" marR="0" marT="0" marB="0" anchor="ctr"/>
                </a:tc>
              </a:tr>
              <a:tr h="336804">
                <a:tc>
                  <a:txBody>
                    <a:bodyPr/>
                    <a:lstStyle/>
                    <a:p>
                      <a:pPr algn="ctr" rtl="1">
                        <a:lnSpc>
                          <a:spcPct val="115000"/>
                        </a:lnSpc>
                        <a:spcAft>
                          <a:spcPts val="1000"/>
                        </a:spcAft>
                      </a:pPr>
                      <a:r>
                        <a:rPr lang="fa-IR" sz="1400" dirty="0">
                          <a:effectLst/>
                          <a:cs typeface="B Zar" pitchFamily="2" charset="-78"/>
                        </a:rPr>
                        <a:t>۴</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dirty="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dirty="0">
                          <a:effectLst/>
                          <a:cs typeface="B Zar" pitchFamily="2" charset="-78"/>
                        </a:rPr>
                        <a:t>x</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dirty="0">
                        <a:effectLst/>
                        <a:latin typeface="Calibri"/>
                        <a:cs typeface="B Zar" pitchFamily="2" charset="-78"/>
                      </a:endParaRPr>
                    </a:p>
                  </a:txBody>
                  <a:tcPr marL="0" marR="0" marT="0" marB="0" anchor="ctr"/>
                </a:tc>
                <a:tc>
                  <a:txBody>
                    <a:bodyPr/>
                    <a:lstStyle/>
                    <a:p>
                      <a:pPr algn="ctr" rtl="1">
                        <a:lnSpc>
                          <a:spcPct val="115000"/>
                        </a:lnSpc>
                        <a:spcAft>
                          <a:spcPts val="1000"/>
                        </a:spcAft>
                      </a:pPr>
                      <a:r>
                        <a:rPr lang="fa-IR" sz="1400" dirty="0">
                          <a:effectLst/>
                          <a:cs typeface="B Zar" pitchFamily="2" charset="-78"/>
                        </a:rPr>
                        <a:t>۲</a:t>
                      </a:r>
                      <a:endParaRPr lang="en-US" sz="1400" dirty="0">
                        <a:effectLst/>
                        <a:latin typeface="Calibri"/>
                        <a:ea typeface="Calibri"/>
                        <a:cs typeface="B Zar" pitchFamily="2" charset="-78"/>
                      </a:endParaRPr>
                    </a:p>
                  </a:txBody>
                  <a:tcPr marL="0" marR="0" marT="0" marB="0" anchor="ctr"/>
                </a:tc>
              </a:tr>
              <a:tr h="336804">
                <a:tc>
                  <a:txBody>
                    <a:bodyPr/>
                    <a:lstStyle/>
                    <a:p>
                      <a:pPr algn="ctr" rtl="1">
                        <a:lnSpc>
                          <a:spcPct val="115000"/>
                        </a:lnSpc>
                        <a:spcAft>
                          <a:spcPts val="1000"/>
                        </a:spcAft>
                      </a:pPr>
                      <a:r>
                        <a:rPr lang="fa-IR" sz="1400" dirty="0">
                          <a:effectLst/>
                          <a:cs typeface="B Zar" pitchFamily="2" charset="-78"/>
                        </a:rPr>
                        <a:t>۵</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dirty="0">
                          <a:effectLst/>
                          <a:cs typeface="B Zar" pitchFamily="2" charset="-78"/>
                        </a:rPr>
                        <a:t>x</a:t>
                      </a:r>
                      <a:endParaRPr lang="en-US" sz="1400" dirty="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a:effectLst/>
                        <a:latin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rtl="1">
                        <a:lnSpc>
                          <a:spcPct val="115000"/>
                        </a:lnSpc>
                        <a:spcAft>
                          <a:spcPts val="1000"/>
                        </a:spcAft>
                      </a:pPr>
                      <a:r>
                        <a:rPr lang="en-US" sz="1400">
                          <a:effectLst/>
                          <a:cs typeface="B Zar" pitchFamily="2" charset="-78"/>
                        </a:rPr>
                        <a:t>x</a:t>
                      </a:r>
                      <a:endParaRPr lang="en-US" sz="1400">
                        <a:effectLst/>
                        <a:latin typeface="Calibri"/>
                        <a:ea typeface="Calibri"/>
                        <a:cs typeface="B Zar" pitchFamily="2" charset="-78"/>
                      </a:endParaRPr>
                    </a:p>
                  </a:txBody>
                  <a:tcPr marL="0" marR="0" marT="0" marB="0" anchor="ctr"/>
                </a:tc>
                <a:tc>
                  <a:txBody>
                    <a:bodyPr/>
                    <a:lstStyle/>
                    <a:p>
                      <a:pPr algn="ctr">
                        <a:lnSpc>
                          <a:spcPct val="115000"/>
                        </a:lnSpc>
                      </a:pPr>
                      <a:endParaRPr lang="en-US" sz="1400" dirty="0">
                        <a:effectLst/>
                        <a:latin typeface="Calibri"/>
                        <a:cs typeface="B Zar" pitchFamily="2" charset="-78"/>
                      </a:endParaRPr>
                    </a:p>
                  </a:txBody>
                  <a:tcPr marL="0" marR="0" marT="0" marB="0" anchor="ctr"/>
                </a:tc>
                <a:tc>
                  <a:txBody>
                    <a:bodyPr/>
                    <a:lstStyle/>
                    <a:p>
                      <a:pPr algn="ctr" rtl="1">
                        <a:lnSpc>
                          <a:spcPct val="115000"/>
                        </a:lnSpc>
                        <a:spcAft>
                          <a:spcPts val="1000"/>
                        </a:spcAft>
                      </a:pPr>
                      <a:r>
                        <a:rPr lang="fa-IR" sz="1400" dirty="0">
                          <a:effectLst/>
                          <a:cs typeface="B Zar" pitchFamily="2" charset="-78"/>
                        </a:rPr>
                        <a:t>۱</a:t>
                      </a:r>
                      <a:endParaRPr lang="en-US" sz="1400" dirty="0">
                        <a:effectLst/>
                        <a:latin typeface="Calibri"/>
                        <a:ea typeface="Calibri"/>
                        <a:cs typeface="B Zar" pitchFamily="2" charset="-78"/>
                      </a:endParaRPr>
                    </a:p>
                  </a:txBody>
                  <a:tcPr marL="0" marR="0" marT="0" marB="0" anchor="ctr"/>
                </a:tc>
              </a:tr>
            </a:tbl>
          </a:graphicData>
        </a:graphic>
      </p:graphicFrame>
      <p:sp>
        <p:nvSpPr>
          <p:cNvPr id="7" name="Rectangle 6"/>
          <p:cNvSpPr/>
          <p:nvPr/>
        </p:nvSpPr>
        <p:spPr>
          <a:xfrm>
            <a:off x="2643856" y="2372836"/>
            <a:ext cx="3932487" cy="400110"/>
          </a:xfrm>
          <a:prstGeom prst="rect">
            <a:avLst/>
          </a:prstGeom>
        </p:spPr>
        <p:txBody>
          <a:bodyPr wrap="none">
            <a:spAutoFit/>
          </a:bodyPr>
          <a:lstStyle/>
          <a:p>
            <a:pPr algn="r" rtl="1"/>
            <a:r>
              <a:rPr lang="fa-IR" sz="2000" dirty="0">
                <a:cs typeface="B Zar" pitchFamily="2" charset="-78"/>
              </a:rPr>
              <a:t> نمونه جدول </a:t>
            </a:r>
            <a:r>
              <a:rPr lang="fa-IR" sz="2000" dirty="0" smtClean="0">
                <a:cs typeface="B Zar" pitchFamily="2" charset="-78"/>
              </a:rPr>
              <a:t>استخراج شده </a:t>
            </a:r>
            <a:r>
              <a:rPr lang="fa-IR" sz="2000" dirty="0">
                <a:cs typeface="B Zar" pitchFamily="2" charset="-78"/>
              </a:rPr>
              <a:t>بر اساس طیف گاتمن </a:t>
            </a:r>
          </a:p>
        </p:txBody>
      </p:sp>
      <p:sp>
        <p:nvSpPr>
          <p:cNvPr id="8" name="Footer Placeholder 7"/>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022507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17</a:t>
            </a:fld>
            <a:endParaRPr lang="en-US"/>
          </a:p>
        </p:txBody>
      </p:sp>
      <p:sp>
        <p:nvSpPr>
          <p:cNvPr id="5" name="Rectangle 4"/>
          <p:cNvSpPr/>
          <p:nvPr/>
        </p:nvSpPr>
        <p:spPr>
          <a:xfrm>
            <a:off x="609600" y="1836003"/>
            <a:ext cx="8001000" cy="3933384"/>
          </a:xfrm>
          <a:prstGeom prst="rect">
            <a:avLst/>
          </a:prstGeom>
        </p:spPr>
        <p:txBody>
          <a:bodyPr wrap="square">
            <a:spAutoFit/>
          </a:bodyPr>
          <a:lstStyle/>
          <a:p>
            <a:pPr algn="just" rtl="1">
              <a:lnSpc>
                <a:spcPct val="130000"/>
              </a:lnSpc>
              <a:buNone/>
            </a:pPr>
            <a:r>
              <a:rPr lang="fa-IR" sz="2400" dirty="0" smtClean="0">
                <a:latin typeface="Arial Rounded MT Bold" pitchFamily="34" charset="0"/>
                <a:cs typeface="B Zar" pitchFamily="2" charset="-78"/>
              </a:rPr>
              <a:t>در سال 1957، آزگود و همكارش شتتر در تحقيقي با نام «انداره گيري معنا» در صدد برآمدند در زمينه پاسخ هاي بدست آمده از طريق پرسشنامه ها به تعمق پردازند.</a:t>
            </a:r>
          </a:p>
          <a:p>
            <a:pPr algn="just" rtl="1">
              <a:lnSpc>
                <a:spcPct val="130000"/>
              </a:lnSpc>
            </a:pPr>
            <a:r>
              <a:rPr lang="fa-IR" sz="2400" dirty="0">
                <a:latin typeface="Arial Rounded MT Bold" pitchFamily="34" charset="0"/>
                <a:cs typeface="B Zar" pitchFamily="2" charset="-78"/>
              </a:rPr>
              <a:t>هدف اصلي در تعبيه ي اين طيف، شناخت و اندازه گيري تمايز معنايي است و اساس آن معناشناسي تفاوتي مي باشد. سنجش اين طيف نيز در سطح يك مقياس ترتيبي ( 7 درجه اي) انجام مى شود</a:t>
            </a:r>
            <a:r>
              <a:rPr lang="fa-IR" sz="2400" dirty="0" smtClean="0">
                <a:latin typeface="Arial Rounded MT Bold" pitchFamily="34" charset="0"/>
                <a:cs typeface="B Zar" pitchFamily="2" charset="-78"/>
              </a:rPr>
              <a:t>.</a:t>
            </a:r>
          </a:p>
          <a:p>
            <a:pPr algn="just" rtl="1">
              <a:lnSpc>
                <a:spcPct val="130000"/>
              </a:lnSpc>
            </a:pPr>
            <a:r>
              <a:rPr lang="fa-IR" sz="2400" dirty="0">
                <a:latin typeface="Arial Rounded MT Bold" pitchFamily="34" charset="0"/>
                <a:cs typeface="B Zar" pitchFamily="2" charset="-78"/>
              </a:rPr>
              <a:t>روشي است مبتني بر تداعي معاني كه طي آن </a:t>
            </a:r>
            <a:r>
              <a:rPr lang="fa-IR" sz="2400" dirty="0" smtClean="0">
                <a:latin typeface="Arial Rounded MT Bold" pitchFamily="34" charset="0"/>
                <a:cs typeface="B Zar" pitchFamily="2" charset="-78"/>
              </a:rPr>
              <a:t>روابطه تصويري </a:t>
            </a:r>
            <a:r>
              <a:rPr lang="fa-IR" sz="2400" dirty="0">
                <a:latin typeface="Arial Rounded MT Bold" pitchFamily="34" charset="0"/>
                <a:cs typeface="B Zar" pitchFamily="2" charset="-78"/>
              </a:rPr>
              <a:t>دو موضوع براساس صفات متضاد در سطح مقياس </a:t>
            </a:r>
            <a:r>
              <a:rPr lang="fa-IR" sz="2400" dirty="0" smtClean="0">
                <a:latin typeface="Arial Rounded MT Bold" pitchFamily="34" charset="0"/>
                <a:cs typeface="B Zar" pitchFamily="2" charset="-78"/>
              </a:rPr>
              <a:t>اسمي ترسيم </a:t>
            </a:r>
            <a:r>
              <a:rPr lang="fa-IR" sz="2400" dirty="0">
                <a:latin typeface="Arial Rounded MT Bold" pitchFamily="34" charset="0"/>
                <a:cs typeface="B Zar" pitchFamily="2" charset="-78"/>
              </a:rPr>
              <a:t>مي گردد و ميزان تشايه به دو موضوع براساس نمرات بدست آمده از طريق ضريب همبستگي </a:t>
            </a:r>
            <a:r>
              <a:rPr lang="fa-IR" sz="2400" dirty="0" smtClean="0">
                <a:latin typeface="Arial Rounded MT Bold" pitchFamily="34" charset="0"/>
                <a:cs typeface="B Zar" pitchFamily="2" charset="-78"/>
              </a:rPr>
              <a:t>پيرسون </a:t>
            </a:r>
            <a:r>
              <a:rPr lang="en-US" sz="2400" dirty="0" smtClean="0">
                <a:latin typeface="Times New Roman" pitchFamily="18" charset="0"/>
                <a:cs typeface="Times New Roman" pitchFamily="18" charset="0"/>
              </a:rPr>
              <a:t>r</a:t>
            </a:r>
            <a:r>
              <a:rPr lang="fa-IR" sz="2400" dirty="0" smtClean="0">
                <a:latin typeface="Arial Rounded MT Bold" pitchFamily="34" charset="0"/>
                <a:cs typeface="B Zar" pitchFamily="2" charset="-78"/>
              </a:rPr>
              <a:t> محاسبه </a:t>
            </a:r>
            <a:r>
              <a:rPr lang="fa-IR" sz="2400" dirty="0">
                <a:latin typeface="Arial Rounded MT Bold" pitchFamily="34" charset="0"/>
                <a:cs typeface="B Zar" pitchFamily="2" charset="-78"/>
              </a:rPr>
              <a:t>مي </a:t>
            </a:r>
            <a:r>
              <a:rPr lang="fa-IR" sz="2400" dirty="0" smtClean="0">
                <a:latin typeface="Arial Rounded MT Bold" pitchFamily="34" charset="0"/>
                <a:cs typeface="B Zar" pitchFamily="2" charset="-78"/>
              </a:rPr>
              <a:t>شود</a:t>
            </a:r>
            <a:endParaRPr lang="fa-IR" sz="2400" dirty="0">
              <a:latin typeface="Arial Rounded MT Bold" pitchFamily="34" charset="0"/>
              <a:cs typeface="B Zar" pitchFamily="2" charset="-78"/>
            </a:endParaRPr>
          </a:p>
        </p:txBody>
      </p:sp>
      <p:sp>
        <p:nvSpPr>
          <p:cNvPr id="6" name="Title 1"/>
          <p:cNvSpPr>
            <a:spLocks noGrp="1"/>
          </p:cNvSpPr>
          <p:nvPr>
            <p:ph type="title"/>
          </p:nvPr>
        </p:nvSpPr>
        <p:spPr>
          <a:xfrm>
            <a:off x="685800" y="762000"/>
            <a:ext cx="7924800" cy="1066800"/>
          </a:xfrm>
        </p:spPr>
        <p:txBody>
          <a:bodyPr>
            <a:normAutofit/>
          </a:bodyPr>
          <a:lstStyle/>
          <a:p>
            <a:pPr rtl="1"/>
            <a:r>
              <a:rPr lang="fa-IR" sz="3600" b="1" u="sng" dirty="0">
                <a:solidFill>
                  <a:schemeClr val="accent1">
                    <a:lumMod val="60000"/>
                    <a:lumOff val="40000"/>
                  </a:schemeClr>
                </a:solidFill>
                <a:cs typeface="B Kourosh" pitchFamily="2" charset="-78"/>
              </a:rPr>
              <a:t>طيف آزگود</a:t>
            </a:r>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757906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18</a:t>
            </a:fld>
            <a:endParaRPr lang="en-US"/>
          </a:p>
        </p:txBody>
      </p:sp>
      <p:sp>
        <p:nvSpPr>
          <p:cNvPr id="5" name="Rectangle 4"/>
          <p:cNvSpPr/>
          <p:nvPr/>
        </p:nvSpPr>
        <p:spPr>
          <a:xfrm>
            <a:off x="609600" y="1229547"/>
            <a:ext cx="8001000" cy="4893647"/>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به نظر آنان كلمات، علامات خارجي يا عبارات در ذهن هر كس انديش هاي خاص پديد مي آورند و بايد توان دريافت و سنجش معناها را احراز كرد. شيوه هاي اين طيف را مى توان به 1- صفات دو قطبى، 2- مقايسه ي زوجى، 3- تحليل عبارت و 4- تحليل معنائى تقسیم نمود</a:t>
            </a:r>
            <a:r>
              <a:rPr lang="fa-IR" sz="2400" dirty="0" smtClean="0">
                <a:latin typeface="Arial Rounded MT Bold" pitchFamily="34" charset="0"/>
                <a:cs typeface="B Zar" pitchFamily="2" charset="-78"/>
              </a:rPr>
              <a:t>.</a:t>
            </a:r>
          </a:p>
          <a:p>
            <a:pPr algn="just" rtl="1">
              <a:lnSpc>
                <a:spcPct val="130000"/>
              </a:lnSpc>
            </a:pPr>
            <a:r>
              <a:rPr lang="fa-IR" sz="2400" dirty="0" smtClean="0">
                <a:latin typeface="Arial Rounded MT Bold" pitchFamily="34" charset="0"/>
                <a:cs typeface="B Zar" pitchFamily="2" charset="-78"/>
              </a:rPr>
              <a:t>صفات دو قطبی: اساس </a:t>
            </a:r>
            <a:r>
              <a:rPr lang="fa-IR" sz="2400" dirty="0">
                <a:latin typeface="Arial Rounded MT Bold" pitchFamily="34" charset="0"/>
                <a:cs typeface="B Zar" pitchFamily="2" charset="-78"/>
              </a:rPr>
              <a:t>اين روش مبتني بر تداعي </a:t>
            </a:r>
            <a:r>
              <a:rPr lang="fa-IR" sz="2400" dirty="0" smtClean="0">
                <a:latin typeface="Arial Rounded MT Bold" pitchFamily="34" charset="0"/>
                <a:cs typeface="B Zar" pitchFamily="2" charset="-78"/>
              </a:rPr>
              <a:t>معاني</a:t>
            </a:r>
            <a:r>
              <a:rPr lang="fa-IR" sz="2400" dirty="0">
                <a:latin typeface="Arial Rounded MT Bold" pitchFamily="34" charset="0"/>
                <a:cs typeface="B Zar" pitchFamily="2" charset="-78"/>
              </a:rPr>
              <a:t> است</a:t>
            </a:r>
            <a:r>
              <a:rPr lang="fa-IR" sz="2400" dirty="0" smtClean="0">
                <a:latin typeface="Arial Rounded MT Bold" pitchFamily="34" charset="0"/>
                <a:cs typeface="B Zar" pitchFamily="2" charset="-78"/>
              </a:rPr>
              <a:t> </a:t>
            </a:r>
            <a:r>
              <a:rPr lang="fa-IR" sz="2400" dirty="0">
                <a:latin typeface="Arial Rounded MT Bold" pitchFamily="34" charset="0"/>
                <a:cs typeface="B Zar" pitchFamily="2" charset="-78"/>
              </a:rPr>
              <a:t>و طي آن </a:t>
            </a:r>
            <a:r>
              <a:rPr lang="fa-IR" sz="2400" dirty="0" smtClean="0">
                <a:latin typeface="Arial Rounded MT Bold" pitchFamily="34" charset="0"/>
                <a:cs typeface="B Zar" pitchFamily="2" charset="-78"/>
              </a:rPr>
              <a:t>محركي (</a:t>
            </a:r>
            <a:r>
              <a:rPr lang="fa-IR" sz="2400" dirty="0">
                <a:latin typeface="Arial Rounded MT Bold" pitchFamily="34" charset="0"/>
                <a:cs typeface="B Zar" pitchFamily="2" charset="-78"/>
              </a:rPr>
              <a:t>مثلاً كلمه </a:t>
            </a:r>
            <a:r>
              <a:rPr lang="fa-IR" sz="2400" dirty="0" smtClean="0">
                <a:latin typeface="Arial Rounded MT Bold" pitchFamily="34" charset="0"/>
                <a:cs typeface="B Zar" pitchFamily="2" charset="-78"/>
              </a:rPr>
              <a:t>مادر) به پاسخگو داده و از او درخواست مي شود تا آن محرك را بر مبناي صفات متضادي چون </a:t>
            </a:r>
            <a:r>
              <a:rPr lang="fa-IR" sz="2400" dirty="0">
                <a:latin typeface="Arial Rounded MT Bold" pitchFamily="34" charset="0"/>
                <a:cs typeface="B Zar" pitchFamily="2" charset="-78"/>
              </a:rPr>
              <a:t>سفيد/ سياه، غمگين/ خوشحال، خوب/ </a:t>
            </a:r>
            <a:r>
              <a:rPr lang="fa-IR" sz="2400" dirty="0" smtClean="0">
                <a:latin typeface="Arial Rounded MT Bold" pitchFamily="34" charset="0"/>
                <a:cs typeface="B Zar" pitchFamily="2" charset="-78"/>
              </a:rPr>
              <a:t>بد ... </a:t>
            </a:r>
            <a:r>
              <a:rPr lang="fa-IR" sz="2400" dirty="0">
                <a:latin typeface="Arial Rounded MT Bold" pitchFamily="34" charset="0"/>
                <a:cs typeface="B Zar" pitchFamily="2" charset="-78"/>
              </a:rPr>
              <a:t>بررسي كند و بگويد كه بين </a:t>
            </a:r>
            <a:r>
              <a:rPr lang="fa-IR" sz="2400" dirty="0" smtClean="0">
                <a:latin typeface="Arial Rounded MT Bold" pitchFamily="34" charset="0"/>
                <a:cs typeface="B Zar" pitchFamily="2" charset="-78"/>
              </a:rPr>
              <a:t>محرك (مادر</a:t>
            </a:r>
            <a:r>
              <a:rPr lang="fa-IR" sz="2400" dirty="0">
                <a:latin typeface="Arial Rounded MT Bold" pitchFamily="34" charset="0"/>
                <a:cs typeface="B Zar" pitchFamily="2" charset="-78"/>
              </a:rPr>
              <a:t>) و صفات متضاد، </a:t>
            </a:r>
            <a:r>
              <a:rPr lang="fa-IR" sz="2400" dirty="0" smtClean="0">
                <a:latin typeface="Arial Rounded MT Bold" pitchFamily="34" charset="0"/>
                <a:cs typeface="B Zar" pitchFamily="2" charset="-78"/>
              </a:rPr>
              <a:t>چه رابطه تصويري ميتواند </a:t>
            </a:r>
            <a:r>
              <a:rPr lang="fa-IR" sz="2400" dirty="0">
                <a:latin typeface="Arial Rounded MT Bold" pitchFamily="34" charset="0"/>
                <a:cs typeface="B Zar" pitchFamily="2" charset="-78"/>
              </a:rPr>
              <a:t>برقرار نمايد. مثلاً </a:t>
            </a:r>
            <a:r>
              <a:rPr lang="fa-IR" sz="2400" dirty="0" smtClean="0">
                <a:latin typeface="Arial Rounded MT Bold" pitchFamily="34" charset="0"/>
                <a:cs typeface="B Zar" pitchFamily="2" charset="-78"/>
              </a:rPr>
              <a:t>كلمه مادر </a:t>
            </a:r>
            <a:r>
              <a:rPr lang="fa-IR" sz="2400" dirty="0">
                <a:latin typeface="Arial Rounded MT Bold" pitchFamily="34" charset="0"/>
                <a:cs typeface="B Zar" pitchFamily="2" charset="-78"/>
              </a:rPr>
              <a:t>را به </a:t>
            </a:r>
            <a:r>
              <a:rPr lang="fa-IR" sz="2400" dirty="0" smtClean="0">
                <a:latin typeface="Arial Rounded MT Bold" pitchFamily="34" charset="0"/>
                <a:cs typeface="B Zar" pitchFamily="2" charset="-78"/>
              </a:rPr>
              <a:t>صفت سفيد </a:t>
            </a:r>
            <a:r>
              <a:rPr lang="fa-IR" sz="2400" dirty="0">
                <a:latin typeface="Arial Rounded MT Bold" pitchFamily="34" charset="0"/>
                <a:cs typeface="B Zar" pitchFamily="2" charset="-78"/>
              </a:rPr>
              <a:t>نزديكتر تصور مي كند يا به سياه، به غمگين نزديكتر مي داند </a:t>
            </a:r>
            <a:r>
              <a:rPr lang="fa-IR" sz="2400" dirty="0" smtClean="0">
                <a:latin typeface="Arial Rounded MT Bold" pitchFamily="34" charset="0"/>
                <a:cs typeface="B Zar" pitchFamily="2" charset="-78"/>
              </a:rPr>
              <a:t>يا به </a:t>
            </a:r>
            <a:r>
              <a:rPr lang="fa-IR" sz="2400" dirty="0">
                <a:latin typeface="Arial Rounded MT Bold" pitchFamily="34" charset="0"/>
                <a:cs typeface="B Zar" pitchFamily="2" charset="-78"/>
              </a:rPr>
              <a:t>خوشحال و غيره.</a:t>
            </a: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114941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19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 y="2133600"/>
            <a:ext cx="8153400" cy="396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Rectangle 7"/>
          <p:cNvSpPr/>
          <p:nvPr/>
        </p:nvSpPr>
        <p:spPr>
          <a:xfrm>
            <a:off x="609600" y="1229547"/>
            <a:ext cx="8001000" cy="572464"/>
          </a:xfrm>
          <a:prstGeom prst="rect">
            <a:avLst/>
          </a:prstGeom>
        </p:spPr>
        <p:txBody>
          <a:bodyPr wrap="square">
            <a:spAutoFit/>
          </a:bodyPr>
          <a:lstStyle/>
          <a:p>
            <a:pPr algn="just" rtl="1">
              <a:lnSpc>
                <a:spcPct val="130000"/>
              </a:lnSpc>
              <a:buNone/>
            </a:pPr>
            <a:r>
              <a:rPr lang="fa-IR" sz="2400" dirty="0" smtClean="0">
                <a:latin typeface="Arial Rounded MT Bold" pitchFamily="34" charset="0"/>
                <a:cs typeface="B Zar" pitchFamily="2" charset="-78"/>
              </a:rPr>
              <a:t>در </a:t>
            </a:r>
            <a:r>
              <a:rPr lang="fa-IR" sz="2400" dirty="0">
                <a:latin typeface="Arial Rounded MT Bold" pitchFamily="34" charset="0"/>
                <a:cs typeface="B Zar" pitchFamily="2" charset="-78"/>
              </a:rPr>
              <a:t>جدول </a:t>
            </a:r>
            <a:r>
              <a:rPr lang="fa-IR" sz="2400" dirty="0" smtClean="0">
                <a:latin typeface="Arial Rounded MT Bold" pitchFamily="34" charset="0"/>
                <a:cs typeface="B Zar" pitchFamily="2" charset="-78"/>
              </a:rPr>
              <a:t>زیر پاسخگو محرك كارفرما را </a:t>
            </a:r>
            <a:r>
              <a:rPr lang="fa-IR" sz="2400" dirty="0">
                <a:latin typeface="Arial Rounded MT Bold" pitchFamily="34" charset="0"/>
                <a:cs typeface="B Zar" pitchFamily="2" charset="-78"/>
              </a:rPr>
              <a:t>بر </a:t>
            </a:r>
            <a:r>
              <a:rPr lang="fa-IR" sz="2400" dirty="0" smtClean="0">
                <a:latin typeface="Arial Rounded MT Bold" pitchFamily="34" charset="0"/>
                <a:cs typeface="B Zar" pitchFamily="2" charset="-78"/>
              </a:rPr>
              <a:t>روي طيف بررسی خواهد کرد</a:t>
            </a:r>
            <a:endParaRPr lang="fa-IR" sz="2400" dirty="0">
              <a:latin typeface="Arial Rounded MT Bold" pitchFamily="34" charset="0"/>
              <a:cs typeface="B Zar" pitchFamily="2" charset="-78"/>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295690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924800" cy="1066800"/>
          </a:xfrm>
        </p:spPr>
        <p:txBody>
          <a:bodyPr>
            <a:normAutofit/>
          </a:bodyPr>
          <a:lstStyle/>
          <a:p>
            <a:pPr rtl="1"/>
            <a:r>
              <a:rPr lang="fa-IR" sz="3600" b="1" u="sng" dirty="0" smtClean="0">
                <a:solidFill>
                  <a:schemeClr val="accent1">
                    <a:lumMod val="60000"/>
                    <a:lumOff val="40000"/>
                  </a:schemeClr>
                </a:solidFill>
                <a:cs typeface="B Kourosh" pitchFamily="2" charset="-78"/>
              </a:rPr>
              <a:t>مقدمه</a:t>
            </a:r>
            <a:endParaRPr lang="en-US" sz="3600" b="1" u="sng" dirty="0">
              <a:solidFill>
                <a:schemeClr val="accent1">
                  <a:lumMod val="60000"/>
                  <a:lumOff val="40000"/>
                </a:schemeClr>
              </a:solidFill>
              <a:cs typeface="B Kourosh" pitchFamily="2" charset="-78"/>
            </a:endParaRPr>
          </a:p>
        </p:txBody>
      </p:sp>
      <p:sp>
        <p:nvSpPr>
          <p:cNvPr id="5" name="Slide Number Placeholder 4"/>
          <p:cNvSpPr>
            <a:spLocks noGrp="1"/>
          </p:cNvSpPr>
          <p:nvPr>
            <p:ph type="sldNum" sz="quarter" idx="12"/>
          </p:nvPr>
        </p:nvSpPr>
        <p:spPr/>
        <p:txBody>
          <a:bodyPr/>
          <a:lstStyle/>
          <a:p>
            <a:fld id="{BF3082CF-9275-48F8-9F51-B286EAC0FA60}" type="slidenum">
              <a:rPr lang="en-US" smtClean="0"/>
              <a:pPr/>
              <a:t>2</a:t>
            </a:fld>
            <a:endParaRPr lang="en-US"/>
          </a:p>
        </p:txBody>
      </p:sp>
      <p:sp>
        <p:nvSpPr>
          <p:cNvPr id="8" name="Rectangle 7"/>
          <p:cNvSpPr/>
          <p:nvPr/>
        </p:nvSpPr>
        <p:spPr>
          <a:xfrm>
            <a:off x="609600" y="1836003"/>
            <a:ext cx="8001000" cy="3933384"/>
          </a:xfrm>
          <a:prstGeom prst="rect">
            <a:avLst/>
          </a:prstGeom>
        </p:spPr>
        <p:txBody>
          <a:bodyPr wrap="square">
            <a:spAutoFit/>
          </a:bodyPr>
          <a:lstStyle/>
          <a:p>
            <a:pPr algn="just" rtl="1">
              <a:lnSpc>
                <a:spcPct val="130000"/>
              </a:lnSpc>
              <a:buNone/>
            </a:pPr>
            <a:r>
              <a:rPr lang="fa-IR" sz="2400" dirty="0" smtClean="0">
                <a:latin typeface="Arial Rounded MT Bold" pitchFamily="34" charset="0"/>
                <a:cs typeface="B Zar" pitchFamily="2" charset="-78"/>
              </a:rPr>
              <a:t>فرض </a:t>
            </a:r>
            <a:r>
              <a:rPr lang="fa-IR" sz="2400" dirty="0">
                <a:latin typeface="Arial Rounded MT Bold" pitchFamily="34" charset="0"/>
                <a:cs typeface="B Zar" pitchFamily="2" charset="-78"/>
              </a:rPr>
              <a:t>کنید مى خواهيم ميزان علاقه يا تنفر افراد را نسبت به يك فرد يا يك موضوع مشخص كنيم. چه بايد بكنيم؟ آيا میتوان گفت كه شما چقدر از اين فرد متنفر هستيد؟ (آن را با درصد بخواهيد). چه جوابى دريافت مي كنيد؟ يكى مي گويد 50 درصد و </a:t>
            </a:r>
            <a:r>
              <a:rPr lang="fa-IR" sz="2400" dirty="0" smtClean="0">
                <a:latin typeface="Arial Rounded MT Bold" pitchFamily="34" charset="0"/>
                <a:cs typeface="B Zar" pitchFamily="2" charset="-78"/>
              </a:rPr>
              <a:t>ديگری مى </a:t>
            </a:r>
            <a:r>
              <a:rPr lang="fa-IR" sz="2400" dirty="0">
                <a:latin typeface="Arial Rounded MT Bold" pitchFamily="34" charset="0"/>
                <a:cs typeface="B Zar" pitchFamily="2" charset="-78"/>
              </a:rPr>
              <a:t>گويد 20 درصد. آيا اولى بيشتر متنفر است؟ معلوم نيست، </a:t>
            </a:r>
            <a:r>
              <a:rPr lang="fa-IR" sz="2400" dirty="0" smtClean="0">
                <a:latin typeface="Arial Rounded MT Bold" pitchFamily="34" charset="0"/>
                <a:cs typeface="B Zar" pitchFamily="2" charset="-78"/>
              </a:rPr>
              <a:t>چون رابطه </a:t>
            </a:r>
            <a:r>
              <a:rPr lang="fa-IR" sz="2400" dirty="0">
                <a:latin typeface="Arial Rounded MT Bold" pitchFamily="34" charset="0"/>
                <a:cs typeface="B Zar" pitchFamily="2" charset="-78"/>
              </a:rPr>
              <a:t>بين ميزان تنفر فرد و درصد تنفر، يك </a:t>
            </a:r>
            <a:r>
              <a:rPr lang="fa-IR" sz="2400" dirty="0" smtClean="0">
                <a:latin typeface="Arial Rounded MT Bold" pitchFamily="34" charset="0"/>
                <a:cs typeface="B Zar" pitchFamily="2" charset="-78"/>
              </a:rPr>
              <a:t>رابطه مشخص و تعريف شده اى </a:t>
            </a:r>
            <a:r>
              <a:rPr lang="fa-IR" sz="2400" dirty="0">
                <a:latin typeface="Arial Rounded MT Bold" pitchFamily="34" charset="0"/>
                <a:cs typeface="B Zar" pitchFamily="2" charset="-78"/>
              </a:rPr>
              <a:t>براى فرد نيست. پس چه بايد كرد</a:t>
            </a:r>
            <a:r>
              <a:rPr lang="fa-IR" sz="2400" dirty="0" smtClean="0">
                <a:latin typeface="Arial Rounded MT Bold" pitchFamily="34" charset="0"/>
                <a:cs typeface="B Zar" pitchFamily="2" charset="-78"/>
              </a:rPr>
              <a:t>؟</a:t>
            </a:r>
          </a:p>
          <a:p>
            <a:pPr algn="just" rtl="1">
              <a:lnSpc>
                <a:spcPct val="130000"/>
              </a:lnSpc>
              <a:buNone/>
            </a:pPr>
            <a:r>
              <a:rPr lang="fa-IR" sz="2400" dirty="0">
                <a:latin typeface="Arial Rounded MT Bold" pitchFamily="34" charset="0"/>
                <a:cs typeface="B Zar" pitchFamily="2" charset="-78"/>
              </a:rPr>
              <a:t>در اين مواقع ما سعى داريم كيفيت را بسنجيم. به عنوان يك </a:t>
            </a:r>
            <a:r>
              <a:rPr lang="fa-IR" sz="2400" dirty="0" smtClean="0">
                <a:latin typeface="Arial Rounded MT Bold" pitchFamily="34" charset="0"/>
                <a:cs typeface="B Zar" pitchFamily="2" charset="-78"/>
              </a:rPr>
              <a:t>راه عملى </a:t>
            </a:r>
            <a:r>
              <a:rPr lang="fa-IR" sz="2400" dirty="0">
                <a:latin typeface="Arial Rounded MT Bold" pitchFamily="34" charset="0"/>
                <a:cs typeface="B Zar" pitchFamily="2" charset="-78"/>
              </a:rPr>
              <a:t>بايد سعى كنيم آن را بصورت كمى در آوريم. يعنى در </a:t>
            </a:r>
            <a:r>
              <a:rPr lang="fa-IR" sz="2400" dirty="0" smtClean="0">
                <a:latin typeface="Arial Rounded MT Bold" pitchFamily="34" charset="0"/>
                <a:cs typeface="B Zar" pitchFamily="2" charset="-78"/>
              </a:rPr>
              <a:t>چارچوب مقياس </a:t>
            </a:r>
            <a:r>
              <a:rPr lang="fa-IR" sz="2400" dirty="0">
                <a:latin typeface="Arial Rounded MT Bold" pitchFamily="34" charset="0"/>
                <a:cs typeface="B Zar" pitchFamily="2" charset="-78"/>
              </a:rPr>
              <a:t>هاى اسمى - عددى بيان شوند</a:t>
            </a:r>
            <a:r>
              <a:rPr lang="fa-IR" sz="2400" dirty="0" smtClean="0">
                <a:latin typeface="Arial Rounded MT Bold" pitchFamily="34" charset="0"/>
                <a:cs typeface="B Zar" pitchFamily="2" charset="-78"/>
              </a:rPr>
              <a:t>.</a:t>
            </a:r>
          </a:p>
        </p:txBody>
      </p:sp>
      <p:sp>
        <p:nvSpPr>
          <p:cNvPr id="6" name="Footer Placeholder 5"/>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20</a:t>
            </a:fld>
            <a:endParaRPr lang="en-US"/>
          </a:p>
        </p:txBody>
      </p:sp>
      <p:sp>
        <p:nvSpPr>
          <p:cNvPr id="5" name="Rectangle 4"/>
          <p:cNvSpPr/>
          <p:nvPr/>
        </p:nvSpPr>
        <p:spPr>
          <a:xfrm>
            <a:off x="609600" y="739301"/>
            <a:ext cx="8001000" cy="5813899"/>
          </a:xfrm>
          <a:prstGeom prst="rect">
            <a:avLst/>
          </a:prstGeom>
        </p:spPr>
        <p:txBody>
          <a:bodyPr wrap="square">
            <a:spAutoFit/>
          </a:bodyPr>
          <a:lstStyle/>
          <a:p>
            <a:pPr algn="just" rtl="1">
              <a:lnSpc>
                <a:spcPct val="130000"/>
              </a:lnSpc>
              <a:buNone/>
            </a:pPr>
            <a:r>
              <a:rPr lang="fa-IR" sz="2200" dirty="0">
                <a:latin typeface="Arial Rounded MT Bold" pitchFamily="34" charset="0"/>
                <a:cs typeface="B Zar" pitchFamily="2" charset="-78"/>
              </a:rPr>
              <a:t>مقایسه زوجی: تمايز معنايي را </a:t>
            </a:r>
            <a:r>
              <a:rPr lang="fa-IR" sz="2200" dirty="0" smtClean="0">
                <a:latin typeface="Arial Rounded MT Bold" pitchFamily="34" charset="0"/>
                <a:cs typeface="B Zar" pitchFamily="2" charset="-78"/>
              </a:rPr>
              <a:t>ميتوان </a:t>
            </a:r>
            <a:r>
              <a:rPr lang="fa-IR" sz="2200" dirty="0">
                <a:latin typeface="Arial Rounded MT Bold" pitchFamily="34" charset="0"/>
                <a:cs typeface="B Zar" pitchFamily="2" charset="-78"/>
              </a:rPr>
              <a:t>بصورت ساده يا از طريق آميزش آن </a:t>
            </a:r>
            <a:r>
              <a:rPr lang="fa-IR" sz="2200" dirty="0" smtClean="0">
                <a:latin typeface="Arial Rounded MT Bold" pitchFamily="34" charset="0"/>
                <a:cs typeface="B Zar" pitchFamily="2" charset="-78"/>
              </a:rPr>
              <a:t>با مقايسه هاي </a:t>
            </a:r>
            <a:r>
              <a:rPr lang="fa-IR" sz="2200" dirty="0">
                <a:latin typeface="Arial Rounded MT Bold" pitchFamily="34" charset="0"/>
                <a:cs typeface="B Zar" pitchFamily="2" charset="-78"/>
              </a:rPr>
              <a:t>زوجي مورد استفاده قرار داد:</a:t>
            </a:r>
          </a:p>
          <a:p>
            <a:pPr algn="just" rtl="1">
              <a:lnSpc>
                <a:spcPct val="130000"/>
              </a:lnSpc>
              <a:buNone/>
            </a:pPr>
            <a:r>
              <a:rPr lang="fa-IR" sz="2200" dirty="0" smtClean="0">
                <a:latin typeface="Arial Rounded MT Bold" pitchFamily="34" charset="0"/>
                <a:cs typeface="B Zar" pitchFamily="2" charset="-78"/>
              </a:rPr>
              <a:t>به </a:t>
            </a:r>
            <a:r>
              <a:rPr lang="fa-IR" sz="2200" dirty="0">
                <a:latin typeface="Arial Rounded MT Bold" pitchFamily="34" charset="0"/>
                <a:cs typeface="B Zar" pitchFamily="2" charset="-78"/>
              </a:rPr>
              <a:t>عنوان مثال اگر قرار </a:t>
            </a:r>
            <a:r>
              <a:rPr lang="fa-IR" sz="2200" dirty="0" smtClean="0">
                <a:latin typeface="Arial Rounded MT Bold" pitchFamily="34" charset="0"/>
                <a:cs typeface="B Zar" pitchFamily="2" charset="-78"/>
              </a:rPr>
              <a:t>است مسائل مدرسه اي </a:t>
            </a:r>
            <a:r>
              <a:rPr lang="fa-IR" sz="2200" dirty="0">
                <a:latin typeface="Arial Rounded MT Bold" pitchFamily="34" charset="0"/>
                <a:cs typeface="B Zar" pitchFamily="2" charset="-78"/>
              </a:rPr>
              <a:t>در يك </a:t>
            </a:r>
            <a:r>
              <a:rPr lang="fa-IR" sz="2200" dirty="0" smtClean="0">
                <a:latin typeface="Arial Rounded MT Bold" pitchFamily="34" charset="0"/>
                <a:cs typeface="B Zar" pitchFamily="2" charset="-78"/>
              </a:rPr>
              <a:t>محله </a:t>
            </a:r>
            <a:r>
              <a:rPr lang="fa-IR" sz="2200" dirty="0">
                <a:latin typeface="Arial Rounded MT Bold" pitchFamily="34" charset="0"/>
                <a:cs typeface="B Zar" pitchFamily="2" charset="-78"/>
              </a:rPr>
              <a:t>محروم مورد مطالعه قرار گيرد، </a:t>
            </a:r>
            <a:r>
              <a:rPr lang="fa-IR" sz="2200" dirty="0" smtClean="0">
                <a:latin typeface="Arial Rounded MT Bold" pitchFamily="34" charset="0"/>
                <a:cs typeface="B Zar" pitchFamily="2" charset="-78"/>
              </a:rPr>
              <a:t>سؤال ميشود </a:t>
            </a:r>
            <a:r>
              <a:rPr lang="fa-IR" sz="2200" dirty="0">
                <a:latin typeface="Arial Rounded MT Bold" pitchFamily="34" charset="0"/>
                <a:cs typeface="B Zar" pitchFamily="2" charset="-78"/>
              </a:rPr>
              <a:t>آب </a:t>
            </a:r>
            <a:r>
              <a:rPr lang="fa-IR" sz="2200" dirty="0" smtClean="0">
                <a:latin typeface="Arial Rounded MT Bold" pitchFamily="34" charset="0"/>
                <a:cs typeface="B Zar" pitchFamily="2" charset="-78"/>
              </a:rPr>
              <a:t>لازمتر </a:t>
            </a:r>
            <a:r>
              <a:rPr lang="fa-IR" sz="2200" dirty="0">
                <a:latin typeface="Arial Rounded MT Bold" pitchFamily="34" charset="0"/>
                <a:cs typeface="B Zar" pitchFamily="2" charset="-78"/>
              </a:rPr>
              <a:t>است يا برق؟ آب </a:t>
            </a:r>
            <a:r>
              <a:rPr lang="fa-IR" sz="2200" dirty="0" smtClean="0">
                <a:latin typeface="Arial Rounded MT Bold" pitchFamily="34" charset="0"/>
                <a:cs typeface="B Zar" pitchFamily="2" charset="-78"/>
              </a:rPr>
              <a:t>لازمتر </a:t>
            </a:r>
            <a:r>
              <a:rPr lang="fa-IR" sz="2200" dirty="0">
                <a:latin typeface="Arial Rounded MT Bold" pitchFamily="34" charset="0"/>
                <a:cs typeface="B Zar" pitchFamily="2" charset="-78"/>
              </a:rPr>
              <a:t>است يا راه آسفالت؟ </a:t>
            </a:r>
            <a:r>
              <a:rPr lang="fa-IR" sz="2200" dirty="0" smtClean="0">
                <a:latin typeface="Arial Rounded MT Bold" pitchFamily="34" charset="0"/>
                <a:cs typeface="B Zar" pitchFamily="2" charset="-78"/>
              </a:rPr>
              <a:t>آب لازمتر </a:t>
            </a:r>
            <a:r>
              <a:rPr lang="fa-IR" sz="2200" dirty="0">
                <a:latin typeface="Arial Rounded MT Bold" pitchFamily="34" charset="0"/>
                <a:cs typeface="B Zar" pitchFamily="2" charset="-78"/>
              </a:rPr>
              <a:t>است يا دستگاه حرارت مركزي؟ و </a:t>
            </a:r>
            <a:r>
              <a:rPr lang="fa-IR" sz="2200" dirty="0" smtClean="0">
                <a:latin typeface="Arial Rounded MT Bold" pitchFamily="34" charset="0"/>
                <a:cs typeface="B Zar" pitchFamily="2" charset="-78"/>
              </a:rPr>
              <a:t>...</a:t>
            </a:r>
          </a:p>
          <a:p>
            <a:pPr algn="just" rtl="1">
              <a:lnSpc>
                <a:spcPct val="130000"/>
              </a:lnSpc>
              <a:buNone/>
            </a:pPr>
            <a:r>
              <a:rPr lang="fa-IR" sz="2200" dirty="0">
                <a:latin typeface="Arial Rounded MT Bold" pitchFamily="34" charset="0"/>
                <a:cs typeface="B Zar" pitchFamily="2" charset="-78"/>
              </a:rPr>
              <a:t>تحلیل عبارت: بدان منظور كه كار تحقيق با ژرفايي بيشتري صورت پذيرد، </a:t>
            </a:r>
            <a:r>
              <a:rPr lang="fa-IR" sz="2200" dirty="0" smtClean="0">
                <a:latin typeface="Arial Rounded MT Bold" pitchFamily="34" charset="0"/>
                <a:cs typeface="B Zar" pitchFamily="2" charset="-78"/>
              </a:rPr>
              <a:t>محققان از </a:t>
            </a:r>
            <a:r>
              <a:rPr lang="fa-IR" sz="2200" dirty="0">
                <a:latin typeface="Arial Rounded MT Bold" pitchFamily="34" charset="0"/>
                <a:cs typeface="B Zar" pitchFamily="2" charset="-78"/>
              </a:rPr>
              <a:t>شيوه هاي ديگري نيز استفاده مي كنند؛ از جمله ارائه ي يك جمله </a:t>
            </a:r>
            <a:r>
              <a:rPr lang="fa-IR" sz="2200" dirty="0" smtClean="0">
                <a:latin typeface="Arial Rounded MT Bold" pitchFamily="34" charset="0"/>
                <a:cs typeface="B Zar" pitchFamily="2" charset="-78"/>
              </a:rPr>
              <a:t>و تكميل </a:t>
            </a:r>
            <a:r>
              <a:rPr lang="fa-IR" sz="2200" dirty="0">
                <a:latin typeface="Arial Rounded MT Bold" pitchFamily="34" charset="0"/>
                <a:cs typeface="B Zar" pitchFamily="2" charset="-78"/>
              </a:rPr>
              <a:t>آن توسط مخاطب در رابطه با موضوع مورد تحقيق</a:t>
            </a:r>
            <a:r>
              <a:rPr lang="fa-IR" sz="2200" dirty="0" smtClean="0">
                <a:latin typeface="Arial Rounded MT Bold" pitchFamily="34" charset="0"/>
                <a:cs typeface="B Zar" pitchFamily="2" charset="-78"/>
              </a:rPr>
              <a:t>.</a:t>
            </a:r>
          </a:p>
          <a:p>
            <a:pPr algn="just" rtl="1">
              <a:lnSpc>
                <a:spcPct val="130000"/>
              </a:lnSpc>
            </a:pPr>
            <a:r>
              <a:rPr lang="fa-IR" sz="2200" dirty="0">
                <a:latin typeface="Arial Rounded MT Bold" pitchFamily="34" charset="0"/>
                <a:cs typeface="B Zar" pitchFamily="2" charset="-78"/>
              </a:rPr>
              <a:t>« هيندل » از همين شيوه در راه شناخت و اندازه گيري عقايد دانش آموزان انگليسي نسبت به مردم آمريكا استفاده كرد و دانش آموزان بايد:</a:t>
            </a:r>
          </a:p>
          <a:p>
            <a:pPr algn="just" rtl="1">
              <a:lnSpc>
                <a:spcPct val="130000"/>
              </a:lnSpc>
            </a:pPr>
            <a:r>
              <a:rPr lang="fa-IR" sz="2200" dirty="0">
                <a:latin typeface="Arial Rounded MT Bold" pitchFamily="34" charset="0"/>
                <a:cs typeface="B Zar" pitchFamily="2" charset="-78"/>
              </a:rPr>
              <a:t>الف: جملاتي را تكميل مي كردند، نظير: مردم آمريكا از </a:t>
            </a:r>
            <a:r>
              <a:rPr lang="fa-IR" sz="2200" dirty="0" smtClean="0">
                <a:latin typeface="Arial Rounded MT Bold" pitchFamily="34" charset="0"/>
                <a:cs typeface="B Zar" pitchFamily="2" charset="-78"/>
              </a:rPr>
              <a:t>نظر اخلاقي</a:t>
            </a:r>
            <a:r>
              <a:rPr lang="fa-IR" sz="2200" dirty="0">
                <a:latin typeface="Arial Rounded MT Bold" pitchFamily="34" charset="0"/>
                <a:cs typeface="B Zar" pitchFamily="2" charset="-78"/>
              </a:rPr>
              <a:t>........ هستند.</a:t>
            </a:r>
          </a:p>
          <a:p>
            <a:pPr algn="just" rtl="1">
              <a:lnSpc>
                <a:spcPct val="130000"/>
              </a:lnSpc>
            </a:pPr>
            <a:r>
              <a:rPr lang="fa-IR" sz="2200" dirty="0">
                <a:latin typeface="Arial Rounded MT Bold" pitchFamily="34" charset="0"/>
                <a:cs typeface="B Zar" pitchFamily="2" charset="-78"/>
              </a:rPr>
              <a:t>ب: جملات تكميل شده اي را مورد طرد يا پذيرش قرار مي </a:t>
            </a:r>
            <a:r>
              <a:rPr lang="fa-IR" sz="2200" dirty="0" smtClean="0">
                <a:latin typeface="Arial Rounded MT Bold" pitchFamily="34" charset="0"/>
                <a:cs typeface="B Zar" pitchFamily="2" charset="-78"/>
              </a:rPr>
              <a:t>دادند، نظير</a:t>
            </a:r>
            <a:r>
              <a:rPr lang="fa-IR" sz="2200" dirty="0">
                <a:latin typeface="Arial Rounded MT Bold" pitchFamily="34" charset="0"/>
                <a:cs typeface="B Zar" pitchFamily="2" charset="-78"/>
              </a:rPr>
              <a:t>: مردم آمريكا نيز مانند ما مي انديشند و عمل مي </a:t>
            </a:r>
            <a:r>
              <a:rPr lang="fa-IR" sz="2200" dirty="0" smtClean="0">
                <a:latin typeface="Arial Rounded MT Bold" pitchFamily="34" charset="0"/>
                <a:cs typeface="B Zar" pitchFamily="2" charset="-78"/>
              </a:rPr>
              <a:t>كنند.</a:t>
            </a:r>
            <a:endParaRPr lang="fa-IR" sz="2200" dirty="0">
              <a:latin typeface="Arial Rounded MT Bold" pitchFamily="34" charset="0"/>
              <a:cs typeface="B Zar" pitchFamily="2" charset="-78"/>
            </a:endParaRP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947442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21</a:t>
            </a:fld>
            <a:endParaRPr lang="en-US"/>
          </a:p>
        </p:txBody>
      </p:sp>
      <p:sp>
        <p:nvSpPr>
          <p:cNvPr id="5" name="Rectangle 4"/>
          <p:cNvSpPr/>
          <p:nvPr/>
        </p:nvSpPr>
        <p:spPr>
          <a:xfrm>
            <a:off x="609600" y="1229547"/>
            <a:ext cx="8001000" cy="5373779"/>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تحلیل معنایی: بايد ديد وقتي يك انسان صفتي خاص را در تشريح موضوعي بكار </a:t>
            </a:r>
            <a:r>
              <a:rPr lang="fa-IR" sz="2400" dirty="0" smtClean="0">
                <a:latin typeface="Arial Rounded MT Bold" pitchFamily="34" charset="0"/>
                <a:cs typeface="B Zar" pitchFamily="2" charset="-78"/>
              </a:rPr>
              <a:t>ميبرد</a:t>
            </a:r>
            <a:r>
              <a:rPr lang="fa-IR" sz="2400" dirty="0">
                <a:latin typeface="Arial Rounded MT Bold" pitchFamily="34" charset="0"/>
                <a:cs typeface="B Zar" pitchFamily="2" charset="-78"/>
              </a:rPr>
              <a:t>، تا چه حد آن صفت حاوي توان معنائي است؟ تا چه حد </a:t>
            </a:r>
            <a:r>
              <a:rPr lang="fa-IR" sz="2400" dirty="0" smtClean="0">
                <a:latin typeface="Arial Rounded MT Bold" pitchFamily="34" charset="0"/>
                <a:cs typeface="B Zar" pitchFamily="2" charset="-78"/>
              </a:rPr>
              <a:t>از نظر </a:t>
            </a:r>
            <a:r>
              <a:rPr lang="fa-IR" sz="2400" dirty="0">
                <a:latin typeface="Arial Rounded MT Bold" pitchFamily="34" charset="0"/>
                <a:cs typeface="B Zar" pitchFamily="2" charset="-78"/>
              </a:rPr>
              <a:t>عاطفي تنفر يا تعلق خاطر را مي </a:t>
            </a:r>
            <a:r>
              <a:rPr lang="fa-IR" sz="2400" dirty="0" smtClean="0">
                <a:latin typeface="Arial Rounded MT Bold" pitchFamily="34" charset="0"/>
                <a:cs typeface="B Zar" pitchFamily="2" charset="-78"/>
              </a:rPr>
              <a:t>رساند؟ عناصر </a:t>
            </a:r>
            <a:r>
              <a:rPr lang="fa-IR" sz="2400" dirty="0">
                <a:latin typeface="Arial Rounded MT Bold" pitchFamily="34" charset="0"/>
                <a:cs typeface="B Zar" pitchFamily="2" charset="-78"/>
              </a:rPr>
              <a:t>تشكيل دهنده </a:t>
            </a:r>
            <a:r>
              <a:rPr lang="fa-IR" sz="2400" dirty="0" smtClean="0">
                <a:latin typeface="Arial Rounded MT Bold" pitchFamily="34" charset="0"/>
                <a:cs typeface="B Zar" pitchFamily="2" charset="-78"/>
              </a:rPr>
              <a:t>انديشه </a:t>
            </a:r>
            <a:r>
              <a:rPr lang="fa-IR" sz="2400" dirty="0">
                <a:latin typeface="Arial Rounded MT Bold" pitchFamily="34" charset="0"/>
                <a:cs typeface="B Zar" pitchFamily="2" charset="-78"/>
              </a:rPr>
              <a:t>هر انسان، خاص اوست و متمايز از ديگران. هر كلمه در </a:t>
            </a:r>
            <a:r>
              <a:rPr lang="fa-IR" sz="2400" dirty="0" smtClean="0">
                <a:latin typeface="Arial Rounded MT Bold" pitchFamily="34" charset="0"/>
                <a:cs typeface="B Zar" pitchFamily="2" charset="-78"/>
              </a:rPr>
              <a:t>داخل</a:t>
            </a:r>
            <a:r>
              <a:rPr lang="fa-IR" sz="2400" dirty="0">
                <a:latin typeface="Arial Rounded MT Bold" pitchFamily="34" charset="0"/>
                <a:cs typeface="B Zar" pitchFamily="2" charset="-78"/>
              </a:rPr>
              <a:t> فهرست كلمات ارائه شده نيز معنا يا جايي خاص مي يابد</a:t>
            </a:r>
          </a:p>
          <a:p>
            <a:pPr algn="just" rtl="1">
              <a:lnSpc>
                <a:spcPct val="130000"/>
              </a:lnSpc>
              <a:buNone/>
            </a:pPr>
            <a:r>
              <a:rPr lang="fa-IR" sz="2400" dirty="0">
                <a:latin typeface="Arial Rounded MT Bold" pitchFamily="34" charset="0"/>
                <a:cs typeface="B Zar" pitchFamily="2" charset="-78"/>
              </a:rPr>
              <a:t>بنابراين هم زمينه ذهني پاسخگو، هم بافت پرسشنامه، مي تواند معاني يا انديشه هاي خاصي را در ذهن مخاطب بر انگيزد. از دانشجويان دانشكده حقوق دانشگاه تهران در سال 1342 خواسته شد اولين انديشه خود را در باب ويژگي هاي مردم با شنيدن نام اين كشورها ابراز دارند: فرانسه، انگلستان، سوئيس، هلند. پاسخگويان چنين ابراز داشتند: اولين انديشه آنان با شنيدن صداي هلند، گل- سوئيس، صلح و آرامش- فرانسه، شراب بود. </a:t>
            </a:r>
            <a:r>
              <a:rPr lang="fa-IR" sz="2400" dirty="0" smtClean="0">
                <a:latin typeface="Arial Rounded MT Bold" pitchFamily="34" charset="0"/>
                <a:cs typeface="B Zar" pitchFamily="2" charset="-78"/>
              </a:rPr>
              <a:t>پس </a:t>
            </a:r>
            <a:r>
              <a:rPr lang="fa-IR" sz="2400" dirty="0">
                <a:latin typeface="Arial Rounded MT Bold" pitchFamily="34" charset="0"/>
                <a:cs typeface="B Zar" pitchFamily="2" charset="-78"/>
              </a:rPr>
              <a:t>از </a:t>
            </a:r>
            <a:r>
              <a:rPr lang="fa-IR" sz="2400" dirty="0" smtClean="0">
                <a:latin typeface="Arial Rounded MT Bold" pitchFamily="34" charset="0"/>
                <a:cs typeface="B Zar" pitchFamily="2" charset="-78"/>
              </a:rPr>
              <a:t>اخذ پاسخ </a:t>
            </a:r>
            <a:r>
              <a:rPr lang="fa-IR" sz="2400" dirty="0">
                <a:latin typeface="Arial Rounded MT Bold" pitchFamily="34" charset="0"/>
                <a:cs typeface="B Zar" pitchFamily="2" charset="-78"/>
              </a:rPr>
              <a:t>هاي نخستين، </a:t>
            </a:r>
            <a:r>
              <a:rPr lang="fa-IR" sz="2400" dirty="0" smtClean="0">
                <a:latin typeface="Arial Rounded MT Bold" pitchFamily="34" charset="0"/>
                <a:cs typeface="B Zar" pitchFamily="2" charset="-78"/>
              </a:rPr>
              <a:t>بايد </a:t>
            </a:r>
            <a:r>
              <a:rPr lang="fa-IR" sz="2400" dirty="0">
                <a:latin typeface="Arial Rounded MT Bold" pitchFamily="34" charset="0"/>
                <a:cs typeface="B Zar" pitchFamily="2" charset="-78"/>
              </a:rPr>
              <a:t>سعي داشت سنجش برد </a:t>
            </a:r>
            <a:r>
              <a:rPr lang="fa-IR" sz="2400" dirty="0" smtClean="0">
                <a:latin typeface="Arial Rounded MT Bold" pitchFamily="34" charset="0"/>
                <a:cs typeface="B Zar" pitchFamily="2" charset="-78"/>
              </a:rPr>
              <a:t>معنايي، جهت </a:t>
            </a:r>
            <a:r>
              <a:rPr lang="fa-IR" sz="2400" dirty="0">
                <a:latin typeface="Arial Rounded MT Bold" pitchFamily="34" charset="0"/>
                <a:cs typeface="B Zar" pitchFamily="2" charset="-78"/>
              </a:rPr>
              <a:t>و شدت انديشه ها صورت گيرد.</a:t>
            </a: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9976365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22</a:t>
            </a:fld>
            <a:endParaRPr lang="en-US"/>
          </a:p>
        </p:txBody>
      </p:sp>
      <p:sp>
        <p:nvSpPr>
          <p:cNvPr id="5" name="Content Placeholder 2"/>
          <p:cNvSpPr>
            <a:spLocks noGrp="1"/>
          </p:cNvSpPr>
          <p:nvPr>
            <p:ph idx="1"/>
          </p:nvPr>
        </p:nvSpPr>
        <p:spPr>
          <a:xfrm>
            <a:off x="457200" y="1828800"/>
            <a:ext cx="8229600" cy="4678363"/>
          </a:xfrm>
        </p:spPr>
        <p:txBody>
          <a:bodyPr>
            <a:normAutofit/>
          </a:bodyPr>
          <a:lstStyle/>
          <a:p>
            <a:pPr algn="just" rtl="1">
              <a:buFont typeface="Arial" pitchFamily="34" charset="0"/>
              <a:buChar char="•"/>
            </a:pPr>
            <a:r>
              <a:rPr lang="fa-IR" dirty="0">
                <a:solidFill>
                  <a:schemeClr val="tx1">
                    <a:lumMod val="85000"/>
                    <a:lumOff val="15000"/>
                  </a:schemeClr>
                </a:solidFill>
                <a:cs typeface="B Kourosh" pitchFamily="2" charset="-78"/>
              </a:rPr>
              <a:t>ساروخاني، باقر. </a:t>
            </a:r>
            <a:r>
              <a:rPr lang="fa-IR" dirty="0" smtClean="0">
                <a:solidFill>
                  <a:schemeClr val="tx1">
                    <a:lumMod val="85000"/>
                    <a:lumOff val="15000"/>
                  </a:schemeClr>
                </a:solidFill>
                <a:cs typeface="B Kourosh" pitchFamily="2" charset="-78"/>
              </a:rPr>
              <a:t>رو </a:t>
            </a:r>
            <a:r>
              <a:rPr lang="fa-IR" dirty="0">
                <a:solidFill>
                  <a:schemeClr val="tx1">
                    <a:lumMod val="85000"/>
                    <a:lumOff val="15000"/>
                  </a:schemeClr>
                </a:solidFill>
                <a:cs typeface="B Kourosh" pitchFamily="2" charset="-78"/>
              </a:rPr>
              <a:t>شهاي تحقيق در علوم </a:t>
            </a:r>
            <a:r>
              <a:rPr lang="fa-IR" dirty="0" smtClean="0">
                <a:solidFill>
                  <a:schemeClr val="tx1">
                    <a:lumMod val="85000"/>
                    <a:lumOff val="15000"/>
                  </a:schemeClr>
                </a:solidFill>
                <a:cs typeface="B Kourosh" pitchFamily="2" charset="-78"/>
              </a:rPr>
              <a:t>اجتماعي. </a:t>
            </a:r>
            <a:r>
              <a:rPr lang="fa-IR" dirty="0">
                <a:solidFill>
                  <a:schemeClr val="tx1">
                    <a:lumMod val="85000"/>
                    <a:lumOff val="15000"/>
                  </a:schemeClr>
                </a:solidFill>
                <a:cs typeface="B Kourosh" pitchFamily="2" charset="-78"/>
              </a:rPr>
              <a:t>تهران: </a:t>
            </a:r>
            <a:r>
              <a:rPr lang="fa-IR" dirty="0" smtClean="0">
                <a:solidFill>
                  <a:schemeClr val="tx1">
                    <a:lumMod val="85000"/>
                    <a:lumOff val="15000"/>
                  </a:schemeClr>
                </a:solidFill>
                <a:cs typeface="B Kourosh" pitchFamily="2" charset="-78"/>
              </a:rPr>
              <a:t>پژوهشگاه </a:t>
            </a:r>
            <a:r>
              <a:rPr lang="fa-IR" dirty="0">
                <a:solidFill>
                  <a:schemeClr val="tx1">
                    <a:lumMod val="85000"/>
                    <a:lumOff val="15000"/>
                  </a:schemeClr>
                </a:solidFill>
                <a:cs typeface="B Kourosh" pitchFamily="2" charset="-78"/>
              </a:rPr>
              <a:t>علوم انساني و مطالعات فرهنگي، </a:t>
            </a:r>
            <a:r>
              <a:rPr lang="fa-IR" dirty="0" smtClean="0">
                <a:solidFill>
                  <a:schemeClr val="tx1">
                    <a:lumMod val="85000"/>
                    <a:lumOff val="15000"/>
                  </a:schemeClr>
                </a:solidFill>
                <a:cs typeface="B Kourosh" pitchFamily="2" charset="-78"/>
              </a:rPr>
              <a:t>1385.</a:t>
            </a:r>
          </a:p>
          <a:p>
            <a:pPr algn="just" rtl="1">
              <a:buFont typeface="Arial" pitchFamily="34" charset="0"/>
              <a:buChar char="•"/>
            </a:pPr>
            <a:r>
              <a:rPr lang="fa-IR" dirty="0" smtClean="0">
                <a:solidFill>
                  <a:schemeClr val="tx1">
                    <a:lumMod val="85000"/>
                    <a:lumOff val="15000"/>
                  </a:schemeClr>
                </a:solidFill>
                <a:latin typeface="Baskerville Old Face" pitchFamily="18" charset="0"/>
                <a:cs typeface="B Kourosh" pitchFamily="2" charset="-78"/>
              </a:rPr>
              <a:t>رفیع پور، </a:t>
            </a:r>
            <a:r>
              <a:rPr lang="fa-IR" dirty="0">
                <a:solidFill>
                  <a:schemeClr val="tx1">
                    <a:lumMod val="85000"/>
                    <a:lumOff val="15000"/>
                  </a:schemeClr>
                </a:solidFill>
                <a:latin typeface="Baskerville Old Face" pitchFamily="18" charset="0"/>
                <a:cs typeface="B Kourosh" pitchFamily="2" charset="-78"/>
              </a:rPr>
              <a:t>فرامرز. كندوكاوها و </a:t>
            </a:r>
            <a:r>
              <a:rPr lang="fa-IR" dirty="0" smtClean="0">
                <a:solidFill>
                  <a:schemeClr val="tx1">
                    <a:lumMod val="85000"/>
                    <a:lumOff val="15000"/>
                  </a:schemeClr>
                </a:solidFill>
                <a:latin typeface="Baskerville Old Face" pitchFamily="18" charset="0"/>
                <a:cs typeface="B Kourosh" pitchFamily="2" charset="-78"/>
              </a:rPr>
              <a:t>پنداشته ها. </a:t>
            </a:r>
            <a:r>
              <a:rPr lang="fa-IR" dirty="0">
                <a:solidFill>
                  <a:schemeClr val="tx1">
                    <a:lumMod val="85000"/>
                    <a:lumOff val="15000"/>
                  </a:schemeClr>
                </a:solidFill>
                <a:latin typeface="Baskerville Old Face" pitchFamily="18" charset="0"/>
                <a:cs typeface="B Kourosh" pitchFamily="2" charset="-78"/>
              </a:rPr>
              <a:t>تهران: شركت سهامي انتشار، </a:t>
            </a:r>
            <a:r>
              <a:rPr lang="fa-IR" dirty="0" smtClean="0">
                <a:solidFill>
                  <a:schemeClr val="tx1">
                    <a:lumMod val="85000"/>
                    <a:lumOff val="15000"/>
                  </a:schemeClr>
                </a:solidFill>
                <a:latin typeface="Baskerville Old Face" pitchFamily="18" charset="0"/>
                <a:cs typeface="B Kourosh" pitchFamily="2" charset="-78"/>
              </a:rPr>
              <a:t>1384.</a:t>
            </a:r>
          </a:p>
          <a:p>
            <a:pPr algn="just" rtl="1"/>
            <a:r>
              <a:rPr lang="fa-IR" dirty="0" smtClean="0">
                <a:solidFill>
                  <a:schemeClr val="tx1">
                    <a:lumMod val="85000"/>
                    <a:lumOff val="15000"/>
                  </a:schemeClr>
                </a:solidFill>
                <a:latin typeface="Baskerville Old Face" pitchFamily="18" charset="0"/>
                <a:cs typeface="B Kourosh" pitchFamily="2" charset="-78"/>
              </a:rPr>
              <a:t>ا</a:t>
            </a:r>
            <a:r>
              <a:rPr lang="fa-IR" dirty="0">
                <a:solidFill>
                  <a:schemeClr val="tx1">
                    <a:lumMod val="85000"/>
                    <a:lumOff val="15000"/>
                  </a:schemeClr>
                </a:solidFill>
                <a:latin typeface="Baskerville Old Face" pitchFamily="18" charset="0"/>
                <a:cs typeface="B Kourosh" pitchFamily="2" charset="-78"/>
              </a:rPr>
              <a:t>. ان. </a:t>
            </a:r>
            <a:r>
              <a:rPr lang="fa-IR" dirty="0" smtClean="0">
                <a:solidFill>
                  <a:schemeClr val="tx1">
                    <a:lumMod val="85000"/>
                    <a:lumOff val="15000"/>
                  </a:schemeClr>
                </a:solidFill>
                <a:latin typeface="Baskerville Old Face" pitchFamily="18" charset="0"/>
                <a:cs typeface="B Kourosh" pitchFamily="2" charset="-78"/>
              </a:rPr>
              <a:t>اوپنهايم. طرح </a:t>
            </a:r>
            <a:r>
              <a:rPr lang="fa-IR" dirty="0">
                <a:solidFill>
                  <a:schemeClr val="tx1">
                    <a:lumMod val="85000"/>
                    <a:lumOff val="15000"/>
                  </a:schemeClr>
                </a:solidFill>
                <a:latin typeface="Baskerville Old Face" pitchFamily="18" charset="0"/>
                <a:cs typeface="B Kourosh" pitchFamily="2" charset="-78"/>
              </a:rPr>
              <a:t>پرسشنامه و سنجش نگرش </a:t>
            </a:r>
            <a:r>
              <a:rPr lang="fa-IR" dirty="0" smtClean="0">
                <a:solidFill>
                  <a:schemeClr val="tx1">
                    <a:lumMod val="85000"/>
                    <a:lumOff val="15000"/>
                  </a:schemeClr>
                </a:solidFill>
                <a:latin typeface="Baskerville Old Face" pitchFamily="18" charset="0"/>
                <a:cs typeface="B Kourosh" pitchFamily="2" charset="-78"/>
              </a:rPr>
              <a:t>ها. ترجمه: مرضيه </a:t>
            </a:r>
            <a:r>
              <a:rPr lang="fa-IR" dirty="0">
                <a:solidFill>
                  <a:schemeClr val="tx1">
                    <a:lumMod val="85000"/>
                    <a:lumOff val="15000"/>
                  </a:schemeClr>
                </a:solidFill>
                <a:latin typeface="Baskerville Old Face" pitchFamily="18" charset="0"/>
                <a:cs typeface="B Kourosh" pitchFamily="2" charset="-78"/>
              </a:rPr>
              <a:t>كريم نيا، مشهد: مؤسسه چاپ و انتشارات آستان قدس </a:t>
            </a:r>
            <a:r>
              <a:rPr lang="fa-IR" dirty="0" smtClean="0">
                <a:solidFill>
                  <a:schemeClr val="tx1">
                    <a:lumMod val="85000"/>
                    <a:lumOff val="15000"/>
                  </a:schemeClr>
                </a:solidFill>
                <a:latin typeface="Baskerville Old Face" pitchFamily="18" charset="0"/>
                <a:cs typeface="B Kourosh" pitchFamily="2" charset="-78"/>
              </a:rPr>
              <a:t>رضوى، 1369.</a:t>
            </a:r>
          </a:p>
          <a:p>
            <a:pPr algn="just" rtl="1"/>
            <a:r>
              <a:rPr lang="fa-IR" dirty="0" smtClean="0">
                <a:solidFill>
                  <a:schemeClr val="tx1">
                    <a:lumMod val="85000"/>
                    <a:lumOff val="15000"/>
                  </a:schemeClr>
                </a:solidFill>
                <a:latin typeface="Baskerville Old Face" pitchFamily="18" charset="0"/>
                <a:cs typeface="B Kourosh" pitchFamily="2" charset="-78"/>
              </a:rPr>
              <a:t>ببى</a:t>
            </a:r>
            <a:r>
              <a:rPr lang="fa-IR" dirty="0">
                <a:solidFill>
                  <a:schemeClr val="tx1">
                    <a:lumMod val="85000"/>
                    <a:lumOff val="15000"/>
                  </a:schemeClr>
                </a:solidFill>
                <a:latin typeface="Baskerville Old Face" pitchFamily="18" charset="0"/>
                <a:cs typeface="B Kourosh" pitchFamily="2" charset="-78"/>
              </a:rPr>
              <a:t>، </a:t>
            </a:r>
            <a:r>
              <a:rPr lang="fa-IR" dirty="0" smtClean="0">
                <a:solidFill>
                  <a:schemeClr val="tx1">
                    <a:lumMod val="85000"/>
                    <a:lumOff val="15000"/>
                  </a:schemeClr>
                </a:solidFill>
                <a:latin typeface="Baskerville Old Face" pitchFamily="18" charset="0"/>
                <a:cs typeface="B Kourosh" pitchFamily="2" charset="-78"/>
              </a:rPr>
              <a:t>ارل. رو </a:t>
            </a:r>
            <a:r>
              <a:rPr lang="fa-IR" dirty="0">
                <a:solidFill>
                  <a:schemeClr val="tx1">
                    <a:lumMod val="85000"/>
                    <a:lumOff val="15000"/>
                  </a:schemeClr>
                </a:solidFill>
                <a:latin typeface="Baskerville Old Face" pitchFamily="18" charset="0"/>
                <a:cs typeface="B Kourosh" pitchFamily="2" charset="-78"/>
              </a:rPr>
              <a:t>شهاى تحقيق در علوم </a:t>
            </a:r>
            <a:r>
              <a:rPr lang="fa-IR" dirty="0" smtClean="0">
                <a:solidFill>
                  <a:schemeClr val="tx1">
                    <a:lumMod val="85000"/>
                    <a:lumOff val="15000"/>
                  </a:schemeClr>
                </a:solidFill>
                <a:latin typeface="Baskerville Old Face" pitchFamily="18" charset="0"/>
                <a:cs typeface="B Kourosh" pitchFamily="2" charset="-78"/>
              </a:rPr>
              <a:t>اجتماعى.</a:t>
            </a:r>
            <a:r>
              <a:rPr lang="fa-IR" dirty="0">
                <a:solidFill>
                  <a:schemeClr val="tx1">
                    <a:lumMod val="85000"/>
                    <a:lumOff val="15000"/>
                  </a:schemeClr>
                </a:solidFill>
                <a:latin typeface="Baskerville Old Face" pitchFamily="18" charset="0"/>
                <a:cs typeface="B Kourosh" pitchFamily="2" charset="-78"/>
              </a:rPr>
              <a:t> ترجمه رضا </a:t>
            </a:r>
            <a:r>
              <a:rPr lang="fa-IR" dirty="0" smtClean="0">
                <a:solidFill>
                  <a:schemeClr val="tx1">
                    <a:lumMod val="85000"/>
                    <a:lumOff val="15000"/>
                  </a:schemeClr>
                </a:solidFill>
                <a:latin typeface="Baskerville Old Face" pitchFamily="18" charset="0"/>
                <a:cs typeface="B Kourosh" pitchFamily="2" charset="-78"/>
              </a:rPr>
              <a:t>فاضل، </a:t>
            </a:r>
            <a:r>
              <a:rPr lang="fa-IR" dirty="0">
                <a:solidFill>
                  <a:schemeClr val="tx1">
                    <a:lumMod val="85000"/>
                    <a:lumOff val="15000"/>
                  </a:schemeClr>
                </a:solidFill>
                <a:latin typeface="Baskerville Old Face" pitchFamily="18" charset="0"/>
                <a:cs typeface="B Kourosh" pitchFamily="2" charset="-78"/>
              </a:rPr>
              <a:t>تهران: سمت، جلد اول، </a:t>
            </a:r>
            <a:r>
              <a:rPr lang="fa-IR" dirty="0" smtClean="0">
                <a:solidFill>
                  <a:schemeClr val="tx1">
                    <a:lumMod val="85000"/>
                    <a:lumOff val="15000"/>
                  </a:schemeClr>
                </a:solidFill>
                <a:latin typeface="Baskerville Old Face" pitchFamily="18" charset="0"/>
                <a:cs typeface="B Kourosh" pitchFamily="2" charset="-78"/>
              </a:rPr>
              <a:t>1385.</a:t>
            </a:r>
            <a:endParaRPr lang="fa-IR" dirty="0">
              <a:solidFill>
                <a:schemeClr val="tx1">
                  <a:lumMod val="85000"/>
                  <a:lumOff val="15000"/>
                </a:schemeClr>
              </a:solidFill>
              <a:latin typeface="Baskerville Old Face" pitchFamily="18" charset="0"/>
              <a:cs typeface="B Kourosh" pitchFamily="2" charset="-78"/>
            </a:endParaRPr>
          </a:p>
        </p:txBody>
      </p:sp>
      <p:sp>
        <p:nvSpPr>
          <p:cNvPr id="6" name="Title 1"/>
          <p:cNvSpPr>
            <a:spLocks noGrp="1"/>
          </p:cNvSpPr>
          <p:nvPr>
            <p:ph type="title"/>
          </p:nvPr>
        </p:nvSpPr>
        <p:spPr>
          <a:xfrm>
            <a:off x="685800" y="762000"/>
            <a:ext cx="7924800" cy="1066800"/>
          </a:xfrm>
        </p:spPr>
        <p:txBody>
          <a:bodyPr>
            <a:normAutofit/>
          </a:bodyPr>
          <a:lstStyle/>
          <a:p>
            <a:pPr rtl="1"/>
            <a:r>
              <a:rPr lang="fa-IR" sz="3600" b="1" u="sng" dirty="0" smtClean="0">
                <a:solidFill>
                  <a:schemeClr val="accent1">
                    <a:lumMod val="60000"/>
                    <a:lumOff val="40000"/>
                  </a:schemeClr>
                </a:solidFill>
                <a:cs typeface="B Kourosh" pitchFamily="2" charset="-78"/>
              </a:rPr>
              <a:t>منابع</a:t>
            </a:r>
            <a:endParaRPr lang="en-US" sz="3600" b="1" u="sng" dirty="0">
              <a:solidFill>
                <a:schemeClr val="accent1">
                  <a:lumMod val="60000"/>
                  <a:lumOff val="40000"/>
                </a:schemeClr>
              </a:solidFill>
              <a:cs typeface="B Kourosh" pitchFamily="2" charset="-78"/>
            </a:endParaRPr>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79232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3</a:t>
            </a:fld>
            <a:endParaRPr lang="en-US"/>
          </a:p>
        </p:txBody>
      </p:sp>
      <p:sp>
        <p:nvSpPr>
          <p:cNvPr id="5" name="Rectangle 4"/>
          <p:cNvSpPr/>
          <p:nvPr/>
        </p:nvSpPr>
        <p:spPr>
          <a:xfrm>
            <a:off x="609600" y="1229547"/>
            <a:ext cx="8001000" cy="3976473"/>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پس براى سنجش پديده ها و مفاهيم كيفى </a:t>
            </a:r>
            <a:r>
              <a:rPr lang="fa-IR" sz="2400" dirty="0" smtClean="0">
                <a:latin typeface="Arial Rounded MT Bold" pitchFamily="34" charset="0"/>
                <a:cs typeface="B Zar" pitchFamily="2" charset="-78"/>
              </a:rPr>
              <a:t>اجتماعى، </a:t>
            </a:r>
            <a:r>
              <a:rPr lang="fa-IR" sz="2400" dirty="0">
                <a:latin typeface="Arial Rounded MT Bold" pitchFamily="34" charset="0"/>
                <a:cs typeface="B Zar" pitchFamily="2" charset="-78"/>
              </a:rPr>
              <a:t>مقياس ها يا طيف هاى متعددی وجود داردکه مشهورترین آنها به شرح ذیل است :</a:t>
            </a:r>
          </a:p>
          <a:p>
            <a:pPr algn="just" rtl="1">
              <a:buNone/>
            </a:pPr>
            <a:endParaRPr lang="fa-IR" sz="1000" dirty="0">
              <a:latin typeface="Arial Rounded MT Bold" pitchFamily="34" charset="0"/>
              <a:cs typeface="B Zar" pitchFamily="2" charset="-78"/>
            </a:endParaRPr>
          </a:p>
          <a:p>
            <a:pPr marL="342900" indent="-342900" algn="just" rtl="1">
              <a:lnSpc>
                <a:spcPct val="150000"/>
              </a:lnSpc>
              <a:buSzPct val="57000"/>
              <a:buFont typeface="Symbol" pitchFamily="18" charset="2"/>
              <a:buChar char=""/>
            </a:pPr>
            <a:r>
              <a:rPr lang="fa-IR" sz="2400" dirty="0">
                <a:latin typeface="Arial Rounded MT Bold" pitchFamily="34" charset="0"/>
                <a:cs typeface="B Zar" pitchFamily="2" charset="-78"/>
              </a:rPr>
              <a:t>طيف بوگاردوس</a:t>
            </a:r>
          </a:p>
          <a:p>
            <a:pPr marL="342900" indent="-342900" algn="just" rtl="1">
              <a:lnSpc>
                <a:spcPct val="150000"/>
              </a:lnSpc>
              <a:buSzPct val="57000"/>
              <a:buFont typeface="Symbol" pitchFamily="18" charset="2"/>
              <a:buChar char=""/>
            </a:pPr>
            <a:r>
              <a:rPr lang="fa-IR" sz="2400" dirty="0">
                <a:latin typeface="Arial Rounded MT Bold" pitchFamily="34" charset="0"/>
                <a:cs typeface="B Zar" pitchFamily="2" charset="-78"/>
              </a:rPr>
              <a:t>طيف ليكرت</a:t>
            </a:r>
          </a:p>
          <a:p>
            <a:pPr marL="342900" indent="-342900" algn="just" rtl="1">
              <a:lnSpc>
                <a:spcPct val="150000"/>
              </a:lnSpc>
              <a:buSzPct val="57000"/>
              <a:buFont typeface="Symbol" pitchFamily="18" charset="2"/>
              <a:buChar char=""/>
            </a:pPr>
            <a:r>
              <a:rPr lang="fa-IR" sz="2400" dirty="0">
                <a:latin typeface="Arial Rounded MT Bold" pitchFamily="34" charset="0"/>
                <a:cs typeface="B Zar" pitchFamily="2" charset="-78"/>
              </a:rPr>
              <a:t>طيف تورستن</a:t>
            </a:r>
          </a:p>
          <a:p>
            <a:pPr marL="342900" indent="-342900" algn="just" rtl="1">
              <a:lnSpc>
                <a:spcPct val="150000"/>
              </a:lnSpc>
              <a:buSzPct val="57000"/>
              <a:buFont typeface="Symbol" pitchFamily="18" charset="2"/>
              <a:buChar char=""/>
            </a:pPr>
            <a:r>
              <a:rPr lang="fa-IR" sz="2400" dirty="0">
                <a:latin typeface="Arial Rounded MT Bold" pitchFamily="34" charset="0"/>
                <a:cs typeface="B Zar" pitchFamily="2" charset="-78"/>
              </a:rPr>
              <a:t>طيف گوتمن (گاتمن)</a:t>
            </a:r>
          </a:p>
          <a:p>
            <a:pPr marL="342900" indent="-342900" algn="just" rtl="1">
              <a:lnSpc>
                <a:spcPct val="150000"/>
              </a:lnSpc>
              <a:buSzPct val="57000"/>
              <a:buFont typeface="Symbol" pitchFamily="18" charset="2"/>
              <a:buChar char=""/>
            </a:pPr>
            <a:r>
              <a:rPr lang="fa-IR" sz="2400" dirty="0">
                <a:latin typeface="Arial Rounded MT Bold" pitchFamily="34" charset="0"/>
                <a:cs typeface="B Zar" pitchFamily="2" charset="-78"/>
              </a:rPr>
              <a:t>طيف آزگود</a:t>
            </a: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229085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4</a:t>
            </a:fld>
            <a:endParaRPr lang="en-US"/>
          </a:p>
        </p:txBody>
      </p:sp>
      <p:sp>
        <p:nvSpPr>
          <p:cNvPr id="5" name="Rectangle 4"/>
          <p:cNvSpPr/>
          <p:nvPr/>
        </p:nvSpPr>
        <p:spPr>
          <a:xfrm>
            <a:off x="609600" y="1836003"/>
            <a:ext cx="8001000" cy="2862322"/>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بوگاردوس اين طيف را که به طيف </a:t>
            </a:r>
            <a:r>
              <a:rPr lang="fa-IR" sz="2400" dirty="0" smtClean="0">
                <a:latin typeface="Arial Rounded MT Bold" pitchFamily="34" charset="0"/>
                <a:cs typeface="B Zar" pitchFamily="2" charset="-78"/>
              </a:rPr>
              <a:t>فاصله </a:t>
            </a:r>
            <a:r>
              <a:rPr lang="fa-IR" sz="2400" dirty="0">
                <a:latin typeface="Arial Rounded MT Bold" pitchFamily="34" charset="0"/>
                <a:cs typeface="B Zar" pitchFamily="2" charset="-78"/>
              </a:rPr>
              <a:t>اجتماعى نيز معروف است در دانشگاه کاليفرنياى جنوبى طراحى کرد. براساس اين طيف سعى مى‌گردد ميزان پذيرش يا طرد يک فرد يا گروه بوسيله افراد يا گروه‌هاى ديگر مورد سنجش قرار گيرد. در اين طيف سه وضعيت با هفت درجه وجود دارد که فرد مى‌تواند تمايل يا عدم تمايل خود را نسبت به فرد يا موضوعى در يکى از درجات طيف مشخص کند. </a:t>
            </a:r>
          </a:p>
          <a:p>
            <a:pPr algn="just" rtl="1">
              <a:buNone/>
            </a:pPr>
            <a:endParaRPr lang="fa-IR" sz="2400" dirty="0" smtClean="0">
              <a:latin typeface="Arial Rounded MT Bold" pitchFamily="34" charset="0"/>
              <a:cs typeface="B Zar" pitchFamily="2" charset="-78"/>
            </a:endParaRPr>
          </a:p>
        </p:txBody>
      </p:sp>
      <p:sp>
        <p:nvSpPr>
          <p:cNvPr id="6" name="Title 1"/>
          <p:cNvSpPr>
            <a:spLocks noGrp="1"/>
          </p:cNvSpPr>
          <p:nvPr>
            <p:ph type="title"/>
          </p:nvPr>
        </p:nvSpPr>
        <p:spPr>
          <a:xfrm>
            <a:off x="685800" y="762000"/>
            <a:ext cx="7924800" cy="1066800"/>
          </a:xfrm>
        </p:spPr>
        <p:txBody>
          <a:bodyPr>
            <a:normAutofit/>
          </a:bodyPr>
          <a:lstStyle/>
          <a:p>
            <a:pPr rtl="1"/>
            <a:r>
              <a:rPr lang="fa-IR" sz="3600" b="1" u="sng" dirty="0">
                <a:solidFill>
                  <a:schemeClr val="accent1">
                    <a:lumMod val="60000"/>
                    <a:lumOff val="40000"/>
                  </a:schemeClr>
                </a:solidFill>
                <a:cs typeface="B Kourosh" pitchFamily="2" charset="-78"/>
              </a:rPr>
              <a:t>طيف بوگاردوس</a:t>
            </a:r>
          </a:p>
        </p:txBody>
      </p:sp>
      <p:pic>
        <p:nvPicPr>
          <p:cNvPr id="8" name="Picture 7" descr="http://vista.ir/include/content/images/science/research/chart9.gif"/>
          <p:cNvPicPr/>
          <p:nvPr/>
        </p:nvPicPr>
        <p:blipFill>
          <a:blip r:embed="rId2">
            <a:extLst>
              <a:ext uri="{28A0092B-C50C-407E-A947-70E740481C1C}">
                <a14:useLocalDpi xmlns:a14="http://schemas.microsoft.com/office/drawing/2010/main" xmlns="" val="0"/>
              </a:ext>
            </a:extLst>
          </a:blip>
          <a:srcRect/>
          <a:stretch>
            <a:fillRect/>
          </a:stretch>
        </p:blipFill>
        <p:spPr bwMode="auto">
          <a:xfrm>
            <a:off x="1676400" y="4698325"/>
            <a:ext cx="5867400" cy="1383045"/>
          </a:xfrm>
          <a:prstGeom prst="rect">
            <a:avLst/>
          </a:prstGeom>
          <a:ln>
            <a:noFill/>
          </a:ln>
          <a:effectLst>
            <a:softEdge rad="112500"/>
          </a:effectLst>
        </p:spPr>
      </p:pic>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984523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5</a:t>
            </a:fld>
            <a:endParaRPr lang="en-US"/>
          </a:p>
        </p:txBody>
      </p:sp>
      <p:sp>
        <p:nvSpPr>
          <p:cNvPr id="10" name="Rectangle 9"/>
          <p:cNvSpPr/>
          <p:nvPr/>
        </p:nvSpPr>
        <p:spPr>
          <a:xfrm>
            <a:off x="609600" y="1229547"/>
            <a:ext cx="8001000" cy="3822585"/>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در اين مقياس ترتيب افزايش تمايل با برعکس کاهش آن مورد سنجش قرار مى‌گيرد و الزاماً فواصل با يکديگر مساوى نيستند و محقق به هر يک از درجات به صورت ترتيب عددي، ارزش کمّى از ۱ تا ۷ اختصاص مى‌دهد؛ بنابراين، ترتيب </a:t>
            </a:r>
            <a:r>
              <a:rPr lang="fa-IR" sz="2400" dirty="0" smtClean="0">
                <a:latin typeface="Arial Rounded MT Bold" pitchFamily="34" charset="0"/>
                <a:cs typeface="B Zar" pitchFamily="2" charset="-78"/>
              </a:rPr>
              <a:t>نمره‌گذاری ها </a:t>
            </a:r>
            <a:r>
              <a:rPr lang="fa-IR" sz="2400" dirty="0">
                <a:latin typeface="Arial Rounded MT Bold" pitchFamily="34" charset="0"/>
                <a:cs typeface="B Zar" pitchFamily="2" charset="-78"/>
              </a:rPr>
              <a:t>کاملاً اختيارى </a:t>
            </a:r>
            <a:r>
              <a:rPr lang="fa-IR" sz="2400" dirty="0" smtClean="0">
                <a:latin typeface="Arial Rounded MT Bold" pitchFamily="34" charset="0"/>
                <a:cs typeface="B Zar" pitchFamily="2" charset="-78"/>
              </a:rPr>
              <a:t>است. مثال </a:t>
            </a:r>
            <a:r>
              <a:rPr lang="fa-IR" sz="2400" dirty="0">
                <a:latin typeface="Arial Rounded MT Bold" pitchFamily="34" charset="0"/>
                <a:cs typeface="B Zar" pitchFamily="2" charset="-78"/>
              </a:rPr>
              <a:t>زير طيف و </a:t>
            </a:r>
            <a:r>
              <a:rPr lang="fa-IR" sz="2400" dirty="0" smtClean="0">
                <a:latin typeface="Arial Rounded MT Bold" pitchFamily="34" charset="0"/>
                <a:cs typeface="B Zar" pitchFamily="2" charset="-78"/>
              </a:rPr>
              <a:t>نحوه </a:t>
            </a:r>
            <a:r>
              <a:rPr lang="fa-IR" sz="2400" dirty="0">
                <a:latin typeface="Arial Rounded MT Bold" pitchFamily="34" charset="0"/>
                <a:cs typeface="B Zar" pitchFamily="2" charset="-78"/>
              </a:rPr>
              <a:t>استفاده از آن را روشن‌تر مى‌نمايد: </a:t>
            </a:r>
            <a:endParaRPr lang="fa-IR" sz="1000" dirty="0" smtClean="0">
              <a:latin typeface="Arial Rounded MT Bold" pitchFamily="34" charset="0"/>
              <a:cs typeface="B Zar" pitchFamily="2" charset="-78"/>
            </a:endParaRPr>
          </a:p>
          <a:p>
            <a:pPr algn="just" rtl="1">
              <a:lnSpc>
                <a:spcPct val="130000"/>
              </a:lnSpc>
              <a:buNone/>
            </a:pPr>
            <a:r>
              <a:rPr lang="fa-IR" sz="2400" dirty="0">
                <a:latin typeface="Arial Rounded MT Bold" pitchFamily="34" charset="0"/>
                <a:cs typeface="B Zar" pitchFamily="2" charset="-78"/>
              </a:rPr>
              <a:t>فرض کنيد محققى بخواهد </a:t>
            </a:r>
            <a:r>
              <a:rPr lang="fa-IR" sz="2400" dirty="0" smtClean="0">
                <a:latin typeface="Arial Rounded MT Bold" pitchFamily="34" charset="0"/>
                <a:cs typeface="B Zar" pitchFamily="2" charset="-78"/>
              </a:rPr>
              <a:t>درجه </a:t>
            </a:r>
            <a:r>
              <a:rPr lang="fa-IR" sz="2400" dirty="0">
                <a:latin typeface="Arial Rounded MT Bold" pitchFamily="34" charset="0"/>
                <a:cs typeface="B Zar" pitchFamily="2" charset="-78"/>
              </a:rPr>
              <a:t>تمايل يا عدم تمايل فرد يا افرادى از گروه الف را نسبت به افراد گروه‌هاى اجتماعى ديگر بسنجد. براى اين کار طيف نظرخواهى زير در اختيار وى قرار داده مى‌شود: </a:t>
            </a:r>
          </a:p>
          <a:p>
            <a:pPr algn="just" rtl="1">
              <a:buNone/>
            </a:pPr>
            <a:endParaRPr lang="fa-IR" sz="2400" dirty="0" smtClean="0">
              <a:latin typeface="Arial Rounded MT Bold" pitchFamily="34" charset="0"/>
              <a:cs typeface="B Zar" pitchFamily="2" charset="-78"/>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749305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6</a:t>
            </a:fld>
            <a:endParaRPr lang="en-US"/>
          </a:p>
        </p:txBody>
      </p:sp>
      <p:sp>
        <p:nvSpPr>
          <p:cNvPr id="5" name="Rectangle 4"/>
          <p:cNvSpPr/>
          <p:nvPr/>
        </p:nvSpPr>
        <p:spPr>
          <a:xfrm>
            <a:off x="609600" y="685800"/>
            <a:ext cx="8001000" cy="4582793"/>
          </a:xfrm>
          <a:prstGeom prst="rect">
            <a:avLst/>
          </a:prstGeom>
        </p:spPr>
        <p:txBody>
          <a:bodyPr wrap="square">
            <a:spAutoFit/>
          </a:bodyPr>
          <a:lstStyle/>
          <a:p>
            <a:pPr algn="just" rtl="1">
              <a:lnSpc>
                <a:spcPct val="130000"/>
              </a:lnSpc>
              <a:buNone/>
            </a:pPr>
            <a:r>
              <a:rPr lang="fa-IR" sz="2000" dirty="0">
                <a:latin typeface="Arial Rounded MT Bold" pitchFamily="34" charset="0"/>
                <a:cs typeface="B Zar" pitchFamily="2" charset="-78"/>
              </a:rPr>
              <a:t>۱. حاضرم از راه ازدواج (دخترم با او) با وى نسبت فاميلى داشته باشم. </a:t>
            </a:r>
          </a:p>
          <a:p>
            <a:pPr algn="just" rtl="1">
              <a:lnSpc>
                <a:spcPct val="130000"/>
              </a:lnSpc>
              <a:buNone/>
            </a:pPr>
            <a:r>
              <a:rPr lang="fa-IR" sz="2000" dirty="0" smtClean="0">
                <a:latin typeface="Arial Rounded MT Bold" pitchFamily="34" charset="0"/>
                <a:cs typeface="B Zar" pitchFamily="2" charset="-78"/>
              </a:rPr>
              <a:t>۲</a:t>
            </a:r>
            <a:r>
              <a:rPr lang="fa-IR" sz="2000" dirty="0">
                <a:latin typeface="Arial Rounded MT Bold" pitchFamily="34" charset="0"/>
                <a:cs typeface="B Zar" pitchFamily="2" charset="-78"/>
              </a:rPr>
              <a:t>. حاضرم او را به عنوان همبازى در تيم خودم بپذيرم. </a:t>
            </a:r>
          </a:p>
          <a:p>
            <a:pPr algn="just" rtl="1">
              <a:lnSpc>
                <a:spcPct val="130000"/>
              </a:lnSpc>
              <a:buNone/>
            </a:pPr>
            <a:r>
              <a:rPr lang="fa-IR" sz="2000" dirty="0" smtClean="0">
                <a:latin typeface="Arial Rounded MT Bold" pitchFamily="34" charset="0"/>
                <a:cs typeface="B Zar" pitchFamily="2" charset="-78"/>
              </a:rPr>
              <a:t>۳</a:t>
            </a:r>
            <a:r>
              <a:rPr lang="fa-IR" sz="2000" dirty="0">
                <a:latin typeface="Arial Rounded MT Bold" pitchFamily="34" charset="0"/>
                <a:cs typeface="B Zar" pitchFamily="2" charset="-78"/>
              </a:rPr>
              <a:t>. حاضرم به عنوان همسايه در يک مرحله با وى زندگى کنم. </a:t>
            </a:r>
          </a:p>
          <a:p>
            <a:pPr algn="just" rtl="1">
              <a:lnSpc>
                <a:spcPct val="130000"/>
              </a:lnSpc>
              <a:buNone/>
            </a:pPr>
            <a:r>
              <a:rPr lang="fa-IR" sz="2000" dirty="0" smtClean="0">
                <a:latin typeface="Arial Rounded MT Bold" pitchFamily="34" charset="0"/>
                <a:cs typeface="B Zar" pitchFamily="2" charset="-78"/>
              </a:rPr>
              <a:t>۴</a:t>
            </a:r>
            <a:r>
              <a:rPr lang="fa-IR" sz="2000" dirty="0">
                <a:latin typeface="Arial Rounded MT Bold" pitchFamily="34" charset="0"/>
                <a:cs typeface="B Zar" pitchFamily="2" charset="-78"/>
              </a:rPr>
              <a:t>. حاضرم به عنوان يک همکار در اداره با او کار کنم. </a:t>
            </a:r>
          </a:p>
          <a:p>
            <a:pPr algn="just" rtl="1">
              <a:lnSpc>
                <a:spcPct val="130000"/>
              </a:lnSpc>
              <a:buNone/>
            </a:pPr>
            <a:r>
              <a:rPr lang="fa-IR" sz="2000" dirty="0" smtClean="0">
                <a:latin typeface="Arial Rounded MT Bold" pitchFamily="34" charset="0"/>
                <a:cs typeface="B Zar" pitchFamily="2" charset="-78"/>
              </a:rPr>
              <a:t>۵</a:t>
            </a:r>
            <a:r>
              <a:rPr lang="fa-IR" sz="2000" dirty="0">
                <a:latin typeface="Arial Rounded MT Bold" pitchFamily="34" charset="0"/>
                <a:cs typeface="B Zar" pitchFamily="2" charset="-78"/>
              </a:rPr>
              <a:t>. حاضرم به عنوان همشهرى او را بپذيرم. </a:t>
            </a:r>
          </a:p>
          <a:p>
            <a:pPr algn="just" rtl="1">
              <a:lnSpc>
                <a:spcPct val="130000"/>
              </a:lnSpc>
              <a:buNone/>
            </a:pPr>
            <a:r>
              <a:rPr lang="fa-IR" sz="2000" dirty="0" smtClean="0">
                <a:latin typeface="Arial Rounded MT Bold" pitchFamily="34" charset="0"/>
                <a:cs typeface="B Zar" pitchFamily="2" charset="-78"/>
              </a:rPr>
              <a:t>۶</a:t>
            </a:r>
            <a:r>
              <a:rPr lang="fa-IR" sz="2000" dirty="0">
                <a:latin typeface="Arial Rounded MT Bold" pitchFamily="34" charset="0"/>
                <a:cs typeface="B Zar" pitchFamily="2" charset="-78"/>
              </a:rPr>
              <a:t>. حاضرم فقط به عنوان ميهمان او را در شهر بپذيرم. </a:t>
            </a:r>
          </a:p>
          <a:p>
            <a:pPr algn="just" rtl="1">
              <a:lnSpc>
                <a:spcPct val="130000"/>
              </a:lnSpc>
              <a:buNone/>
            </a:pPr>
            <a:r>
              <a:rPr lang="fa-IR" sz="2000" dirty="0" smtClean="0">
                <a:latin typeface="Arial Rounded MT Bold" pitchFamily="34" charset="0"/>
                <a:cs typeface="B Zar" pitchFamily="2" charset="-78"/>
              </a:rPr>
              <a:t>۷</a:t>
            </a:r>
            <a:r>
              <a:rPr lang="fa-IR" sz="2000" dirty="0">
                <a:latin typeface="Arial Rounded MT Bold" pitchFamily="34" charset="0"/>
                <a:cs typeface="B Zar" pitchFamily="2" charset="-78"/>
              </a:rPr>
              <a:t>. بايد او از شهرمان خارج شود. </a:t>
            </a:r>
          </a:p>
          <a:p>
            <a:pPr algn="just" rtl="1">
              <a:lnSpc>
                <a:spcPct val="130000"/>
              </a:lnSpc>
              <a:buNone/>
            </a:pPr>
            <a:r>
              <a:rPr lang="fa-IR" sz="2200" dirty="0" smtClean="0">
                <a:latin typeface="Arial Rounded MT Bold" pitchFamily="34" charset="0"/>
                <a:cs typeface="B Zar" pitchFamily="2" charset="-78"/>
              </a:rPr>
              <a:t>نکته‌اى </a:t>
            </a:r>
            <a:r>
              <a:rPr lang="fa-IR" sz="2200" dirty="0">
                <a:latin typeface="Arial Rounded MT Bold" pitchFamily="34" charset="0"/>
                <a:cs typeface="B Zar" pitchFamily="2" charset="-78"/>
              </a:rPr>
              <a:t>که در اين طيف قابل توجه است، آن است که اگر پاسخگو يکى از درجات را انتخاب کرد بطور طبيعى با درجات بعد از آن نيز موافقت دارد؛ مثلاً اگر درجه ۳ را انتخاب کرد معلوم مى‌شود با درجات ۴ و ۵ و ۶ نيز موافق است. </a:t>
            </a:r>
          </a:p>
          <a:p>
            <a:pPr algn="just" rtl="1">
              <a:buNone/>
            </a:pPr>
            <a:endParaRPr lang="fa-IR" sz="2400" dirty="0" smtClean="0">
              <a:latin typeface="Arial Rounded MT Bold" pitchFamily="34" charset="0"/>
              <a:cs typeface="B Zar" pitchFamily="2" charset="-78"/>
            </a:endParaRPr>
          </a:p>
        </p:txBody>
      </p:sp>
      <p:pic>
        <p:nvPicPr>
          <p:cNvPr id="8" name="Picture 7" descr="http://vista.ir/include/content/images/science/research/chart8.gif"/>
          <p:cNvPicPr/>
          <p:nvPr/>
        </p:nvPicPr>
        <p:blipFill>
          <a:blip r:embed="rId2">
            <a:extLst>
              <a:ext uri="{28A0092B-C50C-407E-A947-70E740481C1C}">
                <a14:useLocalDpi xmlns:a14="http://schemas.microsoft.com/office/drawing/2010/main" xmlns="" val="0"/>
              </a:ext>
            </a:extLst>
          </a:blip>
          <a:srcRect/>
          <a:stretch>
            <a:fillRect/>
          </a:stretch>
        </p:blipFill>
        <p:spPr bwMode="auto">
          <a:xfrm>
            <a:off x="2076450" y="4648200"/>
            <a:ext cx="5067300" cy="2209800"/>
          </a:xfrm>
          <a:prstGeom prst="rect">
            <a:avLst/>
          </a:prstGeom>
          <a:ln>
            <a:noFill/>
          </a:ln>
          <a:effectLst>
            <a:softEdge rad="112500"/>
          </a:effectLst>
        </p:spPr>
      </p:pic>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258921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7</a:t>
            </a:fld>
            <a:endParaRPr lang="en-US"/>
          </a:p>
        </p:txBody>
      </p:sp>
      <p:sp>
        <p:nvSpPr>
          <p:cNvPr id="5" name="Rectangle 4"/>
          <p:cNvSpPr/>
          <p:nvPr/>
        </p:nvSpPr>
        <p:spPr>
          <a:xfrm>
            <a:off x="609600" y="1229547"/>
            <a:ext cx="8001000" cy="3933384"/>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بوگاردوس براي هر يك از هفت نقطه روي طيف يك جمله اظهاري يا گويه در نظر مي گيرد كه با توجه به ارزشهاي اجتماعي زمان و مكان خود، بيانگر ميزان تمايل يا عدم تمايل يك نقطه بر روي طيف بود. اين گويه ها را در اختيار پاسخگو مي گذارند، كه بايد اولين احساس و عكس العمل خود را اظهار نمايد. اين گويه ها به ترتيب شماره گذاري مي شوند. بعد شماره هرگويه در درصد افرادي كه با آن گويه موافق بوده اند ضرب مي شود. از مجموع حاصلضرب ها عددي بدست مي آيد كه بيانگر گرايش پاسخگويان نسبت به آن موضوع است. اينگونه روش استخراج را روش ضريب </a:t>
            </a:r>
            <a:r>
              <a:rPr lang="fa-IR" sz="2400" dirty="0" smtClean="0">
                <a:latin typeface="Arial Rounded MT Bold" pitchFamily="34" charset="0"/>
                <a:cs typeface="B Zar" pitchFamily="2" charset="-78"/>
              </a:rPr>
              <a:t>بندي يا وزنه گذاري </a:t>
            </a:r>
            <a:r>
              <a:rPr lang="fa-IR" sz="2400" dirty="0">
                <a:latin typeface="Arial Rounded MT Bold" pitchFamily="34" charset="0"/>
                <a:cs typeface="B Zar" pitchFamily="2" charset="-78"/>
              </a:rPr>
              <a:t>مي نامند.</a:t>
            </a: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824836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8</a:t>
            </a:fld>
            <a:endParaRPr lang="en-US"/>
          </a:p>
        </p:txBody>
      </p:sp>
      <p:sp>
        <p:nvSpPr>
          <p:cNvPr id="6" name="Rectangle 5"/>
          <p:cNvSpPr/>
          <p:nvPr/>
        </p:nvSpPr>
        <p:spPr>
          <a:xfrm>
            <a:off x="609600" y="1229547"/>
            <a:ext cx="8001000" cy="3933384"/>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اما  اين روش داراي نقاط ضعفي است كه از جمله آنها مي توان به اين امر اشاره كرد :</a:t>
            </a:r>
          </a:p>
          <a:p>
            <a:pPr algn="just" rtl="1">
              <a:lnSpc>
                <a:spcPct val="130000"/>
              </a:lnSpc>
              <a:buNone/>
            </a:pPr>
            <a:r>
              <a:rPr lang="fa-IR" sz="2400" dirty="0">
                <a:latin typeface="Arial Rounded MT Bold" pitchFamily="34" charset="0"/>
                <a:cs typeface="B Zar" pitchFamily="2" charset="-78"/>
              </a:rPr>
              <a:t>در طيف بوگاردوس فرض بر اين است كه گويه ها انتخاب شده مبتني بر ارزشهاي جامعه مورد مطالعه باشد اما اين تصور به اندازه كافي مستدل نيست و ممكن است بين ارزشهاي محقق و ارزشهای افرادي كه در مورد آنان تحقيق مي شود تفاوت وجود داشته </a:t>
            </a:r>
            <a:r>
              <a:rPr lang="fa-IR" sz="2400" dirty="0" smtClean="0">
                <a:latin typeface="Arial Rounded MT Bold" pitchFamily="34" charset="0"/>
                <a:cs typeface="B Zar" pitchFamily="2" charset="-78"/>
              </a:rPr>
              <a:t>باشد.</a:t>
            </a:r>
            <a:endParaRPr lang="fa-IR" sz="2400" dirty="0">
              <a:latin typeface="Arial Rounded MT Bold" pitchFamily="34" charset="0"/>
              <a:cs typeface="B Zar" pitchFamily="2" charset="-78"/>
            </a:endParaRPr>
          </a:p>
          <a:p>
            <a:pPr algn="just" rtl="1">
              <a:lnSpc>
                <a:spcPct val="130000"/>
              </a:lnSpc>
              <a:buNone/>
            </a:pPr>
            <a:r>
              <a:rPr lang="fa-IR" sz="2400" dirty="0">
                <a:latin typeface="Arial Rounded MT Bold" pitchFamily="34" charset="0"/>
                <a:cs typeface="B Zar" pitchFamily="2" charset="-78"/>
              </a:rPr>
              <a:t>علاوه بر آن در اين طيف از پاسخگو درخواست مي شود كه عكس العمل نخستين خود را ارائه دهد اما عملاً به علت تعداد كم گويه ها پاسخگويان فرصت خواهند داشت تا </a:t>
            </a:r>
            <a:r>
              <a:rPr lang="fa-IR" sz="2400" dirty="0" smtClean="0">
                <a:latin typeface="Arial Rounded MT Bold" pitchFamily="34" charset="0"/>
                <a:cs typeface="B Zar" pitchFamily="2" charset="-78"/>
              </a:rPr>
              <a:t>نگاهي به </a:t>
            </a:r>
            <a:r>
              <a:rPr lang="fa-IR" sz="2400" dirty="0">
                <a:latin typeface="Arial Rounded MT Bold" pitchFamily="34" charset="0"/>
                <a:cs typeface="B Zar" pitchFamily="2" charset="-78"/>
              </a:rPr>
              <a:t>چند گويه بيافكنند و سپس عكس العملهاي خود را تا حدي كنترل </a:t>
            </a:r>
            <a:r>
              <a:rPr lang="fa-IR" sz="2400" dirty="0" smtClean="0">
                <a:latin typeface="Arial Rounded MT Bold" pitchFamily="34" charset="0"/>
                <a:cs typeface="B Zar" pitchFamily="2" charset="-78"/>
              </a:rPr>
              <a:t>نمايند.</a:t>
            </a:r>
            <a:endParaRPr lang="fa-IR" sz="2400" dirty="0">
              <a:latin typeface="Arial Rounded MT Bold" pitchFamily="34" charset="0"/>
              <a:cs typeface="B Zar" pitchFamily="2" charset="-78"/>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156588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F3082CF-9275-48F8-9F51-B286EAC0FA60}" type="slidenum">
              <a:rPr lang="en-US" smtClean="0"/>
              <a:pPr/>
              <a:t>9</a:t>
            </a:fld>
            <a:endParaRPr lang="en-US"/>
          </a:p>
        </p:txBody>
      </p:sp>
      <p:sp>
        <p:nvSpPr>
          <p:cNvPr id="5" name="Rectangle 4"/>
          <p:cNvSpPr/>
          <p:nvPr/>
        </p:nvSpPr>
        <p:spPr>
          <a:xfrm>
            <a:off x="609600" y="1836003"/>
            <a:ext cx="8001000" cy="3933384"/>
          </a:xfrm>
          <a:prstGeom prst="rect">
            <a:avLst/>
          </a:prstGeom>
        </p:spPr>
        <p:txBody>
          <a:bodyPr wrap="square">
            <a:spAutoFit/>
          </a:bodyPr>
          <a:lstStyle/>
          <a:p>
            <a:pPr algn="just" rtl="1">
              <a:lnSpc>
                <a:spcPct val="130000"/>
              </a:lnSpc>
              <a:buNone/>
            </a:pPr>
            <a:r>
              <a:rPr lang="fa-IR" sz="2400" dirty="0">
                <a:latin typeface="Arial Rounded MT Bold" pitchFamily="34" charset="0"/>
                <a:cs typeface="B Zar" pitchFamily="2" charset="-78"/>
              </a:rPr>
              <a:t>ليکرت که از سال ۱۹۳۹ مديريت بخش بررسى‌هاى افکار عمومى را در وزارت کشاورزى امريکا برعهده </a:t>
            </a:r>
            <a:r>
              <a:rPr lang="fa-IR" sz="2400" dirty="0" smtClean="0">
                <a:latin typeface="Arial Rounded MT Bold" pitchFamily="34" charset="0"/>
                <a:cs typeface="B Zar" pitchFamily="2" charset="-78"/>
              </a:rPr>
              <a:t>داشت، </a:t>
            </a:r>
            <a:r>
              <a:rPr lang="fa-IR" sz="2400" dirty="0">
                <a:latin typeface="Arial Rounded MT Bold" pitchFamily="34" charset="0"/>
                <a:cs typeface="B Zar" pitchFamily="2" charset="-78"/>
              </a:rPr>
              <a:t>اين طيف را ارائه داد. اين طيف از پنج قسمت مساوى تشکيل شده است و محقق متناسب با موضوع تحقيق تعدادى گويه در اختيار پاسخگو قرار مى‌دهد تا گرايش خود را دربارۀ آن مشخص نمايد. طيف از گرايش کاملاً موافق تا گرايش کاملاً مخالف کشيده مى‌شود.  </a:t>
            </a:r>
            <a:endParaRPr lang="fa-IR" sz="2400" dirty="0" smtClean="0">
              <a:latin typeface="Arial Rounded MT Bold" pitchFamily="34" charset="0"/>
              <a:cs typeface="B Zar" pitchFamily="2" charset="-78"/>
            </a:endParaRPr>
          </a:p>
          <a:p>
            <a:pPr algn="just" rtl="1">
              <a:lnSpc>
                <a:spcPct val="130000"/>
              </a:lnSpc>
              <a:buNone/>
            </a:pPr>
            <a:r>
              <a:rPr lang="fa-IR" sz="2400" dirty="0" smtClean="0">
                <a:latin typeface="Arial Rounded MT Bold" pitchFamily="34" charset="0"/>
                <a:cs typeface="B Zar" pitchFamily="2" charset="-78"/>
              </a:rPr>
              <a:t>هدف </a:t>
            </a:r>
            <a:r>
              <a:rPr lang="fa-IR" sz="2400" dirty="0">
                <a:latin typeface="Arial Rounded MT Bold" pitchFamily="34" charset="0"/>
                <a:cs typeface="B Zar" pitchFamily="2" charset="-78"/>
              </a:rPr>
              <a:t>این طیف اندازه گیری گرایش به یک موضوع بر اساس ارزشهای جامعه می باشد و کاربرد این طیف نیز در جهت بررسی گرایشها نسبت به </a:t>
            </a:r>
            <a:r>
              <a:rPr lang="fa-IR" sz="2400" dirty="0" smtClean="0">
                <a:latin typeface="Arial Rounded MT Bold" pitchFamily="34" charset="0"/>
                <a:cs typeface="B Zar" pitchFamily="2" charset="-78"/>
              </a:rPr>
              <a:t>مسائل سیاسی، اجتماعی </a:t>
            </a:r>
            <a:r>
              <a:rPr lang="fa-IR" sz="2400" dirty="0">
                <a:latin typeface="Arial Rounded MT Bold" pitchFamily="34" charset="0"/>
                <a:cs typeface="B Zar" pitchFamily="2" charset="-78"/>
              </a:rPr>
              <a:t>و اقتصادی می باشد که در سطح ترتیبی نیز مورد سنجش قرار دارد. </a:t>
            </a:r>
            <a:endParaRPr lang="fa-IR" sz="2400" dirty="0" smtClean="0">
              <a:latin typeface="Arial Rounded MT Bold" pitchFamily="34" charset="0"/>
              <a:cs typeface="B Zar" pitchFamily="2" charset="-78"/>
            </a:endParaRPr>
          </a:p>
        </p:txBody>
      </p:sp>
      <p:sp>
        <p:nvSpPr>
          <p:cNvPr id="6" name="Title 1"/>
          <p:cNvSpPr>
            <a:spLocks noGrp="1"/>
          </p:cNvSpPr>
          <p:nvPr>
            <p:ph type="title"/>
          </p:nvPr>
        </p:nvSpPr>
        <p:spPr>
          <a:xfrm>
            <a:off x="685800" y="762000"/>
            <a:ext cx="7924800" cy="1066800"/>
          </a:xfrm>
        </p:spPr>
        <p:txBody>
          <a:bodyPr>
            <a:normAutofit/>
          </a:bodyPr>
          <a:lstStyle/>
          <a:p>
            <a:pPr rtl="1"/>
            <a:r>
              <a:rPr lang="fa-IR" sz="3600" b="1" u="sng" dirty="0">
                <a:solidFill>
                  <a:schemeClr val="accent1">
                    <a:lumMod val="60000"/>
                    <a:lumOff val="40000"/>
                  </a:schemeClr>
                </a:solidFill>
                <a:cs typeface="B Kourosh" pitchFamily="2" charset="-78"/>
              </a:rPr>
              <a:t>طيف </a:t>
            </a:r>
            <a:r>
              <a:rPr lang="fa-IR" sz="3600" b="1" u="sng" dirty="0" smtClean="0">
                <a:solidFill>
                  <a:schemeClr val="accent1">
                    <a:lumMod val="60000"/>
                    <a:lumOff val="40000"/>
                  </a:schemeClr>
                </a:solidFill>
                <a:cs typeface="B Kourosh" pitchFamily="2" charset="-78"/>
              </a:rPr>
              <a:t>لیکرت</a:t>
            </a:r>
            <a:endParaRPr lang="fa-IR" sz="3600" b="1" u="sng" dirty="0">
              <a:solidFill>
                <a:schemeClr val="accent1">
                  <a:lumMod val="60000"/>
                  <a:lumOff val="40000"/>
                </a:schemeClr>
              </a:solidFill>
              <a:cs typeface="B Kourosh" pitchFamily="2" charset="-78"/>
            </a:endParaRPr>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923440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2268</TotalTime>
  <Words>2453</Words>
  <Application>Microsoft Office PowerPoint</Application>
  <PresentationFormat>On-screen Show (4:3)</PresentationFormat>
  <Paragraphs>225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Urban</vt:lpstr>
      <vt:lpstr>به نام خدا دانشگاه آزاد اسلامی واحد علوم و تحقیقات آذربایجان شرقی گروه دكتري مدیریت صنعتی عنوان : انواع طیف بندی سوالات در پژوهش </vt:lpstr>
      <vt:lpstr>مقدمه</vt:lpstr>
      <vt:lpstr>Slide 3</vt:lpstr>
      <vt:lpstr>طيف بوگاردوس</vt:lpstr>
      <vt:lpstr>Slide 5</vt:lpstr>
      <vt:lpstr>Slide 6</vt:lpstr>
      <vt:lpstr>Slide 7</vt:lpstr>
      <vt:lpstr>Slide 8</vt:lpstr>
      <vt:lpstr>طيف لیکرت</vt:lpstr>
      <vt:lpstr>Slide 10</vt:lpstr>
      <vt:lpstr>Slide 11</vt:lpstr>
      <vt:lpstr>طیف تورستن</vt:lpstr>
      <vt:lpstr>Slide 13</vt:lpstr>
      <vt:lpstr>طیف گاتمن</vt:lpstr>
      <vt:lpstr>Slide 15</vt:lpstr>
      <vt:lpstr>Slide 16</vt:lpstr>
      <vt:lpstr>طيف آزگود</vt:lpstr>
      <vt:lpstr>Slide 18</vt:lpstr>
      <vt:lpstr>Slide 19</vt:lpstr>
      <vt:lpstr>Slide 20</vt:lpstr>
      <vt:lpstr>Slide 21</vt:lpstr>
      <vt:lpstr>منابع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haleh</dc:creator>
  <cp:lastModifiedBy>Administrator</cp:lastModifiedBy>
  <cp:revision>271</cp:revision>
  <dcterms:created xsi:type="dcterms:W3CDTF">2013-09-17T14:03:48Z</dcterms:created>
  <dcterms:modified xsi:type="dcterms:W3CDTF">2016-03-17T20:32:18Z</dcterms:modified>
</cp:coreProperties>
</file>